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  <p:sldMasterId id="2147484178" r:id="rId2"/>
    <p:sldMasterId id="2147484202" r:id="rId3"/>
    <p:sldMasterId id="2147484226" r:id="rId4"/>
    <p:sldMasterId id="2147484238" r:id="rId5"/>
    <p:sldMasterId id="2147484250" r:id="rId6"/>
  </p:sldMasterIdLst>
  <p:notesMasterIdLst>
    <p:notesMasterId r:id="rId44"/>
  </p:notesMasterIdLst>
  <p:sldIdLst>
    <p:sldId id="332" r:id="rId7"/>
    <p:sldId id="320" r:id="rId8"/>
    <p:sldId id="279" r:id="rId9"/>
    <p:sldId id="333" r:id="rId10"/>
    <p:sldId id="358" r:id="rId11"/>
    <p:sldId id="363" r:id="rId12"/>
    <p:sldId id="340" r:id="rId13"/>
    <p:sldId id="288" r:id="rId14"/>
    <p:sldId id="364" r:id="rId15"/>
    <p:sldId id="322" r:id="rId16"/>
    <p:sldId id="368" r:id="rId17"/>
    <p:sldId id="367" r:id="rId18"/>
    <p:sldId id="369" r:id="rId19"/>
    <p:sldId id="295" r:id="rId20"/>
    <p:sldId id="298" r:id="rId21"/>
    <p:sldId id="323" r:id="rId22"/>
    <p:sldId id="294" r:id="rId23"/>
    <p:sldId id="296" r:id="rId24"/>
    <p:sldId id="301" r:id="rId25"/>
    <p:sldId id="342" r:id="rId26"/>
    <p:sldId id="343" r:id="rId27"/>
    <p:sldId id="353" r:id="rId28"/>
    <p:sldId id="354" r:id="rId29"/>
    <p:sldId id="355" r:id="rId30"/>
    <p:sldId id="356" r:id="rId31"/>
    <p:sldId id="362" r:id="rId32"/>
    <p:sldId id="335" r:id="rId33"/>
    <p:sldId id="346" r:id="rId34"/>
    <p:sldId id="371" r:id="rId35"/>
    <p:sldId id="293" r:id="rId36"/>
    <p:sldId id="302" r:id="rId37"/>
    <p:sldId id="339" r:id="rId38"/>
    <p:sldId id="292" r:id="rId39"/>
    <p:sldId id="372" r:id="rId40"/>
    <p:sldId id="345" r:id="rId41"/>
    <p:sldId id="383" r:id="rId42"/>
    <p:sldId id="382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1686"/>
    <a:srgbClr val="004070"/>
    <a:srgbClr val="A92787"/>
    <a:srgbClr val="005A9E"/>
    <a:srgbClr val="006EC0"/>
    <a:srgbClr val="E56937"/>
    <a:srgbClr val="FF0066"/>
    <a:srgbClr val="CC3300"/>
    <a:srgbClr val="003054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04" d="100"/>
          <a:sy n="104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9CAF7-8987-4B6F-9897-0BA0EFD7AF24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CEEF8-12C0-432A-8433-B8D87DB69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864AF-911C-4171-94C6-9203660E4E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C68E2E9-C936-4A02-8B20-B6CBAC7C5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1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788D2-25F2-4F23-9307-CAD8BFB95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5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97A6-6712-42D5-A76C-22B8076101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68E2E9-C936-4A02-8B20-B6CBAC7C5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170CB027-5598-4B58-BF95-D91795DC6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D00A641-9439-4B8E-B577-D90DE4400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2AE626-E188-4CC5-99B6-D680D308C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C91F-A9A0-42A0-A6E8-90F31F775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F82600F-7A80-407C-A1FB-3096BC122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C550F95-3189-4A64-9619-E9388DEA0D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5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9410B52-628A-41B1-9980-D88D43618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788D2-25F2-4F23-9307-CAD8BFB95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97A6-6712-42D5-A76C-22B8076101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3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6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2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5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B027-5598-4B58-BF95-D91795DC6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30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92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62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8E2E9-C936-4A02-8B20-B6CBAC7C5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B027-5598-4B58-BF95-D91795DC6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A641-9439-4B8E-B577-D90DE4400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AE626-E188-4CC5-99B6-D680D308C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C91F-A9A0-42A0-A6E8-90F31F775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A641-9439-4B8E-B577-D90DE4400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2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2600F-7A80-407C-A1FB-3096BC122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0F95-3189-4A64-9619-E9388DEA0D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9410B52-628A-41B1-9980-D88D43618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788D2-25F2-4F23-9307-CAD8BFB95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97A6-6712-42D5-A76C-22B8076101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8E2E9-C936-4A02-8B20-B6CBAC7C5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B027-5598-4B58-BF95-D91795DC6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A641-9439-4B8E-B577-D90DE4400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AE626-E188-4CC5-99B6-D680D308C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22AE626-E188-4CC5-99B6-D680D308C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80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C91F-A9A0-42A0-A6E8-90F31F775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2600F-7A80-407C-A1FB-3096BC122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0F95-3189-4A64-9619-E9388DEA0D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0B52-628A-41B1-9980-D88D43618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788D2-25F2-4F23-9307-CAD8BFB95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97A6-6712-42D5-A76C-22B8076101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8E2E9-C936-4A02-8B20-B6CBAC7C5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B027-5598-4B58-BF95-D91795DC6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A641-9439-4B8E-B577-D90DE4400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C91F-A9A0-42A0-A6E8-90F31F775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5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AE626-E188-4CC5-99B6-D680D308C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C91F-A9A0-42A0-A6E8-90F31F775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2600F-7A80-407C-A1FB-3096BC122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0F95-3189-4A64-9619-E9388DEA0D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0B52-628A-41B1-9980-D88D43618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788D2-25F2-4F23-9307-CAD8BFB95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97A6-6712-42D5-A76C-22B8076101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2600F-7A80-407C-A1FB-3096BC122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0F95-3189-4A64-9619-E9388DEA0D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9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0B52-628A-41B1-9980-D88D43618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3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81F33-8680-4CD3-87C5-46ABBF5CA9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11/3/2016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8ED25B-7B4F-4EF0-A946-5DC1FF447CF5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02E0966-3808-4D58-AF43-838492497755}" type="datetime1">
              <a:rPr lang="en-US" smtClean="0">
                <a:solidFill>
                  <a:srgbClr val="D1282E">
                    <a:lumMod val="90000"/>
                    <a:lumOff val="10000"/>
                  </a:srgbClr>
                </a:solidFill>
              </a:rPr>
              <a:pPr/>
              <a:t>11/3/2016</a:t>
            </a:fld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D1282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84A37A-AFC2-4A01-80A1-FC20F2C0D5B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657600"/>
            <a:ext cx="6019800" cy="1470025"/>
          </a:xfrm>
        </p:spPr>
        <p:txBody>
          <a:bodyPr/>
          <a:lstStyle/>
          <a:p>
            <a:r>
              <a:rPr lang="zh-CN" altLang="en-US" sz="9600" dirty="0">
                <a:solidFill>
                  <a:srgbClr val="005A9E"/>
                </a:solidFill>
                <a:latin typeface="DFKai-SB" pitchFamily="65" charset="-120"/>
                <a:ea typeface="DFKai-SB" pitchFamily="65" charset="-120"/>
              </a:rPr>
              <a:t>信的活力</a:t>
            </a:r>
            <a:endParaRPr lang="en-US" sz="9600" dirty="0">
              <a:solidFill>
                <a:srgbClr val="005A9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87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289560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latin typeface="Calibri"/>
                <a:ea typeface="SimSun"/>
                <a:cs typeface="Times New Roman"/>
              </a:rPr>
              <a:t>我们今生对人事物的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回应</a:t>
            </a:r>
            <a:endParaRPr lang="en-US" altLang="zh-CN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latin typeface="Calibri"/>
                <a:ea typeface="SimSun"/>
                <a:cs typeface="Times New Roman"/>
              </a:rPr>
              <a:t>会反映出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信心</a:t>
            </a:r>
            <a:r>
              <a:rPr lang="zh-CN" altLang="en-US" sz="5400" b="1" dirty="0">
                <a:latin typeface="Calibri"/>
                <a:ea typeface="SimSun"/>
                <a:cs typeface="Times New Roman"/>
              </a:rPr>
              <a:t>的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真实光景</a:t>
            </a:r>
            <a:endParaRPr lang="en-US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64008" indent="0" algn="ctr">
              <a:buNone/>
            </a:pPr>
            <a:endParaRPr lang="en-US" altLang="zh-CN" sz="6600" b="1" dirty="0"/>
          </a:p>
          <a:p>
            <a:pPr marL="64008" indent="0" algn="ctr">
              <a:buNone/>
            </a:pPr>
            <a:endParaRPr lang="en-US" sz="6600" dirty="0"/>
          </a:p>
          <a:p>
            <a:pPr marL="64008" indent="0" algn="ctr">
              <a:buNone/>
            </a:pP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elevenplus1.files.wordpress.com/2012/10/titanic-sinking-underwater.jpg?w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2" y="1981200"/>
            <a:ext cx="6585098" cy="41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9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elevenplus1.files.wordpress.com/2012/10/titanic-sinking-underwater.jpg?w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2" y="1981200"/>
            <a:ext cx="6585098" cy="41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7201" y="381000"/>
            <a:ext cx="8381999" cy="990600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rPr>
              <a:t>基督徒站出来！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/>
              <a:cs typeface="Times New Roman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289560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latin typeface="Calibri"/>
                <a:ea typeface="SimSun"/>
                <a:cs typeface="Times New Roman"/>
              </a:rPr>
              <a:t>我们今生对人事物的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回应</a:t>
            </a:r>
            <a:endParaRPr lang="en-US" altLang="zh-CN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latin typeface="Calibri"/>
                <a:ea typeface="SimSun"/>
                <a:cs typeface="Times New Roman"/>
              </a:rPr>
              <a:t>会反映出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信心</a:t>
            </a:r>
            <a:r>
              <a:rPr lang="zh-CN" altLang="en-US" sz="5400" b="1" dirty="0">
                <a:latin typeface="Calibri"/>
                <a:ea typeface="SimSun"/>
                <a:cs typeface="Times New Roman"/>
              </a:rPr>
              <a:t>的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真实光景</a:t>
            </a:r>
            <a:endParaRPr lang="en-US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64008" indent="0" algn="ctr">
              <a:buNone/>
            </a:pPr>
            <a:endParaRPr lang="en-US" altLang="zh-CN" sz="6600" b="1" dirty="0"/>
          </a:p>
          <a:p>
            <a:pPr marL="64008" indent="0" algn="ctr">
              <a:buNone/>
            </a:pPr>
            <a:endParaRPr lang="en-US" sz="6600" dirty="0"/>
          </a:p>
          <a:p>
            <a:pPr marL="64008" indent="0" algn="ctr">
              <a:buNone/>
            </a:pP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390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altLang="zh-CN" sz="4400" b="1" dirty="0">
                <a:effectLst/>
              </a:rPr>
            </a:br>
            <a:r>
              <a:rPr lang="zh-CN" altLang="en-US" sz="4400" b="1" dirty="0">
                <a:solidFill>
                  <a:srgbClr val="003054"/>
                </a:solidFill>
                <a:effectLst/>
              </a:rPr>
              <a:t>罗马书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5</a:t>
            </a:r>
            <a:r>
              <a:rPr lang="zh-CN" altLang="en-US" sz="4400" b="1" dirty="0">
                <a:solidFill>
                  <a:srgbClr val="003054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2 - 5</a:t>
            </a:r>
            <a:br>
              <a:rPr lang="en-US" sz="4400" dirty="0">
                <a:solidFill>
                  <a:srgbClr val="003054"/>
                </a:solidFill>
                <a:effectLst/>
              </a:rPr>
            </a:br>
            <a:endParaRPr lang="en-US" sz="4400" b="1" dirty="0">
              <a:solidFill>
                <a:srgbClr val="0030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我们又藉着祂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因信得进入現在所站的這恩典中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並且欢欢喜喜</a:t>
            </a:r>
            <a:r>
              <a:rPr lang="zh-CN" altLang="en-US" sz="4400" b="1" dirty="0">
                <a:solidFill>
                  <a:srgbClr val="FFFF00"/>
                </a:solidFill>
              </a:rPr>
              <a:t>盼望</a:t>
            </a:r>
            <a:r>
              <a:rPr lang="zh-CN" altLang="en-US" sz="4400" b="1" dirty="0"/>
              <a:t>神的荣耀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不但如此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就是</a:t>
            </a:r>
            <a:r>
              <a:rPr lang="zh-CN" altLang="en-US" sz="4400" b="1" dirty="0">
                <a:solidFill>
                  <a:srgbClr val="FFFF00"/>
                </a:solidFill>
              </a:rPr>
              <a:t>在患难中</a:t>
            </a:r>
            <a:r>
              <a:rPr lang="zh-CN" altLang="en-US" sz="4400" b="1" dirty="0"/>
              <a:t>也是欢欢喜喜的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685800"/>
            <a:ext cx="7924800" cy="54102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CN" altLang="en-US" sz="4400" b="1" dirty="0"/>
              <a:t>因為知道</a:t>
            </a:r>
            <a:r>
              <a:rPr lang="zh-CN" altLang="en-US" sz="4400" b="1" dirty="0">
                <a:solidFill>
                  <a:srgbClr val="FFFF00"/>
                </a:solidFill>
              </a:rPr>
              <a:t>患难</a:t>
            </a:r>
            <a:r>
              <a:rPr lang="zh-CN" altLang="en-US" sz="4400" b="1" dirty="0"/>
              <a:t>生忍耐</a:t>
            </a:r>
            <a:endParaRPr lang="en-US" sz="4400" dirty="0"/>
          </a:p>
          <a:p>
            <a:pPr marL="0" lv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</a:rPr>
              <a:t>忍耐</a:t>
            </a:r>
            <a:r>
              <a:rPr lang="zh-CN" altLang="en-US" sz="4400" b="1" dirty="0"/>
              <a:t>生老练</a:t>
            </a:r>
            <a:endParaRPr lang="en-US" altLang="zh-CN" sz="4400" b="1" dirty="0"/>
          </a:p>
          <a:p>
            <a:pPr marL="0" lv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</a:rPr>
              <a:t>老练</a:t>
            </a:r>
            <a:r>
              <a:rPr lang="zh-CN" altLang="en-US" sz="4400" b="1" dirty="0"/>
              <a:t>生盼望</a:t>
            </a:r>
            <a:endParaRPr lang="en-US" sz="4400" dirty="0"/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</a:rPr>
              <a:t>盼望</a:t>
            </a:r>
            <a:r>
              <a:rPr lang="zh-CN" altLang="en-US" sz="4400" b="1" dirty="0"/>
              <a:t>不至於羞耻</a:t>
            </a:r>
            <a:endParaRPr lang="en-US" altLang="zh-CN" sz="4400" b="1" dirty="0"/>
          </a:p>
          <a:p>
            <a:pPr marL="0" indent="0" algn="ctr">
              <a:buNone/>
            </a:pPr>
            <a:endParaRPr lang="en-US" altLang="zh-CN" sz="1000" b="1" dirty="0"/>
          </a:p>
          <a:p>
            <a:pPr marL="0" lvl="0" indent="0" algn="ctr">
              <a:buNone/>
            </a:pPr>
            <a:r>
              <a:rPr lang="zh-CN" altLang="en-US" sz="4400" b="1" dirty="0"/>
              <a:t>因為所賜給我们的圣灵</a:t>
            </a:r>
            <a:endParaRPr lang="en-US" altLang="zh-CN" sz="4400" b="1" dirty="0"/>
          </a:p>
          <a:p>
            <a:pPr marL="0" lvl="0" indent="0" algn="ctr">
              <a:buNone/>
            </a:pPr>
            <a:r>
              <a:rPr lang="zh-CN" altLang="en-US" sz="4400" b="1" dirty="0"/>
              <a:t>将</a:t>
            </a:r>
            <a:r>
              <a:rPr lang="zh-CN" altLang="en-US" sz="4800" b="1" dirty="0">
                <a:solidFill>
                  <a:srgbClr val="FFFF00"/>
                </a:solidFill>
              </a:rPr>
              <a:t>神的爱</a:t>
            </a:r>
            <a:r>
              <a:rPr lang="zh-CN" altLang="en-US" sz="4400" b="1" dirty="0"/>
              <a:t>浇灌在我们心裡</a:t>
            </a:r>
            <a:endParaRPr lang="en-US" sz="4400" dirty="0"/>
          </a:p>
          <a:p>
            <a:endParaRPr lang="en-US" sz="4800" dirty="0"/>
          </a:p>
          <a:p>
            <a:pPr marL="0" indent="0" algn="ctr">
              <a:buNone/>
            </a:pP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68274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457200"/>
            <a:ext cx="8691349" cy="4930808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4800" b="1" dirty="0">
                <a:latin typeface="Calibri"/>
                <a:ea typeface="SimSun"/>
                <a:cs typeface="Times New Roman"/>
              </a:rPr>
              <a:t>盼望神的荣耀</a:t>
            </a:r>
            <a:endParaRPr lang="en-US" altLang="zh-CN" sz="48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4800" b="1" dirty="0"/>
              <a:t>盼望</a:t>
            </a:r>
            <a:r>
              <a:rPr lang="zh-CN" altLang="en-US" sz="5400" b="1" dirty="0">
                <a:solidFill>
                  <a:srgbClr val="FFFF00"/>
                </a:solidFill>
              </a:rPr>
              <a:t>上帝给我们永生</a:t>
            </a:r>
            <a:r>
              <a:rPr lang="zh-CN" altLang="en-US" sz="4800" b="1" dirty="0"/>
              <a:t>的应许</a:t>
            </a:r>
            <a:endParaRPr lang="en-US" sz="48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64008" indent="0" algn="ctr">
              <a:buNone/>
            </a:pPr>
            <a:endParaRPr lang="en-US" altLang="zh-CN" sz="6600" b="1" dirty="0"/>
          </a:p>
          <a:p>
            <a:pPr marL="64008" indent="0" algn="ctr">
              <a:buNone/>
            </a:pPr>
            <a:endParaRPr lang="en-US" sz="6600" dirty="0"/>
          </a:p>
          <a:p>
            <a:pPr marL="64008" indent="0" algn="ctr">
              <a:buNone/>
            </a:pP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2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2390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3054"/>
                </a:solidFill>
                <a:effectLst/>
              </a:rPr>
              <a:t>启示录 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21 </a:t>
            </a:r>
            <a:r>
              <a:rPr lang="zh-CN" altLang="en-US" sz="4400" b="1" dirty="0">
                <a:solidFill>
                  <a:srgbClr val="003054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3-5</a:t>
            </a:r>
            <a:endParaRPr lang="en-US" sz="4400" b="1" dirty="0">
              <a:solidFill>
                <a:srgbClr val="0030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看哪，神的帐幕在人间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祂要</a:t>
            </a:r>
            <a:r>
              <a:rPr lang="zh-CN" altLang="en-US" sz="4400" b="1" dirty="0">
                <a:solidFill>
                  <a:schemeClr val="tx1"/>
                </a:solidFill>
              </a:rPr>
              <a:t>与 人 </a:t>
            </a:r>
            <a:r>
              <a:rPr lang="zh-CN" altLang="en-US" sz="4400" b="1" dirty="0">
                <a:solidFill>
                  <a:srgbClr val="FFFF00"/>
                </a:solidFill>
              </a:rPr>
              <a:t>同住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他们要作祂的子民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神要亲自与他们同在   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               作他们的神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神要擦去</a:t>
            </a:r>
            <a:r>
              <a:rPr lang="zh-CN" altLang="en-US" sz="4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他们</a:t>
            </a:r>
            <a:r>
              <a:rPr lang="zh-CN" altLang="en-US" sz="4800" b="1" dirty="0"/>
              <a:t>一切的眼泪、不再有死亡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也不再有悲哀、哭号、疼痛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因为以前的事都过去了</a:t>
            </a: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68274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4525963"/>
          </a:xfrm>
        </p:spPr>
        <p:txBody>
          <a:bodyPr/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坐宝座的说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看哪   我将一切都更新了！又说   你要写上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因这些话是可信的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是真实的</a:t>
            </a: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424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8691349" cy="493080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zh-CN" altLang="en-US" sz="6600" b="1" dirty="0"/>
              <a:t>不凭眼见</a:t>
            </a:r>
            <a:endParaRPr lang="en-US" altLang="zh-CN" sz="6600" b="1" dirty="0"/>
          </a:p>
          <a:p>
            <a:pPr marL="64008" indent="0" algn="ctr">
              <a:buNone/>
            </a:pPr>
            <a:r>
              <a:rPr lang="zh-CN" altLang="en-US" sz="6600" b="1" dirty="0"/>
              <a:t>凭信心</a:t>
            </a:r>
            <a:endParaRPr lang="en-US" sz="6600" dirty="0"/>
          </a:p>
          <a:p>
            <a:pPr marL="64008" indent="0" algn="ctr">
              <a:buNone/>
            </a:pP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5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2390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3054"/>
                </a:solidFill>
                <a:effectLst/>
              </a:rPr>
              <a:t>启示录 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21 </a:t>
            </a:r>
            <a:r>
              <a:rPr lang="zh-CN" altLang="en-US" sz="4400" b="1" dirty="0">
                <a:solidFill>
                  <a:srgbClr val="003054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3-5</a:t>
            </a:r>
            <a:endParaRPr lang="en-US" sz="4400" b="1" dirty="0">
              <a:solidFill>
                <a:srgbClr val="0030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看哪，神的帐幕在人间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祂要</a:t>
            </a:r>
            <a:r>
              <a:rPr lang="zh-CN" altLang="en-US" sz="4400" b="1" dirty="0">
                <a:solidFill>
                  <a:schemeClr val="tx1"/>
                </a:solidFill>
              </a:rPr>
              <a:t>与 人 </a:t>
            </a:r>
            <a:r>
              <a:rPr lang="zh-CN" altLang="en-US" sz="4400" b="1" dirty="0">
                <a:solidFill>
                  <a:srgbClr val="FFFF00"/>
                </a:solidFill>
              </a:rPr>
              <a:t>同住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他们要作祂的子民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神要亲自与他们同在   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               作他们的神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819400"/>
            <a:ext cx="609600" cy="609600"/>
          </a:xfrm>
          <a:prstGeom prst="rect">
            <a:avLst/>
          </a:prstGeom>
          <a:noFill/>
          <a:ln w="317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1219200" cy="762000"/>
          </a:xfrm>
          <a:prstGeom prst="rect">
            <a:avLst/>
          </a:prstGeom>
          <a:noFill/>
          <a:ln w="317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4267200"/>
            <a:ext cx="1219200" cy="762000"/>
          </a:xfrm>
          <a:prstGeom prst="rect">
            <a:avLst/>
          </a:prstGeom>
          <a:noFill/>
          <a:ln w="317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5029200"/>
            <a:ext cx="1143000" cy="762000"/>
          </a:xfrm>
          <a:prstGeom prst="rect">
            <a:avLst/>
          </a:prstGeom>
          <a:noFill/>
          <a:ln w="317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神要</a:t>
            </a:r>
            <a:r>
              <a:rPr lang="zh-CN" altLang="en-US" sz="4800" b="1" dirty="0">
                <a:solidFill>
                  <a:srgbClr val="FFFF00"/>
                </a:solidFill>
              </a:rPr>
              <a:t>擦去</a:t>
            </a:r>
            <a:r>
              <a:rPr lang="zh-CN" altLang="en-US" sz="4800" b="1" dirty="0"/>
              <a:t>他们</a:t>
            </a:r>
            <a:r>
              <a:rPr lang="zh-CN" altLang="en-US" sz="4800" b="1" dirty="0">
                <a:solidFill>
                  <a:srgbClr val="FFFF00"/>
                </a:solidFill>
              </a:rPr>
              <a:t>一切的眼泪</a:t>
            </a:r>
            <a:r>
              <a:rPr lang="zh-CN" altLang="en-US" sz="4800" b="1" dirty="0"/>
              <a:t>、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>
                <a:solidFill>
                  <a:srgbClr val="FFFF00"/>
                </a:solidFill>
              </a:rPr>
              <a:t>不再有死亡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>
                <a:solidFill>
                  <a:srgbClr val="FFFF00"/>
                </a:solidFill>
              </a:rPr>
              <a:t>也不再有悲哀、哭号、疼痛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因为以前的事都过去了</a:t>
            </a: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1066800"/>
            <a:ext cx="1219200" cy="762000"/>
          </a:xfrm>
          <a:prstGeom prst="rect">
            <a:avLst/>
          </a:prstGeom>
          <a:noFill/>
          <a:ln w="317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4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要相信</a:t>
            </a:r>
            <a:r>
              <a:rPr lang="zh-CN" altLang="en-US" sz="6000" b="1" dirty="0">
                <a:solidFill>
                  <a:srgbClr val="FFFF00"/>
                </a:solidFill>
              </a:rPr>
              <a:t>永远的荣耀和喜乐</a:t>
            </a:r>
            <a:endParaRPr lang="en-US" altLang="zh-CN" sz="60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就是</a:t>
            </a:r>
            <a:r>
              <a:rPr lang="zh-CN" altLang="en-US" sz="6000" b="1" dirty="0">
                <a:solidFill>
                  <a:schemeClr val="tx1"/>
                </a:solidFill>
              </a:rPr>
              <a:t>每个信徒</a:t>
            </a:r>
            <a:r>
              <a:rPr lang="zh-CN" altLang="en-US" sz="6000" b="1" dirty="0"/>
              <a:t>的</a:t>
            </a:r>
            <a:r>
              <a:rPr lang="zh-CN" altLang="en-US" sz="6000" b="1" dirty="0">
                <a:solidFill>
                  <a:srgbClr val="FFFF00"/>
                </a:solidFill>
              </a:rPr>
              <a:t>永恒结局</a:t>
            </a:r>
            <a:endParaRPr lang="en-US" altLang="zh-CN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76167" y="133941"/>
            <a:ext cx="3513042" cy="1556567"/>
            <a:chOff x="3031624" y="1049921"/>
            <a:chExt cx="3513042" cy="1621744"/>
          </a:xfrm>
        </p:grpSpPr>
        <p:pic>
          <p:nvPicPr>
            <p:cNvPr id="15" name="Picture 5" descr="C:\Users\grace\Desktop\Untitled 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624" y="1049921"/>
              <a:ext cx="3513042" cy="162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889257" y="1360566"/>
              <a:ext cx="1576072" cy="96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绝望</a:t>
              </a:r>
              <a:endParaRPr lang="en-US" sz="5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6248400" y="1454487"/>
            <a:ext cx="2648665" cy="3537658"/>
            <a:chOff x="6248400" y="1454487"/>
            <a:chExt cx="2648665" cy="3537658"/>
          </a:xfrm>
        </p:grpSpPr>
        <p:grpSp>
          <p:nvGrpSpPr>
            <p:cNvPr id="4" name="Group 3"/>
            <p:cNvGrpSpPr/>
            <p:nvPr/>
          </p:nvGrpSpPr>
          <p:grpSpPr>
            <a:xfrm>
              <a:off x="6248400" y="1886399"/>
              <a:ext cx="2648665" cy="3105746"/>
              <a:chOff x="6248400" y="1886399"/>
              <a:chExt cx="2648665" cy="3105746"/>
            </a:xfrm>
          </p:grpSpPr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 rot="2139456">
                <a:off x="6248400" y="1886399"/>
                <a:ext cx="2648665" cy="3105746"/>
              </a:xfrm>
              <a:custGeom>
                <a:avLst/>
                <a:gdLst>
                  <a:gd name="T0" fmla="*/ 554 w 943"/>
                  <a:gd name="T1" fmla="*/ 1064 h 1065"/>
                  <a:gd name="T2" fmla="*/ 942 w 943"/>
                  <a:gd name="T3" fmla="*/ 840 h 1065"/>
                  <a:gd name="T4" fmla="*/ 781 w 943"/>
                  <a:gd name="T5" fmla="*/ 840 h 1065"/>
                  <a:gd name="T6" fmla="*/ 776 w 943"/>
                  <a:gd name="T7" fmla="*/ 778 h 1065"/>
                  <a:gd name="T8" fmla="*/ 767 w 943"/>
                  <a:gd name="T9" fmla="*/ 716 h 1065"/>
                  <a:gd name="T10" fmla="*/ 754 w 943"/>
                  <a:gd name="T11" fmla="*/ 655 h 1065"/>
                  <a:gd name="T12" fmla="*/ 737 w 943"/>
                  <a:gd name="T13" fmla="*/ 595 h 1065"/>
                  <a:gd name="T14" fmla="*/ 714 w 943"/>
                  <a:gd name="T15" fmla="*/ 536 h 1065"/>
                  <a:gd name="T16" fmla="*/ 688 w 943"/>
                  <a:gd name="T17" fmla="*/ 480 h 1065"/>
                  <a:gd name="T18" fmla="*/ 658 w 943"/>
                  <a:gd name="T19" fmla="*/ 425 h 1065"/>
                  <a:gd name="T20" fmla="*/ 624 w 943"/>
                  <a:gd name="T21" fmla="*/ 372 h 1065"/>
                  <a:gd name="T22" fmla="*/ 586 w 943"/>
                  <a:gd name="T23" fmla="*/ 323 h 1065"/>
                  <a:gd name="T24" fmla="*/ 547 w 943"/>
                  <a:gd name="T25" fmla="*/ 275 h 1065"/>
                  <a:gd name="T26" fmla="*/ 502 w 943"/>
                  <a:gd name="T27" fmla="*/ 232 h 1065"/>
                  <a:gd name="T28" fmla="*/ 455 w 943"/>
                  <a:gd name="T29" fmla="*/ 191 h 1065"/>
                  <a:gd name="T30" fmla="*/ 405 w 943"/>
                  <a:gd name="T31" fmla="*/ 153 h 1065"/>
                  <a:gd name="T32" fmla="*/ 352 w 943"/>
                  <a:gd name="T33" fmla="*/ 120 h 1065"/>
                  <a:gd name="T34" fmla="*/ 298 w 943"/>
                  <a:gd name="T35" fmla="*/ 89 h 1065"/>
                  <a:gd name="T36" fmla="*/ 241 w 943"/>
                  <a:gd name="T37" fmla="*/ 63 h 1065"/>
                  <a:gd name="T38" fmla="*/ 182 w 943"/>
                  <a:gd name="T39" fmla="*/ 41 h 1065"/>
                  <a:gd name="T40" fmla="*/ 122 w 943"/>
                  <a:gd name="T41" fmla="*/ 23 h 1065"/>
                  <a:gd name="T42" fmla="*/ 61 w 943"/>
                  <a:gd name="T43" fmla="*/ 9 h 1065"/>
                  <a:gd name="T44" fmla="*/ 0 w 943"/>
                  <a:gd name="T45" fmla="*/ 0 h 1065"/>
                  <a:gd name="T46" fmla="*/ 137 w 943"/>
                  <a:gd name="T47" fmla="*/ 226 h 1065"/>
                  <a:gd name="T48" fmla="*/ 5 w 943"/>
                  <a:gd name="T49" fmla="*/ 451 h 1065"/>
                  <a:gd name="T50" fmla="*/ 48 w 943"/>
                  <a:gd name="T51" fmla="*/ 465 h 1065"/>
                  <a:gd name="T52" fmla="*/ 90 w 943"/>
                  <a:gd name="T53" fmla="*/ 483 h 1065"/>
                  <a:gd name="T54" fmla="*/ 130 w 943"/>
                  <a:gd name="T55" fmla="*/ 505 h 1065"/>
                  <a:gd name="T56" fmla="*/ 168 w 943"/>
                  <a:gd name="T57" fmla="*/ 531 h 1065"/>
                  <a:gd name="T58" fmla="*/ 202 w 943"/>
                  <a:gd name="T59" fmla="*/ 561 h 1065"/>
                  <a:gd name="T60" fmla="*/ 233 w 943"/>
                  <a:gd name="T61" fmla="*/ 594 h 1065"/>
                  <a:gd name="T62" fmla="*/ 262 w 943"/>
                  <a:gd name="T63" fmla="*/ 629 h 1065"/>
                  <a:gd name="T64" fmla="*/ 285 w 943"/>
                  <a:gd name="T65" fmla="*/ 668 h 1065"/>
                  <a:gd name="T66" fmla="*/ 305 w 943"/>
                  <a:gd name="T67" fmla="*/ 709 h 1065"/>
                  <a:gd name="T68" fmla="*/ 321 w 943"/>
                  <a:gd name="T69" fmla="*/ 751 h 1065"/>
                  <a:gd name="T70" fmla="*/ 333 w 943"/>
                  <a:gd name="T71" fmla="*/ 795 h 1065"/>
                  <a:gd name="T72" fmla="*/ 340 w 943"/>
                  <a:gd name="T73" fmla="*/ 840 h 1065"/>
                  <a:gd name="T74" fmla="*/ 188 w 943"/>
                  <a:gd name="T75" fmla="*/ 841 h 1065"/>
                  <a:gd name="T76" fmla="*/ 554 w 943"/>
                  <a:gd name="T77" fmla="*/ 1064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rnd" cmpd="sng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defTabSz="93276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13872" y="2383923"/>
                <a:ext cx="88036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prstClr val="white"/>
                    </a:solidFill>
                  </a:rPr>
                  <a:t>患</a:t>
                </a:r>
                <a:endParaRPr lang="en-US" altLang="zh-CN" sz="5400" b="1" dirty="0">
                  <a:solidFill>
                    <a:prstClr val="white"/>
                  </a:solidFill>
                </a:endParaRPr>
              </a:p>
              <a:p>
                <a:r>
                  <a:rPr lang="zh-CN" altLang="en-US" sz="5400" b="1" dirty="0">
                    <a:solidFill>
                      <a:prstClr val="white"/>
                    </a:solidFill>
                  </a:rPr>
                  <a:t>难</a:t>
                </a:r>
                <a:endParaRPr lang="en-US" sz="5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 rot="259940">
              <a:off x="6684270" y="1454487"/>
              <a:ext cx="1370854" cy="107484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3142045" y="4343399"/>
            <a:ext cx="3254709" cy="2607424"/>
            <a:chOff x="3142045" y="4343399"/>
            <a:chExt cx="3254709" cy="2607424"/>
          </a:xfrm>
        </p:grpSpPr>
        <p:sp>
          <p:nvSpPr>
            <p:cNvPr id="38" name="Freeform 61"/>
            <p:cNvSpPr>
              <a:spLocks/>
            </p:cNvSpPr>
            <p:nvPr/>
          </p:nvSpPr>
          <p:spPr bwMode="auto">
            <a:xfrm rot="18331341">
              <a:off x="3465688" y="4019756"/>
              <a:ext cx="2607424" cy="3254709"/>
            </a:xfrm>
            <a:custGeom>
              <a:avLst/>
              <a:gdLst>
                <a:gd name="T0" fmla="*/ 929 w 930"/>
                <a:gd name="T1" fmla="*/ 645 h 1075"/>
                <a:gd name="T2" fmla="*/ 887 w 930"/>
                <a:gd name="T3" fmla="*/ 634 h 1075"/>
                <a:gd name="T4" fmla="*/ 847 w 930"/>
                <a:gd name="T5" fmla="*/ 620 h 1075"/>
                <a:gd name="T6" fmla="*/ 807 w 930"/>
                <a:gd name="T7" fmla="*/ 603 h 1075"/>
                <a:gd name="T8" fmla="*/ 771 w 930"/>
                <a:gd name="T9" fmla="*/ 582 h 1075"/>
                <a:gd name="T10" fmla="*/ 735 w 930"/>
                <a:gd name="T11" fmla="*/ 557 h 1075"/>
                <a:gd name="T12" fmla="*/ 703 w 930"/>
                <a:gd name="T13" fmla="*/ 529 h 1075"/>
                <a:gd name="T14" fmla="*/ 673 w 930"/>
                <a:gd name="T15" fmla="*/ 497 h 1075"/>
                <a:gd name="T16" fmla="*/ 648 w 930"/>
                <a:gd name="T17" fmla="*/ 465 h 1075"/>
                <a:gd name="T18" fmla="*/ 624 w 930"/>
                <a:gd name="T19" fmla="*/ 428 h 1075"/>
                <a:gd name="T20" fmla="*/ 607 w 930"/>
                <a:gd name="T21" fmla="*/ 398 h 1075"/>
                <a:gd name="T22" fmla="*/ 594 w 930"/>
                <a:gd name="T23" fmla="*/ 366 h 1075"/>
                <a:gd name="T24" fmla="*/ 583 w 930"/>
                <a:gd name="T25" fmla="*/ 332 h 1075"/>
                <a:gd name="T26" fmla="*/ 577 w 930"/>
                <a:gd name="T27" fmla="*/ 298 h 1075"/>
                <a:gd name="T28" fmla="*/ 575 w 930"/>
                <a:gd name="T29" fmla="*/ 264 h 1075"/>
                <a:gd name="T30" fmla="*/ 576 w 930"/>
                <a:gd name="T31" fmla="*/ 229 h 1075"/>
                <a:gd name="T32" fmla="*/ 748 w 930"/>
                <a:gd name="T33" fmla="*/ 229 h 1075"/>
                <a:gd name="T34" fmla="*/ 360 w 930"/>
                <a:gd name="T35" fmla="*/ 0 h 1075"/>
                <a:gd name="T36" fmla="*/ 0 w 930"/>
                <a:gd name="T37" fmla="*/ 236 h 1075"/>
                <a:gd name="T38" fmla="*/ 136 w 930"/>
                <a:gd name="T39" fmla="*/ 237 h 1075"/>
                <a:gd name="T40" fmla="*/ 141 w 930"/>
                <a:gd name="T41" fmla="*/ 299 h 1075"/>
                <a:gd name="T42" fmla="*/ 150 w 930"/>
                <a:gd name="T43" fmla="*/ 362 h 1075"/>
                <a:gd name="T44" fmla="*/ 165 w 930"/>
                <a:gd name="T45" fmla="*/ 422 h 1075"/>
                <a:gd name="T46" fmla="*/ 182 w 930"/>
                <a:gd name="T47" fmla="*/ 483 h 1075"/>
                <a:gd name="T48" fmla="*/ 204 w 930"/>
                <a:gd name="T49" fmla="*/ 541 h 1075"/>
                <a:gd name="T50" fmla="*/ 231 w 930"/>
                <a:gd name="T51" fmla="*/ 598 h 1075"/>
                <a:gd name="T52" fmla="*/ 262 w 930"/>
                <a:gd name="T53" fmla="*/ 653 h 1075"/>
                <a:gd name="T54" fmla="*/ 296 w 930"/>
                <a:gd name="T55" fmla="*/ 704 h 1075"/>
                <a:gd name="T56" fmla="*/ 333 w 930"/>
                <a:gd name="T57" fmla="*/ 752 h 1075"/>
                <a:gd name="T58" fmla="*/ 374 w 930"/>
                <a:gd name="T59" fmla="*/ 797 h 1075"/>
                <a:gd name="T60" fmla="*/ 419 w 930"/>
                <a:gd name="T61" fmla="*/ 841 h 1075"/>
                <a:gd name="T62" fmla="*/ 465 w 930"/>
                <a:gd name="T63" fmla="*/ 880 h 1075"/>
                <a:gd name="T64" fmla="*/ 514 w 930"/>
                <a:gd name="T65" fmla="*/ 917 h 1075"/>
                <a:gd name="T66" fmla="*/ 566 w 930"/>
                <a:gd name="T67" fmla="*/ 951 h 1075"/>
                <a:gd name="T68" fmla="*/ 620 w 930"/>
                <a:gd name="T69" fmla="*/ 980 h 1075"/>
                <a:gd name="T70" fmla="*/ 675 w 930"/>
                <a:gd name="T71" fmla="*/ 1007 h 1075"/>
                <a:gd name="T72" fmla="*/ 732 w 930"/>
                <a:gd name="T73" fmla="*/ 1029 h 1075"/>
                <a:gd name="T74" fmla="*/ 790 w 930"/>
                <a:gd name="T75" fmla="*/ 1048 h 1075"/>
                <a:gd name="T76" fmla="*/ 849 w 930"/>
                <a:gd name="T77" fmla="*/ 1062 h 1075"/>
                <a:gd name="T78" fmla="*/ 910 w 930"/>
                <a:gd name="T79" fmla="*/ 1074 h 1075"/>
                <a:gd name="T80" fmla="*/ 772 w 930"/>
                <a:gd name="T81" fmla="*/ 845 h 1075"/>
                <a:gd name="T82" fmla="*/ 929 w 930"/>
                <a:gd name="T83" fmla="*/ 645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rnd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3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90202">
              <a:off x="4007574" y="5185445"/>
              <a:ext cx="15760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white"/>
                  </a:solidFill>
                </a:rPr>
                <a:t>抱怨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654143" y="1564253"/>
            <a:ext cx="2607424" cy="3340079"/>
            <a:chOff x="654143" y="1564253"/>
            <a:chExt cx="2607424" cy="3340079"/>
          </a:xfrm>
        </p:grpSpPr>
        <p:sp>
          <p:nvSpPr>
            <p:cNvPr id="42" name="Freeform 61"/>
            <p:cNvSpPr>
              <a:spLocks/>
            </p:cNvSpPr>
            <p:nvPr/>
          </p:nvSpPr>
          <p:spPr bwMode="auto">
            <a:xfrm rot="1745676">
              <a:off x="654143" y="1564253"/>
              <a:ext cx="2607424" cy="3254710"/>
            </a:xfrm>
            <a:custGeom>
              <a:avLst/>
              <a:gdLst>
                <a:gd name="T0" fmla="*/ 929 w 930"/>
                <a:gd name="T1" fmla="*/ 645 h 1075"/>
                <a:gd name="T2" fmla="*/ 887 w 930"/>
                <a:gd name="T3" fmla="*/ 634 h 1075"/>
                <a:gd name="T4" fmla="*/ 847 w 930"/>
                <a:gd name="T5" fmla="*/ 620 h 1075"/>
                <a:gd name="T6" fmla="*/ 807 w 930"/>
                <a:gd name="T7" fmla="*/ 603 h 1075"/>
                <a:gd name="T8" fmla="*/ 771 w 930"/>
                <a:gd name="T9" fmla="*/ 582 h 1075"/>
                <a:gd name="T10" fmla="*/ 735 w 930"/>
                <a:gd name="T11" fmla="*/ 557 h 1075"/>
                <a:gd name="T12" fmla="*/ 703 w 930"/>
                <a:gd name="T13" fmla="*/ 529 h 1075"/>
                <a:gd name="T14" fmla="*/ 673 w 930"/>
                <a:gd name="T15" fmla="*/ 497 h 1075"/>
                <a:gd name="T16" fmla="*/ 648 w 930"/>
                <a:gd name="T17" fmla="*/ 465 h 1075"/>
                <a:gd name="T18" fmla="*/ 624 w 930"/>
                <a:gd name="T19" fmla="*/ 428 h 1075"/>
                <a:gd name="T20" fmla="*/ 607 w 930"/>
                <a:gd name="T21" fmla="*/ 398 h 1075"/>
                <a:gd name="T22" fmla="*/ 594 w 930"/>
                <a:gd name="T23" fmla="*/ 366 h 1075"/>
                <a:gd name="T24" fmla="*/ 583 w 930"/>
                <a:gd name="T25" fmla="*/ 332 h 1075"/>
                <a:gd name="T26" fmla="*/ 577 w 930"/>
                <a:gd name="T27" fmla="*/ 298 h 1075"/>
                <a:gd name="T28" fmla="*/ 575 w 930"/>
                <a:gd name="T29" fmla="*/ 264 h 1075"/>
                <a:gd name="T30" fmla="*/ 576 w 930"/>
                <a:gd name="T31" fmla="*/ 229 h 1075"/>
                <a:gd name="T32" fmla="*/ 748 w 930"/>
                <a:gd name="T33" fmla="*/ 229 h 1075"/>
                <a:gd name="T34" fmla="*/ 360 w 930"/>
                <a:gd name="T35" fmla="*/ 0 h 1075"/>
                <a:gd name="T36" fmla="*/ 0 w 930"/>
                <a:gd name="T37" fmla="*/ 236 h 1075"/>
                <a:gd name="T38" fmla="*/ 136 w 930"/>
                <a:gd name="T39" fmla="*/ 237 h 1075"/>
                <a:gd name="T40" fmla="*/ 141 w 930"/>
                <a:gd name="T41" fmla="*/ 299 h 1075"/>
                <a:gd name="T42" fmla="*/ 150 w 930"/>
                <a:gd name="T43" fmla="*/ 362 h 1075"/>
                <a:gd name="T44" fmla="*/ 165 w 930"/>
                <a:gd name="T45" fmla="*/ 422 h 1075"/>
                <a:gd name="T46" fmla="*/ 182 w 930"/>
                <a:gd name="T47" fmla="*/ 483 h 1075"/>
                <a:gd name="T48" fmla="*/ 204 w 930"/>
                <a:gd name="T49" fmla="*/ 541 h 1075"/>
                <a:gd name="T50" fmla="*/ 231 w 930"/>
                <a:gd name="T51" fmla="*/ 598 h 1075"/>
                <a:gd name="T52" fmla="*/ 262 w 930"/>
                <a:gd name="T53" fmla="*/ 653 h 1075"/>
                <a:gd name="T54" fmla="*/ 296 w 930"/>
                <a:gd name="T55" fmla="*/ 704 h 1075"/>
                <a:gd name="T56" fmla="*/ 333 w 930"/>
                <a:gd name="T57" fmla="*/ 752 h 1075"/>
                <a:gd name="T58" fmla="*/ 374 w 930"/>
                <a:gd name="T59" fmla="*/ 797 h 1075"/>
                <a:gd name="T60" fmla="*/ 419 w 930"/>
                <a:gd name="T61" fmla="*/ 841 h 1075"/>
                <a:gd name="T62" fmla="*/ 465 w 930"/>
                <a:gd name="T63" fmla="*/ 880 h 1075"/>
                <a:gd name="T64" fmla="*/ 514 w 930"/>
                <a:gd name="T65" fmla="*/ 917 h 1075"/>
                <a:gd name="T66" fmla="*/ 566 w 930"/>
                <a:gd name="T67" fmla="*/ 951 h 1075"/>
                <a:gd name="T68" fmla="*/ 620 w 930"/>
                <a:gd name="T69" fmla="*/ 980 h 1075"/>
                <a:gd name="T70" fmla="*/ 675 w 930"/>
                <a:gd name="T71" fmla="*/ 1007 h 1075"/>
                <a:gd name="T72" fmla="*/ 732 w 930"/>
                <a:gd name="T73" fmla="*/ 1029 h 1075"/>
                <a:gd name="T74" fmla="*/ 790 w 930"/>
                <a:gd name="T75" fmla="*/ 1048 h 1075"/>
                <a:gd name="T76" fmla="*/ 849 w 930"/>
                <a:gd name="T77" fmla="*/ 1062 h 1075"/>
                <a:gd name="T78" fmla="*/ 910 w 930"/>
                <a:gd name="T79" fmla="*/ 1074 h 1075"/>
                <a:gd name="T80" fmla="*/ 772 w 930"/>
                <a:gd name="T81" fmla="*/ 845 h 1075"/>
                <a:gd name="T82" fmla="*/ 929 w 930"/>
                <a:gd name="T83" fmla="*/ 645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rnd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3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425362">
              <a:off x="1512096" y="2319009"/>
              <a:ext cx="880369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white"/>
                  </a:solidFill>
                </a:rPr>
                <a:t>沮</a:t>
              </a:r>
              <a:endParaRPr lang="en-US" altLang="zh-CN" sz="5400" b="1" dirty="0">
                <a:solidFill>
                  <a:prstClr val="white"/>
                </a:solidFill>
              </a:endParaRPr>
            </a:p>
            <a:p>
              <a:r>
                <a:rPr lang="zh-CN" altLang="en-US" sz="5400" b="1" dirty="0">
                  <a:solidFill>
                    <a:prstClr val="white"/>
                  </a:solidFill>
                </a:rPr>
                <a:t>丧</a:t>
              </a:r>
              <a:endParaRPr lang="en-US" altLang="zh-CN" sz="5400" b="1" dirty="0">
                <a:solidFill>
                  <a:prstClr val="white"/>
                </a:solidFill>
              </a:endParaRPr>
            </a:p>
            <a:p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44306" y="2683776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凭眼见</a:t>
            </a:r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76167" y="133941"/>
            <a:ext cx="3513042" cy="1556567"/>
            <a:chOff x="3031624" y="1049921"/>
            <a:chExt cx="3513042" cy="1621744"/>
          </a:xfrm>
        </p:grpSpPr>
        <p:pic>
          <p:nvPicPr>
            <p:cNvPr id="15" name="Picture 5" descr="C:\Users\grace\Desktop\Untitled 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624" y="1049921"/>
              <a:ext cx="3513042" cy="162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042096" y="1360566"/>
              <a:ext cx="1576072" cy="96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white"/>
                  </a:solidFill>
                </a:rPr>
                <a:t>盼望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6248400" y="1454487"/>
            <a:ext cx="2648665" cy="3537658"/>
            <a:chOff x="6019800" y="1600200"/>
            <a:chExt cx="2648665" cy="3537658"/>
          </a:xfrm>
        </p:grpSpPr>
        <p:grpSp>
          <p:nvGrpSpPr>
            <p:cNvPr id="4" name="Group 2"/>
            <p:cNvGrpSpPr/>
            <p:nvPr/>
          </p:nvGrpSpPr>
          <p:grpSpPr>
            <a:xfrm>
              <a:off x="6019800" y="2032112"/>
              <a:ext cx="2648665" cy="3105746"/>
              <a:chOff x="5855476" y="2188681"/>
              <a:chExt cx="2496265" cy="2949178"/>
            </a:xfrm>
          </p:grpSpPr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 rot="2139456">
                <a:off x="5855476" y="2188681"/>
                <a:ext cx="2496265" cy="2949178"/>
              </a:xfrm>
              <a:custGeom>
                <a:avLst/>
                <a:gdLst>
                  <a:gd name="T0" fmla="*/ 554 w 943"/>
                  <a:gd name="T1" fmla="*/ 1064 h 1065"/>
                  <a:gd name="T2" fmla="*/ 942 w 943"/>
                  <a:gd name="T3" fmla="*/ 840 h 1065"/>
                  <a:gd name="T4" fmla="*/ 781 w 943"/>
                  <a:gd name="T5" fmla="*/ 840 h 1065"/>
                  <a:gd name="T6" fmla="*/ 776 w 943"/>
                  <a:gd name="T7" fmla="*/ 778 h 1065"/>
                  <a:gd name="T8" fmla="*/ 767 w 943"/>
                  <a:gd name="T9" fmla="*/ 716 h 1065"/>
                  <a:gd name="T10" fmla="*/ 754 w 943"/>
                  <a:gd name="T11" fmla="*/ 655 h 1065"/>
                  <a:gd name="T12" fmla="*/ 737 w 943"/>
                  <a:gd name="T13" fmla="*/ 595 h 1065"/>
                  <a:gd name="T14" fmla="*/ 714 w 943"/>
                  <a:gd name="T15" fmla="*/ 536 h 1065"/>
                  <a:gd name="T16" fmla="*/ 688 w 943"/>
                  <a:gd name="T17" fmla="*/ 480 h 1065"/>
                  <a:gd name="T18" fmla="*/ 658 w 943"/>
                  <a:gd name="T19" fmla="*/ 425 h 1065"/>
                  <a:gd name="T20" fmla="*/ 624 w 943"/>
                  <a:gd name="T21" fmla="*/ 372 h 1065"/>
                  <a:gd name="T22" fmla="*/ 586 w 943"/>
                  <a:gd name="T23" fmla="*/ 323 h 1065"/>
                  <a:gd name="T24" fmla="*/ 547 w 943"/>
                  <a:gd name="T25" fmla="*/ 275 h 1065"/>
                  <a:gd name="T26" fmla="*/ 502 w 943"/>
                  <a:gd name="T27" fmla="*/ 232 h 1065"/>
                  <a:gd name="T28" fmla="*/ 455 w 943"/>
                  <a:gd name="T29" fmla="*/ 191 h 1065"/>
                  <a:gd name="T30" fmla="*/ 405 w 943"/>
                  <a:gd name="T31" fmla="*/ 153 h 1065"/>
                  <a:gd name="T32" fmla="*/ 352 w 943"/>
                  <a:gd name="T33" fmla="*/ 120 h 1065"/>
                  <a:gd name="T34" fmla="*/ 298 w 943"/>
                  <a:gd name="T35" fmla="*/ 89 h 1065"/>
                  <a:gd name="T36" fmla="*/ 241 w 943"/>
                  <a:gd name="T37" fmla="*/ 63 h 1065"/>
                  <a:gd name="T38" fmla="*/ 182 w 943"/>
                  <a:gd name="T39" fmla="*/ 41 h 1065"/>
                  <a:gd name="T40" fmla="*/ 122 w 943"/>
                  <a:gd name="T41" fmla="*/ 23 h 1065"/>
                  <a:gd name="T42" fmla="*/ 61 w 943"/>
                  <a:gd name="T43" fmla="*/ 9 h 1065"/>
                  <a:gd name="T44" fmla="*/ 0 w 943"/>
                  <a:gd name="T45" fmla="*/ 0 h 1065"/>
                  <a:gd name="T46" fmla="*/ 137 w 943"/>
                  <a:gd name="T47" fmla="*/ 226 h 1065"/>
                  <a:gd name="T48" fmla="*/ 5 w 943"/>
                  <a:gd name="T49" fmla="*/ 451 h 1065"/>
                  <a:gd name="T50" fmla="*/ 48 w 943"/>
                  <a:gd name="T51" fmla="*/ 465 h 1065"/>
                  <a:gd name="T52" fmla="*/ 90 w 943"/>
                  <a:gd name="T53" fmla="*/ 483 h 1065"/>
                  <a:gd name="T54" fmla="*/ 130 w 943"/>
                  <a:gd name="T55" fmla="*/ 505 h 1065"/>
                  <a:gd name="T56" fmla="*/ 168 w 943"/>
                  <a:gd name="T57" fmla="*/ 531 h 1065"/>
                  <a:gd name="T58" fmla="*/ 202 w 943"/>
                  <a:gd name="T59" fmla="*/ 561 h 1065"/>
                  <a:gd name="T60" fmla="*/ 233 w 943"/>
                  <a:gd name="T61" fmla="*/ 594 h 1065"/>
                  <a:gd name="T62" fmla="*/ 262 w 943"/>
                  <a:gd name="T63" fmla="*/ 629 h 1065"/>
                  <a:gd name="T64" fmla="*/ 285 w 943"/>
                  <a:gd name="T65" fmla="*/ 668 h 1065"/>
                  <a:gd name="T66" fmla="*/ 305 w 943"/>
                  <a:gd name="T67" fmla="*/ 709 h 1065"/>
                  <a:gd name="T68" fmla="*/ 321 w 943"/>
                  <a:gd name="T69" fmla="*/ 751 h 1065"/>
                  <a:gd name="T70" fmla="*/ 333 w 943"/>
                  <a:gd name="T71" fmla="*/ 795 h 1065"/>
                  <a:gd name="T72" fmla="*/ 340 w 943"/>
                  <a:gd name="T73" fmla="*/ 840 h 1065"/>
                  <a:gd name="T74" fmla="*/ 188 w 943"/>
                  <a:gd name="T75" fmla="*/ 841 h 1065"/>
                  <a:gd name="T76" fmla="*/ 554 w 943"/>
                  <a:gd name="T77" fmla="*/ 1064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rgbClr val="006EC0"/>
              </a:solidFill>
              <a:ln w="9525" cap="rnd" cmpd="sng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defTabSz="93276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76904" y="2661124"/>
                <a:ext cx="829714" cy="166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prstClr val="white"/>
                    </a:solidFill>
                  </a:rPr>
                  <a:t>患</a:t>
                </a:r>
                <a:endParaRPr lang="en-US" altLang="zh-CN" sz="5400" b="1" dirty="0">
                  <a:solidFill>
                    <a:prstClr val="white"/>
                  </a:solidFill>
                </a:endParaRPr>
              </a:p>
              <a:p>
                <a:r>
                  <a:rPr lang="zh-CN" altLang="en-US" sz="5400" b="1" dirty="0">
                    <a:solidFill>
                      <a:prstClr val="white"/>
                    </a:solidFill>
                  </a:rPr>
                  <a:t>难</a:t>
                </a:r>
                <a:endParaRPr lang="en-US" sz="5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 rot="259940">
              <a:off x="6455670" y="1600200"/>
              <a:ext cx="1370854" cy="1074849"/>
            </a:xfrm>
            <a:prstGeom prst="triangle">
              <a:avLst/>
            </a:prstGeom>
            <a:solidFill>
              <a:srgbClr val="006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3142045" y="4343399"/>
            <a:ext cx="3254709" cy="2607424"/>
            <a:chOff x="3331920" y="4509573"/>
            <a:chExt cx="3254709" cy="2607424"/>
          </a:xfrm>
        </p:grpSpPr>
        <p:sp>
          <p:nvSpPr>
            <p:cNvPr id="38" name="Freeform 61"/>
            <p:cNvSpPr>
              <a:spLocks/>
            </p:cNvSpPr>
            <p:nvPr/>
          </p:nvSpPr>
          <p:spPr bwMode="auto">
            <a:xfrm rot="18331341">
              <a:off x="3655563" y="4185930"/>
              <a:ext cx="2607424" cy="3254709"/>
            </a:xfrm>
            <a:custGeom>
              <a:avLst/>
              <a:gdLst>
                <a:gd name="T0" fmla="*/ 929 w 930"/>
                <a:gd name="T1" fmla="*/ 645 h 1075"/>
                <a:gd name="T2" fmla="*/ 887 w 930"/>
                <a:gd name="T3" fmla="*/ 634 h 1075"/>
                <a:gd name="T4" fmla="*/ 847 w 930"/>
                <a:gd name="T5" fmla="*/ 620 h 1075"/>
                <a:gd name="T6" fmla="*/ 807 w 930"/>
                <a:gd name="T7" fmla="*/ 603 h 1075"/>
                <a:gd name="T8" fmla="*/ 771 w 930"/>
                <a:gd name="T9" fmla="*/ 582 h 1075"/>
                <a:gd name="T10" fmla="*/ 735 w 930"/>
                <a:gd name="T11" fmla="*/ 557 h 1075"/>
                <a:gd name="T12" fmla="*/ 703 w 930"/>
                <a:gd name="T13" fmla="*/ 529 h 1075"/>
                <a:gd name="T14" fmla="*/ 673 w 930"/>
                <a:gd name="T15" fmla="*/ 497 h 1075"/>
                <a:gd name="T16" fmla="*/ 648 w 930"/>
                <a:gd name="T17" fmla="*/ 465 h 1075"/>
                <a:gd name="T18" fmla="*/ 624 w 930"/>
                <a:gd name="T19" fmla="*/ 428 h 1075"/>
                <a:gd name="T20" fmla="*/ 607 w 930"/>
                <a:gd name="T21" fmla="*/ 398 h 1075"/>
                <a:gd name="T22" fmla="*/ 594 w 930"/>
                <a:gd name="T23" fmla="*/ 366 h 1075"/>
                <a:gd name="T24" fmla="*/ 583 w 930"/>
                <a:gd name="T25" fmla="*/ 332 h 1075"/>
                <a:gd name="T26" fmla="*/ 577 w 930"/>
                <a:gd name="T27" fmla="*/ 298 h 1075"/>
                <a:gd name="T28" fmla="*/ 575 w 930"/>
                <a:gd name="T29" fmla="*/ 264 h 1075"/>
                <a:gd name="T30" fmla="*/ 576 w 930"/>
                <a:gd name="T31" fmla="*/ 229 h 1075"/>
                <a:gd name="T32" fmla="*/ 748 w 930"/>
                <a:gd name="T33" fmla="*/ 229 h 1075"/>
                <a:gd name="T34" fmla="*/ 360 w 930"/>
                <a:gd name="T35" fmla="*/ 0 h 1075"/>
                <a:gd name="T36" fmla="*/ 0 w 930"/>
                <a:gd name="T37" fmla="*/ 236 h 1075"/>
                <a:gd name="T38" fmla="*/ 136 w 930"/>
                <a:gd name="T39" fmla="*/ 237 h 1075"/>
                <a:gd name="T40" fmla="*/ 141 w 930"/>
                <a:gd name="T41" fmla="*/ 299 h 1075"/>
                <a:gd name="T42" fmla="*/ 150 w 930"/>
                <a:gd name="T43" fmla="*/ 362 h 1075"/>
                <a:gd name="T44" fmla="*/ 165 w 930"/>
                <a:gd name="T45" fmla="*/ 422 h 1075"/>
                <a:gd name="T46" fmla="*/ 182 w 930"/>
                <a:gd name="T47" fmla="*/ 483 h 1075"/>
                <a:gd name="T48" fmla="*/ 204 w 930"/>
                <a:gd name="T49" fmla="*/ 541 h 1075"/>
                <a:gd name="T50" fmla="*/ 231 w 930"/>
                <a:gd name="T51" fmla="*/ 598 h 1075"/>
                <a:gd name="T52" fmla="*/ 262 w 930"/>
                <a:gd name="T53" fmla="*/ 653 h 1075"/>
                <a:gd name="T54" fmla="*/ 296 w 930"/>
                <a:gd name="T55" fmla="*/ 704 h 1075"/>
                <a:gd name="T56" fmla="*/ 333 w 930"/>
                <a:gd name="T57" fmla="*/ 752 h 1075"/>
                <a:gd name="T58" fmla="*/ 374 w 930"/>
                <a:gd name="T59" fmla="*/ 797 h 1075"/>
                <a:gd name="T60" fmla="*/ 419 w 930"/>
                <a:gd name="T61" fmla="*/ 841 h 1075"/>
                <a:gd name="T62" fmla="*/ 465 w 930"/>
                <a:gd name="T63" fmla="*/ 880 h 1075"/>
                <a:gd name="T64" fmla="*/ 514 w 930"/>
                <a:gd name="T65" fmla="*/ 917 h 1075"/>
                <a:gd name="T66" fmla="*/ 566 w 930"/>
                <a:gd name="T67" fmla="*/ 951 h 1075"/>
                <a:gd name="T68" fmla="*/ 620 w 930"/>
                <a:gd name="T69" fmla="*/ 980 h 1075"/>
                <a:gd name="T70" fmla="*/ 675 w 930"/>
                <a:gd name="T71" fmla="*/ 1007 h 1075"/>
                <a:gd name="T72" fmla="*/ 732 w 930"/>
                <a:gd name="T73" fmla="*/ 1029 h 1075"/>
                <a:gd name="T74" fmla="*/ 790 w 930"/>
                <a:gd name="T75" fmla="*/ 1048 h 1075"/>
                <a:gd name="T76" fmla="*/ 849 w 930"/>
                <a:gd name="T77" fmla="*/ 1062 h 1075"/>
                <a:gd name="T78" fmla="*/ 910 w 930"/>
                <a:gd name="T79" fmla="*/ 1074 h 1075"/>
                <a:gd name="T80" fmla="*/ 772 w 930"/>
                <a:gd name="T81" fmla="*/ 845 h 1075"/>
                <a:gd name="T82" fmla="*/ 929 w 930"/>
                <a:gd name="T83" fmla="*/ 645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6EC0"/>
            </a:solidFill>
            <a:ln w="9525" cap="rnd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3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90202">
              <a:off x="4197449" y="5351619"/>
              <a:ext cx="15760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white"/>
                  </a:solidFill>
                </a:rPr>
                <a:t>忍耐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 rot="439733">
            <a:off x="654142" y="1564252"/>
            <a:ext cx="2607424" cy="3254709"/>
            <a:chOff x="1209442" y="2174463"/>
            <a:chExt cx="2461865" cy="2977615"/>
          </a:xfrm>
        </p:grpSpPr>
        <p:sp>
          <p:nvSpPr>
            <p:cNvPr id="42" name="Freeform 61"/>
            <p:cNvSpPr>
              <a:spLocks/>
            </p:cNvSpPr>
            <p:nvPr/>
          </p:nvSpPr>
          <p:spPr bwMode="auto">
            <a:xfrm rot="1305943">
              <a:off x="1209442" y="2174463"/>
              <a:ext cx="2461865" cy="2977615"/>
            </a:xfrm>
            <a:custGeom>
              <a:avLst/>
              <a:gdLst>
                <a:gd name="T0" fmla="*/ 929 w 930"/>
                <a:gd name="T1" fmla="*/ 645 h 1075"/>
                <a:gd name="T2" fmla="*/ 887 w 930"/>
                <a:gd name="T3" fmla="*/ 634 h 1075"/>
                <a:gd name="T4" fmla="*/ 847 w 930"/>
                <a:gd name="T5" fmla="*/ 620 h 1075"/>
                <a:gd name="T6" fmla="*/ 807 w 930"/>
                <a:gd name="T7" fmla="*/ 603 h 1075"/>
                <a:gd name="T8" fmla="*/ 771 w 930"/>
                <a:gd name="T9" fmla="*/ 582 h 1075"/>
                <a:gd name="T10" fmla="*/ 735 w 930"/>
                <a:gd name="T11" fmla="*/ 557 h 1075"/>
                <a:gd name="T12" fmla="*/ 703 w 930"/>
                <a:gd name="T13" fmla="*/ 529 h 1075"/>
                <a:gd name="T14" fmla="*/ 673 w 930"/>
                <a:gd name="T15" fmla="*/ 497 h 1075"/>
                <a:gd name="T16" fmla="*/ 648 w 930"/>
                <a:gd name="T17" fmla="*/ 465 h 1075"/>
                <a:gd name="T18" fmla="*/ 624 w 930"/>
                <a:gd name="T19" fmla="*/ 428 h 1075"/>
                <a:gd name="T20" fmla="*/ 607 w 930"/>
                <a:gd name="T21" fmla="*/ 398 h 1075"/>
                <a:gd name="T22" fmla="*/ 594 w 930"/>
                <a:gd name="T23" fmla="*/ 366 h 1075"/>
                <a:gd name="T24" fmla="*/ 583 w 930"/>
                <a:gd name="T25" fmla="*/ 332 h 1075"/>
                <a:gd name="T26" fmla="*/ 577 w 930"/>
                <a:gd name="T27" fmla="*/ 298 h 1075"/>
                <a:gd name="T28" fmla="*/ 575 w 930"/>
                <a:gd name="T29" fmla="*/ 264 h 1075"/>
                <a:gd name="T30" fmla="*/ 576 w 930"/>
                <a:gd name="T31" fmla="*/ 229 h 1075"/>
                <a:gd name="T32" fmla="*/ 748 w 930"/>
                <a:gd name="T33" fmla="*/ 229 h 1075"/>
                <a:gd name="T34" fmla="*/ 360 w 930"/>
                <a:gd name="T35" fmla="*/ 0 h 1075"/>
                <a:gd name="T36" fmla="*/ 0 w 930"/>
                <a:gd name="T37" fmla="*/ 236 h 1075"/>
                <a:gd name="T38" fmla="*/ 136 w 930"/>
                <a:gd name="T39" fmla="*/ 237 h 1075"/>
                <a:gd name="T40" fmla="*/ 141 w 930"/>
                <a:gd name="T41" fmla="*/ 299 h 1075"/>
                <a:gd name="T42" fmla="*/ 150 w 930"/>
                <a:gd name="T43" fmla="*/ 362 h 1075"/>
                <a:gd name="T44" fmla="*/ 165 w 930"/>
                <a:gd name="T45" fmla="*/ 422 h 1075"/>
                <a:gd name="T46" fmla="*/ 182 w 930"/>
                <a:gd name="T47" fmla="*/ 483 h 1075"/>
                <a:gd name="T48" fmla="*/ 204 w 930"/>
                <a:gd name="T49" fmla="*/ 541 h 1075"/>
                <a:gd name="T50" fmla="*/ 231 w 930"/>
                <a:gd name="T51" fmla="*/ 598 h 1075"/>
                <a:gd name="T52" fmla="*/ 262 w 930"/>
                <a:gd name="T53" fmla="*/ 653 h 1075"/>
                <a:gd name="T54" fmla="*/ 296 w 930"/>
                <a:gd name="T55" fmla="*/ 704 h 1075"/>
                <a:gd name="T56" fmla="*/ 333 w 930"/>
                <a:gd name="T57" fmla="*/ 752 h 1075"/>
                <a:gd name="T58" fmla="*/ 374 w 930"/>
                <a:gd name="T59" fmla="*/ 797 h 1075"/>
                <a:gd name="T60" fmla="*/ 419 w 930"/>
                <a:gd name="T61" fmla="*/ 841 h 1075"/>
                <a:gd name="T62" fmla="*/ 465 w 930"/>
                <a:gd name="T63" fmla="*/ 880 h 1075"/>
                <a:gd name="T64" fmla="*/ 514 w 930"/>
                <a:gd name="T65" fmla="*/ 917 h 1075"/>
                <a:gd name="T66" fmla="*/ 566 w 930"/>
                <a:gd name="T67" fmla="*/ 951 h 1075"/>
                <a:gd name="T68" fmla="*/ 620 w 930"/>
                <a:gd name="T69" fmla="*/ 980 h 1075"/>
                <a:gd name="T70" fmla="*/ 675 w 930"/>
                <a:gd name="T71" fmla="*/ 1007 h 1075"/>
                <a:gd name="T72" fmla="*/ 732 w 930"/>
                <a:gd name="T73" fmla="*/ 1029 h 1075"/>
                <a:gd name="T74" fmla="*/ 790 w 930"/>
                <a:gd name="T75" fmla="*/ 1048 h 1075"/>
                <a:gd name="T76" fmla="*/ 849 w 930"/>
                <a:gd name="T77" fmla="*/ 1062 h 1075"/>
                <a:gd name="T78" fmla="*/ 910 w 930"/>
                <a:gd name="T79" fmla="*/ 1074 h 1075"/>
                <a:gd name="T80" fmla="*/ 772 w 930"/>
                <a:gd name="T81" fmla="*/ 845 h 1075"/>
                <a:gd name="T82" fmla="*/ 929 w 930"/>
                <a:gd name="T83" fmla="*/ 645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6EC0"/>
            </a:solidFill>
            <a:ln w="9525" cap="rnd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3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1585629">
              <a:off x="2020663" y="2776861"/>
              <a:ext cx="831223" cy="1604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prstClr val="white"/>
                  </a:solidFill>
                </a:rPr>
                <a:t>老</a:t>
              </a:r>
              <a:endParaRPr lang="en-US" altLang="zh-CN" sz="5400" b="1" dirty="0">
                <a:solidFill>
                  <a:prstClr val="white"/>
                </a:solidFill>
              </a:endParaRPr>
            </a:p>
            <a:p>
              <a:r>
                <a:rPr lang="zh-CN" altLang="en-US" sz="5400" b="1" dirty="0">
                  <a:solidFill>
                    <a:prstClr val="white"/>
                  </a:solidFill>
                </a:rPr>
                <a:t>练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44306" y="2579579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凭信心</a:t>
            </a:r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" y="3028949"/>
            <a:ext cx="5105400" cy="382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59" y="-18673"/>
            <a:ext cx="5104897" cy="382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3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要相信</a:t>
            </a:r>
            <a:r>
              <a:rPr lang="zh-CN" altLang="en-US" sz="6000" b="1" dirty="0">
                <a:solidFill>
                  <a:srgbClr val="FFFF00"/>
                </a:solidFill>
              </a:rPr>
              <a:t>永远的荣耀和喜乐</a:t>
            </a:r>
            <a:endParaRPr lang="en-US" altLang="zh-CN" sz="60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就是</a:t>
            </a:r>
            <a:r>
              <a:rPr lang="zh-CN" altLang="en-US" sz="6000" b="1" dirty="0">
                <a:solidFill>
                  <a:schemeClr val="tx1"/>
                </a:solidFill>
              </a:rPr>
              <a:t>每个信徒</a:t>
            </a:r>
            <a:r>
              <a:rPr lang="zh-CN" altLang="en-US" sz="6000" b="1" dirty="0"/>
              <a:t>的</a:t>
            </a:r>
            <a:r>
              <a:rPr lang="zh-CN" altLang="en-US" sz="6000" b="1" dirty="0">
                <a:solidFill>
                  <a:srgbClr val="FFFF00"/>
                </a:solidFill>
              </a:rPr>
              <a:t>永恒结局</a:t>
            </a:r>
            <a:endParaRPr lang="en-US" altLang="zh-CN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057400"/>
          </a:xfrm>
        </p:spPr>
        <p:txBody>
          <a:bodyPr>
            <a:normAutofit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基督徒当以神为乐</a:t>
            </a:r>
            <a:endParaRPr lang="en-US" altLang="zh-CN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8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52400"/>
            <a:ext cx="6888612" cy="6019800"/>
          </a:xfrm>
          <a:prstGeom prst="rect">
            <a:avLst/>
          </a:prstGeom>
          <a:noFill/>
          <a:ln w="8572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以后</a:t>
            </a:r>
            <a:r>
              <a:rPr lang="zh-CN" altLang="en-US" sz="4000" b="1" dirty="0">
                <a:solidFill>
                  <a:srgbClr val="FFFF00"/>
                </a:solidFill>
              </a:rPr>
              <a:t>再没有咒诅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在城里有神和羔羊  的宝座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他的仆人都要</a:t>
            </a:r>
            <a:r>
              <a:rPr lang="zh-CN" altLang="en-US" sz="4000" b="1" dirty="0">
                <a:solidFill>
                  <a:srgbClr val="FFFF00"/>
                </a:solidFill>
              </a:rPr>
              <a:t>事奉祂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也</a:t>
            </a:r>
            <a:r>
              <a:rPr lang="zh-CN" altLang="en-US" sz="4000" b="1" dirty="0">
                <a:solidFill>
                  <a:srgbClr val="FFFF00"/>
                </a:solidFill>
              </a:rPr>
              <a:t>要见祂的面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他的名字必写在他们的额上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不再有黑夜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他们也不用灯光、日光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prstClr val="white"/>
                </a:solidFill>
              </a:rPr>
              <a:t>因为主神要光照他们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>
                <a:solidFill>
                  <a:srgbClr val="FFFF00"/>
                </a:solidFill>
              </a:rPr>
              <a:t>他们要作王  直到永永远远</a:t>
            </a:r>
            <a:endParaRPr lang="en-US" sz="4000" b="1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6158619"/>
            <a:ext cx="3581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</a:rPr>
              <a:t>启示录 </a:t>
            </a:r>
            <a:r>
              <a:rPr lang="en-US" sz="3600" b="1" dirty="0">
                <a:solidFill>
                  <a:prstClr val="white"/>
                </a:solidFill>
              </a:rPr>
              <a:t>22</a:t>
            </a:r>
            <a:r>
              <a:rPr lang="zh-CN" altLang="en-US" sz="3600" b="1" dirty="0">
                <a:solidFill>
                  <a:prstClr val="white"/>
                </a:solidFill>
              </a:rPr>
              <a:t>：</a:t>
            </a:r>
            <a:r>
              <a:rPr lang="en-US" sz="3600" b="1" dirty="0">
                <a:solidFill>
                  <a:prstClr val="white"/>
                </a:solidFill>
              </a:rPr>
              <a:t>3-5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5257800"/>
            <a:ext cx="1143000" cy="685800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0" cap="flat" cmpd="sng" algn="ctr">
            <a:solidFill>
              <a:srgbClr val="FF8F8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997634" y="4038600"/>
            <a:ext cx="4717366" cy="1284887"/>
            <a:chOff x="997634" y="4191000"/>
            <a:chExt cx="4682197" cy="1030941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997634" y="4191000"/>
              <a:ext cx="4682197" cy="914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algn="ctr" eaLnBrk="0" hangingPunct="0">
                <a:spcBef>
                  <a:spcPct val="20000"/>
                </a:spcBef>
                <a:buFont typeface="Arial" charset="0"/>
                <a:buNone/>
                <a:defRPr sz="5400">
                  <a:latin typeface="Times New Roman"/>
                  <a:cs typeface="+mn-cs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cs typeface="+mn-cs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cs typeface="+mn-cs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cs typeface="+mn-cs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管理的职分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2597228" y="4840941"/>
              <a:ext cx="838200" cy="3810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2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057400"/>
          </a:xfrm>
        </p:spPr>
        <p:txBody>
          <a:bodyPr>
            <a:normAutofit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基督徒可以视死如归</a:t>
            </a:r>
            <a:endParaRPr lang="en-US" altLang="zh-CN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38600"/>
            <a:ext cx="4800600" cy="838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4070"/>
                </a:solidFill>
                <a:effectLst/>
              </a:rPr>
              <a:t>希伯来书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11</a:t>
            </a:r>
            <a:r>
              <a:rPr lang="zh-CN" altLang="en-US" sz="4400" b="1" dirty="0">
                <a:solidFill>
                  <a:srgbClr val="004070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6</a:t>
            </a:r>
            <a:endParaRPr lang="en-US" sz="4400" b="1" dirty="0">
              <a:solidFill>
                <a:srgbClr val="0040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人非有</a:t>
            </a:r>
            <a:r>
              <a:rPr lang="zh-CN" altLang="en-US" sz="4400" b="1" dirty="0">
                <a:solidFill>
                  <a:srgbClr val="FFFF00"/>
                </a:solidFill>
              </a:rPr>
              <a:t>信</a:t>
            </a:r>
            <a:r>
              <a:rPr lang="zh-CN" altLang="en-US" sz="4400" b="1" dirty="0"/>
              <a:t>，就不能得神的喜悦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因为到神面前来的人必须</a:t>
            </a:r>
            <a:r>
              <a:rPr lang="zh-CN" altLang="en-US" sz="4400" b="1" dirty="0">
                <a:solidFill>
                  <a:srgbClr val="FFFF00"/>
                </a:solidFill>
              </a:rPr>
              <a:t>信有神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且信祂</a:t>
            </a:r>
            <a:r>
              <a:rPr lang="zh-CN" altLang="en-US" sz="4400" b="1" dirty="0">
                <a:solidFill>
                  <a:srgbClr val="FFFF00"/>
                </a:solidFill>
              </a:rPr>
              <a:t>赏赐</a:t>
            </a:r>
            <a:r>
              <a:rPr lang="zh-CN" altLang="en-US" sz="4400" b="1" dirty="0"/>
              <a:t>那寻求他的人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21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altLang="zh-CN" sz="4400" b="1" dirty="0">
                <a:solidFill>
                  <a:srgbClr val="003054"/>
                </a:solidFill>
                <a:effectLst/>
              </a:rPr>
            </a:br>
            <a:r>
              <a:rPr lang="zh-CN" altLang="en-US" sz="4400" b="1" dirty="0">
                <a:solidFill>
                  <a:srgbClr val="003054"/>
                </a:solidFill>
                <a:effectLst/>
              </a:rPr>
              <a:t>希伯来书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11</a:t>
            </a:r>
            <a:r>
              <a:rPr lang="zh-CN" altLang="en-US" sz="4400" b="1" dirty="0">
                <a:solidFill>
                  <a:srgbClr val="003054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36-39</a:t>
            </a:r>
            <a:br>
              <a:rPr lang="en-US" sz="4400" b="1" dirty="0">
                <a:solidFill>
                  <a:srgbClr val="003054"/>
                </a:solidFill>
                <a:effectLst/>
              </a:rPr>
            </a:br>
            <a:endParaRPr lang="en-US" sz="4400" b="1" dirty="0">
              <a:solidFill>
                <a:srgbClr val="0030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又有人</a:t>
            </a:r>
            <a:r>
              <a:rPr lang="zh-CN" altLang="en-US" sz="4400" b="1" dirty="0">
                <a:solidFill>
                  <a:srgbClr val="FFFF00"/>
                </a:solidFill>
              </a:rPr>
              <a:t>忍受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戏弄   鞭打   捆鎖   监禁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各等的磨练</a:t>
            </a:r>
            <a:r>
              <a:rPr lang="en-US" altLang="zh-CN" sz="4400" b="1" dirty="0"/>
              <a:t>     </a:t>
            </a:r>
            <a:r>
              <a:rPr lang="zh-CN" altLang="en-US" sz="4400" b="1" dirty="0"/>
              <a:t>被石头打死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被鋸锯死</a:t>
            </a:r>
            <a:r>
              <a:rPr lang="en-US" altLang="zh-CN" sz="4400" b="1" dirty="0"/>
              <a:t>   </a:t>
            </a:r>
            <a:r>
              <a:rPr lang="zh-CN" altLang="en-US" sz="4400" b="1" dirty="0"/>
              <a:t>受试探  被刀杀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披著綿羊 山羊的皮 各处奔跑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7924800" cy="5334000"/>
          </a:xfrm>
        </p:spPr>
        <p:txBody>
          <a:bodyPr>
            <a:normAutofit fontScale="92500" lnSpcReduction="10000"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>
                <a:solidFill>
                  <a:srgbClr val="FFFF00"/>
                </a:solidFill>
              </a:rPr>
              <a:t>受窮乏  患难  苦害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在旷野  山岭  山洞  地穴  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>
                <a:solidFill>
                  <a:srgbClr val="FFFF00"/>
                </a:solidFill>
              </a:rPr>
              <a:t>飘流無定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本是世界不配有的人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这些人都是因</a:t>
            </a:r>
            <a:r>
              <a:rPr lang="zh-CN" altLang="en-US" sz="4800" b="1" dirty="0">
                <a:solidFill>
                  <a:srgbClr val="FFFF00"/>
                </a:solidFill>
              </a:rPr>
              <a:t>信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得了美好的证据</a:t>
            </a:r>
            <a:endParaRPr lang="en-US" altLang="zh-CN" sz="48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4800" b="1" dirty="0"/>
              <a:t>卻仍</a:t>
            </a:r>
            <a:r>
              <a:rPr lang="zh-CN" altLang="en-US" sz="4800" b="1" dirty="0">
                <a:solidFill>
                  <a:srgbClr val="FFFF00"/>
                </a:solidFill>
              </a:rPr>
              <a:t>未得著</a:t>
            </a:r>
            <a:r>
              <a:rPr lang="zh-CN" altLang="en-US" sz="4800" b="1" dirty="0"/>
              <a:t>所应许的</a:t>
            </a: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endParaRPr lang="en-US" altLang="zh-CN" sz="48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0806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 fontScale="92500" lnSpcReduction="20000"/>
          </a:bodyPr>
          <a:lstStyle/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相信永远的荣耀和喜乐</a:t>
            </a:r>
            <a:endParaRPr lang="en-US" altLang="zh-CN" sz="60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就是</a:t>
            </a:r>
            <a:r>
              <a:rPr lang="zh-CN" altLang="en-US" sz="6000" b="1" dirty="0">
                <a:solidFill>
                  <a:srgbClr val="FFFF00"/>
                </a:solidFill>
              </a:rPr>
              <a:t>每个信徒</a:t>
            </a:r>
            <a:r>
              <a:rPr lang="zh-CN" altLang="en-US" sz="6000" b="1" dirty="0"/>
              <a:t>的永恒结局</a:t>
            </a:r>
            <a:endParaRPr lang="en-US" altLang="zh-CN" sz="60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因此，价值观翻转</a:t>
            </a:r>
            <a:endParaRPr lang="en-US" altLang="zh-CN" sz="60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/>
              <a:t>能作合真理的决定</a:t>
            </a:r>
            <a:endParaRPr lang="en-US" altLang="zh-CN" sz="6000" b="1" dirty="0"/>
          </a:p>
          <a:p>
            <a:pPr marL="114300" lvl="0" indent="0" algn="ctr">
              <a:buClr>
                <a:srgbClr val="4F81BD"/>
              </a:buClr>
              <a:buSzTx/>
              <a:buNone/>
            </a:pPr>
            <a:r>
              <a:rPr lang="zh-CN" altLang="en-US" sz="6000" b="1" dirty="0">
                <a:solidFill>
                  <a:srgbClr val="FFFF00"/>
                </a:solidFill>
              </a:rPr>
              <a:t>愿意付代价忍受</a:t>
            </a:r>
            <a:r>
              <a:rPr lang="zh-CN" altLang="en-US" sz="6000" b="1" dirty="0"/>
              <a:t>今生的</a:t>
            </a:r>
            <a:r>
              <a:rPr lang="zh-CN" altLang="en-US" sz="6000" b="1" dirty="0">
                <a:solidFill>
                  <a:srgbClr val="FFFF00"/>
                </a:solidFill>
              </a:rPr>
              <a:t>难处</a:t>
            </a:r>
            <a:endParaRPr lang="en-US" altLang="zh-CN" sz="6000" b="1" dirty="0">
              <a:solidFill>
                <a:srgbClr val="FFFF00"/>
              </a:solidFill>
            </a:endParaRPr>
          </a:p>
          <a:p>
            <a:pPr marL="114300" lvl="0" indent="0" algn="ctr">
              <a:buClr>
                <a:srgbClr val="4F81BD"/>
              </a:buClr>
              <a:buSzTx/>
              <a:buNone/>
            </a:pPr>
            <a:endParaRPr lang="en-US" altLang="zh-CN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3054"/>
                </a:solidFill>
                <a:effectLst/>
              </a:rPr>
              <a:t>希伯来书 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11</a:t>
            </a:r>
            <a:r>
              <a:rPr lang="zh-CN" altLang="en-US" sz="4400" b="1" dirty="0">
                <a:solidFill>
                  <a:srgbClr val="003054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3054"/>
                </a:solidFill>
                <a:effectLst/>
              </a:rPr>
              <a:t>26-27 </a:t>
            </a:r>
            <a:endParaRPr lang="en-US" sz="4400" b="1" dirty="0">
              <a:solidFill>
                <a:srgbClr val="0030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他看為基督受的</a:t>
            </a:r>
            <a:r>
              <a:rPr lang="zh-CN" altLang="en-US" sz="4400" b="1" dirty="0">
                <a:solidFill>
                  <a:srgbClr val="FFFF00"/>
                </a:solidFill>
              </a:rPr>
              <a:t>凌辱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比埃及的财物</a:t>
            </a:r>
            <a:r>
              <a:rPr lang="zh-CN" altLang="en-US" sz="4400" b="1" dirty="0">
                <a:solidFill>
                  <a:srgbClr val="FFFF00"/>
                </a:solidFill>
              </a:rPr>
              <a:t>更宝贵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因他想望所要得的赏赐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他因著信  就离开埃及  不怕王怒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因為他</a:t>
            </a:r>
            <a:r>
              <a:rPr lang="zh-CN" altLang="en-US" sz="4400" b="1" dirty="0">
                <a:solidFill>
                  <a:srgbClr val="FFFF00"/>
                </a:solidFill>
              </a:rPr>
              <a:t>恆心忍耐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如同</a:t>
            </a:r>
            <a:r>
              <a:rPr lang="zh-CN" altLang="en-US" sz="4400" b="1" dirty="0">
                <a:solidFill>
                  <a:srgbClr val="FFFF00"/>
                </a:solidFill>
              </a:rPr>
              <a:t>看見</a:t>
            </a:r>
            <a:r>
              <a:rPr lang="zh-CN" altLang="en-US" sz="4400" b="1" dirty="0"/>
              <a:t>那</a:t>
            </a:r>
            <a:r>
              <a:rPr lang="zh-CN" altLang="en-US" sz="4400" b="1" dirty="0">
                <a:solidFill>
                  <a:srgbClr val="FFFF00"/>
                </a:solidFill>
              </a:rPr>
              <a:t>不能看見</a:t>
            </a:r>
            <a:r>
              <a:rPr lang="zh-CN" altLang="en-US" sz="4400" b="1" dirty="0"/>
              <a:t>的主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38600"/>
            <a:ext cx="4800600" cy="838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4070"/>
                </a:solidFill>
                <a:effectLst/>
              </a:rPr>
              <a:t>希伯来书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11</a:t>
            </a:r>
            <a:r>
              <a:rPr lang="zh-CN" altLang="en-US" sz="4400" b="1" dirty="0">
                <a:solidFill>
                  <a:srgbClr val="004070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6</a:t>
            </a:r>
            <a:endParaRPr lang="en-US" sz="4400" b="1" dirty="0">
              <a:solidFill>
                <a:srgbClr val="0040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人非有</a:t>
            </a:r>
            <a:r>
              <a:rPr lang="zh-CN" altLang="en-US" sz="4400" b="1" dirty="0">
                <a:solidFill>
                  <a:schemeClr val="tx1"/>
                </a:solidFill>
              </a:rPr>
              <a:t>信</a:t>
            </a:r>
            <a:r>
              <a:rPr lang="zh-CN" altLang="en-US" sz="4400" b="1" dirty="0"/>
              <a:t>，就不能得神的喜悦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因为到神面前来的人必须</a:t>
            </a:r>
            <a:r>
              <a:rPr lang="zh-CN" altLang="en-US" sz="4400" b="1" dirty="0">
                <a:solidFill>
                  <a:schemeClr val="tx1"/>
                </a:solidFill>
              </a:rPr>
              <a:t>信有神</a:t>
            </a:r>
            <a:endParaRPr lang="en-US" altLang="zh-CN" sz="4400" b="1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且信祂</a:t>
            </a:r>
            <a:r>
              <a:rPr lang="zh-CN" altLang="en-US" sz="4400" b="1" dirty="0">
                <a:solidFill>
                  <a:srgbClr val="FFFF00"/>
                </a:solidFill>
              </a:rPr>
              <a:t>赏赐</a:t>
            </a:r>
            <a:r>
              <a:rPr lang="zh-CN" altLang="en-US" sz="4400" b="1" dirty="0"/>
              <a:t>那寻求他的人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955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243840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>我们今生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所看重</a:t>
            </a:r>
            <a:r>
              <a:rPr lang="zh-CN" altLang="en-US" sz="5400" b="1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>、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所追求的</a:t>
            </a:r>
            <a:endParaRPr lang="en-US" altLang="zh-CN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>都反映了我们的</a:t>
            </a:r>
            <a:r>
              <a:rPr lang="zh-CN" altLang="en-US" sz="54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信心</a:t>
            </a:r>
            <a:endParaRPr lang="en-US" sz="5400" b="1" dirty="0">
              <a:solidFill>
                <a:srgbClr val="FFFF00"/>
              </a:solidFill>
              <a:latin typeface="Calibri"/>
              <a:ea typeface="SimSun"/>
              <a:cs typeface="Times New Roman"/>
            </a:endParaRPr>
          </a:p>
          <a:p>
            <a:pPr marL="64008" indent="0" algn="ctr">
              <a:buNone/>
            </a:pPr>
            <a:endParaRPr lang="en-US" altLang="zh-CN" sz="5400" b="1" dirty="0"/>
          </a:p>
          <a:p>
            <a:pPr marL="64008" indent="0" algn="ctr">
              <a:buNone/>
            </a:pPr>
            <a:endParaRPr lang="en-US" sz="5400" dirty="0"/>
          </a:p>
          <a:p>
            <a:pPr marL="64008" indent="0" algn="ctr">
              <a:buNone/>
            </a:pP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6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3246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>“</a:t>
            </a:r>
            <a:r>
              <a:rPr lang="zh-CN" altLang="en-US" sz="4800" b="1" dirty="0">
                <a:solidFill>
                  <a:srgbClr val="FFFF00"/>
                </a:solidFill>
                <a:latin typeface="Calibri"/>
                <a:ea typeface="SimSun"/>
                <a:cs typeface="Times New Roman"/>
              </a:rPr>
              <a:t>信的活力</a:t>
            </a:r>
            <a:r>
              <a:rPr lang="zh-CN" altLang="en-US" sz="4800" b="1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>”这堂信息对你的启发和帮助？</a:t>
            </a:r>
            <a:r>
              <a:rPr lang="zh-CN" altLang="en-US" sz="4800" b="1" dirty="0">
                <a:solidFill>
                  <a:schemeClr val="bg1"/>
                </a:solidFill>
              </a:rPr>
              <a:t>你有什么需要调整的观念？</a:t>
            </a:r>
            <a:endParaRPr lang="en-US" altLang="zh-CN" sz="4800" b="1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zh-CN" altLang="en-US" sz="4800" b="1" dirty="0">
                <a:solidFill>
                  <a:schemeClr val="bg1"/>
                </a:solidFill>
              </a:rPr>
              <a:t>包括对</a:t>
            </a:r>
            <a:r>
              <a:rPr lang="zh-CN" altLang="en-US" sz="4800" b="1" dirty="0">
                <a:solidFill>
                  <a:srgbClr val="FFFF00"/>
                </a:solidFill>
              </a:rPr>
              <a:t>今生难处、</a:t>
            </a:r>
            <a:r>
              <a:rPr lang="zh-CN" altLang="en-US" sz="4800" b="1" dirty="0">
                <a:solidFill>
                  <a:schemeClr val="bg1"/>
                </a:solidFill>
              </a:rPr>
              <a:t>死亡</a:t>
            </a:r>
            <a:r>
              <a:rPr lang="zh-CN" altLang="en-US" sz="4800" b="1">
                <a:solidFill>
                  <a:schemeClr val="bg1"/>
                </a:solidFill>
              </a:rPr>
              <a:t>、</a:t>
            </a:r>
            <a:r>
              <a:rPr lang="zh-CN" altLang="en-US" sz="4800" b="1">
                <a:solidFill>
                  <a:srgbClr val="FFFF00"/>
                </a:solidFill>
              </a:rPr>
              <a:t>信心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zh-CN" altLang="en-US" sz="4800" b="1" dirty="0">
                <a:solidFill>
                  <a:srgbClr val="FFFF00"/>
                </a:solidFill>
              </a:rPr>
              <a:t>永恒结局、</a:t>
            </a:r>
            <a:r>
              <a:rPr lang="zh-CN" altLang="en-US" sz="4800" b="1" dirty="0">
                <a:solidFill>
                  <a:schemeClr val="bg1"/>
                </a:solidFill>
              </a:rPr>
              <a:t>作决定</a:t>
            </a:r>
            <a:r>
              <a:rPr lang="zh-CN" altLang="en-US" sz="4800" b="1" dirty="0">
                <a:solidFill>
                  <a:srgbClr val="FFFF00"/>
                </a:solidFill>
              </a:rPr>
              <a:t>、价值取舍取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zh-CN" altLang="en-US" sz="4800" b="1" dirty="0">
                <a:solidFill>
                  <a:schemeClr val="bg1"/>
                </a:solidFill>
              </a:rPr>
              <a:t>等 </a:t>
            </a:r>
            <a:r>
              <a:rPr lang="en-US" altLang="zh-CN" sz="4800" b="1" dirty="0">
                <a:solidFill>
                  <a:schemeClr val="bg1"/>
                </a:solidFill>
              </a:rPr>
              <a:t>……</a:t>
            </a:r>
            <a:r>
              <a:rPr lang="zh-CN" altLang="en-US" sz="4800" b="1" dirty="0">
                <a:solidFill>
                  <a:schemeClr val="bg1"/>
                </a:solidFill>
              </a:rPr>
              <a:t>的看法？</a:t>
            </a:r>
            <a:endParaRPr lang="en-US" altLang="zh-CN" sz="4800" b="1" dirty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altLang="zh-CN" sz="5400" b="1" dirty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sz="5400" dirty="0"/>
          </a:p>
          <a:p>
            <a:pPr marL="64008" indent="0" algn="ctr">
              <a:buNone/>
            </a:pP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2EA7C-7071-4774-B9BA-5874248D702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3273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EA7C-7071-4774-B9BA-5874248D7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0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</a:rPr>
              <a:t>信</a:t>
            </a:r>
            <a:r>
              <a:rPr lang="zh-CN" altLang="en-US" sz="8000" b="1" dirty="0">
                <a:solidFill>
                  <a:srgbClr val="FFFF00"/>
                </a:solidFill>
              </a:rPr>
              <a:t>有</a:t>
            </a:r>
            <a:r>
              <a:rPr lang="zh-CN" altLang="en-US" sz="8000" b="1" dirty="0">
                <a:solidFill>
                  <a:schemeClr val="bg1"/>
                </a:solidFill>
              </a:rPr>
              <a:t>神：</a:t>
            </a:r>
            <a:endParaRPr lang="en-US" altLang="zh-CN" sz="8000" b="1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</a:rPr>
              <a:t>相信神</a:t>
            </a:r>
            <a:r>
              <a:rPr lang="zh-CN" altLang="en-US" sz="8000" b="1" dirty="0">
                <a:solidFill>
                  <a:srgbClr val="FFFF00"/>
                </a:solidFill>
              </a:rPr>
              <a:t>是</a:t>
            </a:r>
            <a:endParaRPr lang="en-US" altLang="zh-CN" sz="80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</a:rPr>
              <a:t>相信神</a:t>
            </a:r>
            <a:r>
              <a:rPr lang="zh-CN" altLang="en-US" sz="8000" b="1" dirty="0">
                <a:solidFill>
                  <a:srgbClr val="FFFF00"/>
                </a:solidFill>
              </a:rPr>
              <a:t>一切属性</a:t>
            </a:r>
            <a:endParaRPr lang="en-US" altLang="zh-CN" sz="80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201" y="7961"/>
            <a:ext cx="87630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>
                <a:solidFill>
                  <a:srgbClr val="FFFF00"/>
                </a:solidFill>
              </a:rPr>
              <a:t>信心</a:t>
            </a:r>
            <a:r>
              <a:rPr lang="zh-CN" altLang="en-US" sz="5400" b="1" dirty="0">
                <a:solidFill>
                  <a:schemeClr val="bg1"/>
                </a:solidFill>
              </a:rPr>
              <a:t>：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>
                <a:solidFill>
                  <a:schemeClr val="bg1"/>
                </a:solidFill>
              </a:rPr>
              <a:t>相信</a:t>
            </a:r>
            <a:r>
              <a:rPr lang="zh-CN" altLang="en-US" sz="5400" b="1" dirty="0">
                <a:solidFill>
                  <a:srgbClr val="FFFF00"/>
                </a:solidFill>
              </a:rPr>
              <a:t>神所应许的</a:t>
            </a:r>
            <a:r>
              <a:rPr lang="zh-CN" altLang="en-US" sz="5400" b="1" dirty="0">
                <a:solidFill>
                  <a:schemeClr val="bg1"/>
                </a:solidFill>
              </a:rPr>
              <a:t>必实现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>
                <a:solidFill>
                  <a:srgbClr val="FFFF00"/>
                </a:solidFill>
              </a:rPr>
              <a:t>不是</a:t>
            </a:r>
            <a:r>
              <a:rPr lang="zh-CN" altLang="en-US" sz="5400" b="1" dirty="0">
                <a:solidFill>
                  <a:schemeClr val="bg1"/>
                </a:solidFill>
              </a:rPr>
              <a:t>相信</a:t>
            </a:r>
            <a:r>
              <a:rPr lang="zh-CN" altLang="en-US" sz="5400" b="1" dirty="0">
                <a:solidFill>
                  <a:srgbClr val="FFFF00"/>
                </a:solidFill>
              </a:rPr>
              <a:t>自己的欲望</a:t>
            </a:r>
            <a:r>
              <a:rPr lang="zh-CN" altLang="en-US" sz="5400" b="1" dirty="0">
                <a:solidFill>
                  <a:schemeClr val="bg1"/>
                </a:solidFill>
              </a:rPr>
              <a:t>必实现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38600"/>
            <a:ext cx="4800600" cy="838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4070"/>
                </a:solidFill>
                <a:effectLst/>
              </a:rPr>
              <a:t>希伯来书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11</a:t>
            </a:r>
            <a:r>
              <a:rPr lang="zh-CN" altLang="en-US" sz="4400" b="1" dirty="0">
                <a:solidFill>
                  <a:srgbClr val="004070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4070"/>
                </a:solidFill>
                <a:effectLst/>
              </a:rPr>
              <a:t>6</a:t>
            </a:r>
            <a:endParaRPr lang="en-US" sz="4400" b="1" dirty="0">
              <a:solidFill>
                <a:srgbClr val="0040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人非有</a:t>
            </a:r>
            <a:r>
              <a:rPr lang="zh-CN" altLang="en-US" sz="4400" b="1" dirty="0">
                <a:solidFill>
                  <a:schemeClr val="tx1"/>
                </a:solidFill>
              </a:rPr>
              <a:t>信</a:t>
            </a:r>
            <a:r>
              <a:rPr lang="zh-CN" altLang="en-US" sz="4400" b="1" dirty="0"/>
              <a:t>，就不能得神的喜悦</a:t>
            </a:r>
            <a:endParaRPr lang="en-US" altLang="zh-CN" sz="4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因为到神面前来的人必须</a:t>
            </a:r>
            <a:r>
              <a:rPr lang="zh-CN" altLang="en-US" sz="4400" b="1" dirty="0">
                <a:solidFill>
                  <a:schemeClr val="tx1"/>
                </a:solidFill>
              </a:rPr>
              <a:t>信有神</a:t>
            </a:r>
            <a:endParaRPr lang="en-US" altLang="zh-CN" sz="4400" b="1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4400" b="1" dirty="0"/>
              <a:t>且信祂</a:t>
            </a:r>
            <a:r>
              <a:rPr lang="zh-CN" altLang="en-US" sz="4400" b="1" dirty="0">
                <a:solidFill>
                  <a:srgbClr val="FFFF00"/>
                </a:solidFill>
              </a:rPr>
              <a:t>赏赐</a:t>
            </a:r>
            <a:r>
              <a:rPr lang="zh-CN" altLang="en-US" sz="4400" b="1" dirty="0"/>
              <a:t>那寻求他的人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659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STKaiti (Body)"/>
              </a:rPr>
              <a:t>不在乎</a:t>
            </a:r>
            <a:r>
              <a:rPr lang="zh-CN" altLang="en-US" sz="5400" b="1" dirty="0">
                <a:latin typeface="STKaiti (Body)"/>
              </a:rPr>
              <a:t>永恒賞賜應許的人</a:t>
            </a:r>
            <a:endParaRPr lang="en-US" altLang="zh-CN" sz="5400" b="1" dirty="0">
              <a:latin typeface="STKaiti (Body)"/>
            </a:endParaRPr>
          </a:p>
          <a:p>
            <a:pPr algn="ctr">
              <a:buNone/>
            </a:pPr>
            <a:r>
              <a:rPr lang="zh-CN" altLang="en-US" sz="5400" b="1" dirty="0">
                <a:latin typeface="STKaiti (Body)"/>
              </a:rPr>
              <a:t>自然会</a:t>
            </a:r>
            <a:r>
              <a:rPr lang="zh-CN" altLang="en-US" sz="5400" b="1" dirty="0">
                <a:solidFill>
                  <a:srgbClr val="FFFF00"/>
                </a:solidFill>
                <a:latin typeface="STKaiti (Body)"/>
              </a:rPr>
              <a:t>专注</a:t>
            </a:r>
            <a:r>
              <a:rPr lang="zh-CN" altLang="en-US" sz="5400" b="1" dirty="0">
                <a:latin typeface="STKaiti (Body)"/>
              </a:rPr>
              <a:t>在今生</a:t>
            </a:r>
            <a:endParaRPr lang="en-US" altLang="zh-CN" sz="5400" b="1" dirty="0">
              <a:latin typeface="STKaiti (Body)"/>
            </a:endParaRPr>
          </a:p>
          <a:p>
            <a:pPr algn="ctr"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STKaiti (Body)"/>
              </a:rPr>
              <a:t>短暂利益</a:t>
            </a:r>
            <a:endParaRPr lang="en-US" sz="5400" b="1" dirty="0">
              <a:solidFill>
                <a:srgbClr val="FFFF00"/>
              </a:solidFill>
              <a:latin typeface="STKaiti (Body)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81600"/>
            <a:ext cx="58674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004F8A"/>
                </a:solidFill>
                <a:effectLst/>
              </a:rPr>
              <a:t>希伯来书 </a:t>
            </a:r>
            <a:r>
              <a:rPr lang="en-US" sz="4400" b="1" dirty="0">
                <a:solidFill>
                  <a:srgbClr val="004F8A"/>
                </a:solidFill>
                <a:effectLst/>
              </a:rPr>
              <a:t>3</a:t>
            </a:r>
            <a:r>
              <a:rPr lang="zh-CN" altLang="en-US" sz="4400" b="1" dirty="0">
                <a:solidFill>
                  <a:srgbClr val="004F8A"/>
                </a:solidFill>
                <a:effectLst/>
              </a:rPr>
              <a:t>：</a:t>
            </a:r>
            <a:r>
              <a:rPr lang="en-US" sz="4400" b="1" dirty="0">
                <a:solidFill>
                  <a:srgbClr val="004F8A"/>
                </a:solidFill>
                <a:effectLst/>
              </a:rPr>
              <a:t>12</a:t>
            </a:r>
            <a:endParaRPr lang="en-US" sz="4400" b="1" dirty="0">
              <a:solidFill>
                <a:srgbClr val="004F8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21609" y="4549"/>
            <a:ext cx="9128078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/>
              <a:t>弟兄们</a:t>
            </a:r>
            <a:endParaRPr lang="en-US" altLang="zh-CN" sz="5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/>
              <a:t>你们要谨慎</a:t>
            </a:r>
            <a:endParaRPr lang="en-US" altLang="zh-CN" sz="5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/>
              <a:t>免得你们中间或有人</a:t>
            </a:r>
            <a:endParaRPr lang="en-US" altLang="zh-CN" sz="5400" b="1" dirty="0"/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/>
              <a:t>存着</a:t>
            </a:r>
            <a:r>
              <a:rPr lang="zh-CN" altLang="en-US" sz="5400" b="1" dirty="0">
                <a:solidFill>
                  <a:srgbClr val="FFFF00"/>
                </a:solidFill>
              </a:rPr>
              <a:t>不信的恶心</a:t>
            </a:r>
            <a:endParaRPr lang="en-US" altLang="zh-CN" sz="5400" b="1" dirty="0">
              <a:solidFill>
                <a:srgbClr val="FFFF00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5400" b="1" dirty="0"/>
              <a:t>把永生神离弃了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7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STKaiti (Body)"/>
              </a:rPr>
              <a:t>不在乎</a:t>
            </a:r>
            <a:r>
              <a:rPr lang="zh-CN" altLang="en-US" sz="5400" b="1" dirty="0">
                <a:latin typeface="STKaiti (Body)"/>
              </a:rPr>
              <a:t>永恒賞賜應許的人</a:t>
            </a:r>
            <a:endParaRPr lang="en-US" altLang="zh-CN" sz="5400" b="1" dirty="0">
              <a:latin typeface="STKaiti (Body)"/>
            </a:endParaRPr>
          </a:p>
          <a:p>
            <a:pPr algn="ctr">
              <a:buNone/>
            </a:pPr>
            <a:r>
              <a:rPr lang="zh-CN" altLang="en-US" sz="5400" b="1" dirty="0">
                <a:latin typeface="STKaiti (Body)"/>
              </a:rPr>
              <a:t>早晚会</a:t>
            </a:r>
            <a:r>
              <a:rPr lang="zh-CN" altLang="en-US" sz="5400" b="1" dirty="0">
                <a:solidFill>
                  <a:srgbClr val="FFFF00"/>
                </a:solidFill>
                <a:latin typeface="STKaiti (Body)"/>
              </a:rPr>
              <a:t>出卖</a:t>
            </a:r>
            <a:r>
              <a:rPr lang="zh-CN" altLang="en-US" sz="5400" b="1" dirty="0">
                <a:latin typeface="STKaiti (Body)"/>
              </a:rPr>
              <a:t>基督徒的身份</a:t>
            </a:r>
            <a:endParaRPr lang="en-US" altLang="zh-CN" sz="5400" b="1" dirty="0">
              <a:latin typeface="STKait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8563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1705</TotalTime>
  <Words>1139</Words>
  <Application>Microsoft Office PowerPoint</Application>
  <PresentationFormat>On-screen Show (4:3)</PresentationFormat>
  <Paragraphs>177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DFKai-SB</vt:lpstr>
      <vt:lpstr>SimSun</vt:lpstr>
      <vt:lpstr>SimSun</vt:lpstr>
      <vt:lpstr>华文楷体</vt:lpstr>
      <vt:lpstr>STKaiti (Body)</vt:lpstr>
      <vt:lpstr>幼圆</vt:lpstr>
      <vt:lpstr>Arial</vt:lpstr>
      <vt:lpstr>Calibri</vt:lpstr>
      <vt:lpstr>Century Gothic</vt:lpstr>
      <vt:lpstr>Constantia</vt:lpstr>
      <vt:lpstr>Franklin Gothic Book</vt:lpstr>
      <vt:lpstr>Franklin Gothic Medium</vt:lpstr>
      <vt:lpstr>Impact</vt:lpstr>
      <vt:lpstr>Times New Roman</vt:lpstr>
      <vt:lpstr>Verdana</vt:lpstr>
      <vt:lpstr>Wingdings 2</vt:lpstr>
      <vt:lpstr>Trek</vt:lpstr>
      <vt:lpstr>Verve</vt:lpstr>
      <vt:lpstr>NewsPrint</vt:lpstr>
      <vt:lpstr>Flow</vt:lpstr>
      <vt:lpstr>Office Theme</vt:lpstr>
      <vt:lpstr>1_Office Theme</vt:lpstr>
      <vt:lpstr>信的活力</vt:lpstr>
      <vt:lpstr>PowerPoint Presentation</vt:lpstr>
      <vt:lpstr>希伯来书11：6</vt:lpstr>
      <vt:lpstr>PowerPoint Presentation</vt:lpstr>
      <vt:lpstr>PowerPoint Presentation</vt:lpstr>
      <vt:lpstr>希伯来书11：6</vt:lpstr>
      <vt:lpstr>PowerPoint Presentation</vt:lpstr>
      <vt:lpstr>希伯来书 3：12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罗马书5：2 - 5 </vt:lpstr>
      <vt:lpstr>PowerPoint Presentation</vt:lpstr>
      <vt:lpstr>PowerPoint Presentation</vt:lpstr>
      <vt:lpstr>启示录 21 ：3-5</vt:lpstr>
      <vt:lpstr>PowerPoint Presentation</vt:lpstr>
      <vt:lpstr>PowerPoint Presentation</vt:lpstr>
      <vt:lpstr>启示录 21 ：3-5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希伯来书11：36-39 </vt:lpstr>
      <vt:lpstr>PowerPoint Presentation</vt:lpstr>
      <vt:lpstr>PowerPoint Presentation</vt:lpstr>
      <vt:lpstr>希伯来书 11：26-27 </vt:lpstr>
      <vt:lpstr>希伯来书11：6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</dc:creator>
  <cp:lastModifiedBy>grace chao</cp:lastModifiedBy>
  <cp:revision>136</cp:revision>
  <dcterms:created xsi:type="dcterms:W3CDTF">2012-03-31T15:53:29Z</dcterms:created>
  <dcterms:modified xsi:type="dcterms:W3CDTF">2016-11-04T03:02:22Z</dcterms:modified>
</cp:coreProperties>
</file>