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55" r:id="rId2"/>
    <p:sldMasterId id="2147483870" r:id="rId3"/>
    <p:sldMasterId id="2147483906" r:id="rId4"/>
    <p:sldMasterId id="2147483924" r:id="rId5"/>
    <p:sldMasterId id="2147483936" r:id="rId6"/>
    <p:sldMasterId id="2147483948" r:id="rId7"/>
  </p:sldMasterIdLst>
  <p:notesMasterIdLst>
    <p:notesMasterId r:id="rId93"/>
  </p:notesMasterIdLst>
  <p:sldIdLst>
    <p:sldId id="378" r:id="rId8"/>
    <p:sldId id="567" r:id="rId9"/>
    <p:sldId id="568" r:id="rId10"/>
    <p:sldId id="575" r:id="rId11"/>
    <p:sldId id="393" r:id="rId12"/>
    <p:sldId id="569" r:id="rId13"/>
    <p:sldId id="394" r:id="rId14"/>
    <p:sldId id="554" r:id="rId15"/>
    <p:sldId id="400" r:id="rId16"/>
    <p:sldId id="426" r:id="rId17"/>
    <p:sldId id="555" r:id="rId18"/>
    <p:sldId id="445" r:id="rId19"/>
    <p:sldId id="446" r:id="rId20"/>
    <p:sldId id="556" r:id="rId21"/>
    <p:sldId id="449" r:id="rId22"/>
    <p:sldId id="425" r:id="rId23"/>
    <p:sldId id="450" r:id="rId24"/>
    <p:sldId id="451" r:id="rId25"/>
    <p:sldId id="461" r:id="rId26"/>
    <p:sldId id="453" r:id="rId27"/>
    <p:sldId id="455" r:id="rId28"/>
    <p:sldId id="423" r:id="rId29"/>
    <p:sldId id="459" r:id="rId30"/>
    <p:sldId id="391" r:id="rId31"/>
    <p:sldId id="456" r:id="rId32"/>
    <p:sldId id="454" r:id="rId33"/>
    <p:sldId id="463" r:id="rId34"/>
    <p:sldId id="462" r:id="rId35"/>
    <p:sldId id="467" r:id="rId36"/>
    <p:sldId id="460" r:id="rId37"/>
    <p:sldId id="468" r:id="rId38"/>
    <p:sldId id="469" r:id="rId39"/>
    <p:sldId id="495" r:id="rId40"/>
    <p:sldId id="503" r:id="rId41"/>
    <p:sldId id="504" r:id="rId42"/>
    <p:sldId id="505" r:id="rId43"/>
    <p:sldId id="507" r:id="rId44"/>
    <p:sldId id="508" r:id="rId45"/>
    <p:sldId id="570" r:id="rId46"/>
    <p:sldId id="574" r:id="rId47"/>
    <p:sldId id="416" r:id="rId48"/>
    <p:sldId id="573" r:id="rId49"/>
    <p:sldId id="572" r:id="rId50"/>
    <p:sldId id="571" r:id="rId51"/>
    <p:sldId id="557" r:id="rId52"/>
    <p:sldId id="481" r:id="rId53"/>
    <p:sldId id="480" r:id="rId54"/>
    <p:sldId id="553" r:id="rId55"/>
    <p:sldId id="413" r:id="rId56"/>
    <p:sldId id="558" r:id="rId57"/>
    <p:sldId id="489" r:id="rId58"/>
    <p:sldId id="532" r:id="rId59"/>
    <p:sldId id="529" r:id="rId60"/>
    <p:sldId id="530" r:id="rId61"/>
    <p:sldId id="531" r:id="rId62"/>
    <p:sldId id="517" r:id="rId63"/>
    <p:sldId id="436" r:id="rId64"/>
    <p:sldId id="409" r:id="rId65"/>
    <p:sldId id="439" r:id="rId66"/>
    <p:sldId id="561" r:id="rId67"/>
    <p:sldId id="410" r:id="rId68"/>
    <p:sldId id="560" r:id="rId69"/>
    <p:sldId id="563" r:id="rId70"/>
    <p:sldId id="564" r:id="rId71"/>
    <p:sldId id="565" r:id="rId72"/>
    <p:sldId id="566" r:id="rId73"/>
    <p:sldId id="562" r:id="rId74"/>
    <p:sldId id="408" r:id="rId75"/>
    <p:sldId id="435" r:id="rId76"/>
    <p:sldId id="538" r:id="rId77"/>
    <p:sldId id="519" r:id="rId78"/>
    <p:sldId id="539" r:id="rId79"/>
    <p:sldId id="520" r:id="rId80"/>
    <p:sldId id="521" r:id="rId81"/>
    <p:sldId id="522" r:id="rId82"/>
    <p:sldId id="523" r:id="rId83"/>
    <p:sldId id="525" r:id="rId84"/>
    <p:sldId id="541" r:id="rId85"/>
    <p:sldId id="546" r:id="rId86"/>
    <p:sldId id="548" r:id="rId87"/>
    <p:sldId id="552" r:id="rId88"/>
    <p:sldId id="549" r:id="rId89"/>
    <p:sldId id="551" r:id="rId90"/>
    <p:sldId id="547" r:id="rId91"/>
    <p:sldId id="52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0082"/>
    <a:srgbClr val="00006C"/>
    <a:srgbClr val="0088B8"/>
    <a:srgbClr val="003696"/>
    <a:srgbClr val="00007A"/>
    <a:srgbClr val="0000BC"/>
    <a:srgbClr val="00009E"/>
    <a:srgbClr val="005EA4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91" autoAdjust="0"/>
    <p:restoredTop sz="94660"/>
  </p:normalViewPr>
  <p:slideViewPr>
    <p:cSldViewPr>
      <p:cViewPr varScale="1">
        <p:scale>
          <a:sx n="79" d="100"/>
          <a:sy n="79" d="100"/>
        </p:scale>
        <p:origin x="96" y="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B6EA-AF47-4191-A1AB-8691CD4EBED5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5A76-0298-4062-BAA3-274A42FBE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A5A76-0298-4062-BAA3-274A42FBE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3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椭圆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椭圆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椭圆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椭圆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46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5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4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9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3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0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椭圆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椭圆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1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3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1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3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9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376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0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3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6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1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319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579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489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152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027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699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07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椭圆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163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72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808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754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792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06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42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3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67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69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FC5F-2DC4-447B-AE8C-D422A97C1600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022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FDC2-00E6-4252-9B4F-A2E0420733EE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078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7A2A-E755-436D-A71E-65CA09DD1F35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106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2513" y="1600202"/>
            <a:ext cx="4140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5113" y="1600202"/>
            <a:ext cx="41417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FEFD2-E4B5-4C3E-B19F-6BE156EE3CF8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09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8A5C-EF93-4A87-AFB2-5B81EF5474C6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763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6376-07CB-42A8-BCBB-83A3CEC61792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3683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A0F0F-FD23-428D-A4F3-5E636DFF86FA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408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0A8F2-B83F-4FEA-ADAC-02AA27919550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666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0338D-60E1-4F58-9C8D-9FFA72FFBE84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814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2525-FFAF-4446-9FCA-920E20940CE9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5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0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2513" y="274640"/>
            <a:ext cx="617378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A5F7-5A8D-4E19-916C-14D2C1C223C0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51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CF1A18-FFB9-47CA-88A5-221B33D9D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3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D0C5D4-1AE6-478F-B999-B8C0F2314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7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B9C466-2C74-41E6-8EBC-9087A6213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7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43E704-5C9B-4FA0-B13F-5CB1A5E18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4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AF32FA-6C74-4475-9F1D-07CD9F94F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3B7FD1-DD98-4FDC-8E86-14B38DA8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47380A-0C8E-4CE2-91FA-E6710778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5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9F42EC-84E7-4C50-AE61-20B757F39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92A1ED-8167-45BC-9793-07E0FEF4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矩形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椭圆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C5EC4C-E20B-40D9-9419-3FCFD561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5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835791-9208-4995-A21A-84F20136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4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5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5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3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0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72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9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矩形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椭圆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椭圆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48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30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椭圆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椭圆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616C78-444A-43AA-8922-FE5AE3E9C1C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766072-16A6-44DB-B52A-5FAE25532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3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11/5/2016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1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1">
          <a:gsLst>
            <a:gs pos="0">
              <a:srgbClr val="05056B"/>
            </a:gs>
            <a:gs pos="23000">
              <a:srgbClr val="05056B"/>
            </a:gs>
            <a:gs pos="48000">
              <a:srgbClr val="033288"/>
            </a:gs>
            <a:gs pos="78000">
              <a:srgbClr val="004274"/>
            </a:gs>
            <a:gs pos="100000">
              <a:srgbClr val="0707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按一下以編輯母片</a:t>
            </a:r>
          </a:p>
          <a:p>
            <a:pPr lvl="1"/>
            <a:r>
              <a:rPr lang="en-US" altLang="en-US"/>
              <a:t>第二層</a:t>
            </a:r>
          </a:p>
          <a:p>
            <a:pPr lvl="2"/>
            <a:r>
              <a:rPr lang="en-US" altLang="en-US"/>
              <a:t>第三層</a:t>
            </a:r>
          </a:p>
          <a:p>
            <a:pPr lvl="3"/>
            <a:r>
              <a:rPr lang="en-US" altLang="en-US"/>
              <a:t>第四層</a:t>
            </a:r>
          </a:p>
          <a:p>
            <a:pPr lvl="4"/>
            <a:r>
              <a:rPr lang="en-US" altLang="en-US"/>
              <a:t>第五層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ea typeface="PMingLiU" pitchFamily="2" charset="-12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ea typeface="PMingLiU" pitchFamily="2" charset="-12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  <a:ea typeface="PMingLiU" pitchFamily="2" charset="-120"/>
              </a:defRPr>
            </a:lvl1pPr>
          </a:lstStyle>
          <a:p>
            <a:pPr>
              <a:defRPr/>
            </a:pPr>
            <a:fld id="{572093C4-6BCD-4C40-BBDE-23F51832A733}" type="slidenum">
              <a:rPr lang="zh-TW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892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 Black" panose="020B0A04020102020204" pitchFamily="34" charset="0"/>
          <a:ea typeface="KaiTi" panose="02010609060101010101" pitchFamily="49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 Black" panose="020B0A04020102020204" pitchFamily="34" charset="0"/>
          <a:ea typeface="KaiTi" panose="02010609060101010101" pitchFamily="49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 Black" panose="020B0A04020102020204" pitchFamily="34" charset="0"/>
          <a:ea typeface="KaiTi" panose="02010609060101010101" pitchFamily="49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 Black" panose="020B0A04020102020204" pitchFamily="34" charset="0"/>
          <a:ea typeface="KaiTi" panose="02010609060101010101" pitchFamily="49" charset="-122"/>
          <a:cs typeface="Arial" panose="020B0604020202020204" pitchFamily="34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A53427A3-57B5-4F0D-9354-62547806C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1B03C9"/>
            </a:gs>
            <a:gs pos="79000">
              <a:srgbClr val="0E02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8452-E4A3-4B77-B704-30DD16C86796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959C-F9F2-4A4A-A864-4D464F77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6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00006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508199" y="3962400"/>
            <a:ext cx="6157912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6600" b="1" dirty="0"/>
              <a:t>扬弃宽容  进窄门</a:t>
            </a:r>
            <a:endParaRPr lang="en-US" sz="5100" dirty="0">
              <a:solidFill>
                <a:srgbClr val="C5AA07"/>
              </a:solidFill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r="8664"/>
          <a:stretch>
            <a:fillRect/>
          </a:stretch>
        </p:blipFill>
        <p:spPr>
          <a:xfrm>
            <a:off x="3595688" y="291662"/>
            <a:ext cx="6081712" cy="442306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291662"/>
            <a:ext cx="2133600" cy="3505200"/>
          </a:xfrm>
        </p:spPr>
        <p:txBody>
          <a:bodyPr>
            <a:normAutofit/>
          </a:bodyPr>
          <a:lstStyle/>
          <a:p>
            <a:pPr algn="ctr"/>
            <a:endParaRPr lang="en-US" altLang="zh-CN" sz="9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zh-CN" altLang="en-US" sz="3000" dirty="0">
                <a:solidFill>
                  <a:schemeClr val="tx1">
                    <a:lumMod val="95000"/>
                  </a:schemeClr>
                </a:solidFill>
              </a:rPr>
              <a:t>堪萨斯</a:t>
            </a:r>
            <a:endParaRPr lang="en-US" altLang="zh-CN" sz="30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altLang="zh-CN" sz="3000" dirty="0">
                <a:solidFill>
                  <a:schemeClr val="tx1">
                    <a:lumMod val="95000"/>
                  </a:schemeClr>
                </a:solidFill>
              </a:rPr>
              <a:t>2016</a:t>
            </a:r>
          </a:p>
          <a:p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zh-CN" altLang="en-US" sz="3000" dirty="0">
                <a:solidFill>
                  <a:schemeClr val="tx1">
                    <a:lumMod val="95000"/>
                  </a:schemeClr>
                </a:solidFill>
              </a:rPr>
              <a:t>赵约翰牧师</a:t>
            </a:r>
            <a:endParaRPr lang="en-US" altLang="zh-CN" sz="30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zh-CN" altLang="en-US" sz="3000" dirty="0">
                <a:solidFill>
                  <a:schemeClr val="tx1">
                    <a:lumMod val="95000"/>
                  </a:schemeClr>
                </a:solidFill>
              </a:rPr>
              <a:t>赵恩慈师母</a:t>
            </a:r>
            <a:endParaRPr lang="en-US" sz="3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0000BC"/>
            </a:gs>
            <a:gs pos="27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839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/>
              <a:t>人给自己制造了一位偶像</a:t>
            </a:r>
            <a:endParaRPr lang="en-US" sz="60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2362200"/>
            <a:ext cx="10896600" cy="2844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是以人为中心的</a:t>
            </a: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爱人爱到</a:t>
            </a:r>
            <a:r>
              <a:rPr lang="zh-CN" altLang="en-US" sz="7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罔顾圣洁</a:t>
            </a: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的上帝</a:t>
            </a:r>
          </a:p>
        </p:txBody>
      </p:sp>
    </p:spTree>
    <p:extLst>
      <p:ext uri="{BB962C8B-B14F-4D97-AF65-F5344CB8AC3E}">
        <p14:creationId xmlns:p14="http://schemas.microsoft.com/office/powerpoint/2010/main" val="39302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70C0"/>
            </a:gs>
            <a:gs pos="54000">
              <a:srgbClr val="0038A1"/>
            </a:gs>
            <a:gs pos="23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228600"/>
            <a:ext cx="11707092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真诚的敬拜是在敬拜中</a:t>
            </a:r>
            <a:endParaRPr lang="en-US" altLang="zh-CN" sz="5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确认</a:t>
            </a:r>
            <a:r>
              <a:rPr lang="zh-CN" altLang="en-US" sz="5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神的主权</a:t>
            </a: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5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伟大</a:t>
            </a:r>
            <a:endParaRPr lang="en-US" altLang="zh-CN" sz="5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我们敬拜神要像天上使者一样</a:t>
            </a:r>
            <a:endParaRPr lang="en-US" altLang="zh-CN" sz="5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恭敬克制</a:t>
            </a:r>
            <a:r>
              <a:rPr lang="en-US" altLang="zh-CN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忘我</a:t>
            </a: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en-US" altLang="zh-CN" sz="5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并随时准备服事祂</a:t>
            </a:r>
            <a:endParaRPr kumimoji="0" lang="en-US" altLang="zh-CN" sz="5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7662672" y="5562600"/>
            <a:ext cx="4529328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</a:rPr>
              <a:t>－</a:t>
            </a:r>
            <a:r>
              <a:rPr lang="en-US" altLang="zh-CN" sz="4800" dirty="0">
                <a:solidFill>
                  <a:srgbClr val="EBDDC3"/>
                </a:solidFill>
                <a:latin typeface="Microsoft JhengHei"/>
                <a:ea typeface="+mj-ea"/>
              </a:rPr>
              <a:t>J .I .Packer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</a:rPr>
              <a:t>　　　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2603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5156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/>
              <a:t>某些现代诗歌所谓的“忘我”</a:t>
            </a:r>
            <a:endParaRPr lang="en-US" sz="66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33400" y="2362200"/>
            <a:ext cx="10896600" cy="28447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高举自我</a:t>
            </a:r>
            <a:endParaRPr lang="en-US" altLang="zh-CN" sz="8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</a:t>
            </a:r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忘乎所以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498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839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/>
              <a:t>他们心中所爱的上帝</a:t>
            </a:r>
            <a:endParaRPr lang="en-US" sz="60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33400" y="2362200"/>
            <a:ext cx="10896600" cy="2844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是不管他作什么</a:t>
            </a:r>
            <a:endParaRPr lang="en-US" altLang="zh-CN" sz="7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都会宽容他的上帝</a:t>
            </a:r>
          </a:p>
        </p:txBody>
      </p:sp>
    </p:spTree>
    <p:extLst>
      <p:ext uri="{BB962C8B-B14F-4D97-AF65-F5344CB8AC3E}">
        <p14:creationId xmlns:p14="http://schemas.microsoft.com/office/powerpoint/2010/main" val="381825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Content Placeholder 2"/>
          <p:cNvSpPr>
            <a:spLocks noGrp="1"/>
          </p:cNvSpPr>
          <p:nvPr>
            <p:ph idx="4294967295"/>
          </p:nvPr>
        </p:nvSpPr>
        <p:spPr>
          <a:xfrm>
            <a:off x="1860551" y="220663"/>
            <a:ext cx="8731249" cy="20653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zh-CN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副歌</a:t>
            </a:r>
            <a:endParaRPr lang="en-US" altLang="zh-CN" sz="4400" dirty="0">
              <a:solidFill>
                <a:schemeClr val="accent4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eaLnBrk="1" hangingPunct="1">
              <a:buNone/>
              <a:defRPr/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</a:t>
            </a:r>
            <a:r>
              <a:rPr lang="zh-CN" altLang="en-US" sz="4800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你的十架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是无价至宝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eaLnBrk="1" hangingPunct="1">
              <a:buNone/>
              <a:defRPr/>
            </a:pPr>
            <a:endParaRPr lang="en-US" altLang="en-US" sz="5250" dirty="0">
              <a:ea typeface="金桥繁魏碑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3275" y="2362200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虽然有时我会</a:t>
            </a:r>
            <a:r>
              <a:rPr lang="zh-CN" altLang="en-US" sz="4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软弱跌倒</a:t>
            </a:r>
            <a:endParaRPr lang="en-US" altLang="zh-CN" sz="4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你卻</a:t>
            </a:r>
            <a:r>
              <a:rPr lang="zh-CN" altLang="en-US" sz="4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一直包容不放弃我</a:t>
            </a:r>
            <a:endParaRPr lang="en-US" altLang="zh-CN" sz="4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用你慈爱</a:t>
            </a:r>
            <a:r>
              <a:rPr lang="zh-CN" altLang="en-US" sz="4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紧紧的拥抱</a:t>
            </a:r>
            <a:endParaRPr lang="en-US" altLang="zh-CN" sz="4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我赞美你宝贵奇妙大爱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650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8991600" cy="1219200"/>
          </a:xfrm>
        </p:spPr>
        <p:txBody>
          <a:bodyPr>
            <a:noAutofit/>
          </a:bodyPr>
          <a:lstStyle/>
          <a:p>
            <a:pPr algn="ctr"/>
            <a:r>
              <a:rPr lang="zh-CN" altLang="en-US" sz="7400" dirty="0"/>
              <a:t>十字架的意义</a:t>
            </a:r>
            <a:endParaRPr lang="en-US" sz="7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81000" y="2286000"/>
            <a:ext cx="112776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粉碎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罪恶和死亡的权势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让信徒能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治死老我</a:t>
            </a:r>
            <a:endParaRPr lang="en-US" altLang="zh-C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过圣洁生活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的标记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88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143000"/>
            <a:ext cx="3149600" cy="4724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我不论做什么祂都会</a:t>
            </a:r>
            <a:r>
              <a:rPr lang="zh-CN" altLang="en-US" sz="7400" dirty="0">
                <a:solidFill>
                  <a:srgbClr val="FFFF8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宽容</a:t>
            </a:r>
            <a:endParaRPr lang="en-US" sz="7400" dirty="0">
              <a:solidFill>
                <a:srgbClr val="FFFF8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00100"/>
            <a:ext cx="751807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01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1295400"/>
            <a:ext cx="115062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愈唱人愈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高抬自我</a:t>
            </a:r>
            <a:endParaRPr lang="en-US" altLang="zh-CN" sz="8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愈唱人愈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对犯罪无所谓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39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62000">
              <a:srgbClr val="00389D"/>
            </a:gs>
            <a:gs pos="23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1400"/>
            <a:ext cx="10634376" cy="2590800"/>
          </a:xfrm>
        </p:spPr>
        <p:txBody>
          <a:bodyPr>
            <a:noAutofit/>
          </a:bodyPr>
          <a:lstStyle/>
          <a:p>
            <a:br>
              <a:rPr lang="en-US" altLang="zh-CN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天天透过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诗歌</a:t>
            </a: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透过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讲台信息</a:t>
            </a:r>
            <a:br>
              <a:rPr lang="en-US" altLang="zh-CN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网络</a:t>
            </a: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平台   </a:t>
            </a:r>
            <a:r>
              <a:rPr lang="zh-CN" altLang="en-US" sz="5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手机微信</a:t>
            </a: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等管道  </a:t>
            </a:r>
            <a:br>
              <a:rPr lang="en-US" altLang="zh-CN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正在到处传播着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79" y="143219"/>
            <a:ext cx="2376421" cy="2218981"/>
          </a:xfrm>
          <a:prstGeom prst="rect">
            <a:avLst/>
          </a:prstGeom>
        </p:spPr>
      </p:pic>
      <p:pic>
        <p:nvPicPr>
          <p:cNvPr id="1026" name="Picture 2" descr="http://www.yoka.com/dna/pics/ba15abb7/d35dad3139aadbe1d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59" y="154236"/>
            <a:ext cx="3470720" cy="22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angelicallutheran.tw/image/pre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538"/>
            <a:ext cx="3073767" cy="2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唱詩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2" y="141538"/>
            <a:ext cx="2913900" cy="2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819400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世俗化的价值信念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180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007A"/>
            </a:gs>
            <a:gs pos="77000">
              <a:srgbClr val="003894"/>
            </a:gs>
            <a:gs pos="24000">
              <a:srgbClr val="0000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428002" y="6096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耶稣对行淫妇人说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“我也不定你的罪”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真爱不会因为罪而改变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863515" y="2971800"/>
            <a:ext cx="589788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4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C:\Users\grace\Desktop\22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1676400"/>
            <a:ext cx="8801100" cy="3836988"/>
          </a:xfr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讨论题</a:t>
            </a:r>
            <a:endParaRPr lang="en-US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88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70C0"/>
            </a:gs>
            <a:gs pos="54000">
              <a:srgbClr val="003890"/>
            </a:gs>
            <a:gs pos="24000">
              <a:srgbClr val="000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09600" y="990600"/>
            <a:ext cx="111252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把经文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曲解</a:t>
            </a:r>
            <a:endParaRPr lang="en-US" altLang="zh-CN" sz="8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来符合他们的</a:t>
            </a:r>
            <a:endParaRPr lang="en-US" altLang="zh-CN" sz="8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价值信念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906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1000">
              <a:srgbClr val="000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5152"/>
            <a:ext cx="3378200" cy="5486400"/>
          </a:xfrm>
        </p:spPr>
        <p:txBody>
          <a:bodyPr>
            <a:noAutofit/>
          </a:bodyPr>
          <a:lstStyle/>
          <a:p>
            <a:pPr algn="ctr"/>
            <a:r>
              <a:rPr lang="zh-TW" altLang="en-US" sz="7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光照在黑暗裡黑暗卻</a:t>
            </a:r>
            <a:r>
              <a:rPr lang="zh-TW" altLang="en-US" sz="7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不接受</a:t>
            </a:r>
            <a:r>
              <a:rPr lang="zh-TW" altLang="en-US" sz="7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光</a:t>
            </a:r>
            <a:endParaRPr lang="en-US" sz="7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11" y="990600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009E"/>
            </a:gs>
            <a:gs pos="53000">
              <a:srgbClr val="00007A"/>
            </a:gs>
            <a:gs pos="5000">
              <a:srgbClr val="0000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04800" y="457200"/>
            <a:ext cx="116586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</a:t>
            </a:r>
            <a:r>
              <a:rPr lang="zh-CN" altLang="en-US" sz="5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（文士和法利赛人）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说这话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乃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试探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要得着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告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把柄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359236" y="5181600"/>
            <a:ext cx="5375564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zh-CN" altLang="en-US" sz="6600" dirty="0">
                <a:solidFill>
                  <a:srgbClr val="EBDDC3"/>
                </a:solidFill>
                <a:latin typeface="Microsoft JhengHei"/>
                <a:ea typeface="+mj-ea"/>
              </a:rPr>
              <a:t>约</a:t>
            </a:r>
            <a:r>
              <a:rPr lang="en-US" altLang="zh-CN" sz="6600" dirty="0">
                <a:solidFill>
                  <a:srgbClr val="EBDDC3"/>
                </a:solidFill>
                <a:latin typeface="Microsoft JhengHei"/>
                <a:ea typeface="+mj-ea"/>
              </a:rPr>
              <a:t>8:6 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35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98558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41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0070C0"/>
            </a:gs>
            <a:gs pos="77000">
              <a:srgbClr val="003894"/>
            </a:gs>
            <a:gs pos="33000">
              <a:srgbClr val="000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762000" y="381000"/>
            <a:ext cx="11015472" cy="609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耶稣对行淫妇人说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我也不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定</a:t>
            </a: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罪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600" b="1" dirty="0">
              <a:solidFill>
                <a:schemeClr val="bg1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4300" b="1" dirty="0">
              <a:solidFill>
                <a:schemeClr val="bg1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已经判定了有罪的行为</a:t>
            </a:r>
            <a:endParaRPr lang="en-US" altLang="zh-CN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施加该得的刑罚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269736" y="2763982"/>
            <a:ext cx="589788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119872" y="1267691"/>
            <a:ext cx="990600" cy="1219200"/>
          </a:xfrm>
          <a:prstGeom prst="ellipse">
            <a:avLst/>
          </a:prstGeom>
          <a:noFill/>
          <a:ln w="508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74436" y="1260764"/>
            <a:ext cx="990600" cy="1219200"/>
          </a:xfrm>
          <a:prstGeom prst="ellipse">
            <a:avLst/>
          </a:prstGeom>
          <a:noFill/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3378200" cy="52578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从此</a:t>
            </a:r>
            <a:endParaRPr lang="en-US" altLang="zh-CN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不要</a:t>
            </a:r>
            <a:endParaRPr lang="en-US" altLang="zh-CN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再犯罪</a:t>
            </a:r>
            <a:endParaRPr lang="en-US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352"/>
            <a:ext cx="6629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2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009E"/>
            </a:gs>
            <a:gs pos="55000">
              <a:srgbClr val="00007A"/>
            </a:gs>
            <a:gs pos="31000">
              <a:srgbClr val="0000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11469807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真爱</a:t>
            </a:r>
            <a:endParaRPr lang="en-US" altLang="zh-CN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不会纵容人</a:t>
            </a:r>
            <a:r>
              <a:rPr lang="zh-CN" altLang="en-US" sz="7800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继续活在罪中</a:t>
            </a:r>
            <a:endParaRPr lang="en-US" sz="7800" b="1" u="sng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1092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70C0"/>
            </a:gs>
            <a:gs pos="56000">
              <a:srgbClr val="003888"/>
            </a:gs>
            <a:gs pos="5000">
              <a:srgbClr val="000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143000"/>
            <a:ext cx="9417963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真爱</a:t>
            </a:r>
            <a:r>
              <a:rPr lang="zh-CN" altLang="en-US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在本质上是</a:t>
            </a: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关系</a:t>
            </a:r>
            <a:endParaRPr lang="en-US" altLang="zh-CN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它必须要有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对象</a:t>
            </a:r>
            <a:endParaRPr lang="en-US" sz="8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2447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29500">
              <a:srgbClr val="003888"/>
            </a:gs>
            <a:gs pos="6000">
              <a:srgbClr val="000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967444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这些罪难道不会改变</a:t>
            </a:r>
            <a:endParaRPr lang="en-US" altLang="zh-CN" sz="7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原来彼此</a:t>
            </a:r>
            <a:r>
              <a:rPr lang="zh-CN" altLang="en-US" sz="7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爱的关系</a:t>
            </a:r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吗？</a:t>
            </a:r>
            <a:endParaRPr lang="en-US" sz="7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9254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67000">
              <a:srgbClr val="003888"/>
            </a:gs>
            <a:gs pos="31000">
              <a:srgbClr val="000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4000"/>
            <a:ext cx="10623421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</a:t>
            </a:r>
            <a:r>
              <a:rPr lang="zh-CN" altLang="en-US" sz="7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罪恶一出现</a:t>
            </a:r>
            <a:endParaRPr lang="en-US" altLang="zh-CN" sz="7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爱的互动关系就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被破坏</a:t>
            </a:r>
            <a:r>
              <a:rPr lang="zh-CN" altLang="en-US" sz="7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endParaRPr lang="en-US" sz="7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700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10363200" cy="51847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6600" b="1" dirty="0"/>
              <a:t>姐妹来要求辅导，因为丈夫有了婚外情。姐妹当然不能接受。但丈夫对她说：“</a:t>
            </a:r>
            <a:r>
              <a:rPr lang="zh-CN" altLang="en-US" sz="6600" b="1" dirty="0">
                <a:solidFill>
                  <a:srgbClr val="FFFF00"/>
                </a:solidFill>
              </a:rPr>
              <a:t>神是无条件的接纳我们</a:t>
            </a:r>
            <a:r>
              <a:rPr lang="en-US" altLang="zh-CN" sz="6600" b="1" dirty="0">
                <a:solidFill>
                  <a:srgbClr val="FFFF00"/>
                </a:solidFill>
              </a:rPr>
              <a:t>, </a:t>
            </a:r>
            <a:r>
              <a:rPr lang="zh-CN" altLang="en-US" sz="6600" b="1" dirty="0">
                <a:solidFill>
                  <a:srgbClr val="FFFF00"/>
                </a:solidFill>
              </a:rPr>
              <a:t>是满有恩典和包容的神，</a:t>
            </a:r>
            <a:r>
              <a:rPr lang="zh-CN" altLang="en-US" sz="6600" b="1" dirty="0"/>
              <a:t>为什么你就不能无条件的接纳我，宽容我呢？”</a:t>
            </a:r>
            <a:endParaRPr lang="en-US" altLang="zh-CN" sz="6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0045A8"/>
            </a:gs>
            <a:gs pos="88000">
              <a:srgbClr val="0070C0"/>
            </a:gs>
            <a:gs pos="29000">
              <a:srgbClr val="0038A1"/>
            </a:gs>
            <a:gs pos="5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09600" y="609600"/>
            <a:ext cx="11049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</a:t>
            </a:r>
            <a:r>
              <a:rPr lang="zh-CN" altLang="en-US" sz="9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</a:t>
            </a:r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</a:t>
            </a:r>
            <a:endParaRPr lang="en-US" altLang="zh-CN" sz="9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都当</a:t>
            </a:r>
            <a:r>
              <a:rPr lang="zh-CN" altLang="en-US" sz="9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恨恶罪恶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019800" y="4419600"/>
            <a:ext cx="5375564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zh-CN" altLang="en-US" sz="6600" dirty="0">
                <a:solidFill>
                  <a:srgbClr val="EBDDC3"/>
                </a:solidFill>
                <a:latin typeface="Microsoft JhengHei"/>
                <a:ea typeface="+mj-ea"/>
              </a:rPr>
              <a:t>诗</a:t>
            </a:r>
            <a:r>
              <a:rPr lang="en-US" altLang="zh-CN" sz="6600" dirty="0">
                <a:solidFill>
                  <a:srgbClr val="EBDDC3"/>
                </a:solidFill>
                <a:latin typeface="Microsoft JhengHei"/>
                <a:ea typeface="+mj-ea"/>
              </a:rPr>
              <a:t> 97:10 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19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70C0"/>
            </a:gs>
            <a:gs pos="45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94944" y="304800"/>
            <a:ext cx="11116056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公义的</a:t>
            </a: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审判者</a:t>
            </a:r>
            <a:r>
              <a:rPr lang="en-US" altLang="zh-CN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又是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天天</a:t>
            </a: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向恶人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发怒</a:t>
            </a: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的神</a:t>
            </a:r>
            <a:endParaRPr lang="en-US" altLang="zh-CN" sz="8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172200" y="50292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zh-CN" altLang="en-US" sz="6600" dirty="0">
                <a:solidFill>
                  <a:srgbClr val="EBDDC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zh-CN" altLang="en-US" sz="6600" dirty="0">
                <a:solidFill>
                  <a:srgbClr val="EBDDC3"/>
                </a:solidFill>
                <a:latin typeface="Microsoft JhengHei"/>
                <a:ea typeface="+mj-ea"/>
              </a:rPr>
              <a:t> </a:t>
            </a:r>
            <a:r>
              <a:rPr lang="en-US" altLang="zh-CN" sz="6600" dirty="0">
                <a:solidFill>
                  <a:srgbClr val="EBDDC3"/>
                </a:solidFill>
                <a:latin typeface="Microsoft JhengHei"/>
                <a:ea typeface="+mj-ea"/>
              </a:rPr>
              <a:t>7 : 11</a:t>
            </a:r>
            <a:r>
              <a:rPr lang="zh-CN" altLang="en-US" sz="66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66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039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70C0"/>
            </a:gs>
            <a:gs pos="43000">
              <a:srgbClr val="0038A1"/>
            </a:gs>
            <a:gs pos="18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04800" y="685800"/>
            <a:ext cx="11734800" cy="365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不信子的人得不著永生</a:t>
            </a:r>
            <a:endParaRPr lang="en-US" altLang="zh-CN" sz="8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</a:t>
            </a:r>
            <a:r>
              <a:rPr lang="zh-CN" altLang="en-US" sz="9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震怒</a:t>
            </a:r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常在他身上</a:t>
            </a:r>
            <a:endParaRPr lang="en-US" altLang="zh-CN" sz="9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7315200" y="4345259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－约３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:36</a:t>
            </a: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41221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04800" y="304800"/>
            <a:ext cx="11472672" cy="632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说“真爱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不会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罪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改变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是非常危险 可怕的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80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是在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拆毁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因信称义的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教义根基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2895600"/>
            <a:ext cx="589788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87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0070C0"/>
            </a:gs>
            <a:gs pos="59000">
              <a:srgbClr val="003896"/>
            </a:gs>
            <a:gs pos="17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304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惟有基督</a:t>
            </a:r>
            <a:endParaRPr lang="en-US" altLang="zh-CN" sz="5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在我们还作罪人的时候</a:t>
            </a:r>
            <a:r>
              <a:rPr lang="zh-CN" altLang="en-US" sz="5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为我们死</a:t>
            </a:r>
            <a:endParaRPr lang="en-US" altLang="zh-CN" sz="5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神的爱就在此向我们显明了</a:t>
            </a:r>
            <a:endParaRPr lang="en-US" altLang="zh-CN" sz="5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现在我们既靠着祂的血</a:t>
            </a:r>
            <a:r>
              <a:rPr lang="zh-CN" altLang="en-US" sz="5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称义</a:t>
            </a:r>
            <a:endParaRPr lang="en-US" altLang="zh-CN" sz="5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5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就更要藉着祂</a:t>
            </a:r>
            <a:r>
              <a:rPr lang="zh-CN" altLang="en-US" sz="5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免去神的忿怒</a:t>
            </a:r>
            <a:endParaRPr lang="en-US" altLang="zh-CN" sz="5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7086600" y="53340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－罗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5:</a:t>
            </a: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８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-9</a:t>
            </a: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002491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68000">
              <a:srgbClr val="00389D"/>
            </a:gs>
            <a:gs pos="13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10591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祂为罪人死</a:t>
            </a:r>
            <a:r>
              <a:rPr lang="zh-CN" altLang="en-US" sz="6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的本身正表明</a:t>
            </a:r>
            <a:endParaRPr lang="en-US" altLang="zh-CN" sz="6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上帝对人深切的真爱里</a:t>
            </a:r>
            <a:endParaRPr lang="en-US" altLang="zh-CN" sz="6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0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绝对没有任何宽容罪</a:t>
            </a:r>
            <a:r>
              <a:rPr lang="zh-CN" altLang="en-US" sz="66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的余地</a:t>
            </a:r>
            <a:endParaRPr lang="en-US" sz="66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174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10287000" cy="1046650"/>
          </a:xfrm>
        </p:spPr>
        <p:txBody>
          <a:bodyPr>
            <a:noAutofit/>
          </a:bodyPr>
          <a:lstStyle/>
          <a:p>
            <a:pPr marL="274320" lvl="0" indent="-274320" defTabSz="914400">
              <a:spcBef>
                <a:spcPct val="20000"/>
              </a:spcBef>
              <a:defRPr/>
            </a:pPr>
            <a:r>
              <a:rPr lang="zh-CN" altLang="en-US" sz="6600" dirty="0">
                <a:solidFill>
                  <a:prstClr val="white"/>
                </a:solidFill>
                <a:latin typeface="FZShuTi"/>
                <a:cs typeface="+mn-cs"/>
              </a:rPr>
              <a:t>真爱一定有</a:t>
            </a:r>
            <a:r>
              <a:rPr lang="zh-CN" alt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ShuTi"/>
                <a:cs typeface="+mn-cs"/>
              </a:rPr>
              <a:t>方向</a:t>
            </a:r>
            <a:r>
              <a:rPr lang="zh-CN" altLang="en-US" sz="6600" dirty="0">
                <a:solidFill>
                  <a:prstClr val="white"/>
                </a:solidFill>
                <a:latin typeface="FZShuTi"/>
                <a:cs typeface="+mn-cs"/>
              </a:rPr>
              <a:t>和范围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04800" y="2209800"/>
            <a:ext cx="11811000" cy="441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要把爱的对象</a:t>
            </a:r>
            <a:r>
              <a:rPr lang="zh-CN" altLang="en-US" sz="7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带离开罪恶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迈向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圣洁</a:t>
            </a:r>
            <a:endParaRPr lang="en-US" altLang="zh-CN" sz="7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不喜欢不义  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只喜欢真理</a:t>
            </a: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154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rgbClr val="0070C0"/>
            </a:gs>
            <a:gs pos="42000">
              <a:srgbClr val="003896"/>
            </a:gs>
            <a:gs pos="14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9875"/>
            <a:ext cx="525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长久忍耐</a:t>
            </a:r>
            <a:endParaRPr lang="en-US" altLang="zh-CN" sz="9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7200" b="1" dirty="0">
              <a:solidFill>
                <a:prstClr val="white"/>
              </a:solidFill>
            </a:endParaRPr>
          </a:p>
        </p:txBody>
      </p:sp>
      <p:sp>
        <p:nvSpPr>
          <p:cNvPr id="3" name="Not Equal 2"/>
          <p:cNvSpPr/>
          <p:nvPr/>
        </p:nvSpPr>
        <p:spPr>
          <a:xfrm>
            <a:off x="5486400" y="2289875"/>
            <a:ext cx="2133600" cy="1338828"/>
          </a:xfrm>
          <a:prstGeom prst="mathNot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9544" y="1689710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纵容罪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9545" y="3200400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接纳罪</a:t>
            </a:r>
            <a:endParaRPr lang="en-US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599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70C0"/>
            </a:gs>
            <a:gs pos="47000">
              <a:srgbClr val="00389D"/>
            </a:gs>
            <a:gs pos="16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304800"/>
            <a:ext cx="11506200" cy="441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还是你藐视他丰富的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恩慈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宽容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忍耐</a:t>
            </a:r>
            <a:endParaRPr lang="en-US" altLang="zh-CN" sz="48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不晓得他的恩慈是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领你悔改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呢？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你竟任着你刚硬不悔改的心  </a:t>
            </a:r>
            <a:r>
              <a:rPr lang="zh-CN" altLang="en-US" sz="4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为自己积蓄忿怒</a:t>
            </a:r>
            <a:r>
              <a:rPr lang="zh-CN" altLang="en-US" sz="4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endParaRPr lang="en-US" altLang="zh-CN" sz="4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以致神震怒　显他公义审判的日子来到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他必照各人的行为</a:t>
            </a:r>
            <a:r>
              <a:rPr lang="zh-CN" altLang="en-US" sz="4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报应</a:t>
            </a:r>
            <a:r>
              <a:rPr lang="zh-CN" altLang="en-US" sz="4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各人</a:t>
            </a:r>
            <a:endParaRPr lang="en-US" altLang="zh-CN" sz="4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8686800" y="4953000"/>
            <a:ext cx="3057283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400" dirty="0">
                <a:solidFill>
                  <a:srgbClr val="EBDDC3"/>
                </a:solidFill>
                <a:latin typeface="Microsoft JhengHei"/>
                <a:ea typeface="+mj-ea"/>
              </a:rPr>
              <a:t>－罗</a:t>
            </a:r>
            <a:r>
              <a:rPr lang="en-US" altLang="zh-CN" sz="4400" dirty="0">
                <a:solidFill>
                  <a:srgbClr val="EBDDC3"/>
                </a:solidFill>
                <a:latin typeface="Microsoft JhengHei"/>
                <a:ea typeface="+mj-ea"/>
              </a:rPr>
              <a:t>2:4-6</a:t>
            </a:r>
            <a:r>
              <a:rPr lang="zh-CN" altLang="en-US" sz="4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4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33825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你不是喜悦恶事的神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恶人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不能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与你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同居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。”</a:t>
            </a:r>
            <a:endParaRPr lang="en-US" altLang="zh-CN" sz="7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141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耶稣说‘你们看日头，照好人也照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歹人，降雨给义人也给不义的人。’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这是什么意思呢，就是上帝无条件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地爱着我们每一个人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292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保护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爱他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的人却要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灭绝</a:t>
            </a: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一切的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恶人</a:t>
            </a:r>
            <a:endParaRPr lang="en-US" altLang="zh-CN" sz="7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145:20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17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那召你们的既是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圣洁</a:t>
            </a:r>
            <a:endParaRPr lang="en-US" altLang="zh-CN" sz="7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你们在</a:t>
            </a:r>
            <a:r>
              <a:rPr lang="zh-CN" altLang="en-US" sz="7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一切所行的事上</a:t>
            </a:r>
            <a:endParaRPr lang="en-US" altLang="zh-CN" sz="7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也要</a:t>
            </a:r>
            <a:r>
              <a:rPr lang="zh-CN" altLang="en-US" sz="7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圣洁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705600" y="49530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－彼前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1:15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1574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85000"/>
              <a:buFontTx/>
              <a:buNone/>
              <a:tabLst/>
              <a:defRPr/>
            </a:pPr>
            <a:r>
              <a:rPr kumimoji="0" lang="zh-CN" alt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3204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85000"/>
              <a:buFontTx/>
              <a:buNone/>
              <a:tabLst/>
              <a:defRPr/>
            </a:pPr>
            <a:r>
              <a:rPr kumimoji="0" lang="zh-CN" alt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770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85000"/>
              <a:buFontTx/>
              <a:buNone/>
              <a:tabLst/>
              <a:defRPr/>
            </a:pPr>
            <a:r>
              <a:rPr kumimoji="0" lang="zh-CN" alt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1265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91379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70000">
              <a:srgbClr val="00389D"/>
            </a:gs>
            <a:gs pos="30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381000"/>
            <a:ext cx="11506200" cy="6248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追求圣洁 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可有可无的选择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救恩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必定带来的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人生方向</a:t>
            </a:r>
            <a:endParaRPr lang="en-US" altLang="zh-CN" sz="6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属灵内住</a:t>
            </a: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的人的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特质</a:t>
            </a:r>
            <a:endParaRPr lang="en-US" altLang="zh-CN" sz="6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与主来往</a:t>
            </a: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的必要条件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在天堂里</a:t>
            </a:r>
            <a:r>
              <a:rPr lang="zh-CN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的生活形态</a:t>
            </a:r>
            <a:endParaRPr lang="en-US" altLang="zh-CN" sz="6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95471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70C0"/>
            </a:gs>
            <a:gs pos="29000">
              <a:srgbClr val="003896"/>
            </a:gs>
            <a:gs pos="5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10059164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我们就必须</a:t>
            </a:r>
            <a:endParaRPr lang="en-US" altLang="zh-CN" sz="7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在日常生活中</a:t>
            </a:r>
            <a:endParaRPr lang="en-US" altLang="zh-CN" sz="7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去对付</a:t>
            </a:r>
            <a:r>
              <a:rPr lang="zh-CN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容易</a:t>
            </a:r>
            <a:r>
              <a:rPr lang="zh-CN" alt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缠累</a:t>
            </a:r>
            <a:r>
              <a:rPr lang="zh-CN" alt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</a:t>
            </a:r>
            <a:r>
              <a:rPr lang="zh-CN" alt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罪</a:t>
            </a:r>
            <a:endParaRPr lang="en-US" sz="7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99192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6235167" cy="50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2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0070C0"/>
            </a:gs>
            <a:gs pos="53000">
              <a:srgbClr val="0038A1"/>
            </a:gs>
            <a:gs pos="22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04800" y="685800"/>
            <a:ext cx="116586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为着</a:t>
            </a:r>
            <a:r>
              <a:rPr lang="zh-CN" altLang="en-US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袮名</a:t>
            </a: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的缘故</a:t>
            </a:r>
            <a:endParaRPr lang="en-US" altLang="zh-CN" sz="6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为着</a:t>
            </a:r>
            <a:r>
              <a:rPr lang="zh-CN" altLang="en-US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袮荣耀</a:t>
            </a: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的缘故</a:t>
            </a:r>
            <a:endParaRPr lang="en-US" altLang="zh-CN" sz="6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为着</a:t>
            </a:r>
            <a:r>
              <a:rPr lang="zh-CN" altLang="en-US" sz="6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袮自己国度</a:t>
            </a: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的缘故</a:t>
            </a:r>
            <a:endParaRPr lang="en-US" altLang="zh-CN" sz="68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主呀　</a:t>
            </a:r>
            <a:r>
              <a:rPr lang="zh-CN" altLang="en-US" sz="68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拿掉</a:t>
            </a:r>
            <a:r>
              <a:rPr lang="zh-CN" altLang="en-US" sz="68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我这卑贱的事</a:t>
            </a:r>
            <a:endParaRPr kumimoji="0" lang="en-US" altLang="zh-CN" sz="6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06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00009E"/>
            </a:gs>
            <a:gs pos="91000">
              <a:srgbClr val="0070C0"/>
            </a:gs>
            <a:gs pos="24000">
              <a:srgbClr val="000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152400" y="990600"/>
            <a:ext cx="11582400" cy="3352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真爱是有方向，有范围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是受真理规范的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绝对不会脱离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祂的公义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单独的存在和运作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98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0070C0"/>
            </a:gs>
            <a:gs pos="15058">
              <a:srgbClr val="000C81"/>
            </a:gs>
            <a:gs pos="52000">
              <a:srgbClr val="00389D"/>
            </a:gs>
            <a:gs pos="5000">
              <a:srgbClr val="0000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16459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42000">
              <a:srgbClr val="003896"/>
            </a:gs>
            <a:gs pos="20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762000"/>
            <a:ext cx="798167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开始操练</a:t>
            </a:r>
            <a:endParaRPr lang="en-US" altLang="zh-CN" sz="7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7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在每件事情都想着</a:t>
            </a:r>
            <a:endParaRPr lang="en-US" altLang="zh-CN" sz="7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要让主高兴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36843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7472" y="1056825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不单个人追求圣洁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也要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关心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神家里的圣洁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894122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42000">
              <a:srgbClr val="0038A1"/>
            </a:gs>
            <a:gs pos="11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762000"/>
            <a:ext cx="113538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教会需要定下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教会纪律</a:t>
            </a:r>
            <a:endParaRPr lang="en-US" altLang="zh-CN" sz="8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zh-CN" altLang="en-US" sz="8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管教</a:t>
            </a:r>
            <a:r>
              <a:rPr lang="zh-CN" altLang="en-US" sz="8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不肯悔改的肢体</a:t>
            </a:r>
            <a:endParaRPr lang="en-US" altLang="zh-CN" sz="8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813332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0070C0"/>
            </a:gs>
            <a:gs pos="48000">
              <a:srgbClr val="003896"/>
            </a:gs>
            <a:gs pos="25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491067"/>
            <a:ext cx="117348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  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１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敬拜与赞美神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相信祂的话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信靠祂的应许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承认基督为主 使荣耀归与父神 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遵守神的律法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 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谦卑接受神对我们的罪的公义审判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 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在日常生活中尊祂为大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6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424688584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28600" y="304800"/>
            <a:ext cx="117348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　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１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.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敬拜与赞美神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2. 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相信祂的话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3. 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信靠祂的应许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4. 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承认基督为主，使荣耀归与父神。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5. 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遵守神的律法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prstClr val="white"/>
                </a:solidFill>
                <a:latin typeface="FZShuTi"/>
              </a:rPr>
              <a:t>6. 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谦卑接受神对我们的罪的公义审判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　</a:t>
            </a:r>
            <a:r>
              <a:rPr lang="en-US" altLang="zh-CN" sz="6600" b="1" dirty="0">
                <a:solidFill>
                  <a:srgbClr val="0088B8"/>
                </a:solidFill>
                <a:latin typeface="FZShuTi"/>
              </a:rPr>
              <a:t>7. </a:t>
            </a:r>
            <a:r>
              <a:rPr lang="zh-CN" altLang="en-US" sz="6600" b="1" dirty="0">
                <a:solidFill>
                  <a:srgbClr val="0088B8"/>
                </a:solidFill>
                <a:latin typeface="FZShuTi"/>
              </a:rPr>
              <a:t>在日常生活中尊祂为大</a:t>
            </a: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6600" b="1" dirty="0">
              <a:solidFill>
                <a:srgbClr val="005A7A"/>
              </a:solidFill>
              <a:latin typeface="FZShuT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304800"/>
            <a:ext cx="10820400" cy="3336484"/>
            <a:chOff x="533400" y="2438400"/>
            <a:chExt cx="10668000" cy="1507684"/>
          </a:xfrm>
          <a:solidFill>
            <a:srgbClr val="000082"/>
          </a:solidFill>
        </p:grpSpPr>
        <p:sp>
          <p:nvSpPr>
            <p:cNvPr id="3" name="Rectangular Callout 2"/>
            <p:cNvSpPr/>
            <p:nvPr/>
          </p:nvSpPr>
          <p:spPr>
            <a:xfrm>
              <a:off x="533400" y="2438400"/>
              <a:ext cx="10668000" cy="1507684"/>
            </a:xfrm>
            <a:prstGeom prst="wedgeRect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8780" y="2941902"/>
              <a:ext cx="10217239" cy="5006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74320" indent="-274320">
                <a:spcBef>
                  <a:spcPct val="20000"/>
                </a:spcBef>
                <a:buClr>
                  <a:srgbClr val="94B6D2"/>
                </a:buClr>
                <a:buSzPct val="85000"/>
                <a:defRPr/>
              </a:pPr>
              <a:r>
                <a:rPr lang="zh-CN" altLang="en-US" sz="66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这包括</a:t>
              </a:r>
              <a:r>
                <a:rPr lang="zh-CN" altLang="en-US" sz="6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愿意接受</a:t>
              </a:r>
              <a:r>
                <a:rPr lang="zh-CN" altLang="en-US" sz="6600" b="1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教会的纪律</a:t>
              </a:r>
              <a:endPara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52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54399" y="684276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华人教会里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忽略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反对</a:t>
            </a:r>
            <a:endParaRPr lang="en-US" altLang="zh-CN" sz="7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教会实行纪律的非常普遍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558344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119634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引用约 </a:t>
            </a:r>
            <a:r>
              <a:rPr lang="en-US" altLang="zh-CN" sz="5400" dirty="0"/>
              <a:t>8</a:t>
            </a:r>
            <a:r>
              <a:rPr lang="zh-CN" altLang="en-US" sz="5400" dirty="0"/>
              <a:t>：</a:t>
            </a:r>
            <a:r>
              <a:rPr lang="en-US" altLang="zh-CN" sz="5400" dirty="0"/>
              <a:t>1 – 11 </a:t>
            </a:r>
            <a:r>
              <a:rPr lang="zh-CN" altLang="en-US" sz="5400" dirty="0"/>
              <a:t>来反对教会纪律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6200" y="2362200"/>
            <a:ext cx="11963400" cy="32257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你自以为是没有罪的</a:t>
            </a: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完全人</a:t>
            </a: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吗？</a:t>
            </a:r>
            <a:endParaRPr lang="en-US" altLang="zh-CN" sz="6600" b="1" dirty="0">
              <a:solidFill>
                <a:prstClr val="white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你</a:t>
            </a: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敢</a:t>
            </a: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定别人的罪  你就是</a:t>
            </a: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法利赛人</a:t>
            </a:r>
            <a:endParaRPr lang="en-US" altLang="zh-CN" sz="6600" b="1" dirty="0">
              <a:solidFill>
                <a:srgbClr val="FFFF00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自以为义</a:t>
            </a:r>
            <a:endParaRPr lang="en-US" altLang="zh-CN" sz="6600" b="1" dirty="0">
              <a:solidFill>
                <a:prstClr val="white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ZShu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0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57200"/>
            <a:ext cx="8991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厌弃绝对真理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厌弃坚持真理的人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包容不该包容的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不包容应该包容的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673713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0" y="2057400"/>
            <a:ext cx="11963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并</a:t>
            </a: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不是</a:t>
            </a: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指从没犯过罪的道德完人</a:t>
            </a:r>
            <a:endParaRPr lang="en-US" altLang="zh-CN" sz="6600" b="1" dirty="0">
              <a:solidFill>
                <a:prstClr val="white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而是在当时</a:t>
            </a:r>
            <a:endParaRPr lang="en-US" altLang="zh-CN" sz="6600" b="1" dirty="0">
              <a:solidFill>
                <a:prstClr val="white"/>
              </a:solidFill>
              <a:latin typeface="FZShuTi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没有</a:t>
            </a: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触犯过</a:t>
            </a:r>
            <a:r>
              <a:rPr lang="zh-CN" altLang="en-US" sz="6600" b="1" dirty="0">
                <a:solidFill>
                  <a:srgbClr val="FFFF00"/>
                </a:solidFill>
                <a:latin typeface="FZShuTi"/>
              </a:rPr>
              <a:t>摩西律法</a:t>
            </a:r>
            <a:r>
              <a:rPr lang="zh-CN" altLang="en-US" sz="6600" b="1" dirty="0">
                <a:solidFill>
                  <a:prstClr val="white"/>
                </a:solidFill>
                <a:latin typeface="FZShuTi"/>
              </a:rPr>
              <a:t>的人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ZShuTi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105400" cy="1153012"/>
          </a:xfrm>
        </p:spPr>
        <p:txBody>
          <a:bodyPr/>
          <a:lstStyle/>
          <a:p>
            <a:pPr marL="274320" lvl="0" indent="-274320" defTabSz="914400">
              <a:spcBef>
                <a:spcPct val="20000"/>
              </a:spcBef>
              <a:defRPr/>
            </a:pPr>
            <a:br>
              <a:rPr lang="en-US" altLang="zh-CN" sz="6600" dirty="0">
                <a:solidFill>
                  <a:prstClr val="white"/>
                </a:solidFill>
                <a:latin typeface="FZShuTi"/>
                <a:cs typeface="+mn-cs"/>
              </a:rPr>
            </a:br>
            <a:br>
              <a:rPr lang="en-US" altLang="zh-CN" sz="6600" dirty="0">
                <a:solidFill>
                  <a:prstClr val="white"/>
                </a:solidFill>
                <a:latin typeface="FZShuTi"/>
                <a:cs typeface="+mn-cs"/>
              </a:rPr>
            </a:br>
            <a:r>
              <a:rPr lang="zh-CN" altLang="en-US" sz="6600" dirty="0">
                <a:solidFill>
                  <a:prstClr val="white"/>
                </a:solidFill>
                <a:latin typeface="FZShuTi"/>
                <a:cs typeface="+mn-cs"/>
              </a:rPr>
              <a:t>谁是没有罪的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6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00009E"/>
            </a:gs>
            <a:gs pos="91000">
              <a:srgbClr val="0070C0"/>
            </a:gs>
            <a:gs pos="24000">
              <a:srgbClr val="000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09600" y="1371600"/>
            <a:ext cx="112776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现代社会的主流文化</a:t>
            </a: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讲究</a:t>
            </a:r>
            <a:r>
              <a:rPr lang="zh-CN" altLang="en-US" sz="7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宽容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7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多元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B6D2"/>
              </a:buClr>
              <a:buSzPct val="85000"/>
              <a:buFontTx/>
              <a:buNone/>
              <a:tabLst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55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/>
          </p:cNvSpPr>
          <p:nvPr/>
        </p:nvSpPr>
        <p:spPr>
          <a:xfrm>
            <a:off x="381000" y="2514600"/>
            <a:ext cx="11672711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400" b="1" dirty="0">
                <a:solidFill>
                  <a:prstClr val="white"/>
                </a:solidFill>
                <a:latin typeface="FZShuTi"/>
              </a:rPr>
              <a:t>仍然被要求要“除掉罪恶”</a:t>
            </a:r>
            <a:endParaRPr kumimoji="0" lang="en-US" altLang="zh-CN" sz="7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ZShuT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506200" cy="1219200"/>
          </a:xfrm>
        </p:spPr>
        <p:txBody>
          <a:bodyPr/>
          <a:lstStyle/>
          <a:p>
            <a:pPr marL="274320" lvl="0" indent="-274320" defTabSz="914400">
              <a:spcBef>
                <a:spcPct val="20000"/>
              </a:spcBef>
              <a:defRPr/>
            </a:pPr>
            <a:br>
              <a:rPr lang="en-US" altLang="zh-CN" sz="6600" dirty="0">
                <a:solidFill>
                  <a:prstClr val="white"/>
                </a:solidFill>
                <a:latin typeface="FZShuTi"/>
                <a:cs typeface="+mn-cs"/>
              </a:rPr>
            </a:br>
            <a:br>
              <a:rPr lang="en-US" altLang="zh-CN" sz="6600" dirty="0">
                <a:solidFill>
                  <a:prstClr val="white"/>
                </a:solidFill>
                <a:latin typeface="FZShuTi"/>
                <a:cs typeface="+mn-cs"/>
              </a:rPr>
            </a:br>
            <a:r>
              <a:rPr lang="zh-CN" altLang="en-US" sz="6600" dirty="0">
                <a:solidFill>
                  <a:prstClr val="white"/>
                </a:solidFill>
                <a:latin typeface="FZShuTi"/>
                <a:cs typeface="+mn-cs"/>
              </a:rPr>
              <a:t>即使执行死刑的都是有罪的人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6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2209800"/>
            <a:ext cx="5334000" cy="3638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7800" b="1" dirty="0"/>
              <a:t>执行</a:t>
            </a:r>
            <a:r>
              <a:rPr lang="zh-CN" altLang="en-US" sz="7800" b="1" dirty="0">
                <a:solidFill>
                  <a:srgbClr val="FFFF00"/>
                </a:solidFill>
              </a:rPr>
              <a:t>石刑</a:t>
            </a:r>
            <a:r>
              <a:rPr lang="zh-CN" altLang="en-US" sz="7800" b="1" dirty="0"/>
              <a:t>：</a:t>
            </a:r>
          </a:p>
          <a:p>
            <a:pPr marL="0" indent="0">
              <a:buNone/>
            </a:pPr>
            <a:r>
              <a:rPr lang="zh-CN" altLang="en-US" sz="7800" b="1" dirty="0"/>
              <a:t>犹太人过去</a:t>
            </a:r>
            <a:endParaRPr lang="en-US" altLang="zh-CN" sz="7800" b="1" dirty="0"/>
          </a:p>
          <a:p>
            <a:pPr marL="0" indent="0">
              <a:buNone/>
            </a:pPr>
            <a:r>
              <a:rPr lang="zh-CN" altLang="en-US" sz="7800" b="1" dirty="0"/>
              <a:t>的国家</a:t>
            </a:r>
            <a:r>
              <a:rPr lang="zh-CN" altLang="en-US" sz="7800" b="1" dirty="0">
                <a:solidFill>
                  <a:srgbClr val="FFFF00"/>
                </a:solidFill>
              </a:rPr>
              <a:t>司法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2209800"/>
            <a:ext cx="6629400" cy="36387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7800" b="1" dirty="0"/>
              <a:t>教会</a:t>
            </a:r>
            <a:r>
              <a:rPr lang="zh-CN" altLang="en-US" sz="7800" b="1" dirty="0">
                <a:solidFill>
                  <a:srgbClr val="FFFF00"/>
                </a:solidFill>
              </a:rPr>
              <a:t>纪律</a:t>
            </a:r>
            <a:r>
              <a:rPr lang="zh-CN" altLang="en-US" sz="7800" b="1" dirty="0"/>
              <a:t>：</a:t>
            </a:r>
          </a:p>
          <a:p>
            <a:pPr marL="0" indent="0">
              <a:buNone/>
            </a:pPr>
            <a:r>
              <a:rPr lang="zh-CN" altLang="en-US" sz="7800" b="1" dirty="0"/>
              <a:t>教会为了追求圣洁</a:t>
            </a:r>
            <a:endParaRPr lang="en-US" altLang="zh-CN" sz="7800" b="1" dirty="0"/>
          </a:p>
          <a:p>
            <a:pPr marL="0" indent="0">
              <a:buNone/>
            </a:pPr>
            <a:r>
              <a:rPr lang="zh-CN" altLang="en-US" sz="7800" b="1" dirty="0"/>
              <a:t>而实施的</a:t>
            </a:r>
            <a:r>
              <a:rPr lang="zh-CN" altLang="en-US" sz="7800" b="1" dirty="0">
                <a:solidFill>
                  <a:srgbClr val="FFFF00"/>
                </a:solidFill>
              </a:rPr>
              <a:t>家法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381000"/>
            <a:ext cx="6172200" cy="10466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5400" dirty="0"/>
              <a:t>按正意应用经文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6357631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781800" y="4038600"/>
            <a:ext cx="4572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latin typeface="FZShuTi"/>
              </a:rPr>
              <a:t>  </a:t>
            </a: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马太</a:t>
            </a:r>
            <a:r>
              <a:rPr lang="en-US" altLang="zh-CN" sz="6000" b="1" dirty="0">
                <a:solidFill>
                  <a:prstClr val="white"/>
                </a:solidFill>
                <a:latin typeface="FZShuTi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838200"/>
            <a:ext cx="10439400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你们不要论断人 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免得你们被论断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3468214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791200" y="4343400"/>
            <a:ext cx="5943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latin typeface="FZShuTi"/>
              </a:rPr>
              <a:t>  </a:t>
            </a: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腓立比书</a:t>
            </a:r>
            <a:r>
              <a:rPr lang="en-US" altLang="zh-CN" sz="6000" b="1" dirty="0">
                <a:solidFill>
                  <a:prstClr val="white"/>
                </a:solidFill>
                <a:latin typeface="FZShuTi"/>
              </a:rPr>
              <a:t>1:9-10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10439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使你们能</a:t>
            </a:r>
            <a:r>
              <a:rPr lang="zh-CN" altLang="en-US" sz="7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分别是非  </a:t>
            </a:r>
            <a:endParaRPr lang="en-US" altLang="zh-CN" sz="7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作诚实无过的人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直到基督的日子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23081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10439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如果对人事物的评判和裁决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是根据事实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就不是论断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20080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10820400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关键在于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所论断的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是否事实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关键在于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动机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是否正确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49501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10820400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教会必须按正意</a:t>
            </a:r>
            <a:endParaRPr lang="en-US" altLang="zh-CN" sz="7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来分解真理的道</a:t>
            </a:r>
            <a:endParaRPr lang="en-US" altLang="zh-CN" sz="7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82099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58000">
              <a:srgbClr val="003896"/>
            </a:gs>
            <a:gs pos="2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2590800"/>
            <a:ext cx="107442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latin typeface="FZShuTi"/>
              </a:rPr>
              <a:t>  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我们重视恩赐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过于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敬虔</a:t>
            </a:r>
            <a:r>
              <a:rPr lang="en-US" altLang="zh-CN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高举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那些生命和家庭见证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远远达不到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圣经标准的个人　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16471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我们忽略甚至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抛弃了</a:t>
            </a:r>
            <a:endParaRPr lang="en-US" altLang="zh-CN" sz="6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圣经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对属灵领袖的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标准</a:t>
            </a:r>
            <a:r>
              <a:rPr lang="en-US" altLang="zh-CN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02226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70C0"/>
            </a:gs>
            <a:gs pos="48000">
              <a:srgbClr val="003896"/>
            </a:gs>
            <a:gs pos="23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685800" y="342900"/>
            <a:ext cx="108966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掩盖罪恶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哪怕它已经暴露　</a:t>
            </a:r>
            <a:endParaRPr lang="en-US" altLang="zh-CN" sz="60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几家教会敢于执行教会纪律</a:t>
            </a:r>
            <a:r>
              <a:rPr lang="en-US" altLang="zh-CN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24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犯罪又拒不悔改的人</a:t>
            </a:r>
            <a:r>
              <a:rPr lang="en-US" altLang="zh-CN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竟也能</a:t>
            </a:r>
            <a:r>
              <a:rPr lang="zh-CN" altLang="en-US" sz="6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继续</a:t>
            </a:r>
            <a:r>
              <a:rPr lang="zh-CN" altLang="en-US" sz="60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留在教会里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824728" y="5572991"/>
            <a:ext cx="6138672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－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Nancy </a:t>
            </a:r>
            <a:r>
              <a:rPr lang="en-US" altLang="zh-CN" sz="5400" dirty="0" err="1">
                <a:solidFill>
                  <a:srgbClr val="EBDDC3"/>
                </a:solidFill>
                <a:latin typeface="Microsoft JhengHei"/>
                <a:ea typeface="+mj-ea"/>
              </a:rPr>
              <a:t>DeMoss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7033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抵挡世俗潮流的侵袭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2895600"/>
            <a:ext cx="11277600" cy="2844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1.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要看重</a:t>
            </a:r>
            <a:r>
              <a:rPr lang="zh-CN" altLang="en-US" sz="7200" b="1" dirty="0">
                <a:solidFill>
                  <a:srgbClr val="FFFF00"/>
                </a:solidFill>
                <a:latin typeface="FZShuTi"/>
              </a:rPr>
              <a:t>纯正教义</a:t>
            </a:r>
            <a:endParaRPr lang="en-US" altLang="zh-CN" sz="7200" b="1" dirty="0">
              <a:solidFill>
                <a:srgbClr val="FFFF00"/>
              </a:solidFill>
              <a:latin typeface="FZShuTi"/>
            </a:endParaRPr>
          </a:p>
          <a:p>
            <a:pPr marL="274320" lvl="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                  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和</a:t>
            </a:r>
            <a:r>
              <a:rPr lang="zh-CN" altLang="en-US" sz="7200" b="1" dirty="0">
                <a:solidFill>
                  <a:srgbClr val="FFFF00"/>
                </a:solidFill>
                <a:latin typeface="FZShuTi"/>
              </a:rPr>
              <a:t>正意解经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392361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70C0"/>
            </a:gs>
            <a:gs pos="5000">
              <a:srgbClr val="005A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8839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教会开始世俗化</a:t>
            </a:r>
            <a:endParaRPr lang="en-US" sz="5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81000" y="2362200"/>
            <a:ext cx="10896600" cy="2844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以高举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无限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宽容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取代对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圣洁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的追求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284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抵挡世俗潮流的侵袭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36418" y="2743200"/>
            <a:ext cx="11277600" cy="28447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2.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要</a:t>
            </a:r>
            <a:r>
              <a:rPr lang="zh-CN" altLang="en-US" sz="7200" b="1" dirty="0">
                <a:solidFill>
                  <a:srgbClr val="FFFF00"/>
                </a:solidFill>
                <a:latin typeface="FZShuTi"/>
              </a:rPr>
              <a:t>勇于批判</a:t>
            </a:r>
            <a:endParaRPr lang="en-US" altLang="zh-CN" sz="7200" b="1" dirty="0">
              <a:solidFill>
                <a:srgbClr val="FFFF00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损害纯正教义的</a:t>
            </a:r>
            <a:r>
              <a:rPr lang="zh-CN" altLang="en-US" sz="7200" b="1" dirty="0">
                <a:solidFill>
                  <a:srgbClr val="FFFF00"/>
                </a:solidFill>
                <a:latin typeface="FZShuTi"/>
              </a:rPr>
              <a:t>错误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教导</a:t>
            </a:r>
            <a:endParaRPr lang="en-US" altLang="zh-CN" sz="7200" b="1" dirty="0">
              <a:solidFill>
                <a:srgbClr val="FFFF00"/>
              </a:solidFill>
              <a:latin typeface="FZShuTi"/>
            </a:endParaRP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     </a:t>
            </a:r>
            <a:endParaRPr lang="en-US" altLang="zh-CN" sz="7200" b="1" dirty="0">
              <a:solidFill>
                <a:srgbClr val="FFFF00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2764658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7472" y="434894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要为从前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一次交付圣徒的真道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竭力的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争辩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629400" y="53340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- </a:t>
            </a: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犹大书</a:t>
            </a:r>
            <a:r>
              <a:rPr lang="en-US" altLang="zh-CN" sz="5400" dirty="0">
                <a:solidFill>
                  <a:srgbClr val="EBDDC3"/>
                </a:solidFill>
                <a:latin typeface="Microsoft JhengHei"/>
                <a:ea typeface="+mj-ea"/>
              </a:rPr>
              <a:t>1:3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BDDC3"/>
                </a:solidFill>
                <a:effectLst/>
                <a:uLnTx/>
                <a:uFillTx/>
                <a:latin typeface="Microsoft JhengHei"/>
                <a:ea typeface="+mj-ea"/>
                <a:cs typeface="+mn-cs"/>
              </a:rPr>
              <a:t>　　　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BDDC3"/>
              </a:solidFill>
              <a:effectLst/>
              <a:uLnTx/>
              <a:uFillTx/>
              <a:latin typeface="Microsoft JhengHei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0715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抵挡世俗潮流的侵袭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42900" y="2590800"/>
            <a:ext cx="11603182" cy="28447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3.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要</a:t>
            </a:r>
            <a:r>
              <a:rPr lang="zh-CN" altLang="en-US" sz="7200" b="1" dirty="0">
                <a:solidFill>
                  <a:srgbClr val="FFFF00"/>
                </a:solidFill>
                <a:latin typeface="FZShuTi"/>
              </a:rPr>
              <a:t>唾弃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急功近利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一味只追求人数的佈道方式</a:t>
            </a:r>
            <a:endParaRPr lang="en-US" altLang="zh-CN" sz="7200" b="1" dirty="0">
              <a:solidFill>
                <a:srgbClr val="FFFF00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88412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61327" y="635785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教会的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世俗化</a:t>
            </a:r>
            <a:endParaRPr lang="en-US" altLang="zh-CN" sz="7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实际上是从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传福音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这一步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就开始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走偏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20522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685800"/>
            <a:ext cx="112776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因为他们（稗子）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本来就是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属世俗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本来就喜欢走世俗的道路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931798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70C0"/>
            </a:gs>
            <a:gs pos="68000">
              <a:srgbClr val="003696"/>
            </a:gs>
            <a:gs pos="32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50039" y="457200"/>
            <a:ext cx="11430000" cy="5638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人到我这里来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若不爱我</a:t>
            </a:r>
            <a:endParaRPr lang="en-US" altLang="zh-CN" sz="7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胜过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爱自己的父母 妻子 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儿女 弟兄 姊妹 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和自己的性命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不能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作我的门徒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178110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70C0"/>
            </a:gs>
            <a:gs pos="61000">
              <a:srgbClr val="00389D"/>
            </a:gs>
            <a:gs pos="23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81000" y="304800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不先坐下算计花费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不先坐下酌量代价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71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70C0"/>
            </a:gs>
            <a:gs pos="61000">
              <a:srgbClr val="00389D"/>
            </a:gs>
            <a:gs pos="23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533400" y="601578"/>
            <a:ext cx="5384800" cy="468172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引到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灭亡</a:t>
            </a: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那门是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宽</a:t>
            </a: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 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路是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</a:t>
            </a: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走上的人也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</a:t>
            </a:r>
          </a:p>
          <a:p>
            <a:endParaRPr lang="en-US" sz="6600" b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6510207" y="601579"/>
            <a:ext cx="5334000" cy="496102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引到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永生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那门是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窄</a:t>
            </a: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路是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endParaRPr lang="en-US" altLang="zh-CN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找着的人也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少</a:t>
            </a:r>
          </a:p>
          <a:p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1848611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70C0"/>
            </a:gs>
            <a:gs pos="61000">
              <a:srgbClr val="00389D"/>
            </a:gs>
            <a:gs pos="23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347472" y="1043996"/>
            <a:ext cx="11430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不在于当时是不是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能</a:t>
            </a:r>
            <a:r>
              <a:rPr lang="zh-CN" altLang="en-US" sz="7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做到</a:t>
            </a:r>
            <a:endParaRPr lang="en-US" altLang="zh-CN" sz="7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在于有没有</a:t>
            </a:r>
            <a:r>
              <a:rPr lang="zh-CN" altLang="en-US" sz="7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意愿</a:t>
            </a:r>
            <a:r>
              <a:rPr lang="zh-CN" altLang="en-US" sz="7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去追求</a:t>
            </a:r>
            <a:endParaRPr lang="en-US" altLang="zh-CN" sz="7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443472" y="5562600"/>
            <a:ext cx="53340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5400" dirty="0">
                <a:solidFill>
                  <a:srgbClr val="EBDDC3"/>
                </a:solidFill>
                <a:latin typeface="Microsoft JhengHei"/>
                <a:ea typeface="+mj-ea"/>
              </a:rPr>
              <a:t>　　　</a:t>
            </a:r>
            <a:endParaRPr lang="en-US" sz="5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2330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70C0"/>
            </a:gs>
            <a:gs pos="62000">
              <a:srgbClr val="0038A1"/>
            </a:gs>
            <a:gs pos="26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533400" y="389867"/>
            <a:ext cx="9906000" cy="5638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传道人首先的责任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不是随便带人决志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乃是把尊荣归给神</a:t>
            </a:r>
            <a:r>
              <a:rPr lang="en-US" altLang="zh-CN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…..</a:t>
            </a: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有些人会为了拚人数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而向罪人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稀释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或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妥协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真理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这种人不仅不尊敬神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同时还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害</a:t>
            </a: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许多人的灵魂</a:t>
            </a:r>
            <a:r>
              <a:rPr lang="zh-CN" altLang="en-US" sz="6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下地狱</a:t>
            </a:r>
            <a:endParaRPr lang="en-US" altLang="zh-CN" sz="6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9711898" y="5638800"/>
            <a:ext cx="2132492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400" dirty="0">
                <a:solidFill>
                  <a:srgbClr val="EBDDC3"/>
                </a:solidFill>
                <a:latin typeface="Microsoft JhengHei"/>
                <a:ea typeface="+mj-ea"/>
              </a:rPr>
              <a:t>－陶恕　　　</a:t>
            </a:r>
            <a:endParaRPr lang="en-US" sz="4400" dirty="0">
              <a:solidFill>
                <a:srgbClr val="EBDDC3"/>
              </a:solidFill>
              <a:latin typeface="Microsoft JhengHe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0721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2960687" cy="811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5400" dirty="0">
                <a:solidFill>
                  <a:schemeClr val="accent4">
                    <a:lumMod val="40000"/>
                    <a:lumOff val="60000"/>
                  </a:schemeClr>
                </a:solidFill>
                <a:ea typeface="金桥繁粗圆" pitchFamily="2" charset="-122"/>
              </a:rPr>
              <a:t>我是唯一</a:t>
            </a:r>
            <a:endParaRPr lang="en-US" altLang="en-US" sz="5400" dirty="0">
              <a:solidFill>
                <a:schemeClr val="accent4">
                  <a:lumMod val="40000"/>
                  <a:lumOff val="60000"/>
                </a:schemeClr>
              </a:solidFill>
              <a:ea typeface="金桥繁粗圆" pitchFamily="2" charset="-122"/>
            </a:endParaRPr>
          </a:p>
        </p:txBody>
      </p:sp>
      <p:sp>
        <p:nvSpPr>
          <p:cNvPr id="9830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19200"/>
            <a:ext cx="9067799" cy="541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世界有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会更美好 </a:t>
            </a:r>
            <a:endParaRPr lang="en-US" altLang="zh-CN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没有人能像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</a:p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神的眼中 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是宝贝  </a:t>
            </a:r>
            <a:endParaRPr lang="en-US" altLang="zh-CN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在世上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就是唯一</a:t>
            </a:r>
          </a:p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哦！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是如此如此特别</a:t>
            </a:r>
            <a:endParaRPr lang="en-US" altLang="zh-CN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  <a:defRPr/>
            </a:pPr>
            <a:r>
              <a:rPr lang="zh-CN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在上帝的眼中   </a:t>
            </a:r>
            <a:r>
              <a:rPr lang="zh-CN" altLang="en-US" sz="5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没有人能取代我</a:t>
            </a:r>
          </a:p>
          <a:p>
            <a:pPr marL="0" indent="0" algn="ctr">
              <a:buNone/>
              <a:defRPr/>
            </a:pPr>
            <a:endParaRPr lang="en-US" altLang="en-US" sz="5250" dirty="0">
              <a:ea typeface="金桥繁魏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0641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世俗化福音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72341" y="2438400"/>
            <a:ext cx="115443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它们以关注今生人事物</a:t>
            </a: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取代了关注上帝</a:t>
            </a: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及祂的旨意和未来应许</a:t>
            </a: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3088009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世俗化福音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72341" y="2438400"/>
            <a:ext cx="115443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它们以让自己满意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取代了让上帝满意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2172487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世俗化福音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72341" y="2438400"/>
            <a:ext cx="115443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它们以强求的信心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取代了顺服神的主权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261923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88B8"/>
            </a:gs>
            <a:gs pos="42000">
              <a:srgbClr val="003896"/>
            </a:gs>
            <a:gs pos="79000">
              <a:srgbClr val="0000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304800"/>
            <a:ext cx="11125200" cy="1046650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世俗化福音</a:t>
            </a:r>
            <a:endParaRPr lang="en-US" sz="5400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72341" y="2438400"/>
            <a:ext cx="115443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en-US" altLang="zh-CN" sz="7200" b="1" dirty="0">
                <a:solidFill>
                  <a:prstClr val="white"/>
                </a:solidFill>
                <a:latin typeface="FZShuTi"/>
              </a:rPr>
              <a:t> </a:t>
            </a: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它们以宽容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  <a:p>
            <a:pPr marL="27432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7200" b="1" dirty="0">
                <a:solidFill>
                  <a:prstClr val="white"/>
                </a:solidFill>
                <a:latin typeface="FZShuTi"/>
              </a:rPr>
              <a:t>取代了对圣洁的追求</a:t>
            </a:r>
            <a:endParaRPr lang="en-US" altLang="zh-CN" sz="7200" b="1" dirty="0">
              <a:solidFill>
                <a:prstClr val="white"/>
              </a:solidFill>
              <a:latin typeface="FZShuTi"/>
            </a:endParaRPr>
          </a:p>
        </p:txBody>
      </p:sp>
    </p:spTree>
    <p:extLst>
      <p:ext uri="{BB962C8B-B14F-4D97-AF65-F5344CB8AC3E}">
        <p14:creationId xmlns:p14="http://schemas.microsoft.com/office/powerpoint/2010/main" val="316964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0070C0"/>
            </a:gs>
            <a:gs pos="56000">
              <a:srgbClr val="0038A1"/>
            </a:gs>
            <a:gs pos="22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514600" y="304800"/>
            <a:ext cx="8001000" cy="655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回归圣经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回归以神为本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回归圣洁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回归进窄门　走窄路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回归捨己背起十字架</a:t>
            </a:r>
            <a:endParaRPr lang="en-US" altLang="zh-CN" sz="66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376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37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70C0"/>
            </a:gs>
            <a:gs pos="54000">
              <a:srgbClr val="0038A1"/>
            </a:gs>
            <a:gs pos="23000">
              <a:srgbClr val="0000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>
            <a:spLocks/>
          </p:cNvSpPr>
          <p:nvPr/>
        </p:nvSpPr>
        <p:spPr>
          <a:xfrm>
            <a:off x="2514600" y="1066800"/>
            <a:ext cx="72390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lang="zh-CN" altLang="en-US" sz="66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借着神来</a:t>
            </a:r>
            <a:r>
              <a:rPr lang="zh-CN" altLang="en-US" sz="6600" b="1" u="sng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把人抬高</a:t>
            </a:r>
            <a:endParaRPr lang="en-US" altLang="zh-CN" sz="6600" b="1" u="sng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94B6D2"/>
              </a:buClr>
              <a:buSzPct val="85000"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实际上</a:t>
            </a:r>
            <a:r>
              <a:rPr kumimoji="0" lang="zh-CN" alt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把神贬低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20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市镇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Microsoft JhengHei"/>
        <a:ea typeface="FZShuTi"/>
        <a:cs typeface=""/>
      </a:majorFont>
      <a:minorFont>
        <a:latin typeface="Georgia"/>
        <a:ea typeface="FZShuTi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8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KaiT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8_green 1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2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3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4">
        <a:dk1>
          <a:srgbClr val="616161"/>
        </a:dk1>
        <a:lt1>
          <a:srgbClr val="FFFFFF"/>
        </a:lt1>
        <a:dk2>
          <a:srgbClr val="0066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ree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ree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2421</TotalTime>
  <Words>1391</Words>
  <Application>Microsoft Office PowerPoint</Application>
  <PresentationFormat>Widescreen</PresentationFormat>
  <Paragraphs>306</Paragraphs>
  <Slides>85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85</vt:i4>
      </vt:variant>
    </vt:vector>
  </HeadingPairs>
  <TitlesOfParts>
    <vt:vector size="117" baseType="lpstr">
      <vt:lpstr>等线</vt:lpstr>
      <vt:lpstr>FZShuTi</vt:lpstr>
      <vt:lpstr>KaiTi</vt:lpstr>
      <vt:lpstr>Microsoft JhengHei</vt:lpstr>
      <vt:lpstr>Microsoft YaHei</vt:lpstr>
      <vt:lpstr>Microsoft YaHei UI</vt:lpstr>
      <vt:lpstr>PMingLiU</vt:lpstr>
      <vt:lpstr>宋体</vt:lpstr>
      <vt:lpstr>华文楷体</vt:lpstr>
      <vt:lpstr>幼圆</vt:lpstr>
      <vt:lpstr>金桥繁粗圆</vt:lpstr>
      <vt:lpstr>金桥繁魏碑</vt:lpstr>
      <vt:lpstr>Arial</vt:lpstr>
      <vt:lpstr>Arial Black</vt:lpstr>
      <vt:lpstr>Calibri</vt:lpstr>
      <vt:lpstr>Calibri Light</vt:lpstr>
      <vt:lpstr>Calisto MT</vt:lpstr>
      <vt:lpstr>Candara</vt:lpstr>
      <vt:lpstr>Century Gothic</vt:lpstr>
      <vt:lpstr>Garamond</vt:lpstr>
      <vt:lpstr>Georgia</vt:lpstr>
      <vt:lpstr>Trebuchet MS</vt:lpstr>
      <vt:lpstr>Wingdings</vt:lpstr>
      <vt:lpstr>Wingdings 2</vt:lpstr>
      <vt:lpstr>Wingdings 3</vt:lpstr>
      <vt:lpstr>市镇</vt:lpstr>
      <vt:lpstr>Quotable</vt:lpstr>
      <vt:lpstr>Slice</vt:lpstr>
      <vt:lpstr>1_Slate</vt:lpstr>
      <vt:lpstr>8_green</vt:lpstr>
      <vt:lpstr>4_Office Theme</vt:lpstr>
      <vt:lpstr>2_Office Theme</vt:lpstr>
      <vt:lpstr>扬弃宽容  进窄门</vt:lpstr>
      <vt:lpstr>讨论题</vt:lpstr>
      <vt:lpstr>PowerPoint Presentation</vt:lpstr>
      <vt:lpstr>PowerPoint Presentation</vt:lpstr>
      <vt:lpstr>PowerPoint Presentation</vt:lpstr>
      <vt:lpstr>PowerPoint Presentation</vt:lpstr>
      <vt:lpstr>教会开始世俗化</vt:lpstr>
      <vt:lpstr>我是唯一</vt:lpstr>
      <vt:lpstr>PowerPoint Presentation</vt:lpstr>
      <vt:lpstr>人给自己制造了一位偶像</vt:lpstr>
      <vt:lpstr>PowerPoint Presentation</vt:lpstr>
      <vt:lpstr>某些现代诗歌所谓的“忘我”</vt:lpstr>
      <vt:lpstr>他们心中所爱的上帝</vt:lpstr>
      <vt:lpstr>PowerPoint Presentation</vt:lpstr>
      <vt:lpstr>十字架的意义</vt:lpstr>
      <vt:lpstr>PowerPoint Presentation</vt:lpstr>
      <vt:lpstr>PowerPoint Presentation</vt:lpstr>
      <vt:lpstr> 天天透过诗歌  透过讲台信息 网络平台   手机微信等管道   正在到处传播着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真爱一定有方向和范围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引用约 8：1 – 11 来反对教会纪律</vt:lpstr>
      <vt:lpstr>PowerPoint Presentation</vt:lpstr>
      <vt:lpstr>  谁是没有罪的</vt:lpstr>
      <vt:lpstr>  即使执行死刑的都是有罪的人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抵挡世俗潮流的侵袭</vt:lpstr>
      <vt:lpstr>抵挡世俗潮流的侵袭</vt:lpstr>
      <vt:lpstr>PowerPoint Presentation</vt:lpstr>
      <vt:lpstr>抵挡世俗潮流的侵袭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世俗化福音</vt:lpstr>
      <vt:lpstr>世俗化福音</vt:lpstr>
      <vt:lpstr>世俗化福音</vt:lpstr>
      <vt:lpstr>世俗化福音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GDYJKJ</dc:creator>
  <cp:lastModifiedBy>john chao</cp:lastModifiedBy>
  <cp:revision>397</cp:revision>
  <dcterms:created xsi:type="dcterms:W3CDTF">2015-12-08T20:20:32Z</dcterms:created>
  <dcterms:modified xsi:type="dcterms:W3CDTF">2016-11-05T14:09:06Z</dcterms:modified>
</cp:coreProperties>
</file>