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96" r:id="rId1"/>
    <p:sldMasterId id="2147483708" r:id="rId2"/>
    <p:sldMasterId id="2147483720" r:id="rId3"/>
  </p:sldMasterIdLst>
  <p:notesMasterIdLst>
    <p:notesMasterId r:id="rId60"/>
  </p:notesMasterIdLst>
  <p:sldIdLst>
    <p:sldId id="345" r:id="rId4"/>
    <p:sldId id="346" r:id="rId5"/>
    <p:sldId id="348" r:id="rId6"/>
    <p:sldId id="349" r:id="rId7"/>
    <p:sldId id="350" r:id="rId8"/>
    <p:sldId id="347" r:id="rId9"/>
    <p:sldId id="351" r:id="rId10"/>
    <p:sldId id="364" r:id="rId11"/>
    <p:sldId id="365" r:id="rId12"/>
    <p:sldId id="352" r:id="rId13"/>
    <p:sldId id="353" r:id="rId14"/>
    <p:sldId id="354" r:id="rId15"/>
    <p:sldId id="355" r:id="rId16"/>
    <p:sldId id="356" r:id="rId17"/>
    <p:sldId id="357" r:id="rId18"/>
    <p:sldId id="360" r:id="rId19"/>
    <p:sldId id="366" r:id="rId20"/>
    <p:sldId id="367" r:id="rId21"/>
    <p:sldId id="368" r:id="rId22"/>
    <p:sldId id="369" r:id="rId23"/>
    <p:sldId id="361" r:id="rId24"/>
    <p:sldId id="363" r:id="rId25"/>
    <p:sldId id="362" r:id="rId26"/>
    <p:sldId id="358" r:id="rId27"/>
    <p:sldId id="359" r:id="rId28"/>
    <p:sldId id="289" r:id="rId29"/>
    <p:sldId id="294" r:id="rId30"/>
    <p:sldId id="326" r:id="rId31"/>
    <p:sldId id="327" r:id="rId32"/>
    <p:sldId id="295" r:id="rId33"/>
    <p:sldId id="298" r:id="rId34"/>
    <p:sldId id="328" r:id="rId35"/>
    <p:sldId id="329" r:id="rId36"/>
    <p:sldId id="296" r:id="rId37"/>
    <p:sldId id="309" r:id="rId38"/>
    <p:sldId id="333" r:id="rId39"/>
    <p:sldId id="334" r:id="rId40"/>
    <p:sldId id="299" r:id="rId41"/>
    <p:sldId id="301" r:id="rId42"/>
    <p:sldId id="338" r:id="rId43"/>
    <p:sldId id="290" r:id="rId44"/>
    <p:sldId id="302" r:id="rId45"/>
    <p:sldId id="273" r:id="rId46"/>
    <p:sldId id="274" r:id="rId47"/>
    <p:sldId id="318" r:id="rId48"/>
    <p:sldId id="339" r:id="rId49"/>
    <p:sldId id="335" r:id="rId50"/>
    <p:sldId id="307" r:id="rId51"/>
    <p:sldId id="306" r:id="rId52"/>
    <p:sldId id="279" r:id="rId53"/>
    <p:sldId id="340" r:id="rId54"/>
    <p:sldId id="314" r:id="rId55"/>
    <p:sldId id="341" r:id="rId56"/>
    <p:sldId id="342" r:id="rId57"/>
    <p:sldId id="343" r:id="rId58"/>
    <p:sldId id="34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6600"/>
    <a:srgbClr val="11111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8" autoAdjust="0"/>
    <p:restoredTop sz="94624" autoAdjust="0"/>
  </p:normalViewPr>
  <p:slideViewPr>
    <p:cSldViewPr>
      <p:cViewPr>
        <p:scale>
          <a:sx n="100" d="100"/>
          <a:sy n="100" d="100"/>
        </p:scale>
        <p:origin x="-546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D856-E59F-4989-9A59-2AD9551B3A37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C154-FD41-4DF9-BE47-1539D1895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3816AEA-9382-46A7-9D41-4FF009B6B3EB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4A54-4385-4F1A-AD15-73C07E842921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C82D-55FA-4EA5-856F-096514DFB6E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4343400"/>
          </a:xfrm>
        </p:spPr>
        <p:txBody>
          <a:bodyPr/>
          <a:lstStyle/>
          <a:p>
            <a:r>
              <a:rPr lang="zh-CN" altLang="en-US" dirty="0" smtClean="0"/>
              <a:t>             </a:t>
            </a:r>
            <a:r>
              <a:rPr lang="zh-CN" altLang="en-US" sz="7200" dirty="0" smtClean="0"/>
              <a:t>王宁海</a:t>
            </a:r>
            <a:r>
              <a:rPr lang="zh-CN" altLang="en-US" sz="5400" dirty="0" smtClean="0"/>
              <a:t>的</a:t>
            </a:r>
            <a:r>
              <a:rPr lang="en-US" altLang="zh-CN" sz="7200" dirty="0" smtClean="0"/>
              <a:t/>
            </a:r>
            <a:br>
              <a:rPr lang="en-US" altLang="zh-CN" sz="7200" dirty="0" smtClean="0"/>
            </a:br>
            <a:r>
              <a:rPr lang="zh-CN" altLang="en-US" sz="7200" dirty="0" smtClean="0"/>
              <a:t>     </a:t>
            </a:r>
            <a:r>
              <a:rPr lang="zh-CN" altLang="en-US" sz="9600" dirty="0" smtClean="0"/>
              <a:t>盟恩见证</a:t>
            </a:r>
            <a:endParaRPr lang="en-US" sz="9600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</a:t>
            </a:r>
            <a:endParaRPr lang="en-US" dirty="0"/>
          </a:p>
        </p:txBody>
      </p:sp>
      <p:pic>
        <p:nvPicPr>
          <p:cNvPr id="4" name="Content Placeholder 3" descr="first fellows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6324600" cy="4495799"/>
          </a:xfr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团契里成长</a:t>
            </a:r>
            <a:endParaRPr lang="en-US" dirty="0"/>
          </a:p>
        </p:txBody>
      </p:sp>
      <p:pic>
        <p:nvPicPr>
          <p:cNvPr id="4" name="Content Placeholder 3" descr="playing Risk in 1990 Christmas e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9991" y="1600200"/>
            <a:ext cx="6034617" cy="4525963"/>
          </a:xfr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1219200"/>
          </a:xfrm>
        </p:spPr>
        <p:txBody>
          <a:bodyPr/>
          <a:lstStyle/>
          <a:p>
            <a:r>
              <a:rPr lang="zh-CN" altLang="en-US" dirty="0" smtClean="0"/>
              <a:t>                  </a:t>
            </a:r>
            <a:r>
              <a:rPr lang="zh-CN" altLang="en-US" sz="5400" dirty="0" smtClean="0"/>
              <a:t>门徒培训</a:t>
            </a:r>
            <a:endParaRPr lang="en-US" sz="5400" dirty="0"/>
          </a:p>
        </p:txBody>
      </p:sp>
      <p:pic>
        <p:nvPicPr>
          <p:cNvPr id="4" name="Content Placeholder 3" descr="fellowship with Je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6248400" cy="4305300"/>
          </a:xfr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</a:t>
            </a:r>
            <a:r>
              <a:rPr lang="zh-CN" altLang="en-US" sz="6600" dirty="0" smtClean="0"/>
              <a:t>家庭教会</a:t>
            </a:r>
            <a:endParaRPr lang="en-US" sz="6600" dirty="0"/>
          </a:p>
        </p:txBody>
      </p:sp>
      <p:pic>
        <p:nvPicPr>
          <p:cNvPr id="4" name="Content Placeholder 3" descr="early house 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1862931"/>
            <a:ext cx="5334000" cy="4000500"/>
          </a:xfr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</a:t>
            </a:r>
            <a:r>
              <a:rPr lang="zh-CN" altLang="en-US" sz="6000" dirty="0" smtClean="0"/>
              <a:t>公园里聚会</a:t>
            </a:r>
            <a:endParaRPr lang="en-US" sz="6000" dirty="0"/>
          </a:p>
        </p:txBody>
      </p:sp>
      <p:pic>
        <p:nvPicPr>
          <p:cNvPr id="4" name="Content Placeholder 3" descr="fellowship in 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1862931"/>
            <a:ext cx="5334000" cy="4000500"/>
          </a:xfr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</a:t>
            </a:r>
            <a:r>
              <a:rPr lang="zh-CN" altLang="en-US" sz="6600" dirty="0" smtClean="0"/>
              <a:t>圣诞节布道会</a:t>
            </a:r>
            <a:endParaRPr lang="en-US" sz="6600" dirty="0"/>
          </a:p>
        </p:txBody>
      </p:sp>
      <p:pic>
        <p:nvPicPr>
          <p:cNvPr id="4" name="Content Placeholder 3" descr="Christmas evange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1" y="1600200"/>
            <a:ext cx="6408208" cy="4525963"/>
          </a:xfrm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61212 015 Matthew and Yif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6019800" cy="4267200"/>
          </a:xfr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iatingjiaohui2011101119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720056"/>
            <a:ext cx="5715000" cy="4286250"/>
          </a:xfr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0399392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720056"/>
            <a:ext cx="5715000" cy="4286250"/>
          </a:xfrm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21020_230240 Matthew Wang 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486400" cy="4038600"/>
          </a:xfr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出生在辽宁沈阳</a:t>
            </a:r>
            <a:endParaRPr lang="en-US" dirty="0"/>
          </a:p>
        </p:txBody>
      </p:sp>
      <p:pic>
        <p:nvPicPr>
          <p:cNvPr id="5" name="Content Placeholder 4" descr="old shenyang train st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3228975" cy="4572000"/>
          </a:xfrm>
        </p:spPr>
      </p:pic>
      <p:pic>
        <p:nvPicPr>
          <p:cNvPr id="6" name="Content Placeholder 5" descr="old shenya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886199" cy="4572000"/>
          </a:xfr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7523" y="1600200"/>
            <a:ext cx="6059554" cy="4525963"/>
          </a:xfrm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family 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1" y="1600200"/>
            <a:ext cx="6255808" cy="4525963"/>
          </a:xfrm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8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9991" y="1600200"/>
            <a:ext cx="6034617" cy="4525963"/>
          </a:xfrm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ith c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010400" cy="4191000"/>
          </a:xfr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</a:rPr>
              <a:t>一 神通过他的创造向我们彰   显他的荣耀与伟大。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salms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8001000" cy="5029200"/>
          </a:xfrm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10000000000000000000000000000</a:t>
            </a:r>
            <a:r>
              <a:rPr lang="en-US" altLang="zh-CN" dirty="0" smtClean="0"/>
              <a:t>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salm 19 of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410200"/>
          </a:xfrm>
        </p:spPr>
      </p:pic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7315200" cy="4267200"/>
          </a:xfrm>
        </p:spPr>
        <p:txBody>
          <a:bodyPr/>
          <a:lstStyle/>
          <a:p>
            <a:r>
              <a:rPr lang="en-US" sz="8000" dirty="0" smtClean="0"/>
              <a:t>          </a:t>
            </a:r>
            <a:r>
              <a:rPr lang="en-US" sz="9600" dirty="0" smtClean="0"/>
              <a:t>10 </a:t>
            </a:r>
            <a:r>
              <a:rPr lang="en-US" sz="8000" baseline="30000" dirty="0" smtClean="0"/>
              <a:t>29</a:t>
            </a: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/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772400" cy="3200400"/>
          </a:xfrm>
        </p:spPr>
        <p:txBody>
          <a:bodyPr/>
          <a:lstStyle/>
          <a:p>
            <a:r>
              <a:rPr lang="en-US" sz="6000" dirty="0" smtClean="0"/>
              <a:t>10 </a:t>
            </a:r>
            <a:r>
              <a:rPr lang="en-US" sz="6000" baseline="30000" dirty="0" smtClean="0"/>
              <a:t>29   ÷  </a:t>
            </a:r>
            <a:r>
              <a:rPr lang="en-US" sz="6000" dirty="0" smtClean="0"/>
              <a:t>100</a:t>
            </a:r>
            <a:r>
              <a:rPr lang="zh-CN" altLang="en-US" sz="6000" dirty="0" smtClean="0"/>
              <a:t>亿</a:t>
            </a:r>
            <a:r>
              <a:rPr lang="en-US" sz="6000" dirty="0" smtClean="0"/>
              <a:t>= 10 </a:t>
            </a:r>
            <a:r>
              <a:rPr lang="en-US" sz="6000" baseline="30000" dirty="0" smtClean="0"/>
              <a:t>19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004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3733800" cy="3962400"/>
          </a:xfrm>
        </p:spPr>
      </p:pic>
      <p:pic>
        <p:nvPicPr>
          <p:cNvPr id="6" name="Content Placeholder 5" descr="shenyang pala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133600"/>
            <a:ext cx="3200400" cy="3886199"/>
          </a:xfrm>
        </p:spPr>
      </p:pic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太阳是地球的</a:t>
            </a:r>
            <a:r>
              <a:rPr lang="en-US" altLang="zh-CN" b="1" dirty="0" smtClean="0">
                <a:solidFill>
                  <a:srgbClr val="C00000"/>
                </a:solidFill>
              </a:rPr>
              <a:t>130</a:t>
            </a:r>
            <a:r>
              <a:rPr lang="zh-CN" altLang="en-US" b="1" dirty="0" smtClean="0">
                <a:solidFill>
                  <a:srgbClr val="C00000"/>
                </a:solidFill>
              </a:rPr>
              <a:t>万倍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Earth-Compared-To-Sun-Size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620000" cy="4572000"/>
          </a:xfrm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rgbClr val="C00000"/>
                </a:solidFill>
              </a:rPr>
              <a:t>北斗星是太阳的</a:t>
            </a:r>
            <a:r>
              <a:rPr lang="en-US" altLang="zh-CN" sz="4800" dirty="0" smtClean="0">
                <a:solidFill>
                  <a:srgbClr val="C00000"/>
                </a:solidFill>
              </a:rPr>
              <a:t>625</a:t>
            </a:r>
            <a:r>
              <a:rPr lang="zh-CN" altLang="en-US" sz="4800" dirty="0" smtClean="0">
                <a:solidFill>
                  <a:srgbClr val="C00000"/>
                </a:solidFill>
              </a:rPr>
              <a:t>倍 </a:t>
            </a:r>
            <a:endParaRPr lang="en-US" sz="4800" dirty="0"/>
          </a:p>
        </p:txBody>
      </p:sp>
      <p:pic>
        <p:nvPicPr>
          <p:cNvPr id="4" name="Content Placeholder 3" descr="arcturus_compared_to_s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629400" cy="5029200"/>
          </a:xfrm>
        </p:spPr>
      </p:pic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-aldeba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82000" cy="6248400"/>
          </a:xfrm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92091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077200" cy="6172200"/>
          </a:xfrm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rgbClr val="C00000"/>
                </a:solidFill>
              </a:rPr>
              <a:t>荣耀的上帝配的我们敬拜</a:t>
            </a:r>
            <a:r>
              <a:rPr lang="zh-CN" altLang="en-US" b="1" dirty="0" smtClean="0">
                <a:solidFill>
                  <a:schemeClr val="accent6"/>
                </a:solidFill>
              </a:rPr>
              <a:t>。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eople glory of 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772400" cy="5181600"/>
          </a:xfrm>
        </p:spPr>
      </p:pic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924800" cy="1219200"/>
          </a:xfrm>
        </p:spPr>
        <p:txBody>
          <a:bodyPr/>
          <a:lstStyle/>
          <a:p>
            <a:pPr lvl="0"/>
            <a:r>
              <a:rPr lang="zh-CN" altLang="en-US" b="1" dirty="0" smtClean="0"/>
              <a:t>二。</a:t>
            </a:r>
            <a:r>
              <a:rPr lang="zh-CN" altLang="en-US" dirty="0" smtClean="0"/>
              <a:t>上帝通过圣经让我们认识他的慈爱和公义。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pic>
        <p:nvPicPr>
          <p:cNvPr id="4" name="Content Placeholder 3" descr="bible stu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828800"/>
            <a:ext cx="6807251" cy="4525963"/>
          </a:xfrm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211762"/>
          </a:xfrm>
        </p:spPr>
        <p:txBody>
          <a:bodyPr/>
          <a:lstStyle/>
          <a:p>
            <a:r>
              <a:rPr lang="zh-CN" altLang="en-US" sz="6000" dirty="0" smtClean="0"/>
              <a:t>通过圣经，我们知道上帝藉着先知，天使， 圣灵，主耶稣以及主的使徒传达他的旨意。</a:t>
            </a:r>
            <a:endParaRPr lang="en-US" sz="6000" dirty="0"/>
          </a:p>
        </p:txBody>
      </p:sp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696200" cy="10668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sz="5400" dirty="0" smtClean="0"/>
              <a:t>Torah</a:t>
            </a:r>
            <a:r>
              <a:rPr lang="zh-CN" altLang="en-US" sz="5400" dirty="0" smtClean="0"/>
              <a:t>≠ 律法 ≠</a:t>
            </a:r>
            <a:r>
              <a:rPr lang="en-US" sz="5400" dirty="0" smtClean="0"/>
              <a:t>Law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Torah Scro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6248400" cy="4267199"/>
          </a:xfrm>
        </p:spPr>
      </p:pic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249362"/>
          </a:xfrm>
        </p:spPr>
        <p:txBody>
          <a:bodyPr/>
          <a:lstStyle/>
          <a:p>
            <a:r>
              <a:rPr lang="en-US" b="1" dirty="0" smtClean="0"/>
              <a:t>Torah  </a:t>
            </a:r>
            <a:r>
              <a:rPr lang="zh-CN" altLang="en-US" b="1" dirty="0" smtClean="0"/>
              <a:t>彰显出天父对他儿女的关爱</a:t>
            </a:r>
            <a:endParaRPr lang="en-US" b="1" dirty="0"/>
          </a:p>
        </p:txBody>
      </p:sp>
      <p:pic>
        <p:nvPicPr>
          <p:cNvPr id="4" name="Content Placeholder 3" descr="learning-the-wisdom-of-the-tor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210" y="1828800"/>
            <a:ext cx="5394179" cy="4297363"/>
          </a:xfrm>
        </p:spPr>
      </p:pic>
    </p:spTree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219316"/>
            <a:ext cx="9601200" cy="1307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4F261E"/>
                </a:solidFill>
                <a:effectLst/>
                <a:latin typeface="Cambria" pitchFamily="18" charset="0"/>
                <a:ea typeface="SimSun" pitchFamily="2" charset="-122"/>
                <a:cs typeface="+mj-cs"/>
              </a:rPr>
              <a:t>                               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4F261E"/>
                </a:solidFill>
                <a:latin typeface="Cambria" pitchFamily="18" charset="0"/>
                <a:ea typeface="SimSun" pitchFamily="2" charset="-122"/>
                <a:cs typeface="+mj-cs"/>
              </a:rPr>
              <a:t>                             </a:t>
            </a: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4F261E"/>
                </a:solidFill>
                <a:effectLst/>
                <a:latin typeface="Cambria" pitchFamily="18" charset="0"/>
                <a:ea typeface="SimSun" pitchFamily="2" charset="-122"/>
                <a:cs typeface="+mj-cs"/>
              </a:rPr>
              <a:t>                      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4F261E"/>
                </a:solidFill>
                <a:effectLst/>
                <a:latin typeface="Cambria" pitchFamily="18" charset="0"/>
                <a:ea typeface="SimSun" pitchFamily="2" charset="-122"/>
                <a:cs typeface="+mj-cs"/>
              </a:rPr>
              <a:t>                                   </a:t>
            </a:r>
            <a:r>
              <a:rPr kumimoji="0" lang="zh-CN" altLang="en-US" sz="4800" b="0" i="0" u="none" strike="noStrike" cap="none" normalizeH="0" baseline="0" dirty="0" smtClean="0">
                <a:ln>
                  <a:noFill/>
                </a:ln>
                <a:solidFill>
                  <a:srgbClr val="4F261E"/>
                </a:solidFill>
                <a:effectLst/>
                <a:latin typeface="Cambria" pitchFamily="18" charset="0"/>
                <a:ea typeface="SimSun" pitchFamily="2" charset="-122"/>
                <a:cs typeface="+mj-cs"/>
              </a:rPr>
              <a:t>主的话语的内涵：</a:t>
            </a:r>
            <a:endParaRPr kumimoji="0" lang="en-US" altLang="zh-CN" sz="48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solidFill>
                <a:srgbClr val="4F261E"/>
              </a:solidFill>
              <a:latin typeface="Cambria" pitchFamily="18" charset="0"/>
              <a:ea typeface="SimSun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4F261E"/>
              </a:solidFill>
              <a:effectLst/>
              <a:latin typeface="Cambria" pitchFamily="18" charset="0"/>
              <a:ea typeface="SimSun" pitchFamily="2" charset="-122"/>
              <a:cs typeface="+mj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。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Torah: 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教导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/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指引 ： 能使人回转。</a:t>
            </a:r>
            <a:endParaRPr lang="en-US" altLang="zh-CN" sz="3200" dirty="0" smtClean="0" bmk="OLE_LINK2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 bmk="OLE_LINK2"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。法度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/testimony 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强调上帝与以色列人的约。</a:t>
            </a:r>
            <a:endParaRPr lang="en-US" altLang="zh-CN" sz="3200" dirty="0" smtClean="0" bmk="OLE_LINK2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诗篇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19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7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；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119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88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）</a:t>
            </a:r>
            <a:endParaRPr lang="en-US" altLang="zh-TW" sz="3200" dirty="0" smtClean="0" bmk="OLE_LINK2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 smtClean="0" bmk="OLE_LINK2">
                <a:solidFill>
                  <a:srgbClr val="4F261E"/>
                </a:solidFill>
                <a:latin typeface="Cambria" pitchFamily="18" charset="0"/>
                <a:ea typeface="SimSun" pitchFamily="2" charset="-122"/>
                <a:cs typeface="+mj-cs"/>
              </a:rPr>
              <a:t>            </a:t>
            </a:r>
            <a:r>
              <a:rPr kumimoji="0" lang="en-US" altLang="zh-TW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。训词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/precepts: (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诗篇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19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lang="en-US" altLang="zh-CN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8</a:t>
            </a: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）</a:t>
            </a:r>
            <a:endParaRPr kumimoji="0" lang="zh-CN" altLang="en-US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4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。命令：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commands :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彰显出上帝的权威。</a:t>
            </a:r>
            <a:endParaRPr kumimoji="0" lang="en-US" altLang="zh-CN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dirty="0" smtClean="0" bmk="OLE_LINK2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（诗篇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19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8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）</a:t>
            </a:r>
            <a:endParaRPr kumimoji="0" lang="en-US" altLang="zh-CN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5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。审判：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judgment 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彰显出上帝的公义。</a:t>
            </a:r>
            <a:endParaRPr kumimoji="0" lang="en-US" altLang="zh-CN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（诗篇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 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5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；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7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6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， 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19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9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；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119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7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，）</a:t>
            </a:r>
            <a:endParaRPr kumimoji="0" lang="en-US" altLang="zh-CN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normalizeH="0" baseline="0" dirty="0" smtClean="0" bmk="OLE_LINK2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6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。应许：</a:t>
            </a:r>
            <a:r>
              <a:rPr kumimoji="0" lang="en-US" altLang="zh-CN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promise </a:t>
            </a:r>
            <a:r>
              <a:rPr kumimoji="0" lang="zh-CN" altLang="en-US" sz="32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上帝的话句句都是应许。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01e55855c948fde47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3359150" cy="4114800"/>
          </a:xfrm>
        </p:spPr>
      </p:pic>
      <p:pic>
        <p:nvPicPr>
          <p:cNvPr id="6" name="Content Placeholder 5" descr="3ea7a646ta64f9a52792a&amp;69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276600" cy="4038600"/>
          </a:xfrm>
        </p:spPr>
      </p:pic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592762"/>
          </a:xfrm>
        </p:spPr>
        <p:txBody>
          <a:bodyPr/>
          <a:lstStyle/>
          <a:p>
            <a:r>
              <a:rPr lang="en-US" sz="5400" dirty="0" smtClean="0"/>
              <a:t>Torah (</a:t>
            </a:r>
            <a:r>
              <a:rPr lang="zh-CN" altLang="en-US" sz="5400" dirty="0" smtClean="0"/>
              <a:t>律法）体现出上帝的公义，怜悯，信实。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        马太福音</a:t>
            </a:r>
            <a:r>
              <a:rPr lang="en-US" altLang="zh-CN" dirty="0" smtClean="0"/>
              <a:t>23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23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505918"/>
            <a:ext cx="9921306" cy="91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   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  </a:t>
            </a: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 </a:t>
            </a:r>
            <a:r>
              <a:rPr lang="zh-CN" altLang="en-US" sz="5400" b="1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主</a:t>
            </a:r>
            <a:r>
              <a:rPr kumimoji="0" lang="zh-CN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话语对我们的益处：</a:t>
            </a:r>
            <a:endParaRPr kumimoji="0" lang="en-US" altLang="zh-CN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                   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。能苏醒人心， 原文：使人回转。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。使愚人有智慧。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。能快活人心。使人的内心喜乐，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         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4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。使人的眼目明亮。</a:t>
            </a:r>
            <a:endParaRPr kumimoji="0" lang="zh-TW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PMingLiU" pitchFamily="18" charset="-120"/>
              </a:rPr>
              <a:t>          </a:t>
            </a:r>
            <a:r>
              <a:rPr kumimoji="0" lang="en-US" altLang="zh-TW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PMingLiU" pitchFamily="18" charset="-120"/>
              </a:rPr>
              <a:t>5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itchFamily="18" charset="-120"/>
                <a:ea typeface="SimSun" pitchFamily="2" charset="-122"/>
                <a:cs typeface="PMingLiU" pitchFamily="18" charset="-120"/>
              </a:rPr>
              <a:t>。典章</a:t>
            </a: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PMingLiU" pitchFamily="18" charset="-120"/>
              </a:rPr>
              <a:t>/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itchFamily="18" charset="-120"/>
                <a:ea typeface="SimSun" pitchFamily="2" charset="-122"/>
                <a:cs typeface="PMingLiU" pitchFamily="18" charset="-120"/>
              </a:rPr>
              <a:t>审判：真实并存到永远</a:t>
            </a:r>
            <a:r>
              <a:rPr kumimoji="0" lang="zh-CN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itchFamily="18" charset="-120"/>
                <a:ea typeface="SimSun" pitchFamily="2" charset="-122"/>
                <a:cs typeface="PMingLiU" pitchFamily="18" charset="-120"/>
              </a:rPr>
              <a:t>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</a:t>
            </a:r>
            <a:r>
              <a:rPr lang="zh-CN" altLang="en-US" sz="5400" b="1" dirty="0" smtClean="0"/>
              <a:t>约西亚王的回转</a:t>
            </a:r>
            <a:r>
              <a:rPr lang="en-US" sz="5400" dirty="0" smtClean="0"/>
              <a:t> 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         </a:t>
            </a:r>
            <a:r>
              <a:rPr lang="zh-CN" altLang="en-US" sz="4000" dirty="0" smtClean="0"/>
              <a:t>列王记下</a:t>
            </a:r>
            <a:r>
              <a:rPr lang="en-US" altLang="zh-CN" sz="4000" dirty="0" smtClean="0"/>
              <a:t>22-23</a:t>
            </a:r>
            <a:r>
              <a:rPr lang="zh-CN" altLang="en-US" sz="4000" dirty="0" smtClean="0"/>
              <a:t>章</a:t>
            </a:r>
            <a:endParaRPr lang="en-US" sz="4000" dirty="0"/>
          </a:p>
        </p:txBody>
      </p:sp>
      <p:pic>
        <p:nvPicPr>
          <p:cNvPr id="5" name="Content Placeholder 4" descr="King josiah and Gods book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59276" y="1600200"/>
            <a:ext cx="3120348" cy="4525963"/>
          </a:xfrm>
        </p:spPr>
      </p:pic>
      <p:pic>
        <p:nvPicPr>
          <p:cNvPr id="6" name="Content Placeholder 5" descr="King Josiah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3543300" cy="4495800"/>
          </a:xfrm>
        </p:spPr>
      </p:pic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905000"/>
          </a:xfrm>
        </p:spPr>
        <p:txBody>
          <a:bodyPr/>
          <a:lstStyle/>
          <a:p>
            <a:r>
              <a:rPr lang="zh-TW" altLang="en-US" sz="4000" b="1" dirty="0" smtClean="0"/>
              <a:t>你 的 話 是 我 腳 前 的 燈 ， 是 我 路 上 的 光 。</a:t>
            </a:r>
            <a:r>
              <a:rPr lang="zh-CN" altLang="en-US" sz="4000" b="1" dirty="0" smtClean="0"/>
              <a:t>（</a:t>
            </a:r>
            <a:r>
              <a:rPr lang="zh-CN" altLang="en-US" sz="3200" b="1" dirty="0" smtClean="0"/>
              <a:t>诗篇</a:t>
            </a:r>
            <a:r>
              <a:rPr lang="en-US" altLang="zh-CN" sz="3200" b="1" dirty="0" smtClean="0"/>
              <a:t>119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105</a:t>
            </a:r>
            <a:r>
              <a:rPr lang="zh-CN" altLang="en-US" sz="3200" b="1" dirty="0" smtClean="0"/>
              <a:t>）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5" name="Content Placeholder 4" descr="light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6172200" cy="4343400"/>
          </a:xfrm>
        </p:spPr>
      </p:pic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630362"/>
          </a:xfrm>
        </p:spPr>
        <p:txBody>
          <a:bodyPr/>
          <a:lstStyle/>
          <a:p>
            <a:r>
              <a:rPr lang="zh-TW" altLang="en-US" sz="4000" dirty="0" smtClean="0"/>
              <a:t>比 蜜 甘 甜 ， 且 比 蜂 房 下 滴 的 蜜 甘 甜 。</a:t>
            </a:r>
            <a:r>
              <a:rPr lang="zh-CN" altLang="en-US" sz="4000" dirty="0" smtClean="0"/>
              <a:t>（</a:t>
            </a:r>
            <a:r>
              <a:rPr lang="zh-CN" altLang="en-US" sz="4000" b="1" dirty="0" smtClean="0"/>
              <a:t>詩 篇</a:t>
            </a:r>
            <a:r>
              <a:rPr lang="en-US" sz="4000" b="1" dirty="0" smtClean="0"/>
              <a:t> 19:10</a:t>
            </a:r>
            <a:r>
              <a:rPr lang="zh-CN" altLang="en-US" sz="4000" b="1" dirty="0" smtClean="0"/>
              <a:t>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dirty="0" smtClean="0"/>
              <a:t>    </a:t>
            </a:r>
            <a:endParaRPr lang="en-US" sz="5400" b="1" dirty="0"/>
          </a:p>
        </p:txBody>
      </p:sp>
      <p:pic>
        <p:nvPicPr>
          <p:cNvPr id="5" name="Content Placeholder 4" descr="Torah-apples-hon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814" y="1600200"/>
            <a:ext cx="6808971" cy="4525963"/>
          </a:xfrm>
        </p:spPr>
      </p:pic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600200" y="1757795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4800" b="0" i="0" u="none" strike="noStrike" cap="none" normalizeH="0" baseline="0" dirty="0" smtClean="0" bmk="OLE_LINK18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三。 主耶稣是又真又活的道，藉着耶稣我们有永恒的生命。</a:t>
            </a:r>
            <a:endParaRPr kumimoji="0" lang="zh-CN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4419600"/>
          </a:xfrm>
        </p:spPr>
        <p:txBody>
          <a:bodyPr/>
          <a:lstStyle/>
          <a:p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4000" dirty="0" smtClean="0"/>
              <a:t>1</a:t>
            </a:r>
            <a:r>
              <a:rPr lang="zh-CN" altLang="en-US" sz="4000" dirty="0" smtClean="0"/>
              <a:t>。</a:t>
            </a:r>
            <a:r>
              <a:rPr lang="zh-CN" altLang="en-US" sz="4800" dirty="0" smtClean="0"/>
              <a:t>主耶稣是又真又活的道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4800" dirty="0" smtClean="0"/>
              <a:t>-----------------------------------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太初有道，道与神同在， 道就是神。这道太初与神同在。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          </a:t>
            </a:r>
            <a:r>
              <a:rPr lang="zh-CN" altLang="en-US" sz="4000" dirty="0" smtClean="0"/>
              <a:t>约翰福音</a:t>
            </a:r>
            <a:r>
              <a:rPr lang="en-US" altLang="zh-CN" sz="4000" dirty="0" smtClean="0"/>
              <a:t>1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1-2</a:t>
            </a:r>
            <a:endParaRPr lang="en-US" sz="4000" dirty="0"/>
          </a:p>
        </p:txBody>
      </p:sp>
    </p:spTree>
  </p:cSld>
  <p:clrMapOvr>
    <a:masterClrMapping/>
  </p:clrMapOvr>
  <p:transition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620000" cy="5867400"/>
          </a:xfrm>
        </p:spPr>
        <p:txBody>
          <a:bodyPr/>
          <a:lstStyle/>
          <a:p>
            <a:r>
              <a:rPr lang="zh-TW" altLang="en-US" sz="4800" dirty="0" smtClean="0"/>
              <a:t>道 成 了 肉 身 ， 住 在 我 們 中 間 ， 充 充 滿 滿 的 有 恩 典 有 真 理 。 我 們 也 見 過 他 的 榮 光 ， 正 是 父 獨 生 子 的 榮 光 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dirty="0" smtClean="0"/>
              <a:t>         </a:t>
            </a:r>
            <a:r>
              <a:rPr lang="zh-CN" altLang="en-US" sz="4000" dirty="0" smtClean="0"/>
              <a:t>约翰福音</a:t>
            </a:r>
            <a:r>
              <a:rPr lang="en-US" altLang="zh-CN" sz="4000" dirty="0" smtClean="0"/>
              <a:t>1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14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74638"/>
            <a:ext cx="7315200" cy="1782762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dirty="0"/>
          </a:p>
        </p:txBody>
      </p:sp>
      <p:pic>
        <p:nvPicPr>
          <p:cNvPr id="4" name="Content Placeholder 3" descr="my yoke is eas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00200" y="838200"/>
            <a:ext cx="6477000" cy="5562600"/>
          </a:xfrm>
        </p:spPr>
      </p:pic>
    </p:spTree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78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457200"/>
            <a:ext cx="754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/>
              <a:t>我 心 裡 柔 和 謙 卑 ， 你 們 當 負 我 的 軛 ， 學 我 的 樣 式 ； 這 樣 ， 你 們 心 裡 就 必 得 享 安 息 。</a:t>
            </a:r>
          </a:p>
          <a:p>
            <a:r>
              <a:rPr lang="zh-TW" altLang="en-US" sz="4400" dirty="0" smtClean="0"/>
              <a:t>因 為 我 的 軛 是 容 易 的 ， 我 的 擔 子 是 輕 省 的 。</a:t>
            </a:r>
            <a:endParaRPr lang="en-US" altLang="zh-TW" sz="4400" dirty="0" smtClean="0"/>
          </a:p>
          <a:p>
            <a:r>
              <a:rPr lang="zh-CN" altLang="en-US" sz="4400" dirty="0" smtClean="0"/>
              <a:t>（</a:t>
            </a:r>
            <a:r>
              <a:rPr lang="zh-CN" altLang="en-US" sz="4000" dirty="0" smtClean="0"/>
              <a:t>马太福音</a:t>
            </a:r>
            <a:r>
              <a:rPr lang="en-US" altLang="zh-CN" sz="4000" dirty="0" smtClean="0"/>
              <a:t>11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29-30</a:t>
            </a:r>
            <a:r>
              <a:rPr lang="zh-CN" altLang="en-US" sz="4000" dirty="0" smtClean="0"/>
              <a:t>）</a:t>
            </a:r>
            <a:endParaRPr lang="en-US" altLang="zh-TW" sz="4000" dirty="0" smtClean="0"/>
          </a:p>
          <a:p>
            <a:endParaRPr lang="zh-TW" altLang="en-US" sz="4400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牛氓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5334000" cy="4495800"/>
          </a:xfrm>
        </p:spPr>
      </p:pic>
    </p:spTree>
  </p:cSld>
  <p:clrMapOvr>
    <a:masterClrMapping/>
  </p:clrMapOvr>
  <p:transition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12954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990601"/>
            <a:ext cx="7239000" cy="4800600"/>
          </a:xfrm>
        </p:spPr>
        <p:txBody>
          <a:bodyPr/>
          <a:lstStyle/>
          <a:p>
            <a:pPr>
              <a:buNone/>
            </a:pPr>
            <a:r>
              <a:rPr lang="zh-TW" altLang="en-US" sz="4800" dirty="0" smtClean="0"/>
              <a:t>因 為 無 論 在 那 裡 ， 兩 三 個 人 奉 我 的 名 聚 會 ， 那 裡 就 有 我 在 他 們 中 間 。</a:t>
            </a:r>
            <a:r>
              <a:rPr lang="zh-CN" altLang="en-US" sz="4800" dirty="0" smtClean="0"/>
              <a:t>（太</a:t>
            </a:r>
            <a:r>
              <a:rPr lang="en-US" altLang="zh-CN" sz="4800" dirty="0" smtClean="0"/>
              <a:t>18:20)</a:t>
            </a:r>
            <a:endParaRPr lang="en-US" sz="4800" dirty="0"/>
          </a:p>
        </p:txBody>
      </p:sp>
    </p:spTree>
  </p:cSld>
  <p:clrMapOvr>
    <a:masterClrMapping/>
  </p:clrMapOvr>
  <p:transition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924800" cy="5715000"/>
          </a:xfrm>
        </p:spPr>
        <p:txBody>
          <a:bodyPr/>
          <a:lstStyle/>
          <a:p>
            <a:r>
              <a:rPr lang="zh-CN" altLang="en-US" sz="4800" dirty="0" smtClean="0"/>
              <a:t> </a:t>
            </a:r>
            <a:r>
              <a:rPr lang="en-US" altLang="zh-CN" sz="3600" dirty="0" smtClean="0"/>
              <a:t>2</a:t>
            </a:r>
            <a:r>
              <a:rPr lang="zh-CN" altLang="en-US" sz="3600" dirty="0" smtClean="0"/>
              <a:t>。</a:t>
            </a:r>
            <a:r>
              <a:rPr lang="zh-CN" altLang="en-US" sz="4800" dirty="0" smtClean="0"/>
              <a:t>耶稣基督是又真又活的神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TW" altLang="en-US" dirty="0" smtClean="0"/>
              <a:t>你 們 查 考 聖 經 （ 或 作 ： 應 當 查 考 聖 經 ） ， 因 你 們 以 為 內 中 有 永 生 ； 給 我 作 見 證 的 就 是 這 經 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dirty="0" smtClean="0"/>
              <a:t>           （约翰福音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</a:t>
            </a:r>
            <a:r>
              <a:rPr lang="en-US" altLang="zh-CN" dirty="0" smtClean="0"/>
              <a:t>39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。主耶稣是昔在今在永在的神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aseline="30000" dirty="0" smtClean="0"/>
              <a:t>“</a:t>
            </a:r>
            <a:r>
              <a:rPr lang="en-US" baseline="30000" dirty="0" smtClean="0"/>
              <a:t> </a:t>
            </a:r>
            <a:r>
              <a:rPr lang="zh-TW" altLang="en-US" sz="4000" dirty="0" smtClean="0"/>
              <a:t>我 知 道 我 的 救 贖 主 活 著 ， 末 了 必 站 立 在 地 上 。</a:t>
            </a:r>
            <a:r>
              <a:rPr lang="zh-CN" altLang="en-US" sz="4000" dirty="0" smtClean="0"/>
              <a:t>（</a:t>
            </a:r>
            <a:r>
              <a:rPr lang="zh-CN" altLang="en-US" dirty="0" smtClean="0"/>
              <a:t>约伯记</a:t>
            </a:r>
            <a:r>
              <a:rPr lang="en-US" altLang="zh-CN" dirty="0" smtClean="0"/>
              <a:t>19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25</a:t>
            </a:r>
            <a:r>
              <a:rPr lang="zh-CN" altLang="en-US" dirty="0" smtClean="0"/>
              <a:t>）</a:t>
            </a:r>
            <a:endParaRPr lang="en-US" dirty="0" smtClean="0"/>
          </a:p>
          <a:p>
            <a:endParaRPr lang="en-US" sz="4000" dirty="0" smtClean="0"/>
          </a:p>
          <a:p>
            <a:r>
              <a:rPr lang="zh-CN" altLang="en-US" sz="4000" dirty="0" smtClean="0"/>
              <a:t>主耶稣说：“我是首先的，我是末后的，是昔在，今在，以后永在的全能者。（</a:t>
            </a:r>
            <a:r>
              <a:rPr lang="zh-CN" altLang="en-US" dirty="0" smtClean="0"/>
              <a:t>启示录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8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858962"/>
          </a:xfrm>
        </p:spPr>
        <p:txBody>
          <a:bodyPr/>
          <a:lstStyle/>
          <a:p>
            <a:r>
              <a:rPr lang="zh-TW" altLang="en-US" dirty="0" smtClean="0"/>
              <a:t>你 要 盡 心 、 盡 性 、 盡 意 愛 主 </a:t>
            </a:r>
            <a:r>
              <a:rPr lang="en-US" dirty="0" smtClean="0"/>
              <a:t>─ </a:t>
            </a:r>
            <a:r>
              <a:rPr lang="zh-TW" altLang="en-US" dirty="0" smtClean="0"/>
              <a:t>你 的 神 。</a:t>
            </a:r>
            <a:r>
              <a:rPr lang="zh-CN" altLang="en-US" dirty="0" smtClean="0"/>
              <a:t>（</a:t>
            </a:r>
            <a:r>
              <a:rPr lang="zh-CN" altLang="en-US" sz="3200" dirty="0" smtClean="0"/>
              <a:t>申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5/</a:t>
            </a:r>
            <a:r>
              <a:rPr lang="zh-CN" altLang="en-US" sz="3200" dirty="0" smtClean="0"/>
              <a:t>太</a:t>
            </a:r>
            <a:r>
              <a:rPr lang="en-US" altLang="zh-CN" sz="3200" dirty="0" smtClean="0"/>
              <a:t>22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37</a:t>
            </a:r>
            <a:r>
              <a:rPr lang="zh-CN" altLang="en-US" sz="3200" dirty="0" smtClean="0"/>
              <a:t>）</a:t>
            </a:r>
            <a:endParaRPr lang="en-US" sz="3200" dirty="0"/>
          </a:p>
        </p:txBody>
      </p:sp>
      <p:pic>
        <p:nvPicPr>
          <p:cNvPr id="8" name="Content Placeholder 7" descr="WORD OF God 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6400800" cy="4114800"/>
          </a:xfrm>
        </p:spPr>
      </p:pic>
    </p:spTree>
  </p:cSld>
  <p:clrMapOvr>
    <a:masterClrMapping/>
  </p:clrMapOvr>
  <p:transition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玛利琼斯和她的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圣经</a:t>
            </a:r>
            <a:r>
              <a:rPr lang="en-US" altLang="zh-CN" dirty="0" smtClean="0"/>
              <a:t>》</a:t>
            </a:r>
            <a:endParaRPr lang="en-US" dirty="0"/>
          </a:p>
        </p:txBody>
      </p:sp>
      <p:pic>
        <p:nvPicPr>
          <p:cNvPr id="5" name="Content Placeholder 4" descr="BO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3581400" cy="4419600"/>
          </a:xfrm>
        </p:spPr>
      </p:pic>
      <p:pic>
        <p:nvPicPr>
          <p:cNvPr id="6" name="Content Placeholder 5" descr="maryjonesandherbib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429000" cy="4495800"/>
          </a:xfrm>
        </p:spPr>
      </p:pic>
    </p:spTree>
  </p:cSld>
  <p:clrMapOvr>
    <a:masterClrMapping/>
  </p:clrMapOvr>
  <p:transition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211762"/>
          </a:xfrm>
        </p:spPr>
        <p:txBody>
          <a:bodyPr/>
          <a:lstStyle/>
          <a:p>
            <a:r>
              <a:rPr lang="zh-CN" altLang="en-US" sz="6600" dirty="0" smtClean="0"/>
              <a:t>真正的敬拜者是用心灵和诚实来敬拜我们的神</a:t>
            </a:r>
            <a:r>
              <a:rPr lang="zh-CN" altLang="en-US" sz="5400" dirty="0" smtClean="0"/>
              <a:t>。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        </a:t>
            </a:r>
            <a:r>
              <a:rPr lang="zh-CN" altLang="en-US" sz="4000" dirty="0" smtClean="0"/>
              <a:t>约翰福音</a:t>
            </a:r>
            <a:r>
              <a:rPr lang="en-US" altLang="zh-CN" sz="4000" dirty="0" smtClean="0"/>
              <a:t>4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24</a:t>
            </a:r>
            <a:endParaRPr lang="en-US" sz="4000" dirty="0"/>
          </a:p>
        </p:txBody>
      </p:sp>
    </p:spTree>
  </p:cSld>
  <p:clrMapOvr>
    <a:masterClrMapping/>
  </p:clrMapOvr>
  <p:transition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15200" cy="5486400"/>
          </a:xfrm>
        </p:spPr>
        <p:txBody>
          <a:bodyPr/>
          <a:lstStyle/>
          <a:p>
            <a:r>
              <a:rPr lang="zh-TW" altLang="en-US" sz="5400" b="1" dirty="0" smtClean="0"/>
              <a:t>耶 和 華 ─ 我 的 磐 石 ， 我 的 救 贖 主 啊 ， 願 我 口 中 的 言 語 、 心 裡 的 意 念 在 你 面 前 蒙 悅 納 。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CN" altLang="en-US" sz="5400" dirty="0" smtClean="0"/>
              <a:t>            </a:t>
            </a:r>
            <a:r>
              <a:rPr lang="zh-CN" altLang="en-US" b="1" dirty="0" smtClean="0"/>
              <a:t>诗篇</a:t>
            </a:r>
            <a:r>
              <a:rPr lang="en-US" altLang="zh-CN" b="1" dirty="0" smtClean="0"/>
              <a:t>19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14</a:t>
            </a:r>
            <a:endParaRPr lang="en-US" b="1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igh school classma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7010400" cy="4953000"/>
          </a:xfr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Je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7315200" cy="5821363"/>
          </a:xfr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alm 19 of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9991" y="1600200"/>
            <a:ext cx="6034617" cy="4525963"/>
          </a:xfr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圣灵的工作</a:t>
            </a:r>
            <a:endParaRPr lang="en-US" dirty="0"/>
          </a:p>
        </p:txBody>
      </p:sp>
      <p:pic>
        <p:nvPicPr>
          <p:cNvPr id="4" name="Content Placeholder 3" descr="Holy Spir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981200"/>
            <a:ext cx="4648200" cy="3657600"/>
          </a:xfr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Pressed Leaves design template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ustom 1">
      <a:majorFont>
        <a:latin typeface="Cambria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template</Template>
  <TotalTime>10022</TotalTime>
  <Words>789</Words>
  <Application>Microsoft Office PowerPoint</Application>
  <PresentationFormat>On-screen Show (4:3)</PresentationFormat>
  <Paragraphs>125</Paragraphs>
  <Slides>56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Pressed Leaves design template</vt:lpstr>
      <vt:lpstr>Custom Design</vt:lpstr>
      <vt:lpstr>1_Custom Design</vt:lpstr>
      <vt:lpstr>             王宁海的      盟恩见证</vt:lpstr>
      <vt:lpstr>      出生在辽宁沈阳</vt:lpstr>
      <vt:lpstr>Slide 3</vt:lpstr>
      <vt:lpstr>Slide 4</vt:lpstr>
      <vt:lpstr>Slide 5</vt:lpstr>
      <vt:lpstr>Slide 6</vt:lpstr>
      <vt:lpstr>Slide 7</vt:lpstr>
      <vt:lpstr>Slide 8</vt:lpstr>
      <vt:lpstr>              圣灵的工作</vt:lpstr>
      <vt:lpstr>  </vt:lpstr>
      <vt:lpstr>                团契里成长</vt:lpstr>
      <vt:lpstr>                  门徒培训</vt:lpstr>
      <vt:lpstr>             家庭教会</vt:lpstr>
      <vt:lpstr>            公园里聚会</vt:lpstr>
      <vt:lpstr>      圣诞节布道会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一 神通过他的创造向我们彰   显他的荣耀与伟大。</vt:lpstr>
      <vt:lpstr>100000000000000000000000000000 </vt:lpstr>
      <vt:lpstr>          10 29 </vt:lpstr>
      <vt:lpstr>10 29   ÷  100亿= 10 19 </vt:lpstr>
      <vt:lpstr>太阳是地球的130万倍</vt:lpstr>
      <vt:lpstr>北斗星是太阳的625倍 </vt:lpstr>
      <vt:lpstr>Slide 32</vt:lpstr>
      <vt:lpstr>Slide 33</vt:lpstr>
      <vt:lpstr> 荣耀的上帝配的我们敬拜。 </vt:lpstr>
      <vt:lpstr>二。上帝通过圣经让我们认识他的慈爱和公义。 </vt:lpstr>
      <vt:lpstr>通过圣经，我们知道上帝藉着先知，天使， 圣灵，主耶稣以及主的使徒传达他的旨意。</vt:lpstr>
      <vt:lpstr>        Torah≠ 律法 ≠Law </vt:lpstr>
      <vt:lpstr>Torah  彰显出天父对他儿女的关爱</vt:lpstr>
      <vt:lpstr>Slide 39</vt:lpstr>
      <vt:lpstr>Torah (律法）体现出上帝的公义，怜悯，信实。           马太福音23：23 </vt:lpstr>
      <vt:lpstr>Slide 41</vt:lpstr>
      <vt:lpstr>        约西亚王的回转           列王记下22-23章</vt:lpstr>
      <vt:lpstr>你 的 話 是 我 腳 前 的 燈 ， 是 我 路 上 的 光 。（诗篇119：105） </vt:lpstr>
      <vt:lpstr>比 蜜 甘 甜 ， 且 比 蜂 房 下 滴 的 蜜 甘 甜 。（詩 篇 19:10）     </vt:lpstr>
      <vt:lpstr>Slide 45</vt:lpstr>
      <vt:lpstr>   1。主耶稣是又真又活的道 ----------------------------------- 太初有道，道与神同在， 道就是神。这道太初与神同在。             约翰福音1：1-2</vt:lpstr>
      <vt:lpstr>道 成 了 肉 身 ， 住 在 我 們 中 間 ， 充 充 滿 滿 的 有 恩 典 有 真 理 。 我 們 也 見 過 他 的 榮 光 ， 正 是 父 獨 生 子 的 榮 光 。           约翰福音1：14 </vt:lpstr>
      <vt:lpstr>      </vt:lpstr>
      <vt:lpstr>Slide 49</vt:lpstr>
      <vt:lpstr> </vt:lpstr>
      <vt:lpstr> 2。耶稣基督是又真又活的神  你 們 查 考 聖 經 （ 或 作 ： 應 當 查 考 聖 經 ） ， 因 你 們 以 為 內 中 有 永 生 ； 給 我 作 見 證 的 就 是 這 經 。            （约翰福音5：39）</vt:lpstr>
      <vt:lpstr>3。主耶稣是昔在今在永在的神</vt:lpstr>
      <vt:lpstr>你 要 盡 心 、 盡 性 、 盡 意 愛 主 ─ 你 的 神 。（申6：5/太22：37）</vt:lpstr>
      <vt:lpstr>    玛利琼斯和她的《圣经》</vt:lpstr>
      <vt:lpstr>真正的敬拜者是用心灵和诚实来敬拜我们的神。         约翰福音4：24</vt:lpstr>
      <vt:lpstr>耶 和 華 ─ 我 的 磐 石 ， 我 的 救 贖 主 啊 ， 願 我 口 中 的 言 語 、 心 裡 的 意 念 在 你 面 前 蒙 悅 納 。             诗篇19：14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在神国度里的两项原则</dc:title>
  <dc:creator>Yifei Xie</dc:creator>
  <cp:lastModifiedBy>Matthew</cp:lastModifiedBy>
  <cp:revision>265</cp:revision>
  <dcterms:created xsi:type="dcterms:W3CDTF">2014-11-29T22:30:34Z</dcterms:created>
  <dcterms:modified xsi:type="dcterms:W3CDTF">2015-10-04T06:19:23Z</dcterms:modified>
</cp:coreProperties>
</file>