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5631" r:id="rId2"/>
    <p:sldId id="4444" r:id="rId3"/>
    <p:sldId id="5632" r:id="rId4"/>
    <p:sldId id="5604" r:id="rId5"/>
    <p:sldId id="5633" r:id="rId6"/>
    <p:sldId id="5637" r:id="rId7"/>
    <p:sldId id="5636" r:id="rId8"/>
    <p:sldId id="5638" r:id="rId9"/>
    <p:sldId id="5641" r:id="rId10"/>
    <p:sldId id="5642" r:id="rId11"/>
    <p:sldId id="5683" r:id="rId12"/>
    <p:sldId id="5524" r:id="rId13"/>
    <p:sldId id="5678" r:id="rId14"/>
    <p:sldId id="5605" r:id="rId15"/>
    <p:sldId id="5603" r:id="rId16"/>
    <p:sldId id="5684" r:id="rId17"/>
    <p:sldId id="5645" r:id="rId18"/>
    <p:sldId id="5685" r:id="rId19"/>
    <p:sldId id="5686" r:id="rId20"/>
    <p:sldId id="5687" r:id="rId21"/>
    <p:sldId id="5688" r:id="rId22"/>
    <p:sldId id="5689" r:id="rId23"/>
    <p:sldId id="5651" r:id="rId24"/>
    <p:sldId id="5690" r:id="rId25"/>
    <p:sldId id="5691" r:id="rId26"/>
    <p:sldId id="5692" r:id="rId27"/>
    <p:sldId id="5656" r:id="rId28"/>
    <p:sldId id="5693" r:id="rId29"/>
    <p:sldId id="5694" r:id="rId30"/>
    <p:sldId id="5695" r:id="rId31"/>
    <p:sldId id="5696" r:id="rId32"/>
    <p:sldId id="5697" r:id="rId33"/>
    <p:sldId id="5681" r:id="rId34"/>
    <p:sldId id="5698" r:id="rId35"/>
    <p:sldId id="5699" r:id="rId36"/>
    <p:sldId id="5708" r:id="rId37"/>
    <p:sldId id="5705" r:id="rId38"/>
    <p:sldId id="5706" r:id="rId39"/>
    <p:sldId id="5707" r:id="rId40"/>
    <p:sldId id="4192" r:id="rId41"/>
    <p:sldId id="5709" r:id="rId42"/>
    <p:sldId id="5710" r:id="rId43"/>
    <p:sldId id="5711" r:id="rId4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PMingLiU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33"/>
    <a:srgbClr val="CC99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117" autoAdjust="0"/>
    <p:restoredTop sz="94660"/>
  </p:normalViewPr>
  <p:slideViewPr>
    <p:cSldViewPr>
      <p:cViewPr varScale="1">
        <p:scale>
          <a:sx n="52" d="100"/>
          <a:sy n="52" d="100"/>
        </p:scale>
        <p:origin x="376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BB3BFEF-06B8-4981-9CA5-BA2F910A432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1F426-A8BA-4FA0-A4AE-E50A872D528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B14165F-EC63-4BAC-B8EA-87E844F92A0D}" type="datetimeFigureOut">
              <a:rPr lang="en-US"/>
              <a:pPr>
                <a:defRPr/>
              </a:pPr>
              <a:t>7/26/2025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EFB74D86-FE6F-48B1-9FE9-B7FEA696E15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9B1EBA0-025D-4156-A4F4-102CEB8D21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53B1B8-919E-4941-B1BF-63E1FB3EC43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AA7003-176E-408C-87D6-F229417F8E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3CE93D2-80B8-46EC-A7AF-F8CD169A2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A26D9E-016B-D627-55EE-DEB9D4B1C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F0FC2B-156D-A8D5-7BA2-F7BCD54550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334499-4984-3AFE-477B-399B4A90F2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82A3C2-3214-F304-3A5C-97246F77EDE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CE93D2-80B8-46EC-A7AF-F8CD169A20E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9366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F61C5F-2575-4547-C935-64FF27354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93FCEB-91C0-7FCC-E4BD-F4F61391F7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C5D7A3E-6B9F-1453-25E2-DC052C6871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490537-54A4-1B9F-691C-9B25F69CB7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CE93D2-80B8-46EC-A7AF-F8CD169A20E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301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6176E7-CD23-D3F6-7AB2-C3AEA622A1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82C595-964F-2DDD-05FE-E37F61EF91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7EBF5E-2F38-435F-2C6E-98D23B7229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1AC95E-691A-8097-119A-A3D3C84F22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CE93D2-80B8-46EC-A7AF-F8CD169A20E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5147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62B19-2ED0-23C2-0248-887067A7AA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C00A292-1090-F2EF-96D7-3F165BA881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EACCE56-57D3-9BFB-3CCD-92A0FA6F63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43AACA-8618-BAE8-FD80-5D6D02F73E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CE93D2-80B8-46EC-A7AF-F8CD169A20E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032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6AD17-BABE-985E-BC3C-61B05455F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5D3D97-6BD5-B35E-CDC3-434167DE8F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606B804-AB8C-ECBC-4BC7-2D15B8CAC6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903AC9-26ED-8582-D025-F32DA90BF27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CE93D2-80B8-46EC-A7AF-F8CD169A20E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432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388CE1-183C-3B1B-1EB3-40DA603A5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5A2012-046A-79AB-6DBF-47DAD51C49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16D2DAB-7CB9-546C-141E-32F297B719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B558AA-08DB-53B9-002A-4D863ACDC11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CE93D2-80B8-46EC-A7AF-F8CD169A20E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3196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FF1979-7388-4E96-196A-2194E286B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E8F9B9A-1B1E-6592-34A2-C3CFA01710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47EB9E5-C2DA-4D3B-7345-0EABB31992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E0B047-B569-2DBE-5116-6429862167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CE93D2-80B8-46EC-A7AF-F8CD169A20E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0923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978C54-A7A0-BE2E-1C02-7950A772E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2E651FA-29EB-3218-E486-6498689BDE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2DCFB2-8336-B63B-ADE1-E352ACD95F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7AEC2A-C939-1843-0618-528E4CAC2F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CE93D2-80B8-46EC-A7AF-F8CD169A20E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2392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2FE8C9-109F-0ED7-DC0B-10148DDAE4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B9DF63-6103-A3E4-9CF0-5045E03C54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DBD4489-3BD6-2D8F-A907-5B8D374904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F1596C-C15A-A7A1-0AD5-C05853195A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CE93D2-80B8-46EC-A7AF-F8CD169A20E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0592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CD2A1-D9C7-4447-7193-26E940F944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8D33EC-708A-36C2-DE5B-49F0258E2B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57A2F0-3F12-8313-95ED-27A777C72B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EC9D37-38EE-6ED2-D4EE-1266028756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CE93D2-80B8-46EC-A7AF-F8CD169A20E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2862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3838B-EAB2-9835-D34C-D324D51994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CCFFBF-FD08-4601-C888-75B08B2A75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9DEBDC2-1289-D047-8EB4-E991DAF4DA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C9F87A-AE79-891B-6E94-3E69305BCD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CE93D2-80B8-46EC-A7AF-F8CD169A20E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485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05A23F69-5DDD-4F1B-B27C-DD8D12FB85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ECCC0EF9-ED07-439E-B117-54AA1FB690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F9300BC1-B152-428D-AF33-9A233333935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PMingLiU" panose="02020500000000000000" pitchFamily="18" charset="-120"/>
              </a:defRPr>
            </a:lvl9pPr>
          </a:lstStyle>
          <a:p>
            <a:fld id="{F367BE21-CCEE-441E-9723-4ACF3312A7DF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3638A0-5335-95F4-FE32-0107F4B36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A625C3A-95E3-4A14-78DE-7B5FAF69B4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E452BF-6166-EFFC-C03D-9397B86E0A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73226-17C5-CA15-97CA-7CBBF92037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CE93D2-80B8-46EC-A7AF-F8CD169A20E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5368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77994-4656-CDB2-8AF2-F32C043BAF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0828FC0-FD9C-7FBD-1B26-77F4070894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B3D5E2-9FF7-08D7-820B-0411F813BB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E193A2-504B-41E1-BD12-7A3BDA9C2D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CE93D2-80B8-46EC-A7AF-F8CD169A20E1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7016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45E18B-5649-F0DA-9299-3D3E61635B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B0FB50-CAC7-3C39-02E5-5B67587BAB3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713EF19-CCBB-F768-CCF2-BD15C0ECE7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580E2-E7AD-D6BC-E306-596BB64EE9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CE93D2-80B8-46EC-A7AF-F8CD169A20E1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45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DFFB0D-DC5C-A84B-A265-97B4FA481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D02AEF8-EB81-9607-5F69-5F9F5A45469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6F28760-281F-3863-AC97-BB635BC6C7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F92E21-4F34-05F7-30E0-E344954A6F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CE93D2-80B8-46EC-A7AF-F8CD169A20E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8551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D9938E-059C-5CCB-D78C-3A16C49F07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196660-9AB1-6352-C19B-D2AF31C155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602965-CC75-392A-28AB-610403548D8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4D5A72-08AC-96F7-1D80-8965842C04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CE93D2-80B8-46EC-A7AF-F8CD169A20E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9996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CE93D2-80B8-46EC-A7AF-F8CD169A20E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513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CE93D2-80B8-46EC-A7AF-F8CD169A20E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428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D168CA-2257-D1FE-CAC7-F826908A7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D98189-D6D5-0C44-9A56-0BD74993291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2B216F-8A60-04FE-A961-317054FBE1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29EEAE-330E-8362-56D0-0AC3AD723A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CE93D2-80B8-46EC-A7AF-F8CD169A20E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874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0FE3E8-3B85-5CDA-A70C-4ACD6BA3EE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6F0BAC-AB60-9B28-240E-348706094DE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E3B4D4-7E67-B5A6-3CFD-FCFC68DA89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ABF6E9-23FC-4E55-8DB1-9B81F15583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CE93D2-80B8-46EC-A7AF-F8CD169A20E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66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A9188-8726-12F2-B9C5-DB0C006743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6F940ED-0900-8F83-FC0F-CF30CE3D05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E20F7D0-1833-9E6F-249F-942241DB8E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E94358-AE81-948D-27B3-EF7FADDE0F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CE93D2-80B8-46EC-A7AF-F8CD169A20E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039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14594B-B5C7-018F-FBFD-BE892707BE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6F7585-87E4-8BAB-42C8-E1397E7031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0BC7DB-09E8-84A1-3241-71628133CC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F20E84-DF6C-DD89-0214-ECDAF514C6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CE93D2-80B8-46EC-A7AF-F8CD169A20E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792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B0777-C82F-A493-A6D1-74799CC71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496B977-DE2E-C7D1-44E7-C02C03F5DA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F81290-B8F5-54BD-9EA3-F242A63F5E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E494E5-2A7C-5C40-7466-2B4CAB8DBC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CE93D2-80B8-46EC-A7AF-F8CD169A20E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187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7C6F46-6ED3-4F1A-A066-6613C44A50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D38F07-A048-4736-BFE4-E10D0F79AFFC}" type="datetimeFigureOut">
              <a:rPr lang="en-US" altLang="en-US"/>
              <a:pPr>
                <a:defRPr/>
              </a:pPr>
              <a:t>7/26/2025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230FB84-B031-4D6D-B680-A10BE7A16B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F4306C7-BA79-4AD0-B4E3-CBC1C35B60B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E976E0-0FEA-4D1C-8BAD-DB8BCDC449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68352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AA7D59-0B2E-41DE-AB9D-E4AD9F86B7D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BF53A-1C0C-49D8-B3F4-8DDCB1C6E7A4}" type="datetimeFigureOut">
              <a:rPr lang="en-US" altLang="en-US"/>
              <a:pPr>
                <a:defRPr/>
              </a:pPr>
              <a:t>7/26/2025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4AFDC6E-43BB-4A57-9769-704E9FB48C7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828B0D-5C16-4FEC-9FD8-1690300D723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2558B-4B81-46E6-A1DB-582A11D9B6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030395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39874ED-6F51-4831-8113-E36C264A021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8B18CB-AFEE-440B-A20A-3CFF9EADCE8A}" type="datetimeFigureOut">
              <a:rPr lang="en-US" altLang="en-US"/>
              <a:pPr>
                <a:defRPr/>
              </a:pPr>
              <a:t>7/26/2025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0821FF-EE0C-46F8-9B48-7949233CC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332DC64-53C6-47B9-8132-BB9C097FE2A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0B72C-5E03-4C52-AE66-50FAD9BE2B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936688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81152C7-1141-4B51-A875-4C0FC38D15D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77037-3FBE-49F4-B217-DB2C3A8EB1DA}" type="datetimeFigureOut">
              <a:rPr lang="en-US" altLang="en-US"/>
              <a:pPr>
                <a:defRPr/>
              </a:pPr>
              <a:t>7/26/2025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571E8AE-0F19-4A6B-A900-A7B219304F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5DD1E5-D5A4-4906-89A8-DCF82ABB92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BE07B-A016-4305-A0CD-85DE1FC00D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557663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4E56F09-4B9E-4370-B0D1-92B6B19557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4B673A-8056-4160-9EE9-095301FB78DA}" type="datetimeFigureOut">
              <a:rPr lang="en-US" altLang="en-US"/>
              <a:pPr>
                <a:defRPr/>
              </a:pPr>
              <a:t>7/26/2025</a:t>
            </a:fld>
            <a:endParaRPr lang="en-US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6CC9241-8A7A-45E9-9650-BC2D033252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EBD7589-345F-4F96-9527-F32363B504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184BA-B1B8-4161-80AF-0F525637CF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2515792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B23214-FF24-464B-8788-CD47390A30C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1D1DA-C3EE-445D-8E43-2B4C7756AE92}" type="datetimeFigureOut">
              <a:rPr lang="en-US" altLang="en-US"/>
              <a:pPr>
                <a:defRPr/>
              </a:pPr>
              <a:t>7/26/2025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DBA266-0457-4342-8298-FE4BC15A644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8857492-631C-4380-A811-CC06422876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A4292-0A72-47C3-81A8-5247BFCA5FF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5848628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85F4BF8-9784-4864-A71B-3E112165178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F3CCB-A111-4908-80F9-066DA19FB381}" type="datetimeFigureOut">
              <a:rPr lang="en-US" altLang="en-US"/>
              <a:pPr>
                <a:defRPr/>
              </a:pPr>
              <a:t>7/26/2025</a:t>
            </a:fld>
            <a:endParaRPr lang="en-US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4B34CC8-169F-4569-9AD3-1A0B73216F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4438524-9F3F-47A0-ACE0-AB9FD8E3A96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DEA32-F153-4C6C-8352-11B5ECE488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753507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15D75DB8-F94E-472E-8F65-8D9F603BACC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46B06-34A2-4CB0-BB39-63E03084B7D6}" type="datetimeFigureOut">
              <a:rPr lang="en-US" altLang="en-US"/>
              <a:pPr>
                <a:defRPr/>
              </a:pPr>
              <a:t>7/26/2025</a:t>
            </a:fld>
            <a:endParaRPr lang="en-US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C26DE4C-6A48-42E6-B474-A5D45E28E0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86528FA-3DC3-415E-A937-63F6D96E8BA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E64F8-A85E-443F-A12B-4E63041C26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0432513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D2FC8D8B-528E-45C7-AA83-7CB44FF2B1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220B4-DF2A-4FAC-854D-94E8D1452605}" type="datetimeFigureOut">
              <a:rPr lang="en-US" altLang="en-US"/>
              <a:pPr>
                <a:defRPr/>
              </a:pPr>
              <a:t>7/26/2025</a:t>
            </a:fld>
            <a:endParaRPr lang="en-US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8C6313E-40B9-40ED-A5AA-F652F99CD8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C551E7C-F48A-44F4-92E3-4049211171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AE5F91-8016-4586-99FA-B5D7E334D2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8117390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361AE0-4437-4421-94BA-B198BDAB2C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5739B-28E6-4847-A164-D944E8890F0E}" type="datetimeFigureOut">
              <a:rPr lang="en-US" altLang="en-US"/>
              <a:pPr>
                <a:defRPr/>
              </a:pPr>
              <a:t>7/26/2025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2B0D77-878F-407F-962D-11F25106CF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AA957C6-1FA6-4888-A249-47F75C0E8CF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F7E48A-C63B-4560-B03D-14E5714D52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653562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6A7EF7-CAA2-4D96-9743-F705026284E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C2F6F5-A2C9-442A-B334-CD7CCE78C686}" type="datetimeFigureOut">
              <a:rPr lang="en-US" altLang="en-US"/>
              <a:pPr>
                <a:defRPr/>
              </a:pPr>
              <a:t>7/26/2025</a:t>
            </a:fld>
            <a:endParaRPr lang="en-US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FD970F-C529-4346-A969-824D55B663F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27511E8-ED4A-44E9-A648-868CFCCFE2A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106CD-0549-4AC6-9A1B-0EE29F68C7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896243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603B3C84-8E6C-4882-85A0-5C903ED651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905D1EA-D12D-446C-8422-19E580F7BA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</a:p>
        </p:txBody>
      </p:sp>
      <p:sp>
        <p:nvSpPr>
          <p:cNvPr id="7018500" name="Rectangle 4">
            <a:extLst>
              <a:ext uri="{FF2B5EF4-FFF2-40B4-BE49-F238E27FC236}">
                <a16:creationId xmlns:a16="http://schemas.microsoft.com/office/drawing/2014/main" id="{5C9570D0-EFC2-4D3C-90B1-A7DD48598E6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kumimoji="1"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9C49B8D-2C6A-4EB7-9B30-5B66C595FD4E}" type="datetimeFigureOut">
              <a:rPr lang="en-US" altLang="en-US"/>
              <a:pPr>
                <a:defRPr/>
              </a:pPr>
              <a:t>7/26/2025</a:t>
            </a:fld>
            <a:endParaRPr lang="en-US" altLang="en-US"/>
          </a:p>
        </p:txBody>
      </p:sp>
      <p:sp>
        <p:nvSpPr>
          <p:cNvPr id="7018501" name="Rectangle 5">
            <a:extLst>
              <a:ext uri="{FF2B5EF4-FFF2-40B4-BE49-F238E27FC236}">
                <a16:creationId xmlns:a16="http://schemas.microsoft.com/office/drawing/2014/main" id="{CAEABEAE-BD4B-46AE-B7C4-7F6E0D842D4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kumimoji="1"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018502" name="Rectangle 6">
            <a:extLst>
              <a:ext uri="{FF2B5EF4-FFF2-40B4-BE49-F238E27FC236}">
                <a16:creationId xmlns:a16="http://schemas.microsoft.com/office/drawing/2014/main" id="{FD1E2D39-F2F6-457F-8814-723E6118700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kumimoji="1"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EAA97A4-10F5-48D8-8EB5-C38CFFD072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31" name="Picture 3" descr="C:\Users\George\Desktop\thy word is a lamp.jpg">
            <a:extLst>
              <a:ext uri="{FF2B5EF4-FFF2-40B4-BE49-F238E27FC236}">
                <a16:creationId xmlns:a16="http://schemas.microsoft.com/office/drawing/2014/main" id="{C77EE91C-B66C-4EC2-B07D-14FB10ABA6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2800" y="0"/>
            <a:ext cx="1380913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PMingLiU" panose="02020500000000000000" pitchFamily="18" charset="-12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anose="02020500000000000000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anose="02020500000000000000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anose="02020500000000000000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anose="02020500000000000000" pitchFamily="18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PMingLiU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PMingLiU" panose="02020500000000000000" pitchFamily="18" charset="-12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PMingLiU" panose="02020500000000000000" pitchFamily="18" charset="-12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PMingLiU" panose="02020500000000000000" pitchFamily="18" charset="-12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PMingLiU" panose="02020500000000000000" pitchFamily="18" charset="-12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PMingLiU" panose="02020500000000000000" pitchFamily="18" charset="-12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C4C31A-6516-420D-845F-7C248F144D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7ECF8B6D-F1B2-85DB-F8AE-6242428324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0" y="0"/>
            <a:ext cx="7772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1430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1085850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zh-CN" altLang="en-US" sz="3600" b="1" spc="-75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一	撒母耳的指示 </a:t>
            </a:r>
            <a:r>
              <a:rPr lang="en-US" altLang="zh-CN" sz="36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(v.15:1-7)</a:t>
            </a:r>
          </a:p>
          <a:p>
            <a:pPr marL="11430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1085850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36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A	</a:t>
            </a:r>
            <a:r>
              <a:rPr lang="zh-CN" altLang="en-US" sz="36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消灭亚玛力人 </a:t>
            </a:r>
            <a:r>
              <a:rPr lang="en-US" altLang="zh-CN" sz="36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(v.15:1-3)</a:t>
            </a:r>
          </a:p>
          <a:p>
            <a:pPr marL="114300" lvl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692150" algn="l"/>
                <a:tab pos="1085850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36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B	</a:t>
            </a:r>
            <a:r>
              <a:rPr lang="zh-CN" altLang="en-US" sz="36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扫罗放过基尼人 </a:t>
            </a:r>
            <a:r>
              <a:rPr lang="en-US" altLang="zh-CN" sz="36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(v.15:4-7)</a:t>
            </a:r>
          </a:p>
          <a:p>
            <a:pPr marL="11430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1085850" algn="l"/>
                <a:tab pos="1543050" algn="l"/>
                <a:tab pos="1885950" algn="l"/>
                <a:tab pos="6597650" algn="r"/>
              </a:tabLst>
              <a:defRPr/>
            </a:pPr>
            <a:r>
              <a:rPr lang="zh-CN" altLang="en-US" sz="3600" b="1" spc="-75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二	扫罗自作主张 </a:t>
            </a:r>
            <a:r>
              <a:rPr lang="en-US" altLang="zh-CN" sz="36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(v.15:8-35)</a:t>
            </a:r>
          </a:p>
          <a:p>
            <a:pPr marL="11430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1085850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36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A	</a:t>
            </a:r>
            <a:r>
              <a:rPr lang="zh-CN" altLang="en-US" sz="36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不肯赶尽杀绝 </a:t>
            </a:r>
            <a:r>
              <a:rPr lang="en-US" altLang="zh-CN" sz="36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(v.15:8-9)</a:t>
            </a:r>
          </a:p>
          <a:p>
            <a:pPr marL="11430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1085850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36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B	</a:t>
            </a:r>
            <a:r>
              <a:rPr lang="zh-CN" altLang="en-US" sz="36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耶和华神后悔 </a:t>
            </a:r>
            <a:r>
              <a:rPr lang="en-US" altLang="zh-CN" sz="36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(v.15:11)</a:t>
            </a:r>
          </a:p>
          <a:p>
            <a:pPr marL="11430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1085850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36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C	</a:t>
            </a:r>
            <a:r>
              <a:rPr lang="zh-CN" altLang="en-US" sz="36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扫罗推卸责任 </a:t>
            </a:r>
            <a:r>
              <a:rPr lang="en-US" altLang="zh-CN" sz="36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(v.15:12-30)</a:t>
            </a:r>
          </a:p>
          <a:p>
            <a:pPr marL="114300" lvl="1"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692150" algn="l"/>
                <a:tab pos="1085850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36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D	</a:t>
            </a:r>
            <a:r>
              <a:rPr lang="zh-CN" altLang="en-US" sz="36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撒母耳离弃扫罗 </a:t>
            </a:r>
            <a:r>
              <a:rPr lang="en-US" altLang="zh-CN" sz="36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(v.15:31-35)</a:t>
            </a:r>
          </a:p>
          <a:p>
            <a:pPr marL="11430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1085850" algn="l"/>
                <a:tab pos="1543050" algn="l"/>
                <a:tab pos="1885950" algn="l"/>
                <a:tab pos="6597650" algn="r"/>
              </a:tabLst>
              <a:defRPr/>
            </a:pPr>
            <a:r>
              <a:rPr lang="zh-CN" altLang="en-US" sz="3600" b="1" spc="-75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三	大卫蒙神拣选 </a:t>
            </a:r>
            <a:r>
              <a:rPr lang="en-US" altLang="zh-CN" sz="36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(v.16:1-23)</a:t>
            </a:r>
          </a:p>
          <a:p>
            <a:pPr marL="11430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1085850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36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A	</a:t>
            </a:r>
            <a:r>
              <a:rPr lang="zh-TW" altLang="en-US" sz="36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新的指令 </a:t>
            </a:r>
            <a:r>
              <a:rPr lang="en-US" altLang="zh-TW" sz="36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</a:t>
            </a:r>
            <a:r>
              <a:rPr lang="en-US" altLang="zh-CN" sz="36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v.16:1-5)</a:t>
            </a:r>
          </a:p>
          <a:p>
            <a:pPr marL="11430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1085850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36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B	</a:t>
            </a:r>
            <a:r>
              <a:rPr lang="zh-TW" altLang="en-US" sz="36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人看外貌</a:t>
            </a:r>
            <a:r>
              <a:rPr lang="en-US" altLang="zh-TW" sz="36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TW" altLang="en-US" sz="36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神看内心 </a:t>
            </a:r>
            <a:r>
              <a:rPr lang="en-US" altLang="zh-TW" sz="36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</a:t>
            </a:r>
            <a:r>
              <a:rPr lang="en-US" altLang="zh-CN" sz="36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v.16:6-13)</a:t>
            </a:r>
          </a:p>
          <a:p>
            <a:pPr marL="114300"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1085850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36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C	</a:t>
            </a:r>
            <a:r>
              <a:rPr lang="zh-TW" altLang="en-US" sz="36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大卫初露锋芒 </a:t>
            </a:r>
            <a:r>
              <a:rPr lang="en-US" altLang="zh-TW" sz="36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</a:t>
            </a:r>
            <a:r>
              <a:rPr lang="en-US" altLang="zh-CN" sz="36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v.16:14-23)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endParaRPr lang="en-US" altLang="zh-CN" sz="4000" spc="-75" dirty="0">
              <a:solidFill>
                <a:srgbClr val="FFFFFF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DCC556-4D0B-D99B-9CE2-B1A685A642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734" y="1743171"/>
            <a:ext cx="4450466" cy="3286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6950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8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82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1000"/>
                                        <p:tgtEl>
                                          <p:spTgt spid="820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A943E-4E4D-5C3E-2AAA-7B6A3F9FF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911A81DF-C874-3CBA-1652-54FF9EC0A7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203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514350" algn="l"/>
                <a:tab pos="857250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25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扫罗说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你们要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说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王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只要一百非利士人的阳皮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,…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意思要使大卫丧在非利士人的手里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26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臣仆将这话告诉大卫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大卫就欢喜作王的女婿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日期还没有到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27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大卫和跟随他的人起身前往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杀了二百非利士人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将阳皮满数交给王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于是扫罗将女儿米甲给大卫为妻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28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扫罗见耶和华与大卫同在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又知道女儿米甲爱大卫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29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就更怕大卫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常作大卫的仇敌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30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每逢非利士军长出来打仗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大卫比扫罗的臣仆作事精明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因此他的名被人尊重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514350" algn="l"/>
                <a:tab pos="857250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endParaRPr lang="en-US" altLang="zh-CN" sz="4000" i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1DD4D422-C358-5755-6163-872AF880DD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4547" y="5729291"/>
            <a:ext cx="1085850" cy="54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257175" indent="-257175">
              <a:spcBef>
                <a:spcPct val="20000"/>
              </a:spcBef>
              <a:buClr>
                <a:schemeClr val="tx2"/>
              </a:buClr>
              <a:tabLst>
                <a:tab pos="2743200" algn="l"/>
                <a:tab pos="4114800" algn="l"/>
              </a:tabLst>
              <a:defRPr/>
            </a:pPr>
            <a:endParaRPr lang="en-US" sz="2925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文新字海-中圓" pitchFamily="2" charset="-120"/>
              <a:ea typeface="文新字海-中圓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15571587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035194E-350F-2154-1955-2A4FE4B06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994"/>
            <a:ext cx="12154930" cy="7013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809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84D91C-2046-5F1B-B87D-64186595B15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00" y="12699"/>
            <a:ext cx="12036423" cy="6947805"/>
          </a:xfrm>
          <a:prstGeom prst="rect">
            <a:avLst/>
          </a:prstGeom>
        </p:spPr>
      </p:pic>
      <p:sp>
        <p:nvSpPr>
          <p:cNvPr id="8202" name="Rectangle 10">
            <a:extLst>
              <a:ext uri="{FF2B5EF4-FFF2-40B4-BE49-F238E27FC236}">
                <a16:creationId xmlns:a16="http://schemas.microsoft.com/office/drawing/2014/main" id="{04A42A67-7386-4EAE-BBDD-4ACCCA3A09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76200"/>
            <a:ext cx="1203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173038" algn="l"/>
                <a:tab pos="639763" algn="l"/>
                <a:tab pos="4170363" algn="l"/>
                <a:tab pos="6400800" algn="l"/>
              </a:tabLst>
              <a:defRPr/>
            </a:pPr>
            <a:r>
              <a:rPr lang="zh-CN" altLang="en-US" sz="4400" b="1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引言</a:t>
            </a:r>
          </a:p>
          <a:p>
            <a:pPr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zh-CN" altLang="en-US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宋太祖赵匡胤平定天下后</a:t>
            </a:r>
            <a:r>
              <a:rPr lang="en-US" altLang="zh-CN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与众将领庆功</a:t>
            </a:r>
            <a:r>
              <a:rPr lang="en-US" altLang="zh-CN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酒酣耳热之</a:t>
            </a:r>
            <a:endParaRPr lang="en-US" altLang="zh-CN" sz="4000" b="1" spc="-75" dirty="0">
              <a:solidFill>
                <a:srgbClr val="FFFFFF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际</a:t>
            </a:r>
            <a:r>
              <a:rPr lang="en-US" altLang="zh-CN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对众将说</a:t>
            </a:r>
            <a:r>
              <a:rPr lang="en-US" altLang="zh-CN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: “</a:t>
            </a:r>
            <a:r>
              <a:rPr lang="zh-CN" altLang="en-US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我若无诸位</a:t>
            </a:r>
            <a:r>
              <a:rPr lang="en-US" altLang="zh-CN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也当不了皇帝</a:t>
            </a:r>
            <a:r>
              <a:rPr lang="en-US" altLang="zh-CN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 </a:t>
            </a:r>
          </a:p>
          <a:p>
            <a:pPr>
              <a:lnSpc>
                <a:spcPts val="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但登基后反而寝食难安</a:t>
            </a:r>
            <a:r>
              <a:rPr lang="en-US" altLang="zh-CN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.” </a:t>
            </a:r>
          </a:p>
          <a:p>
            <a:pPr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zh-CN" altLang="en-US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众将问其因</a:t>
            </a:r>
            <a:r>
              <a:rPr lang="en-US" altLang="zh-CN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赵曰</a:t>
            </a:r>
            <a:r>
              <a:rPr lang="en-US" altLang="zh-CN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: “</a:t>
            </a:r>
            <a:r>
              <a:rPr lang="zh-CN" altLang="en-US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有朝一日若有人拥戴你当皇帝</a:t>
            </a:r>
            <a:r>
              <a:rPr lang="en-US" altLang="zh-CN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</a:p>
          <a:p>
            <a:pPr>
              <a:lnSpc>
                <a:spcPts val="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纵使你不想造反</a:t>
            </a:r>
            <a:r>
              <a:rPr lang="en-US" altLang="zh-CN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由得着你吗</a:t>
            </a:r>
            <a:r>
              <a:rPr lang="en-US" altLang="zh-CN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?”</a:t>
            </a:r>
          </a:p>
          <a:p>
            <a:pPr>
              <a:lnSpc>
                <a:spcPts val="5000"/>
              </a:lnSpc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zh-CN" altLang="en-US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众将大惊</a:t>
            </a:r>
            <a:r>
              <a:rPr lang="en-US" altLang="zh-CN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即刻磕头哭求</a:t>
            </a:r>
            <a:r>
              <a:rPr lang="en-US" altLang="zh-CN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: “</a:t>
            </a:r>
            <a:r>
              <a:rPr lang="zh-CN" altLang="en-US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请陛下明示</a:t>
            </a:r>
            <a:r>
              <a:rPr lang="en-US" altLang="zh-CN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.” </a:t>
            </a:r>
          </a:p>
          <a:p>
            <a:pPr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zh-CN" altLang="en-US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宋太祖借机建议</a:t>
            </a:r>
            <a:r>
              <a:rPr lang="en-US" altLang="zh-CN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: </a:t>
            </a:r>
          </a:p>
          <a:p>
            <a:pPr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“</a:t>
            </a:r>
            <a:r>
              <a:rPr lang="zh-CN" altLang="en-US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不如积金</a:t>
            </a:r>
            <a:r>
              <a:rPr lang="en-US" altLang="zh-CN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置产</a:t>
            </a:r>
            <a:r>
              <a:rPr lang="en-US" altLang="zh-CN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告老还乡</a:t>
            </a:r>
            <a:r>
              <a:rPr lang="en-US" altLang="zh-CN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传给子孙</a:t>
            </a:r>
            <a:r>
              <a:rPr lang="en-US" altLang="zh-CN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 </a:t>
            </a:r>
            <a:r>
              <a:rPr lang="zh-CN" altLang="en-US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欢乐以安享</a:t>
            </a:r>
            <a:endParaRPr lang="en-US" altLang="zh-CN" sz="4000" b="1" spc="-75" dirty="0">
              <a:solidFill>
                <a:srgbClr val="FFFFFF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天年</a:t>
            </a:r>
            <a:r>
              <a:rPr lang="en-US" altLang="zh-CN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君臣之间亦无猜疑</a:t>
            </a:r>
            <a:r>
              <a:rPr lang="en-US" altLang="zh-CN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上下相安</a:t>
            </a:r>
            <a:r>
              <a:rPr lang="en-US" altLang="zh-CN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何如</a:t>
            </a:r>
            <a:r>
              <a:rPr lang="en-US" altLang="zh-CN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?”</a:t>
            </a:r>
          </a:p>
        </p:txBody>
      </p:sp>
    </p:spTree>
    <p:extLst>
      <p:ext uri="{BB962C8B-B14F-4D97-AF65-F5344CB8AC3E}">
        <p14:creationId xmlns:p14="http://schemas.microsoft.com/office/powerpoint/2010/main" val="175563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8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8B338C-65DD-4451-5071-BAB4F95F3D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864E1A08-4E83-A34D-68F3-7AAEB5339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2700"/>
            <a:ext cx="1196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ts val="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扫罗的情况虽不尽相同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但颇有相似之处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</a:p>
          <a:p>
            <a:pPr>
              <a:lnSpc>
                <a:spcPts val="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他起初并无野心做王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</a:p>
          <a:p>
            <a:pPr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一旦登基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食髓知味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深恐得而复失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</a:p>
          <a:p>
            <a:pPr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撒母耳的预言萦绕心中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:</a:t>
            </a:r>
          </a:p>
          <a:p>
            <a:pPr marL="457200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“…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今日耶和华使以色列国与你断绝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</a:p>
          <a:p>
            <a:pPr marL="457200">
              <a:lnSpc>
                <a:spcPts val="5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692150" algn="l"/>
                <a:tab pos="2520950" algn="l"/>
                <a:tab pos="6597650" algn="r"/>
              </a:tabLst>
              <a:defRPr/>
            </a:pP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将这国赐予比你更好的人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,”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撒上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15:28)</a:t>
            </a:r>
          </a:p>
          <a:p>
            <a:pPr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但他心有未甘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仍然终日活在自我中心的笼罩下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</a:p>
          <a:p>
            <a:pPr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以致于杯弓蛇影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寝食难安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</a:p>
          <a:p>
            <a:pPr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神的灵也离开了他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 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大卫毫无害他之心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</a:p>
          <a:p>
            <a:pPr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他却处处与大卫为敌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要置大卫于死地！</a:t>
            </a:r>
            <a:endParaRPr lang="en-US" altLang="zh-CN" sz="4000" spc="-75" dirty="0">
              <a:solidFill>
                <a:srgbClr val="FFFFFF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079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8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8DD92D-CB79-68C7-03B7-CB47DCA2D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EA1F4CD8-CB6C-C853-E456-CE487FED63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0515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173038" algn="l"/>
                <a:tab pos="639763" algn="l"/>
                <a:tab pos="4170363" algn="l"/>
                <a:tab pos="6400800" algn="l"/>
              </a:tabLst>
              <a:defRPr/>
            </a:pPr>
            <a:r>
              <a:rPr lang="zh-CN" altLang="en-US" sz="4400" b="1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主题</a:t>
            </a:r>
          </a:p>
          <a:p>
            <a:pPr marL="114300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857250" algn="l"/>
                <a:tab pos="3949700" algn="l"/>
                <a:tab pos="6597650" algn="r"/>
              </a:tabLst>
              <a:defRPr/>
            </a:pPr>
            <a:r>
              <a:rPr lang="zh-CN" altLang="en-US" sz="4000" b="1" spc="-75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一	面对巨人</a:t>
            </a:r>
            <a:r>
              <a:rPr lang="en-US" altLang="zh-CN" sz="4000" b="1" spc="-75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40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(v.17:1-58)</a:t>
            </a:r>
          </a:p>
          <a:p>
            <a:pPr marL="114300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857250" algn="l"/>
                <a:tab pos="3949700" algn="l"/>
                <a:tab pos="6597650" algn="r"/>
              </a:tabLst>
              <a:defRPr/>
            </a:pPr>
            <a:r>
              <a:rPr lang="zh-TW" altLang="en-US" sz="4000" b="1" spc="-75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二	功高震主</a:t>
            </a:r>
            <a:r>
              <a:rPr lang="en-US" altLang="zh-TW" sz="4000" b="1" spc="-75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TW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v.18:1-12)</a:t>
            </a:r>
          </a:p>
          <a:p>
            <a:pPr marL="114300"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857250" algn="l"/>
                <a:tab pos="3949700" algn="l"/>
                <a:tab pos="6597650" algn="r"/>
              </a:tabLst>
              <a:defRPr/>
            </a:pPr>
            <a:r>
              <a:rPr lang="zh-CN" altLang="en-US" sz="4000" b="1" spc="-75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三	黑暗惧怕光明</a:t>
            </a:r>
            <a:r>
              <a:rPr lang="en-US" altLang="zh-CN" sz="4000" b="1" spc="-75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4000" spc="-75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(v.18:13-30)</a:t>
            </a:r>
          </a:p>
        </p:txBody>
      </p:sp>
    </p:spTree>
    <p:extLst>
      <p:ext uri="{BB962C8B-B14F-4D97-AF65-F5344CB8AC3E}">
        <p14:creationId xmlns:p14="http://schemas.microsoft.com/office/powerpoint/2010/main" val="16198962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34199C-2DA9-2D7A-6BBB-E6DEAF517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2D81B455-5E92-8EAF-0B23-026F8B2FA1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20396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173038" algn="l"/>
                <a:tab pos="639763" algn="l"/>
                <a:tab pos="4170363" algn="l"/>
                <a:tab pos="6400800" algn="l"/>
              </a:tabLst>
              <a:defRPr/>
            </a:pPr>
            <a:r>
              <a:rPr lang="zh-CN" altLang="en-US" sz="4000" b="1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一	面对巨人 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(v.17:1-58)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	</a:t>
            </a:r>
            <a:r>
              <a:rPr lang="zh-CN" altLang="en-US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歌利亚其人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(v.1-11)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2578100" algn="l"/>
                <a:tab pos="6743700" algn="l"/>
                <a:tab pos="10169525" algn="l"/>
              </a:tabLst>
              <a:defRPr/>
            </a:pP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1.	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身量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:	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马所拉译本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主后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6-10 </a:t>
            </a:r>
            <a:r>
              <a:rPr lang="zh-TW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世纪</a:t>
            </a:r>
            <a:r>
              <a:rPr lang="en-US" altLang="zh-TW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)	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= 9’9”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2578100" algn="l"/>
                <a:tab pos="6743700" algn="l"/>
                <a:tab pos="10169525" algn="l"/>
              </a:tabLst>
              <a:defRPr/>
            </a:pP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	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七十士译本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(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主前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3-2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TW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世纪</a:t>
            </a:r>
            <a:r>
              <a:rPr lang="en-US" altLang="zh-TW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)	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= 6’9”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2578100" algn="l"/>
                <a:tab pos="6743700" algn="l"/>
                <a:tab pos="10169525" algn="l"/>
              </a:tabLst>
              <a:defRPr/>
            </a:pP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	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死海古卷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(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主前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3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TW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世纪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–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主后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TW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世纪</a:t>
            </a:r>
            <a:r>
              <a:rPr lang="en-US" altLang="zh-TW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)	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= 6’9”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2578100" algn="l"/>
                <a:tab pos="6743700" algn="l"/>
                <a:tab pos="10169525" algn="l"/>
              </a:tabLst>
              <a:defRPr/>
            </a:pP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(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参考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: Baron Trump, LeBron James	= 6’9”;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2628900" algn="l"/>
                <a:tab pos="3941763" algn="l"/>
                <a:tab pos="6743700" algn="l"/>
              </a:tabLst>
              <a:defRPr/>
            </a:pP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	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姚明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= 7’6”; 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~ 5’3”– 5’8”?)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大卫因信靠神而有信心和勇气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不论是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6’9” 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还是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9’9”, 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都不是问题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!</a:t>
            </a:r>
            <a:endParaRPr lang="zh-CN" altLang="en-US" sz="4000" spc="-75" dirty="0">
              <a:solidFill>
                <a:srgbClr val="FFFFFF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3590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63BBF6-1249-4F37-8D60-26A50A2406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67624725-AB3F-2DE2-E978-8FC7B1969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2039600" cy="600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173038" algn="l"/>
                <a:tab pos="639763" algn="l"/>
                <a:tab pos="4170363" algn="l"/>
                <a:tab pos="6400800" algn="l"/>
              </a:tabLst>
              <a:defRPr/>
            </a:pPr>
            <a:r>
              <a:rPr lang="zh-CN" altLang="en-US" sz="4000" b="1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一	面对巨人 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(v.17:1-58)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	</a:t>
            </a:r>
            <a:r>
              <a:rPr lang="zh-CN" altLang="en-US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歌利亚其人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(v.1-11)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2578100" algn="l"/>
                <a:tab pos="6743700" algn="l"/>
                <a:tab pos="10169525" algn="l"/>
              </a:tabLst>
              <a:defRPr/>
            </a:pP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1.	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身量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:	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马所拉译本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主后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6-10 </a:t>
            </a:r>
            <a:r>
              <a:rPr lang="zh-TW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世纪</a:t>
            </a:r>
            <a:r>
              <a:rPr lang="en-US" altLang="zh-TW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)	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= 9’9”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2514600" algn="l"/>
                <a:tab pos="6597650" algn="r"/>
              </a:tabLst>
              <a:defRPr/>
            </a:pP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2.	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装备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: 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铜盔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+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铠甲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= 125 </a:t>
            </a:r>
            <a:r>
              <a:rPr lang="en-US" altLang="zh-CN" sz="4000" spc="-75" dirty="0" err="1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lb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;  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枪杆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= 9 ft; 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2514600" algn="l"/>
                <a:tab pos="6597650" algn="r"/>
              </a:tabLst>
              <a:defRPr/>
            </a:pP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		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铁枪头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= 15 </a:t>
            </a:r>
            <a:r>
              <a:rPr lang="en-US" altLang="zh-CN" sz="4000" spc="-75" dirty="0" err="1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lb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; 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铜护膝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+ 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铜戟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= ?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2514600" algn="l"/>
                <a:tab pos="6597650" algn="r"/>
              </a:tabLst>
              <a:defRPr/>
            </a:pP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3.	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叫阵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: 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震慑以色列的军心与士气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1290638" algn="l"/>
                <a:tab pos="1543050" algn="l"/>
                <a:tab pos="2520950" algn="l"/>
                <a:tab pos="6597650" algn="r"/>
              </a:tabLst>
              <a:defRPr/>
            </a:pP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“…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你们中间拣选一人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他若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将我杀死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1290638" algn="l"/>
                <a:tab pos="1543050" algn="l"/>
                <a:tab pos="2520950" algn="l"/>
                <a:tab pos="6597650" algn="r"/>
              </a:tabLst>
              <a:defRPr/>
            </a:pP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我们就作你们的仆人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我若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将他杀死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1290638" algn="l"/>
                <a:tab pos="1543050" algn="l"/>
                <a:tab pos="2520950" algn="l"/>
                <a:tab pos="6597650" algn="r"/>
              </a:tabLst>
              <a:defRPr/>
            </a:pP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你们就作我们的仆人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…”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(v.17:8-9)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626BB84-65E6-FE67-89D2-1F90B6DCEC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750" y="0"/>
            <a:ext cx="8572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2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FA86BA-3D08-F7BF-DAA5-159A4D992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ADCE1C5C-D56B-98BC-FEC7-F523F8259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21920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173038" algn="l"/>
                <a:tab pos="639763" algn="l"/>
                <a:tab pos="4170363" algn="l"/>
                <a:tab pos="6400800" algn="l"/>
              </a:tabLst>
              <a:defRPr/>
            </a:pPr>
            <a:r>
              <a:rPr lang="zh-CN" altLang="en-US" sz="4000" b="1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一	面对巨人 </a:t>
            </a:r>
            <a:r>
              <a:rPr lang="en-US" altLang="zh-CN" sz="4000" b="1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(v.17:1-58)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	</a:t>
            </a:r>
            <a:r>
              <a:rPr lang="zh-CN" altLang="en-US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歌利亚其人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(v.1-11)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B	</a:t>
            </a:r>
            <a:r>
              <a:rPr lang="zh-CN" altLang="en-US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无惧于巨人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(v.12-54)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1.	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扫罗和以色列众人惊惶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包括大卫的兄长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: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以利押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亚比拿达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沙玛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2.	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大卫奉父命探视兄长与他们的长官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带着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9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加仑烘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了的穗子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10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个饼给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兄长们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10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块奶饼给千夫长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3.	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见歌利亚骂阵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且听说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杀他可得王赐大财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以女妻之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全家免税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免服劳役</a:t>
            </a:r>
          </a:p>
        </p:txBody>
      </p:sp>
    </p:spTree>
    <p:extLst>
      <p:ext uri="{BB962C8B-B14F-4D97-AF65-F5344CB8AC3E}">
        <p14:creationId xmlns:p14="http://schemas.microsoft.com/office/powerpoint/2010/main" val="262067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93E3D2-6113-ED07-C99D-A234635E53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80F04C68-9B9F-B461-AF4A-B5B7A895FD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1887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173038" algn="l"/>
                <a:tab pos="639763" algn="l"/>
                <a:tab pos="4170363" algn="l"/>
                <a:tab pos="6400800" algn="l"/>
              </a:tabLst>
              <a:defRPr/>
            </a:pPr>
            <a:r>
              <a:rPr lang="zh-CN" altLang="en-US" sz="4000" b="1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一	面对巨人 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(v.17:1-58)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	</a:t>
            </a:r>
            <a:r>
              <a:rPr lang="zh-CN" altLang="en-US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歌利亚其人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(v.1-11)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B	</a:t>
            </a:r>
            <a:r>
              <a:rPr lang="zh-CN" altLang="en-US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无惧于巨人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(v.12-54)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4.	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义怒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: 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“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这未受割礼的非利士人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竟敢向永生神</a:t>
            </a:r>
            <a:endParaRPr lang="en-US" altLang="zh-CN" sz="4000" i="1" spc="-75" dirty="0">
              <a:solidFill>
                <a:srgbClr val="FFFFFF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的军队骂阵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!?”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(v.17:26)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5.	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以利押恼羞成怒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但扫罗召见并赐装备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但怀疑他的能力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大约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15-17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岁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)</a:t>
            </a:r>
            <a:endParaRPr lang="zh-CN" altLang="en-US" sz="4000" spc="-75" dirty="0">
              <a:solidFill>
                <a:srgbClr val="FFFFFF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660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01A5EC-8CEC-532C-5283-B5B5A7EB81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6B5C7197-76E7-7CD4-3997-59585A671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1887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173038" algn="l"/>
                <a:tab pos="639763" algn="l"/>
                <a:tab pos="4170363" algn="l"/>
                <a:tab pos="6400800" algn="l"/>
              </a:tabLst>
              <a:defRPr/>
            </a:pPr>
            <a:r>
              <a:rPr lang="zh-CN" altLang="en-US" sz="4000" b="1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一	面对巨人 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(v.17:1-58)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	</a:t>
            </a:r>
            <a:r>
              <a:rPr lang="zh-CN" altLang="en-US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歌利亚其人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(v.1-11)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B	</a:t>
            </a:r>
            <a:r>
              <a:rPr lang="zh-CN" altLang="en-US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无惧于巨人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(v.12-54)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6.	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大卫的回应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a.	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我的神是信实的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他曾救我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以后也必定救我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  <a:endParaRPr lang="en-US" altLang="zh-CN" sz="2800" spc="-75" dirty="0">
              <a:solidFill>
                <a:srgbClr val="FFFFFF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	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“…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耶和华救我脱离狮子和熊的爪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也必救我脱</a:t>
            </a:r>
            <a:endParaRPr lang="en-US" altLang="zh-CN" sz="4000" i="1" spc="-75" dirty="0">
              <a:solidFill>
                <a:srgbClr val="FFFFFF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	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离这非利士人的手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69619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CA8E2C-8486-42E4-BE37-D7689E38F2E3}"/>
              </a:ext>
            </a:extLst>
          </p:cNvPr>
          <p:cNvSpPr/>
          <p:nvPr/>
        </p:nvSpPr>
        <p:spPr>
          <a:xfrm>
            <a:off x="2355917" y="1828801"/>
            <a:ext cx="7781746" cy="24314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zh-CN" altLang="en-US" sz="60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DFKai-SB" panose="03000509000000000000" pitchFamily="65" charset="-120"/>
                <a:cs typeface="Calibri" pitchFamily="34" charset="0"/>
              </a:rPr>
              <a:t>扫罗居高思危</a:t>
            </a:r>
            <a:endParaRPr lang="en-US" altLang="zh-CN" sz="6000" b="1" dirty="0">
              <a:solidFill>
                <a:srgbClr val="FFFF00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DFKai-SB" panose="03000509000000000000" pitchFamily="65" charset="-120"/>
              <a:cs typeface="Calibri" pitchFamily="34" charset="0"/>
            </a:endParaRPr>
          </a:p>
          <a:p>
            <a:pPr algn="ctr" eaLnBrk="1" hangingPunct="1">
              <a:defRPr/>
            </a:pPr>
            <a:r>
              <a:rPr lang="en-US" altLang="zh-CN" sz="48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DFKai-SB" panose="03000509000000000000" pitchFamily="65" charset="-120"/>
                <a:cs typeface="Calibri" pitchFamily="34" charset="0"/>
              </a:rPr>
              <a:t>Saul Felt Threatened by David</a:t>
            </a:r>
          </a:p>
          <a:p>
            <a:pPr algn="ctr" eaLnBrk="1" hangingPunct="1">
              <a:defRPr/>
            </a:pPr>
            <a:r>
              <a:rPr lang="zh-CN" altLang="en-US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DFKai-SB" panose="03000509000000000000" pitchFamily="65" charset="-120"/>
                <a:cs typeface="Calibri" pitchFamily="34" charset="0"/>
              </a:rPr>
              <a:t>撒上 </a:t>
            </a:r>
            <a:r>
              <a:rPr lang="en-US" altLang="zh-CN" sz="44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DFKai-SB" panose="03000509000000000000" pitchFamily="65" charset="-120"/>
                <a:cs typeface="Calibri" pitchFamily="34" charset="0"/>
              </a:rPr>
              <a:t>1 Sam. 17-18</a:t>
            </a:r>
            <a:endParaRPr lang="en-US" sz="44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DFKai-SB" panose="03000509000000000000" pitchFamily="65" charset="-120"/>
              <a:cs typeface="Calibri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FEB955-F6E8-4767-FEC7-1C4CE0C2DE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BE4EC2-4BF9-518B-0CD5-CE7DC3C7E7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100914"/>
            <a:ext cx="3381374" cy="2243199"/>
          </a:xfrm>
          <a:prstGeom prst="rect">
            <a:avLst/>
          </a:prstGeom>
        </p:spPr>
      </p:pic>
      <p:sp>
        <p:nvSpPr>
          <p:cNvPr id="8202" name="Rectangle 10">
            <a:extLst>
              <a:ext uri="{FF2B5EF4-FFF2-40B4-BE49-F238E27FC236}">
                <a16:creationId xmlns:a16="http://schemas.microsoft.com/office/drawing/2014/main" id="{0F076558-2641-54A6-CC72-3BE81BB153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1887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173038" algn="l"/>
                <a:tab pos="639763" algn="l"/>
                <a:tab pos="4170363" algn="l"/>
                <a:tab pos="6400800" algn="l"/>
              </a:tabLst>
              <a:defRPr/>
            </a:pPr>
            <a:r>
              <a:rPr lang="zh-CN" altLang="en-US" sz="4000" b="1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一	面对巨人 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(v.17:1-58)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	</a:t>
            </a:r>
            <a:r>
              <a:rPr lang="zh-CN" altLang="en-US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歌利亚其人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(v.1-11)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B	</a:t>
            </a:r>
            <a:r>
              <a:rPr lang="zh-CN" altLang="en-US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无惧于巨人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(v.12-54)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6.	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大卫的回应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a.	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我的神是信实的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他曾救我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以后必定救我</a:t>
            </a:r>
            <a:endParaRPr lang="en-US" altLang="zh-CN" sz="2800" spc="-75" dirty="0">
              <a:solidFill>
                <a:srgbClr val="FFFFFF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b.	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信实的神已使我预备好了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大卫穿戴扫罗的战衣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铜盔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铠甲不能行走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	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所以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 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“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他手中拿杖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又在溪中挑选了五块</a:t>
            </a:r>
            <a:endParaRPr lang="en-US" altLang="zh-CN" sz="4000" i="1" spc="-75" dirty="0">
              <a:solidFill>
                <a:srgbClr val="FFFFFF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	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光滑石子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	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拿着甩石的机弦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” 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迎战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并宣告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endParaRPr lang="en-US" altLang="zh-CN" sz="4000" i="1" spc="-75" dirty="0">
              <a:solidFill>
                <a:srgbClr val="FFFFFF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	“</a:t>
            </a:r>
            <a:r>
              <a:rPr lang="zh-CN" altLang="en-US" sz="4000" b="1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</a:t>
            </a:r>
            <a:r>
              <a:rPr lang="en-US" altLang="zh-CN" sz="4000" b="1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b="1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是靠万军之</a:t>
            </a:r>
            <a:r>
              <a:rPr lang="en-US" altLang="zh-CN" sz="4000" b="1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b="1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耶和华的名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”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争战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endParaRPr lang="en-US" altLang="zh-CN" sz="4000" i="1" spc="-75" dirty="0">
              <a:solidFill>
                <a:srgbClr val="FFFFFF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5271C16-8CC5-95DC-3F50-F58E487134B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4445" b="18888"/>
          <a:stretch>
            <a:fillRect/>
          </a:stretch>
        </p:blipFill>
        <p:spPr>
          <a:xfrm>
            <a:off x="5791200" y="76200"/>
            <a:ext cx="51435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35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03301E-4A05-8F5E-AEB2-CE6733A73F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2F3DCFF6-08E5-68AE-0FE5-6553352857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1887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173038" algn="l"/>
                <a:tab pos="639763" algn="l"/>
                <a:tab pos="4170363" algn="l"/>
                <a:tab pos="6400800" algn="l"/>
              </a:tabLst>
              <a:defRPr/>
            </a:pPr>
            <a:r>
              <a:rPr lang="zh-CN" altLang="en-US" sz="4000" b="1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一	面对巨人 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(v.17:1-58)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	</a:t>
            </a:r>
            <a:r>
              <a:rPr lang="zh-CN" altLang="en-US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歌利亚其人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(v.1-11)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B	</a:t>
            </a:r>
            <a:r>
              <a:rPr lang="zh-CN" altLang="en-US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无惧于巨人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(v.12-54)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6.	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大卫的回应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7.	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大卫割歌利亚的首级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(v.17:49-52)</a:t>
            </a:r>
          </a:p>
          <a:p>
            <a:pPr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“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掏出一块石子来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用机弦甩去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石子进入</a:t>
            </a:r>
            <a:endParaRPr lang="en-US" altLang="zh-CN" sz="4000" i="1" spc="-75" dirty="0">
              <a:solidFill>
                <a:srgbClr val="FFFFFF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(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歌利亚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)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的额内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他就仆倒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割了他的头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</a:p>
          <a:p>
            <a:pPr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非利士众人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都逃跑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	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以色列人和犹大人便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追赶</a:t>
            </a:r>
            <a:endParaRPr lang="en-US" altLang="zh-CN" sz="4000" i="1" spc="-75" dirty="0">
              <a:solidFill>
                <a:srgbClr val="FFFFFF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…  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被杀的非利士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倒在</a:t>
            </a:r>
            <a:r>
              <a:rPr lang="zh-CN" altLang="en-US" sz="4000" i="1" u="sng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沙拉音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的路上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直到</a:t>
            </a:r>
            <a:r>
              <a:rPr lang="zh-CN" altLang="en-US" sz="4000" i="1" u="sng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迦特</a:t>
            </a:r>
            <a:endParaRPr lang="en-US" altLang="zh-CN" sz="4000" i="1" u="sng" spc="-75" dirty="0">
              <a:solidFill>
                <a:srgbClr val="FFFFFF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lnSpc>
                <a:spcPts val="48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和</a:t>
            </a:r>
            <a:r>
              <a:rPr lang="zh-CN" altLang="en-US" sz="4000" i="1" u="sng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以革伦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城门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.”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endParaRPr lang="en-US" altLang="zh-CN" sz="4000" i="1" spc="-75" dirty="0">
              <a:solidFill>
                <a:srgbClr val="FFFFFF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9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574132-87F2-558E-21C7-5ABFD279F2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07B61F4C-3907-C4A1-885F-A5DD4279C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1887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173038" algn="l"/>
                <a:tab pos="639763" algn="l"/>
                <a:tab pos="4170363" algn="l"/>
                <a:tab pos="6400800" algn="l"/>
              </a:tabLst>
              <a:defRPr/>
            </a:pPr>
            <a:r>
              <a:rPr lang="zh-CN" altLang="en-US" sz="4000" b="1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一	面对巨人 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(v.17:1-58)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	</a:t>
            </a:r>
            <a:r>
              <a:rPr lang="zh-CN" altLang="en-US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歌利亚其人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(v.1-11)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B	</a:t>
            </a:r>
            <a:r>
              <a:rPr lang="zh-CN" altLang="en-US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无惧于巨人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(v.12-54)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C	</a:t>
            </a:r>
            <a:r>
              <a:rPr lang="zh-CN" altLang="en-US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扫罗惊奇</a:t>
            </a:r>
            <a:r>
              <a:rPr lang="en-US" altLang="zh-CN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(v.55-58)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1.	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扫罗问元帅押尼珥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: 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那少年人是谁的儿子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	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押尼珥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: 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不知道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2.	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大卫提着歌利亚的头见扫罗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: 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你是谁的儿子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?	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	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: 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我是伯利恒人耶西的儿子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endParaRPr lang="en-US" altLang="zh-CN" sz="4000" i="1" spc="-75" dirty="0">
              <a:solidFill>
                <a:srgbClr val="FFFFFF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864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E5FC13-575E-63BF-B184-93D51836A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7025D645-C52B-B5A8-07FF-598576192E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196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zh-CN" altLang="en-US" sz="4000" b="1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二	功高震主</a:t>
            </a:r>
            <a:r>
              <a:rPr lang="zh-CN" altLang="en-US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(v.18:1-12)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	</a:t>
            </a:r>
            <a:r>
              <a:rPr lang="zh-CN" altLang="en-US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生死之交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(v.1-4)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“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大卫对扫罗说完了话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约拿单的心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与大卫的心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深相契合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约拿单爱大卫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如同爱自己的性命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那日</a:t>
            </a:r>
            <a:endParaRPr lang="en-US" altLang="zh-CN" sz="4000" i="1" spc="-75" dirty="0">
              <a:solidFill>
                <a:srgbClr val="FFFFFF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扫罗留住大卫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,… 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约拿单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就与他结盟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脱下外袍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给了大卫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又将战衣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刀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弓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腰带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都给了他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.”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endParaRPr lang="en-US" altLang="zh-CN" sz="4000" i="1" spc="-75" dirty="0">
              <a:solidFill>
                <a:srgbClr val="FFFFFF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1.	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惺惺相惜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:	 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同袍之爱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两肋插刀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LGBTQ “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绑架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”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了这段经节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企图证明他们两人</a:t>
            </a:r>
            <a:endParaRPr lang="en-US" altLang="zh-CN" sz="4000" spc="-75" dirty="0">
              <a:solidFill>
                <a:srgbClr val="FFFFFF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之间是同性恋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是神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所允许的</a:t>
            </a:r>
            <a:endParaRPr lang="en-US" altLang="zh-CN" sz="4000" spc="-75" dirty="0">
              <a:solidFill>
                <a:srgbClr val="FFFFFF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2.	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心甘情愿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: 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给他外袍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战衣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刀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弓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腰带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(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接受大卫将要为王的征兆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?)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endParaRPr lang="en-US" altLang="zh-CN" sz="4000" i="1" spc="-75" dirty="0">
              <a:solidFill>
                <a:srgbClr val="FFFFFF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9488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8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82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CADFA2-635C-4F55-C146-0FBE0F83F3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8E671D90-CF4B-037E-0DF5-9CCCBE315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196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zh-CN" altLang="en-US" sz="4000" b="1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二	功高震主</a:t>
            </a:r>
            <a:r>
              <a:rPr lang="zh-CN" altLang="en-US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(v.18:1-12)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	</a:t>
            </a:r>
            <a:r>
              <a:rPr lang="zh-CN" altLang="en-US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生死之交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(v.1-4)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B	</a:t>
            </a:r>
            <a:r>
              <a:rPr lang="zh-CN" altLang="en-US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欣赏变威胁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(v.5-9)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1	.	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大卫能干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人缘好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是个领导人才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“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扫罗无论差遣大卫往何处去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他都作事精明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扫罗就立他作</a:t>
            </a:r>
            <a:r>
              <a:rPr lang="zh-CN" altLang="en-US" sz="4000" i="1" u="sng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战士长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众百姓和扫罗的臣仆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无不喜悦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.”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 5)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endParaRPr lang="en-US" altLang="zh-CN" sz="4000" i="1" spc="-75" dirty="0">
              <a:solidFill>
                <a:srgbClr val="FFFFFF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70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06B259-587E-184A-7CF9-6829D55893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785A5DCC-4A42-D883-FD7C-ACF9E12B0E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203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zh-CN" altLang="en-US" sz="4000" b="1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二	功高震主</a:t>
            </a:r>
            <a:r>
              <a:rPr lang="zh-CN" altLang="en-US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(v.18:1-12)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	</a:t>
            </a:r>
            <a:r>
              <a:rPr lang="zh-CN" altLang="en-US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生死之交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(v.1-4)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B	</a:t>
            </a:r>
            <a:r>
              <a:rPr lang="zh-CN" altLang="en-US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欣赏变威胁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(v.5-9)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1	.	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大卫能干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人缘好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是个领导人才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2.	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</a:t>
            </a:r>
            <a:r>
              <a:rPr lang="zh-CN" altLang="en-US" sz="4000" b="1" u="sng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太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能干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人缘</a:t>
            </a:r>
            <a:r>
              <a:rPr lang="zh-CN" altLang="en-US" sz="4000" b="1" u="sng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太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好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是令领导不安的领导人才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“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大卫打死了那非利士人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同众人回来的时候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妇女们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打鼓击磬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迎接扫罗王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众妇女舞蹈唱和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说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扫罗杀死千千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大卫杀死万万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扫罗甚发怒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	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就说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只剩下</a:t>
            </a:r>
            <a:r>
              <a:rPr lang="zh-CN" altLang="en-US" sz="4000" b="1" i="1" u="sng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王位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没有给他了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从这日起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扫罗就怒视大卫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.”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(v.6-9)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endParaRPr lang="en-US" altLang="zh-CN" sz="4000" i="1" spc="-75" dirty="0">
              <a:solidFill>
                <a:srgbClr val="FFFFFF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76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38D97-5537-08DE-5C03-44FA710147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A9DF8E8C-3DF6-77A6-4BA6-751981CBC7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203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zh-CN" altLang="en-US" sz="4000" b="1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二	功高震主</a:t>
            </a:r>
            <a:r>
              <a:rPr lang="zh-CN" altLang="en-US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(v.18:1-12)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	</a:t>
            </a:r>
            <a:r>
              <a:rPr lang="zh-CN" altLang="en-US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生死之交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(v.1-4)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B	</a:t>
            </a:r>
            <a:r>
              <a:rPr lang="zh-CN" altLang="en-US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欣赏变威胁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(v.5-9)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C	</a:t>
            </a:r>
            <a:r>
              <a:rPr lang="zh-CN" altLang="en-US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邪灵趁虚而入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(v.10-12)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“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次日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从神那里来的恶魔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大大降在扫罗身上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他就在家中胡言乱语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大卫照常弹琴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扫罗手里拿着枪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 	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心里说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我要将大卫刺透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钉在墙上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大卫躲避他两次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扫罗惧怕大卫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因为耶和华离开自己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与大卫同在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.”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endParaRPr lang="en-US" altLang="zh-CN" sz="4000" i="1" spc="-75" dirty="0">
              <a:solidFill>
                <a:srgbClr val="FFFFFF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29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79AEA8-0CE8-9D65-D792-2E0F213AE6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8CF8B124-93A1-8468-A6C0-F361DF387C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0"/>
            <a:ext cx="1188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zh-CN" altLang="en-US" sz="4000" b="1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三	黑暗惧怕光明</a:t>
            </a:r>
            <a:r>
              <a:rPr lang="zh-CN" altLang="en-US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(v.18:13-30)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	</a:t>
            </a:r>
            <a:r>
              <a:rPr lang="zh-CN" altLang="en-US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明修栈道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(v.13-17a)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大卫已完成扫罗的条件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—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杀了歌利亚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“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扫罗使大卫离开自己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立他为千夫长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他就领兵出</a:t>
            </a:r>
            <a:endParaRPr lang="en-US" altLang="zh-CN" sz="4000" i="1" spc="-75" dirty="0">
              <a:solidFill>
                <a:srgbClr val="FFFFFF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入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大卫作事无不精明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耶和华也与他同在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扫罗见大卫作事精明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就甚怕他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u="sng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但以色列和犹大</a:t>
            </a:r>
            <a:endParaRPr lang="en-US" altLang="zh-CN" sz="4000" i="1" u="sng" spc="-75" dirty="0">
              <a:solidFill>
                <a:srgbClr val="FFFFFF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i="1" u="sng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众人都爱大卫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说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我将大女儿</a:t>
            </a:r>
            <a:r>
              <a:rPr lang="zh-CN" altLang="en-US" sz="4000" i="1" u="sng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米拉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给你为妻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只要你为我</a:t>
            </a:r>
            <a:endParaRPr lang="en-US" altLang="zh-CN" sz="4000" i="1" spc="-75" dirty="0">
              <a:solidFill>
                <a:srgbClr val="FFFFFF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奋勇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为耶和华争战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…”</a:t>
            </a:r>
          </a:p>
        </p:txBody>
      </p:sp>
    </p:spTree>
    <p:extLst>
      <p:ext uri="{BB962C8B-B14F-4D97-AF65-F5344CB8AC3E}">
        <p14:creationId xmlns:p14="http://schemas.microsoft.com/office/powerpoint/2010/main" val="31277968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3B9F2-EC49-4739-B0B2-36E0EE5C3F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BFAD459E-0DF0-C383-1FF7-1046B6F025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0"/>
            <a:ext cx="1188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zh-CN" altLang="en-US" sz="4000" b="1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三	黑暗惧怕光明</a:t>
            </a:r>
            <a:r>
              <a:rPr lang="zh-CN" altLang="en-US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(v.18:13-30)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	</a:t>
            </a:r>
            <a:r>
              <a:rPr lang="zh-CN" altLang="en-US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明修栈道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(v.13-17a)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B	</a:t>
            </a:r>
            <a:r>
              <a:rPr lang="zh-CN" altLang="en-US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暗渡陈仓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(v.17b-27)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1.	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以长女为饵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(v.17b-19)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“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扫罗心里说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我不好亲手害他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要借非利士人的</a:t>
            </a:r>
            <a:endParaRPr lang="en-US" altLang="zh-CN" sz="4000" i="1" spc="-75" dirty="0">
              <a:solidFill>
                <a:srgbClr val="FFFFFF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692150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手害他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大卫对扫罗说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	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我是什么出身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岂敢作王的女婿</a:t>
            </a:r>
            <a:endParaRPr lang="en-US" altLang="zh-CN" sz="4000" i="1" spc="-75" dirty="0">
              <a:solidFill>
                <a:srgbClr val="FFFFFF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呢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	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扫罗的女儿</a:t>
            </a:r>
            <a:r>
              <a:rPr lang="zh-CN" altLang="en-US" sz="4000" i="1" u="sng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米拉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到了当给大卫的时候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</a:t>
            </a:r>
            <a:endParaRPr lang="en-US" altLang="zh-CN" sz="4000" i="1" spc="-75" dirty="0">
              <a:solidFill>
                <a:srgbClr val="FFFFFF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却给了</a:t>
            </a:r>
            <a:r>
              <a:rPr lang="zh-CN" altLang="en-US" sz="4000" i="1" u="sng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米何拉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人</a:t>
            </a:r>
            <a:r>
              <a:rPr lang="zh-CN" altLang="en-US" sz="4000" i="1" u="sng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亚得列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为妻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99913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6FB336-88F7-99CA-C24A-6071C1872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6188D3E9-215E-A8CE-81C8-551178623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0"/>
            <a:ext cx="1211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zh-CN" altLang="en-US" sz="4000" b="1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三	黑暗惧怕光明</a:t>
            </a:r>
            <a:r>
              <a:rPr lang="zh-CN" altLang="en-US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(v.18:13-30)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	</a:t>
            </a:r>
            <a:r>
              <a:rPr lang="zh-CN" altLang="en-US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明修栈道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(v.13-17a)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B	</a:t>
            </a:r>
            <a:r>
              <a:rPr lang="zh-CN" altLang="en-US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暗渡陈仓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(v.17b-27)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1.	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以长女为饵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(v.17b-19)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2.	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以次女为饵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(v.20-27)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a.	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为大卫设局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(v.20-22)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885950" algn="l"/>
                <a:tab pos="6597650" algn="r"/>
              </a:tabLst>
              <a:defRPr/>
            </a:pP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“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扫罗的次女</a:t>
            </a:r>
            <a:r>
              <a:rPr lang="zh-CN" altLang="en-US" sz="4000" i="1" u="sng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米甲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爱大卫</a:t>
            </a:r>
            <a:r>
              <a:rPr lang="en-US" altLang="zh-CN" sz="36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扫罗就喜悦</a:t>
            </a:r>
            <a:r>
              <a:rPr lang="en-US" altLang="zh-CN" sz="36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心里说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692150" algn="l"/>
                <a:tab pos="941388" algn="l"/>
                <a:tab pos="1885950" algn="l"/>
                <a:tab pos="6597650" algn="r"/>
              </a:tabLst>
              <a:defRPr/>
            </a:pP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我将这女儿给大卫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好借非利士人的手害他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	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885950" algn="l"/>
                <a:tab pos="6597650" algn="r"/>
              </a:tabLst>
              <a:defRPr/>
            </a:pP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扫罗吩咐臣仆说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你们暗中对大卫说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王喜悦你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885950" algn="l"/>
                <a:tab pos="6597650" algn="r"/>
              </a:tabLst>
              <a:defRPr/>
            </a:pP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王的臣仆也都喜爱你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所以你当作王的女婿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21959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489A6-2AFD-41E8-99CA-FDED3E9928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382B8C29-2FB6-F779-946C-BC9807EB27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203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514350" algn="l"/>
                <a:tab pos="857250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CN" sz="4000" b="1" i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17: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非利士人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安营在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以弗大悯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扫罗和以色列人也聚集在</a:t>
            </a:r>
            <a:r>
              <a:rPr lang="zh-CN" altLang="en-US" sz="4000" i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以拉谷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安营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4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歌利亚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是迦特人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身高六肘零一虎口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5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头戴铜盔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身穿铠甲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甲重五千舍客勒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6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腿上有铜护膝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两肩之中背负铜戟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7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枪杆粗如织布的机轴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铁枪头重六百舍客勒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有一个拿盾牌的人在他前面走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8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歌利亚对着以色列的军队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呼叫说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…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你们中间拣选一人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 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9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他若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将我杀死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我们就作你们的仆人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我若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将他杀死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你们就作我们的仆人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11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扫罗和以色列众人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就惊惶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13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耶西的三个大儿子跟随扫罗出征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长子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以利押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次子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亚比拿达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三子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沙玛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...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16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那非利士人早晚都出来站着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如此四十日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3468089E-B53A-EE26-4B92-4F1C28CC60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4547" y="5729291"/>
            <a:ext cx="1085850" cy="54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257175" indent="-257175">
              <a:spcBef>
                <a:spcPct val="20000"/>
              </a:spcBef>
              <a:buClr>
                <a:schemeClr val="tx2"/>
              </a:buClr>
              <a:tabLst>
                <a:tab pos="2743200" algn="l"/>
                <a:tab pos="4114800" algn="l"/>
              </a:tabLst>
              <a:defRPr/>
            </a:pPr>
            <a:endParaRPr lang="en-US" sz="2925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文新字海-中圓" pitchFamily="2" charset="-120"/>
              <a:ea typeface="文新字海-中圓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41703176"/>
      </p:ext>
    </p:extLst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5305F-FC79-AD11-23A2-9D695C0A0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C4794625-4C71-EE32-4E5A-F4FD72647C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0"/>
            <a:ext cx="1188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zh-CN" altLang="en-US" sz="4000" b="1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三	黑暗惧怕光明</a:t>
            </a:r>
            <a:r>
              <a:rPr lang="zh-CN" altLang="en-US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(v.18:13-30)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	</a:t>
            </a:r>
            <a:r>
              <a:rPr lang="zh-CN" altLang="en-US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明修栈道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(v.13-17a)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B	</a:t>
            </a:r>
            <a:r>
              <a:rPr lang="zh-CN" altLang="en-US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暗渡陈仓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(v.17b-27)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1.	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以长女为饵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(v.17b-19)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2.	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以次女为饵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(v.20-27)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a.	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为大卫设局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(v.20-22)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b.	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大卫的顾虑与回应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(v.23-25)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	“…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大卫说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你们以为作王的女婿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是一件小事</a:t>
            </a:r>
            <a:endParaRPr lang="en-US" altLang="zh-CN" sz="4000" i="1" spc="-75" dirty="0">
              <a:solidFill>
                <a:srgbClr val="FFFFFF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	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么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我是贫穷卑微的人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臣仆回奏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	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扫罗说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你们要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说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王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只要一百非利士人的</a:t>
            </a:r>
            <a:endParaRPr lang="en-US" altLang="zh-CN" sz="4000" i="1" spc="-75" dirty="0">
              <a:solidFill>
                <a:srgbClr val="FFFFFF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	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阳皮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意思要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使大卫丧在非利士人的手里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9859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2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129058-0D12-5CA0-CA72-FAD694B9FE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39F25A6C-62EE-FBC5-95F4-FC4856FBD0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0"/>
            <a:ext cx="1188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zh-CN" altLang="en-US" sz="4000" b="1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三	黑暗惧怕光明</a:t>
            </a:r>
            <a:r>
              <a:rPr lang="zh-CN" altLang="en-US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(v.18:13-30)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	</a:t>
            </a:r>
            <a:r>
              <a:rPr lang="zh-CN" altLang="en-US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明修栈道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(v.13-17a)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B	</a:t>
            </a:r>
            <a:r>
              <a:rPr lang="zh-CN" altLang="en-US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暗渡陈仓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(v.17b-27)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1.	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以长女为饵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(v.17b-19)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2.	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以次女为饵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(v.20-27)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a.	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为大卫设局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(v.20-22)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b.	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大卫的顾虑与回应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(v.23-25)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c.	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大卫入瓮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(v.26-27)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	“…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大卫就欢喜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... 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日期还没有到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大卫和跟随他</a:t>
            </a:r>
            <a:endParaRPr lang="en-US" altLang="zh-CN" sz="4000" i="1" spc="-75" dirty="0">
              <a:solidFill>
                <a:srgbClr val="FFFFFF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	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的人起身前往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杀了二百非利士人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将阳皮满</a:t>
            </a:r>
            <a:endParaRPr lang="en-US" altLang="zh-CN" sz="4000" i="1" spc="-75" dirty="0">
              <a:solidFill>
                <a:srgbClr val="FFFFFF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		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数交给王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,…	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于是扫罗将女儿米甲给大卫为妻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220157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2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F3C90-427A-9283-8507-5A7A1D803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9ED36918-DA72-ACA6-7453-F6F2ED8FD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0"/>
            <a:ext cx="11887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zh-CN" altLang="en-US" sz="4000" b="1" dirty="0">
                <a:solidFill>
                  <a:srgbClr val="FFFF00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三	黑暗惧怕光明</a:t>
            </a:r>
            <a:r>
              <a:rPr lang="zh-CN" altLang="en-US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(v.18:13-30)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	</a:t>
            </a:r>
            <a:r>
              <a:rPr lang="zh-CN" altLang="en-US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明修栈道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(v.13-17a)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B	</a:t>
            </a:r>
            <a:r>
              <a:rPr lang="zh-CN" altLang="en-US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暗渡陈仓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(v.17b-27)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C	</a:t>
            </a:r>
            <a:r>
              <a:rPr lang="zh-CN" altLang="en-US" sz="4000" b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事与愿违 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(v.28-30)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a.	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亲离</a:t>
            </a:r>
            <a:endParaRPr lang="en-US" altLang="zh-CN" sz="4000" spc="-75" dirty="0">
              <a:solidFill>
                <a:srgbClr val="FFFFFF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“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扫罗见耶和华与大卫同在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又知道女儿</a:t>
            </a:r>
            <a:r>
              <a:rPr lang="zh-CN" altLang="en-US" sz="4000" i="1" u="sng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米甲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爱</a:t>
            </a:r>
            <a:endParaRPr lang="en-US" altLang="zh-CN" sz="4000" i="1" spc="-75" dirty="0">
              <a:solidFill>
                <a:srgbClr val="FFFFFF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就更怕大卫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常作大卫的仇敌</a:t>
            </a: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.”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i="1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b.	</a:t>
            </a:r>
            <a:r>
              <a:rPr lang="zh-CN" altLang="en-US" sz="4000" spc="-75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众叛</a:t>
            </a:r>
            <a:endParaRPr lang="en-US" altLang="zh-CN" sz="4000" spc="-75" dirty="0">
              <a:solidFill>
                <a:srgbClr val="FFFFFF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“</a:t>
            </a:r>
            <a:r>
              <a:rPr lang="zh-CN" altLang="en-US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每逢非利士军长出来打仗</a:t>
            </a:r>
            <a:r>
              <a:rPr lang="en-US" altLang="zh-CN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大卫比扫罗</a:t>
            </a:r>
            <a:r>
              <a:rPr lang="zh-CN" altLang="en-US" sz="4000" i="1" spc="-50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的臣仆</a:t>
            </a:r>
            <a:endParaRPr lang="en-US" altLang="zh-CN" sz="4000" i="1" spc="-50" dirty="0">
              <a:solidFill>
                <a:srgbClr val="FFFFFF"/>
              </a:solidFill>
              <a:effectLst>
                <a:outerShdw dist="50800" dir="3000000" algn="ctr" rotWithShape="0">
                  <a:srgbClr val="000000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692150" algn="l"/>
                <a:tab pos="941388" algn="l"/>
                <a:tab pos="1290638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CN" sz="4000" i="1" spc="-50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</a:t>
            </a:r>
            <a:r>
              <a:rPr lang="zh-CN" altLang="en-US" sz="4000" i="1" spc="-50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作事精明</a:t>
            </a:r>
            <a:r>
              <a:rPr lang="en-US" altLang="zh-CN" sz="4000" i="1" spc="-50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spc="-50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因此他的名被人尊重</a:t>
            </a:r>
            <a:r>
              <a:rPr lang="en-US" altLang="zh-CN" sz="4000" i="1" spc="-50" dirty="0">
                <a:solidFill>
                  <a:srgbClr val="FFFFFF"/>
                </a:solidFill>
                <a:effectLst>
                  <a:outerShdw dist="50800" dir="3000000" algn="ctr" rotWithShape="0">
                    <a:srgbClr val="000000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18401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6C142-6938-BF8C-4742-191BBFB75D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4E5C4D4B-860B-0809-E8BF-05990AB15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2039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zh-CN" altLang="en-US" sz="40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结语</a:t>
            </a:r>
            <a:endParaRPr lang="en-US" altLang="zh-TW" sz="4000" b="1" dirty="0">
              <a:solidFill>
                <a:srgbClr val="FFFF00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TW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1.	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扫罗食髓知味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醉心功名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对先知之言充耳不闻而</a:t>
            </a:r>
            <a:endParaRPr lang="en-US" altLang="zh-TW" sz="4000" b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TW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远离神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吾等当引以为戒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!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TW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 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智者敬畏神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无惧于人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愚者敬畏人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无惧于神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!</a:t>
            </a:r>
            <a:endParaRPr lang="en-US" altLang="zh-TW" sz="4000" b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4146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EC0E70-EDB2-E679-72AD-F6E8BCF70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EF04DEE8-D408-05E6-ECD9-3F735B2813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2039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zh-CN" altLang="en-US" sz="40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结语</a:t>
            </a:r>
            <a:endParaRPr lang="en-US" altLang="zh-TW" sz="4000" b="1" dirty="0">
              <a:solidFill>
                <a:srgbClr val="FFFF00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TW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1.	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扫罗食髓知味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醉心功名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对先知之言充耳不闻而</a:t>
            </a:r>
            <a:endParaRPr lang="en-US" altLang="zh-TW" sz="4000" b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TW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远离神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吾等当引以为戒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!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TW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2.	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成功时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尽可能归功于别人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TW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归荣耀于神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平安与喜乐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归于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自己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!</a:t>
            </a:r>
            <a:endParaRPr lang="zh-TW" altLang="en-US" sz="4000" b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zh-TW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G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ive </a:t>
            </a:r>
            <a:r>
              <a:rPr lang="en-US" altLang="zh-TW" sz="4000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credit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to others, 	</a:t>
            </a:r>
            <a:r>
              <a:rPr lang="en-US" altLang="zh-TW" sz="4000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glory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to God, </a:t>
            </a:r>
            <a:r>
              <a:rPr lang="en-US" altLang="zh-TW" sz="4000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peace &amp; joy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to self.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许多人能面对困难与拦阻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壮志凌云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勇往直前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却不知如何面对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	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自己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所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得到的赞美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;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514350" algn="l"/>
                <a:tab pos="1885950" algn="l"/>
                <a:tab pos="3892550" algn="l"/>
              </a:tabLst>
              <a:defRPr/>
            </a:pP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和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别人所得到的赞美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!</a:t>
            </a:r>
            <a:endParaRPr lang="en-US" altLang="zh-TW" sz="4000" b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958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3B5F5-2C17-4B5E-E22F-F9E999573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F19792DA-D474-98E1-891B-55F82403BD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2039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zh-CN" altLang="en-US" sz="40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结语</a:t>
            </a:r>
            <a:endParaRPr lang="en-US" altLang="zh-TW" sz="4000" b="1" dirty="0">
              <a:solidFill>
                <a:srgbClr val="FFFF00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TW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3.	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神预知以色列人的不情之求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: 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要效法列国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立王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所以</a:t>
            </a:r>
            <a:endParaRPr lang="en-US" altLang="zh-TW" sz="4000" b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TW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先设立先知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带领众人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预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表教会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的职责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美国制定宪法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以五月花协定为蓝图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以教会为灯塔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托克维尔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Tocqueville)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在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19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世纪中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写了他的</a:t>
            </a:r>
            <a:endParaRPr lang="en-US" altLang="zh-CN" sz="40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旅美后的观感 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	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Democracy of America)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: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“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我到处找美国伟大的原因而不得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直到我走进</a:t>
            </a:r>
            <a:endParaRPr lang="en-US" altLang="zh-TW" sz="40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美国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的教会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听到她讲台上充</a:t>
            </a:r>
            <a:r>
              <a:rPr lang="zh-TW" altLang="en-US" sz="4000" spc="-5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满公义的火焰</a:t>
            </a:r>
            <a:r>
              <a:rPr lang="en-US" altLang="zh-TW" sz="4000" spc="-5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TW" altLang="en-US" sz="4000" spc="-5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才明</a:t>
            </a:r>
            <a:endParaRPr lang="en-US" altLang="zh-TW" sz="4000" spc="-5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TW" sz="4000" spc="-5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TW" altLang="en-US" sz="4000" spc="-5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白她属天力量的秘密</a:t>
            </a:r>
            <a:r>
              <a:rPr lang="en-US" altLang="zh-TW" sz="4000" spc="-5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美国之所以伟大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是因为美</a:t>
            </a:r>
            <a:endParaRPr lang="en-US" altLang="zh-TW" sz="40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国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的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善良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若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美国不再善良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美国就不再伟大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.”</a:t>
            </a:r>
            <a:endParaRPr lang="en-US" altLang="zh-TW" sz="4000" b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88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500"/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500"/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500"/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0"/>
                                        <p:tgtEl>
                                          <p:spTgt spid="8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D5F6B6-F624-C4EA-E995-5D400C7DE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62CC4050-0E9E-4D59-B190-03308A6D2B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2039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zh-CN" altLang="en-US" sz="40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结语</a:t>
            </a:r>
            <a:endParaRPr lang="en-US" altLang="zh-TW" sz="4000" b="1" dirty="0">
              <a:solidFill>
                <a:srgbClr val="FFFF00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TW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3.	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神预知以色列人的不情之求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: 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要效法列国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立王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所以</a:t>
            </a:r>
            <a:endParaRPr lang="en-US" altLang="zh-TW" sz="4000" b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TW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先设立先知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带领众人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预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表教会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的职责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美国制定宪法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以五月花协定为蓝图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以教会为灯塔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托克维尔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Tocqueville)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在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19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世纪中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写了他的</a:t>
            </a:r>
            <a:endParaRPr lang="en-US" altLang="zh-CN" sz="40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旅美后的观感 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	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Democracy of America)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: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TW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		“…not until I went into the churches of America and heard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TW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her pulpits flame with righteousness did I understand the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TW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secret of her genius and power. America is great because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TW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America is good, and if America ever ceases to be good,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TW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	America will cease to be great.”</a:t>
            </a:r>
          </a:p>
        </p:txBody>
      </p:sp>
    </p:spTree>
    <p:extLst>
      <p:ext uri="{BB962C8B-B14F-4D97-AF65-F5344CB8AC3E}">
        <p14:creationId xmlns:p14="http://schemas.microsoft.com/office/powerpoint/2010/main" val="329795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82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2BEEC-8886-9E51-3239-82391D2EE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D6B29781-294D-8C34-0215-CBF45BDE5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203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zh-CN" altLang="en-US" sz="40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结语</a:t>
            </a:r>
            <a:endParaRPr lang="en-US" altLang="zh-TW" sz="4000" b="1" dirty="0">
              <a:solidFill>
                <a:srgbClr val="FFFF00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TW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3.	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神预知以色列人的不情之求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: 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要效法列国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立王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所以</a:t>
            </a:r>
            <a:endParaRPr lang="en-US" altLang="zh-TW" sz="4000" b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TW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先设立先知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带领众人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预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表教会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的职责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美国制定宪法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以五月花协定为蓝图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以教会为灯塔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托克维尔发现了美国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的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教会对美国的影响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TW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“…</a:t>
            </a:r>
            <a:r>
              <a:rPr lang="zh-TW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你们若实在</a:t>
            </a:r>
            <a:r>
              <a:rPr lang="en-US" altLang="zh-TW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TW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遵守我的约</a:t>
            </a:r>
            <a:r>
              <a:rPr lang="en-US" altLang="zh-TW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TW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就要在万民中作属我的</a:t>
            </a:r>
            <a:endParaRPr lang="en-US" altLang="zh-TW" sz="4000" i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TW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TW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子民</a:t>
            </a:r>
            <a:r>
              <a:rPr lang="en-US" altLang="zh-TW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r>
              <a:rPr lang="zh-TW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因为全地都是我的</a:t>
            </a:r>
            <a:r>
              <a:rPr lang="en-US" altLang="zh-TW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TW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你们要归我作</a:t>
            </a:r>
            <a:r>
              <a:rPr lang="zh-TW" altLang="en-US" sz="4000" b="1" i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祭司的国度</a:t>
            </a:r>
            <a:r>
              <a:rPr lang="en-US" altLang="zh-TW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TW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TW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为</a:t>
            </a:r>
            <a:r>
              <a:rPr lang="zh-TW" altLang="en-US" sz="4000" b="1" i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圣洁的国民</a:t>
            </a:r>
            <a:r>
              <a:rPr lang="en-US" altLang="zh-TW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.” (</a:t>
            </a:r>
            <a:r>
              <a:rPr lang="zh-TW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出</a:t>
            </a:r>
            <a:r>
              <a:rPr lang="en-US" altLang="zh-TW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19:5-6)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TW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“…</a:t>
            </a:r>
            <a:r>
              <a:rPr lang="zh-TW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你们是</a:t>
            </a:r>
            <a:r>
              <a:rPr lang="zh-TW" altLang="en-US" sz="4000" i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被拣选的族类</a:t>
            </a:r>
            <a:r>
              <a:rPr lang="en-US" altLang="zh-TW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TW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是</a:t>
            </a:r>
            <a:r>
              <a:rPr lang="zh-TW" altLang="en-US" sz="4000" i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有君尊的祭司</a:t>
            </a:r>
            <a:r>
              <a:rPr lang="en-US" altLang="zh-TW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TW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TW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是</a:t>
            </a:r>
            <a:r>
              <a:rPr lang="zh-TW" altLang="en-US" sz="4000" b="1" i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圣洁的国度</a:t>
            </a:r>
            <a:r>
              <a:rPr lang="en-US" altLang="zh-TW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TW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是</a:t>
            </a:r>
            <a:r>
              <a:rPr lang="zh-TW" altLang="en-US" sz="4000" i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属神的子民</a:t>
            </a:r>
            <a:r>
              <a:rPr lang="en-US" altLang="zh-TW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TW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要叫你们宣扬</a:t>
            </a:r>
            <a:r>
              <a:rPr lang="zh-TW" altLang="en-US" sz="4000" i="1" u="sng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那召你</a:t>
            </a:r>
            <a:endParaRPr lang="en-US" altLang="zh-TW" sz="4000" i="1" u="sng" dirty="0">
              <a:solidFill>
                <a:srgbClr val="FFFF00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TW" sz="4000" i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TW" altLang="en-US" sz="4000" i="1" u="sng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们出黑暗入奇妙光明者</a:t>
            </a:r>
            <a:r>
              <a:rPr lang="en-US" altLang="zh-TW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</a:t>
            </a:r>
            <a:r>
              <a:rPr lang="zh-CN" altLang="en-US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耶稣基督</a:t>
            </a:r>
            <a:r>
              <a:rPr lang="en-US" altLang="zh-CN" sz="36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)</a:t>
            </a:r>
            <a:r>
              <a:rPr lang="zh-TW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的美德</a:t>
            </a:r>
            <a:r>
              <a:rPr lang="en-US" altLang="zh-TW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.” (</a:t>
            </a:r>
            <a:r>
              <a:rPr lang="zh-TW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彼前</a:t>
            </a:r>
            <a:r>
              <a:rPr lang="en-US" altLang="zh-TW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2:9)</a:t>
            </a:r>
          </a:p>
        </p:txBody>
      </p:sp>
    </p:spTree>
    <p:extLst>
      <p:ext uri="{BB962C8B-B14F-4D97-AF65-F5344CB8AC3E}">
        <p14:creationId xmlns:p14="http://schemas.microsoft.com/office/powerpoint/2010/main" val="8204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8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82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56FABF-F10C-1251-6090-C92A93F170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3D02528F-4A08-9EFE-C46E-332E14100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203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zh-CN" altLang="en-US" sz="40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结语</a:t>
            </a:r>
            <a:endParaRPr lang="en-US" altLang="zh-TW" sz="4000" b="1" dirty="0">
              <a:solidFill>
                <a:srgbClr val="FFFF00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TW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3.	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神预知以色列人的不情之求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: 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要效法列国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立王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所以</a:t>
            </a:r>
            <a:endParaRPr lang="en-US" altLang="zh-TW" sz="4000" b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TW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先设立先知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带领众人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预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表教会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的职责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)</a:t>
            </a:r>
          </a:p>
          <a:p>
            <a:pPr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TW" altLang="en-US" sz="4000" spc="-16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但美国</a:t>
            </a:r>
            <a:r>
              <a:rPr lang="zh-CN" altLang="en-US" sz="4000" spc="-16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的</a:t>
            </a:r>
            <a:r>
              <a:rPr lang="zh-TW" altLang="en-US" sz="4000" spc="-16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教会远离神</a:t>
            </a:r>
            <a:r>
              <a:rPr lang="en-US" altLang="zh-TW" sz="4000" spc="-16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spc="-16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美国这</a:t>
            </a:r>
            <a:r>
              <a:rPr lang="zh-TW" altLang="en-US" sz="4000" spc="-16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国</a:t>
            </a:r>
            <a:r>
              <a:rPr lang="zh-CN" altLang="en-US" sz="4000" spc="-16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家</a:t>
            </a:r>
            <a:r>
              <a:rPr lang="zh-TW" altLang="en-US" sz="4000" spc="-16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自然</a:t>
            </a:r>
            <a:r>
              <a:rPr lang="zh-CN" altLang="en-US" sz="4000" spc="-16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也就</a:t>
            </a:r>
            <a:r>
              <a:rPr lang="zh-TW" altLang="en-US" sz="4000" spc="-16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随波逐流</a:t>
            </a:r>
            <a:r>
              <a:rPr lang="en-US" altLang="zh-TW" sz="4000" spc="-16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! </a:t>
            </a:r>
          </a:p>
          <a:p>
            <a:pPr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(</a:t>
            </a:r>
            <a:r>
              <a:rPr lang="zh-TW" altLang="en-US" sz="4000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华盛顿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圣公会主教玛丽安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·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埃德加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·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巴德在华盛顿</a:t>
            </a:r>
            <a:endParaRPr lang="en-US" altLang="zh-TW" sz="40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国家大教堂讲道时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	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直接对着在场的川普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总统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</a:p>
          <a:p>
            <a:pPr>
              <a:lnSpc>
                <a:spcPts val="47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为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LGBTQ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和非法移民的利益请愿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.)</a:t>
            </a:r>
          </a:p>
          <a:p>
            <a:pPr>
              <a:lnSpc>
                <a:spcPts val="47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这盐已不再咸了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精盐又拒绝从盐罐子出来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!</a:t>
            </a:r>
            <a:endParaRPr lang="en-US" altLang="zh-TW" sz="4000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lnSpc>
                <a:spcPts val="47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华人教会对美国的衰微有责任吗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?</a:t>
            </a:r>
          </a:p>
          <a:p>
            <a:pPr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TW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“</a:t>
            </a:r>
            <a:r>
              <a:rPr lang="zh-TW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我所使你们被掳到的那城</a:t>
            </a:r>
            <a:r>
              <a:rPr lang="en-US" altLang="zh-TW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TW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你们要为那城求平安</a:t>
            </a:r>
            <a:r>
              <a:rPr lang="en-US" altLang="zh-TW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</a:p>
          <a:p>
            <a:pPr>
              <a:lnSpc>
                <a:spcPts val="46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TW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TW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为那城祷告耶和华</a:t>
            </a:r>
            <a:r>
              <a:rPr lang="en-US" altLang="zh-TW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; 	…</a:t>
            </a:r>
            <a:r>
              <a:rPr lang="zh-TW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你们也随着得平安</a:t>
            </a:r>
            <a:r>
              <a:rPr lang="en-US" altLang="zh-TW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.” 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耶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29:7)</a:t>
            </a:r>
            <a:endParaRPr lang="en-US" altLang="zh-TW" sz="4000" i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253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8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000"/>
                                        <p:tgtEl>
                                          <p:spTgt spid="82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BC1E2-0DB5-C03B-3C49-EAE6A8638B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E6A824B8-72E5-4EBB-94F6-D33A8C382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203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zh-CN" altLang="en-US" sz="40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结语</a:t>
            </a:r>
            <a:endParaRPr lang="en-US" altLang="zh-TW" sz="4000" b="1" dirty="0">
              <a:solidFill>
                <a:srgbClr val="FFFF00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TW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3.	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神预知以色列人的不情之求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: 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要效法列国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立王</a:t>
            </a:r>
            <a:r>
              <a:rPr lang="en-US" altLang="zh-TW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所以</a:t>
            </a:r>
            <a:endParaRPr lang="en-US" altLang="zh-TW" sz="4000" b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TW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先设立先知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带领众人</a:t>
            </a:r>
            <a:r>
              <a:rPr lang="zh-TW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(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预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表教会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的职责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)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川普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总统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要使美国再次</a:t>
            </a:r>
            <a:r>
              <a:rPr lang="zh-TW" altLang="en-US" sz="4000" b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伟大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!  </a:t>
            </a:r>
            <a:r>
              <a:rPr lang="en-US" altLang="zh-CN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MAGA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!!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971550" algn="l"/>
                <a:tab pos="1143000" algn="l"/>
                <a:tab pos="6597650" algn="r"/>
              </a:tabLst>
              <a:defRPr/>
            </a:pP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全力支持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!</a:t>
            </a:r>
          </a:p>
          <a:p>
            <a:pPr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514350" algn="l"/>
              </a:tabLst>
              <a:defRPr/>
            </a:pP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我们求神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使美国再次</a:t>
            </a:r>
            <a:r>
              <a:rPr lang="zh-TW" altLang="en-US" sz="4000" b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圣洁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! 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</a:p>
          <a:p>
            <a:pPr>
              <a:lnSpc>
                <a:spcPts val="47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tabLst>
                <a:tab pos="514350" algn="l"/>
                <a:tab pos="1371600" algn="l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en-US" altLang="zh-CN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M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ake </a:t>
            </a:r>
            <a:r>
              <a:rPr lang="en-US" altLang="zh-CN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merica </a:t>
            </a:r>
            <a:r>
              <a:rPr lang="en-US" altLang="zh-CN" sz="4000" b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Holy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A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gain! </a:t>
            </a:r>
            <a:r>
              <a:rPr lang="en-US" altLang="zh-CN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MAHA</a:t>
            </a: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!</a:t>
            </a:r>
          </a:p>
          <a:p>
            <a:pPr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CN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神当年呼召了撒母耳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;</a:t>
            </a:r>
          </a:p>
          <a:p>
            <a:pPr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514350" algn="l"/>
                <a:tab pos="1028700" algn="l"/>
                <a:tab pos="1200150" algn="l"/>
                <a:tab pos="1543050" algn="l"/>
                <a:tab pos="1885950" algn="l"/>
                <a:tab pos="6597650" algn="r"/>
              </a:tabLst>
              <a:defRPr/>
            </a:pP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今天也呼召了你我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为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了要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复兴美国的教会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	</a:t>
            </a:r>
          </a:p>
          <a:p>
            <a:pPr algn="ctr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514350" algn="l"/>
                <a:tab pos="1028700" algn="l"/>
                <a:tab pos="1200150" algn="l"/>
                <a:tab pos="1543050" algn="l"/>
                <a:tab pos="1885950" algn="l"/>
                <a:tab pos="6597650" algn="r"/>
              </a:tabLst>
              <a:defRPr/>
            </a:pP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才能</a:t>
            </a:r>
            <a:r>
              <a:rPr lang="en-US" altLang="zh-CN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MAHA</a:t>
            </a:r>
            <a:r>
              <a:rPr lang="zh-CN" altLang="en-US" sz="4000" b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使美国再次圣洁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并归荣耀与神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!</a:t>
            </a:r>
          </a:p>
          <a:p>
            <a:pPr algn="ctr">
              <a:lnSpc>
                <a:spcPts val="47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tabLst>
                <a:tab pos="514350" algn="l"/>
                <a:tab pos="941785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	</a:t>
            </a:r>
            <a:r>
              <a:rPr lang="zh-CN" altLang="en-US" sz="40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我们应当</a:t>
            </a:r>
            <a:r>
              <a:rPr lang="zh-TW" altLang="en-US" sz="40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如何回应</a:t>
            </a:r>
            <a:r>
              <a:rPr lang="en-US" altLang="zh-TW" sz="4000" b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?</a:t>
            </a:r>
            <a:endParaRPr lang="en-US" altLang="zh-TW" sz="4000" i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61DC000-1989-FC3D-B98C-F274A0363506}"/>
              </a:ext>
            </a:extLst>
          </p:cNvPr>
          <p:cNvSpPr txBox="1"/>
          <p:nvPr/>
        </p:nvSpPr>
        <p:spPr>
          <a:xfrm>
            <a:off x="4114800" y="2530271"/>
            <a:ext cx="5486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但这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是绝对</a:t>
            </a:r>
            <a:r>
              <a:rPr lang="zh-TW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不可能</a:t>
            </a:r>
            <a:r>
              <a:rPr lang="zh-CN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的事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!</a:t>
            </a:r>
            <a:endParaRPr lang="en-US" sz="4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8FECF2-A027-5875-B7F2-E36359760273}"/>
              </a:ext>
            </a:extLst>
          </p:cNvPr>
          <p:cNvSpPr txBox="1"/>
          <p:nvPr/>
        </p:nvSpPr>
        <p:spPr>
          <a:xfrm>
            <a:off x="9525000" y="2517914"/>
            <a:ext cx="167449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除非</a:t>
            </a:r>
            <a:r>
              <a:rPr lang="en-US" altLang="zh-TW" sz="4000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63709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2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2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2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8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82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820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820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820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B6845-4778-C841-6A6E-1F34691C1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E15114AD-A2DE-F0C9-D3A0-2BD6EBFA45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196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514350" algn="l"/>
                <a:tab pos="857250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17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一日耶西对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大卫说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你拿一伊法烘了的穗子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和十个饼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送到营里去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给你哥哥们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18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再拿这十块奶饼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送给他们的千夫长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...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22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跑到战场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问他哥哥们安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23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与他们说话的时候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歌利亚从非利士队中出来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说从前所说的话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大卫都听见了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...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25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以色列人彼此说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这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人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是要向以色列人骂阵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若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杀他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王必赏赐他大财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将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女儿给他为妻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并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免他父家纳粮当差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26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说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这未受割礼的非利士人是谁呢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竟敢向永生神的军队骂阵么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28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以利押听见大卫与他们所说的话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就向他发怒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说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你下来作什么呢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那几只羊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你交托了谁呢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我知道你的骄傲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和你心里的恶意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 </a:t>
            </a: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1340D9EF-7D1A-B1C9-A9F9-53E5B4C7A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4547" y="5729291"/>
            <a:ext cx="1085850" cy="54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257175" indent="-257175">
              <a:spcBef>
                <a:spcPct val="20000"/>
              </a:spcBef>
              <a:buClr>
                <a:schemeClr val="tx2"/>
              </a:buClr>
              <a:tabLst>
                <a:tab pos="2743200" algn="l"/>
                <a:tab pos="4114800" algn="l"/>
              </a:tabLst>
              <a:defRPr/>
            </a:pPr>
            <a:endParaRPr lang="en-US" sz="2925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文新字海-中圓" pitchFamily="2" charset="-120"/>
              <a:ea typeface="文新字海-中圓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6477422"/>
      </p:ext>
    </p:extLst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63DCA0-6986-56A6-C8A1-24FF8D81D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9" name="Rectangle 3">
            <a:extLst>
              <a:ext uri="{FF2B5EF4-FFF2-40B4-BE49-F238E27FC236}">
                <a16:creationId xmlns:a16="http://schemas.microsoft.com/office/drawing/2014/main" id="{D9333F3D-D898-A565-D6FA-9C7F08E2E5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457200"/>
            <a:ext cx="11963400" cy="67818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514350" indent="-51435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zh-CN" altLang="en-US" sz="4400" b="1" dirty="0">
                <a:solidFill>
                  <a:srgbClr val="FFFF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洁净我 </a:t>
            </a:r>
            <a:r>
              <a:rPr lang="en-US" altLang="zh-CN" sz="4400" b="1" dirty="0">
                <a:solidFill>
                  <a:srgbClr val="FFFF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Cleanse Me</a:t>
            </a:r>
            <a:endParaRPr lang="en-US" altLang="zh-TW" sz="4000" dirty="0">
              <a:solidFill>
                <a:schemeClr val="bg1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14350" indent="-51435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恳求救主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来监察我心思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; 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求主今试验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知道我私意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  <a:endParaRPr lang="zh-TW" altLang="en-US" sz="4000" dirty="0">
              <a:solidFill>
                <a:schemeClr val="bg1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14350" indent="-51435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若在我心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隐藏罪恶念头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; 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洗去诸般不义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使我自由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  <a:endParaRPr lang="zh-TW" altLang="en-US" sz="4000" dirty="0">
              <a:solidFill>
                <a:schemeClr val="bg1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14350" indent="-51435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Search me, O God, and know my heart today;</a:t>
            </a:r>
          </a:p>
          <a:p>
            <a:pPr marL="514350" indent="-51435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Try me, O Savior, know my thoughts, I pray:</a:t>
            </a:r>
          </a:p>
          <a:p>
            <a:pPr marL="514350" indent="-51435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See if there be some wicked way in me:</a:t>
            </a:r>
          </a:p>
          <a:p>
            <a:pPr marL="514350" indent="-51435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Cleanse me from </a:t>
            </a:r>
            <a:r>
              <a:rPr lang="en-US" altLang="zh-TW" sz="4000" dirty="0" err="1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ev'ry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sin, and set me free.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2428801-3EFB-C4D5-0209-1E086A1145D2}"/>
              </a:ext>
            </a:extLst>
          </p:cNvPr>
          <p:cNvSpPr txBox="1"/>
          <p:nvPr/>
        </p:nvSpPr>
        <p:spPr>
          <a:xfrm>
            <a:off x="152400" y="115670"/>
            <a:ext cx="914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600" dirty="0">
                <a:solidFill>
                  <a:srgbClr val="FFFF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1/4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652815"/>
      </p:ext>
    </p:extLst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4A6AA-E16E-CE97-1F7C-B1412D0C4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9" name="Rectangle 3">
            <a:extLst>
              <a:ext uri="{FF2B5EF4-FFF2-40B4-BE49-F238E27FC236}">
                <a16:creationId xmlns:a16="http://schemas.microsoft.com/office/drawing/2014/main" id="{476E3574-258F-1EEB-2FAD-A6A9408FE7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457200"/>
            <a:ext cx="11963400" cy="67818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514350" indent="-51435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zh-CN" altLang="en-US" sz="4400" b="1" dirty="0">
                <a:solidFill>
                  <a:srgbClr val="FFFF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洁净我 </a:t>
            </a:r>
            <a:r>
              <a:rPr lang="en-US" altLang="zh-CN" sz="4400" b="1" dirty="0">
                <a:solidFill>
                  <a:srgbClr val="FFFF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Cleanse Me</a:t>
            </a:r>
            <a:endParaRPr lang="en-US" altLang="zh-TW" sz="4000" dirty="0">
              <a:solidFill>
                <a:schemeClr val="bg1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14350" indent="-51435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赞美救主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因将我罪洗清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; 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愿主的真道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使我心洁净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  <a:endParaRPr lang="zh-TW" altLang="en-US" sz="4000" dirty="0">
              <a:solidFill>
                <a:schemeClr val="bg1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14350" indent="-51435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求主以火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焚尽以往羞情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; 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我今所求所望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荣耀主名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  <a:endParaRPr lang="zh-TW" altLang="en-US" sz="4000" dirty="0">
              <a:solidFill>
                <a:schemeClr val="bg1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14350" indent="-51435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I Praise Thee Lord. for cleansing me from sin:</a:t>
            </a:r>
          </a:p>
          <a:p>
            <a:pPr marL="514350" indent="-51435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Fulfill Thy Word, and make me pure within;</a:t>
            </a:r>
            <a:endParaRPr lang="zh-TW" altLang="en-US" sz="4000" dirty="0">
              <a:solidFill>
                <a:schemeClr val="bg1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14350" indent="-51435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Fill me with fire Where once I burned with shame:</a:t>
            </a:r>
          </a:p>
          <a:p>
            <a:pPr marL="514350" indent="-51435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Grant my desire to magnify Thy name.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8AA13F-0C41-F714-CE1F-94A1B9E862AC}"/>
              </a:ext>
            </a:extLst>
          </p:cNvPr>
          <p:cNvSpPr txBox="1"/>
          <p:nvPr/>
        </p:nvSpPr>
        <p:spPr>
          <a:xfrm>
            <a:off x="152400" y="115670"/>
            <a:ext cx="914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600" dirty="0">
                <a:solidFill>
                  <a:srgbClr val="FFFF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2/4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468292"/>
      </p:ext>
    </p:extLst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8CAE8C-64E4-F10A-508B-FD5CDF19A3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9" name="Rectangle 3">
            <a:extLst>
              <a:ext uri="{FF2B5EF4-FFF2-40B4-BE49-F238E27FC236}">
                <a16:creationId xmlns:a16="http://schemas.microsoft.com/office/drawing/2014/main" id="{F9F0F63C-DB4F-73CE-372E-EBCC16C0EF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457200"/>
            <a:ext cx="11963400" cy="67818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514350" indent="-51435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zh-CN" altLang="en-US" sz="4400" b="1" dirty="0">
                <a:solidFill>
                  <a:srgbClr val="FFFF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洁净我 </a:t>
            </a:r>
            <a:r>
              <a:rPr lang="en-US" altLang="zh-CN" sz="4400" b="1" dirty="0">
                <a:solidFill>
                  <a:srgbClr val="FFFF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Cleanse Me</a:t>
            </a:r>
            <a:endParaRPr lang="en-US" altLang="zh-TW" sz="4000" dirty="0">
              <a:solidFill>
                <a:schemeClr val="bg1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14350" indent="-51435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恳求我主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使我完全归祢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; 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贫穷的心地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充满祢爱意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  <a:endParaRPr lang="zh-TW" altLang="en-US" sz="4000" dirty="0">
              <a:solidFill>
                <a:schemeClr val="bg1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14350" indent="-51435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管理我心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不再自私骄傲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;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今愿完全听命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求主引导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  <a:endParaRPr lang="zh-TW" altLang="en-US" sz="4000" dirty="0">
              <a:solidFill>
                <a:schemeClr val="bg1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14350" indent="-51435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Lord, take my life, and make it wholly Thine;</a:t>
            </a:r>
          </a:p>
          <a:p>
            <a:pPr marL="514350" indent="-51435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Fill my poor heart with Thy great love divine;</a:t>
            </a:r>
            <a:endParaRPr lang="zh-TW" altLang="en-US" sz="4000" dirty="0">
              <a:solidFill>
                <a:schemeClr val="bg1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14350" indent="-51435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Take all my will, my passion, self and pride;</a:t>
            </a:r>
          </a:p>
          <a:p>
            <a:pPr marL="514350" indent="-51435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I now surrender, Lord in me abide.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3046BA7-ED5B-0286-838F-109B87DE1AC1}"/>
              </a:ext>
            </a:extLst>
          </p:cNvPr>
          <p:cNvSpPr txBox="1"/>
          <p:nvPr/>
        </p:nvSpPr>
        <p:spPr>
          <a:xfrm>
            <a:off x="152400" y="115670"/>
            <a:ext cx="914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600" dirty="0">
                <a:solidFill>
                  <a:srgbClr val="FFFF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3/4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11373"/>
      </p:ext>
    </p:extLst>
  </p:cSld>
  <p:clrMapOvr>
    <a:masterClrMapping/>
  </p:clrMapOvr>
  <p:transition spd="slow">
    <p:push dir="u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69272-270D-8CD5-727D-7745F36F3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9" name="Rectangle 3">
            <a:extLst>
              <a:ext uri="{FF2B5EF4-FFF2-40B4-BE49-F238E27FC236}">
                <a16:creationId xmlns:a16="http://schemas.microsoft.com/office/drawing/2014/main" id="{29463B52-E17D-56F4-52CF-27F6A813B5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2400" y="457200"/>
            <a:ext cx="11963400" cy="6781800"/>
          </a:xfrm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514350" indent="-51435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zh-CN" altLang="en-US" sz="4400" b="1" dirty="0">
                <a:solidFill>
                  <a:srgbClr val="FFFF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洁净我 </a:t>
            </a:r>
            <a:r>
              <a:rPr lang="en-US" altLang="zh-CN" sz="4400" b="1" dirty="0">
                <a:solidFill>
                  <a:srgbClr val="FFFF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Cleanse Me</a:t>
            </a:r>
            <a:endParaRPr lang="en-US" altLang="zh-TW" sz="4000" dirty="0">
              <a:solidFill>
                <a:schemeClr val="bg1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14350" indent="-51435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恳求圣灵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赐下广大复兴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; 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先复兴我心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燃起火热情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  <a:endParaRPr lang="zh-TW" altLang="en-US" sz="4000" dirty="0">
              <a:solidFill>
                <a:schemeClr val="bg1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14350" indent="-51435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倚靠圣言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主供给我需要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;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求主今赐福气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TW" altLang="en-US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是我祈导</a:t>
            </a: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  <a:endParaRPr lang="zh-TW" altLang="en-US" sz="4000" dirty="0">
              <a:solidFill>
                <a:schemeClr val="bg1"/>
              </a:solidFill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  <a:p>
            <a:pPr marL="514350" indent="-51435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O Holy Ghost, revival comes from Thee: </a:t>
            </a:r>
          </a:p>
          <a:p>
            <a:pPr marL="514350" indent="-51435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Send a revival start the work in me:</a:t>
            </a:r>
          </a:p>
          <a:p>
            <a:pPr marL="514350" indent="-51435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Thy Word declares Thou wilt supply our need:</a:t>
            </a:r>
          </a:p>
          <a:p>
            <a:pPr marL="514350" indent="-51435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en-US" altLang="zh-TW" sz="4000" dirty="0">
                <a:solidFill>
                  <a:schemeClr val="bg1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For blessing now, O Lord, I humbly plead.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868581-18D1-67E8-5164-5A343870E34E}"/>
              </a:ext>
            </a:extLst>
          </p:cNvPr>
          <p:cNvSpPr txBox="1"/>
          <p:nvPr/>
        </p:nvSpPr>
        <p:spPr>
          <a:xfrm>
            <a:off x="152400" y="115670"/>
            <a:ext cx="914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600" dirty="0">
                <a:solidFill>
                  <a:srgbClr val="FFFF00"/>
                </a:solidFill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4/4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211604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31022E-9B64-D26F-CEB9-F0A467DC9F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34A4F20B-B3FF-94A5-167C-ECE1242417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203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514350" algn="l"/>
                <a:tab pos="857250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30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大卫就离开他转向别人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照先前的话而问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百姓仍照先前的话回答他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31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有人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就告诉了扫罗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扫罗便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叫他来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32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说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你的仆人要去与那非利士人战斗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33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扫罗说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你不能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  <a:r>
              <a:rPr lang="en-US" altLang="zh-CN" sz="32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..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因为你年纪太轻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...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34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说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你仆人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放羊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...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37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耶和华救我脱离狮子和熊的爪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也必救我脱离这非利士人的手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...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38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就把自己的战衣给大卫穿上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将铜盔给他戴上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又给他穿上铠甲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39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说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我穿戴这些不能走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40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他手中拿杖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又在溪中挑选了五块光滑石子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拿着甩石的机弦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就去迎那非利士人</a:t>
            </a:r>
            <a:r>
              <a:rPr lang="en-US" altLang="zh-CN" sz="36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42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非利士人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见了大卫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就藐视他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因为他年轻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面色光红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容貌俊美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43 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非利士人就指着自己的神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咒诅大卫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514350" algn="l"/>
                <a:tab pos="857250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endParaRPr lang="en-US" altLang="zh-CN" sz="4000" i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BA771100-417A-6CD5-E392-2D0095ACE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4547" y="5729291"/>
            <a:ext cx="1085850" cy="54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257175" indent="-257175">
              <a:spcBef>
                <a:spcPct val="20000"/>
              </a:spcBef>
              <a:buClr>
                <a:schemeClr val="tx2"/>
              </a:buClr>
              <a:tabLst>
                <a:tab pos="2743200" algn="l"/>
                <a:tab pos="4114800" algn="l"/>
              </a:tabLst>
              <a:defRPr/>
            </a:pPr>
            <a:endParaRPr lang="en-US" sz="2925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文新字海-中圓" pitchFamily="2" charset="-120"/>
              <a:ea typeface="文新字海-中圓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5348640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368F7-BE16-433B-FB8B-7D75E224E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B939DAC0-CB8F-FBE3-0FE0-AD67A10265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196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514350" algn="l"/>
                <a:tab pos="857250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45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说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你来攻击我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是靠着刀枪和铜戟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我来攻击你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是靠着万军之耶和华的名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就是你所怒骂带领以色列军队的神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46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今日耶和华必将你交在我手里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我必杀你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斩你的头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又将非利士军兵的尸首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给空中的飞鸟地上的野兽吃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使普天下的人都知道以色列中有神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514350" algn="l"/>
                <a:tab pos="857250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47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又使这众人知道耶和华使人得胜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不是用刀用枪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因为争战的胜败全在乎耶和华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49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掏出一块石子来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用机弦甩去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打中非利士人的额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石子进入额内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他就仆倒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面伏于地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51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将他的刀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拔出来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割了他的头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非利士众人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就都逃跑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A3C3C933-ED2E-2A98-58BF-F0DC49E1FE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4547" y="5729291"/>
            <a:ext cx="1085850" cy="54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257175" indent="-257175">
              <a:spcBef>
                <a:spcPct val="20000"/>
              </a:spcBef>
              <a:buClr>
                <a:schemeClr val="tx2"/>
              </a:buClr>
              <a:tabLst>
                <a:tab pos="2743200" algn="l"/>
                <a:tab pos="4114800" algn="l"/>
              </a:tabLst>
              <a:defRPr/>
            </a:pPr>
            <a:endParaRPr lang="en-US" sz="2925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文新字海-中圓" pitchFamily="2" charset="-120"/>
              <a:ea typeface="文新字海-中圓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70018270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BC74EF-6C64-354C-D4CF-46773F81A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97BD062F-0047-3F0A-8B6F-90D2DD13D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203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514350" algn="l"/>
                <a:tab pos="857250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52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以色列人和犹大人便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呐喊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追赶非利士人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被杀的非利士人倒在沙拉音的路上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直到迦特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和以革伦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tabLst>
                <a:tab pos="514350" algn="l"/>
                <a:tab pos="857250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55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就问元帅押尼珥说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那少年人是谁的儿子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押尼珥说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我不知道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57 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押尼珥领他到扫罗面前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他手中拿着非利士人的头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58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扫罗问他说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你是谁的儿子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大卫说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我是你仆人伯利恒人耶西的儿子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514350" algn="l"/>
                <a:tab pos="857250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CN" sz="4000" b="1" i="1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18: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大卫对扫罗说完了话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约拿单的心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与大卫的心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深相契合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约拿单爱大卫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如同爱自己的性命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那日扫罗留住大卫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,…  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3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约拿单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就与他结盟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4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脱下外袍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给了大卫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又将战衣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刀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弓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腰带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都给了他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67E1FFFC-54CB-481A-584C-569391B5B9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4547" y="5729291"/>
            <a:ext cx="1085850" cy="54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257175" indent="-257175">
              <a:spcBef>
                <a:spcPct val="20000"/>
              </a:spcBef>
              <a:buClr>
                <a:schemeClr val="tx2"/>
              </a:buClr>
              <a:tabLst>
                <a:tab pos="2743200" algn="l"/>
                <a:tab pos="4114800" algn="l"/>
              </a:tabLst>
              <a:defRPr/>
            </a:pPr>
            <a:endParaRPr lang="en-US" sz="2925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文新字海-中圓" pitchFamily="2" charset="-120"/>
              <a:ea typeface="文新字海-中圓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2746642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714D72-C116-A723-EEF4-955359FA20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CC94E47C-AE97-7F09-B4D8-6A5EF355CC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1963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514350" algn="l"/>
                <a:tab pos="857250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5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扫罗无论差遣大卫往何处去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他都作事精明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扫罗就立他作战士长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众百姓和扫罗的臣仆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无不喜悦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6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大卫打死了那非利士人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同众人回来的时候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妇女们从以色列各城里出来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,…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打鼓击磬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,…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迎接扫罗王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7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众妇女舞蹈唱和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说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扫罗杀死千千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大卫杀死万万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8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扫罗甚发怒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就说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将万万归大卫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千千归我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只剩下王位没有给他了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9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从这日起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扫罗就怒视大卫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10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次日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从神那里来的恶魔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大大降在扫罗身上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他就在家中胡言乱语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大卫照常弹琴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扫罗手里拿着枪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11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心里说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我要将大卫刺透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钉在墙上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大卫躲避他两次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12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扫罗惧怕大卫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因为耶和华离开自己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与大卫同在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</a:p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514350" algn="l"/>
                <a:tab pos="857250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endParaRPr lang="en-US" altLang="zh-CN" sz="4000" i="1" dirty="0">
              <a:solidFill>
                <a:schemeClr val="bg1"/>
              </a:solidFill>
              <a:effectLst>
                <a:outerShdw dist="50800" dir="3000000" algn="ctr" rotWithShape="0">
                  <a:schemeClr val="tx1"/>
                </a:outerShdw>
              </a:effectLst>
              <a:latin typeface="Calibri" panose="020F0502020204030204" pitchFamily="34" charset="0"/>
              <a:ea typeface="KaiTi" panose="02010609060101010101" pitchFamily="49" charset="-122"/>
              <a:cs typeface="Calibri" panose="020F0502020204030204" pitchFamily="34" charset="0"/>
            </a:endParaRP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3E6BA168-F836-BE20-F3FE-A2CCB78225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4547" y="5729291"/>
            <a:ext cx="1085850" cy="54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257175" indent="-257175">
              <a:spcBef>
                <a:spcPct val="20000"/>
              </a:spcBef>
              <a:buClr>
                <a:schemeClr val="tx2"/>
              </a:buClr>
              <a:tabLst>
                <a:tab pos="2743200" algn="l"/>
                <a:tab pos="4114800" algn="l"/>
              </a:tabLst>
              <a:defRPr/>
            </a:pPr>
            <a:endParaRPr lang="en-US" sz="2925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文新字海-中圓" pitchFamily="2" charset="-120"/>
              <a:ea typeface="文新字海-中圓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91044034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E77DA-7F46-3E42-925B-D04B515D53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" name="Rectangle 10">
            <a:extLst>
              <a:ext uri="{FF2B5EF4-FFF2-40B4-BE49-F238E27FC236}">
                <a16:creationId xmlns:a16="http://schemas.microsoft.com/office/drawing/2014/main" id="{7FBD140A-2964-C5BE-571F-F0C98E55E5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0"/>
            <a:ext cx="12039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tabLst>
                <a:tab pos="514350" algn="l"/>
                <a:tab pos="857250" algn="l"/>
                <a:tab pos="1200150" algn="l"/>
                <a:tab pos="1543050" algn="l"/>
                <a:tab pos="1885950" algn="l"/>
                <a:tab pos="6598444" algn="r"/>
              </a:tabLst>
              <a:defRPr/>
            </a:pP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13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所以扫罗使大卫离开自己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立他为千夫长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他就领兵出入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17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扫罗对大卫说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我将大女儿</a:t>
            </a:r>
            <a:r>
              <a:rPr lang="zh-CN" altLang="en-US" sz="4000" i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米拉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给你为妻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只要你为我奋勇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为耶和华争战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扫罗心里说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我不好亲手害他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要借非利士人的手害他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19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扫罗的女儿米拉到了当给大卫的时候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扫罗却给了</a:t>
            </a:r>
            <a:r>
              <a:rPr lang="zh-CN" altLang="en-US" sz="4000" i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米何拉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人</a:t>
            </a:r>
            <a:r>
              <a:rPr lang="zh-CN" altLang="en-US" sz="4000" i="1" u="sng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亚得列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为妻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20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扫罗的次女米甲爱大卫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扫罗就喜悦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21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心里说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我将这女儿给大卫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好借非利士人的手害他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22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扫罗吩咐臣仆说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你们暗中对大卫说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王喜悦你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王的臣仆也都喜爱你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你当作王的女婿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23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扫罗的臣仆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就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说给大卫听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大卫说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你们以为作王的女婿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是一件小事么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我是贫穷卑微的人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. </a:t>
            </a:r>
            <a:r>
              <a:rPr lang="en-US" altLang="zh-CN" sz="4000" b="1" i="1" baseline="30000" dirty="0">
                <a:solidFill>
                  <a:srgbClr val="FFFF00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24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 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扫罗的臣仆回奏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…</a:t>
            </a:r>
            <a:r>
              <a:rPr lang="zh-CN" altLang="en-US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大卫所说的</a:t>
            </a:r>
            <a:r>
              <a:rPr lang="en-US" altLang="zh-CN" sz="4000" i="1" dirty="0">
                <a:solidFill>
                  <a:schemeClr val="bg1"/>
                </a:solidFill>
                <a:effectLst>
                  <a:outerShdw dist="50800" dir="3000000" algn="ctr" rotWithShape="0">
                    <a:schemeClr val="tx1"/>
                  </a:outerShdw>
                </a:effectLst>
                <a:latin typeface="Calibri" panose="020F0502020204030204" pitchFamily="34" charset="0"/>
                <a:ea typeface="KaiTi" panose="02010609060101010101" pitchFamily="49" charset="-122"/>
                <a:cs typeface="Calibri" panose="020F0502020204030204" pitchFamily="34" charset="0"/>
              </a:rPr>
              <a:t>,… </a:t>
            </a:r>
          </a:p>
        </p:txBody>
      </p:sp>
      <p:sp>
        <p:nvSpPr>
          <p:cNvPr id="8204" name="Rectangle 12">
            <a:extLst>
              <a:ext uri="{FF2B5EF4-FFF2-40B4-BE49-F238E27FC236}">
                <a16:creationId xmlns:a16="http://schemas.microsoft.com/office/drawing/2014/main" id="{7DA8FC56-A859-72DE-C02B-0195FF5E3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4547" y="5729291"/>
            <a:ext cx="1085850" cy="541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marL="257175" indent="-257175">
              <a:spcBef>
                <a:spcPct val="20000"/>
              </a:spcBef>
              <a:buClr>
                <a:schemeClr val="tx2"/>
              </a:buClr>
              <a:tabLst>
                <a:tab pos="2743200" algn="l"/>
                <a:tab pos="4114800" algn="l"/>
              </a:tabLst>
              <a:defRPr/>
            </a:pPr>
            <a:endParaRPr lang="en-US" sz="2925" b="1">
              <a:solidFill>
                <a:srgbClr val="FFCC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文新字海-中圓" pitchFamily="2" charset="-120"/>
              <a:ea typeface="文新字海-中圓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91567280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New Master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PMingLiU"/>
        <a:cs typeface=""/>
      </a:majorFont>
      <a:minorFont>
        <a:latin typeface="Arial"/>
        <a:ea typeface="PMingLiU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5400" b="1" i="0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DFPLiShuW5-B5-AZ" pitchFamily="66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TW" altLang="en-US" sz="5400" b="1" i="0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  <a:ea typeface="DFPLiShuW5-B5-AZ" pitchFamily="66" charset="-12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4578</TotalTime>
  <Words>5649</Words>
  <Application>Microsoft Office PowerPoint</Application>
  <PresentationFormat>Widescreen</PresentationFormat>
  <Paragraphs>343</Paragraphs>
  <Slides>43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7" baseType="lpstr">
      <vt:lpstr>文新字海-中圓</vt:lpstr>
      <vt:lpstr>Arial</vt:lpstr>
      <vt:lpstr>Calibri</vt:lpstr>
      <vt:lpstr>New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George</dc:creator>
  <cp:lastModifiedBy>George Hsu</cp:lastModifiedBy>
  <cp:revision>65</cp:revision>
  <dcterms:created xsi:type="dcterms:W3CDTF">2012-01-02T14:22:06Z</dcterms:created>
  <dcterms:modified xsi:type="dcterms:W3CDTF">2025-07-27T03:34:37Z</dcterms:modified>
</cp:coreProperties>
</file>