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88" r:id="rId2"/>
    <p:sldMasterId id="2147483918" r:id="rId3"/>
    <p:sldMasterId id="2147483933" r:id="rId4"/>
    <p:sldMasterId id="2147483945" r:id="rId5"/>
    <p:sldMasterId id="2147483957" r:id="rId6"/>
    <p:sldMasterId id="2147483969" r:id="rId7"/>
    <p:sldMasterId id="2147483981" r:id="rId8"/>
    <p:sldMasterId id="2147483993" r:id="rId9"/>
    <p:sldMasterId id="2147484005" r:id="rId10"/>
  </p:sldMasterIdLst>
  <p:notesMasterIdLst>
    <p:notesMasterId r:id="rId91"/>
  </p:notesMasterIdLst>
  <p:sldIdLst>
    <p:sldId id="379" r:id="rId11"/>
    <p:sldId id="419" r:id="rId12"/>
    <p:sldId id="420" r:id="rId13"/>
    <p:sldId id="421" r:id="rId14"/>
    <p:sldId id="422" r:id="rId15"/>
    <p:sldId id="423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4" r:id="rId24"/>
    <p:sldId id="435" r:id="rId25"/>
    <p:sldId id="436" r:id="rId26"/>
    <p:sldId id="437" r:id="rId27"/>
    <p:sldId id="433" r:id="rId28"/>
    <p:sldId id="296" r:id="rId29"/>
    <p:sldId id="295" r:id="rId30"/>
    <p:sldId id="292" r:id="rId31"/>
    <p:sldId id="386" r:id="rId32"/>
    <p:sldId id="304" r:id="rId33"/>
    <p:sldId id="348" r:id="rId34"/>
    <p:sldId id="387" r:id="rId35"/>
    <p:sldId id="388" r:id="rId36"/>
    <p:sldId id="345" r:id="rId37"/>
    <p:sldId id="350" r:id="rId38"/>
    <p:sldId id="347" r:id="rId39"/>
    <p:sldId id="391" r:id="rId40"/>
    <p:sldId id="349" r:id="rId41"/>
    <p:sldId id="392" r:id="rId42"/>
    <p:sldId id="393" r:id="rId43"/>
    <p:sldId id="351" r:id="rId44"/>
    <p:sldId id="352" r:id="rId45"/>
    <p:sldId id="394" r:id="rId46"/>
    <p:sldId id="395" r:id="rId47"/>
    <p:sldId id="353" r:id="rId48"/>
    <p:sldId id="397" r:id="rId49"/>
    <p:sldId id="398" r:id="rId50"/>
    <p:sldId id="354" r:id="rId51"/>
    <p:sldId id="316" r:id="rId52"/>
    <p:sldId id="399" r:id="rId53"/>
    <p:sldId id="400" r:id="rId54"/>
    <p:sldId id="355" r:id="rId55"/>
    <p:sldId id="356" r:id="rId56"/>
    <p:sldId id="322" r:id="rId57"/>
    <p:sldId id="401" r:id="rId58"/>
    <p:sldId id="357" r:id="rId59"/>
    <p:sldId id="358" r:id="rId60"/>
    <p:sldId id="402" r:id="rId61"/>
    <p:sldId id="360" r:id="rId62"/>
    <p:sldId id="361" r:id="rId63"/>
    <p:sldId id="403" r:id="rId64"/>
    <p:sldId id="404" r:id="rId65"/>
    <p:sldId id="363" r:id="rId66"/>
    <p:sldId id="377" r:id="rId67"/>
    <p:sldId id="364" r:id="rId68"/>
    <p:sldId id="406" r:id="rId69"/>
    <p:sldId id="365" r:id="rId70"/>
    <p:sldId id="366" r:id="rId71"/>
    <p:sldId id="367" r:id="rId72"/>
    <p:sldId id="274" r:id="rId73"/>
    <p:sldId id="407" r:id="rId74"/>
    <p:sldId id="408" r:id="rId75"/>
    <p:sldId id="273" r:id="rId76"/>
    <p:sldId id="409" r:id="rId77"/>
    <p:sldId id="271" r:id="rId78"/>
    <p:sldId id="368" r:id="rId79"/>
    <p:sldId id="270" r:id="rId80"/>
    <p:sldId id="410" r:id="rId81"/>
    <p:sldId id="411" r:id="rId82"/>
    <p:sldId id="369" r:id="rId83"/>
    <p:sldId id="266" r:id="rId84"/>
    <p:sldId id="412" r:id="rId85"/>
    <p:sldId id="414" r:id="rId86"/>
    <p:sldId id="413" r:id="rId87"/>
    <p:sldId id="371" r:id="rId88"/>
    <p:sldId id="418" r:id="rId89"/>
    <p:sldId id="415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F17"/>
    <a:srgbClr val="484600"/>
    <a:srgbClr val="C5AA07"/>
    <a:srgbClr val="808000"/>
    <a:srgbClr val="005A7A"/>
    <a:srgbClr val="92B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94660"/>
  </p:normalViewPr>
  <p:slideViewPr>
    <p:cSldViewPr>
      <p:cViewPr varScale="1">
        <p:scale>
          <a:sx n="85" d="100"/>
          <a:sy n="85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tableStyles" Target="tableStyle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B6EA-AF47-4191-A1AB-8691CD4EBED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A5A76-0298-4062-BAA3-274A42FB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5A76-0298-4062-BAA3-274A42FB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2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214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1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73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28295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50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912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157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37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41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3"/>
            <a:ext cx="4572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10839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0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3"/>
            <a:ext cx="4572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61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091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0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081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40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577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83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364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694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673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14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43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9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69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3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16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4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7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882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3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108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41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0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17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7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6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6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6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3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4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2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1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2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79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86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CF1A18-FFB9-47CA-88A5-221B33D9D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4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D0C5D4-1AE6-478F-B999-B8C0F2314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0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B9C466-2C74-41E6-8EBC-9087A6213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1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43E704-5C9B-4FA0-B13F-5CB1A5E18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82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AF32FA-6C74-4475-9F1D-07CD9F94F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79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3B7FD1-DD98-4FDC-8E86-14B38DA82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2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47380A-0C8E-4CE2-91FA-E6710778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2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9F42EC-84E7-4C50-AE61-20B757F39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5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92A1ED-8167-45BC-9793-07E0FEF4D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22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C5EC4C-E20B-40D9-9419-3FCFD561C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4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835791-9208-4995-A21A-84F201365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96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61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314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373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8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7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6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95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6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563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07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5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F2F172-6D6A-459D-90E5-E0F9F5CD6F49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231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B582B2-4F1B-4A0A-8C63-38E9D68EAA39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649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789D83-100A-4D29-B6CF-71357E5AE5D6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553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4385" y="1600201"/>
            <a:ext cx="310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3835" y="1600201"/>
            <a:ext cx="310634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0DBB5F-33D1-476F-BF65-AA67F41240C3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054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C9BE12-96B6-4D29-A7A5-59310C92221F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62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CB872C-CF7C-43F8-BE20-EFEA341BED5C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0684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8ABF74-3FFE-4F57-B1CB-872C03B1D7F0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090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93070A-05BF-4B33-A3D6-5240C758BE80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98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AF70A8-8155-48A8-B2BF-F2BE6E25671F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4473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34324E-5FCA-420C-84FF-9BE650D9DE38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2347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9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4385" y="274639"/>
            <a:ext cx="46303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A057E7-4A69-4DA7-93B1-ECDDF21CF7C9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470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7DBF1D-F462-421D-BD77-537E503F5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0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3F007C-5EBD-4DEB-8A1F-ED6DF71ED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1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F37D45-DDA6-4578-82FC-20987E5F8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5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6198FE-C93D-46B2-BF85-B7D68C76E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6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0E8A07-65A5-4EF9-BC84-FCC2A5C46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6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5979A3-7EF2-4FA1-8786-15C2C765D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29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F0078C-75C0-45DB-87E4-86254D02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32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743F97-582D-425C-90AA-8B692127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18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2ACC4-9EF4-4DC4-860F-21FAF51EB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970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9AA9CE-189E-4E0E-B254-71380F02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99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F8FF2-DD3C-434F-B24B-5EEA3BA58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52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E11D1-0051-4471-A187-A21BCF3BA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40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3DC-7352-41DB-BA5D-AD4019C79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120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0BBEC-8FE5-452E-B0AE-20B3FA807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3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A2148-2237-4106-B5CE-5B5AFAEA4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691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341E3-8E3E-4BF3-B079-96B0E51664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7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DE5BC-F5B3-4441-AF56-9AC51E791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65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A17E-1466-40FB-9FC4-CC2598225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52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7BB6-48DF-4320-95AB-E33F95414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84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8AF06-2C89-470F-AD4C-59A68CA7F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17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3FEDE-41B5-4FCE-B272-423AA88AF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78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8C6F4-241F-481C-A49E-9C748AFDE9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968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36189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609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7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7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A53427A3-57B5-4F0D-9354-62547806C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0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E55107C-5176-438A-B825-3FC8FB8FFAA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23E61F3-BDCF-4574-A33F-370FF74D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1">
          <a:gsLst>
            <a:gs pos="0">
              <a:srgbClr val="05056B"/>
            </a:gs>
            <a:gs pos="23000">
              <a:srgbClr val="05056B"/>
            </a:gs>
            <a:gs pos="48000">
              <a:srgbClr val="033288"/>
            </a:gs>
            <a:gs pos="78000">
              <a:srgbClr val="004274"/>
            </a:gs>
            <a:gs pos="100000">
              <a:srgbClr val="0707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按一下以編輯母片標題樣式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按一下以編輯母片</a:t>
            </a:r>
          </a:p>
          <a:p>
            <a:pPr lvl="1"/>
            <a:r>
              <a:rPr lang="en-US" altLang="en-US"/>
              <a:t>第二層</a:t>
            </a:r>
          </a:p>
          <a:p>
            <a:pPr lvl="2"/>
            <a:r>
              <a:rPr lang="en-US" altLang="en-US"/>
              <a:t>第三層</a:t>
            </a:r>
          </a:p>
          <a:p>
            <a:pPr lvl="3"/>
            <a:r>
              <a:rPr lang="en-US" altLang="en-US"/>
              <a:t>第四層</a:t>
            </a:r>
          </a:p>
          <a:p>
            <a:pPr lvl="4"/>
            <a:r>
              <a:rPr lang="en-US" altLang="en-US"/>
              <a:t>第五層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  <a:latin typeface="Arial"/>
                <a:ea typeface="PMingLiU" pitchFamily="2" charset="-120"/>
                <a:cs typeface="Arial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  <a:latin typeface="Arial"/>
                <a:ea typeface="PMingLiU" pitchFamily="2" charset="-120"/>
                <a:cs typeface="Arial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  <a:latin typeface="Arial"/>
                <a:ea typeface="PMingLiU" pitchFamily="2" charset="-120"/>
                <a:cs typeface="Arial"/>
              </a:defRPr>
            </a:lvl1pPr>
          </a:lstStyle>
          <a:p>
            <a:pPr>
              <a:defRPr/>
            </a:pPr>
            <a:fld id="{1644C600-F1DE-4802-B0B0-C011E240E3C9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7535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white">
                    <a:tint val="75000"/>
                  </a:prstClr>
                </a:solidFill>
                <a:latin typeface="Garamond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white">
                    <a:tint val="75000"/>
                  </a:prstClr>
                </a:solidFill>
                <a:latin typeface="Garamond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white">
                    <a:tint val="75000"/>
                  </a:prstClr>
                </a:solidFill>
                <a:latin typeface="Garamond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BEA0973-E0E6-4551-BCCB-07025364898C}" type="slidenum">
              <a:rPr lang="en-US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15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F6D267-5FDE-4E80-8A2E-6491463453B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2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0E616C78-444A-43AA-8922-FE5AE3E9C1C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561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213842" y="4114800"/>
            <a:ext cx="7315200" cy="2236106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抵挡世俗 走窄路</a:t>
            </a:r>
            <a:br>
              <a:rPr lang="en-US" altLang="zh-CN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6600" dirty="0">
              <a:solidFill>
                <a:srgbClr val="C5AA07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8664"/>
          <a:stretch>
            <a:fillRect/>
          </a:stretch>
        </p:blipFill>
        <p:spPr>
          <a:xfrm>
            <a:off x="2590800" y="457200"/>
            <a:ext cx="4561284" cy="3317297"/>
          </a:xfrm>
        </p:spPr>
      </p:pic>
    </p:spTree>
    <p:extLst>
      <p:ext uri="{BB962C8B-B14F-4D97-AF65-F5344CB8AC3E}">
        <p14:creationId xmlns:p14="http://schemas.microsoft.com/office/powerpoint/2010/main" val="53774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42" y="292211"/>
            <a:ext cx="8778240" cy="6442544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zh-CN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惟有</a:t>
            </a:r>
            <a:r>
              <a:rPr lang="zh-CN" altLang="en-US" sz="4400" b="1" dirty="0">
                <a:solidFill>
                  <a:srgbClr val="1A24A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基督</a:t>
            </a:r>
            <a:r>
              <a:rPr lang="zh-CN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在我们还作罪人的时候</a:t>
            </a:r>
            <a:r>
              <a:rPr lang="zh-CN" altLang="en-US" sz="4400" b="1" dirty="0">
                <a:solidFill>
                  <a:srgbClr val="1A24A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为我们死</a:t>
            </a:r>
            <a:r>
              <a:rPr lang="zh-CN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r>
              <a:rPr lang="zh-CN" altLang="en-US" sz="4400" b="1" dirty="0">
                <a:solidFill>
                  <a:srgbClr val="1A24A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神的爱</a:t>
            </a:r>
            <a:r>
              <a:rPr lang="zh-CN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就在此向我们显明了。</a:t>
            </a:r>
          </a:p>
          <a:p>
            <a:pPr marL="34290" indent="0">
              <a:buNone/>
            </a:pPr>
            <a:r>
              <a:rPr lang="zh-CN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现在我们既靠着他的血称义，就更要藉着他</a:t>
            </a:r>
            <a:r>
              <a:rPr lang="zh-CN" altLang="en-US" sz="4400" b="1" dirty="0">
                <a:solidFill>
                  <a:srgbClr val="1A24A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免去神的忿怒</a:t>
            </a:r>
            <a:r>
              <a:rPr lang="zh-CN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</a:p>
          <a:p>
            <a:pPr marL="34290" indent="0">
              <a:buNone/>
            </a:pPr>
            <a:endParaRPr lang="en-US" altLang="zh-CN" sz="1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" indent="0">
              <a:buNone/>
            </a:pPr>
            <a:r>
              <a:rPr lang="zh-CN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因为我们</a:t>
            </a:r>
            <a:r>
              <a:rPr lang="zh-CN" altLang="en-US" sz="4400" b="1" dirty="0">
                <a:solidFill>
                  <a:srgbClr val="1A24A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作仇敌</a:t>
            </a:r>
            <a:r>
              <a:rPr lang="zh-CN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的时候，且</a:t>
            </a:r>
            <a:r>
              <a:rPr lang="zh-CN" altLang="en-US" sz="44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藉着神儿子的死，得与神和好</a:t>
            </a:r>
            <a:r>
              <a:rPr lang="zh-CN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；既已和好，就更要因他的生得救了。</a:t>
            </a:r>
            <a:endParaRPr lang="en-US" altLang="zh-CN" sz="4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" indent="0" algn="r">
              <a:buNone/>
            </a:pPr>
            <a:endParaRPr lang="en-US" altLang="zh-CN" sz="1200" b="1" dirty="0"/>
          </a:p>
          <a:p>
            <a:pPr marL="34290" indent="0" algn="r">
              <a:buNone/>
            </a:pPr>
            <a:r>
              <a:rPr lang="zh-CN" altLang="en-US" sz="3600" b="1" dirty="0"/>
              <a:t>罗５：８－１０</a:t>
            </a:r>
            <a:endParaRPr lang="en-US" sz="3600" b="1" dirty="0"/>
          </a:p>
          <a:p>
            <a:pPr marL="3429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9129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C:\Users\grace\Desktop\22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676400"/>
            <a:ext cx="8801100" cy="3836988"/>
          </a:xfr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讨论题</a:t>
            </a:r>
            <a:endParaRPr lang="en-US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59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811" y="616528"/>
            <a:ext cx="7476259" cy="1039091"/>
          </a:xfrm>
        </p:spPr>
        <p:txBody>
          <a:bodyPr>
            <a:noAutofit/>
          </a:bodyPr>
          <a:lstStyle/>
          <a:p>
            <a:pPr algn="ctr"/>
            <a:br>
              <a:rPr lang="en-US" altLang="zh-CN" sz="5400" dirty="0"/>
            </a:br>
            <a:r>
              <a:rPr lang="zh-CN" altLang="en-US" sz="5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5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无条件</a:t>
            </a:r>
            <a:r>
              <a:rPr lang="zh-CN" altLang="en-US" sz="5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接纳你</a:t>
            </a:r>
            <a:br>
              <a:rPr lang="en-US" altLang="zh-CN" sz="5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5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5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按你的本相</a:t>
            </a:r>
            <a:r>
              <a:rPr lang="zh-CN" altLang="en-US" sz="5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接纳你</a:t>
            </a:r>
            <a:br>
              <a:rPr lang="en-US" altLang="zh-CN" sz="5400" b="1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487" y="2733067"/>
            <a:ext cx="7564583" cy="3214255"/>
          </a:xfrm>
        </p:spPr>
        <p:txBody>
          <a:bodyPr>
            <a:noAutofit/>
          </a:bodyPr>
          <a:lstStyle/>
          <a:p>
            <a:pPr marL="34290" indent="0" algn="ctr">
              <a:buNone/>
            </a:pPr>
            <a:r>
              <a:rPr lang="zh-CN" altLang="en-US" sz="4800" b="1" dirty="0">
                <a:solidFill>
                  <a:srgbClr val="2468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错误的上帝论</a:t>
            </a:r>
            <a:endParaRPr lang="en-US" altLang="zh-CN" sz="4800" b="1" dirty="0">
              <a:solidFill>
                <a:srgbClr val="24687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" indent="0" algn="ctr">
              <a:lnSpc>
                <a:spcPct val="100000"/>
              </a:lnSpc>
              <a:buNone/>
            </a:pPr>
            <a:r>
              <a:rPr lang="zh-CN" altLang="en-US" sz="4800" b="1" dirty="0">
                <a:solidFill>
                  <a:srgbClr val="2468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使得耶稣并祂钉十字架的救赎工作变得多余</a:t>
            </a:r>
            <a:endParaRPr lang="en-US" altLang="zh-CN" sz="4800" b="1" dirty="0">
              <a:solidFill>
                <a:srgbClr val="24687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" indent="0" algn="ctr">
              <a:lnSpc>
                <a:spcPct val="100000"/>
              </a:lnSpc>
              <a:buNone/>
            </a:pPr>
            <a:r>
              <a:rPr lang="zh-CN" altLang="en-US" sz="4800" b="1" dirty="0">
                <a:solidFill>
                  <a:srgbClr val="2468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圣洁变得无关紧要</a:t>
            </a:r>
            <a:endParaRPr lang="en-US" altLang="zh-CN" sz="4800" b="1" dirty="0">
              <a:solidFill>
                <a:srgbClr val="24687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6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128D"/>
            </a:gs>
            <a:gs pos="49000">
              <a:srgbClr val="051399"/>
            </a:gs>
            <a:gs pos="100000">
              <a:srgbClr val="0616A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304800"/>
            <a:ext cx="8796998" cy="6553200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体贴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肉体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的   就是死</a:t>
            </a:r>
            <a:endParaRPr kumimoji="0" lang="en-US" altLang="zh-CN" sz="5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体贴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圣灵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的   乃是生命  平安</a:t>
            </a:r>
          </a:p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原来体贴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肉体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的   就是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与神为仇</a:t>
            </a:r>
            <a:endParaRPr kumimoji="0" lang="en-US" altLang="zh-CN" sz="5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因为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不服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神的律法   也是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不能服</a:t>
            </a:r>
          </a:p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而且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属肉体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的人  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不能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得神的喜欢</a:t>
            </a:r>
            <a:endParaRPr kumimoji="0" lang="en-US" altLang="zh-CN" sz="5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如果神的灵住在你们心里</a:t>
            </a:r>
            <a:endParaRPr kumimoji="0" lang="en-US" altLang="zh-CN" sz="5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你们就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不属肉体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   乃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属圣灵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了</a:t>
            </a:r>
            <a:endParaRPr kumimoji="0" lang="en-US" altLang="zh-CN" sz="5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人若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没有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基督的灵，就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不是属基督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的</a:t>
            </a:r>
            <a:endParaRPr kumimoji="0" lang="en-US" altLang="zh-CN" sz="5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73152" marR="0" lvl="0" indent="0" algn="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罗 </a:t>
            </a:r>
            <a:r>
              <a:rPr kumimoji="0" lang="en-US" altLang="zh-CN" sz="5100" b="1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8</a:t>
            </a:r>
            <a:r>
              <a:rPr kumimoji="0" lang="en-US" altLang="zh-CN" sz="51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: </a:t>
            </a:r>
            <a:r>
              <a:rPr kumimoji="0" lang="en-US" altLang="zh-CN" sz="5100" b="1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6-9</a:t>
            </a:r>
          </a:p>
          <a:p>
            <a:pPr marL="73152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endParaRPr kumimoji="0" lang="en-US" sz="5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67200" y="1681089"/>
            <a:ext cx="3581400" cy="757311"/>
          </a:xfrm>
          <a:prstGeom prst="ellipse">
            <a:avLst/>
          </a:prstGeom>
          <a:noFill/>
          <a:ln w="3175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/>
          <p:nvPr/>
        </p:nvSpPr>
        <p:spPr>
          <a:xfrm>
            <a:off x="4038600" y="3113649"/>
            <a:ext cx="4038600" cy="691662"/>
          </a:xfrm>
          <a:prstGeom prst="ellipse">
            <a:avLst/>
          </a:prstGeom>
          <a:noFill/>
          <a:ln w="3175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4419600" y="304801"/>
            <a:ext cx="609600" cy="609600"/>
          </a:xfrm>
          <a:prstGeom prst="ellipse">
            <a:avLst/>
          </a:prstGeom>
          <a:noFill/>
          <a:ln w="3175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8695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雾霾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Georgia"/>
              <a:ea typeface="FZShuTi"/>
            </a:endParaRPr>
          </a:p>
        </p:txBody>
      </p:sp>
      <p:pic>
        <p:nvPicPr>
          <p:cNvPr id="4" name="Picture 2" descr="Image result for 雾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" b="9016"/>
          <a:stretch>
            <a:fillRect/>
          </a:stretch>
        </p:blipFill>
        <p:spPr bwMode="auto">
          <a:xfrm>
            <a:off x="110772" y="977503"/>
            <a:ext cx="8910644" cy="49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57452" y="1143000"/>
            <a:ext cx="4229100" cy="1371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zh-CN" altLang="en-US" sz="6000" b="1" spc="-9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世俗化福音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282" y="2743201"/>
            <a:ext cx="845581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85000"/>
              </a:lnSpc>
              <a:spcBef>
                <a:spcPct val="0"/>
              </a:spcBef>
              <a:defRPr/>
            </a:pPr>
            <a:r>
              <a:rPr lang="zh-CN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对属灵生命有很大危害</a:t>
            </a:r>
            <a:endParaRPr lang="en-US" sz="6000" b="1" spc="-9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694" y="3931526"/>
            <a:ext cx="6400798" cy="1371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zh-CN" altLang="en-US" sz="6000" b="1" spc="-9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信息是</a:t>
            </a:r>
            <a:r>
              <a:rPr lang="zh-CN" altLang="en-US" sz="6000" b="1" spc="-9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真假</a:t>
            </a:r>
            <a:r>
              <a:rPr lang="zh-CN" altLang="en-US" sz="6000" b="1" spc="-9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掺杂</a:t>
            </a:r>
          </a:p>
        </p:txBody>
      </p:sp>
    </p:spTree>
    <p:extLst>
      <p:ext uri="{BB962C8B-B14F-4D97-AF65-F5344CB8AC3E}">
        <p14:creationId xmlns:p14="http://schemas.microsoft.com/office/powerpoint/2010/main" val="39996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650" y="1632858"/>
            <a:ext cx="3657600" cy="1657350"/>
          </a:xfrm>
        </p:spPr>
        <p:txBody>
          <a:bodyPr/>
          <a:lstStyle/>
          <a:p>
            <a:pPr algn="ctr"/>
            <a:r>
              <a:rPr lang="zh-CN" altLang="en-US" sz="4950" dirty="0">
                <a:solidFill>
                  <a:srgbClr val="FFFF00"/>
                </a:solidFill>
              </a:rPr>
              <a:t>架空</a:t>
            </a:r>
            <a:r>
              <a:rPr lang="zh-CN" altLang="en-US" sz="4950" dirty="0">
                <a:solidFill>
                  <a:schemeClr val="bg1"/>
                </a:solidFill>
              </a:rPr>
              <a:t>圣经的</a:t>
            </a:r>
            <a:br>
              <a:rPr lang="en-US" altLang="zh-CN" sz="4950" dirty="0">
                <a:solidFill>
                  <a:schemeClr val="bg1"/>
                </a:solidFill>
              </a:rPr>
            </a:br>
            <a:r>
              <a:rPr lang="zh-CN" altLang="en-US" sz="4950" dirty="0">
                <a:solidFill>
                  <a:srgbClr val="FFFF00"/>
                </a:solidFill>
              </a:rPr>
              <a:t>类</a:t>
            </a:r>
            <a:r>
              <a:rPr lang="zh-CN" altLang="en-US" sz="4950" dirty="0">
                <a:solidFill>
                  <a:schemeClr val="bg1"/>
                </a:solidFill>
              </a:rPr>
              <a:t>基督教</a:t>
            </a:r>
            <a:endParaRPr lang="en-US" sz="495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00300"/>
            <a:ext cx="2191132" cy="1738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8975" y="3829050"/>
            <a:ext cx="5314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300" dirty="0">
                <a:solidFill>
                  <a:prstClr val="white"/>
                </a:solidFill>
                <a:latin typeface="Georgia"/>
                <a:ea typeface="FZShuTi"/>
              </a:rPr>
              <a:t> The Rise of a Parallel,</a:t>
            </a:r>
          </a:p>
          <a:p>
            <a:pPr algn="ctr" defTabSz="685800"/>
            <a:r>
              <a:rPr lang="en-US" sz="3300" dirty="0">
                <a:solidFill>
                  <a:prstClr val="white"/>
                </a:solidFill>
                <a:latin typeface="Georgia"/>
                <a:ea typeface="FZShuTi"/>
              </a:rPr>
              <a:t> Post-Biblical Christianity</a:t>
            </a:r>
          </a:p>
        </p:txBody>
      </p:sp>
    </p:spTree>
    <p:extLst>
      <p:ext uri="{BB962C8B-B14F-4D97-AF65-F5344CB8AC3E}">
        <p14:creationId xmlns:p14="http://schemas.microsoft.com/office/powerpoint/2010/main" val="7047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6262FE"/>
            </a:gs>
            <a:gs pos="74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309" y="971550"/>
            <a:ext cx="3771900" cy="1013588"/>
          </a:xfrm>
        </p:spPr>
        <p:txBody>
          <a:bodyPr>
            <a:noAutofit/>
          </a:bodyPr>
          <a:lstStyle/>
          <a:p>
            <a:pPr algn="ctr"/>
            <a:r>
              <a:rPr lang="zh-CN" altLang="en-US" sz="4500" dirty="0"/>
              <a:t>对罪的定义</a:t>
            </a:r>
            <a:endParaRPr lang="en-US" sz="5400" b="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71450" y="2542238"/>
            <a:ext cx="3714750" cy="27290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spcAft>
                <a:spcPts val="450"/>
              </a:spcAft>
              <a:buClr>
                <a:srgbClr val="E48312"/>
              </a:buClr>
              <a:buNone/>
            </a:pPr>
            <a:endParaRPr lang="en-US" altLang="zh-CN" sz="3600" b="1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ctr" defTabSz="342900">
              <a:spcAft>
                <a:spcPts val="450"/>
              </a:spcAft>
              <a:buClr>
                <a:srgbClr val="E48312"/>
              </a:buClr>
              <a:buNone/>
            </a:pPr>
            <a:r>
              <a:rPr lang="zh-CN" altLang="en-US" sz="36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你没有达到个人</a:t>
            </a:r>
            <a:endParaRPr lang="en-US" altLang="zh-CN" sz="3600" b="1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ctr" defTabSz="342900">
              <a:spcAft>
                <a:spcPts val="450"/>
              </a:spcAft>
              <a:buClr>
                <a:srgbClr val="E48312"/>
              </a:buClr>
              <a:buNone/>
            </a:pPr>
            <a:r>
              <a:rPr lang="zh-CN" altLang="en-US" sz="36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所定的生活目标</a:t>
            </a:r>
            <a:endParaRPr lang="en-US" sz="3600" b="1" dirty="0">
              <a:solidFill>
                <a:prstClr val="white"/>
              </a:solidFill>
            </a:endParaRPr>
          </a:p>
          <a:p>
            <a:pPr marL="257175" indent="-257175" algn="ctr" defTabSz="342900">
              <a:spcAft>
                <a:spcPts val="450"/>
              </a:spcAft>
              <a:buClr>
                <a:srgbClr val="E48312"/>
              </a:buClr>
            </a:pPr>
            <a:endParaRPr lang="en-US" sz="1350" dirty="0">
              <a:solidFill>
                <a:prstClr val="white"/>
              </a:solidFill>
              <a:latin typeface="Candara" panose="020E0502030303020204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112160" y="2457451"/>
            <a:ext cx="3829050" cy="314324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spcAft>
                <a:spcPts val="450"/>
              </a:spcAft>
              <a:buClr>
                <a:srgbClr val="E48312"/>
              </a:buClr>
              <a:buNone/>
            </a:pPr>
            <a:endParaRPr lang="en-US" altLang="zh-CN" sz="600" b="1" dirty="0">
              <a:solidFill>
                <a:prstClr val="white">
                  <a:lumMod val="95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  <a:p>
            <a:pPr marL="0" indent="0" algn="ctr" defTabSz="342900">
              <a:spcAft>
                <a:spcPts val="450"/>
              </a:spcAft>
              <a:buClr>
                <a:srgbClr val="E48312"/>
              </a:buClr>
              <a:buNone/>
            </a:pPr>
            <a:r>
              <a:rPr lang="zh-CN" altLang="en-US" sz="3600" b="1" dirty="0">
                <a:solidFill>
                  <a:prstClr val="white">
                    <a:lumMod val="95000"/>
                  </a:prstClr>
                </a:solidFill>
                <a:latin typeface="Candara" panose="020E0502030303020204"/>
                <a:ea typeface="华文楷体" panose="02010600040101010101" pitchFamily="2" charset="-122"/>
              </a:rPr>
              <a:t>不听从上帝</a:t>
            </a:r>
            <a:endParaRPr lang="en-US" altLang="zh-CN" sz="3600" b="1" dirty="0">
              <a:solidFill>
                <a:prstClr val="white">
                  <a:lumMod val="95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  <a:p>
            <a:pPr marL="0" indent="0" algn="ctr" defTabSz="342900">
              <a:spcAft>
                <a:spcPts val="450"/>
              </a:spcAft>
              <a:buClr>
                <a:srgbClr val="E48312"/>
              </a:buClr>
              <a:buNone/>
            </a:pPr>
            <a:r>
              <a:rPr lang="zh-CN" altLang="en-US" sz="3600" b="1" dirty="0">
                <a:solidFill>
                  <a:prstClr val="white">
                    <a:lumMod val="95000"/>
                  </a:prstClr>
                </a:solidFill>
                <a:latin typeface="Candara" panose="020E0502030303020204"/>
                <a:ea typeface="华文楷体" panose="02010600040101010101" pitchFamily="2" charset="-122"/>
              </a:rPr>
              <a:t>悖逆上帝</a:t>
            </a:r>
            <a:endParaRPr lang="en-US" altLang="zh-CN" sz="3600" b="1" dirty="0">
              <a:solidFill>
                <a:prstClr val="white">
                  <a:lumMod val="95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  <a:p>
            <a:pPr marL="0" indent="0" algn="ctr" defTabSz="342900">
              <a:spcAft>
                <a:spcPts val="450"/>
              </a:spcAft>
              <a:buClr>
                <a:srgbClr val="E48312"/>
              </a:buClr>
              <a:buNone/>
            </a:pPr>
            <a:r>
              <a:rPr lang="zh-CN" altLang="en-US" sz="3600" b="1" dirty="0">
                <a:solidFill>
                  <a:prstClr val="white">
                    <a:lumMod val="95000"/>
                  </a:prstClr>
                </a:solidFill>
                <a:latin typeface="Candara" panose="020E0502030303020204"/>
                <a:ea typeface="华文楷体" panose="02010600040101010101" pitchFamily="2" charset="-122"/>
              </a:rPr>
              <a:t>不爱上帝</a:t>
            </a:r>
            <a:endParaRPr lang="en-US" altLang="zh-CN" sz="3600" b="1" dirty="0">
              <a:solidFill>
                <a:prstClr val="white">
                  <a:lumMod val="95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  <a:p>
            <a:pPr marL="0" indent="0" algn="ctr" defTabSz="342900">
              <a:spcAft>
                <a:spcPts val="450"/>
              </a:spcAft>
              <a:buClr>
                <a:srgbClr val="E48312"/>
              </a:buClr>
              <a:buNone/>
            </a:pPr>
            <a:r>
              <a:rPr lang="zh-CN" altLang="en-US" sz="3600" b="1" dirty="0">
                <a:solidFill>
                  <a:prstClr val="white">
                    <a:lumMod val="95000"/>
                  </a:prstClr>
                </a:solidFill>
                <a:latin typeface="Candara" panose="020E0502030303020204"/>
                <a:ea typeface="华文楷体" panose="02010600040101010101" pitchFamily="2" charset="-122"/>
              </a:rPr>
              <a:t>不求上帝的荣耀</a:t>
            </a:r>
            <a:endParaRPr lang="en-US" altLang="zh-CN" sz="3600" b="1" dirty="0">
              <a:solidFill>
                <a:prstClr val="white">
                  <a:lumMod val="95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  <a:p>
            <a:pPr marL="0" indent="0" algn="ctr" defTabSz="342900">
              <a:spcAft>
                <a:spcPts val="450"/>
              </a:spcAft>
              <a:buClr>
                <a:srgbClr val="E48312"/>
              </a:buClr>
              <a:buNone/>
            </a:pPr>
            <a:endParaRPr lang="en-US" sz="3600" b="1" dirty="0">
              <a:solidFill>
                <a:prstClr val="white">
                  <a:lumMod val="95000"/>
                </a:prstClr>
              </a:solidFill>
              <a:latin typeface="Candara" panose="020E0502030303020204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030218" y="3543299"/>
            <a:ext cx="912114" cy="3634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ndara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931427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1714500"/>
            <a:ext cx="5429250" cy="914400"/>
          </a:xfrm>
        </p:spPr>
        <p:txBody>
          <a:bodyPr/>
          <a:lstStyle/>
          <a:p>
            <a:r>
              <a:rPr lang="zh-CN" altLang="en-US" sz="4950" dirty="0">
                <a:solidFill>
                  <a:srgbClr val="FFFF00"/>
                </a:solidFill>
              </a:rPr>
              <a:t>没有</a:t>
            </a:r>
            <a:r>
              <a:rPr lang="zh-CN" altLang="en-US" sz="4950" dirty="0">
                <a:solidFill>
                  <a:schemeClr val="bg1"/>
                </a:solidFill>
              </a:rPr>
              <a:t>基督的基督教</a:t>
            </a:r>
            <a:endParaRPr lang="en-US" sz="495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133600"/>
            <a:ext cx="249555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00350"/>
            <a:ext cx="2248125" cy="27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143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雾霾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Image result for 雾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" b="9016"/>
          <a:stretch>
            <a:fillRect/>
          </a:stretch>
        </p:blipFill>
        <p:spPr bwMode="auto">
          <a:xfrm>
            <a:off x="116681" y="977503"/>
            <a:ext cx="8910644" cy="49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0981" y="1447800"/>
            <a:ext cx="8682043" cy="21717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zh-CN" altLang="en-US" sz="6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只有教会的活动</a:t>
            </a:r>
            <a:endParaRPr lang="en-US" altLang="zh-CN" sz="6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685800">
              <a:defRPr/>
            </a:pPr>
            <a:r>
              <a:rPr lang="zh-CN" altLang="en-US" sz="6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却没有基督在里面的教会</a:t>
            </a:r>
            <a:endParaRPr lang="en-US" sz="6000" b="1" spc="-9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066800" y="1524000"/>
            <a:ext cx="7038975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弟兄姐妹轻看</a:t>
            </a:r>
            <a:endParaRPr lang="en-US" altLang="zh-CN" sz="7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圣经核心的教义</a:t>
            </a:r>
            <a:endParaRPr lang="en-US" altLang="zh-CN" sz="7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4903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C:\Users\grace\Desktop\22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676400"/>
            <a:ext cx="8801100" cy="3836988"/>
          </a:xfr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讨论题</a:t>
            </a:r>
            <a:endParaRPr lang="en-US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932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571500" y="1200150"/>
            <a:ext cx="754380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专门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以服务和向往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彼岸</a:t>
            </a:r>
            <a:endParaRPr lang="en-US" altLang="zh-CN" sz="49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天堂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为宗旨</a:t>
            </a:r>
            <a:endParaRPr lang="en-US" altLang="zh-CN" sz="49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变为关心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此岸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人类事务</a:t>
            </a:r>
            <a:endParaRPr lang="en-US" altLang="zh-CN" sz="49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228850" y="4457700"/>
            <a:ext cx="6400800" cy="8549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　</a:t>
            </a:r>
            <a:r>
              <a:rPr lang="zh-CN" altLang="en-US" sz="4350" b="1" dirty="0">
                <a:solidFill>
                  <a:srgbClr val="EBDDC3"/>
                </a:solidFill>
                <a:latin typeface="Microsoft JhengHei"/>
                <a:ea typeface="+mj-ea"/>
              </a:rPr>
              <a:t>世俗化</a:t>
            </a:r>
            <a:endParaRPr lang="en-US" sz="4350" b="1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4125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354577" y="1085850"/>
            <a:ext cx="645795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3600" b="1" dirty="0">
              <a:solidFill>
                <a:prstClr val="white"/>
              </a:solidFill>
              <a:latin typeface="FZShuTi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400300" y="4686300"/>
            <a:ext cx="6440927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3300" dirty="0">
                <a:solidFill>
                  <a:srgbClr val="EBDDC3"/>
                </a:solidFill>
                <a:latin typeface="Microsoft JhengHei"/>
                <a:ea typeface="+mj-ea"/>
              </a:rPr>
              <a:t>                      一 歌罗西书</a:t>
            </a:r>
            <a:r>
              <a:rPr lang="en-US" altLang="zh-CN" sz="3300" dirty="0">
                <a:solidFill>
                  <a:srgbClr val="EBDDC3"/>
                </a:solidFill>
                <a:latin typeface="Microsoft JhengHei"/>
                <a:ea typeface="+mj-ea"/>
              </a:rPr>
              <a:t>3:22-23</a:t>
            </a:r>
            <a:endParaRPr lang="en-US" sz="33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04800"/>
            <a:ext cx="8191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无论做什么 </a:t>
            </a:r>
            <a:endParaRPr lang="en-US" altLang="zh-CN" sz="5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都要从</a:t>
            </a:r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里做  </a:t>
            </a:r>
            <a:endParaRPr lang="en-US" altLang="zh-CN" sz="5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像是给</a:t>
            </a:r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</a:t>
            </a:r>
            <a:r>
              <a:rPr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做的</a:t>
            </a:r>
            <a:r>
              <a:rPr lang="en-US" altLang="zh-CN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不是给人做的</a:t>
            </a:r>
            <a:endParaRPr lang="en-US" sz="5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4232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42900" y="2628900"/>
            <a:ext cx="862965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人关注今生的人事物</a:t>
            </a:r>
            <a:endParaRPr lang="en-US" altLang="zh-CN" sz="66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过于</a:t>
            </a:r>
            <a:r>
              <a:rPr lang="zh-CN" altLang="en-US" sz="66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关注上帝自己</a:t>
            </a:r>
            <a:endParaRPr lang="en-US" altLang="zh-CN" sz="66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629400" cy="1013588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世俗化的</a:t>
            </a:r>
            <a:r>
              <a:rPr lang="zh-CN" altLang="en-US" sz="5400" dirty="0">
                <a:solidFill>
                  <a:srgbClr val="FFFF00"/>
                </a:solidFill>
              </a:rPr>
              <a:t>负面</a:t>
            </a:r>
            <a:r>
              <a:rPr lang="zh-CN" altLang="en-US" sz="5400" dirty="0"/>
              <a:t>含义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10293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42900" y="2857500"/>
            <a:ext cx="862965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以让自己满意</a:t>
            </a: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取代让神满意</a:t>
            </a: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6629400" cy="101358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/>
              <a:t>世俗化福音第一个特点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92228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28600" y="762000"/>
            <a:ext cx="862965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825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信心：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是相信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自己的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愿望或理想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一定能够实现的心理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　　　　　　</a:t>
            </a:r>
            <a:endParaRPr lang="en-US" altLang="zh-CN" sz="4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－百度百科</a:t>
            </a:r>
            <a:endParaRPr lang="en-US" altLang="zh-CN" sz="4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229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04800" y="685800"/>
            <a:ext cx="862965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825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把丰盛生命定义为：</a:t>
            </a:r>
            <a:endParaRPr lang="en-US" altLang="zh-CN" sz="60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透过信靠耶稣</a:t>
            </a:r>
            <a:endParaRPr lang="en-US" altLang="zh-CN" sz="60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zh-CN" altLang="en-US" sz="60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实现</a:t>
            </a:r>
            <a:r>
              <a:rPr lang="zh-CN" altLang="en-US" sz="60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个人的理想和愿望</a:t>
            </a:r>
            <a:endParaRPr lang="en-US" altLang="zh-CN" sz="60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2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　　　　　　</a:t>
            </a:r>
            <a:endParaRPr lang="en-US" altLang="zh-CN" sz="42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2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867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28600" y="762000"/>
            <a:ext cx="862965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825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</a:t>
            </a:r>
            <a:r>
              <a:rPr lang="zh-CN" altLang="en-US" sz="60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罪</a:t>
            </a:r>
            <a:r>
              <a:rPr lang="zh-CN" altLang="en-US" sz="60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说成是</a:t>
            </a:r>
            <a:endParaRPr lang="en-US" altLang="zh-CN" sz="60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拦阻个人愿望实现的</a:t>
            </a:r>
            <a:r>
              <a:rPr lang="zh-CN" altLang="en-US" sz="60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障碍</a:t>
            </a:r>
            <a:endParaRPr lang="en-US" altLang="zh-CN" sz="600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2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　　　　　　</a:t>
            </a:r>
            <a:endParaRPr lang="en-US" altLang="zh-CN" sz="42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2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407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28600" y="914400"/>
            <a:ext cx="8686800" cy="3943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到耶稣这里来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承认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你的生命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有缺陷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对你生命的光景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不满意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今天晚上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都要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统统给你拿走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9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55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28600" y="762000"/>
            <a:ext cx="874395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耶稣是来拯救人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脱离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愤怒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和公义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刑罚</a:t>
            </a:r>
            <a:endParaRPr lang="en-US" altLang="zh-CN" sz="6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的救赎主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98345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28600" y="914400"/>
            <a:ext cx="874395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信主意谓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从此要跟随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</a:t>
            </a: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讨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喜悦  爱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</a:t>
            </a: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3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26089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349" y="96980"/>
            <a:ext cx="8908474" cy="34428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28" y="166254"/>
            <a:ext cx="8305800" cy="31657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上帝创造了你，神爱你，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你在上帝眼中是宝贝，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是独一无二的。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5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3965" y="3622962"/>
            <a:ext cx="8873836" cy="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6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她读圣经和实践圣经教训</a:t>
            </a:r>
            <a:endParaRPr lang="en-US" sz="4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4725" y="2569719"/>
            <a:ext cx="4000500" cy="2729072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E48312"/>
              </a:buClr>
              <a:buNone/>
            </a:pPr>
            <a:endParaRPr lang="en-US" altLang="zh-CN" sz="3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E48312"/>
              </a:buClr>
              <a:buNone/>
            </a:pPr>
            <a:r>
              <a:rPr lang="zh-CN" altLang="en-US" sz="3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只是为了追求</a:t>
            </a:r>
          </a:p>
          <a:p>
            <a:pPr marL="0" indent="0" algn="ctr">
              <a:buClr>
                <a:srgbClr val="E48312"/>
              </a:buClr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自己</a:t>
            </a:r>
            <a:r>
              <a:rPr lang="zh-CN" altLang="en-US" sz="3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的愿望和理想</a:t>
            </a:r>
            <a:endParaRPr lang="en-US" altLang="zh-CN" sz="3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E48312"/>
              </a:buClr>
              <a:buNone/>
            </a:pPr>
            <a:r>
              <a:rPr lang="zh-CN" altLang="en-US" sz="3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实现</a:t>
            </a:r>
          </a:p>
          <a:p>
            <a:pPr marL="0" indent="0" algn="ctr">
              <a:buClr>
                <a:srgbClr val="E48312"/>
              </a:buClr>
              <a:buNone/>
            </a:pPr>
            <a:endParaRPr lang="en-US" sz="3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14950" y="2542237"/>
            <a:ext cx="3395285" cy="2729073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不是为了爱神</a:t>
            </a: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顺服神　</a:t>
            </a:r>
            <a:endParaRPr lang="en-US" altLang="zh-CN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取悦神　</a:t>
            </a:r>
            <a:endParaRPr lang="en-US" altLang="zh-CN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荣耀神</a:t>
            </a:r>
            <a:endParaRPr lang="en-US" altLang="zh-CN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202414" y="3537485"/>
            <a:ext cx="912114" cy="3634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0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838200" y="717987"/>
            <a:ext cx="7372350" cy="45125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37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我们晓得万事都互相效力</a:t>
            </a:r>
            <a:endParaRPr lang="en-US" altLang="zh-CN" sz="37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37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叫爱神的人得益处</a:t>
            </a:r>
            <a:endParaRPr lang="en-US" altLang="zh-CN" sz="37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37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就是按祂旨意被召的人</a:t>
            </a:r>
            <a:endParaRPr lang="en-US" altLang="zh-CN" sz="37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37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因为祂预先所知道的人</a:t>
            </a:r>
            <a:endParaRPr lang="en-US" altLang="zh-CN" sz="37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37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37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预先定下效法祂儿子的模样</a:t>
            </a:r>
            <a:endParaRPr lang="en-US" altLang="zh-CN" sz="37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37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使他儿子在许多弟兄中作长子</a:t>
            </a:r>
            <a:endParaRPr lang="en-US" altLang="zh-CN" sz="37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886450" y="5199507"/>
            <a:ext cx="30861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chemeClr val="bg1"/>
                </a:solidFill>
                <a:latin typeface="Microsoft JhengHei"/>
                <a:ea typeface="+mj-ea"/>
              </a:rPr>
              <a:t>一  罗</a:t>
            </a:r>
            <a:r>
              <a:rPr lang="en-US" altLang="zh-CN" sz="3000" dirty="0">
                <a:solidFill>
                  <a:schemeClr val="bg1"/>
                </a:solidFill>
                <a:latin typeface="Microsoft JhengHei"/>
                <a:ea typeface="+mj-ea"/>
              </a:rPr>
              <a:t>8:28-29</a:t>
            </a:r>
            <a:endParaRPr lang="en-US" sz="3000" dirty="0">
              <a:solidFill>
                <a:schemeClr val="bg1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304915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28600" y="838200"/>
            <a:ext cx="862965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当一个信徒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拒绝了效法基督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的呼召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这就意谓着他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拒绝跟随基督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zh-CN" altLang="en-US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9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99563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09600" y="762000"/>
            <a:ext cx="80772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信福音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变成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不必悔改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就马上可以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得种种的福利</a:t>
            </a: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9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8178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57200" y="685800"/>
            <a:ext cx="8458200" cy="3943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你们要努力进窄门  我告诉你们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将来有许多人想要进去  却是不能</a:t>
            </a:r>
            <a:r>
              <a:rPr lang="en-US" altLang="zh-CN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他们说  主啊  给我们开门  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祂就回答说  我不认识你们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不晓得你们是哪里来的！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362200" y="4876800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路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13:24-27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184429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01529" y="609600"/>
            <a:ext cx="8686800" cy="3943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 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你们要说 我们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在你面前吃过喝过</a:t>
            </a:r>
            <a:r>
              <a:rPr lang="en-US" altLang="zh-CN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祂要说 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我告诉你们 我不晓得你们是哪里来的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你们这一切作恶的人 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离开我去吧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4800600" y="4953000"/>
            <a:ext cx="36576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路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13:24-27</a:t>
            </a:r>
          </a:p>
          <a:p>
            <a:pPr algn="r" defTabSz="685800">
              <a:spcBef>
                <a:spcPct val="0"/>
              </a:spcBef>
              <a:defRPr/>
            </a:pP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370317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00050" y="1085850"/>
            <a:ext cx="8458200" cy="3943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你们要努力进窄门  我告诉你们</a:t>
            </a:r>
            <a:endParaRPr lang="en-US" altLang="zh-CN" sz="4050" b="1" kern="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将来有许多人想要进去  却是不能</a:t>
            </a:r>
            <a:r>
              <a:rPr lang="en-US" altLang="zh-CN" sz="40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他们说  主啊  给我们开门  </a:t>
            </a:r>
            <a:endParaRPr lang="en-US" altLang="zh-CN" sz="4050" b="1" kern="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祂就回答说  我不认识你们</a:t>
            </a:r>
            <a:endParaRPr lang="en-US" altLang="zh-CN" sz="4050" b="1" kern="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不晓得你们是哪里来的！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343150" y="5029200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685800">
              <a:spcBef>
                <a:spcPct val="0"/>
              </a:spcBef>
              <a:defRPr/>
            </a:pPr>
            <a:r>
              <a:rPr lang="zh-CN" altLang="en-US" sz="3000" kern="0" dirty="0">
                <a:solidFill>
                  <a:schemeClr val="accent1">
                    <a:lumMod val="75000"/>
                  </a:schemeClr>
                </a:solidFill>
                <a:latin typeface="Microsoft JhengHei"/>
                <a:ea typeface="+mj-ea"/>
              </a:rPr>
              <a:t>一 路</a:t>
            </a:r>
            <a:r>
              <a:rPr lang="en-US" altLang="zh-CN" sz="3000" kern="0" dirty="0">
                <a:solidFill>
                  <a:schemeClr val="accent1">
                    <a:lumMod val="75000"/>
                  </a:schemeClr>
                </a:solidFill>
                <a:latin typeface="Microsoft JhengHei"/>
                <a:ea typeface="+mj-ea"/>
              </a:rPr>
              <a:t>13:24-27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827749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57200" y="685800"/>
            <a:ext cx="8382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以神为本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的信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在信心的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对象</a:t>
            </a:r>
            <a:r>
              <a:rPr lang="en-US" altLang="zh-CN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都反映出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关注</a:t>
            </a: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的中心</a:t>
            </a:r>
            <a:endParaRPr lang="en-US" altLang="zh-CN" sz="4950" b="1" kern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846108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838200"/>
            <a:ext cx="8515350" cy="39433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我们在天上的父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愿人都尊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袮的名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为圣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愿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袮的国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降临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愿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袮的旨意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行在地上 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如同行在天上 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963260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6933" y="2133600"/>
            <a:ext cx="897255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是关乎认知到</a:t>
            </a:r>
            <a:r>
              <a:rPr lang="zh-CN" altLang="en-US" sz="45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45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供应</a:t>
            </a: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我们生命饮食需要的</a:t>
            </a:r>
            <a:r>
              <a:rPr lang="zh-CN" altLang="en-US" sz="45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源头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45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配得</a:t>
            </a: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人尊崇敬仰和依靠的</a:t>
            </a:r>
            <a:r>
              <a:rPr lang="zh-CN" altLang="en-US" sz="45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主宰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54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629400" cy="1013588"/>
          </a:xfrm>
        </p:spPr>
        <p:txBody>
          <a:bodyPr>
            <a:noAutofit/>
          </a:bodyPr>
          <a:lstStyle/>
          <a:p>
            <a:pPr algn="ctr"/>
            <a:r>
              <a:rPr lang="zh-CN" altLang="en-US" sz="4950" dirty="0"/>
              <a:t>赐我们日用的饮食</a:t>
            </a:r>
            <a:endParaRPr lang="en-US" sz="4950" dirty="0"/>
          </a:p>
        </p:txBody>
      </p:sp>
    </p:spTree>
    <p:extLst>
      <p:ext uri="{BB962C8B-B14F-4D97-AF65-F5344CB8AC3E}">
        <p14:creationId xmlns:p14="http://schemas.microsoft.com/office/powerpoint/2010/main" val="2984369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349" y="96980"/>
            <a:ext cx="8908474" cy="34428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28" y="166254"/>
            <a:ext cx="8305800" cy="31657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上帝创造了你，神爱你，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你在上帝眼中是宝贝，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是独一无二的。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5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3965" y="3602181"/>
            <a:ext cx="8873836" cy="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4965" y="3539837"/>
            <a:ext cx="7959436" cy="322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错误的</a:t>
            </a: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rgbClr val="1A24AC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人论</a:t>
            </a: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kumimoji="0" lang="en-US" altLang="zh-CN" sz="5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rgbClr val="1A24AC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高舉人的被造</a:t>
            </a:r>
            <a:endParaRPr kumimoji="0" lang="en-US" altLang="zh-CN" sz="5100" b="1" i="0" u="none" strike="noStrike" kern="0" cap="none" spc="0" normalizeH="0" baseline="0" noProof="0" dirty="0">
              <a:ln>
                <a:noFill/>
              </a:ln>
              <a:solidFill>
                <a:srgbClr val="1A24AC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－无视于人堕落的事实</a:t>
            </a:r>
          </a:p>
        </p:txBody>
      </p:sp>
    </p:spTree>
    <p:extLst>
      <p:ext uri="{BB962C8B-B14F-4D97-AF65-F5344CB8AC3E}">
        <p14:creationId xmlns:p14="http://schemas.microsoft.com/office/powerpoint/2010/main" val="3365653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17476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028700" y="1143000"/>
            <a:ext cx="70866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我的神啊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乐意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袮的旨意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袮的律法</a:t>
            </a: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在我心里</a:t>
            </a: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9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343150" y="4514850"/>
            <a:ext cx="6400800" cy="56921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600" dirty="0">
                <a:solidFill>
                  <a:srgbClr val="EBDDC3"/>
                </a:solidFill>
                <a:latin typeface="Microsoft JhengHei"/>
                <a:ea typeface="+mj-ea"/>
              </a:rPr>
              <a:t>一</a:t>
            </a:r>
            <a:r>
              <a:rPr lang="en-US" altLang="zh-CN" sz="3600" dirty="0">
                <a:solidFill>
                  <a:srgbClr val="EBDDC3"/>
                </a:solidFill>
                <a:latin typeface="Microsoft JhengHei"/>
                <a:ea typeface="+mj-ea"/>
              </a:rPr>
              <a:t> </a:t>
            </a:r>
            <a:r>
              <a:rPr lang="zh-CN" altLang="en-US" sz="3600" dirty="0">
                <a:solidFill>
                  <a:srgbClr val="EBDDC3"/>
                </a:solidFill>
                <a:latin typeface="Microsoft JhengHei"/>
                <a:ea typeface="+mj-ea"/>
              </a:rPr>
              <a:t>诗</a:t>
            </a:r>
            <a:r>
              <a:rPr lang="en-US" altLang="zh-CN" sz="3600" dirty="0">
                <a:solidFill>
                  <a:srgbClr val="EBDDC3"/>
                </a:solidFill>
                <a:latin typeface="Microsoft JhengHei"/>
                <a:ea typeface="+mj-ea"/>
              </a:rPr>
              <a:t>40:8</a:t>
            </a:r>
            <a:endParaRPr lang="en-US" sz="36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3501359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419600" y="1314450"/>
            <a:ext cx="4608680" cy="4400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哪一样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能带给我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父神</a:t>
            </a:r>
            <a:endParaRPr lang="en-US" altLang="zh-CN" sz="40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最大的荣耀</a:t>
            </a:r>
            <a:endParaRPr lang="en-US" altLang="zh-CN" sz="40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那就会是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我的选择</a:t>
            </a: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390" b="10390"/>
          <a:stretch>
            <a:fillRect/>
          </a:stretch>
        </p:blipFill>
        <p:spPr>
          <a:xfrm>
            <a:off x="3009" y="857250"/>
            <a:ext cx="45704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50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343400" y="1143000"/>
            <a:ext cx="4284830" cy="4400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4050" b="1" kern="0" dirty="0">
                <a:solidFill>
                  <a:srgbClr val="FFFF00"/>
                </a:solidFill>
                <a:latin typeface="FZShuTi"/>
              </a:rPr>
              <a:t>NO RESERVES</a:t>
            </a:r>
            <a:r>
              <a:rPr lang="zh-CN" altLang="en-US" sz="4050" b="1" kern="0" dirty="0">
                <a:solidFill>
                  <a:prstClr val="white"/>
                </a:solidFill>
                <a:latin typeface="FZShuTi"/>
              </a:rPr>
              <a:t>（毫无保留）	</a:t>
            </a:r>
            <a:endParaRPr lang="en-US" altLang="zh-CN" sz="4050" b="1" kern="0" dirty="0">
              <a:solidFill>
                <a:prstClr val="white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4050" b="1" kern="0" dirty="0">
                <a:solidFill>
                  <a:srgbClr val="FFFF00"/>
                </a:solidFill>
                <a:latin typeface="FZShuTi"/>
              </a:rPr>
              <a:t>NO RETREATS</a:t>
            </a:r>
            <a:r>
              <a:rPr lang="zh-CN" altLang="en-US" sz="4050" b="1" kern="0" dirty="0">
                <a:solidFill>
                  <a:prstClr val="white"/>
                </a:solidFill>
                <a:latin typeface="FZShuTi"/>
              </a:rPr>
              <a:t>（绝不后退）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kern="0" dirty="0">
                <a:solidFill>
                  <a:prstClr val="white"/>
                </a:solidFill>
                <a:latin typeface="FZShuTi"/>
              </a:rPr>
              <a:t> </a:t>
            </a:r>
            <a:r>
              <a:rPr lang="zh-CN" altLang="en-US" sz="4050" b="1" kern="0" dirty="0">
                <a:solidFill>
                  <a:srgbClr val="FFFF00"/>
                </a:solidFill>
                <a:latin typeface="FZShuTi"/>
              </a:rPr>
              <a:t>	</a:t>
            </a:r>
            <a:r>
              <a:rPr lang="en-US" altLang="zh-CN" sz="4050" b="1" kern="0" dirty="0">
                <a:solidFill>
                  <a:srgbClr val="FFFF00"/>
                </a:solidFill>
                <a:latin typeface="FZShuTi"/>
              </a:rPr>
              <a:t>NO REGRETS  </a:t>
            </a:r>
            <a:r>
              <a:rPr lang="zh-CN" altLang="en-US" sz="4050" b="1" kern="0" dirty="0">
                <a:solidFill>
                  <a:prstClr val="white"/>
                </a:solidFill>
                <a:latin typeface="FZShuTi"/>
              </a:rPr>
              <a:t>（永不后悔）</a:t>
            </a:r>
            <a:endParaRPr lang="en-US" altLang="zh-CN" sz="4050" b="1" kern="0" dirty="0">
              <a:solidFill>
                <a:prstClr val="white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zh-CN" altLang="en-US" sz="4050" b="1" kern="0" dirty="0">
              <a:solidFill>
                <a:prstClr val="white"/>
              </a:solidFill>
              <a:latin typeface="FZShuTi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050" b="1" kern="0" dirty="0">
              <a:solidFill>
                <a:prstClr val="white"/>
              </a:solidFill>
              <a:latin typeface="FZShuTi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zh-CN" altLang="en-US" sz="4050" b="1" kern="0" dirty="0">
              <a:solidFill>
                <a:srgbClr val="FFFF00"/>
              </a:solidFill>
              <a:latin typeface="FZShuTi"/>
            </a:endParaRP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050" b="1" kern="0" dirty="0">
              <a:solidFill>
                <a:prstClr val="white"/>
              </a:solidFill>
              <a:latin typeface="FZShuTi"/>
              <a:ea typeface="宋体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4944"/>
          <a:stretch/>
        </p:blipFill>
        <p:spPr>
          <a:xfrm>
            <a:off x="304800" y="990600"/>
            <a:ext cx="391403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4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390" b="10390"/>
          <a:stretch>
            <a:fillRect/>
          </a:stretch>
        </p:blipFill>
        <p:spPr>
          <a:xfrm>
            <a:off x="3009" y="857250"/>
            <a:ext cx="4570412" cy="5143500"/>
          </a:xfrm>
          <a:prstGeom prst="rect">
            <a:avLst/>
          </a:prstGeom>
        </p:spPr>
      </p:pic>
      <p:sp>
        <p:nvSpPr>
          <p:cNvPr id="2" name="AutoShape 2" descr="Image result for william bor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4944"/>
          <a:stretch/>
        </p:blipFill>
        <p:spPr>
          <a:xfrm>
            <a:off x="4495801" y="838200"/>
            <a:ext cx="4571999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6014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2457450" y="4972050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　路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8:</a:t>
            </a: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１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5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81000" y="990600"/>
            <a:ext cx="8229600" cy="3543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就是人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听了道</a:t>
            </a:r>
            <a:endParaRPr lang="en-US" altLang="zh-CN" sz="45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持守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在诚实善良的心里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忍耐着结实</a:t>
            </a:r>
            <a:endParaRPr lang="en-US" altLang="zh-CN" sz="45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983583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762000" y="838200"/>
            <a:ext cx="7698227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引到永生　</a:t>
            </a:r>
            <a:endParaRPr lang="en-US" altLang="zh-CN" sz="5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那门是</a:t>
            </a:r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窄</a:t>
            </a:r>
            <a:r>
              <a:rPr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5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路是</a:t>
            </a:r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5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endParaRPr lang="en-US" altLang="zh-CN" sz="5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找着的人也</a:t>
            </a: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少</a:t>
            </a:r>
            <a:endParaRPr lang="en-US" altLang="zh-C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5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514600" y="5020177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　太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7:14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47478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00050" y="2686050"/>
            <a:ext cx="8001000" cy="2800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FZShuTi"/>
              </a:rPr>
              <a:t>以</a:t>
            </a:r>
            <a:r>
              <a:rPr lang="zh-CN" altLang="en-US" sz="6000" b="1" dirty="0">
                <a:solidFill>
                  <a:srgbClr val="FFFF00"/>
                </a:solidFill>
                <a:latin typeface="FZShuTi"/>
              </a:rPr>
              <a:t>强求式</a:t>
            </a:r>
            <a:r>
              <a:rPr lang="zh-CN" altLang="en-US" sz="6000" b="1" dirty="0">
                <a:solidFill>
                  <a:prstClr val="white"/>
                </a:solidFill>
                <a:latin typeface="FZShuTi"/>
              </a:rPr>
              <a:t>的信心</a:t>
            </a:r>
            <a:endParaRPr lang="en-US" altLang="zh-CN" sz="6000" b="1" dirty="0">
              <a:solidFill>
                <a:prstClr val="white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FZShuTi"/>
              </a:rPr>
              <a:t>取代对上帝主权的</a:t>
            </a:r>
            <a:r>
              <a:rPr lang="zh-CN" altLang="en-US" sz="6000" b="1" dirty="0">
                <a:solidFill>
                  <a:srgbClr val="FFFF00"/>
                </a:solidFill>
                <a:latin typeface="FZShuTi"/>
              </a:rPr>
              <a:t>顺服</a:t>
            </a:r>
            <a:endParaRPr lang="en-US" altLang="zh-CN" sz="6000" b="1" dirty="0">
              <a:solidFill>
                <a:srgbClr val="FFFF00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6000" b="1" dirty="0">
              <a:solidFill>
                <a:prstClr val="white"/>
              </a:solidFill>
              <a:latin typeface="FZShuTi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629400" cy="1013588"/>
          </a:xfrm>
        </p:spPr>
        <p:txBody>
          <a:bodyPr>
            <a:noAutofit/>
          </a:bodyPr>
          <a:lstStyle/>
          <a:p>
            <a:pPr algn="ctr"/>
            <a:r>
              <a:rPr lang="zh-CN" altLang="en-US" sz="4500" dirty="0"/>
              <a:t>世俗化福音的第二个特点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474739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85800" y="1066800"/>
            <a:ext cx="7698227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4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世俗化福音常常以</a:t>
            </a:r>
            <a:endParaRPr lang="en-US" altLang="zh-CN" sz="54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4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应许今生的病得医治</a:t>
            </a:r>
            <a:endParaRPr lang="en-US" altLang="zh-CN" sz="540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4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来吸引人</a:t>
            </a:r>
            <a:endParaRPr lang="en-US" altLang="zh-CN" sz="5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5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454684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00050" y="533400"/>
            <a:ext cx="8458200" cy="3943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耶稣在地上施行的医治</a:t>
            </a:r>
            <a:endParaRPr lang="en-US" altLang="zh-CN" sz="4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是具有</a:t>
            </a:r>
            <a:r>
              <a:rPr lang="zh-CN" altLang="en-US" sz="4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特别的意义</a:t>
            </a:r>
            <a:endParaRPr lang="en-US" altLang="zh-CN" sz="4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这些神迹</a:t>
            </a:r>
            <a:endParaRPr lang="en-US" altLang="zh-CN" sz="4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除了是祂出于</a:t>
            </a:r>
            <a:r>
              <a:rPr lang="zh-CN" altLang="en-US" sz="4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怜悯的作为</a:t>
            </a: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外</a:t>
            </a:r>
            <a:endParaRPr lang="en-US" altLang="zh-CN" sz="4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更是要</a:t>
            </a:r>
            <a:r>
              <a:rPr lang="zh-CN" altLang="en-US" sz="4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表明</a:t>
            </a: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祂的</a:t>
            </a:r>
            <a:r>
              <a:rPr lang="zh-CN" altLang="en-US" sz="4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弥赛亚身分</a:t>
            </a:r>
            <a:endParaRPr lang="en-US" altLang="zh-CN" sz="48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457450" y="5062286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685800">
              <a:spcBef>
                <a:spcPct val="0"/>
              </a:spcBef>
              <a:defRPr/>
            </a:pP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- J. I. Packer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282000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349" y="96980"/>
            <a:ext cx="8908474" cy="34428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28" y="166254"/>
            <a:ext cx="8305800" cy="31657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上帝创造了你，神爱你，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你在上帝眼中是宝贝，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是独一无二的。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5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3965" y="3602181"/>
            <a:ext cx="8873836" cy="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6749" y="3636819"/>
            <a:ext cx="8603674" cy="311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错误的</a:t>
            </a: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rgbClr val="1A24AC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上帝论</a:t>
            </a: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kumimoji="0" lang="en-US" altLang="zh-CN" sz="5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人有罪依然是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A24AC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被神接纳的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1A24AC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marR="0" lvl="0" indent="0" defTabSz="6858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－罔顧上帝的爱是公义圣洁的</a:t>
            </a:r>
            <a:endParaRPr kumimoji="0" lang="zh-CN" altLang="en-US" sz="5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4862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52400" y="754981"/>
            <a:ext cx="8858250" cy="41027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 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瞎子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的眼必睁开</a:t>
            </a:r>
            <a:r>
              <a:rPr lang="en-US" altLang="zh-CN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聋子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的耳必开通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瘸子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必跳跃像鹿</a:t>
            </a:r>
            <a:r>
              <a:rPr lang="en-US" altLang="zh-CN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哑巴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的舌头必能歌唱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在旷野必有水发出  在沙漠必有河涌流</a:t>
            </a:r>
            <a:r>
              <a:rPr lang="zh-CN" altLang="en-US" sz="3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endParaRPr lang="en-US" altLang="zh-CN" sz="3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228850" y="4857750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赛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35:5-6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623041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629400" cy="1013588"/>
          </a:xfrm>
        </p:spPr>
        <p:txBody>
          <a:bodyPr>
            <a:noAutofit/>
          </a:bodyPr>
          <a:lstStyle/>
          <a:p>
            <a:pPr algn="ctr"/>
            <a:r>
              <a:rPr lang="zh-CN" altLang="en-US" sz="4500" dirty="0"/>
              <a:t>你的信救了你</a:t>
            </a:r>
            <a:endParaRPr lang="en-US" sz="45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44311" y="2286000"/>
            <a:ext cx="862965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他们因</a:t>
            </a:r>
            <a:r>
              <a:rPr lang="zh-CN" altLang="en-US" sz="4500" b="1" u="sng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信耶稣就是弥赛亚</a:t>
            </a:r>
            <a:endParaRPr lang="en-US" altLang="zh-CN" sz="4500" b="1" u="sng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这样的信心</a:t>
            </a: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救了他们</a:t>
            </a:r>
            <a:endParaRPr lang="en-US" altLang="zh-CN" sz="45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并使他们得了医治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0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144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85800" y="914400"/>
            <a:ext cx="7812527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耶稣从那里往前走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有两个瞎子跟着他 喊叫说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大卫的子孙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可怜我们吧！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耶稣进了房子 瞎子就来到他跟前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343150" y="5029200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太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9:27-29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619261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00050" y="914400"/>
            <a:ext cx="834390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 你们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信我</a:t>
            </a:r>
            <a:r>
              <a:rPr lang="zh-CN" altLang="en-US" sz="4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能做这事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吗？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他们说  主啊  我们信 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耶稣就摸他们的眼睛  说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照着你们的信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给你们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成全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了吧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343150" y="5029200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太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9:27-29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009151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00050" y="762000"/>
            <a:ext cx="83439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有的说  这是基督</a:t>
            </a:r>
            <a:r>
              <a:rPr lang="en-US" altLang="zh-CN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但也有的说  </a:t>
            </a:r>
            <a:endParaRPr lang="en-US" altLang="zh-CN" sz="45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基督豈是从加利利出來的吗？</a:t>
            </a:r>
            <a:endParaRPr lang="en-US" altLang="zh-CN" sz="45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经上豈不是说</a:t>
            </a:r>
            <a:r>
              <a:rPr lang="zh-CN" altLang="en-US" sz="45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基督是大卫的后裔</a:t>
            </a:r>
            <a:endParaRPr lang="en-US" altLang="zh-CN" sz="450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从大卫本乡伯利恒出來的吗？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343150" y="5029200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kern="0" dirty="0">
                <a:solidFill>
                  <a:srgbClr val="EBDDC3"/>
                </a:solidFill>
                <a:latin typeface="Microsoft JhengHei"/>
                <a:ea typeface="+mj-ea"/>
              </a:rPr>
              <a:t>一 约</a:t>
            </a:r>
            <a:r>
              <a:rPr lang="en-US" altLang="zh-CN" sz="3000" kern="0" dirty="0">
                <a:solidFill>
                  <a:srgbClr val="EBDDC3"/>
                </a:solidFill>
                <a:latin typeface="Microsoft JhengHei"/>
                <a:ea typeface="+mj-ea"/>
              </a:rPr>
              <a:t>7:41-42</a:t>
            </a:r>
            <a:r>
              <a:rPr lang="zh-CN" altLang="en-US" sz="3000" kern="0" dirty="0">
                <a:solidFill>
                  <a:srgbClr val="EBDDC3"/>
                </a:solidFill>
                <a:latin typeface="Microsoft JhengHei"/>
                <a:ea typeface="+mj-ea"/>
              </a:rPr>
              <a:t> 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575642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57200" y="1085850"/>
            <a:ext cx="834390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 </a:t>
            </a:r>
            <a:r>
              <a:rPr lang="zh-CN" altLang="en-US" sz="45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你们信我能做这事吗？</a:t>
            </a:r>
            <a:endParaRPr lang="en-US" altLang="zh-CN" sz="450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他们说  主啊  我们信 </a:t>
            </a:r>
            <a:endParaRPr lang="en-US" altLang="zh-CN" sz="4500" b="1" kern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耶稣就摸他们的眼睛  说</a:t>
            </a:r>
            <a:endParaRPr lang="en-US" altLang="zh-CN" sz="4500" b="1" kern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照着你们的信</a:t>
            </a:r>
            <a:r>
              <a:rPr lang="zh-CN" altLang="en-US" sz="450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给你们成全了吧</a:t>
            </a:r>
            <a:endParaRPr lang="en-US" altLang="zh-CN" sz="4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450" y="4604799"/>
            <a:ext cx="8801100" cy="1200150"/>
            <a:chOff x="228600" y="4996732"/>
            <a:chExt cx="11734800" cy="1600200"/>
          </a:xfrm>
        </p:grpSpPr>
        <p:sp>
          <p:nvSpPr>
            <p:cNvPr id="2" name="Rectangular Callout 1"/>
            <p:cNvSpPr/>
            <p:nvPr/>
          </p:nvSpPr>
          <p:spPr>
            <a:xfrm flipV="1">
              <a:off x="228600" y="4996732"/>
              <a:ext cx="11734800" cy="1600200"/>
            </a:xfrm>
            <a:prstGeom prst="wedgeRect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标题 1"/>
            <p:cNvSpPr txBox="1">
              <a:spLocks/>
            </p:cNvSpPr>
            <p:nvPr/>
          </p:nvSpPr>
          <p:spPr>
            <a:xfrm>
              <a:off x="711200" y="4996732"/>
              <a:ext cx="10439400" cy="13716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zh-CN" altLang="en-US" sz="4500" b="1" dirty="0">
                  <a:solidFill>
                    <a:schemeClr val="accent6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你们信</a:t>
              </a:r>
              <a:r>
                <a:rPr lang="zh-CN" altLang="en-US" sz="5400" b="1" u="sng" dirty="0">
                  <a:solidFill>
                    <a:schemeClr val="accent6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我就是弥赛亚</a:t>
              </a:r>
              <a:r>
                <a:rPr lang="zh-CN" altLang="en-US" sz="4500" b="1" dirty="0">
                  <a:solidFill>
                    <a:schemeClr val="accent6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的信心</a:t>
              </a:r>
              <a:endParaRPr lang="en-US" sz="45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851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42900" y="762000"/>
            <a:ext cx="880110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　洁净了的不是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十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个人吗？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那九个在哪里呢？ 除了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这外族人</a:t>
            </a:r>
            <a:endParaRPr lang="en-US" altLang="zh-CN" sz="40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再没有别人回来归荣耀与神吗？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就对那人说</a:t>
            </a:r>
            <a:r>
              <a:rPr lang="en-US" altLang="zh-CN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起来 走吧！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你的信救了你了</a:t>
            </a:r>
            <a:endParaRPr lang="en-US" altLang="zh-CN" sz="40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553703" y="4999121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路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17:11-19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0436336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6629400" cy="1013588"/>
          </a:xfrm>
        </p:spPr>
        <p:txBody>
          <a:bodyPr>
            <a:noAutofit/>
          </a:bodyPr>
          <a:lstStyle/>
          <a:p>
            <a:pPr algn="ctr"/>
            <a:r>
              <a:rPr lang="zh-CN" altLang="en-US" sz="4500" dirty="0"/>
              <a:t>你的信  救了你</a:t>
            </a:r>
            <a:endParaRPr lang="en-US" sz="4500" dirty="0"/>
          </a:p>
        </p:txBody>
      </p:sp>
      <p:sp>
        <p:nvSpPr>
          <p:cNvPr id="3" name="Rectangle 2"/>
          <p:cNvSpPr/>
          <p:nvPr/>
        </p:nvSpPr>
        <p:spPr>
          <a:xfrm>
            <a:off x="1219200" y="2362200"/>
            <a:ext cx="7086600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FZShuTi"/>
              </a:rPr>
              <a:t>指灵魂得医治　灵魂得拯救</a:t>
            </a:r>
            <a:endParaRPr lang="en-US" altLang="zh-CN" sz="4500" b="1" dirty="0">
              <a:solidFill>
                <a:prstClr val="white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ShuTi"/>
              </a:rPr>
              <a:t>信耶稣是基督</a:t>
            </a:r>
            <a:r>
              <a:rPr lang="zh-CN" altLang="en-US" sz="4500" b="1" dirty="0">
                <a:solidFill>
                  <a:prstClr val="white"/>
                </a:solidFill>
                <a:latin typeface="FZShuTi"/>
              </a:rPr>
              <a:t>就得救</a:t>
            </a:r>
            <a:endParaRPr lang="en-US" altLang="zh-CN" sz="4500" b="1" dirty="0">
              <a:solidFill>
                <a:prstClr val="white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FZShuTi"/>
              </a:rPr>
              <a:t>不信耶稣就不能得救</a:t>
            </a:r>
            <a:endParaRPr lang="en-US" altLang="zh-CN" sz="4500" b="1" dirty="0">
              <a:solidFill>
                <a:prstClr val="white"/>
              </a:solidFill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378075435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371600" y="1200150"/>
            <a:ext cx="6589274" cy="2800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你们要死在罪中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你们若不信我是基督</a:t>
            </a: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必要死在罪中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9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1828800" y="4286250"/>
            <a:ext cx="6629400" cy="10835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</a:t>
            </a:r>
            <a:r>
              <a:rPr lang="zh-CN" altLang="en-US" sz="4500" dirty="0">
                <a:solidFill>
                  <a:srgbClr val="EBDDC3"/>
                </a:solidFill>
                <a:latin typeface="Microsoft JhengHei"/>
                <a:ea typeface="+mj-ea"/>
              </a:rPr>
              <a:t>约</a:t>
            </a:r>
            <a:r>
              <a:rPr lang="en-US" altLang="zh-CN" sz="4500" dirty="0">
                <a:solidFill>
                  <a:srgbClr val="EBDDC3"/>
                </a:solidFill>
                <a:latin typeface="Microsoft JhengHei"/>
                <a:ea typeface="+mj-ea"/>
              </a:rPr>
              <a:t>8:24</a:t>
            </a:r>
            <a:endParaRPr lang="en-US" sz="45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4755095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0" y="990600"/>
            <a:ext cx="897255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有一个女人</a:t>
            </a:r>
            <a:endParaRPr lang="en-US" altLang="zh-CN" sz="45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患了十二年的血漏</a:t>
            </a:r>
            <a:endParaRPr lang="en-US" altLang="zh-CN" sz="45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来到耶稣背后</a:t>
            </a:r>
            <a:endParaRPr lang="en-US" altLang="zh-CN" sz="45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摸他的衣裳繸子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457450" y="4686300"/>
            <a:ext cx="6400800" cy="7978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685800">
              <a:spcBef>
                <a:spcPct val="0"/>
              </a:spcBef>
              <a:defRPr/>
            </a:pPr>
            <a:r>
              <a:rPr lang="zh-CN" altLang="en-US" sz="3000" kern="0" dirty="0">
                <a:solidFill>
                  <a:srgbClr val="EBDDC3"/>
                </a:solidFill>
                <a:latin typeface="Microsoft JhengHei"/>
                <a:ea typeface="+mj-ea"/>
              </a:rPr>
              <a:t>一 </a:t>
            </a:r>
            <a:r>
              <a:rPr lang="zh-CN" altLang="en-US" sz="4050" kern="0" dirty="0">
                <a:solidFill>
                  <a:srgbClr val="EBDDC3"/>
                </a:solidFill>
                <a:latin typeface="Microsoft JhengHei"/>
                <a:ea typeface="+mj-ea"/>
              </a:rPr>
              <a:t>太</a:t>
            </a:r>
            <a:r>
              <a:rPr lang="en-US" altLang="zh-CN" sz="4050" kern="0" dirty="0">
                <a:solidFill>
                  <a:srgbClr val="EBDDC3"/>
                </a:solidFill>
                <a:latin typeface="Microsoft JhengHei"/>
                <a:ea typeface="+mj-ea"/>
              </a:rPr>
              <a:t>9:20</a:t>
            </a:r>
            <a:r>
              <a:rPr lang="zh-CN" altLang="en-US" sz="4050" kern="0" dirty="0">
                <a:solidFill>
                  <a:srgbClr val="EBDDC3"/>
                </a:solidFill>
                <a:latin typeface="Microsoft JhengHei"/>
                <a:ea typeface="+mj-ea"/>
              </a:rPr>
              <a:t>－</a:t>
            </a:r>
            <a:r>
              <a:rPr lang="en-US" altLang="zh-CN" sz="4050" kern="0" dirty="0">
                <a:solidFill>
                  <a:srgbClr val="EBDDC3"/>
                </a:solidFill>
                <a:latin typeface="Microsoft JhengHei"/>
                <a:ea typeface="+mj-ea"/>
              </a:rPr>
              <a:t>22</a:t>
            </a:r>
            <a:endParaRPr lang="en-US" sz="405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906479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349" y="96980"/>
            <a:ext cx="8908474" cy="34428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28" y="166254"/>
            <a:ext cx="8305800" cy="31657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上帝创造了你，神爱你，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你在上帝眼中是宝贝，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是独一无二的。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5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3965" y="3602181"/>
            <a:ext cx="8873836" cy="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6749" y="3636819"/>
            <a:ext cx="8603674" cy="311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错误的</a:t>
            </a: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rgbClr val="1A24AC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救赎论</a:t>
            </a:r>
            <a:r>
              <a:rPr kumimoji="0" lang="zh-CN" altLang="en-US" sz="5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1A24AC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不需要基督的救赎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－把基督的工作貶为多余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012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0" y="1085850"/>
            <a:ext cx="897255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因为她心里说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我只摸他的衣裳</a:t>
            </a:r>
            <a:r>
              <a:rPr lang="en-US" altLang="zh-CN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就必痊愈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耶稣转过来 看见她 就对她说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女儿  放心 你的信救了你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457450" y="4686300"/>
            <a:ext cx="6400800" cy="7978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</a:t>
            </a:r>
            <a:r>
              <a:rPr lang="zh-CN" altLang="en-US" sz="4050" dirty="0">
                <a:solidFill>
                  <a:srgbClr val="EBDDC3"/>
                </a:solidFill>
                <a:latin typeface="Microsoft JhengHei"/>
                <a:ea typeface="+mj-ea"/>
              </a:rPr>
              <a:t>太</a:t>
            </a:r>
            <a:r>
              <a:rPr lang="en-US" altLang="zh-CN" sz="4050" dirty="0">
                <a:solidFill>
                  <a:srgbClr val="EBDDC3"/>
                </a:solidFill>
                <a:latin typeface="Microsoft JhengHei"/>
                <a:ea typeface="+mj-ea"/>
              </a:rPr>
              <a:t>9:20</a:t>
            </a:r>
            <a:r>
              <a:rPr lang="zh-CN" altLang="en-US" sz="4050" dirty="0">
                <a:solidFill>
                  <a:srgbClr val="EBDDC3"/>
                </a:solidFill>
                <a:latin typeface="Microsoft JhengHei"/>
                <a:ea typeface="+mj-ea"/>
              </a:rPr>
              <a:t>－</a:t>
            </a:r>
            <a:r>
              <a:rPr lang="en-US" altLang="zh-CN" sz="4050" dirty="0">
                <a:solidFill>
                  <a:srgbClr val="EBDDC3"/>
                </a:solidFill>
                <a:latin typeface="Microsoft JhengHei"/>
                <a:ea typeface="+mj-ea"/>
              </a:rPr>
              <a:t>22</a:t>
            </a:r>
            <a:endParaRPr lang="en-US" sz="405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825737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514350" y="1257300"/>
            <a:ext cx="8343900" cy="314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世世代代在</a:t>
            </a:r>
            <a:r>
              <a:rPr lang="zh-CN" altLang="en-US" sz="40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衣服边</a:t>
            </a:r>
            <a:r>
              <a:rPr lang="zh-CN" altLang="en-US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上  </a:t>
            </a:r>
            <a:r>
              <a:rPr lang="en-US" altLang="zh-CN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 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翅膀 </a:t>
            </a:r>
            <a:r>
              <a:rPr lang="en-US" altLang="zh-CN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כָּ</a:t>
            </a:r>
            <a:r>
              <a:rPr lang="en-US" altLang="zh-CN" sz="45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נָף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endParaRPr lang="en-US" altLang="zh-CN" sz="4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作繸子丶要佩带这繸子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好叫他们看见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就记念遵行耶和华一切的命令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286000" y="4857750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民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15:37-39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861454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371600" y="1143000"/>
            <a:ext cx="5429250" cy="30861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向敬畏我名的人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必有公义的日头出现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光线</a:t>
            </a:r>
            <a:r>
              <a:rPr lang="zh-CN" altLang="en-US" sz="4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有医治之能</a:t>
            </a:r>
            <a:endParaRPr lang="en-US" altLang="zh-CN" sz="4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( 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翅膀 </a:t>
            </a:r>
            <a:r>
              <a:rPr lang="en-US" altLang="zh-CN" sz="4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כָּ</a:t>
            </a:r>
            <a:r>
              <a:rPr lang="en-US" altLang="zh-CN" sz="45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נָף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4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1200150" y="4400550"/>
            <a:ext cx="6572250" cy="8169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</a:t>
            </a:r>
            <a:r>
              <a:rPr lang="zh-CN" altLang="en-US" sz="4050" dirty="0">
                <a:solidFill>
                  <a:srgbClr val="EBDDC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玛</a:t>
            </a:r>
            <a:r>
              <a:rPr lang="en-US" altLang="zh-CN" sz="4050" dirty="0">
                <a:solidFill>
                  <a:srgbClr val="EBDDC3"/>
                </a:solidFill>
                <a:latin typeface="Microsoft JhengHei"/>
                <a:ea typeface="+mj-ea"/>
              </a:rPr>
              <a:t>4:2</a:t>
            </a:r>
            <a:endParaRPr lang="en-US" sz="405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79723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800600" y="863266"/>
            <a:ext cx="4042214" cy="4457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950" b="1" dirty="0">
              <a:solidFill>
                <a:prstClr val="white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ShuTi"/>
              </a:rPr>
              <a:t>她相信</a:t>
            </a:r>
            <a:endParaRPr lang="en-US" altLang="zh-CN" sz="4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ShuTi"/>
              </a:rPr>
              <a:t>主耶稣就是</a:t>
            </a:r>
            <a:endParaRPr lang="en-US" altLang="zh-CN" sz="4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ShuTi"/>
              </a:rPr>
              <a:t>弥赛亚</a:t>
            </a:r>
            <a:r>
              <a:rPr lang="en-US" altLang="zh-CN" sz="49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ShuTi"/>
              </a:rPr>
              <a:t>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78" r="20378"/>
          <a:stretch>
            <a:fillRect/>
          </a:stretch>
        </p:blipFill>
        <p:spPr>
          <a:xfrm>
            <a:off x="1" y="863266"/>
            <a:ext cx="45704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7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15375" cy="1013588"/>
          </a:xfrm>
        </p:spPr>
        <p:txBody>
          <a:bodyPr>
            <a:noAutofit/>
          </a:bodyPr>
          <a:lstStyle/>
          <a:p>
            <a:pPr algn="ctr"/>
            <a:r>
              <a:rPr lang="zh-CN" altLang="en-US" sz="4500" kern="0" dirty="0">
                <a:solidFill>
                  <a:prstClr val="white"/>
                </a:solidFill>
                <a:latin typeface="FZShuTi"/>
              </a:rPr>
              <a:t>这些人</a:t>
            </a:r>
            <a:r>
              <a:rPr lang="zh-CN" altLang="en-US" sz="4500" dirty="0"/>
              <a:t>祈求得应允  病得医治在于</a:t>
            </a:r>
            <a:endParaRPr lang="en-US" sz="45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-74083" y="2438400"/>
            <a:ext cx="9001125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FZShuTi"/>
              </a:rPr>
              <a:t>相信神在旧约里所</a:t>
            </a:r>
            <a:r>
              <a:rPr lang="zh-CN" altLang="en-US" sz="4500" b="1" kern="0" dirty="0">
                <a:solidFill>
                  <a:srgbClr val="FFFF00"/>
                </a:solidFill>
                <a:latin typeface="FZShuTi"/>
              </a:rPr>
              <a:t>应许</a:t>
            </a:r>
            <a:r>
              <a:rPr lang="zh-CN" altLang="en-US" sz="4500" b="1" kern="0" dirty="0">
                <a:solidFill>
                  <a:prstClr val="white"/>
                </a:solidFill>
                <a:latin typeface="FZShuTi"/>
              </a:rPr>
              <a:t>的</a:t>
            </a:r>
            <a:endParaRPr lang="en-US" altLang="zh-CN" sz="4500" b="1" kern="0" dirty="0">
              <a:solidFill>
                <a:prstClr val="white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FZShuTi"/>
              </a:rPr>
              <a:t>弥赛亚预言</a:t>
            </a:r>
            <a:endParaRPr lang="en-US" altLang="zh-CN" sz="4500" b="1" kern="0" dirty="0">
              <a:solidFill>
                <a:prstClr val="white"/>
              </a:solidFill>
              <a:latin typeface="FZShuTi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kern="0" dirty="0">
                <a:solidFill>
                  <a:prstClr val="white"/>
                </a:solidFill>
                <a:latin typeface="FZShuTi"/>
              </a:rPr>
              <a:t>祂来临时会带来的医治福分</a:t>
            </a:r>
          </a:p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050" b="1" kern="0" dirty="0">
              <a:solidFill>
                <a:prstClr val="white"/>
              </a:solidFill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9951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57200" y="1066800"/>
            <a:ext cx="8401050" cy="34861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仍可以直白地向主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求身体的医治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但得医治与否</a:t>
            </a:r>
            <a:endParaRPr lang="en-US" altLang="zh-CN" sz="4950" b="1" kern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必须服</a:t>
            </a: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在神至高无上的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主权</a:t>
            </a: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底下</a:t>
            </a:r>
            <a:endParaRPr lang="en-US" altLang="zh-CN" sz="4950" b="1" kern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97433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533400" y="1143000"/>
            <a:ext cx="8515350" cy="2686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身体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得完全医治</a:t>
            </a:r>
            <a:r>
              <a:rPr lang="zh-CN" altLang="en-US" sz="49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应许的实现</a:t>
            </a:r>
            <a:endParaRPr lang="en-US" altLang="zh-CN" sz="495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是在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新天新地</a:t>
            </a:r>
            <a:endParaRPr lang="en-US" altLang="zh-CN" sz="49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不是现在</a:t>
            </a:r>
            <a:endParaRPr lang="en-US" altLang="zh-CN" sz="49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325450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00050" y="1371600"/>
            <a:ext cx="8515350" cy="26860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到那时</a:t>
            </a:r>
            <a:endParaRPr lang="en-US" altLang="zh-CN" sz="4950" b="1" kern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神要擦去我们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一切的眼淚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不再有</a:t>
            </a: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死亡、悲哀、哭號和疼痛</a:t>
            </a:r>
            <a:endParaRPr lang="en-US" altLang="zh-CN" sz="4950" b="1" kern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94769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28650" y="1200150"/>
            <a:ext cx="7658100" cy="394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把个人愿望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凌驾在神主权之上</a:t>
            </a:r>
            <a:endParaRPr lang="en-US" altLang="zh-CN" sz="45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妄想借着祷告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操纵上帝</a:t>
            </a:r>
            <a:endParaRPr lang="en-US" altLang="zh-CN" sz="45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把这种人自己罪性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败坏的信心</a:t>
            </a:r>
            <a:endParaRPr lang="en-US" altLang="zh-CN" sz="45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美化为</a:t>
            </a:r>
            <a:r>
              <a:rPr lang="zh-CN" altLang="en-US" sz="4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有信心</a:t>
            </a:r>
            <a:endParaRPr lang="en-US" altLang="zh-CN" sz="4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440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514350" y="1200150"/>
            <a:ext cx="7943850" cy="2857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这原是那位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随己意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行做万事的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照着祂旨意所</a:t>
            </a:r>
            <a:r>
              <a:rPr lang="zh-CN" altLang="en-US" sz="45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zh-CN" altLang="en-US" sz="4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143125" y="4343400"/>
            <a:ext cx="6486525" cy="7978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</a:t>
            </a:r>
            <a:r>
              <a:rPr lang="en-US" altLang="zh-CN" sz="3000" dirty="0">
                <a:solidFill>
                  <a:srgbClr val="EBDDC3"/>
                </a:solidFill>
                <a:latin typeface="Microsoft JhengHei"/>
                <a:ea typeface="+mj-ea"/>
              </a:rPr>
              <a:t> </a:t>
            </a:r>
            <a:r>
              <a:rPr lang="zh-CN" altLang="en-US" sz="4050" dirty="0">
                <a:solidFill>
                  <a:srgbClr val="EBDDC3"/>
                </a:solidFill>
                <a:latin typeface="Microsoft JhengHei"/>
                <a:ea typeface="+mj-ea"/>
              </a:rPr>
              <a:t>弗</a:t>
            </a:r>
            <a:r>
              <a:rPr lang="en-US" altLang="zh-CN" sz="4050" dirty="0">
                <a:solidFill>
                  <a:srgbClr val="EBDDC3"/>
                </a:solidFill>
                <a:latin typeface="Microsoft JhengHei"/>
                <a:ea typeface="+mj-ea"/>
              </a:rPr>
              <a:t>1:11</a:t>
            </a:r>
            <a:endParaRPr lang="en-US" sz="405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633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7094" y="448629"/>
            <a:ext cx="8562109" cy="531321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79719" y="5604163"/>
            <a:ext cx="50811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A24A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歌罗西书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1A24A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A24A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：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1A24A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A24A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0418" y="1576979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你们从前与神隔绝</a:t>
            </a:r>
            <a:endParaRPr kumimoji="0" lang="en-US" altLang="zh-CN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1600" y="3080198"/>
            <a:ext cx="7819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因着恶行    </a:t>
            </a: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charset="0"/>
              </a:rPr>
              <a:t>心里与祂为敌</a:t>
            </a:r>
          </a:p>
        </p:txBody>
      </p:sp>
      <p:sp>
        <p:nvSpPr>
          <p:cNvPr id="13" name="Oval 12"/>
          <p:cNvSpPr/>
          <p:nvPr/>
        </p:nvSpPr>
        <p:spPr>
          <a:xfrm>
            <a:off x="2415796" y="3105238"/>
            <a:ext cx="1295400" cy="9144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92049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485900"/>
            <a:ext cx="5429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9186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28600" y="1257300"/>
            <a:ext cx="8401050" cy="2857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今天即使你允许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我的手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不再能动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主啊！我也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欢喜快乐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530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42900" y="1314450"/>
            <a:ext cx="8401050" cy="3771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随己意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行万事的主权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绝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不会脱离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祂的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公义 慈爱 良善 信实 和圣洁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完美属性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412343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2171700" y="4229100"/>
            <a:ext cx="6457950" cy="8549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 </a:t>
            </a:r>
            <a:r>
              <a:rPr lang="zh-CN" altLang="en-US" sz="4050" dirty="0">
                <a:solidFill>
                  <a:srgbClr val="EBDDC3"/>
                </a:solidFill>
                <a:latin typeface="Microsoft JhengHei"/>
                <a:ea typeface="+mj-ea"/>
              </a:rPr>
              <a:t>诗</a:t>
            </a:r>
            <a:r>
              <a:rPr lang="en-US" altLang="zh-CN" sz="4050" dirty="0">
                <a:solidFill>
                  <a:srgbClr val="EBDDC3"/>
                </a:solidFill>
                <a:latin typeface="Microsoft JhengHei"/>
                <a:ea typeface="+mj-ea"/>
              </a:rPr>
              <a:t>92:15</a:t>
            </a:r>
            <a:endParaRPr lang="en-US" sz="405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143000" y="1371600"/>
            <a:ext cx="6457950" cy="2857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耶和华是正直的</a:t>
            </a:r>
            <a:endParaRPr lang="en-US" altLang="zh-CN" sz="49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祂是我的盘石</a:t>
            </a:r>
            <a:endParaRPr lang="en-US" altLang="zh-CN" sz="49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在祂</a:t>
            </a:r>
            <a:r>
              <a:rPr lang="zh-CN" altLang="en-US" sz="49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毫无不义</a:t>
            </a:r>
            <a:endParaRPr lang="en-US" altLang="zh-CN" sz="495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512093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14300" y="1314450"/>
            <a:ext cx="4457700" cy="44554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父啊　倘若可行求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你叫这杯离开我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的意思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只要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</a:t>
            </a:r>
            <a:r>
              <a:rPr lang="zh-CN" altLang="en-US" sz="405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CN" altLang="en-US" sz="405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的意思</a:t>
            </a:r>
            <a:endParaRPr lang="en-US" altLang="zh-CN" sz="405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1371600" y="5029200"/>
            <a:ext cx="6400800" cy="5692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CN" altLang="en-US" sz="3000" dirty="0">
                <a:solidFill>
                  <a:srgbClr val="EBDDC3"/>
                </a:solidFill>
                <a:latin typeface="Microsoft JhengHei"/>
                <a:ea typeface="+mj-ea"/>
              </a:rPr>
              <a:t>一</a:t>
            </a:r>
            <a:endParaRPr lang="en-US" sz="30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78" r="166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52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38200"/>
            <a:ext cx="40726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16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2171700" y="4229100"/>
            <a:ext cx="6457950" cy="8549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3000" kern="0" dirty="0">
                <a:solidFill>
                  <a:srgbClr val="EBDDC3"/>
                </a:solidFill>
                <a:latin typeface="Microsoft JhengHei"/>
                <a:ea typeface="+mj-ea"/>
              </a:rPr>
              <a:t>一 </a:t>
            </a:r>
            <a:r>
              <a:rPr lang="zh-CN" altLang="en-US" sz="4500" kern="0" dirty="0">
                <a:solidFill>
                  <a:srgbClr val="EBDDC3"/>
                </a:solidFill>
                <a:latin typeface="Microsoft JhengHei"/>
                <a:ea typeface="+mj-ea"/>
              </a:rPr>
              <a:t>但</a:t>
            </a:r>
            <a:r>
              <a:rPr lang="en-US" altLang="zh-CN" sz="4500" kern="0" dirty="0">
                <a:solidFill>
                  <a:srgbClr val="EBDDC3"/>
                </a:solidFill>
                <a:latin typeface="Microsoft JhengHei"/>
                <a:ea typeface="+mj-ea"/>
              </a:rPr>
              <a:t>3:18</a:t>
            </a:r>
            <a:r>
              <a:rPr lang="zh-CN" altLang="en-US" sz="4500" kern="0" dirty="0">
                <a:solidFill>
                  <a:srgbClr val="EBDDC3"/>
                </a:solidFill>
                <a:latin typeface="Microsoft JhengHei"/>
                <a:ea typeface="+mj-ea"/>
              </a:rPr>
              <a:t> </a:t>
            </a:r>
            <a:endParaRPr lang="en-US" sz="45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28650" y="1371600"/>
            <a:ext cx="8001000" cy="2857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我们所事奉的神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将我们从烈火的窑中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救出来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祂也必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救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脱离你的手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9519670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2286000" y="4914900"/>
            <a:ext cx="6457950" cy="8549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4500" kern="0" dirty="0">
                <a:solidFill>
                  <a:srgbClr val="EBDDC3"/>
                </a:solidFill>
                <a:latin typeface="Microsoft JhengHei"/>
                <a:ea typeface="+mj-ea"/>
              </a:rPr>
              <a:t>一 但</a:t>
            </a:r>
            <a:r>
              <a:rPr lang="en-US" altLang="zh-CN" sz="4500" kern="0" dirty="0">
                <a:solidFill>
                  <a:srgbClr val="EBDDC3"/>
                </a:solidFill>
                <a:latin typeface="Microsoft JhengHei"/>
                <a:ea typeface="+mj-ea"/>
              </a:rPr>
              <a:t>3:18 </a:t>
            </a:r>
            <a:r>
              <a:rPr lang="zh-CN" altLang="en-US" sz="4500" kern="0" dirty="0">
                <a:solidFill>
                  <a:srgbClr val="EBDDC3"/>
                </a:solidFill>
                <a:latin typeface="Microsoft JhengHei"/>
                <a:ea typeface="+mj-ea"/>
              </a:rPr>
              <a:t> </a:t>
            </a:r>
            <a:endParaRPr lang="en-US" sz="45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42900" y="1200150"/>
            <a:ext cx="8572500" cy="3371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既或不然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王呀   当知道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决不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事奉你的神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敬拜你所立的金像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470158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85750" y="1428750"/>
            <a:ext cx="8629650" cy="2628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若照祂的旨意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求什么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祂就听我们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1714500" y="4686300"/>
            <a:ext cx="6400800" cy="56921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zh-CN" altLang="en-US" sz="4500" dirty="0">
                <a:solidFill>
                  <a:srgbClr val="EBDDC3"/>
                </a:solidFill>
                <a:latin typeface="Microsoft JhengHei"/>
                <a:ea typeface="+mj-ea"/>
              </a:rPr>
              <a:t>一 约壹</a:t>
            </a:r>
            <a:r>
              <a:rPr lang="en-US" altLang="zh-CN" sz="4500" dirty="0">
                <a:solidFill>
                  <a:srgbClr val="EBDDC3"/>
                </a:solidFill>
                <a:latin typeface="Microsoft JhengHei"/>
                <a:ea typeface="+mj-ea"/>
              </a:rPr>
              <a:t>5:14</a:t>
            </a:r>
            <a:endParaRPr lang="en-US" sz="45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1697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314450" y="2628900"/>
            <a:ext cx="6457950" cy="2857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 defTabSz="68580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200" b="1" kern="0" dirty="0">
              <a:solidFill>
                <a:prstClr val="white"/>
              </a:solidFill>
              <a:latin typeface="FZShuTi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22" y="587196"/>
            <a:ext cx="7524003" cy="970450"/>
          </a:xfrm>
        </p:spPr>
        <p:txBody>
          <a:bodyPr>
            <a:noAutofit/>
          </a:bodyPr>
          <a:lstStyle/>
          <a:p>
            <a:pPr algn="ctr"/>
            <a:r>
              <a:rPr lang="zh-CN" altLang="en-US" sz="4500" dirty="0"/>
              <a:t>要辨明并抵挡世俗化的侵袭</a:t>
            </a:r>
            <a:endParaRPr lang="en-US" sz="4500" dirty="0"/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>
          <a:xfrm>
            <a:off x="400050" y="2382360"/>
            <a:ext cx="3314700" cy="2959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领人归主　</a:t>
            </a:r>
            <a:endParaRPr lang="en-US" altLang="zh-CN" sz="45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福音内容</a:t>
            </a:r>
            <a:endParaRPr lang="en-US" altLang="zh-CN" sz="45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回归圣经</a:t>
            </a:r>
            <a:endParaRPr lang="en-US" sz="45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43425" y="2238214"/>
            <a:ext cx="4250249" cy="32481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zh-CN" sz="4500" b="1" dirty="0"/>
          </a:p>
          <a:p>
            <a:pPr marL="0" indent="0" algn="ctr">
              <a:buNone/>
            </a:pPr>
            <a:r>
              <a:rPr lang="zh-CN" altLang="en-US" sz="4500" b="1" dirty="0"/>
              <a:t>丰盛生命　</a:t>
            </a:r>
            <a:endParaRPr lang="en-US" altLang="zh-CN" sz="4500" b="1" dirty="0"/>
          </a:p>
          <a:p>
            <a:pPr marL="0" indent="0" algn="ctr">
              <a:buNone/>
            </a:pPr>
            <a:r>
              <a:rPr lang="zh-CN" altLang="en-US" sz="4500" b="1" dirty="0"/>
              <a:t>真信心</a:t>
            </a:r>
          </a:p>
          <a:p>
            <a:pPr marL="0" indent="0" algn="ctr">
              <a:buNone/>
            </a:pPr>
            <a:r>
              <a:rPr lang="zh-CN" altLang="en-US" sz="4500" b="1" dirty="0"/>
              <a:t>要受真理的规范</a:t>
            </a:r>
          </a:p>
          <a:p>
            <a:pPr algn="ctr"/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650023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612250"/>
            <a:ext cx="8555602" cy="5184251"/>
          </a:xfrm>
        </p:spPr>
        <p:txBody>
          <a:bodyPr>
            <a:normAutofit lnSpcReduction="10000"/>
          </a:bodyPr>
          <a:lstStyle/>
          <a:p>
            <a:pPr marL="34290" indent="0" algn="ctr">
              <a:lnSpc>
                <a:spcPct val="110000"/>
              </a:lnSpc>
              <a:buNone/>
            </a:pPr>
            <a:r>
              <a:rPr lang="zh-TW" altLang="en-US" sz="5200" b="1" dirty="0"/>
              <a:t>信子的人有永生</a:t>
            </a:r>
            <a:endParaRPr lang="en-US" altLang="zh-TW" sz="5200" b="1" dirty="0"/>
          </a:p>
          <a:p>
            <a:pPr marL="34290" indent="0" algn="ctr">
              <a:lnSpc>
                <a:spcPct val="110000"/>
              </a:lnSpc>
              <a:buNone/>
            </a:pPr>
            <a:endParaRPr lang="en-US" altLang="zh-TW" sz="1700" b="1" dirty="0"/>
          </a:p>
          <a:p>
            <a:pPr marL="34290" indent="0" algn="ctr">
              <a:lnSpc>
                <a:spcPct val="110000"/>
              </a:lnSpc>
              <a:buNone/>
            </a:pPr>
            <a:r>
              <a:rPr lang="zh-TW" altLang="en-US" sz="5200" b="1" dirty="0"/>
              <a:t>不信子的人</a:t>
            </a:r>
            <a:r>
              <a:rPr lang="zh-TW" altLang="en-US" sz="5200" b="1" dirty="0">
                <a:solidFill>
                  <a:srgbClr val="1A24AC"/>
                </a:solidFill>
              </a:rPr>
              <a:t>得不著永生</a:t>
            </a:r>
            <a:endParaRPr lang="en-US" altLang="zh-TW" sz="5200" b="1" dirty="0">
              <a:solidFill>
                <a:srgbClr val="1A24AC"/>
              </a:solidFill>
            </a:endParaRPr>
          </a:p>
          <a:p>
            <a:pPr marL="34290" indent="0" algn="ctr">
              <a:lnSpc>
                <a:spcPct val="110000"/>
              </a:lnSpc>
              <a:buNone/>
            </a:pPr>
            <a:r>
              <a:rPr lang="zh-TW" altLang="en-US" sz="5200" b="1" dirty="0">
                <a:solidFill>
                  <a:srgbClr val="1A24AC"/>
                </a:solidFill>
              </a:rPr>
              <a:t>神的震怒</a:t>
            </a:r>
            <a:r>
              <a:rPr lang="zh-TW" altLang="en-US" sz="5200" b="1" dirty="0"/>
              <a:t>常在他身上</a:t>
            </a:r>
            <a:endParaRPr lang="en-US" altLang="zh-TW" sz="5200" b="1" dirty="0"/>
          </a:p>
          <a:p>
            <a:pPr marL="34290" indent="0" algn="ctr">
              <a:buNone/>
            </a:pPr>
            <a:endParaRPr lang="en-US" altLang="zh-CN" sz="6000" b="1" dirty="0"/>
          </a:p>
          <a:p>
            <a:pPr marL="34290" indent="0" algn="r">
              <a:buNone/>
            </a:pPr>
            <a:r>
              <a:rPr lang="en-US" altLang="zh-CN" sz="6000" b="1" dirty="0"/>
              <a:t>- </a:t>
            </a:r>
            <a:r>
              <a:rPr lang="zh-CN" altLang="en-US" sz="4800" b="1" dirty="0"/>
              <a:t>约３</a:t>
            </a:r>
            <a:r>
              <a:rPr lang="en-US" altLang="zh-CN" sz="4800" b="1" dirty="0"/>
              <a:t>:</a:t>
            </a:r>
            <a:r>
              <a:rPr lang="zh-CN" altLang="en-US" sz="4800" b="1" dirty="0"/>
              <a:t>３６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675505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548922" y="533400"/>
            <a:ext cx="8572500" cy="4229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不要怕人少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不要怕不受欢迎</a:t>
            </a:r>
            <a:endParaRPr lang="en-US" altLang="zh-CN" sz="495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2925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窄</a:t>
            </a: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</a:t>
            </a: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走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窄</a:t>
            </a:r>
            <a:r>
              <a:rPr lang="zh-CN" altLang="en-US" sz="495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endParaRPr lang="en-US" altLang="zh-CN" sz="4950" b="1" kern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05740" indent="-20574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95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找着的人</a:t>
            </a:r>
            <a:r>
              <a:rPr lang="zh-CN" altLang="en-US" sz="4950" b="1" kern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</a:t>
            </a:r>
            <a:endParaRPr lang="en-US" altLang="zh-CN" sz="4950" b="1" kern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0694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007" y="385578"/>
            <a:ext cx="6700540" cy="6029077"/>
          </a:xfrm>
        </p:spPr>
        <p:txBody>
          <a:bodyPr>
            <a:noAutofit/>
          </a:bodyPr>
          <a:lstStyle/>
          <a:p>
            <a:pPr marL="34290" indent="0" algn="ctr">
              <a:buNone/>
            </a:pPr>
            <a:r>
              <a:rPr lang="zh-TW" altLang="en-US" sz="4400" b="1" dirty="0"/>
              <a:t>耶和華不輕易發怒</a:t>
            </a:r>
            <a:endParaRPr lang="en-US" altLang="zh-TW" sz="4400" b="1" dirty="0"/>
          </a:p>
          <a:p>
            <a:pPr marL="34290" indent="0" algn="ctr">
              <a:buNone/>
            </a:pPr>
            <a:r>
              <a:rPr lang="zh-TW" altLang="en-US" sz="4400" b="1" dirty="0"/>
              <a:t>並有豐盛的慈愛，</a:t>
            </a:r>
            <a:endParaRPr lang="en-US" altLang="zh-TW" sz="4400" b="1" dirty="0"/>
          </a:p>
          <a:p>
            <a:pPr marL="34290" indent="0" algn="ctr">
              <a:buNone/>
            </a:pPr>
            <a:r>
              <a:rPr lang="zh-TW" altLang="en-US" sz="4400" b="1" dirty="0"/>
              <a:t>赦免罪孽和過犯；</a:t>
            </a:r>
            <a:endParaRPr lang="en-US" altLang="zh-TW" sz="4400" b="1" dirty="0"/>
          </a:p>
          <a:p>
            <a:pPr marL="34290" indent="0" algn="ctr">
              <a:buNone/>
            </a:pPr>
            <a:r>
              <a:rPr lang="zh-TW" altLang="en-US" sz="4400" b="1" dirty="0">
                <a:solidFill>
                  <a:srgbClr val="1A24AC"/>
                </a:solidFill>
              </a:rPr>
              <a:t>萬不以有罪的為無罪，</a:t>
            </a:r>
            <a:endParaRPr lang="en-US" altLang="zh-TW" sz="4400" b="1" dirty="0">
              <a:solidFill>
                <a:srgbClr val="1A24AC"/>
              </a:solidFill>
            </a:endParaRPr>
          </a:p>
          <a:p>
            <a:pPr marL="34290" indent="0" algn="ctr">
              <a:buNone/>
            </a:pPr>
            <a:r>
              <a:rPr lang="zh-TW" altLang="en-US" sz="4400" b="1" dirty="0"/>
              <a:t>必追討他的罪，</a:t>
            </a:r>
            <a:endParaRPr lang="en-US" altLang="zh-TW" sz="4400" b="1" dirty="0"/>
          </a:p>
          <a:p>
            <a:pPr marL="34290" indent="0" algn="ctr">
              <a:buNone/>
            </a:pPr>
            <a:r>
              <a:rPr lang="zh-TW" altLang="en-US" sz="4400" b="1" dirty="0"/>
              <a:t>自父及子，直到三、四代</a:t>
            </a:r>
            <a:endParaRPr lang="en-US" altLang="zh-TW" sz="4400" b="1" dirty="0"/>
          </a:p>
          <a:p>
            <a:pPr marL="34290" indent="0" algn="ctr">
              <a:buNone/>
            </a:pPr>
            <a:endParaRPr lang="en-US" altLang="zh-TW" sz="4400" b="1" dirty="0"/>
          </a:p>
          <a:p>
            <a:pPr marL="34290" indent="0" algn="ctr">
              <a:buNone/>
            </a:pPr>
            <a:r>
              <a:rPr lang="zh-CN" altLang="en-US" sz="4400" b="1" dirty="0"/>
              <a:t>－</a:t>
            </a:r>
            <a:r>
              <a:rPr lang="zh-TW" altLang="en-US" sz="4400" b="1" dirty="0"/>
              <a:t>民</a:t>
            </a:r>
            <a:r>
              <a:rPr lang="en-US" altLang="zh-TW" sz="4400" b="1" dirty="0"/>
              <a:t>14:18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76723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自定义 1">
      <a:majorFont>
        <a:latin typeface="Microsoft JhengHei"/>
        <a:ea typeface="FZShuTi"/>
        <a:cs typeface=""/>
      </a:majorFont>
      <a:minorFont>
        <a:latin typeface="Georgia"/>
        <a:ea typeface="FZShuTi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Quotabl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4_Office Theme">
  <a:themeElements>
    <a:clrScheme name="Custom 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98DF1"/>
      </a:accent1>
      <a:accent2>
        <a:srgbClr val="226BB4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6.xml><?xml version="1.0" encoding="utf-8"?>
<a:theme xmlns:a="http://schemas.openxmlformats.org/drawingml/2006/main" name="12_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g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8_green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reen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reen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reen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ree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ree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ree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ree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Office Theme">
  <a:themeElements>
    <a:clrScheme name="Custom 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98DF1"/>
      </a:accent1>
      <a:accent2>
        <a:srgbClr val="226BB4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Custom 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98DF1"/>
      </a:accent1>
      <a:accent2>
        <a:srgbClr val="226BB4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市镇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1">
      <a:majorFont>
        <a:latin typeface="Microsoft JhengHei"/>
        <a:ea typeface="FZShuTi"/>
        <a:cs typeface=""/>
      </a:majorFont>
      <a:minorFont>
        <a:latin typeface="Georgia"/>
        <a:ea typeface="FZShuTi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1102</TotalTime>
  <Words>1769</Words>
  <Application>Microsoft Office PowerPoint</Application>
  <PresentationFormat>On-screen Show (4:3)</PresentationFormat>
  <Paragraphs>338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80</vt:i4>
      </vt:variant>
    </vt:vector>
  </HeadingPairs>
  <TitlesOfParts>
    <vt:vector size="111" baseType="lpstr">
      <vt:lpstr>FZShuTi</vt:lpstr>
      <vt:lpstr>Microsoft JhengHei</vt:lpstr>
      <vt:lpstr>Microsoft JhengHei UI</vt:lpstr>
      <vt:lpstr>Microsoft YaHei</vt:lpstr>
      <vt:lpstr>Microsoft YaHei UI</vt:lpstr>
      <vt:lpstr>新細明體</vt:lpstr>
      <vt:lpstr>新細明體</vt:lpstr>
      <vt:lpstr>宋体</vt:lpstr>
      <vt:lpstr>华文楷体</vt:lpstr>
      <vt:lpstr>Arial</vt:lpstr>
      <vt:lpstr>Calibri</vt:lpstr>
      <vt:lpstr>Candara</vt:lpstr>
      <vt:lpstr>Century Gothic</vt:lpstr>
      <vt:lpstr>Corbel</vt:lpstr>
      <vt:lpstr>Garamond</vt:lpstr>
      <vt:lpstr>Georgia</vt:lpstr>
      <vt:lpstr>Times New Roman</vt:lpstr>
      <vt:lpstr>Trebuchet MS</vt:lpstr>
      <vt:lpstr>Wingdings</vt:lpstr>
      <vt:lpstr>Wingdings 2</vt:lpstr>
      <vt:lpstr>Wingdings 3</vt:lpstr>
      <vt:lpstr>市镇</vt:lpstr>
      <vt:lpstr>Slice</vt:lpstr>
      <vt:lpstr>Quotable</vt:lpstr>
      <vt:lpstr>4_Office Theme</vt:lpstr>
      <vt:lpstr>Basis</vt:lpstr>
      <vt:lpstr>12_green</vt:lpstr>
      <vt:lpstr>13_Office Theme</vt:lpstr>
      <vt:lpstr>9_Office Theme</vt:lpstr>
      <vt:lpstr>1_市镇</vt:lpstr>
      <vt:lpstr>1_Quotable</vt:lpstr>
      <vt:lpstr>抵挡世俗 走窄路 </vt:lpstr>
      <vt:lpstr>讨论题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讨论题</vt:lpstr>
      <vt:lpstr> 神无条件接纳你 神按你的本相接纳你 </vt:lpstr>
      <vt:lpstr>PowerPoint Presentation</vt:lpstr>
      <vt:lpstr>PowerPoint Presentation</vt:lpstr>
      <vt:lpstr>架空圣经的 类基督教</vt:lpstr>
      <vt:lpstr>对罪的定义</vt:lpstr>
      <vt:lpstr>没有基督的基督教</vt:lpstr>
      <vt:lpstr>PowerPoint Presentation</vt:lpstr>
      <vt:lpstr>PowerPoint Presentation</vt:lpstr>
      <vt:lpstr>PowerPoint Presentation</vt:lpstr>
      <vt:lpstr>PowerPoint Presentation</vt:lpstr>
      <vt:lpstr>世俗化的负面含义</vt:lpstr>
      <vt:lpstr>世俗化福音第一个特点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她读圣经和实践圣经教训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赐我们日用的饮食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世俗化福音的第二个特点</vt:lpstr>
      <vt:lpstr>PowerPoint Presentation</vt:lpstr>
      <vt:lpstr>PowerPoint Presentation</vt:lpstr>
      <vt:lpstr>PowerPoint Presentation</vt:lpstr>
      <vt:lpstr>你的信救了你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你的信  救了你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这些人祈求得应允  病得医治在于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要辨明并抵挡世俗化的侵袭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GDYJKJ</dc:creator>
  <cp:lastModifiedBy>john chao</cp:lastModifiedBy>
  <cp:revision>261</cp:revision>
  <dcterms:created xsi:type="dcterms:W3CDTF">2015-12-08T20:20:32Z</dcterms:created>
  <dcterms:modified xsi:type="dcterms:W3CDTF">2016-11-05T00:25:46Z</dcterms:modified>
</cp:coreProperties>
</file>