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4447" r:id="rId2"/>
    <p:sldId id="5399" r:id="rId3"/>
    <p:sldId id="5385" r:id="rId4"/>
    <p:sldId id="5488" r:id="rId5"/>
    <p:sldId id="5487" r:id="rId6"/>
    <p:sldId id="5486" r:id="rId7"/>
    <p:sldId id="5489" r:id="rId8"/>
    <p:sldId id="5514" r:id="rId9"/>
    <p:sldId id="4449" r:id="rId10"/>
    <p:sldId id="5515" r:id="rId11"/>
    <p:sldId id="5516" r:id="rId12"/>
    <p:sldId id="5490" r:id="rId13"/>
    <p:sldId id="5517" r:id="rId14"/>
    <p:sldId id="5518" r:id="rId15"/>
    <p:sldId id="5496" r:id="rId16"/>
    <p:sldId id="4270" r:id="rId17"/>
    <p:sldId id="4323" r:id="rId18"/>
    <p:sldId id="5498" r:id="rId19"/>
    <p:sldId id="5499" r:id="rId20"/>
    <p:sldId id="5497" r:id="rId21"/>
    <p:sldId id="5508" r:id="rId22"/>
    <p:sldId id="5520" r:id="rId23"/>
    <p:sldId id="5521" r:id="rId24"/>
    <p:sldId id="5522" r:id="rId25"/>
    <p:sldId id="5525" r:id="rId26"/>
    <p:sldId id="5534" r:id="rId27"/>
    <p:sldId id="5526" r:id="rId28"/>
    <p:sldId id="5535" r:id="rId29"/>
    <p:sldId id="5536" r:id="rId30"/>
    <p:sldId id="4252" r:id="rId31"/>
    <p:sldId id="5513" r:id="rId32"/>
    <p:sldId id="5502" r:id="rId33"/>
    <p:sldId id="5501" r:id="rId34"/>
    <p:sldId id="5503" r:id="rId35"/>
    <p:sldId id="5504" r:id="rId36"/>
    <p:sldId id="5506" r:id="rId37"/>
    <p:sldId id="5505" r:id="rId38"/>
    <p:sldId id="5500" r:id="rId39"/>
    <p:sldId id="5507" r:id="rId4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CC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6" autoAdjust="0"/>
    <p:restoredTop sz="94660"/>
  </p:normalViewPr>
  <p:slideViewPr>
    <p:cSldViewPr>
      <p:cViewPr varScale="1">
        <p:scale>
          <a:sx n="56" d="100"/>
          <a:sy n="56" d="100"/>
        </p:scale>
        <p:origin x="53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B3BFEF-06B8-4981-9CA5-BA2F910A43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1F426-A8BA-4FA0-A4AE-E50A872D52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B14165F-EC63-4BAC-B8EA-87E844F92A0D}" type="datetimeFigureOut">
              <a:rPr lang="en-US"/>
              <a:pPr>
                <a:defRPr/>
              </a:pPr>
              <a:t>1/25/2025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B74D86-FE6F-48B1-9FE9-B7FEA696E1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9B1EBA0-025D-4156-A4F4-102CEB8D2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B1B8-919E-4941-B1BF-63E1FB3EC4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A7003-176E-408C-87D6-F229417F8E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CE93D2-80B8-46EC-A7AF-F8CD169A2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5A23F69-5DDD-4F1B-B27C-DD8D12FB85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ECCC0EF9-ED07-439E-B117-54AA1FB69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F9300BC1-B152-428D-AF33-9A2333339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9pPr>
          </a:lstStyle>
          <a:p>
            <a:fld id="{F367BE21-CCEE-441E-9723-4ACF3312A7D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CE93D2-80B8-46EC-A7AF-F8CD169A20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5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CE93D2-80B8-46EC-A7AF-F8CD169A20E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65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CE93D2-80B8-46EC-A7AF-F8CD169A20E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77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CE93D2-80B8-46EC-A7AF-F8CD169A20E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7C6F46-6ED3-4F1A-A066-6613C44A50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38F07-A048-4736-BFE4-E10D0F79AFFC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30FB84-B031-4D6D-B680-A10BE7A16B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306C7-BA79-4AD0-B4E3-CBC1C35B6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976E0-0FEA-4D1C-8BAD-DB8BCDC44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8352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AA7D59-0B2E-41DE-AB9D-E4AD9F86B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BF53A-1C0C-49D8-B3F4-8DDCB1C6E7A4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AFDC6E-43BB-4A57-9769-704E9FB48C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828B0D-5C16-4FEC-9FD8-1690300D72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58B-4B81-46E6-A1DB-582A11D9B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3039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9874ED-6F51-4831-8113-E36C264A0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B18CB-AFEE-440B-A20A-3CFF9EADCE8A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0821FF-EE0C-46F8-9B48-7949233CCF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32DC64-53C6-47B9-8132-BB9C097FE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0B72C-5E03-4C52-AE66-50FAD9BE2B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36688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990F8-F1BF-1946-DA63-8281094B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B6294-F3F2-D4C4-6AD1-EE4AD795A93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1082F-E9DF-0336-3EDE-55E3E63ED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C4601-C3B5-612D-A579-8727D79D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3F13D-40C6-5BAF-3C4D-4E1F3BF9D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46689-3405-35C5-C405-4B030E181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E749420-B9E0-4A4C-B37F-879236D9C4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62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1152C7-1141-4B51-A875-4C0FC38D15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77037-3FBE-49F4-B217-DB2C3A8EB1DA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71E8AE-0F19-4A6B-A900-A7B219304F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5DD1E5-D5A4-4906-89A8-DCF82ABB9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E07B-A016-4305-A0CD-85DE1FC00D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5766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E56F09-4B9E-4370-B0D1-92B6B19557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B673A-8056-4160-9EE9-095301FB78DA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CC9241-8A7A-45E9-9650-BC2D03325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BD7589-345F-4F96-9527-F32363B50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184BA-B1B8-4161-80AF-0F525637C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51579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B23214-FF24-464B-8788-CD47390A3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D1DA-C3EE-445D-8E43-2B4C7756AE92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BA266-0457-4342-8298-FE4BC15A6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857492-631C-4380-A811-CC0642287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A4292-0A72-47C3-81A8-5247BFCA5F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84862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5F4BF8-9784-4864-A71B-3E11216517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F3CCB-A111-4908-80F9-066DA19FB381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B34CC8-169F-4569-9AD3-1A0B73216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438524-9F3F-47A0-ACE0-AB9FD8E3A9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DEA32-F153-4C6C-8352-11B5ECE48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75350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5D75DB8-F94E-472E-8F65-8D9F603BA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46B06-34A2-4CB0-BB39-63E03084B7D6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DE4C-6A48-42E6-B474-A5D45E28E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6528FA-3DC3-415E-A937-63F6D96E8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E64F8-A85E-443F-A12B-4E63041C26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43251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FC8D8B-528E-45C7-AA83-7CB44FF2B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220B4-DF2A-4FAC-854D-94E8D1452605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8C6313E-40B9-40ED-A5AA-F652F99CD8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551E7C-F48A-44F4-92E3-404921117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E5F91-8016-4586-99FA-B5D7E334D2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11739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361AE0-4437-4421-94BA-B198BDAB2C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739B-28E6-4847-A164-D944E8890F0E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2B0D77-878F-407F-962D-11F25106C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957C6-1FA6-4888-A249-47F75C0E8C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7E48A-C63B-4560-B03D-14E5714D52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65356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6A7EF7-CAA2-4D96-9743-F705026284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2F6F5-A2C9-442A-B334-CD7CCE78C686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FD970F-C529-4346-A969-824D55B663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7511E8-ED4A-44E9-A648-868CFCCFE2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06CD-0549-4AC6-9A1B-0EE29F68C7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96243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3B3C84-8E6C-4882-85A0-5C903ED65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05D1EA-D12D-446C-8422-19E580F7B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7018500" name="Rectangle 4">
            <a:extLst>
              <a:ext uri="{FF2B5EF4-FFF2-40B4-BE49-F238E27FC236}">
                <a16:creationId xmlns:a16="http://schemas.microsoft.com/office/drawing/2014/main" id="{5C9570D0-EFC2-4D3C-90B1-A7DD48598E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C49B8D-2C6A-4EB7-9B30-5B66C595FD4E}" type="datetimeFigureOut">
              <a:rPr lang="en-US" altLang="en-US"/>
              <a:pPr>
                <a:defRPr/>
              </a:pPr>
              <a:t>1/25/2025</a:t>
            </a:fld>
            <a:endParaRPr lang="en-US" altLang="en-US"/>
          </a:p>
        </p:txBody>
      </p:sp>
      <p:sp>
        <p:nvSpPr>
          <p:cNvPr id="7018501" name="Rectangle 5">
            <a:extLst>
              <a:ext uri="{FF2B5EF4-FFF2-40B4-BE49-F238E27FC236}">
                <a16:creationId xmlns:a16="http://schemas.microsoft.com/office/drawing/2014/main" id="{CAEABEAE-BD4B-46AE-B7C4-7F6E0D842D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18502" name="Rectangle 6">
            <a:extLst>
              <a:ext uri="{FF2B5EF4-FFF2-40B4-BE49-F238E27FC236}">
                <a16:creationId xmlns:a16="http://schemas.microsoft.com/office/drawing/2014/main" id="{FD1E2D39-F2F6-457F-8814-723E611870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EAA97A4-10F5-48D8-8EB5-C38CFFD07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3" descr="C:\Users\George\Desktop\thy word is a lamp.jpg">
            <a:extLst>
              <a:ext uri="{FF2B5EF4-FFF2-40B4-BE49-F238E27FC236}">
                <a16:creationId xmlns:a16="http://schemas.microsoft.com/office/drawing/2014/main" id="{C77EE91C-B66C-4EC2-B07D-14FB10ABA6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38091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CA8E2C-8486-42E4-BE37-D7689E38F2E3}"/>
              </a:ext>
            </a:extLst>
          </p:cNvPr>
          <p:cNvSpPr/>
          <p:nvPr/>
        </p:nvSpPr>
        <p:spPr>
          <a:xfrm>
            <a:off x="2407920" y="2171702"/>
            <a:ext cx="73726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r>
              <a:rPr lang="zh-CN" altLang="en-US" sz="6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耶和华的呼唤</a:t>
            </a:r>
            <a:endParaRPr lang="en-US" altLang="zh-CN" sz="6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en-US" altLang="zh-CN" sz="6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Call of The Lord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撒母耳记上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2:12</a:t>
            </a:r>
            <a:r>
              <a:rPr lang="zh-TW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3:21</a:t>
            </a:r>
            <a:r>
              <a:rPr 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8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1EF4C-EF45-63A0-A44A-C1566BECD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E282D-4C22-9AD9-6A28-3DC6CA913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"/>
            <a:ext cx="12039600" cy="68579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撒母耳渐渐长大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耶和华与人越发喜爱他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有神人来见以利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对他说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耶和华如此说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你祖父在埃及法老家作奴仆的时候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我不是向他们显现么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在以色列众支派中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我不是拣选人作我的祭司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使他烧香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在我坛上献祭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在我面前穿以弗得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又将以色列人所献的火祭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都赐给你父家么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我所吩咐献在我居所的祭物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你们为何践踏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尊重你的儿子过于尊重我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将我民以色列所献美好的祭物肥己呢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耶和华以色列的神说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我曾说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你和你父家必永远行在我面前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现在我却说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决不容你们这样行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因为尊重我的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我必重看他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藐视我的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他必被轻视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3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92543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7C63A-ADAD-0E51-FD0C-93F84018A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B187-D3D4-FD59-3D5A-73365E88A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"/>
            <a:ext cx="12039600" cy="68579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日子必到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我要折断你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和你父家的膀臂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使你家中没有一个老年人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在神使以色列人享福的时候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你必看见我居所的败落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你的两个儿子何弗尼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非尼哈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二人必一日同死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35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我要为自己立一个忠心的祭司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他必照我的心意而行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我要为他建立坚固的家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他必永远行在我的受膏者面前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36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你家所剩下的人都必来叩拜他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求块银子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求个饼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求你赐我祭司的职分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好叫我得点饼吃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zh-TW" altLang="en-US" sz="33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DFKai-SB" panose="03000509000000000000" pitchFamily="65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12550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20111-7861-4A26-A123-4C77717F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0"/>
            <a:ext cx="11963400" cy="6781799"/>
          </a:xfr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撒上</a:t>
            </a:r>
            <a:r>
              <a:rPr kumimoji="1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3:1-21</a:t>
            </a:r>
            <a:endParaRPr kumimoji="1" lang="en-US" altLang="zh-CN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dist="50800" dir="3000000" algn="tl" rotWithShape="0">
                  <a:srgbClr val="000000"/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4000" b="1" i="1" u="none" strike="noStrike" kern="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kumimoji="1" lang="zh-CN" altLang="en-US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童子撒母耳在以利面前事奉耶和华</a:t>
            </a:r>
            <a:r>
              <a:rPr kumimoji="1" lang="en-US" altLang="zh-CN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1" lang="zh-CN" altLang="en-US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当那些日子</a:t>
            </a:r>
            <a:r>
              <a:rPr kumimoji="1" lang="en-US" altLang="zh-CN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耶和华的言语稀少</a:t>
            </a: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</a:t>
            </a:r>
            <a:r>
              <a:rPr kumimoji="1" lang="en-US" altLang="zh-CN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kumimoji="1" lang="zh-CN" altLang="en-US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一日以利睡卧在自己的地方</a:t>
            </a:r>
            <a:r>
              <a:rPr kumimoji="1" lang="en-US" altLang="zh-CN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uLnTx/>
                <a:uFillTx/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他眼目昏花</a:t>
            </a:r>
            <a:r>
              <a:rPr lang="en-US" altLang="zh-CN" sz="3600" i="1" dirty="0">
                <a:solidFill>
                  <a:srgbClr val="FFFFFF"/>
                </a:solidFill>
                <a:effectLst>
                  <a:outerShdw dist="50800" dir="3000000" algn="tl" rotWithShape="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神的灯在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耶和华殿内约柜那里还没有熄灭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撒母耳已经睡了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耶和华呼唤撒母耳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就跑到以利那里说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,…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我没有呼唤你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你去睡吧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他就去睡了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耶和华又呼唤撒母耳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撒母耳起来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到以利那里说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我在这里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我没有呼唤你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你去睡吧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那时撒母耳还未认识耶和华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也未得耶和华的默示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0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3987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BA043-6DE0-BF99-748D-E00C21AE9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6DEC9-24CD-7D2A-A130-F4E8917F2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0"/>
            <a:ext cx="11963400" cy="6781799"/>
          </a:xfrm>
        </p:spPr>
        <p:txBody>
          <a:bodyPr/>
          <a:lstStyle/>
          <a:p>
            <a:pPr marL="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耶和华第三次呼唤撒母耳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撒母耳起来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到以利那里说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你又呼唤我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以利才明白是耶和华呼唤童子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以利对撒母耳说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你仍去睡吧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若再呼唤你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你就说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请说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仆人敬听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耶和华又来站着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像前三次呼唤说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撒母耳回答说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请说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仆人敬听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耶和华对撒母耳说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我在以色列中必行一件事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叫听见的人都必耳鸣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我指着以利家所说的话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到了时候我必始终应验在以利身上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我曾告诉他必永远降罚与他的家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因他知道儿子作孽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自招咒诅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却不禁止他们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所以我向以利家起誓说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以利家的罪孽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虽献祭奉礼物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永不能得赎去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0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57122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26073-53FA-EFDC-6CCA-0D8532FEF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B37C5-EE1E-BF44-BC60-9A3F7C33F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0"/>
            <a:ext cx="11963400" cy="67817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撒母耳睡到天亮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不敢将默示告诉以利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以利呼唤撒母耳说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我儿撒母耳阿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耶和华对你说什么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你不要向我隐瞒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你若将神对你所说的隐瞒一句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愿他重重的降罚与你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撒母耳就把一切话都告诉了以利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这是出于耶和华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愿他凭自己的意旨而行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撒母耳长大了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耶和华与他同在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使他所说的话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0">
              <a:spcBef>
                <a:spcPts val="0"/>
              </a:spcBef>
              <a:spcAft>
                <a:spcPts val="450"/>
              </a:spcAft>
              <a:buNone/>
              <a:defRPr/>
            </a:pP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一句都不落空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从</a:t>
            </a:r>
            <a:r>
              <a:rPr lang="zh-CN" altLang="en-US" sz="4000" i="1" u="sng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但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到</a:t>
            </a:r>
            <a:r>
              <a:rPr lang="zh-CN" altLang="en-US" sz="4000" i="1" u="sng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别是巴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所有的以色列人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都知道耶和华立撒母耳为先知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耶和华又在示罗显现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因为耶和华将自己的话默示撒母耳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撒母耳就把这话传遍以色列地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40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0092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71233F-A0C9-4860-840E-7D315CB8CCE8}"/>
              </a:ext>
            </a:extLst>
          </p:cNvPr>
          <p:cNvSpPr txBox="1"/>
          <p:nvPr/>
        </p:nvSpPr>
        <p:spPr>
          <a:xfrm>
            <a:off x="152400" y="0"/>
            <a:ext cx="11887200" cy="6619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ts val="4800"/>
              </a:lnSpc>
              <a:spcAft>
                <a:spcPts val="450"/>
              </a:spcAf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引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言</a:t>
            </a:r>
            <a:endParaRPr lang="en-US" altLang="zh-TW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ts val="4800"/>
              </a:lnSpc>
              <a:spcAft>
                <a:spcPts val="600"/>
              </a:spcAft>
              <a:defRPr/>
            </a:pPr>
            <a:r>
              <a:rPr lang="en-US" altLang="zh-CN" sz="4000" i="1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那时以色列中没有王</a:t>
            </a:r>
            <a:r>
              <a:rPr lang="en-US" altLang="zh-CN" sz="4000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各人任意而行</a:t>
            </a:r>
            <a:r>
              <a:rPr lang="en-US" altLang="zh-CN" sz="4000" i="1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士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21:25)</a:t>
            </a:r>
          </a:p>
          <a:p>
            <a:pPr eaLnBrk="1" hangingPunct="1">
              <a:lnSpc>
                <a:spcPts val="4800"/>
              </a:lnSpc>
              <a:spcAft>
                <a:spcPts val="60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这节经文道尽了神的选民当时的光景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</a:p>
          <a:p>
            <a:pPr eaLnBrk="1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这是人类在伊甸园犯罪后的必然结果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各人照自己的</a:t>
            </a:r>
            <a:endParaRPr lang="en-US" altLang="zh-CN" sz="4000" dirty="0">
              <a:solidFill>
                <a:schemeClr val="bg1">
                  <a:lumMod val="95000"/>
                </a:schemeClr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意思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不愿照神的意思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只有到了走投无路时才认罪悔</a:t>
            </a:r>
            <a:endParaRPr lang="en-US" altLang="zh-CN" sz="4000" dirty="0">
              <a:solidFill>
                <a:schemeClr val="bg1">
                  <a:lumMod val="95000"/>
                </a:schemeClr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ts val="4800"/>
              </a:lnSpc>
              <a:spcAft>
                <a:spcPts val="60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改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求神拯救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神就差遣士师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使他们能平安度日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但饱暖思淫欲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痼疾复发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他们就再度认罪悔改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求神</a:t>
            </a:r>
            <a:endParaRPr lang="en-US" altLang="zh-CN" sz="4000" dirty="0">
              <a:solidFill>
                <a:schemeClr val="bg1">
                  <a:lumMod val="95000"/>
                </a:schemeClr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ts val="4800"/>
              </a:lnSpc>
              <a:spcAft>
                <a:spcPts val="60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赦免拯救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如此不断重复达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450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年之久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以色列人想到一个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一劳永逸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的办法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就是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eaLnBrk="1" hangingPunct="1">
              <a:lnSpc>
                <a:spcPts val="4800"/>
              </a:lnSpc>
              <a:spcAft>
                <a:spcPts val="0"/>
              </a:spcAft>
              <a:defRPr/>
            </a:pP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zh-CN" altLang="en-US" sz="4000" b="1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效法世界 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设立君王制度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撒上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1-3</a:t>
            </a:r>
            <a:r>
              <a:rPr lang="zh-CN" altLang="en-US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章就是前奏</a:t>
            </a:r>
            <a:r>
              <a:rPr lang="en-US" altLang="zh-CN" sz="4000" dirty="0">
                <a:solidFill>
                  <a:schemeClr val="bg1">
                    <a:lumMod val="95000"/>
                  </a:schemeClr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2320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8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主旨</a:t>
            </a:r>
            <a:endParaRPr lang="en-US" altLang="zh-CN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	祭司以利失职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(v.2:12-36)</a:t>
            </a:r>
            <a:endParaRPr lang="zh-CN" altLang="en-US" sz="36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二	耶和华的呼唤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(v.3:1-18)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三	撒母耳任先知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(v.3:16-21)</a:t>
            </a:r>
            <a:endParaRPr lang="en-US" altLang="zh-CN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0187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10515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	祭司以利失职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(v.2:12-36)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A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以利的二子亵渎神 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v.2:12-17, 22)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藐视耶和华的祭物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与会幕门前伺候的妇人苟合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B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以利责备二子无效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(v.2:22-26)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1.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你们犯罪了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也使耶和华的百姓犯罪了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人得罪人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有士师审判他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人得罪神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谁为他祈求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 (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祭司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?!)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3.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然而他们还是不听父亲的话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68605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因为耶和华想要杀他们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61134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1188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	祭司以利失职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(v.2:12-36)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C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神人宣告对以利家的审判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(v.2:27-36)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你尊重你的儿子过于尊重我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1.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我要折断你和你父家的膀臂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(=strength)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你家中所生的人都必死在中年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何弗尼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非尼哈二人必一日同死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我要立一个忠心的祭司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他照我的心意而行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我要为他建立坚固的家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他必永远行在我的受膏者面前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大卫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耶稣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信徒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altLang="zh-TW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彼前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2:9)</a:t>
            </a:r>
            <a:endParaRPr lang="en-US" altLang="zh-CN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199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二	耶和华的呼唤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(v.3:1-18)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A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以色列的光景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(v.3:1-2)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1.	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耶和华的言语稀少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不常有默示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”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大祭司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眼目昏花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看不分明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”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(v.3:2)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隐射灵里的迟钝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B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耶和华的呼唤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(v.3:3-15)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1.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三次呼唤才使以利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醒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”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过来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以利教导撒母耳如何回应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约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12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岁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)</a:t>
            </a:r>
            <a:endParaRPr lang="zh-CN" altLang="en-US" sz="36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耶和华告诉撒母耳对以利的判决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	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讽刺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: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撒母耳成了以利与神之间传话者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!)</a:t>
            </a:r>
            <a:endParaRPr lang="en-US" altLang="zh-CN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5096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6">
            <a:extLst>
              <a:ext uri="{FF2B5EF4-FFF2-40B4-BE49-F238E27FC236}">
                <a16:creationId xmlns:a16="http://schemas.microsoft.com/office/drawing/2014/main" id="{C9B2BD9A-0E76-B3AE-857E-E9EF2964E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04801"/>
            <a:ext cx="6858000" cy="57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lnSpc>
                <a:spcPts val="3600"/>
              </a:lnSpc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历史背景</a:t>
            </a:r>
            <a:endParaRPr lang="en-US" altLang="zh-TW" sz="28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77FD65-B41E-0930-7029-5D49A25D27AF}"/>
              </a:ext>
            </a:extLst>
          </p:cNvPr>
          <p:cNvSpPr/>
          <p:nvPr/>
        </p:nvSpPr>
        <p:spPr>
          <a:xfrm>
            <a:off x="1524000" y="990600"/>
            <a:ext cx="90678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从创世记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神就开始了祂永世的计画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人因罪而被判死刑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且被逐出伊甸园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开始了</a:t>
            </a:r>
            <a:r>
              <a:rPr kumimoji="1" lang="zh-CN" altLang="en-US" sz="4000" b="1" u="sng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人的意思</a:t>
            </a: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与</a:t>
            </a:r>
            <a:r>
              <a:rPr kumimoji="1" lang="zh-CN" altLang="en-US" sz="4000" b="1" u="sng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神的意思</a:t>
            </a: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长期的挣扎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神有一个拯救的计画 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kumimoji="1" lang="zh-CN" altLang="en-US" sz="4000" b="1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回归圣洁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祂呼召摩西带领祂自己的选民</a:t>
            </a:r>
            <a:endParaRPr kumimoji="1" lang="en-US" altLang="zh-CN" sz="4000" kern="0" dirty="0">
              <a:solidFill>
                <a:srgbClr val="FFFFFF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从埃及</a:t>
            </a:r>
            <a:r>
              <a:rPr kumimoji="1" lang="zh-CN" altLang="en-US" sz="4000" b="1" u="sng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分别出来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indent="7144" algn="ctr">
              <a:spcBef>
                <a:spcPts val="0"/>
              </a:spcBef>
              <a:spcAft>
                <a:spcPts val="600"/>
              </a:spcAft>
              <a:tabLst>
                <a:tab pos="342900" algn="l"/>
                <a:tab pos="6858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zh-CN" altLang="en-US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埃及代表世界</a:t>
            </a:r>
            <a:r>
              <a:rPr kumimoji="1" lang="en-US" altLang="zh-CN" sz="4000" kern="0" dirty="0">
                <a:solidFill>
                  <a:srgbClr val="FFFFFF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1" lang="en-US" altLang="zh-TW" sz="4000" kern="0" dirty="0">
              <a:solidFill>
                <a:srgbClr val="FFFFFF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039600" cy="6857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三	撒母耳任先知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(v.3:16-21)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A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以利命令撒母耳传话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对以利家的警告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: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你的儿子们亵渎神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你竟未严禁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B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以利消极的回应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这是出于耶和华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愿他凭自己的意旨而行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(v.3:18)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C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撒母耳任先知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他所说的话一句都不落空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”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(v.19)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2.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全国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都知道耶和华立撒母耳为先知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(v.20)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耶和华又在示罗显现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将自己的话默示撒母耳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3716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撒母耳就把这话传遍以色列地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(v.21)</a:t>
            </a:r>
            <a:endParaRPr lang="en-US" altLang="zh-CN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8090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04A42A67-7386-4EAE-BBDD-4ACCCA3A0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8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一个老传道人应如何自处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(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箴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12)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你趁着年幼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不要等到日头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光明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月亮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星宿变为黑暗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看守房屋的发颤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有力的屈身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从窗户往外看的都昏暗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雀鸟一叫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人就起来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唱歌的女子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也都衰微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,...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尘土仍归</a:t>
            </a:r>
            <a:endParaRPr lang="en-US" altLang="zh-CN" sz="3600" i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于地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灵仍归于赐灵的神</a:t>
            </a:r>
            <a:r>
              <a:rPr lang="en-US" altLang="zh-CN" sz="36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…”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再者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传道者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仍将知识教训众人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又默想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又考查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又陈说许多箴言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传道者专心寻求可喜悦的言语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是凭正直写的诚实话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….”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总意就是敬畏神</a:t>
            </a: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谨守他的诫命</a:t>
            </a:r>
            <a:r>
              <a:rPr lang="en-US" altLang="zh-CN" sz="36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因为人所作的事</a:t>
            </a: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连一切隐</a:t>
            </a: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藏的事</a:t>
            </a: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无论是善是恶</a:t>
            </a:r>
            <a:r>
              <a:rPr lang="en-US" altLang="zh-CN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神都必审问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614B6577-ADF2-4F42-8911-87826AFD1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0190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36228-1908-E821-C2FE-E6D8A7C0E9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E2D4115E-981D-8E89-4284-D312973D0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一个老传道人应如何自处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十年前是交棒最佳的预备期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b="1" u="sng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现在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是次好的预备期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保持单纯的心才能听见主的声音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太多有意无意的私心会成了盖住神的声音包袱</a:t>
            </a:r>
            <a:endParaRPr lang="en-US" altLang="zh-CN" sz="4000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“…</a:t>
            </a:r>
            <a:r>
              <a:rPr lang="zh-CN" altLang="en-US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你们若不回转</a:t>
            </a: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变成小孩子的样式</a:t>
            </a: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50292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			</a:t>
            </a:r>
            <a:r>
              <a:rPr lang="zh-CN" altLang="en-US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断不得进天国</a:t>
            </a:r>
            <a:r>
              <a:rPr lang="en-US" altLang="zh-CN" sz="4000" i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太</a:t>
            </a: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18:3)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5B8793BF-F9DB-9261-4244-54DE61A2B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578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78974A-E76A-AEC7-D404-B2859E16B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7331F7B1-EF9E-94FC-E75C-3B734072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一个老传道人应如何自处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十年前是交棒最佳的预备期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b="1" u="sng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现在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是次好的预备期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保持单纯的心才能听见主的声音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属灵的导师的重要性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撒母耳在以利跟前忠心的服侍多年</a:t>
            </a:r>
            <a:endParaRPr lang="en-US" altLang="zh-CN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还未认识耶和华时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以利教他如何回应神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以利虽自己有问题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他仍能给撒母耳正确的引导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0D3B8EB7-798D-15B5-09A5-CF3B9E261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36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98C166-770E-E842-27E7-16DDD6DBE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A340C7FE-DDE2-FAE9-87BC-6E4515E04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一个老传道人应如何自处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十年前是交棒最佳的预备期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b="1" u="sng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现在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是次好的预备期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保持单纯的心才能听见主的声音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属灵的导师的重要性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5.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为何以利带好了撒母耳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失去了二子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以利虽有责任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主要在于他儿子们自己的选择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撒母耳的儿子也不怎么样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	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亚当与夏娃呢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A97BDE1A-7089-05BC-5564-E69FE0D07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273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9D208-1F51-CE79-8D18-AD5FB1CEF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402D868D-B51A-1176-AACB-E22690C1F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963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一个老传道人应如何自处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十年前是交棒最佳的预备期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b="1" u="sng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现在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是次好的预备期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3.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保持单纯的心才能听见主的声音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属灵的导师的重要性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709738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5.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为何以利带好了撒母耳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失去了二子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6.	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撒母耳忠心服事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神大大的使用他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耶和华将自己的话默示撒母耳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撒母耳就把这话</a:t>
            </a:r>
            <a:endParaRPr lang="en-US" altLang="zh-CN" sz="4000" i="1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传遍以色列地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(v.3:21)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3F245D28-6F26-63A2-3FCE-D9C369E5B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4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10F1D-3092-ACE2-497F-425890A7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FB8CEE8D-FE4C-CF46-C63E-1BF0DEE1D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7.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华人教会对美国有什么责任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我所使你们被掳到的那城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你们要为那城求平安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为那城祷告耶和华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;…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你们也随着得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29:7)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托克维尔 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(Tocqueville, Democracy of America) 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19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世纪中</a:t>
            </a:r>
            <a:endParaRPr lang="en-US" altLang="zh-CN" sz="4000" spc="-80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旅美后的观感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:  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我到处找美国伟大的原</a:t>
            </a:r>
            <a:r>
              <a:rPr lang="zh-CN" altLang="en-US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因而不得</a:t>
            </a: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……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35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直到我走进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美国的</a:t>
            </a:r>
            <a:r>
              <a:rPr lang="zh-CN" altLang="en-US" sz="4000" b="1" u="sng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教会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听到她的讲台上充满公义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的火焰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我才明白她属天力量的秘密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美国之所以</a:t>
            </a:r>
            <a:endParaRPr lang="en-US" altLang="zh-CN" sz="4000" b="1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伟大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是因为美国是善良的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如果美国不再善良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美国就不再伟大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12D5ADCB-A344-130C-804D-F2E351827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A42CEB-C033-ECFD-8F91-534E47AF9CAC}"/>
              </a:ext>
            </a:extLst>
          </p:cNvPr>
          <p:cNvSpPr txBox="1"/>
          <p:nvPr/>
        </p:nvSpPr>
        <p:spPr>
          <a:xfrm>
            <a:off x="7696200" y="674370"/>
            <a:ext cx="3581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要为美国祈福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6608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D3F14-9F73-CC96-4F57-F7212BACE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11072241-4A4B-572F-CEDB-1777107AD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7.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华人教会对美国有什么责任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我所使你们被掳到的那城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你们要为那城求平安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为那城祷告耶和华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;…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你们也随着得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29:7)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托克维尔 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(Tocqueville, Democracy of America) 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19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世纪中</a:t>
            </a:r>
            <a:endParaRPr lang="en-US" altLang="zh-CN" sz="4000" spc="-80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旅美后的观感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:  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我到处找美国伟大的原</a:t>
            </a:r>
            <a:r>
              <a:rPr lang="zh-CN" altLang="en-US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因而不得</a:t>
            </a: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……</a:t>
            </a:r>
          </a:p>
          <a:p>
            <a:pPr lv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35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“…not until I went into the 	churches of America &amp; heard </a:t>
            </a:r>
          </a:p>
          <a:p>
            <a:pPr lv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her pulpits flame with righteousness did I 	understand the </a:t>
            </a:r>
          </a:p>
          <a:p>
            <a:pPr lv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secret of her 	genius and power. America is great because </a:t>
            </a:r>
          </a:p>
          <a:p>
            <a:pPr lv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America is good, and if 	America ever  ceases to be good,</a:t>
            </a:r>
          </a:p>
          <a:p>
            <a:pPr lv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1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America will cease to be great.”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5039D33D-57EF-B4D1-EF4A-6A3BF50CB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B694CC-3FA3-4009-315F-97986E9A915B}"/>
              </a:ext>
            </a:extLst>
          </p:cNvPr>
          <p:cNvSpPr txBox="1"/>
          <p:nvPr/>
        </p:nvSpPr>
        <p:spPr>
          <a:xfrm>
            <a:off x="7696200" y="674370"/>
            <a:ext cx="3581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要为美国祈福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0166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2692F-7875-7048-9DA7-006C8F191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86676C54-8C4E-8D2A-9247-9767627C5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7.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华人教会对美国有什么责任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我所使你们被掳到的那城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你们要为那城求平安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为那城祷告耶和华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;…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你们也随着得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29:7)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托克维尔发现了美国的</a:t>
            </a:r>
            <a:r>
              <a:rPr lang="zh-CN" altLang="en-US" sz="4000" b="1" u="sng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教会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对整个美国的影响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仅仅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40</a:t>
            </a:r>
            <a:r>
              <a:rPr lang="zh-CN" altLang="en-US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年前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候选人多半宣称他是某某教会的会友</a:t>
            </a:r>
            <a:r>
              <a:rPr lang="en-US" altLang="zh-CN" sz="36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惟有你们是</a:t>
            </a:r>
            <a:r>
              <a:rPr lang="zh-CN" altLang="en-US" sz="4000" b="1" i="1" u="sng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被拣选的族类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</a:t>
            </a:r>
            <a:r>
              <a:rPr lang="zh-CN" altLang="en-US" sz="4000" b="1" i="1" u="sng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有君尊的祭司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</a:t>
            </a:r>
            <a:r>
              <a:rPr lang="zh-CN" altLang="en-US" sz="4000" b="1" i="1" u="sng" spc="-80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圣洁的国度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</a:t>
            </a:r>
            <a:r>
              <a:rPr lang="zh-CN" altLang="en-US" sz="4000" b="1" i="1" u="sng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属神的子民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要叫你们宣扬</a:t>
            </a:r>
            <a:endParaRPr lang="en-US" altLang="zh-CN" sz="4000" i="1" spc="-80" dirty="0">
              <a:solidFill>
                <a:srgbClr val="FFFFFF"/>
              </a:solidFill>
              <a:effectLst>
                <a:outerShdw dist="50800" dir="3000000" algn="ctr" rotWithShape="0">
                  <a:srgbClr val="000000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那召你们出黑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暗入奇妙光明者的美德</a:t>
            </a: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 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彼前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2:9)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9470ED8B-CEA3-838F-5D09-138105CE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62DA9F-E1DD-0E97-C38B-E15ACBE6A96D}"/>
              </a:ext>
            </a:extLst>
          </p:cNvPr>
          <p:cNvSpPr txBox="1"/>
          <p:nvPr/>
        </p:nvSpPr>
        <p:spPr>
          <a:xfrm>
            <a:off x="7696200" y="674370"/>
            <a:ext cx="3581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要为美国祈福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3043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06F99-2B2B-1A34-1199-4C577DCB1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5C9BB99D-4648-ACE9-EF6E-1C440BCAD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4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结语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7.	</a:t>
            </a: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华人教会对美国有什么责任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b="1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“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我所使你们被掳到的那城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你们要为那城求平安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为那城祷告耶和华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;…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你们也随着得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平安</a:t>
            </a:r>
            <a:r>
              <a:rPr lang="en-US" altLang="zh-CN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.”</a:t>
            </a:r>
            <a:r>
              <a:rPr lang="zh-CN" altLang="en-US" sz="4000" i="1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(</a:t>
            </a:r>
            <a:r>
              <a:rPr lang="zh-CN" altLang="en-US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</a:t>
            </a:r>
            <a:r>
              <a:rPr lang="en-US" altLang="zh-CN" sz="4000" spc="-3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29:7)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托克维尔发现了美国的</a:t>
            </a:r>
            <a:r>
              <a:rPr lang="zh-CN" altLang="en-US" sz="4000" b="1" u="sng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教会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对整个美国的影响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仅仅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40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年前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候选人多半公布他是某某教会的会友</a:t>
            </a:r>
            <a:r>
              <a:rPr lang="en-US" altLang="zh-CN" sz="4000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600"/>
              </a:lnSpc>
              <a:tabLst>
                <a:tab pos="742950" algn="l"/>
              </a:tabLst>
            </a:pPr>
            <a:r>
              <a:rPr lang="en-US" altLang="zh-CN" sz="4000" i="1" spc="-80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MAGA!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使美国再次</a:t>
            </a:r>
            <a:r>
              <a:rPr lang="zh-CN" altLang="en-US" sz="4000" b="1" u="sng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伟大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  <a:p>
            <a:pPr>
              <a:lnSpc>
                <a:spcPts val="4600"/>
              </a:lnSpc>
              <a:tabLst>
                <a:tab pos="742950" algn="l"/>
              </a:tabLst>
            </a:pPr>
            <a:r>
              <a:rPr lang="en-US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MAHA!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使美国再次</a:t>
            </a:r>
            <a:r>
              <a:rPr lang="zh-CN" altLang="en-US" sz="4000" b="1" u="sng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圣洁</a:t>
            </a:r>
            <a:r>
              <a:rPr lang="en-US" altLang="zh-CN" sz="4000" b="1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  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Make America </a:t>
            </a:r>
            <a:r>
              <a:rPr lang="en-US" altLang="zh-CN" sz="4000" b="1" u="sng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Holy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Again!</a:t>
            </a:r>
          </a:p>
          <a:p>
            <a:pPr algn="ctr">
              <a:lnSpc>
                <a:spcPts val="4600"/>
              </a:lnSpc>
              <a:tabLst>
                <a:tab pos="74295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先决条件乃是复兴美国的教会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 algn="ctr">
              <a:lnSpc>
                <a:spcPts val="4600"/>
              </a:lnSpc>
              <a:tabLst>
                <a:tab pos="742950" algn="l"/>
              </a:tabLst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神不仅呼召了撒母耳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也呼召了你我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  <a:p>
            <a:pPr algn="ctr">
              <a:lnSpc>
                <a:spcPts val="4600"/>
              </a:lnSpc>
              <a:tabLst>
                <a:tab pos="742950" algn="l"/>
              </a:tabLst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你要如何回应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141C6BA8-F6C9-4C2F-1325-8E98DC273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063" y="6496053"/>
            <a:ext cx="14478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tabLst>
                <a:tab pos="3657600" algn="l"/>
                <a:tab pos="5486400" algn="l"/>
              </a:tabLst>
              <a:defRPr/>
            </a:pPr>
            <a:endParaRPr lang="en-US" sz="39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文新字海-中圓" pitchFamily="2" charset="-120"/>
              <a:ea typeface="文新字海-中圓" pitchFamily="2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E19C6D-8AD8-3EAF-778E-AB09DA12EBC4}"/>
              </a:ext>
            </a:extLst>
          </p:cNvPr>
          <p:cNvSpPr txBox="1"/>
          <p:nvPr/>
        </p:nvSpPr>
        <p:spPr>
          <a:xfrm>
            <a:off x="7696200" y="674370"/>
            <a:ext cx="3581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8797925" algn="r"/>
              </a:tabLst>
              <a:defRPr/>
            </a:pPr>
            <a:r>
              <a:rPr lang="zh-CN" altLang="en-US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要为美国祈福</a:t>
            </a:r>
            <a:r>
              <a:rPr lang="en-US" altLang="zh-CN" sz="4000" b="1" dirty="0">
                <a:solidFill>
                  <a:srgbClr val="FFFFFF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02C2A1-C169-F9B1-1EF0-4B6848658E64}"/>
              </a:ext>
            </a:extLst>
          </p:cNvPr>
          <p:cNvSpPr txBox="1"/>
          <p:nvPr/>
        </p:nvSpPr>
        <p:spPr>
          <a:xfrm>
            <a:off x="6400800" y="3886200"/>
            <a:ext cx="5181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但这决不可能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除非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…   </a:t>
            </a:r>
          </a:p>
        </p:txBody>
      </p:sp>
    </p:spTree>
    <p:extLst>
      <p:ext uri="{BB962C8B-B14F-4D97-AF65-F5344CB8AC3E}">
        <p14:creationId xmlns:p14="http://schemas.microsoft.com/office/powerpoint/2010/main" val="25923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7C009-1739-A5EA-ABBB-E7DB1671E4C9}"/>
              </a:ext>
            </a:extLst>
          </p:cNvPr>
          <p:cNvSpPr/>
          <p:nvPr/>
        </p:nvSpPr>
        <p:spPr>
          <a:xfrm>
            <a:off x="1581150" y="76201"/>
            <a:ext cx="10077450" cy="5465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191" indent="-375047">
              <a:spcBef>
                <a:spcPts val="0"/>
              </a:spcBef>
              <a:spcAft>
                <a:spcPts val="9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神治时代 </a:t>
            </a:r>
            <a:r>
              <a:rPr kumimoji="1" lang="en-US" altLang="zh-CN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(Theocracy) — </a:t>
            </a:r>
            <a:r>
              <a:rPr kumimoji="1" lang="zh-CN" altLang="en-US" sz="4000" b="1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摩西五经</a:t>
            </a:r>
            <a:endParaRPr kumimoji="1" lang="en-US" altLang="zh-CN" sz="4000" b="1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9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创世</a:t>
            </a: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一切事物的起始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包括苦难的起始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出埃及</a:t>
            </a: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</a:t>
            </a:r>
            <a:r>
              <a:rPr kumimoji="1" lang="zh-TW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以色列人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离开</a:t>
            </a:r>
            <a:r>
              <a:rPr kumimoji="1" lang="zh-CN" altLang="en-US" sz="4000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埃及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世界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  <a:tab pos="1828800" algn="l"/>
              </a:tabLst>
              <a:defRPr/>
            </a:pP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利未</a:t>
            </a: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</a:t>
            </a:r>
            <a:r>
              <a:rPr kumimoji="1" lang="zh-CN" altLang="en-US" sz="4000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埃及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世界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离开以色列人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的心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82191" indent="-375047">
              <a:spcBef>
                <a:spcPts val="0"/>
              </a:spcBef>
              <a:spcAft>
                <a:spcPts val="45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民数</a:t>
            </a: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在旷野中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藉着律法操练圣洁的生活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  <a:tab pos="1828800" algn="l"/>
                <a:tab pos="4286250" algn="l"/>
              </a:tabLst>
              <a:defRPr/>
            </a:pP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申命</a:t>
            </a: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摩西的临别警言</a:t>
            </a:r>
            <a:r>
              <a:rPr kumimoji="1" lang="en-US" altLang="zh-CN" sz="4000" kern="0" spc="-75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——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  <a:tab pos="1828800" algn="l"/>
                <a:tab pos="2292350" algn="l"/>
              </a:tabLst>
              <a:defRPr/>
            </a:pPr>
            <a:r>
              <a:rPr kumimoji="1" lang="en-US" altLang="zh-CN" sz="4000" kern="0" spc="-75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对新一代重申前命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  <a:tab pos="22860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并警告悖逆的后果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 </a:t>
            </a:r>
            <a:endParaRPr kumimoji="1" lang="en-US" altLang="zh-TW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2CBD2-FCB1-52CA-B590-3F340EF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3962400"/>
          </a:xfrm>
        </p:spPr>
        <p:txBody>
          <a:bodyPr/>
          <a:lstStyle/>
          <a:p>
            <a:r>
              <a:rPr lang="zh-CN" altLang="en-US" sz="72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我在这里</a:t>
            </a:r>
            <a:br>
              <a:rPr lang="en-US" altLang="zh-CN" sz="72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</a:br>
            <a:r>
              <a:rPr lang="en-US" altLang="zh-CN" sz="72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Here I Am,</a:t>
            </a:r>
            <a:r>
              <a:rPr lang="zh-CN" altLang="en-US" sz="72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7200" b="1" dirty="0">
                <a:solidFill>
                  <a:srgbClr val="FFFF00"/>
                </a:solidFill>
                <a:effectLst>
                  <a:outerShdw dist="50800" dir="3000000" algn="ctr" rotWithShape="0">
                    <a:srgbClr val="000000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Lord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71D866-C47E-E30B-28B0-D51232BC0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973" y="4038600"/>
            <a:ext cx="49770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Music &amp; lyrics: Dan Schutte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Chinese trans: Andrew </a:t>
            </a:r>
            <a:r>
              <a:rPr lang="en-US" altLang="zh-CN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Shawnee Press Inc. A-7101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endParaRPr lang="en-US" altLang="zh-CN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58347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71258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我是天与海的主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我听见人们哭泣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黑暗罪恶中的人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我要救赎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I, the Lord of sea and sky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，</a:t>
            </a:r>
            <a:endParaRPr lang="en-US" altLang="zh-CN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I have heard My people cry.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All who dwell in dark and sin,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My hand will save.</a:t>
            </a:r>
            <a:endParaRPr lang="en-US" altLang="zh-CN" sz="28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8093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1/9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491803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我创造夜空星辰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黑暗中我赐光明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谁愿传递我的光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谁愿前往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?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who made the stars of night,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make their darkness bright.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Who will bear My light to them?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Whom shall I send?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2/9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261572"/>
      </p:ext>
    </p:extLst>
  </p:cSld>
  <p:clrMapOvr>
    <a:masterClrMapping/>
  </p:clrMapOvr>
  <p:transition spd="slow">
    <p:push dir="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我在这裡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请差遣我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在夜间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我听到你呼召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有你引领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我愿前往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神子民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将常在我心怀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Here I am Lord, Is it I Lord?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have heard You calling in the night.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go Lord, if You lead me.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hold Your people in my heart.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3/9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333915"/>
      </p:ext>
    </p:extLst>
  </p:cSld>
  <p:clrMapOvr>
    <a:masterClrMapping/>
  </p:clrMapOvr>
  <p:transition spd="slow">
    <p:push dir="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我是雨和雪的主，</a:t>
            </a:r>
            <a:endParaRPr lang="en-US" altLang="zh-CN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我背负人们痛苦，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为这些迷失的人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我曾哭泣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I, the Lord of snow and rain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have borne my people's pain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have wept for love of them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They turn away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4/9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065734"/>
      </p:ext>
    </p:extLst>
  </p:cSld>
  <p:clrMapOvr>
    <a:masterClrMapping/>
  </p:clrMapOvr>
  <p:transition spd="slow">
    <p:push dir="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我除去他们石心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给他们慈爱的心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我赐下我的话语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谁愿传播？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break their hearts of stone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Give them hearts for love alone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Who will speak my word to them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Whom shall I send?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5/9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323538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我在这裡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请差遣我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在夜间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我听到你呼召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有你引领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我愿前往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神子民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将常在我心怀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Here I am Lord, Is it I Lord?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have heard You calling in the night.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go Lord, if You lead me.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hold Your people in my heart.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6/9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09349"/>
      </p:ext>
    </p:extLst>
  </p:cSld>
  <p:clrMapOvr>
    <a:masterClrMapping/>
  </p:clrMapOvr>
  <p:transition spd="slow">
    <p:push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我是风与火的主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我服事贫穷残疾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为他们预备宴席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赐下救恩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I, the Lord of wind and flame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tend the poor and lame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set a feast for them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My hand will save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7/9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880560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我供应生命之粮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使他们心得满足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我给予我的生命</a:t>
            </a:r>
            <a:r>
              <a:rPr lang="en-US" altLang="zh-CN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4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谁愿分享？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Finest bread I will provide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'Til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their hearts be satisfied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give my life to them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Whom shall I send?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8/9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28957"/>
      </p:ext>
    </p:extLst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57200"/>
            <a:ext cx="9067800" cy="53340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我在这裡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请差遣我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在夜间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我听到你呼召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有你引领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我愿前往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神子民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将常在我心怀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4000" b="1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Here I am Lord, Is it I Lord?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have heard You calling in the night.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go Lord, if You lead me.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I will hold Your people in my heart.</a:t>
            </a:r>
            <a:endParaRPr lang="en-US" altLang="zh-TW" sz="440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29088-107E-6693-5B8F-9B02DF250FE6}"/>
              </a:ext>
            </a:extLst>
          </p:cNvPr>
          <p:cNvSpPr txBox="1"/>
          <p:nvPr/>
        </p:nvSpPr>
        <p:spPr>
          <a:xfrm>
            <a:off x="1652338" y="144781"/>
            <a:ext cx="13194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b="1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9/9</a:t>
            </a:r>
            <a:r>
              <a:rPr lang="en-US" altLang="zh-TW" sz="3600" b="1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4476E8-D602-0B53-6FAA-19C6829A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337" y="6434637"/>
            <a:ext cx="906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PMingLiU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PMingLiU" panose="02020500000000000000" pitchFamily="18" charset="-12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  <a:tabLst>
                <a:tab pos="2743200" algn="l"/>
                <a:tab pos="7142163" algn="l"/>
              </a:tabLst>
            </a:pPr>
            <a:r>
              <a:rPr lang="en-US" altLang="zh-CN" sz="24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Dan Schutte 	Shawnee Press Inc. A-7101 	Andrew </a:t>
            </a:r>
            <a:r>
              <a:rPr lang="en-US" altLang="zh-CN" sz="2400" kern="0" dirty="0" err="1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Liau</a:t>
            </a:r>
            <a:endParaRPr lang="en-US" altLang="zh-CN" sz="24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5151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7C009-1739-A5EA-ABBB-E7DB1671E4C9}"/>
              </a:ext>
            </a:extLst>
          </p:cNvPr>
          <p:cNvSpPr/>
          <p:nvPr/>
        </p:nvSpPr>
        <p:spPr>
          <a:xfrm>
            <a:off x="1581150" y="76200"/>
            <a:ext cx="90297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神治时代 </a:t>
            </a:r>
            <a:r>
              <a:rPr kumimoji="1" lang="en-US" altLang="zh-CN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(Theocracy) —</a:t>
            </a:r>
            <a:endParaRPr kumimoji="1" lang="zh-CN" altLang="en-US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	以色列人进了流奶与蜜的迦南地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也是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被巨人所占据之地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约书亚的警告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“</a:t>
            </a: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kumimoji="1" lang="zh-CN" altLang="en-US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</a:t>
            </a: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kumimoji="1" lang="zh-CN" altLang="en-US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可以选择所要事奉的是你们</a:t>
            </a:r>
            <a:endParaRPr kumimoji="1" lang="en-US" altLang="zh-CN" sz="4000" i="1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列祖在大河那边所事奉的神呢</a:t>
            </a: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是你们所住这地的亚摩利人的神呢</a:t>
            </a: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b="1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至于我和我家</a:t>
            </a:r>
            <a:r>
              <a:rPr kumimoji="1" lang="en-US" altLang="zh-CN" sz="4000" b="1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b="1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我们必定事奉耶和华</a:t>
            </a: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  <a:p>
            <a:pPr marL="382191" indent="-375047" algn="r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i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书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24:14-15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CE51B-B088-DC70-E4E8-45DDF0F247E5}"/>
              </a:ext>
            </a:extLst>
          </p:cNvPr>
          <p:cNvSpPr txBox="1"/>
          <p:nvPr/>
        </p:nvSpPr>
        <p:spPr>
          <a:xfrm>
            <a:off x="6883400" y="63500"/>
            <a:ext cx="2438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4000" b="1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DFKai-SB" panose="03000509000000000000" pitchFamily="65" charset="-120"/>
                <a:cs typeface="Calibri" pitchFamily="34" charset="0"/>
              </a:rPr>
              <a:t>约书亚记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91787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7C009-1739-A5EA-ABBB-E7DB1671E4C9}"/>
              </a:ext>
            </a:extLst>
          </p:cNvPr>
          <p:cNvSpPr/>
          <p:nvPr/>
        </p:nvSpPr>
        <p:spPr>
          <a:xfrm>
            <a:off x="1581150" y="76201"/>
            <a:ext cx="1015365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无治时代 </a:t>
            </a:r>
            <a:r>
              <a:rPr kumimoji="1" lang="en-US" altLang="zh-CN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(Anarchy) 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kumimoji="1" lang="zh-CN" altLang="en-US" sz="4000" b="1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士师记</a:t>
            </a:r>
            <a:endParaRPr kumimoji="1" lang="en-US" altLang="zh-CN" sz="4000" b="1" kern="0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约书亚死后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以色列人一直过着一个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拜真神如偶像的日子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不断重复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遵神蒙福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悖逆受祸的日子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从来没有因为爱神而事奉祂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参孙是个典型的例子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“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我有神赐的能力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我高兴干嘛就干嘛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!”</a:t>
            </a:r>
          </a:p>
        </p:txBody>
      </p:sp>
    </p:spTree>
    <p:extLst>
      <p:ext uri="{BB962C8B-B14F-4D97-AF65-F5344CB8AC3E}">
        <p14:creationId xmlns:p14="http://schemas.microsoft.com/office/powerpoint/2010/main" val="2473668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7C009-1739-A5EA-ABBB-E7DB1671E4C9}"/>
              </a:ext>
            </a:extLst>
          </p:cNvPr>
          <p:cNvSpPr/>
          <p:nvPr/>
        </p:nvSpPr>
        <p:spPr>
          <a:xfrm>
            <a:off x="1447800" y="76200"/>
            <a:ext cx="10896600" cy="6388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zh-CN" altLang="en-US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君王与先知时代 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kumimoji="1" lang="zh-CN" altLang="en-US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撒母耳记</a:t>
            </a:r>
            <a:endParaRPr kumimoji="1" lang="en-US" altLang="zh-CN" sz="4000" b="1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(Monarchy with Prophets)</a:t>
            </a:r>
            <a:endParaRPr kumimoji="1" lang="en-US" altLang="zh-CN" sz="4000" kern="0" dirty="0">
              <a:solidFill>
                <a:srgbClr val="FFFF00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rgbClr val="FFFF00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spc="-3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以色列人难以忍受世世代代被邻国欺凌的日子</a:t>
            </a:r>
            <a:r>
              <a:rPr kumimoji="1" lang="en-US" altLang="zh-CN" sz="4000" kern="0" spc="-3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,</a:t>
            </a:r>
            <a:endParaRPr kumimoji="1" lang="en-US" altLang="zh-CN" sz="4000" kern="0" spc="-3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他们以为解决的办法就是</a:t>
            </a:r>
            <a:r>
              <a:rPr kumimoji="1" lang="zh-CN" altLang="en-US" sz="4000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学习列国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效法世界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82191" indent="-375047">
              <a:spcBef>
                <a:spcPts val="0"/>
              </a:spcBef>
              <a:spcAft>
                <a:spcPts val="60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像列国一样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立一个王来治理他们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以色列人的请求虽然不讨祂的喜悦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神仍然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应允他们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设立了最后一位士师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也是第一位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先知</a:t>
            </a:r>
            <a:r>
              <a:rPr kumimoji="1" lang="zh-CN" altLang="en-US" sz="4000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来帮助以色列人维持一个与神有特</a:t>
            </a:r>
            <a:endParaRPr kumimoji="1" lang="en-US" altLang="zh-CN" sz="4000" kern="0" dirty="0">
              <a:solidFill>
                <a:schemeClr val="bg1"/>
              </a:solidFill>
              <a:effectLst>
                <a:outerShdw dist="50800" dir="3000000" algn="ctr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别的关系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与列国</a:t>
            </a:r>
            <a:r>
              <a:rPr kumimoji="1" lang="zh-CN" altLang="en-US" sz="4000" b="1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分别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尊耶和华</a:t>
            </a:r>
            <a:r>
              <a:rPr kumimoji="1" lang="zh-CN" altLang="en-US" sz="4000" b="1" u="sng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为圣</a:t>
            </a:r>
            <a:r>
              <a:rPr kumimoji="1" lang="zh-CN" altLang="en-US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的王国</a:t>
            </a: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82191" indent="-375047">
              <a:spcBef>
                <a:spcPts val="0"/>
              </a:spcBef>
              <a:spcAft>
                <a:spcPts val="0"/>
              </a:spcAft>
              <a:tabLst>
                <a:tab pos="342900" algn="l"/>
                <a:tab pos="1028700" algn="l"/>
              </a:tabLst>
              <a:defRPr/>
            </a:pPr>
            <a:r>
              <a:rPr kumimoji="1" lang="en-US" altLang="zh-CN" sz="4000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1" lang="zh-CN" altLang="en-US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这也是个神所允许的划时代的改变</a:t>
            </a:r>
            <a:r>
              <a:rPr kumimoji="1" lang="en-US" altLang="zh-CN" sz="4000" b="1" kern="0" dirty="0">
                <a:solidFill>
                  <a:schemeClr val="bg1"/>
                </a:solidFill>
                <a:effectLst>
                  <a:outerShdw dist="50800" dir="3000000" algn="ctr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45927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20111-7861-4A26-A123-4C77717F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1"/>
            <a:ext cx="11963400" cy="74675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450"/>
              </a:spcAft>
              <a:buNone/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前言</a:t>
            </a:r>
            <a:endParaRPr lang="en-US" altLang="zh-CN" sz="4000" b="1" dirty="0">
              <a:solidFill>
                <a:srgbClr val="FFFF00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士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21:25</a:t>
            </a:r>
            <a:r>
              <a:rPr lang="en-US" altLang="zh-CN" sz="4000" b="1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那时以色列中没有王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各人任意而行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撒上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1:1-28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撒母耳生</a:t>
            </a:r>
            <a:endParaRPr lang="en-US" altLang="zh-CN" sz="4000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zh-TW" altLang="en-US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撒上</a:t>
            </a:r>
            <a:r>
              <a:rPr lang="en-US" altLang="zh-TW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2:1-11 </a:t>
            </a:r>
            <a:r>
              <a:rPr lang="zh-CN" altLang="en-US" sz="40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哈拿祷告说</a:t>
            </a: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2100" algn="l"/>
              </a:tabLst>
              <a:defRPr/>
            </a:pPr>
            <a:r>
              <a:rPr lang="en-US" altLang="zh-CN" sz="40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“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我的心因耶和华快乐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我的角因耶和华高举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2100" algn="l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我的口向仇敌张开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我因耶和华的救恩欢欣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2100" algn="l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与耶和华争竞的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必被打碎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耶和华必从天上</a:t>
            </a:r>
            <a:endParaRPr lang="en-US" altLang="zh-CN" sz="40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2100" algn="l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以雷攻击他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必审判地极的人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>
              <a:lnSpc>
                <a:spcPts val="47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92100" algn="l"/>
              </a:tabLst>
              <a:defRPr/>
            </a:pP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将力量赐与所立的王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高举受膏者的角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 </a:t>
            </a:r>
            <a:endParaRPr lang="en-US" altLang="zh-TW" sz="40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zh-TW" altLang="en-US" sz="33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DFKai-SB" panose="03000509000000000000" pitchFamily="65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798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B76DE-2DF7-A832-A2B4-9D66F26B8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2E4E-F007-58CF-B789-1BAB1E359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"/>
            <a:ext cx="12039600" cy="68579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450"/>
              </a:spcAft>
              <a:buNone/>
              <a:defRPr/>
            </a:pPr>
            <a:r>
              <a:rPr lang="zh-CN" altLang="en-US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撒上</a:t>
            </a:r>
            <a:r>
              <a:rPr lang="en-US" altLang="zh-CN" sz="4000" b="1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2:12-36</a:t>
            </a:r>
            <a:endParaRPr lang="en-US" altLang="zh-CN" sz="4000" b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以利的两个儿子是恶人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不认识耶和华 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zh-CN" altLang="en-US" sz="4000" b="1" i="1" baseline="300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他们</a:t>
            </a:r>
            <a:r>
              <a:rPr lang="en-US" altLang="zh-CN" sz="3600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待百姓是这样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凡有人献祭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正煮肉的时候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祭司的仆人就来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将叉子往罐里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或鼎里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或釜里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或锅里一插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插上来的肉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祭司都取了去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又在未烧脂油以前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祭司的仆人就来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将肉给祭司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烤吧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他不要煮过的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要生的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献祭的人若说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必须先烧脂油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仆人就说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你立时给我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不然我便抢去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这二少年人的罪在耶和华面前甚重了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因为他们藐视耶和华的祭物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那时撒母耳还是孩子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穿着细麻布的以弗得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侍立在耶和华面前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3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6080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20111-7861-4A26-A123-4C77717F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"/>
            <a:ext cx="12039600" cy="6857999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他母亲每年为他作一件小外袍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同着丈夫上来献年祭的时候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带来给他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以利为以利加拿和他的妻祝福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愿耶和华由这妇人再赐你后裔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耶和华眷顾哈拿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他就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生了三个儿子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两个女儿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那孩子撒母耳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在耶和华面前渐渐长大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以利年甚老迈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听见他两个儿子待以色列众人的事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又听见他们与会幕门前伺候的妇人苟合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就对他们说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我儿阿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不可这样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我听见你们的风声不好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你们使耶和华的百姓犯了罪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4000" b="1" i="1" baseline="30000" dirty="0">
                <a:solidFill>
                  <a:srgbClr val="FFFF00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人若得罪人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有士师审判他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人若得罪耶和华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谁能为他祈求呢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他们还是不听父亲的话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CN" altLang="en-US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KaiTi" panose="02010609060101010101" pitchFamily="49" charset="-122"/>
                <a:cs typeface="Calibri" panose="020F0502020204030204" pitchFamily="34" charset="0"/>
              </a:rPr>
              <a:t>因为耶和华想要杀他们</a:t>
            </a:r>
            <a:r>
              <a:rPr lang="en-US" altLang="zh-CN" sz="4000" i="1" dirty="0">
                <a:solidFill>
                  <a:schemeClr val="bg1"/>
                </a:solidFill>
                <a:effectLst>
                  <a:outerShdw dist="50800" dir="3000000" algn="tl" rotWithShape="0">
                    <a:schemeClr val="tx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300" i="1" dirty="0">
              <a:solidFill>
                <a:schemeClr val="bg1"/>
              </a:solidFill>
              <a:effectLst>
                <a:outerShdw dist="50800" dir="3000000" algn="tl" rotWithShape="0">
                  <a:schemeClr val="tx1"/>
                </a:outerShdw>
              </a:effectLst>
              <a:latin typeface="Calibri" panose="020F0502020204030204" pitchFamily="34" charset="0"/>
              <a:ea typeface="KaiTi" panose="02010609060101010101" pitchFamily="49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7409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New 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PMingLiU"/>
        <a:cs typeface=""/>
      </a:majorFont>
      <a:minorFont>
        <a:latin typeface="Arial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5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DFPLiShuW5-B5-AZ" pitchFamily="66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5400" b="1" i="0" u="sng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DFPLiShuW5-B5-AZ" pitchFamily="66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4464</TotalTime>
  <Words>4387</Words>
  <Application>Microsoft Office PowerPoint</Application>
  <PresentationFormat>Widescreen</PresentationFormat>
  <Paragraphs>310</Paragraphs>
  <Slides>39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黑体</vt:lpstr>
      <vt:lpstr>文新字海-中圓</vt:lpstr>
      <vt:lpstr>Arial</vt:lpstr>
      <vt:lpstr>Calibri</vt:lpstr>
      <vt:lpstr>New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我在这里 Here I Am, Lord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</dc:creator>
  <cp:lastModifiedBy>George Hsu</cp:lastModifiedBy>
  <cp:revision>69</cp:revision>
  <dcterms:created xsi:type="dcterms:W3CDTF">2012-01-02T14:22:06Z</dcterms:created>
  <dcterms:modified xsi:type="dcterms:W3CDTF">2025-01-25T20:18:04Z</dcterms:modified>
</cp:coreProperties>
</file>