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80" r:id="rId1"/>
  </p:sldMasterIdLst>
  <p:notesMasterIdLst>
    <p:notesMasterId r:id="rId14"/>
  </p:notesMasterIdLst>
  <p:sldIdLst>
    <p:sldId id="461" r:id="rId2"/>
    <p:sldId id="482" r:id="rId3"/>
    <p:sldId id="433" r:id="rId4"/>
    <p:sldId id="435" r:id="rId5"/>
    <p:sldId id="476" r:id="rId6"/>
    <p:sldId id="477" r:id="rId7"/>
    <p:sldId id="478" r:id="rId8"/>
    <p:sldId id="479" r:id="rId9"/>
    <p:sldId id="480" r:id="rId10"/>
    <p:sldId id="481" r:id="rId11"/>
    <p:sldId id="453" r:id="rId12"/>
    <p:sldId id="44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7843"/>
    <a:srgbClr val="002A13"/>
    <a:srgbClr val="009900"/>
    <a:srgbClr val="AE9FE3"/>
    <a:srgbClr val="4C644E"/>
    <a:srgbClr val="F3A9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598" autoAdjust="0"/>
  </p:normalViewPr>
  <p:slideViewPr>
    <p:cSldViewPr>
      <p:cViewPr varScale="1">
        <p:scale>
          <a:sx n="64" d="100"/>
          <a:sy n="64" d="100"/>
        </p:scale>
        <p:origin x="900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B79FE-D96E-404B-8D55-EAC611FB8448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5BCD2-66C1-4189-9DA7-8635B62A7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64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B0368-567D-CBE3-5136-B43D22E81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27C796-EA29-E5BB-8A54-263D104EF4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A6939E-CF44-97EE-A00D-8650B951E9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81C75B-E6CD-1C35-39F2-4D6DCF71BB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65BCD2-66C1-4189-9DA7-8635B62A7B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55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94CD16-945E-5767-31D7-378E6BBEB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9F3BD2-DE14-31DD-0646-9F8C21D8DC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7DA6AD-0196-ECCD-F78E-603F03A8B4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DB473-6772-8360-3506-C492C40C2B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65BCD2-66C1-4189-9DA7-8635B62A7B2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59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65BCD2-66C1-4189-9DA7-8635B62A7B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15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65BCD2-66C1-4189-9DA7-8635B62A7B2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50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5E412A2-CE63-D134-3F99-C03C555CC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F7CA7A-8B6C-3D1F-B65B-8AE8B816792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9000"/>
          </a:blip>
          <a:stretch>
            <a:fillRect/>
          </a:stretch>
        </p:blipFill>
        <p:spPr>
          <a:xfrm>
            <a:off x="-157092" y="56213"/>
            <a:ext cx="12192000" cy="6858000"/>
          </a:xfrm>
          <a:prstGeom prst="rect">
            <a:avLst/>
          </a:prstGeom>
        </p:spPr>
      </p:pic>
      <p:sp>
        <p:nvSpPr>
          <p:cNvPr id="2" name="Subtitle 1">
            <a:extLst>
              <a:ext uri="{FF2B5EF4-FFF2-40B4-BE49-F238E27FC236}">
                <a16:creationId xmlns:a16="http://schemas.microsoft.com/office/drawing/2014/main" id="{C9F9EDE5-4590-7935-BB28-32381E8D4A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2424" y="3158805"/>
            <a:ext cx="8872968" cy="1641795"/>
          </a:xfrm>
        </p:spPr>
        <p:txBody>
          <a:bodyPr>
            <a:normAutofit/>
          </a:bodyPr>
          <a:lstStyle/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12BDF2-500A-C3B5-705A-1E8158A692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effectLst/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br>
              <a:rPr lang="en-US" altLang="zh-CN" sz="32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</a:br>
            <a:r>
              <a:rPr lang="zh-CN" altLang="en-US" sz="32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在神的光中行</a:t>
            </a:r>
            <a:br>
              <a:rPr lang="en-US" altLang="zh-CN" sz="54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</a:br>
            <a:r>
              <a:rPr lang="en-US" altLang="zh-CN" sz="54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zh-CN" altLang="en-US" sz="54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复活 </a:t>
            </a:r>
            <a:r>
              <a:rPr lang="en-US" altLang="zh-CN" sz="54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– </a:t>
            </a:r>
            <a:r>
              <a:rPr lang="zh-CN" altLang="en-US" sz="54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离黑暗，入光明</a:t>
            </a:r>
            <a:br>
              <a:rPr lang="en-US" altLang="zh-CN" sz="36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CN" sz="36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               </a:t>
            </a:r>
            <a:r>
              <a:rPr lang="zh-CN" altLang="en-US" sz="36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（约翰福音</a:t>
            </a:r>
            <a:r>
              <a:rPr lang="en-US" altLang="zh-CN" sz="36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8:12)</a:t>
            </a:r>
            <a:r>
              <a:rPr lang="zh-CN" altLang="en-US" sz="3600" b="1" dirty="0">
                <a:solidFill>
                  <a:srgbClr val="002060"/>
                </a:solidFill>
              </a:rPr>
              <a:t> </a:t>
            </a:r>
            <a:br>
              <a:rPr lang="en-US" altLang="zh-CN" sz="3600" b="1" dirty="0">
                <a:solidFill>
                  <a:srgbClr val="002060"/>
                </a:solidFill>
              </a:rPr>
            </a:br>
            <a:r>
              <a:rPr lang="en-US" altLang="zh-CN" sz="3600" b="1" dirty="0">
                <a:solidFill>
                  <a:srgbClr val="002060"/>
                </a:solidFill>
              </a:rPr>
              <a:t>                                          </a:t>
            </a:r>
            <a:r>
              <a:rPr lang="en-US" altLang="zh-CN" sz="2800" b="1" dirty="0">
                <a:solidFill>
                  <a:srgbClr val="002060"/>
                </a:solidFill>
              </a:rPr>
              <a:t>4/20/2025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083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4FC1102-6349-BDA7-BA15-E51AACDB0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E3A2DA-6516-B51A-6F9E-3DD76926E902}"/>
              </a:ext>
            </a:extLst>
          </p:cNvPr>
          <p:cNvSpPr txBox="1"/>
          <p:nvPr/>
        </p:nvSpPr>
        <p:spPr>
          <a:xfrm>
            <a:off x="1066800" y="381000"/>
            <a:ext cx="99822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三、</a:t>
            </a:r>
            <a:r>
              <a:rPr lang="zh-CN" altLang="en-US" sz="4400" b="1" kern="100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沿复活之路，在基督复活光中行走</a:t>
            </a:r>
            <a:endParaRPr lang="en-US" altLang="zh-CN" sz="4400" b="1" dirty="0">
              <a:solidFill>
                <a:srgbClr val="002060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39EA66-5EA7-AD3A-6AA1-DEF3E1463605}"/>
              </a:ext>
            </a:extLst>
          </p:cNvPr>
          <p:cNvSpPr txBox="1"/>
          <p:nvPr/>
        </p:nvSpPr>
        <p:spPr>
          <a:xfrm>
            <a:off x="381000" y="3124200"/>
            <a:ext cx="39624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2.</a:t>
            </a:r>
            <a:r>
              <a:rPr lang="zh-CN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得着复活生命，</a:t>
            </a:r>
            <a:endParaRPr lang="en-US" altLang="zh-CN" sz="3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CN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必见证神的话语</a:t>
            </a:r>
            <a:endParaRPr lang="en-US" sz="3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11AE8B-EDF9-26FB-56C4-3918028B140B}"/>
              </a:ext>
            </a:extLst>
          </p:cNvPr>
          <p:cNvSpPr txBox="1"/>
          <p:nvPr/>
        </p:nvSpPr>
        <p:spPr>
          <a:xfrm>
            <a:off x="5181600" y="2819400"/>
            <a:ext cx="6400800" cy="2554545"/>
          </a:xfrm>
          <a:prstGeom prst="rect">
            <a:avLst/>
          </a:prstGeom>
          <a:solidFill>
            <a:schemeClr val="bg2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见证我生命的成长与改变</a:t>
            </a:r>
            <a:endParaRPr lang="en-US" altLang="zh-CN" sz="3200" b="1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见证我更关心神家的事</a:t>
            </a:r>
            <a:endParaRPr lang="en-US" altLang="zh-CN" sz="3200" b="1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见证我与神更加亲近</a:t>
            </a:r>
            <a:endParaRPr lang="en-US" altLang="zh-CN" sz="3200" b="1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见证我更加爱我身边的人</a:t>
            </a:r>
            <a:endParaRPr lang="en-US" altLang="zh-CN" sz="3200" b="1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见证我更愿意热心服事主</a:t>
            </a:r>
            <a:endParaRPr lang="en-US" altLang="zh-CN" sz="3200" b="1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A1DFF8-0D55-348A-E666-D83681BA6A9C}"/>
              </a:ext>
            </a:extLst>
          </p:cNvPr>
          <p:cNvCxnSpPr>
            <a:cxnSpLocks/>
          </p:cNvCxnSpPr>
          <p:nvPr/>
        </p:nvCxnSpPr>
        <p:spPr>
          <a:xfrm>
            <a:off x="4495800" y="3601254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587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43C085A-9576-0DE5-EA15-8B62DC124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EBCCF-DF90-A821-AAD1-F887F3E6B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457200"/>
            <a:ext cx="11506200" cy="6096000"/>
          </a:xfrm>
          <a:ln>
            <a:noFill/>
          </a:ln>
          <a:effectLst>
            <a:softEdge rad="0"/>
          </a:effectLst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80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复活</a:t>
            </a:r>
            <a:r>
              <a:rPr lang="en-US" altLang="zh-CN" sz="80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–</a:t>
            </a:r>
            <a:r>
              <a:rPr lang="zh-CN" altLang="en-US" sz="80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离黑暗，入光明</a:t>
            </a:r>
            <a:endParaRPr lang="en-US" altLang="zh-CN" sz="8000" b="1" dirty="0">
              <a:solidFill>
                <a:srgbClr val="002060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altLang="en-US" sz="5400" b="1" kern="100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耶稣的复活，奠定我们复活的根基</a:t>
            </a:r>
            <a:r>
              <a:rPr lang="en-US" sz="5400" b="1" dirty="0">
                <a:solidFill>
                  <a:srgbClr val="00206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SimSun" panose="02010600030101010101" pitchFamily="2" charset="-122"/>
              </a:rPr>
              <a:t> </a:t>
            </a:r>
            <a:endParaRPr lang="en-US" altLang="zh-CN" sz="5400" b="1" dirty="0">
              <a:solidFill>
                <a:srgbClr val="002060"/>
              </a:solidFill>
              <a:latin typeface="KaiTi" panose="02010609060101010101" pitchFamily="49" charset="-122"/>
              <a:ea typeface="KaiTi" panose="02010609060101010101" pitchFamily="49" charset="-122"/>
              <a:cs typeface="Aldhabi" panose="01000000000000000000" pitchFamily="2" charset="-78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altLang="en-US" sz="5400" b="1" kern="100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耶稣的复活，成就我们复活的道路</a:t>
            </a:r>
            <a:endParaRPr lang="en-US" altLang="zh-CN" sz="5400" b="1" kern="100" dirty="0">
              <a:solidFill>
                <a:srgbClr val="002060"/>
              </a:solidFill>
              <a:effectLst/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altLang="en-US" sz="5400" b="1" kern="100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沿</a:t>
            </a:r>
            <a:r>
              <a:rPr lang="zh-CN" altLang="en-US" sz="5400" b="1" kern="100" dirty="0">
                <a:solidFill>
                  <a:srgbClr val="00206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复活之路，在基督复活光中行走</a:t>
            </a:r>
            <a:r>
              <a:rPr lang="en-US" sz="5400" b="1" dirty="0">
                <a:solidFill>
                  <a:srgbClr val="00206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SimSun" panose="02010600030101010101" pitchFamily="2" charset="-122"/>
              </a:rPr>
              <a:t> </a:t>
            </a:r>
            <a:endParaRPr lang="en-US" sz="5400" b="1" kern="100" dirty="0">
              <a:solidFill>
                <a:srgbClr val="002060"/>
              </a:solidFill>
              <a:effectLst/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5400" b="1" kern="100" dirty="0">
              <a:solidFill>
                <a:srgbClr val="002060"/>
              </a:solidFill>
              <a:effectLst/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200" b="1" dirty="0">
              <a:solidFill>
                <a:srgbClr val="002060"/>
              </a:solidFill>
              <a:latin typeface="KaiTi" panose="02010609060101010101" pitchFamily="49" charset="-122"/>
              <a:ea typeface="KaiTi" panose="02010609060101010101" pitchFamily="49" charset="-122"/>
              <a:cs typeface="Aldhabi" panose="01000000000000000000" pitchFamily="2" charset="-78"/>
            </a:endParaRPr>
          </a:p>
          <a:p>
            <a:pPr marL="0" indent="0">
              <a:buNone/>
            </a:pPr>
            <a:r>
              <a:rPr lang="en-US" altLang="zh-CN" sz="28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		</a:t>
            </a:r>
          </a:p>
          <a:p>
            <a:pPr marL="0" indent="0">
              <a:buNone/>
            </a:pPr>
            <a:r>
              <a:rPr lang="en-US" altLang="zh-TW" sz="28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		</a:t>
            </a:r>
            <a:endParaRPr lang="zh-TW" altLang="en-US" sz="2800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600" b="1" dirty="0">
              <a:solidFill>
                <a:srgbClr val="002060"/>
              </a:solidFill>
              <a:latin typeface="KaiTi" panose="02010609060101010101" pitchFamily="49" charset="-122"/>
              <a:ea typeface="KaiTi" panose="02010609060101010101" pitchFamily="49" charset="-122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64847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B1744F-C035-165F-5DDA-2258D271C2C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76200" y="76201"/>
            <a:ext cx="12039600" cy="67056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C20B9-CDD5-48A3-91FD-AD44FAECF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0"/>
            <a:ext cx="11963400" cy="6934200"/>
          </a:xfrm>
          <a:effectLst>
            <a:softEdge rad="0"/>
          </a:effectLst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altLang="zh-CN" sz="4400" b="1" dirty="0">
              <a:solidFill>
                <a:srgbClr val="002A13"/>
              </a:solidFill>
              <a:latin typeface="KaiTi" panose="02010609060101010101" pitchFamily="49" charset="-122"/>
              <a:ea typeface="KaiTi" panose="02010609060101010101" pitchFamily="49" charset="-122"/>
              <a:cs typeface="Aldhabi" panose="01000000000000000000" pitchFamily="2" charset="-78"/>
            </a:endParaRP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altLang="zh-CN" sz="4400" b="1" dirty="0">
              <a:solidFill>
                <a:srgbClr val="002A13"/>
              </a:solidFill>
              <a:latin typeface="KaiTi" panose="02010609060101010101" pitchFamily="49" charset="-122"/>
              <a:ea typeface="KaiTi" panose="02010609060101010101" pitchFamily="49" charset="-122"/>
              <a:cs typeface="Aldhabi" panose="01000000000000000000" pitchFamily="2" charset="-78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54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耶稣又对众人说：“我是世界的光。跟从我的，就不在黑暗里走，必要得着生命的光。”</a:t>
            </a:r>
            <a:endParaRPr lang="en-US" altLang="zh-CN" sz="5400" b="1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altLang="zh-CN" sz="54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Aldhabi" panose="01000000000000000000" pitchFamily="2" charset="-78"/>
              </a:rPr>
              <a:t>(</a:t>
            </a:r>
            <a:r>
              <a:rPr lang="zh-CN" altLang="en-US" sz="54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约翰福音</a:t>
            </a:r>
            <a:r>
              <a:rPr lang="en-US" altLang="zh-CN" sz="54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8:12</a:t>
            </a:r>
            <a:r>
              <a:rPr lang="en-US" altLang="zh-CN" sz="54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Aldhabi" panose="01000000000000000000" pitchFamily="2" charset="-78"/>
              </a:rPr>
              <a:t>)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altLang="zh-CN" sz="2800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274320" lvl="1" indent="0">
              <a:buNone/>
            </a:pPr>
            <a:endParaRPr lang="en-US" altLang="zh-CN" sz="2800" b="1" dirty="0">
              <a:solidFill>
                <a:srgbClr val="002060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274320" lvl="1" indent="0">
              <a:buNone/>
            </a:pPr>
            <a:endParaRPr lang="en-US" sz="2800" b="1" dirty="0">
              <a:solidFill>
                <a:srgbClr val="002060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274320" lvl="1" indent="0">
              <a:buNone/>
            </a:pPr>
            <a:endParaRPr lang="en-US" sz="3600" b="1" dirty="0">
              <a:solidFill>
                <a:srgbClr val="002060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963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10CEB33-EF39-2D29-058B-6279ECE52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77F6FCF-CEB4-B602-A26F-9367852CBE0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3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BA2DDDF-B04B-557E-DEB4-060066200F61}"/>
              </a:ext>
            </a:extLst>
          </p:cNvPr>
          <p:cNvSpPr txBox="1"/>
          <p:nvPr/>
        </p:nvSpPr>
        <p:spPr>
          <a:xfrm>
            <a:off x="6629400" y="1066800"/>
            <a:ext cx="4876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神看光是好的，就把光暗分开了。</a:t>
            </a:r>
            <a:endParaRPr lang="en-US" altLang="zh-CN" sz="3200" dirty="0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sz="32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CN" altLang="en-US" sz="32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创</a:t>
            </a:r>
            <a:r>
              <a:rPr lang="en-US" altLang="zh-CN" sz="32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1:4)</a:t>
            </a:r>
          </a:p>
          <a:p>
            <a:endParaRPr lang="en-US" sz="3200" dirty="0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sz="3200" dirty="0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32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“我是世界的光。跟从我的，就不在黑暗里走，必要得着生命的光。”</a:t>
            </a:r>
            <a:endParaRPr lang="en-US" altLang="zh-CN" sz="3200" b="1" dirty="0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32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32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约</a:t>
            </a:r>
            <a:r>
              <a:rPr lang="en-US" altLang="zh-CN" sz="32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8:12)</a:t>
            </a:r>
            <a:endParaRPr lang="en-US" sz="3200" dirty="0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479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C20B9-CDD5-48A3-91FD-AD44FAECF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1" y="76200"/>
            <a:ext cx="7162799" cy="6705600"/>
          </a:xfrm>
          <a:effectLst>
            <a:softEdge rad="0"/>
          </a:effectLst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000" b="1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altLang="zh-CN" sz="49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sz="4900" b="1" dirty="0">
                <a:solidFill>
                  <a:srgbClr val="00206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耶稣带来生命之光，照亮世界黑暗</a:t>
            </a:r>
            <a:endParaRPr lang="en-US" altLang="zh-CN" sz="4900" b="1" dirty="0">
              <a:solidFill>
                <a:srgbClr val="002060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40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  约</a:t>
            </a:r>
            <a:r>
              <a:rPr lang="en-US" altLang="zh-CN" sz="40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1:4</a:t>
            </a:r>
            <a:r>
              <a:rPr lang="zh-CN" altLang="en-US" sz="40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生命在他里头，这生命就是人的光。 </a:t>
            </a:r>
            <a:endParaRPr lang="en-US" altLang="zh-CN" sz="4000" b="1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altLang="zh-CN" sz="40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  5</a:t>
            </a:r>
            <a:r>
              <a:rPr lang="zh-CN" altLang="en-US" sz="40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光照在黑暗里，黑暗却不接受光。</a:t>
            </a:r>
            <a:endParaRPr lang="en-US" altLang="zh-CN" sz="4000" b="1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4000" b="1" dirty="0">
                <a:solidFill>
                  <a:srgbClr val="027843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  光 </a:t>
            </a:r>
            <a:r>
              <a:rPr lang="en-US" altLang="zh-CN" sz="4000" b="1" dirty="0">
                <a:solidFill>
                  <a:srgbClr val="027843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= </a:t>
            </a:r>
            <a:r>
              <a:rPr lang="zh-CN" altLang="en-US" sz="4000" b="1" dirty="0">
                <a:solidFill>
                  <a:srgbClr val="027843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生命</a:t>
            </a:r>
            <a:r>
              <a:rPr lang="zh-CN" altLang="en-US" sz="40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；</a:t>
            </a:r>
            <a:r>
              <a:rPr lang="zh-CN" altLang="en-US" sz="4000" b="1" dirty="0">
                <a:solidFill>
                  <a:srgbClr val="027843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得胜：光战胜黑暗</a:t>
            </a:r>
            <a:endParaRPr lang="en-US" altLang="zh-CN" sz="4000" b="1" dirty="0">
              <a:solidFill>
                <a:srgbClr val="027843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4000" b="1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  黑暗（没有</a:t>
            </a:r>
            <a:r>
              <a:rPr lang="zh-CN" altLang="en-US" sz="4000" b="1" dirty="0">
                <a:solidFill>
                  <a:srgbClr val="027843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光）</a:t>
            </a:r>
            <a:r>
              <a:rPr lang="en-US" altLang="zh-CN" sz="4000" b="1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= </a:t>
            </a:r>
            <a:r>
              <a:rPr lang="zh-CN" altLang="en-US" sz="4000" b="1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世界（没有</a:t>
            </a:r>
            <a:r>
              <a:rPr lang="zh-CN" altLang="en-US" sz="4000" b="1" dirty="0">
                <a:solidFill>
                  <a:srgbClr val="027843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生命</a:t>
            </a:r>
            <a:r>
              <a:rPr lang="zh-CN" altLang="en-US" sz="4000" b="1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4000" b="1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4000" b="1" dirty="0">
                <a:solidFill>
                  <a:srgbClr val="027843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  跟从：连续性。复活成圣是一个终身过程。</a:t>
            </a:r>
            <a:endParaRPr lang="en-US" altLang="zh-CN" sz="4000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altLang="zh-CN" sz="49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sz="4900" b="1" dirty="0">
                <a:solidFill>
                  <a:srgbClr val="00206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耶稣赐下生命之光，世人离开黑暗</a:t>
            </a:r>
            <a:endParaRPr lang="en-US" altLang="zh-CN" sz="4900" b="1" dirty="0">
              <a:solidFill>
                <a:srgbClr val="002060"/>
              </a:solidFill>
              <a:effectLst/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4000" b="1" kern="1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  赛</a:t>
            </a:r>
            <a:r>
              <a:rPr lang="en-US" altLang="zh-CN" sz="4000" b="1" kern="1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42:6b</a:t>
            </a:r>
            <a:r>
              <a:rPr lang="zh-CN" altLang="en-US" sz="4000" b="1" kern="1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作外邦人的光。</a:t>
            </a:r>
            <a:r>
              <a:rPr lang="en-US" altLang="zh-CN" sz="4000" b="1" kern="1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lang="zh-CN" altLang="en-US" sz="4000" b="1" kern="1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开瞎子的眼，领 </a:t>
            </a:r>
            <a:endParaRPr lang="en-US" altLang="zh-CN" sz="4000" b="1" kern="100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altLang="zh-CN" sz="4000" b="1" kern="1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en-US" sz="4000" b="1" kern="1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被囚的出牢狱，领坐黑暗的出监牢。</a:t>
            </a:r>
            <a:endParaRPr lang="en-US" altLang="zh-CN" sz="4000" b="1" kern="100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4000" b="1" dirty="0">
                <a:solidFill>
                  <a:srgbClr val="027843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  应许</a:t>
            </a:r>
            <a:r>
              <a:rPr lang="en-US" altLang="zh-CN" sz="4000" b="1" dirty="0">
                <a:solidFill>
                  <a:srgbClr val="027843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4000" b="1" dirty="0">
                <a:solidFill>
                  <a:srgbClr val="027843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：跟从耶稣、行在光中，就离开黑暗</a:t>
            </a:r>
            <a:endParaRPr lang="en-US" altLang="zh-CN" sz="4000" b="1" dirty="0">
              <a:solidFill>
                <a:srgbClr val="027843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altLang="zh-CN" sz="49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zh-CN" sz="4900" b="1" dirty="0">
                <a:solidFill>
                  <a:srgbClr val="00206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跟从耶稣生命之光，必得生命之光</a:t>
            </a:r>
            <a:endParaRPr lang="en-US" altLang="zh-CN" sz="4900" b="1" dirty="0">
              <a:solidFill>
                <a:srgbClr val="002060"/>
              </a:solidFill>
              <a:effectLst/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4000" b="1" kern="100" dirty="0">
                <a:solidFill>
                  <a:srgbClr val="027843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  应许</a:t>
            </a:r>
            <a:r>
              <a:rPr lang="en-US" altLang="zh-CN" sz="4000" b="1" kern="100" dirty="0">
                <a:solidFill>
                  <a:srgbClr val="027843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4000" b="1" kern="100" dirty="0">
                <a:solidFill>
                  <a:srgbClr val="027843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en-US" sz="4000" b="1" dirty="0">
                <a:solidFill>
                  <a:srgbClr val="027843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跟从耶稣、行在光中，就必得生命</a:t>
            </a:r>
            <a:endParaRPr lang="en-US" sz="4000" kern="100" dirty="0">
              <a:solidFill>
                <a:srgbClr val="027843"/>
              </a:solidFill>
              <a:effectLst/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altLang="zh-CN" sz="4000" b="1" dirty="0">
              <a:solidFill>
                <a:srgbClr val="002060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40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rgbClr val="027843"/>
              </a:solidFill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5B050B-E325-ED18-933E-ADCE37DD00E3}"/>
              </a:ext>
            </a:extLst>
          </p:cNvPr>
          <p:cNvSpPr txBox="1"/>
          <p:nvPr/>
        </p:nvSpPr>
        <p:spPr>
          <a:xfrm>
            <a:off x="7620000" y="76200"/>
            <a:ext cx="4462630" cy="5848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30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约翰福音</a:t>
            </a:r>
            <a:r>
              <a:rPr lang="en-US" altLang="zh-CN" sz="30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8:12</a:t>
            </a:r>
          </a:p>
          <a:p>
            <a:pPr algn="just"/>
            <a:r>
              <a:rPr lang="zh-CN" altLang="en-US" sz="30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耶稣又对众人说：“</a:t>
            </a:r>
            <a:r>
              <a:rPr lang="zh-CN" altLang="en-US" sz="3000" b="1" dirty="0">
                <a:solidFill>
                  <a:srgbClr val="027843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我是</a:t>
            </a:r>
            <a:r>
              <a:rPr lang="zh-CN" altLang="en-US" sz="3000" b="1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世界</a:t>
            </a:r>
            <a:r>
              <a:rPr lang="zh-CN" altLang="en-US" sz="3000" b="1" dirty="0">
                <a:solidFill>
                  <a:srgbClr val="027843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的光</a:t>
            </a:r>
            <a:r>
              <a:rPr lang="zh-CN" altLang="en-US" sz="30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zh-CN" altLang="en-US" sz="3000" b="1" dirty="0">
                <a:solidFill>
                  <a:srgbClr val="027843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跟从</a:t>
            </a:r>
            <a:r>
              <a:rPr lang="zh-CN" altLang="en-US" sz="30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我的，就不在</a:t>
            </a:r>
            <a:r>
              <a:rPr lang="zh-CN" altLang="en-US" sz="3000" b="1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黑暗</a:t>
            </a:r>
            <a:r>
              <a:rPr lang="zh-CN" altLang="en-US" sz="30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里走，必要</a:t>
            </a:r>
            <a:r>
              <a:rPr lang="zh-CN" altLang="en-US" sz="3000" b="1" dirty="0">
                <a:solidFill>
                  <a:srgbClr val="027843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得着生命的光</a:t>
            </a:r>
            <a:r>
              <a:rPr lang="zh-CN" altLang="en-US" sz="30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。”</a:t>
            </a:r>
            <a:endParaRPr lang="en-US" altLang="zh-CN" sz="3000" b="1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altLang="zh-CN" sz="2700" b="1" dirty="0">
              <a:solidFill>
                <a:srgbClr val="002A13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altLang="zh-CN" sz="2700" b="1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John 8:12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system-ui"/>
              </a:rPr>
              <a:t> When Jesus spoke again to the people, he said, “</a:t>
            </a:r>
            <a:r>
              <a:rPr lang="en-US" sz="2800" b="0" i="0" dirty="0">
                <a:solidFill>
                  <a:srgbClr val="027843"/>
                </a:solidFill>
                <a:effectLst/>
                <a:latin typeface="system-ui"/>
              </a:rPr>
              <a:t>I am the light of the world</a:t>
            </a:r>
            <a:r>
              <a:rPr lang="en-US" sz="2800" b="0" i="0" dirty="0">
                <a:solidFill>
                  <a:srgbClr val="002A13"/>
                </a:solidFill>
                <a:effectLst/>
                <a:latin typeface="system-ui"/>
              </a:rPr>
              <a:t>. 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system-ui"/>
              </a:rPr>
              <a:t>Whoever</a:t>
            </a:r>
            <a:r>
              <a:rPr lang="en-US" sz="2800" b="0" i="0" dirty="0">
                <a:solidFill>
                  <a:srgbClr val="002A13"/>
                </a:solidFill>
                <a:effectLst/>
                <a:latin typeface="system-ui"/>
              </a:rPr>
              <a:t> </a:t>
            </a:r>
            <a:r>
              <a:rPr lang="en-US" sz="2800" b="0" i="0" dirty="0">
                <a:solidFill>
                  <a:srgbClr val="027843"/>
                </a:solidFill>
                <a:effectLst/>
                <a:latin typeface="system-ui"/>
              </a:rPr>
              <a:t>follows</a:t>
            </a:r>
            <a:r>
              <a:rPr lang="en-US" sz="2800" b="0" i="0" dirty="0">
                <a:solidFill>
                  <a:srgbClr val="002A13"/>
                </a:solidFill>
                <a:effectLst/>
                <a:latin typeface="system-ui"/>
              </a:rPr>
              <a:t> 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system-ui"/>
              </a:rPr>
              <a:t>me will never walk in </a:t>
            </a:r>
            <a:r>
              <a:rPr lang="en-US" sz="2800" b="1" i="0" dirty="0">
                <a:effectLst/>
                <a:latin typeface="system-ui"/>
              </a:rPr>
              <a:t>darkness</a:t>
            </a:r>
            <a:r>
              <a:rPr lang="en-US" sz="2800" b="0" i="0" dirty="0">
                <a:solidFill>
                  <a:srgbClr val="002A13"/>
                </a:solidFill>
                <a:effectLst/>
                <a:latin typeface="system-ui"/>
              </a:rPr>
              <a:t>, 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system-ui"/>
              </a:rPr>
              <a:t>but will have the </a:t>
            </a:r>
            <a:r>
              <a:rPr lang="en-US" sz="2800" b="0" i="0" dirty="0">
                <a:solidFill>
                  <a:srgbClr val="027843"/>
                </a:solidFill>
                <a:effectLst/>
                <a:latin typeface="system-ui"/>
              </a:rPr>
              <a:t>light of life</a:t>
            </a:r>
            <a:r>
              <a:rPr lang="en-US" sz="2800" b="0" i="0" dirty="0">
                <a:solidFill>
                  <a:srgbClr val="002A13"/>
                </a:solidFill>
                <a:effectLst/>
                <a:latin typeface="system-ui"/>
              </a:rPr>
              <a:t>.”</a:t>
            </a:r>
            <a:endParaRPr lang="en-US" sz="2800" b="1" dirty="0">
              <a:solidFill>
                <a:srgbClr val="002A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807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C20B9-CDD5-48A3-91FD-AD44FAECF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0"/>
            <a:ext cx="11887200" cy="6553200"/>
          </a:xfrm>
          <a:ln>
            <a:noFill/>
          </a:ln>
          <a:effectLst>
            <a:softEdge rad="0"/>
          </a:effectLst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32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在神的光中行</a:t>
            </a:r>
            <a:br>
              <a:rPr lang="en-US" altLang="zh-CN" sz="54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</a:br>
            <a:r>
              <a:rPr lang="en-US" altLang="zh-CN" sz="54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zh-CN" altLang="en-US" sz="54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复活 </a:t>
            </a:r>
            <a:r>
              <a:rPr lang="en-US" altLang="zh-CN" sz="54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– </a:t>
            </a:r>
            <a:r>
              <a:rPr lang="zh-CN" altLang="en-US" sz="54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离黑暗，入光明</a:t>
            </a:r>
            <a:endParaRPr lang="en-US" altLang="zh-CN" sz="5400" b="1" dirty="0">
              <a:solidFill>
                <a:srgbClr val="002060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36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  <a:cs typeface="Aldhabi" panose="01000000000000000000" pitchFamily="2" charset="-78"/>
              </a:rPr>
              <a:t>一、</a:t>
            </a:r>
            <a:r>
              <a:rPr lang="zh-CN" altLang="en-US" sz="3600" b="1" kern="100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耶稣的复活，奠定我们复活的根基</a:t>
            </a:r>
            <a:r>
              <a:rPr lang="en-US" sz="3600" b="1" dirty="0">
                <a:solidFill>
                  <a:srgbClr val="00206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SimSun" panose="02010600030101010101" pitchFamily="2" charset="-122"/>
              </a:rPr>
              <a:t> </a:t>
            </a:r>
            <a:endParaRPr lang="en-US" altLang="zh-CN" sz="3600" b="1" dirty="0">
              <a:solidFill>
                <a:srgbClr val="002060"/>
              </a:solidFill>
              <a:latin typeface="KaiTi" panose="02010609060101010101" pitchFamily="49" charset="-122"/>
              <a:ea typeface="KaiTi" panose="02010609060101010101" pitchFamily="49" charset="-122"/>
              <a:cs typeface="Aldhabi" panose="01000000000000000000" pitchFamily="2" charset="-78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36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  <a:cs typeface="Aldhabi" panose="01000000000000000000" pitchFamily="2" charset="-78"/>
              </a:rPr>
              <a:t>二、</a:t>
            </a:r>
            <a:r>
              <a:rPr lang="zh-CN" altLang="en-US" sz="3600" b="1" kern="100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耶稣的复活，成就我们复活的道路</a:t>
            </a:r>
            <a:endParaRPr lang="en-US" altLang="zh-CN" sz="3600" b="1" kern="100" dirty="0">
              <a:solidFill>
                <a:srgbClr val="002060"/>
              </a:solidFill>
              <a:effectLst/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3600" b="1" kern="100" dirty="0">
                <a:solidFill>
                  <a:srgbClr val="00206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三、沿复活之路，在基督复活光中行走</a:t>
            </a:r>
            <a:r>
              <a:rPr lang="en-US" sz="3600" b="1" dirty="0">
                <a:solidFill>
                  <a:srgbClr val="00206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SimSun" panose="02010600030101010101" pitchFamily="2" charset="-122"/>
              </a:rPr>
              <a:t> </a:t>
            </a:r>
            <a:endParaRPr lang="en-US" sz="3600" b="1" kern="100" dirty="0">
              <a:solidFill>
                <a:srgbClr val="002060"/>
              </a:solidFill>
              <a:effectLst/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600" b="1" kern="100" dirty="0">
              <a:solidFill>
                <a:srgbClr val="002060"/>
              </a:solidFill>
              <a:effectLst/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600" b="1" dirty="0">
              <a:solidFill>
                <a:srgbClr val="002060"/>
              </a:solidFill>
              <a:latin typeface="KaiTi" panose="02010609060101010101" pitchFamily="49" charset="-122"/>
              <a:ea typeface="KaiTi" panose="02010609060101010101" pitchFamily="49" charset="-122"/>
              <a:cs typeface="Aldhabi" panose="01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D667FC-D68A-9E72-BE1D-336959AB5EF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4000"/>
          </a:blip>
          <a:stretch>
            <a:fillRect/>
          </a:stretch>
        </p:blipFill>
        <p:spPr>
          <a:xfrm>
            <a:off x="6629400" y="0"/>
            <a:ext cx="5562600" cy="6858000"/>
          </a:xfrm>
          <a:prstGeom prst="rect">
            <a:avLst/>
          </a:prstGeom>
          <a:effectLst>
            <a:softEdge rad="406400"/>
          </a:effectLst>
        </p:spPr>
      </p:pic>
    </p:spTree>
    <p:extLst>
      <p:ext uri="{BB962C8B-B14F-4D97-AF65-F5344CB8AC3E}">
        <p14:creationId xmlns:p14="http://schemas.microsoft.com/office/powerpoint/2010/main" val="770062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38C67DF-96D1-94A5-BC6F-A751B5A04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8FA05-1D01-F6DA-A44D-F8406C27B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2" y="1219200"/>
            <a:ext cx="8534400" cy="685800"/>
          </a:xfrm>
          <a:noFill/>
          <a:ln>
            <a:solidFill>
              <a:schemeClr val="bg1"/>
            </a:solidFill>
          </a:ln>
          <a:effectLst>
            <a:outerShdw blurRad="38100" dist="25400" sx="1000" sy="1000" algn="t" rotWithShape="0">
              <a:srgbClr val="000000"/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altLang="zh-CN" sz="32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  <a:cs typeface="Lao UI" panose="020B0502040204020203" pitchFamily="34" charset="0"/>
              </a:rPr>
              <a:t>1.</a:t>
            </a:r>
            <a:r>
              <a:rPr lang="zh-CN" sz="3200" b="1" dirty="0">
                <a:solidFill>
                  <a:srgbClr val="00206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主耶稣受难，将罪与黑暗一同钉在十字架上</a:t>
            </a:r>
            <a:endParaRPr lang="en-US" altLang="zh-CN" sz="3200" b="1" dirty="0">
              <a:solidFill>
                <a:srgbClr val="002060"/>
              </a:solidFill>
              <a:effectLst/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97624D-6016-FD32-EE27-909CECB1BD13}"/>
              </a:ext>
            </a:extLst>
          </p:cNvPr>
          <p:cNvSpPr txBox="1"/>
          <p:nvPr/>
        </p:nvSpPr>
        <p:spPr>
          <a:xfrm>
            <a:off x="6629400" y="1905000"/>
            <a:ext cx="5181600" cy="138499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b="1" kern="100" dirty="0">
                <a:solidFill>
                  <a:srgbClr val="7030A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以赛亚书</a:t>
            </a:r>
            <a:r>
              <a:rPr lang="en-US" altLang="zh-CN" sz="2800" b="1" kern="100" dirty="0">
                <a:solidFill>
                  <a:srgbClr val="7030A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53:6</a:t>
            </a:r>
            <a:r>
              <a:rPr lang="zh-CN" altLang="en-US" sz="2800" b="1" kern="100" dirty="0">
                <a:solidFill>
                  <a:srgbClr val="7030A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我们如羊走迷，各人偏行己路，耶和华使我们众人的罪孽都</a:t>
            </a:r>
            <a:r>
              <a:rPr lang="zh-CN" altLang="en-US" sz="2800" b="1" kern="100" dirty="0">
                <a:solidFill>
                  <a:srgbClr val="02784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归在</a:t>
            </a:r>
            <a:r>
              <a:rPr lang="zh-CN" altLang="en-US" sz="2800" b="1" kern="100" dirty="0">
                <a:solidFill>
                  <a:srgbClr val="7030A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他身上。</a:t>
            </a:r>
            <a:endParaRPr lang="en-US" altLang="zh-CN" sz="2800" kern="1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A90850-0018-65E8-3466-0F3D8C4B5A09}"/>
              </a:ext>
            </a:extLst>
          </p:cNvPr>
          <p:cNvSpPr txBox="1"/>
          <p:nvPr/>
        </p:nvSpPr>
        <p:spPr>
          <a:xfrm>
            <a:off x="1066800" y="381000"/>
            <a:ext cx="99822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一、</a:t>
            </a:r>
            <a:r>
              <a:rPr lang="zh-CN" altLang="en-US" sz="4400" b="1" kern="100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耶稣的复活，奠定我们复活的根基</a:t>
            </a:r>
            <a:r>
              <a:rPr lang="en-US" sz="4400" b="1" dirty="0">
                <a:solidFill>
                  <a:srgbClr val="00206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SimSun" panose="02010600030101010101" pitchFamily="2" charset="-122"/>
              </a:rPr>
              <a:t> </a:t>
            </a:r>
            <a:endParaRPr lang="en-US" altLang="zh-CN" sz="4400" b="1" dirty="0">
              <a:solidFill>
                <a:srgbClr val="002060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B0EB52-FECC-FB40-A00D-574CE7B48E62}"/>
              </a:ext>
            </a:extLst>
          </p:cNvPr>
          <p:cNvSpPr txBox="1"/>
          <p:nvPr/>
        </p:nvSpPr>
        <p:spPr>
          <a:xfrm>
            <a:off x="2514600" y="2362200"/>
            <a:ext cx="3200400" cy="95410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  <a:cs typeface="Lao UI" panose="020B0502040204020203" pitchFamily="34" charset="0"/>
              </a:rPr>
              <a:t>(1)</a:t>
            </a:r>
            <a:r>
              <a:rPr lang="zh-CN" altLang="en-US" sz="28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  <a:cs typeface="Lao UI" panose="020B0502040204020203" pitchFamily="34" charset="0"/>
              </a:rPr>
              <a:t>主耶稣担当了  </a:t>
            </a:r>
            <a:endParaRPr lang="en-US" altLang="zh-CN" sz="2800" b="1" dirty="0">
              <a:solidFill>
                <a:srgbClr val="002060"/>
              </a:solidFill>
              <a:latin typeface="KaiTi" panose="02010609060101010101" pitchFamily="49" charset="-122"/>
              <a:ea typeface="KaiTi" panose="02010609060101010101" pitchFamily="49" charset="-122"/>
              <a:cs typeface="Lao UI" panose="020B0502040204020203" pitchFamily="34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  <a:cs typeface="Lao UI" panose="020B0502040204020203" pitchFamily="34" charset="0"/>
              </a:rPr>
              <a:t>      </a:t>
            </a:r>
            <a:r>
              <a:rPr lang="zh-CN" altLang="en-US" sz="28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  <a:cs typeface="Lao UI" panose="020B0502040204020203" pitchFamily="34" charset="0"/>
              </a:rPr>
              <a:t>我们的罪</a:t>
            </a:r>
            <a:endParaRPr lang="en-US" altLang="zh-CN" sz="2800" b="1" dirty="0">
              <a:solidFill>
                <a:srgbClr val="002060"/>
              </a:solidFill>
              <a:latin typeface="KaiTi" panose="02010609060101010101" pitchFamily="49" charset="-122"/>
              <a:ea typeface="KaiTi" panose="02010609060101010101" pitchFamily="49" charset="-122"/>
              <a:cs typeface="Lao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A929C7-E3CA-132C-45F8-DBC45C4E15A8}"/>
              </a:ext>
            </a:extLst>
          </p:cNvPr>
          <p:cNvSpPr txBox="1"/>
          <p:nvPr/>
        </p:nvSpPr>
        <p:spPr>
          <a:xfrm>
            <a:off x="2438400" y="4572000"/>
            <a:ext cx="320040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(2)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主耶稣除去了  </a:t>
            </a:r>
            <a:endParaRPr lang="en-US" altLang="zh-CN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     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我们的罪</a:t>
            </a:r>
            <a:endParaRPr lang="en-US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8988DF-34FB-4D6D-AEEB-4E5C01EB7F68}"/>
              </a:ext>
            </a:extLst>
          </p:cNvPr>
          <p:cNvSpPr txBox="1"/>
          <p:nvPr/>
        </p:nvSpPr>
        <p:spPr>
          <a:xfrm>
            <a:off x="6705600" y="3810000"/>
            <a:ext cx="5257800" cy="1815882"/>
          </a:xfrm>
          <a:prstGeom prst="rect">
            <a:avLst/>
          </a:prstGeom>
          <a:solidFill>
            <a:schemeClr val="bg2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彼得前书</a:t>
            </a:r>
            <a:r>
              <a:rPr lang="en-US" altLang="zh-CN" sz="28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2:24 </a:t>
            </a:r>
            <a:r>
              <a:rPr lang="zh-CN" altLang="en-US" sz="28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他被挂在木头上，亲身担当了我们的罪，使我们既然在罪上四，就得以在义上活。因他受的鞭伤，你们便得了</a:t>
            </a:r>
            <a:r>
              <a:rPr lang="zh-CN" altLang="en-US" sz="2800" b="1" dirty="0">
                <a:solidFill>
                  <a:srgbClr val="027843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医治</a:t>
            </a:r>
            <a:r>
              <a:rPr lang="zh-CN" altLang="en-US" sz="28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zh-CN" sz="2800" b="1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7EAC812-CBEB-08BA-18E8-BEAEF4A5E524}"/>
              </a:ext>
            </a:extLst>
          </p:cNvPr>
          <p:cNvCxnSpPr/>
          <p:nvPr/>
        </p:nvCxnSpPr>
        <p:spPr>
          <a:xfrm>
            <a:off x="5791200" y="2667000"/>
            <a:ext cx="83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DC9E5CF-B351-BB79-D8E2-4593AE2AA9E3}"/>
              </a:ext>
            </a:extLst>
          </p:cNvPr>
          <p:cNvCxnSpPr/>
          <p:nvPr/>
        </p:nvCxnSpPr>
        <p:spPr>
          <a:xfrm>
            <a:off x="5715000" y="4876800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044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9ECFE7C-B880-5B1E-BA06-C93C9F312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2C1D9-EF2D-3350-E1DF-481117BB5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2" y="1219200"/>
            <a:ext cx="8534400" cy="685800"/>
          </a:xfrm>
          <a:noFill/>
          <a:ln>
            <a:solidFill>
              <a:schemeClr val="bg1"/>
            </a:solidFill>
          </a:ln>
          <a:effectLst>
            <a:outerShdw blurRad="38100" dist="25400" sx="1000" sy="1000" algn="t" rotWithShape="0">
              <a:srgbClr val="000000"/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altLang="zh-CN" sz="32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  <a:cs typeface="Lao UI" panose="020B0502040204020203" pitchFamily="34" charset="0"/>
              </a:rPr>
              <a:t>2.</a:t>
            </a:r>
            <a:r>
              <a:rPr lang="zh-CN" sz="3200" b="1" dirty="0">
                <a:solidFill>
                  <a:srgbClr val="00206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主耶稣</a:t>
            </a:r>
            <a:r>
              <a:rPr lang="zh-CN" altLang="en-US" sz="3200" b="1" dirty="0">
                <a:solidFill>
                  <a:srgbClr val="00206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复活</a:t>
            </a:r>
            <a:r>
              <a:rPr lang="zh-CN" sz="3200" b="1" dirty="0">
                <a:solidFill>
                  <a:srgbClr val="00206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，将</a:t>
            </a:r>
            <a:r>
              <a:rPr lang="zh-CN" altLang="en-US" sz="32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光与生命赐给跟随他的儿女</a:t>
            </a:r>
            <a:endParaRPr lang="en-US" altLang="zh-CN" sz="3200" b="1" dirty="0">
              <a:solidFill>
                <a:srgbClr val="002060"/>
              </a:solidFill>
              <a:effectLst/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38452E-1D6D-2136-B1EA-8022326219EC}"/>
              </a:ext>
            </a:extLst>
          </p:cNvPr>
          <p:cNvSpPr txBox="1"/>
          <p:nvPr/>
        </p:nvSpPr>
        <p:spPr>
          <a:xfrm>
            <a:off x="6019800" y="1905000"/>
            <a:ext cx="5943600" cy="142077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28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约翰福音</a:t>
            </a:r>
            <a:r>
              <a:rPr lang="en-US" altLang="zh-CN" sz="28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8:12</a:t>
            </a:r>
            <a:r>
              <a:rPr lang="zh-CN" altLang="en-US" sz="28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耶稣又对众人说：“我是世界的光。跟从我的，就不在黑暗里走，必要得着生命的光。”</a:t>
            </a:r>
            <a:endParaRPr lang="en-US" altLang="zh-CN" sz="2800" kern="1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BF50A0-50FA-3E8D-CBD4-5E6F43C1E5A3}"/>
              </a:ext>
            </a:extLst>
          </p:cNvPr>
          <p:cNvSpPr txBox="1"/>
          <p:nvPr/>
        </p:nvSpPr>
        <p:spPr>
          <a:xfrm>
            <a:off x="1066800" y="381000"/>
            <a:ext cx="99822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一、</a:t>
            </a:r>
            <a:r>
              <a:rPr lang="zh-CN" altLang="en-US" sz="4400" b="1" kern="100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耶稣的复活，奠定我们复活的根基</a:t>
            </a:r>
            <a:r>
              <a:rPr lang="en-US" sz="4400" b="1" dirty="0">
                <a:solidFill>
                  <a:srgbClr val="00206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SimSun" panose="02010600030101010101" pitchFamily="2" charset="-122"/>
              </a:rPr>
              <a:t> </a:t>
            </a:r>
            <a:endParaRPr lang="en-US" altLang="zh-CN" sz="4400" b="1" dirty="0">
              <a:solidFill>
                <a:srgbClr val="002060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8C80AA-03CB-AE2A-774E-4A8B1324F007}"/>
              </a:ext>
            </a:extLst>
          </p:cNvPr>
          <p:cNvSpPr txBox="1"/>
          <p:nvPr/>
        </p:nvSpPr>
        <p:spPr>
          <a:xfrm>
            <a:off x="1828800" y="2133600"/>
            <a:ext cx="2971800" cy="95410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  <a:cs typeface="Lao UI" panose="020B0502040204020203" pitchFamily="34" charset="0"/>
              </a:rPr>
              <a:t>(1)</a:t>
            </a:r>
            <a:r>
              <a:rPr lang="zh-CN" altLang="en-US" sz="28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  <a:cs typeface="Lao UI" panose="020B0502040204020203" pitchFamily="34" charset="0"/>
              </a:rPr>
              <a:t>主耶稣藉复活  </a:t>
            </a:r>
            <a:endParaRPr lang="en-US" altLang="zh-CN" sz="2800" b="1" dirty="0">
              <a:solidFill>
                <a:srgbClr val="002060"/>
              </a:solidFill>
              <a:latin typeface="KaiTi" panose="02010609060101010101" pitchFamily="49" charset="-122"/>
              <a:ea typeface="KaiTi" panose="02010609060101010101" pitchFamily="49" charset="-122"/>
              <a:cs typeface="Lao UI" panose="020B0502040204020203" pitchFamily="34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  <a:cs typeface="Lao UI" panose="020B0502040204020203" pitchFamily="34" charset="0"/>
              </a:rPr>
              <a:t>   </a:t>
            </a:r>
            <a:r>
              <a:rPr lang="zh-CN" altLang="en-US" sz="28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  <a:cs typeface="Lao UI" panose="020B0502040204020203" pitchFamily="34" charset="0"/>
              </a:rPr>
              <a:t>赐生命之光</a:t>
            </a:r>
            <a:endParaRPr lang="en-US" altLang="zh-CN" sz="2800" b="1" dirty="0">
              <a:solidFill>
                <a:srgbClr val="002060"/>
              </a:solidFill>
              <a:latin typeface="KaiTi" panose="02010609060101010101" pitchFamily="49" charset="-122"/>
              <a:ea typeface="KaiTi" panose="02010609060101010101" pitchFamily="49" charset="-122"/>
              <a:cs typeface="Lao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B3082B-A912-5B47-7BE3-A462B0007DCC}"/>
              </a:ext>
            </a:extLst>
          </p:cNvPr>
          <p:cNvSpPr txBox="1"/>
          <p:nvPr/>
        </p:nvSpPr>
        <p:spPr>
          <a:xfrm>
            <a:off x="1752600" y="4724400"/>
            <a:ext cx="289560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(2)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主耶稣藉复活</a:t>
            </a:r>
            <a:endParaRPr lang="en-US" altLang="zh-CN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   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赐永恒生命</a:t>
            </a:r>
            <a:endParaRPr lang="en-US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3A7487-95B2-D6D4-0348-4C283CD6765A}"/>
              </a:ext>
            </a:extLst>
          </p:cNvPr>
          <p:cNvSpPr txBox="1"/>
          <p:nvPr/>
        </p:nvSpPr>
        <p:spPr>
          <a:xfrm>
            <a:off x="6019800" y="3740492"/>
            <a:ext cx="6019800" cy="2677656"/>
          </a:xfrm>
          <a:prstGeom prst="rect">
            <a:avLst/>
          </a:prstGeom>
          <a:solidFill>
            <a:schemeClr val="bg2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哥林多前书</a:t>
            </a:r>
            <a:r>
              <a:rPr lang="en-US" altLang="zh-CN" sz="28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15:42</a:t>
            </a:r>
            <a:r>
              <a:rPr lang="zh-CN" altLang="en-US" sz="28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死人复活也是这样：所种的使必朽坏的，复活的是不朽坏的；</a:t>
            </a:r>
            <a:r>
              <a:rPr lang="en-US" altLang="zh-CN" sz="28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43</a:t>
            </a:r>
            <a:r>
              <a:rPr lang="zh-CN" altLang="en-US" sz="28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所种的是羞辱的，复活的是荣耀的；所种的是软弱的，复活的是强壮的；</a:t>
            </a:r>
            <a:r>
              <a:rPr lang="en-US" altLang="zh-CN" sz="28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44</a:t>
            </a:r>
            <a:r>
              <a:rPr lang="zh-CN" altLang="en-US" sz="28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所种的是血气的身体，复活的是灵性的身体</a:t>
            </a:r>
            <a:r>
              <a:rPr lang="en-US" altLang="zh-CN" sz="28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…</a:t>
            </a:r>
            <a:r>
              <a:rPr lang="zh-CN" altLang="en-US" sz="28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zh-CN" sz="2800" b="1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73CBEF-9A57-80CA-6333-41CE626BEB8F}"/>
              </a:ext>
            </a:extLst>
          </p:cNvPr>
          <p:cNvCxnSpPr>
            <a:cxnSpLocks/>
            <a:stCxn id="2" idx="3"/>
            <a:endCxn id="4" idx="1"/>
          </p:cNvCxnSpPr>
          <p:nvPr/>
        </p:nvCxnSpPr>
        <p:spPr>
          <a:xfrm>
            <a:off x="4800600" y="2610654"/>
            <a:ext cx="1219200" cy="47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688751D-D4E2-3BC7-B82B-13C2E7805AE4}"/>
              </a:ext>
            </a:extLst>
          </p:cNvPr>
          <p:cNvCxnSpPr>
            <a:stCxn id="6" idx="3"/>
          </p:cNvCxnSpPr>
          <p:nvPr/>
        </p:nvCxnSpPr>
        <p:spPr>
          <a:xfrm flipV="1">
            <a:off x="4648200" y="5181600"/>
            <a:ext cx="1371600" cy="19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185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507955B-5737-4781-D7E9-3DD8D6527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24311-D93A-9D89-D42C-1C6E72B8B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2" y="1219200"/>
            <a:ext cx="8222428" cy="685800"/>
          </a:xfrm>
          <a:noFill/>
          <a:ln>
            <a:solidFill>
              <a:schemeClr val="bg1"/>
            </a:solidFill>
          </a:ln>
          <a:effectLst>
            <a:outerShdw blurRad="38100" dist="25400" sx="1000" sy="1000" algn="t" rotWithShape="0">
              <a:srgbClr val="000000"/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altLang="zh-CN" sz="32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  <a:cs typeface="Lao UI" panose="020B0502040204020203" pitchFamily="34" charset="0"/>
              </a:rPr>
              <a:t>1.</a:t>
            </a:r>
            <a:r>
              <a:rPr lang="zh-CN" sz="3200" b="1" dirty="0">
                <a:solidFill>
                  <a:srgbClr val="00206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主耶稣</a:t>
            </a:r>
            <a:r>
              <a:rPr lang="zh-CN" altLang="en-US" sz="3200" b="1" dirty="0">
                <a:solidFill>
                  <a:srgbClr val="00206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复活之光</a:t>
            </a:r>
            <a:r>
              <a:rPr lang="zh-CN" sz="3200" b="1" dirty="0">
                <a:solidFill>
                  <a:srgbClr val="00206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sz="3200" b="1" dirty="0">
                <a:solidFill>
                  <a:srgbClr val="00206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照亮我们得救赎的道路</a:t>
            </a:r>
            <a:endParaRPr lang="en-US" altLang="zh-CN" sz="3200" b="1" dirty="0">
              <a:solidFill>
                <a:srgbClr val="002060"/>
              </a:solidFill>
              <a:effectLst/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9C592B-E21C-5CF0-0424-1118D0B2F640}"/>
              </a:ext>
            </a:extLst>
          </p:cNvPr>
          <p:cNvSpPr txBox="1"/>
          <p:nvPr/>
        </p:nvSpPr>
        <p:spPr>
          <a:xfrm>
            <a:off x="5562600" y="2895600"/>
            <a:ext cx="6400800" cy="95975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2800" b="1" kern="1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诗篇</a:t>
            </a:r>
            <a:r>
              <a:rPr lang="en-US" altLang="zh-CN" sz="2800" b="1" kern="1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119:105</a:t>
            </a:r>
            <a:r>
              <a:rPr lang="zh-CN" altLang="en-US" sz="2800" b="1" kern="1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你的话是我脚前的</a:t>
            </a:r>
            <a:r>
              <a:rPr lang="zh-CN" altLang="en-US" sz="2800" b="1" kern="100" dirty="0">
                <a:solidFill>
                  <a:srgbClr val="027843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灯</a:t>
            </a:r>
            <a:r>
              <a:rPr lang="zh-CN" altLang="en-US" sz="2800" b="1" kern="1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，是我路上的</a:t>
            </a:r>
            <a:r>
              <a:rPr lang="zh-CN" altLang="en-US" sz="2800" b="1" kern="100" dirty="0">
                <a:solidFill>
                  <a:srgbClr val="027843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光</a:t>
            </a:r>
            <a:r>
              <a:rPr lang="zh-CN" altLang="en-US" sz="2800" b="1" kern="1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800" b="1" kern="100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7EDECF-99FF-3CD9-384A-F4B619683751}"/>
              </a:ext>
            </a:extLst>
          </p:cNvPr>
          <p:cNvSpPr txBox="1"/>
          <p:nvPr/>
        </p:nvSpPr>
        <p:spPr>
          <a:xfrm>
            <a:off x="1066800" y="381000"/>
            <a:ext cx="99822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二、</a:t>
            </a:r>
            <a:r>
              <a:rPr lang="zh-CN" altLang="en-US" sz="4400" b="1" kern="100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耶稣的复活，成就我们复活的道路</a:t>
            </a:r>
            <a:r>
              <a:rPr lang="en-US" sz="4400" b="1" dirty="0">
                <a:solidFill>
                  <a:srgbClr val="00206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SimSun" panose="02010600030101010101" pitchFamily="2" charset="-122"/>
              </a:rPr>
              <a:t> </a:t>
            </a:r>
            <a:endParaRPr lang="en-US" altLang="zh-CN" sz="4400" b="1" dirty="0">
              <a:solidFill>
                <a:srgbClr val="002060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D05A8C-8655-EF88-7B52-E5E55AAF221B}"/>
              </a:ext>
            </a:extLst>
          </p:cNvPr>
          <p:cNvSpPr txBox="1"/>
          <p:nvPr/>
        </p:nvSpPr>
        <p:spPr>
          <a:xfrm>
            <a:off x="762000" y="2971800"/>
            <a:ext cx="2971800" cy="95410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  <a:cs typeface="Lao UI" panose="020B0502040204020203" pitchFamily="34" charset="0"/>
              </a:rPr>
              <a:t>主耶稣藉复活  </a:t>
            </a:r>
            <a:endParaRPr lang="en-US" altLang="zh-CN" sz="2800" b="1" dirty="0">
              <a:solidFill>
                <a:srgbClr val="002060"/>
              </a:solidFill>
              <a:latin typeface="KaiTi" panose="02010609060101010101" pitchFamily="49" charset="-122"/>
              <a:ea typeface="KaiTi" panose="02010609060101010101" pitchFamily="49" charset="-122"/>
              <a:cs typeface="Lao UI" panose="020B0502040204020203" pitchFamily="34" charset="0"/>
            </a:endParaRPr>
          </a:p>
          <a:p>
            <a:r>
              <a:rPr lang="zh-CN" altLang="en-US" sz="28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  <a:cs typeface="Lao UI" panose="020B0502040204020203" pitchFamily="34" charset="0"/>
              </a:rPr>
              <a:t>用光照亮道路</a:t>
            </a:r>
            <a:endParaRPr lang="en-US" altLang="zh-CN" sz="2800" b="1" dirty="0">
              <a:solidFill>
                <a:srgbClr val="002060"/>
              </a:solidFill>
              <a:latin typeface="KaiTi" panose="02010609060101010101" pitchFamily="49" charset="-122"/>
              <a:ea typeface="KaiTi" panose="02010609060101010101" pitchFamily="49" charset="-122"/>
              <a:cs typeface="Lao UI" panose="020B0502040204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83FA1F6-B00A-FE46-C1AB-B088947E757B}"/>
              </a:ext>
            </a:extLst>
          </p:cNvPr>
          <p:cNvCxnSpPr>
            <a:cxnSpLocks/>
            <a:stCxn id="2" idx="3"/>
            <a:endCxn id="22" idx="1"/>
          </p:cNvCxnSpPr>
          <p:nvPr/>
        </p:nvCxnSpPr>
        <p:spPr>
          <a:xfrm flipV="1">
            <a:off x="3733800" y="2229654"/>
            <a:ext cx="1828800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4BD6493-2D46-7C8F-0578-08D304C58642}"/>
              </a:ext>
            </a:extLst>
          </p:cNvPr>
          <p:cNvCxnSpPr>
            <a:cxnSpLocks/>
          </p:cNvCxnSpPr>
          <p:nvPr/>
        </p:nvCxnSpPr>
        <p:spPr>
          <a:xfrm>
            <a:off x="3733800" y="342900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D9A6681-4BC1-0A5D-D802-540C342538AF}"/>
              </a:ext>
            </a:extLst>
          </p:cNvPr>
          <p:cNvSpPr txBox="1"/>
          <p:nvPr/>
        </p:nvSpPr>
        <p:spPr>
          <a:xfrm>
            <a:off x="4419600" y="19812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27843"/>
                </a:solidFill>
              </a:rPr>
              <a:t>显明</a:t>
            </a:r>
            <a:endParaRPr lang="en-US" sz="2400" b="1" dirty="0">
              <a:solidFill>
                <a:srgbClr val="027843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A2703B-C1A7-39A1-FD62-52D56F8D1C83}"/>
              </a:ext>
            </a:extLst>
          </p:cNvPr>
          <p:cNvSpPr txBox="1"/>
          <p:nvPr/>
        </p:nvSpPr>
        <p:spPr>
          <a:xfrm>
            <a:off x="4495800" y="35052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27843"/>
                </a:solidFill>
              </a:rPr>
              <a:t>照亮</a:t>
            </a:r>
            <a:endParaRPr lang="en-US" sz="2400" b="1" dirty="0">
              <a:solidFill>
                <a:srgbClr val="027843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52A501-3A45-E2DC-51F1-C4E7AC45134A}"/>
              </a:ext>
            </a:extLst>
          </p:cNvPr>
          <p:cNvSpPr txBox="1"/>
          <p:nvPr/>
        </p:nvSpPr>
        <p:spPr>
          <a:xfrm>
            <a:off x="5562600" y="1752600"/>
            <a:ext cx="6380181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以弗所书</a:t>
            </a:r>
            <a:r>
              <a:rPr lang="en-US" altLang="zh-CN" sz="28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5</a:t>
            </a:r>
            <a:r>
              <a:rPr lang="zh-CN" altLang="en-US" sz="28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CN" sz="28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13</a:t>
            </a:r>
            <a:r>
              <a:rPr lang="zh-CN" altLang="en-US" sz="28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凡事受了责备，就被光</a:t>
            </a:r>
            <a:r>
              <a:rPr lang="zh-CN" altLang="en-US" sz="2800" b="1" dirty="0">
                <a:solidFill>
                  <a:srgbClr val="027843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显明</a:t>
            </a:r>
            <a:r>
              <a:rPr lang="zh-CN" altLang="en-US" sz="28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出来，因为一切能显明的就是光。</a:t>
            </a:r>
            <a:endParaRPr lang="en-US" sz="2800" b="1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86E223-906C-D1DF-2F04-D2BC0E048B12}"/>
              </a:ext>
            </a:extLst>
          </p:cNvPr>
          <p:cNvSpPr txBox="1"/>
          <p:nvPr/>
        </p:nvSpPr>
        <p:spPr>
          <a:xfrm>
            <a:off x="5638800" y="4114800"/>
            <a:ext cx="63246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启示录</a:t>
            </a:r>
            <a:r>
              <a:rPr lang="en-US" altLang="zh-CN" sz="28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21:23</a:t>
            </a:r>
            <a:r>
              <a:rPr lang="zh-CN" altLang="en-US" sz="28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那城内又不用日月光照，因有神的荣耀光照，又有羔羊为城的灯。</a:t>
            </a:r>
            <a:r>
              <a:rPr lang="en-US" altLang="zh-CN" sz="28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24</a:t>
            </a:r>
            <a:r>
              <a:rPr lang="zh-CN" altLang="en-US" sz="28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列国要在城的光里行走，</a:t>
            </a:r>
            <a:r>
              <a:rPr lang="en-US" altLang="zh-CN" sz="28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…</a:t>
            </a:r>
            <a:endParaRPr lang="en-US" sz="2800" b="1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D57696-7E51-A670-9F0D-CD51199DB0D4}"/>
              </a:ext>
            </a:extLst>
          </p:cNvPr>
          <p:cNvCxnSpPr>
            <a:cxnSpLocks/>
            <a:stCxn id="2" idx="3"/>
            <a:endCxn id="7" idx="1"/>
          </p:cNvCxnSpPr>
          <p:nvPr/>
        </p:nvCxnSpPr>
        <p:spPr>
          <a:xfrm>
            <a:off x="3733800" y="3448854"/>
            <a:ext cx="1905000" cy="13584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416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03F1C3B-7F8F-6247-71A1-3380D2C247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5119D-0F61-C7BE-A04F-6187D2DDA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2" y="1219200"/>
            <a:ext cx="7765228" cy="685800"/>
          </a:xfrm>
          <a:noFill/>
          <a:ln>
            <a:solidFill>
              <a:schemeClr val="bg1"/>
            </a:solidFill>
          </a:ln>
          <a:effectLst>
            <a:outerShdw blurRad="38100" dist="25400" sx="1000" sy="1000" algn="t" rotWithShape="0">
              <a:srgbClr val="000000"/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altLang="zh-CN" sz="32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  <a:cs typeface="Lao UI" panose="020B0502040204020203" pitchFamily="34" charset="0"/>
              </a:rPr>
              <a:t>2.</a:t>
            </a:r>
            <a:r>
              <a:rPr lang="zh-CN" sz="3200" b="1" dirty="0">
                <a:solidFill>
                  <a:srgbClr val="00206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主耶稣</a:t>
            </a:r>
            <a:r>
              <a:rPr lang="zh-CN" altLang="en-US" sz="3200" b="1" dirty="0">
                <a:solidFill>
                  <a:srgbClr val="00206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复活之光</a:t>
            </a:r>
            <a:r>
              <a:rPr lang="zh-CN" sz="3200" b="1" dirty="0">
                <a:solidFill>
                  <a:srgbClr val="00206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sz="3200" b="1" dirty="0">
                <a:solidFill>
                  <a:srgbClr val="00206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带我们</a:t>
            </a:r>
            <a:r>
              <a:rPr lang="zh-CN" altLang="en-US" sz="32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入光明国度</a:t>
            </a:r>
            <a:endParaRPr lang="en-US" altLang="zh-CN" sz="3200" b="1" dirty="0">
              <a:solidFill>
                <a:srgbClr val="002060"/>
              </a:solidFill>
              <a:effectLst/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2DD35E-2524-E7E3-606C-4A772321C429}"/>
              </a:ext>
            </a:extLst>
          </p:cNvPr>
          <p:cNvSpPr txBox="1"/>
          <p:nvPr/>
        </p:nvSpPr>
        <p:spPr>
          <a:xfrm>
            <a:off x="5562600" y="1905000"/>
            <a:ext cx="6400800" cy="142077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2800" b="1" kern="1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约翰福音</a:t>
            </a:r>
            <a:r>
              <a:rPr lang="en-US" altLang="zh-CN" sz="2800" b="1" kern="1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14:3</a:t>
            </a:r>
            <a:r>
              <a:rPr lang="zh-CN" altLang="en-US" sz="2800" b="1" kern="1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我若去为你们预备了</a:t>
            </a:r>
            <a:r>
              <a:rPr lang="zh-CN" altLang="en-US" sz="2800" b="1" kern="100" dirty="0">
                <a:solidFill>
                  <a:srgbClr val="027843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地方</a:t>
            </a:r>
            <a:r>
              <a:rPr lang="zh-CN" altLang="en-US" sz="2800" b="1" kern="1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，就必来</a:t>
            </a:r>
            <a:r>
              <a:rPr lang="zh-CN" altLang="en-US" sz="2800" b="1" kern="100" dirty="0">
                <a:solidFill>
                  <a:srgbClr val="027843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接</a:t>
            </a:r>
            <a:r>
              <a:rPr lang="zh-CN" altLang="en-US" sz="2800" b="1" kern="1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你们到那里去；我在那里，叫你们也在那里。</a:t>
            </a:r>
            <a:endParaRPr lang="en-US" altLang="zh-CN" sz="2800" b="1" kern="100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A522E0-3703-7137-C3D8-CC8EB0EFC7A6}"/>
              </a:ext>
            </a:extLst>
          </p:cNvPr>
          <p:cNvSpPr txBox="1"/>
          <p:nvPr/>
        </p:nvSpPr>
        <p:spPr>
          <a:xfrm>
            <a:off x="1066800" y="381000"/>
            <a:ext cx="99822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二、</a:t>
            </a:r>
            <a:r>
              <a:rPr lang="zh-CN" altLang="en-US" sz="4400" b="1" kern="100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耶稣的复活，成就我们复活的道路</a:t>
            </a:r>
            <a:r>
              <a:rPr lang="en-US" sz="4400" b="1" dirty="0">
                <a:solidFill>
                  <a:srgbClr val="00206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SimSun" panose="02010600030101010101" pitchFamily="2" charset="-122"/>
              </a:rPr>
              <a:t> </a:t>
            </a:r>
            <a:endParaRPr lang="en-US" altLang="zh-CN" sz="4400" b="1" dirty="0">
              <a:solidFill>
                <a:srgbClr val="002060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5D0994-17BB-A15C-31FE-63C8967DE345}"/>
              </a:ext>
            </a:extLst>
          </p:cNvPr>
          <p:cNvSpPr txBox="1"/>
          <p:nvPr/>
        </p:nvSpPr>
        <p:spPr>
          <a:xfrm>
            <a:off x="990600" y="2133600"/>
            <a:ext cx="2971800" cy="95410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  <a:cs typeface="Lao UI" panose="020B0502040204020203" pitchFamily="34" charset="0"/>
              </a:rPr>
              <a:t>(1)</a:t>
            </a:r>
            <a:r>
              <a:rPr lang="zh-CN" altLang="en-US" sz="28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  <a:cs typeface="Lao UI" panose="020B0502040204020203" pitchFamily="34" charset="0"/>
              </a:rPr>
              <a:t>主耶稣藉复活</a:t>
            </a:r>
            <a:endParaRPr lang="en-US" altLang="zh-CN" sz="2800" b="1" dirty="0">
              <a:solidFill>
                <a:srgbClr val="002060"/>
              </a:solidFill>
              <a:latin typeface="KaiTi" panose="02010609060101010101" pitchFamily="49" charset="-122"/>
              <a:ea typeface="KaiTi" panose="02010609060101010101" pitchFamily="49" charset="-122"/>
              <a:cs typeface="Lao UI" panose="020B0502040204020203" pitchFamily="34" charset="0"/>
            </a:endParaRPr>
          </a:p>
          <a:p>
            <a:r>
              <a:rPr lang="zh-CN" altLang="en-US" sz="28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  <a:cs typeface="Lao UI" panose="020B0502040204020203" pitchFamily="34" charset="0"/>
              </a:rPr>
              <a:t>   实现神的国度  </a:t>
            </a:r>
            <a:endParaRPr lang="en-US" altLang="zh-CN" sz="2800" b="1" dirty="0">
              <a:solidFill>
                <a:srgbClr val="002060"/>
              </a:solidFill>
              <a:latin typeface="KaiTi" panose="02010609060101010101" pitchFamily="49" charset="-122"/>
              <a:ea typeface="KaiTi" panose="02010609060101010101" pitchFamily="49" charset="-122"/>
              <a:cs typeface="Lao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BFE74B-5164-882E-1604-FF94F8912A8E}"/>
              </a:ext>
            </a:extLst>
          </p:cNvPr>
          <p:cNvSpPr txBox="1"/>
          <p:nvPr/>
        </p:nvSpPr>
        <p:spPr>
          <a:xfrm>
            <a:off x="990600" y="4761131"/>
            <a:ext cx="289560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(2)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主耶稣藉复活</a:t>
            </a:r>
            <a:endParaRPr lang="en-US" altLang="zh-CN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   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带我们入国度</a:t>
            </a:r>
            <a:endParaRPr lang="en-US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B3045E-E608-52FB-9BC7-0C4BF822019E}"/>
              </a:ext>
            </a:extLst>
          </p:cNvPr>
          <p:cNvSpPr txBox="1"/>
          <p:nvPr/>
        </p:nvSpPr>
        <p:spPr>
          <a:xfrm>
            <a:off x="5562600" y="4724400"/>
            <a:ext cx="6400800" cy="954107"/>
          </a:xfrm>
          <a:prstGeom prst="rect">
            <a:avLst/>
          </a:prstGeom>
          <a:solidFill>
            <a:schemeClr val="bg2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b="1" kern="1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约翰福音</a:t>
            </a:r>
            <a:r>
              <a:rPr lang="en-US" altLang="zh-CN" sz="2800" b="1" kern="1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14:6</a:t>
            </a:r>
            <a:r>
              <a:rPr lang="zh-CN" altLang="en-US" sz="2800" b="1" kern="1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我就是</a:t>
            </a:r>
            <a:r>
              <a:rPr lang="zh-CN" altLang="en-US" sz="2800" b="1" kern="100" dirty="0">
                <a:solidFill>
                  <a:srgbClr val="027843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道路</a:t>
            </a:r>
            <a:r>
              <a:rPr lang="zh-CN" altLang="en-US" sz="2800" b="1" kern="1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en-US" sz="2800" b="1" kern="100" dirty="0">
                <a:solidFill>
                  <a:srgbClr val="027843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真理</a:t>
            </a:r>
            <a:r>
              <a:rPr lang="zh-CN" altLang="en-US" sz="2800" b="1" kern="1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en-US" sz="2800" b="1" kern="100" dirty="0">
                <a:solidFill>
                  <a:srgbClr val="027843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生命</a:t>
            </a:r>
            <a:r>
              <a:rPr lang="zh-CN" altLang="en-US" sz="2800" b="1" kern="1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；若不藉着我，没有人能到父那里去。</a:t>
            </a:r>
            <a:r>
              <a:rPr lang="en-US" altLang="zh-CN" sz="28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301275F-BDEC-90BF-426C-20ABC7F59B19}"/>
              </a:ext>
            </a:extLst>
          </p:cNvPr>
          <p:cNvCxnSpPr>
            <a:cxnSpLocks/>
            <a:stCxn id="2" idx="3"/>
            <a:endCxn id="4" idx="1"/>
          </p:cNvCxnSpPr>
          <p:nvPr/>
        </p:nvCxnSpPr>
        <p:spPr>
          <a:xfrm>
            <a:off x="3962400" y="2610654"/>
            <a:ext cx="1600200" cy="47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BD0BE1-495F-A3E9-3618-5FD62DDD665F}"/>
              </a:ext>
            </a:extLst>
          </p:cNvPr>
          <p:cNvCxnSpPr>
            <a:cxnSpLocks/>
            <a:stCxn id="6" idx="3"/>
            <a:endCxn id="9" idx="1"/>
          </p:cNvCxnSpPr>
          <p:nvPr/>
        </p:nvCxnSpPr>
        <p:spPr>
          <a:xfrm flipV="1">
            <a:off x="3886200" y="5201454"/>
            <a:ext cx="1676400" cy="36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6EBC1AF-D462-DDA6-D23A-012B01E550BA}"/>
              </a:ext>
            </a:extLst>
          </p:cNvPr>
          <p:cNvSpPr txBox="1"/>
          <p:nvPr/>
        </p:nvSpPr>
        <p:spPr>
          <a:xfrm>
            <a:off x="4038600" y="2133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27843"/>
                </a:solidFill>
              </a:rPr>
              <a:t>建立国度</a:t>
            </a:r>
            <a:endParaRPr lang="en-US" altLang="zh-CN" sz="2400" b="1" dirty="0">
              <a:solidFill>
                <a:srgbClr val="027843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96F410-2286-B77E-0DBE-95852499E04A}"/>
              </a:ext>
            </a:extLst>
          </p:cNvPr>
          <p:cNvSpPr txBox="1"/>
          <p:nvPr/>
        </p:nvSpPr>
        <p:spPr>
          <a:xfrm>
            <a:off x="4038600" y="46482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27843"/>
                </a:solidFill>
              </a:rPr>
              <a:t>进入国度</a:t>
            </a:r>
            <a:endParaRPr lang="en-US" sz="2400" b="1" dirty="0">
              <a:solidFill>
                <a:srgbClr val="0278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100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DF8C036-B689-746D-A112-AB51799F82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7C658D1-831C-7F85-E5D1-C48599B65F99}"/>
              </a:ext>
            </a:extLst>
          </p:cNvPr>
          <p:cNvSpPr txBox="1"/>
          <p:nvPr/>
        </p:nvSpPr>
        <p:spPr>
          <a:xfrm>
            <a:off x="5072231" y="1981200"/>
            <a:ext cx="7086600" cy="444403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zh-CN" altLang="en-US" sz="2800" b="1" kern="1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聚会</a:t>
            </a:r>
            <a:r>
              <a:rPr lang="en-US" altLang="zh-CN" sz="2800" b="1" kern="1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–</a:t>
            </a:r>
            <a:r>
              <a:rPr lang="zh-CN" altLang="en-US" sz="2800" b="1" kern="1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很重要，最重要，唯一重要。</a:t>
            </a:r>
            <a:endParaRPr lang="en-US" altLang="zh-CN" sz="2800" b="1" kern="100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altLang="zh-CN" sz="2800" b="1" kern="1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	    </a:t>
            </a:r>
            <a:r>
              <a:rPr lang="zh-CN" altLang="en-US" sz="2800" b="1" kern="100" dirty="0">
                <a:solidFill>
                  <a:srgbClr val="027843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“这周我参加聚会了吗？”</a:t>
            </a:r>
            <a:endParaRPr lang="en-US" altLang="zh-CN" sz="2800" b="1" kern="100" dirty="0">
              <a:solidFill>
                <a:srgbClr val="027843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zh-CN" altLang="en-US" sz="2800" b="1" kern="1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祷告 </a:t>
            </a:r>
            <a:r>
              <a:rPr lang="en-US" altLang="zh-CN" sz="2800" b="1" kern="1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– </a:t>
            </a:r>
            <a:r>
              <a:rPr lang="zh-CN" altLang="en-US" sz="2800" b="1" kern="1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每日家庭祷告，每周教会祷告。 </a:t>
            </a:r>
            <a:endParaRPr lang="en-US" altLang="zh-CN" sz="2800" b="1" kern="100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altLang="zh-CN" sz="2800" b="1" kern="1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         </a:t>
            </a:r>
            <a:r>
              <a:rPr lang="zh-CN" altLang="en-US" sz="2800" b="1" kern="100" dirty="0">
                <a:solidFill>
                  <a:srgbClr val="027843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“今天我祷告了吗？”</a:t>
            </a:r>
            <a:endParaRPr lang="en-US" altLang="zh-CN" sz="2800" b="1" kern="100" dirty="0">
              <a:solidFill>
                <a:srgbClr val="027843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zh-CN" altLang="en-US" sz="2800" b="1" kern="1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读经 </a:t>
            </a:r>
            <a:r>
              <a:rPr lang="en-US" altLang="zh-CN" sz="2800" b="1" kern="1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– </a:t>
            </a:r>
            <a:r>
              <a:rPr lang="zh-CN" altLang="en-US" sz="2800" b="1" kern="1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经常行家庭读经，查经班读经。</a:t>
            </a:r>
            <a:endParaRPr lang="en-US" altLang="zh-CN" sz="2800" b="1" kern="100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altLang="zh-CN" sz="2800" b="1" kern="1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	    </a:t>
            </a:r>
            <a:r>
              <a:rPr lang="zh-CN" altLang="en-US" sz="2800" b="1" kern="100" dirty="0">
                <a:solidFill>
                  <a:srgbClr val="027843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“最近我读经了吗？”</a:t>
            </a:r>
            <a:r>
              <a:rPr lang="en-US" altLang="zh-CN" sz="2800" b="1" kern="1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zh-CN" altLang="en-US" sz="2800" b="1" kern="1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默想 </a:t>
            </a:r>
            <a:r>
              <a:rPr lang="en-US" altLang="zh-CN" sz="2800" b="1" kern="1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– </a:t>
            </a:r>
            <a:r>
              <a:rPr lang="zh-CN" altLang="en-US" sz="2800" b="1" kern="1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默想神所言、神所行与我的关系。</a:t>
            </a:r>
            <a:endParaRPr lang="en-US" altLang="zh-CN" sz="2800" b="1" kern="100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altLang="zh-CN" sz="2800" b="1" kern="1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	     </a:t>
            </a:r>
            <a:r>
              <a:rPr lang="zh-CN" altLang="en-US" sz="2800" b="1" kern="100" dirty="0">
                <a:solidFill>
                  <a:srgbClr val="027843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“我最近默想了什么？”</a:t>
            </a:r>
            <a:endParaRPr lang="en-US" altLang="zh-CN" sz="2800" b="1" kern="100" dirty="0">
              <a:solidFill>
                <a:srgbClr val="027843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38DDF9-4DC4-27E7-7B65-A4D3F0EB0708}"/>
              </a:ext>
            </a:extLst>
          </p:cNvPr>
          <p:cNvSpPr txBox="1"/>
          <p:nvPr/>
        </p:nvSpPr>
        <p:spPr>
          <a:xfrm>
            <a:off x="1066800" y="381000"/>
            <a:ext cx="99822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三、</a:t>
            </a:r>
            <a:r>
              <a:rPr lang="zh-CN" altLang="en-US" sz="4400" b="1" kern="100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沿复活之路，在基督复活光中行走</a:t>
            </a:r>
            <a:endParaRPr lang="en-US" altLang="zh-CN" sz="4400" b="1" dirty="0">
              <a:solidFill>
                <a:srgbClr val="002060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EBC476-01BB-CDDB-A885-129EB7FEBB03}"/>
              </a:ext>
            </a:extLst>
          </p:cNvPr>
          <p:cNvSpPr txBox="1"/>
          <p:nvPr/>
        </p:nvSpPr>
        <p:spPr>
          <a:xfrm>
            <a:off x="381000" y="3352800"/>
            <a:ext cx="3810000" cy="128516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zh-CN" altLang="en-US" sz="3600" b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  <a:cs typeface="Lao UI" panose="020B0502040204020203" pitchFamily="34" charset="0"/>
              </a:rPr>
              <a:t>得着复活生命，需寻求神的话语</a:t>
            </a:r>
            <a:endParaRPr lang="en-US" altLang="zh-CN" sz="3600" b="1" dirty="0">
              <a:solidFill>
                <a:srgbClr val="002060"/>
              </a:solidFill>
              <a:latin typeface="KaiTi" panose="02010609060101010101" pitchFamily="49" charset="-122"/>
              <a:ea typeface="KaiTi" panose="02010609060101010101" pitchFamily="49" charset="-122"/>
              <a:cs typeface="Lao UI" panose="020B0502040204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B11CBB-D272-D97D-7BFE-CD2617EC20FC}"/>
              </a:ext>
            </a:extLst>
          </p:cNvPr>
          <p:cNvCxnSpPr>
            <a:cxnSpLocks/>
          </p:cNvCxnSpPr>
          <p:nvPr/>
        </p:nvCxnSpPr>
        <p:spPr>
          <a:xfrm>
            <a:off x="4191000" y="3962400"/>
            <a:ext cx="83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4929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b1851626-05c4-426e-b768-1c35733f6fea}" enabled="1" method="Standard" siteId="{fbc493a8-0d24-4454-a815-f4ca58e8c09d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23041</TotalTime>
  <Words>1456</Words>
  <Application>Microsoft Office PowerPoint</Application>
  <PresentationFormat>Widescreen</PresentationFormat>
  <Paragraphs>101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KaiTi</vt:lpstr>
      <vt:lpstr>system-ui</vt:lpstr>
      <vt:lpstr>Arial</vt:lpstr>
      <vt:lpstr>Calibri</vt:lpstr>
      <vt:lpstr>Franklin Gothic Book</vt:lpstr>
      <vt:lpstr>Perpetua</vt:lpstr>
      <vt:lpstr>Wingdings 2</vt:lpstr>
      <vt:lpstr>Equity</vt:lpstr>
      <vt:lpstr> 在神的光中行        复活 – 离黑暗，入光明                  （约翰福音8:12)                                            4/20/2025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Dong, Joseph</dc:creator>
  <cp:lastModifiedBy>Greater KC Chinese Christian Church A</cp:lastModifiedBy>
  <cp:revision>381</cp:revision>
  <dcterms:created xsi:type="dcterms:W3CDTF">2006-08-16T00:00:00Z</dcterms:created>
  <dcterms:modified xsi:type="dcterms:W3CDTF">2025-04-20T17:11:43Z</dcterms:modified>
</cp:coreProperties>
</file>