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2" r:id="rId2"/>
    <p:sldId id="274" r:id="rId3"/>
    <p:sldId id="280" r:id="rId4"/>
    <p:sldId id="273" r:id="rId5"/>
    <p:sldId id="281" r:id="rId6"/>
    <p:sldId id="291" r:id="rId7"/>
    <p:sldId id="288" r:id="rId8"/>
    <p:sldId id="264" r:id="rId9"/>
    <p:sldId id="259" r:id="rId10"/>
    <p:sldId id="266" r:id="rId11"/>
    <p:sldId id="258" r:id="rId12"/>
    <p:sldId id="265" r:id="rId13"/>
    <p:sldId id="268" r:id="rId14"/>
    <p:sldId id="269" r:id="rId15"/>
    <p:sldId id="270" r:id="rId16"/>
    <p:sldId id="290" r:id="rId17"/>
    <p:sldId id="292" r:id="rId1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58176D96-D423-49E1-B137-1DC55C24205D}">
          <p14:sldIdLst>
            <p14:sldId id="272"/>
            <p14:sldId id="274"/>
            <p14:sldId id="280"/>
            <p14:sldId id="273"/>
            <p14:sldId id="281"/>
            <p14:sldId id="291"/>
            <p14:sldId id="288"/>
            <p14:sldId id="264"/>
            <p14:sldId id="259"/>
            <p14:sldId id="266"/>
            <p14:sldId id="258"/>
            <p14:sldId id="265"/>
            <p14:sldId id="268"/>
            <p14:sldId id="269"/>
            <p14:sldId id="270"/>
          </p14:sldIdLst>
        </p14:section>
        <p14:section name="Untitled Section" id="{82722D36-C2AC-4F02-9E3A-470CFA33DDDE}">
          <p14:sldIdLst>
            <p14:sldId id="290"/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62" autoAdjust="0"/>
    <p:restoredTop sz="97646" autoAdjust="0"/>
  </p:normalViewPr>
  <p:slideViewPr>
    <p:cSldViewPr>
      <p:cViewPr varScale="1">
        <p:scale>
          <a:sx n="53" d="100"/>
          <a:sy n="53" d="100"/>
        </p:scale>
        <p:origin x="-1157" y="-6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>
        <p:scale>
          <a:sx n="120" d="100"/>
          <a:sy n="120" d="100"/>
        </p:scale>
        <p:origin x="-72" y="4710"/>
      </p:cViewPr>
      <p:guideLst>
        <p:guide orient="horz" pos="2909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A6B37-CEE3-4237-9DE7-214026927D30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C9008-780A-4D9B-8EAC-8CF4CAF01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371039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B9B1E-7F48-44C3-873E-5780BBE533FA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A9F98-F614-4DD1-80A9-4269541D0E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732512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Gathering around to hear 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挨 近  要 聽  路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(Luke)15:1 </a:t>
            </a: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Mutter and welcomes sinners  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議 論 說  接 待 罪 人  路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(Luke)15:2 </a:t>
            </a: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鹽本是好的。」但它若失了味，又有甚麼用處呢？「或用在田裏，或堆在糞裏，都不合式。」都沒有用處。</a:t>
            </a: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耶穌說，人若沒有鹽的功用，對我來說他們都是無用的</a:t>
            </a: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那些 注重基督教信仰外表儀式而不是注重信心實際  ，他們本身沒有味道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是自我為中心 不是讓人獲得益處</a:t>
            </a: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也 不能產生防腐的作用  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Luke 14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結束，「有耳可聽的，就應當聽。」</a:t>
            </a:r>
          </a:p>
          <a:p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82FBE41-2B67-4535-A106-119E9C761A02}" type="datetime1">
              <a:rPr lang="en-US" smtClean="0"/>
              <a:pPr/>
              <a:t>1/26/2014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8739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AF08981-EB07-4B2F-9E50-B3F01015C726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0388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E27EA46-8753-488C-A88E-56078E0477BF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0736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CFF5847-B387-4762-9C96-44CAD6880E3D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1495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2E8E953-D263-4F82-92D3-AFB5C6760894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0665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ACCF59A-B30F-49CA-84FD-B67939FC6812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51562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B11CB6B-B5CF-450F-9CA8-2299DC2BFAEA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276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89437"/>
            <a:ext cx="5608320" cy="4156234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 </a:t>
            </a:r>
            <a:r>
              <a:rPr lang="en-US" altLang="ja-JP" dirty="0"/>
              <a:t>1.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天之驕子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privileged person</a:t>
            </a:r>
          </a:p>
          <a:p>
            <a:endParaRPr lang="en-US" altLang="zh-CN" dirty="0"/>
          </a:p>
          <a:p>
            <a:r>
              <a:rPr lang="zh-CN" altLang="en-US" dirty="0"/>
              <a:t>记得大学一年级入学典礼上，校长称我们为“天之骄子” 。从小到大，我的学业总是名列前茅，大学，研究生，北京工作，出国，博士研究生畢業</a:t>
            </a:r>
            <a:r>
              <a:rPr lang="zh-CN" altLang="en-US" dirty="0" smtClean="0"/>
              <a:t>，</a:t>
            </a:r>
            <a:r>
              <a:rPr lang="zh-CN" altLang="en-US" dirty="0"/>
              <a:t>導師的一封推荐信，我顺利进入世界排名第一的化工研究公司研究展展</a:t>
            </a:r>
            <a:r>
              <a:rPr lang="zh-CN" altLang="en-US" dirty="0" smtClean="0"/>
              <a:t>中</a:t>
            </a:r>
            <a:r>
              <a:rPr lang="zh-CN" altLang="en-US" dirty="0"/>
              <a:t>心。</a:t>
            </a:r>
            <a:endParaRPr lang="en-US" altLang="zh-CN" dirty="0"/>
          </a:p>
          <a:p>
            <a:pPr>
              <a:defRPr/>
            </a:pP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>
              <a:defRPr/>
            </a:pP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2. </a:t>
            </a:r>
            <a:r>
              <a:rPr lang="en-US" u="sng" dirty="0" err="1">
                <a:latin typeface="PMingLiU" panose="02020500000000000000" pitchFamily="18" charset="-120"/>
                <a:ea typeface="PMingLiU" panose="02020500000000000000" pitchFamily="18" charset="-120"/>
              </a:rPr>
              <a:t>三個老闆</a:t>
            </a:r>
            <a:r>
              <a:rPr lang="en-US" u="sng" dirty="0"/>
              <a:t>,</a:t>
            </a:r>
            <a:endParaRPr lang="en-US" dirty="0"/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第一个老板是个外行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不到两年</a:t>
            </a:r>
            <a:r>
              <a:rPr lang="en-US" dirty="0" err="1"/>
              <a:t>，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他的下属全部</a:t>
            </a:r>
            <a:r>
              <a:rPr lang="en-US" dirty="0" err="1"/>
              <a:t>调离他的小组</a:t>
            </a:r>
            <a:r>
              <a:rPr lang="en-US" dirty="0"/>
              <a:t> </a:t>
            </a:r>
            <a:r>
              <a:rPr lang="zh-CN" altLang="en-US" dirty="0"/>
              <a:t>我尽心尽力地工作，得到的全是指责，他给我的工作评语很糟，主要是嫌慢</a:t>
            </a:r>
            <a:r>
              <a:rPr lang="en-US" altLang="zh-CN" dirty="0"/>
              <a:t>.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第二个老板是我</a:t>
            </a:r>
            <a:r>
              <a:rPr lang="en-US" dirty="0" err="1"/>
              <a:t>们部门的技术权威</a:t>
            </a:r>
            <a:r>
              <a:rPr lang="en-US" dirty="0"/>
              <a:t> 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他</a:t>
            </a:r>
            <a:r>
              <a:rPr lang="en-US" dirty="0" err="1"/>
              <a:t>对我的工作总是褒奖有加，说我是公司的“一颗新星</a:t>
            </a:r>
            <a:r>
              <a:rPr lang="en-US" dirty="0"/>
              <a:t>” ，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他</a:t>
            </a:r>
            <a:r>
              <a:rPr lang="en-US" dirty="0" err="1"/>
              <a:t>为我“骄傲</a:t>
            </a:r>
            <a:r>
              <a:rPr lang="en-US" dirty="0"/>
              <a:t> . </a:t>
            </a:r>
            <a:endParaRPr lang="en-US" dirty="0" smtClean="0"/>
          </a:p>
          <a:p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可是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，当我越快，越能完成他</a:t>
            </a:r>
            <a:r>
              <a:rPr lang="en-US" dirty="0" err="1"/>
              <a:t>设定的截止日期，他给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我的下一个截止日期就</a:t>
            </a:r>
            <a:r>
              <a:rPr lang="en-US" dirty="0" err="1"/>
              <a:t>设的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越短</a:t>
            </a:r>
            <a:r>
              <a:rPr lang="en-US" dirty="0"/>
              <a:t> 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感恩</a:t>
            </a:r>
            <a:r>
              <a:rPr lang="en-US" dirty="0" err="1"/>
              <a:t>节</a:t>
            </a:r>
            <a:r>
              <a:rPr lang="en-US" dirty="0"/>
              <a:t> .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我却在办公室三天三夜不睡觉赶老板给的任务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.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当我完成了所有截止日期的工作，老板就要求我把原定三个月的工作在两星期之内做完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</a:p>
          <a:p>
            <a:endParaRPr lang="en-US" dirty="0"/>
          </a:p>
          <a:p>
            <a:pPr>
              <a:defRPr/>
            </a:pP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以後 兩只手開始疼痛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en-US" altLang="ja-JP" dirty="0"/>
              <a:t> </a:t>
            </a:r>
            <a:r>
              <a:rPr lang="zh-CN" altLang="en-US" dirty="0"/>
              <a:t>向公司的医务部门汇报了因工受伤</a:t>
            </a:r>
            <a:r>
              <a:rPr lang="en-US" altLang="zh-CN" dirty="0"/>
              <a:t>,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自从我上</a:t>
            </a:r>
            <a:r>
              <a:rPr lang="en-US" dirty="0"/>
              <a:t>报因工受伤后，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老板</a:t>
            </a:r>
            <a:r>
              <a:rPr lang="en-US" dirty="0"/>
              <a:t>对我的态度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180度反转</a:t>
            </a:r>
            <a:r>
              <a:rPr lang="en-US" dirty="0"/>
              <a:t>，变得非常敌对</a:t>
            </a:r>
            <a:r>
              <a:rPr lang="en-US" dirty="0" smtClean="0"/>
              <a:t>。</a:t>
            </a:r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他</a:t>
            </a:r>
            <a:r>
              <a:rPr lang="en-US" dirty="0" err="1" smtClean="0"/>
              <a:t>给我的工作评语极其恶劣</a:t>
            </a:r>
            <a:r>
              <a:rPr lang="en-US" dirty="0"/>
              <a:t>,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与实情完全相反。老板的</a:t>
            </a:r>
            <a:r>
              <a:rPr lang="en-US" dirty="0" err="1"/>
              <a:t>评语是我没有在任何一个截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止日期内完成任</a:t>
            </a:r>
            <a:r>
              <a:rPr lang="en-US" dirty="0" err="1"/>
              <a:t>务，实情是我在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每一个截止日期之前完成了所</a:t>
            </a:r>
            <a:r>
              <a:rPr lang="en-US" dirty="0" err="1"/>
              <a:t>给的工作</a:t>
            </a:r>
            <a:r>
              <a:rPr lang="en-US" dirty="0"/>
              <a:t>. </a:t>
            </a:r>
            <a:endParaRPr lang="en-US" dirty="0" smtClean="0"/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老板</a:t>
            </a:r>
            <a:r>
              <a:rPr lang="en-US" dirty="0" err="1" smtClean="0"/>
              <a:t>给我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的全年考核是不及格</a:t>
            </a:r>
            <a:r>
              <a:rPr lang="en-US" dirty="0" smtClean="0"/>
              <a:t>，</a:t>
            </a:r>
          </a:p>
          <a:p>
            <a:pPr>
              <a:defRPr/>
            </a:pPr>
            <a:r>
              <a:rPr lang="en-US" dirty="0" smtClean="0"/>
              <a:t>实情是我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正是在那一年</a:t>
            </a:r>
            <a:r>
              <a:rPr lang="en-US" dirty="0" smtClean="0"/>
              <a:t>发明了新的设计方法</a:t>
            </a:r>
            <a:r>
              <a:rPr lang="en-US" dirty="0"/>
              <a:t>，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它取代了公司用了40年之久的</a:t>
            </a:r>
            <a:r>
              <a:rPr lang="en-US" dirty="0"/>
              <a:t>设计方法。老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板看到我</a:t>
            </a:r>
            <a:r>
              <a:rPr lang="en-US" dirty="0"/>
              <a:t>对新算法的证明时，非常吃惊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,甚至</a:t>
            </a:r>
            <a:r>
              <a:rPr lang="en-US" dirty="0"/>
              <a:t>还称这个算法“实现了”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他“25年的梦想</a:t>
            </a:r>
            <a:r>
              <a:rPr lang="en-US" dirty="0" smtClean="0"/>
              <a:t>”。</a:t>
            </a:r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老板</a:t>
            </a:r>
            <a:r>
              <a:rPr lang="en-US" dirty="0" err="1" smtClean="0"/>
              <a:t>给我的负面工作评语为我铺设了一步一步走向被开除的道路</a:t>
            </a:r>
            <a:r>
              <a:rPr lang="en-US" dirty="0"/>
              <a:t>.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但没过多久，他竟意外地过世了</a:t>
            </a:r>
            <a:r>
              <a:rPr lang="en-US" dirty="0" err="1"/>
              <a:t>。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公司于是又</a:t>
            </a:r>
            <a:r>
              <a:rPr lang="en-US" dirty="0" err="1"/>
              <a:t>给我安排了新领导</a:t>
            </a:r>
            <a:r>
              <a:rPr lang="en-US" dirty="0"/>
              <a:t>.</a:t>
            </a:r>
          </a:p>
          <a:p>
            <a:pPr>
              <a:defRPr/>
            </a:pPr>
            <a:endParaRPr lang="en-US" dirty="0"/>
          </a:p>
          <a:p>
            <a:r>
              <a:rPr lang="en-US" dirty="0"/>
              <a:t>3.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人的盡頭就是神的起頭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-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真理叫我得自由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dirty="0"/>
          </a:p>
          <a:p>
            <a:pPr>
              <a:defRPr/>
            </a:pP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新</a:t>
            </a:r>
            <a:r>
              <a:rPr lang="en-US" dirty="0" err="1"/>
              <a:t>领导上任的时候，我的双手因操作计算机</a:t>
            </a:r>
            <a:r>
              <a:rPr lang="en-US" dirty="0"/>
              <a:t>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兩只手繼續疼痛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作效率不高</a:t>
            </a:r>
            <a:r>
              <a:rPr lang="ja-JP" altLang="en-US" dirty="0"/>
              <a:t> </a:t>
            </a:r>
            <a:r>
              <a:rPr lang="zh-CN" altLang="en-US" dirty="0"/>
              <a:t>我离被开除就只剩一步了</a:t>
            </a:r>
            <a:r>
              <a:rPr lang="en-US" altLang="zh-CN" dirty="0"/>
              <a:t>.</a:t>
            </a:r>
            <a:r>
              <a:rPr lang="en-US" dirty="0"/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我一生最看重和</a:t>
            </a:r>
            <a:r>
              <a:rPr lang="en-US" dirty="0" err="1"/>
              <a:t>为之奋斗的，我失去了它。我觉得自己过去三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十年所学的都付之</a:t>
            </a:r>
            <a:r>
              <a:rPr lang="en-US" dirty="0" err="1"/>
              <a:t>东流，未来活着还有什么意义和乐趣</a:t>
            </a:r>
            <a:r>
              <a:rPr lang="en-US" dirty="0"/>
              <a:t>？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我被</a:t>
            </a:r>
            <a:r>
              <a:rPr lang="en-US" dirty="0" err="1"/>
              <a:t>诊断为严重的焦虑症，抑郁症，计算机职业病</a:t>
            </a:r>
            <a:r>
              <a:rPr lang="en-US" dirty="0"/>
              <a:t>.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心理医生不能有效地帮助我</a:t>
            </a:r>
            <a:r>
              <a:rPr lang="en-US" dirty="0" err="1"/>
              <a:t>，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没有人能医治我心中深深的</a:t>
            </a:r>
            <a:r>
              <a:rPr lang="en-US" dirty="0" err="1"/>
              <a:t>伤痛和委屈</a:t>
            </a:r>
            <a:r>
              <a:rPr lang="en-US" dirty="0"/>
              <a:t> 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zh-TW" altLang="en-US" dirty="0"/>
              <a:t>後來通過基督徒辅导 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神的真理象光</a:t>
            </a:r>
            <a:r>
              <a:rPr lang="en-US" dirty="0" err="1"/>
              <a:t>一样照亮了我</a:t>
            </a:r>
            <a:r>
              <a:rPr lang="en-US" dirty="0"/>
              <a:t> </a:t>
            </a:r>
            <a:r>
              <a:rPr lang="zh-TW" altLang="en-US" dirty="0"/>
              <a:t> 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我明白了</a:t>
            </a:r>
            <a:r>
              <a:rPr lang="en-US" dirty="0" err="1"/>
              <a:t>为什么会生这场病，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有今天的结果</a:t>
            </a:r>
            <a:r>
              <a:rPr lang="en-US" dirty="0"/>
              <a:t> </a:t>
            </a:r>
            <a:endParaRPr lang="zh-TW" altLang="en-US" dirty="0"/>
          </a:p>
          <a:p>
            <a:pPr>
              <a:defRPr/>
            </a:pPr>
            <a:r>
              <a:rPr lang="zh-TW" altLang="en-US" dirty="0"/>
              <a:t> 是沒有活在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真理裡</a:t>
            </a:r>
            <a:r>
              <a:rPr lang="ja-JP" altLang="en-US" dirty="0"/>
              <a:t> </a:t>
            </a:r>
            <a:r>
              <a:rPr lang="en-US" altLang="ja-JP" dirty="0"/>
              <a:t>.</a:t>
            </a:r>
            <a:endParaRPr lang="zh-TW" altLang="en-US" dirty="0"/>
          </a:p>
          <a:p>
            <a:pPr>
              <a:defRPr/>
            </a:pPr>
            <a:r>
              <a:rPr lang="en-US" altLang="zh-TW" dirty="0"/>
              <a:t> </a:t>
            </a:r>
            <a:endParaRPr lang="en-US" altLang="zh-TW" dirty="0" smtClean="0"/>
          </a:p>
          <a:p>
            <a:pPr marL="457200" indent="-457200">
              <a:buAutoNum type="arabicPeriod" startAt="4"/>
            </a:pPr>
            <a:r>
              <a:rPr lang="en-US" altLang="ja-JP" dirty="0"/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讓主居首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位</a:t>
            </a:r>
            <a:endParaRPr lang="en-US" altLang="ja-JP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   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Let the Lord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have the supremacy</a:t>
            </a:r>
          </a:p>
          <a:p>
            <a:pPr>
              <a:defRPr/>
            </a:pPr>
            <a:r>
              <a:rPr lang="zh-CN" altLang="en-US" dirty="0"/>
              <a:t>在人的心中至高的宝座上应该坐着的是上帝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如</a:t>
            </a:r>
            <a:r>
              <a:rPr lang="zh-CN" altLang="en-US" dirty="0"/>
              <a:t>果我们爱世上任何不是神的事物超过了爱神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就</a:t>
            </a:r>
            <a:r>
              <a:rPr lang="zh-CN" altLang="en-US" dirty="0"/>
              <a:t>是把这个心爱之物放在宝座上，当偶像一样崇拜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一</a:t>
            </a:r>
            <a:r>
              <a:rPr lang="zh-CN" altLang="en-US" dirty="0"/>
              <a:t>但我们失去了它，就会万劫不复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事</a:t>
            </a:r>
            <a:r>
              <a:rPr lang="zh-CN" altLang="en-US" dirty="0"/>
              <a:t>业就是我的偶像，象所有的偶像，它是有条件的，可以朽坏的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我</a:t>
            </a:r>
            <a:r>
              <a:rPr lang="zh-CN" altLang="en-US" dirty="0"/>
              <a:t>第一次认识到自己犯了拜偶像的罪。</a:t>
            </a:r>
          </a:p>
          <a:p>
            <a:pPr>
              <a:defRPr/>
            </a:pPr>
            <a:endParaRPr lang="zh-CN" altLang="en-US" dirty="0"/>
          </a:p>
          <a:p>
            <a:pPr>
              <a:defRPr/>
            </a:pPr>
            <a:r>
              <a:rPr lang="zh-CN" altLang="en-US" dirty="0"/>
              <a:t>为什么我那么看重老板的考核评语，字字句句地研究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第</a:t>
            </a:r>
            <a:r>
              <a:rPr lang="zh-CN" altLang="en-US" dirty="0"/>
              <a:t>一，我以前没有知道只有上帝才是我们唯一的，公正的审判官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我</a:t>
            </a:r>
            <a:r>
              <a:rPr lang="zh-CN" altLang="en-US" dirty="0"/>
              <a:t>的老板们都是不完全的罪人，他们的评语受他们的罪性影响，不能代表真理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defRPr/>
            </a:pPr>
            <a:endParaRPr lang="en-US" altLang="zh-CN" dirty="0"/>
          </a:p>
          <a:p>
            <a:pPr>
              <a:defRPr/>
            </a:pPr>
            <a:r>
              <a:rPr lang="zh-CN" altLang="en-US" dirty="0" smtClean="0"/>
              <a:t>第</a:t>
            </a:r>
            <a:r>
              <a:rPr lang="zh-CN" altLang="en-US" dirty="0"/>
              <a:t>二，我的心被＂追求自己的榮耀＂ 的罪性所捆绑，所以過度看重来自人</a:t>
            </a:r>
            <a:r>
              <a:rPr lang="zh-CN" altLang="en-US" dirty="0" smtClean="0"/>
              <a:t>的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尤</a:t>
            </a:r>
            <a:r>
              <a:rPr lang="zh-CN" altLang="en-US" dirty="0"/>
              <a:t>其是权威的肯定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追</a:t>
            </a:r>
            <a:r>
              <a:rPr lang="zh-CN" altLang="en-US" dirty="0"/>
              <a:t>求自己的榮耀＂相对应的真理就是＂追求自己的人生能榮耀上帝</a:t>
            </a:r>
            <a:endParaRPr lang="en-US" altLang="zh-CN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为什么我会为了工作而拼命且损伤健康</a:t>
            </a:r>
            <a:r>
              <a:rPr lang="en-US" dirty="0" smtClean="0"/>
              <a:t>？</a:t>
            </a:r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看到老板</a:t>
            </a:r>
            <a:r>
              <a:rPr lang="en-US" dirty="0" err="1" smtClean="0"/>
              <a:t>给我写的负面的评语</a:t>
            </a:r>
            <a:r>
              <a:rPr lang="en-US" dirty="0" err="1"/>
              <a:t>，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我的自我价</a:t>
            </a:r>
            <a:r>
              <a:rPr lang="en-US" dirty="0" err="1"/>
              <a:t>值感很低，对工作也毫无安全感</a:t>
            </a:r>
            <a:r>
              <a:rPr lang="en-US" dirty="0" smtClean="0"/>
              <a:t>，</a:t>
            </a:r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充</a:t>
            </a:r>
            <a:r>
              <a:rPr lang="en-US" dirty="0" err="1" smtClean="0"/>
              <a:t>满了深深的忧虑</a:t>
            </a:r>
            <a:r>
              <a:rPr lang="en-US" dirty="0" smtClean="0"/>
              <a:t>。</a:t>
            </a:r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我拼命地工作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就是想用我的工作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業</a:t>
            </a:r>
            <a:r>
              <a:rPr lang="en-US" dirty="0" err="1" smtClean="0"/>
              <a:t>绩来控制老板给我写好的工作考核评语</a:t>
            </a:r>
            <a:r>
              <a:rPr lang="en-US" dirty="0" smtClean="0"/>
              <a:t>。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在</a:t>
            </a:r>
            <a:r>
              <a:rPr lang="en-US" dirty="0" smtClean="0"/>
              <a:t>辅导中</a:t>
            </a:r>
            <a:r>
              <a:rPr lang="en-US" dirty="0"/>
              <a:t>，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我</a:t>
            </a:r>
            <a:r>
              <a:rPr lang="en-US" dirty="0"/>
              <a:t>读到马太福音6/25~34，“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你们哪一个能用思</a:t>
            </a:r>
            <a:r>
              <a:rPr lang="en-US" dirty="0"/>
              <a:t>虑使寿数多加一刻呢？”“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不要</a:t>
            </a:r>
            <a:r>
              <a:rPr lang="en-US" dirty="0"/>
              <a:t>为明天忧虑；因为明天自有明天的忧虑；一天的难处一天当就够了</a:t>
            </a:r>
            <a:r>
              <a:rPr lang="en-US" dirty="0" smtClean="0"/>
              <a:t>。”</a:t>
            </a:r>
          </a:p>
          <a:p>
            <a:pPr>
              <a:defRPr/>
            </a:pP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看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”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天上的</a:t>
            </a:r>
            <a:r>
              <a:rPr lang="en-US" dirty="0" err="1"/>
              <a:t>飞鸟</a:t>
            </a:r>
            <a:r>
              <a:rPr lang="en-US" dirty="0"/>
              <a:t>，“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想”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地里的百合花</a:t>
            </a:r>
            <a:r>
              <a:rPr lang="en-US" dirty="0" err="1"/>
              <a:t>，</a:t>
            </a:r>
            <a:r>
              <a:rPr lang="en-US" dirty="0" err="1" smtClean="0"/>
              <a:t>让我明白应当把注意的焦点放在</a:t>
            </a:r>
            <a:endParaRPr lang="en-US" dirty="0" smtClean="0"/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神的大能和慈爱上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，而不是放在我的</a:t>
            </a:r>
            <a:r>
              <a:rPr lang="en-US" dirty="0" err="1"/>
              <a:t>问题上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工作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尽力而为</a:t>
            </a:r>
            <a:r>
              <a:rPr lang="en-US" dirty="0" err="1"/>
              <a:t>，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不去控制</a:t>
            </a:r>
            <a:r>
              <a:rPr lang="en-US" dirty="0" err="1"/>
              <a:t>结果</a:t>
            </a:r>
            <a:r>
              <a:rPr lang="en-US" dirty="0"/>
              <a:t>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因</a:t>
            </a:r>
            <a:r>
              <a:rPr lang="en-US" dirty="0" err="1"/>
              <a:t>为结果在上帝的手中，不在我的手中</a:t>
            </a:r>
            <a:r>
              <a:rPr lang="en-US" dirty="0" smtClean="0"/>
              <a:t>，</a:t>
            </a:r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要通</a:t>
            </a:r>
            <a:r>
              <a:rPr lang="en-US" dirty="0" err="1" smtClean="0"/>
              <a:t>过祷告交托给神</a:t>
            </a:r>
            <a:r>
              <a:rPr lang="en-US" dirty="0" smtClean="0"/>
              <a:t>，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無論</a:t>
            </a:r>
            <a:r>
              <a:rPr lang="en-US" dirty="0" err="1" smtClean="0"/>
              <a:t>发生什么</a:t>
            </a:r>
            <a:r>
              <a:rPr lang="en-US" dirty="0" err="1"/>
              <a:t>，总要对神信靠顺服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即便我尽了自己的最大努力仍被公司解雇，我就应该相信神会对我另有带领</a:t>
            </a:r>
            <a:r>
              <a:rPr lang="en-US" dirty="0"/>
              <a:t>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我每天醒来的第一个祷告是</a:t>
            </a:r>
            <a:r>
              <a:rPr lang="en-US" dirty="0" err="1"/>
              <a:t>“亲爱的天父，谢谢你给我今天的生命，求你帮助我今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天只</a:t>
            </a:r>
            <a:r>
              <a:rPr lang="en-US" dirty="0" err="1"/>
              <a:t>为袮活，不为自己活，也不为事业活</a:t>
            </a:r>
            <a:r>
              <a:rPr lang="en-US" dirty="0" smtClean="0"/>
              <a:t>。</a:t>
            </a:r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不追求自己的榮耀</a:t>
            </a:r>
            <a:r>
              <a:rPr lang="en-US" dirty="0" err="1"/>
              <a:t>，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只追求能榮耀上帝</a:t>
            </a:r>
            <a:r>
              <a:rPr lang="en-US" dirty="0"/>
              <a:t>. </a:t>
            </a:r>
            <a:endParaRPr lang="en-US" dirty="0" smtClean="0"/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我每天好多次用</a:t>
            </a:r>
            <a:r>
              <a:rPr lang="en-US" dirty="0" err="1" smtClean="0"/>
              <a:t>这个祷告来操练自己</a:t>
            </a:r>
            <a:r>
              <a:rPr lang="en-US" dirty="0" err="1"/>
              <a:t>，渐渐地，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我的失败感不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再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那么强烈了</a:t>
            </a:r>
            <a:r>
              <a:rPr lang="en-US" dirty="0" err="1"/>
              <a:t>，对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未来的焦</a:t>
            </a:r>
            <a:r>
              <a:rPr lang="en-US" dirty="0" err="1"/>
              <a:t>虑也减少很多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zh-TW" altLang="en-US">
                <a:latin typeface="PMingLiU" panose="02020500000000000000" pitchFamily="18" charset="-120"/>
                <a:ea typeface="PMingLiU" panose="02020500000000000000" pitchFamily="18" charset="-120"/>
              </a:rPr>
              <a:t>恩上加恩</a:t>
            </a:r>
          </a:p>
          <a:p>
            <a:pPr>
              <a:defRPr/>
            </a:pPr>
            <a:endParaRPr lang="en-US" dirty="0" smtClean="0"/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生病一年半后，我开始找新工作。上帝</a:t>
            </a:r>
            <a:r>
              <a:rPr lang="en-US" dirty="0" err="1"/>
              <a:t>为我预备了一份很好的新工作</a:t>
            </a:r>
            <a:r>
              <a:rPr lang="en-US" dirty="0"/>
              <a:t>.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离家不到10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英里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老板同事都容易相处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dirty="0" err="1"/>
              <a:t>工资还比上一个工作多</a:t>
            </a:r>
            <a:r>
              <a:rPr lang="en-US" dirty="0"/>
              <a:t> 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开始上班的前半年</a:t>
            </a:r>
            <a:r>
              <a:rPr lang="en-US" dirty="0" err="1"/>
              <a:t>时间，每当新老板找我谈话，恐惧感就死死地钳住我的心</a:t>
            </a:r>
            <a:endParaRPr lang="en-US" dirty="0"/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后来，我在见老板之前</a:t>
            </a:r>
            <a:r>
              <a:rPr lang="en-US" dirty="0" err="1"/>
              <a:t>，总要先去</a:t>
            </a:r>
            <a:r>
              <a:rPr lang="en-US" dirty="0"/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祷告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：＂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神啊，帮助我</a:t>
            </a:r>
            <a:r>
              <a:rPr lang="en-US" dirty="0" err="1"/>
              <a:t>，让我不要惧怕</a:t>
            </a:r>
            <a:r>
              <a:rPr lang="en-US" dirty="0"/>
              <a:t>.</a:t>
            </a:r>
          </a:p>
          <a:p>
            <a:r>
              <a:rPr lang="en-US" dirty="0" err="1"/>
              <a:t>让我看到我的前途不在老板手中，而在你的手中</a:t>
            </a:r>
            <a:r>
              <a:rPr lang="en-US" dirty="0"/>
              <a:t> 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我慢慢地克服了</a:t>
            </a:r>
            <a:r>
              <a:rPr lang="en-US" dirty="0" err="1"/>
              <a:t>对老板的恐惧症，到今天我对老板已经不再恐惧了</a:t>
            </a:r>
            <a:endParaRPr lang="en-US" dirty="0"/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我也不很在意他</a:t>
            </a:r>
            <a:r>
              <a:rPr lang="en-US" dirty="0" err="1"/>
              <a:t>给我的工作评语，也不再害怕他会不会解雇我</a:t>
            </a:r>
            <a:r>
              <a:rPr lang="en-US" dirty="0" smtClean="0"/>
              <a:t>，</a:t>
            </a:r>
          </a:p>
          <a:p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因</a:t>
            </a:r>
            <a:r>
              <a:rPr lang="en-US" dirty="0" err="1" smtClean="0"/>
              <a:t>为我知道神掌管明天</a:t>
            </a:r>
            <a:endParaRPr lang="en-US" dirty="0"/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既便老板解雇我，神却会为我丰富预备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pPr>
              <a:defRPr/>
            </a:pP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有趣的是，我</a:t>
            </a:r>
            <a:r>
              <a:rPr lang="en-US" dirty="0" err="1"/>
              <a:t>现在不在意老板的评语了</a:t>
            </a:r>
            <a:r>
              <a:rPr lang="en-US" dirty="0" smtClean="0"/>
              <a:t>，</a:t>
            </a:r>
          </a:p>
          <a:p>
            <a:pPr>
              <a:defRPr/>
            </a:pP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老板反而</a:t>
            </a:r>
            <a:r>
              <a:rPr lang="en-US" dirty="0" err="1" smtClean="0"/>
              <a:t>给我的工作考核十分肯定</a:t>
            </a:r>
            <a:r>
              <a:rPr lang="en-US" dirty="0"/>
              <a:t>。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en-US" dirty="0" err="1" smtClean="0"/>
              <a:t>祂医治我</a:t>
            </a:r>
            <a:r>
              <a:rPr lang="en-US" dirty="0" err="1"/>
              <a:t>，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也安慰我</a:t>
            </a:r>
            <a:r>
              <a:rPr lang="en-US" dirty="0" err="1"/>
              <a:t>。</a:t>
            </a:r>
            <a:r>
              <a:rPr lang="en-US" dirty="0" err="1" smtClean="0"/>
              <a:t>经过</a:t>
            </a:r>
            <a:r>
              <a:rPr lang="en-US" dirty="0" smtClean="0"/>
              <a:t>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以前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公司的惊涛骇浪</a:t>
            </a:r>
            <a:r>
              <a:rPr lang="en-US" dirty="0" err="1"/>
              <a:t>，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我常容易陷于自</a:t>
            </a:r>
            <a:r>
              <a:rPr lang="en-US" dirty="0" err="1"/>
              <a:t>责之中</a:t>
            </a:r>
            <a:r>
              <a:rPr lang="en-US" dirty="0" smtClean="0"/>
              <a:t>：</a:t>
            </a:r>
          </a:p>
          <a:p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是我不够好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，才如此失</a:t>
            </a:r>
            <a:r>
              <a:rPr lang="en-US" dirty="0" err="1"/>
              <a:t>败</a:t>
            </a:r>
            <a:endParaRPr lang="en-US" dirty="0"/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我在新公司上班一年后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曾经收到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以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前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公司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CN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邀请我重新申请工作</a:t>
            </a:r>
            <a:r>
              <a:rPr lang="en-US" altLang="zh-CN" dirty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</a:p>
          <a:p>
            <a:pPr>
              <a:defRPr/>
            </a:pPr>
            <a:r>
              <a:rPr lang="en-US" dirty="0"/>
              <a:t>“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耶和</a:t>
            </a:r>
            <a:r>
              <a:rPr lang="en-US" dirty="0" err="1"/>
              <a:t>华说：我知道我向你们所怀的意念，是赐平安的意念，不是降灾祸的意念，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要叫你</a:t>
            </a:r>
            <a:r>
              <a:rPr lang="en-US" dirty="0" err="1"/>
              <a:t>们末后有指望</a:t>
            </a:r>
            <a:r>
              <a:rPr lang="en-US" dirty="0"/>
              <a:t>。” (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耶利米书29：11</a:t>
            </a:r>
            <a:r>
              <a:rPr lang="en-US" dirty="0"/>
              <a:t>)</a:t>
            </a:r>
          </a:p>
          <a:p>
            <a:endParaRPr lang="en-US" dirty="0"/>
          </a:p>
          <a:p>
            <a:pPr>
              <a:defRPr/>
            </a:pPr>
            <a:r>
              <a:rPr lang="zh-TW" altLang="en-US" dirty="0"/>
              <a:t>感謝主</a:t>
            </a:r>
          </a:p>
          <a:p>
            <a:pPr>
              <a:defRPr/>
            </a:pPr>
            <a:r>
              <a:rPr lang="zh-TW" altLang="en-US" dirty="0"/>
              <a:t>主擔 當姊 妹  的 憂 患  、 背 負她的   的 痛 苦 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主為姊 妹 過 犯 受 害 、 為 我她的罪 孽 壓 傷 ．  因主受 的 刑 罰她得 平 安 ． 因主受 的 鞭 傷她得 醫 治  </a:t>
            </a:r>
          </a:p>
          <a:p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050C6CE-94A4-4095-8681-BEE250BC10A8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48523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1.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人對耶穌的反應 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The reaction of people toward Jesus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  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也成為人對我們的反應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: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因為愛上帝和愛人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把人引到耶穌面前 要聽主福</a:t>
            </a:r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音</a:t>
            </a:r>
            <a:endParaRPr lang="en-US" altLang="ja-JP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ja-JP" alt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2.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人失迷的原因是因為有罪，人是生在罪惡中，長在罪惡中 並且活在罪惡中 </a:t>
            </a:r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 我們應該相信我</a:t>
            </a:r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們 </a:t>
            </a:r>
            <a:endParaRPr lang="ja-JP" alt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  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a)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全然地敗壞   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Completely corrupt or   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    b)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無條件的揀選 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Unconditional election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    c)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不可抗拒的恩典 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Irresistible grace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    d) 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聖徒持守信心並蒙保守 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Saints hold on faith and  being conserved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Romans 8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38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因 為 我 深 信 無 論 是 死 ， 是 生 ， 是 天 使 ， 是 掌 權 的 ， 是 有 能 的 ， 是 現 在 的 事 ， 是 將 來 的 事 ，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39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是 高 處 的 ， 是 低 處 的 ， 是 別 的 受 造 之 物 ， 都 不 能 叫 我 們 與 神 的 愛 隔 絕 ； 這 愛 是 在 我 們 的 主 基 督 耶 穌 裡 的 </a:t>
            </a:r>
            <a:endParaRPr lang="en-US" altLang="ja-JP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ja-JP" alt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3. 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尋找迷羊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?   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Find the lost sheep? </a:t>
            </a:r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腓 立 比 書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2 5-7</a:t>
            </a:r>
          </a:p>
          <a:p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5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你 們 當 以 基 督 耶 穌 的 心 為 心 ： 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6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他 本 有 神 的 形 像 ， 不 以 自 己 與 神 同 等 為 強 奪 的 ； 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7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反 倒 虛 己 ， 取 了 奴 僕 的 形 像 ， 成 為 人 的 樣 式 ；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8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既 有 人 的 樣 子 ， 就 自 己 卑 微 ， 存 心 順 服 ， 以 至 於 死 ， 且 死 在 十 字 架 上 。 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9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所 以 ， 神 將 他 升 為 至 高 ， 又 賜 給 他 那 超 乎 萬 名 之 上 的 名 ， 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10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叫 一 切 在 天 上 的 、 地 上 的 ， 和 地 底 下 的 ， 因 耶 穌 的 名 無 不 屈 膝 ， 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11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無 不 口 稱 耶 穌 基 督 為 主 ， 使 榮 耀 歸 與 父 神</a:t>
            </a:r>
          </a:p>
          <a:p>
            <a:endParaRPr lang="en-US" altLang="ja-JP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我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們要跟随主的腳步尋找迷羊</a:t>
            </a:r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藉主的爱 不放棄的忍耐 尋找迷羊直到找到 </a:t>
            </a:r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也相信主 主所揀選沒有 找不到 的迷羊 </a:t>
            </a:r>
          </a:p>
          <a:p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4.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失而復得的喜樂 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The joy of being lost and found</a:t>
            </a:r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相信尋找迷羊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是主的旨意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沒有 找不到 的羊 </a:t>
            </a:r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也會經常有得找到迷羊的喜</a:t>
            </a:r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樂 </a:t>
            </a:r>
            <a:endParaRPr lang="ja-JP" alt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榮耀歸給</a:t>
            </a:r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他</a:t>
            </a:r>
            <a:r>
              <a:rPr lang="en-US" altLang="ja-JP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25A830D-CE98-439F-80F5-0015216A14C5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322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人對耶穌的反應 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The reaction of people toward Jesus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-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挨 近  要 聽  路</a:t>
            </a:r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Gathering around to hear   15:1 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-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議 論 說  接 待 罪 人</a:t>
            </a:r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Mutter and welcomes sinners  15:2 </a:t>
            </a:r>
          </a:p>
          <a:p>
            <a:endParaRPr lang="en-US" altLang="zh-TW" dirty="0"/>
          </a:p>
          <a:p>
            <a:r>
              <a:rPr lang="zh-TW" altLang="en-US" dirty="0"/>
              <a:t>耶穌吸引罪人，而法利賽人遠離他們 </a:t>
            </a:r>
            <a:r>
              <a:rPr lang="en-US" altLang="zh-TW" dirty="0"/>
              <a:t>.</a:t>
            </a:r>
          </a:p>
          <a:p>
            <a:r>
              <a:rPr lang="zh-TW" altLang="en-US" dirty="0"/>
              <a:t>失喪的罪人來到耶穌那裡，不是妥協他的信息 </a:t>
            </a:r>
            <a:r>
              <a:rPr lang="zh-TW" altLang="en-US" strike="sngStrike" dirty="0"/>
              <a:t>因為他迎合了他們的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或</a:t>
            </a:r>
            <a:r>
              <a:rPr lang="zh-TW" altLang="en-US" dirty="0"/>
              <a:t>，</a:t>
            </a:r>
            <a:endParaRPr lang="en-US" altLang="zh-TW" dirty="0"/>
          </a:p>
          <a:p>
            <a:r>
              <a:rPr lang="zh-TW" altLang="en-US" dirty="0"/>
              <a:t>但因為他關心他們。他了解他們的需求並嘗試幫助他們，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而法利賽人批評他們 遠離他們</a:t>
            </a:r>
            <a:r>
              <a:rPr lang="en-US" altLang="zh-TW" dirty="0"/>
              <a:t>. </a:t>
            </a:r>
            <a:r>
              <a:rPr lang="zh-TW" altLang="en-US" dirty="0"/>
              <a:t>法利賽人雖然有舊約律法和追求個人的 聖潔 </a:t>
            </a:r>
            <a:endParaRPr lang="en-US" altLang="zh-TW" dirty="0"/>
          </a:p>
          <a:p>
            <a:r>
              <a:rPr lang="zh-TW" altLang="en-US" dirty="0"/>
              <a:t>但失喪的人沒有興趣</a:t>
            </a:r>
            <a:r>
              <a:rPr lang="ja-JP" altLang="en-US" dirty="0"/>
              <a:t>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愛心</a:t>
            </a:r>
            <a:r>
              <a:rPr lang="ja-JP" altLang="en-US" dirty="0"/>
              <a:t> </a:t>
            </a:r>
            <a:r>
              <a:rPr lang="en-US" altLang="ja-JP" dirty="0"/>
              <a:t>.  </a:t>
            </a:r>
            <a:endParaRPr lang="ja-JP" altLang="en-US" dirty="0"/>
          </a:p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他們不理解 </a:t>
            </a:r>
            <a:r>
              <a:rPr lang="en-US" altLang="zh-TW" dirty="0"/>
              <a:t>Luke 19:10</a:t>
            </a:r>
            <a:r>
              <a:rPr lang="zh-TW" altLang="en-US" dirty="0"/>
              <a:t>人 子 來 、 為 要 尋 找 拯 救 失 喪 的 人 </a:t>
            </a:r>
            <a:endParaRPr lang="ja-JP" altLang="en-US" dirty="0"/>
          </a:p>
          <a:p>
            <a:endParaRPr lang="en-US" dirty="0"/>
          </a:p>
          <a:p>
            <a:endParaRPr lang="ja-JP" alt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5210383-76DA-4291-917A-234D7933742D}" type="datetime1">
              <a:rPr lang="en-US" smtClean="0"/>
              <a:pPr/>
              <a:t>1/26/2014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5996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7288" y="757238"/>
            <a:ext cx="4618037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路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Luke) 15 :4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失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去一隻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 lose </a:t>
            </a: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滅亡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11,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除滅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9,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喪掉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8,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滅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7,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失去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6,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失喪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5,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失落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4,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沉淪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</a:t>
            </a:r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文士和法利賽人有沒有問題，看到稅吏和罪人為“迷失的羊</a:t>
            </a:r>
            <a:r>
              <a:rPr lang="en-US" altLang="zh-TW" dirty="0"/>
              <a:t>,” </a:t>
            </a:r>
            <a:r>
              <a:rPr lang="zh-TW" altLang="en-US" dirty="0"/>
              <a:t>但他們不會應用到自己身上！</a:t>
            </a:r>
            <a:endParaRPr lang="en-US" altLang="zh-TW" dirty="0"/>
          </a:p>
          <a:p>
            <a:r>
              <a:rPr lang="zh-TW" altLang="en-US" dirty="0"/>
              <a:t>然而，先知說得很清楚，我們所有的人都犯了罪，如羊走</a:t>
            </a:r>
            <a:r>
              <a:rPr lang="zh-TW" altLang="en-US" dirty="0" smtClean="0"/>
              <a:t>迷</a:t>
            </a:r>
            <a:r>
              <a:rPr lang="en-US" altLang="zh-TW" dirty="0" smtClean="0"/>
              <a:t>,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各 人 偏 行 己 路</a:t>
            </a:r>
            <a:r>
              <a:rPr lang="en-US" altLang="zh-TW" strike="sngStrike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endParaRPr lang="en-US" altLang="zh-TW" strike="sngStrike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/>
              <a:t>1</a:t>
            </a:r>
            <a:r>
              <a:rPr lang="zh-TW" altLang="en-US" dirty="0"/>
              <a:t>、人生來是失迷的，人一生下來好像什麼都知道，但卻不知道</a:t>
            </a:r>
          </a:p>
          <a:p>
            <a:r>
              <a:rPr lang="zh-TW" altLang="en-US" dirty="0"/>
              <a:t>自己是從何處來？往何處去</a:t>
            </a:r>
            <a:r>
              <a:rPr lang="zh-TW" altLang="en-US" dirty="0" smtClean="0"/>
              <a:t>？活在向</a:t>
            </a:r>
            <a:r>
              <a:rPr lang="zh-TW" altLang="en-US" dirty="0"/>
              <a:t>上的目的是什</a:t>
            </a:r>
            <a:r>
              <a:rPr lang="zh-TW" altLang="en-US" dirty="0" smtClean="0"/>
              <a:t>麼 </a:t>
            </a:r>
            <a:r>
              <a:rPr lang="en-US" altLang="zh-TW" dirty="0" smtClean="0"/>
              <a:t>?</a:t>
            </a:r>
            <a:r>
              <a:rPr lang="zh-TW" altLang="en-US" dirty="0" smtClean="0"/>
              <a:t>    </a:t>
            </a:r>
            <a:endParaRPr lang="zh-TW" altLang="en-US" dirty="0"/>
          </a:p>
          <a:p>
            <a:r>
              <a:rPr lang="en-US" altLang="zh-TW" dirty="0"/>
              <a:t>2</a:t>
            </a:r>
            <a:r>
              <a:rPr lang="zh-TW" altLang="en-US" dirty="0"/>
              <a:t>、人失迷的原因是因為有罪，人是生在罪惡中，長在罪惡中 並且活在罪惡</a:t>
            </a:r>
            <a:r>
              <a:rPr lang="zh-TW" altLang="en-US" dirty="0" smtClean="0"/>
              <a:t>中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什麼是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罪 </a:t>
            </a: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? 3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約 翰 一 書 3:4; 1 John 3:4 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凡 犯 罪 的 ， 就 是 違 背 律 法 ； 違 背 律 法 就 是 罪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Everyone who sins breaks the law; in fact, sin is lawlessness.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雅 各 書 4:17; James 4:17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人 若 知 道 行 善 ， 卻 不 去 行 ， 這 就 是 他 的 罪 了 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If anyone, then, knows the good they ought to do and doesn’t do it, it is sin for them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羅 馬 書 14:23; Romans 14:23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若 有 疑 心 而 吃 的 ， 就 必 有 罪 ， 因 為 他 吃 不 是 出 於 信 心 。 凡 不 出 於 信 心 的 都 是 罪</a:t>
            </a:r>
          </a:p>
          <a:p>
            <a:r>
              <a:rPr lang="en-US" baseline="30000" dirty="0"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But whoever has doubts is condemned if they eat, because their eating is not from faith; and everything that does not come from faith is sin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創 世 記 1:27; Genesis 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1:27 神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就 照 著 自 己 的 形 像 造 人 ， 乃 是 照 著 他 的 形 像 造 男 造 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女 So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God created mankind in his own image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    in the image of God he created them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;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    male and female he created them.</a:t>
            </a:r>
          </a:p>
          <a:p>
            <a:endParaRPr lang="zh-TW" alt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C4BE46A-ECBC-426C-9CC5-DAF47CD78A69}" type="datetime1">
              <a:rPr lang="en-US" smtClean="0"/>
              <a:pPr/>
              <a:t>1/26/2014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7811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牧羊人是需要負責每隻羊</a:t>
            </a:r>
            <a:r>
              <a:rPr lang="en-US" altLang="zh-TW" dirty="0" smtClean="0"/>
              <a:t>; </a:t>
            </a:r>
            <a:r>
              <a:rPr lang="zh-TW" altLang="en-US" dirty="0" smtClean="0"/>
              <a:t>如果一個人失踪了，牧羊人必須為此付出代價，除非他能證明它是被殺</a:t>
            </a:r>
            <a:r>
              <a:rPr lang="en-US" altLang="zh-TW" dirty="0" smtClean="0"/>
              <a:t>. </a:t>
            </a:r>
          </a:p>
          <a:p>
            <a:pPr>
              <a:defRPr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這是舊約中雅各經歷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zh-TW" altLang="en-US" dirty="0" smtClean="0"/>
              <a:t>雅</a:t>
            </a:r>
            <a:r>
              <a:rPr lang="zh-TW" altLang="en-US" dirty="0"/>
              <a:t>各對他的岳父說</a:t>
            </a:r>
            <a:endParaRPr lang="zh-TW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dirty="0" smtClean="0"/>
              <a:t>Gen 31 </a:t>
            </a:r>
            <a:r>
              <a:rPr lang="zh-TW" altLang="en-US" dirty="0" smtClean="0">
                <a:effectLst/>
              </a:rPr>
              <a:t>被 野 獸 撕 裂 的 、 我 沒 有 帶 來 給 你 、 是 我 自 己 賠 上 、 無 論 是 白 日 、 是 黑 夜 、 被 偷 去 的 、 你 都 向 我 索 要 </a:t>
            </a:r>
            <a:r>
              <a:rPr lang="en-US" altLang="zh-TW" dirty="0" smtClean="0">
                <a:effectLst/>
              </a:rPr>
              <a:t>.</a:t>
            </a:r>
            <a:endParaRPr lang="en-US" altLang="zh-TW" dirty="0" smtClean="0"/>
          </a:p>
          <a:p>
            <a:r>
              <a:rPr lang="zh-TW" altLang="en-US" dirty="0" smtClean="0"/>
              <a:t>有找到迷失的羊意味著</a:t>
            </a:r>
            <a:r>
              <a:rPr lang="en-US" altLang="zh-TW" dirty="0" smtClean="0"/>
              <a:t>. </a:t>
            </a:r>
            <a:r>
              <a:rPr lang="zh-TW" altLang="en-US" dirty="0" smtClean="0"/>
              <a:t>被稱為一個粗心的牧羊</a:t>
            </a:r>
            <a:r>
              <a:rPr lang="zh-TW" altLang="en-US" dirty="0"/>
              <a:t>人不是榮耀的事</a:t>
            </a:r>
            <a:r>
              <a:rPr lang="en-US" altLang="zh-TW" dirty="0"/>
              <a:t>. </a:t>
            </a:r>
            <a:r>
              <a:rPr lang="zh-TW" altLang="en-US" dirty="0"/>
              <a:t>而是的恥辱的事 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離開</a:t>
            </a:r>
            <a:r>
              <a:rPr lang="en-US" altLang="zh-TW" dirty="0" smtClean="0"/>
              <a:t>99</a:t>
            </a:r>
            <a:r>
              <a:rPr lang="zh-TW" altLang="en-US" dirty="0" smtClean="0"/>
              <a:t>羊不是說 對牧羊人不重要 </a:t>
            </a:r>
          </a:p>
          <a:p>
            <a:r>
              <a:rPr lang="zh-TW" altLang="en-US" dirty="0" smtClean="0"/>
              <a:t>主要是他們是安全的，但迷失的羊處於危險 </a:t>
            </a:r>
            <a:endParaRPr lang="en-US" altLang="zh-TW" dirty="0" smtClean="0"/>
          </a:p>
          <a:p>
            <a:r>
              <a:rPr lang="zh-TW" altLang="en-US" dirty="0" smtClean="0"/>
              <a:t>事實上，牧羊人會去尋找這迷失的羊證明每隻羊對他都是非常重要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zh-TW" altLang="en-US" dirty="0"/>
              <a:t>牧羊人的感覺是  吃不下飯 ，也不能睡覺，因為想到迷失的羊可能 遇到  狼 ，或獅子 或熊   </a:t>
            </a:r>
            <a:r>
              <a:rPr lang="en-US" altLang="zh-TW" dirty="0"/>
              <a:t>, </a:t>
            </a:r>
            <a:r>
              <a:rPr lang="zh-TW" altLang="en-US" dirty="0"/>
              <a:t>在瞬間將它撕成了碎片</a:t>
            </a:r>
            <a:r>
              <a:rPr lang="en-US" altLang="zh-TW" dirty="0"/>
              <a:t>.</a:t>
            </a:r>
          </a:p>
          <a:p>
            <a:r>
              <a:rPr lang="zh-TW" altLang="en-US" dirty="0"/>
              <a:t>羊是所有生物中最不敏感動物</a:t>
            </a:r>
            <a:r>
              <a:rPr lang="en-US" altLang="zh-TW" dirty="0"/>
              <a:t>,  </a:t>
            </a:r>
            <a:r>
              <a:rPr lang="zh-TW" altLang="en-US" dirty="0"/>
              <a:t>果我們失去了一隻狗，它可能會再次找到回家的路，</a:t>
            </a:r>
          </a:p>
          <a:p>
            <a:r>
              <a:rPr lang="zh-TW" altLang="en-US" dirty="0"/>
              <a:t>是一匹馬可能會返回到它的主地方</a:t>
            </a:r>
            <a:r>
              <a:rPr lang="en-US" altLang="zh-TW" dirty="0"/>
              <a:t>. </a:t>
            </a:r>
          </a:p>
          <a:p>
            <a:r>
              <a:rPr lang="zh-TW" altLang="en-US" dirty="0"/>
              <a:t>駱駝可以從遠處嗅到的水 羊不知道自我去找水喝</a:t>
            </a:r>
            <a:r>
              <a:rPr lang="en-US" altLang="zh-TW" dirty="0" smtClean="0"/>
              <a:t>, </a:t>
            </a:r>
            <a:r>
              <a:rPr lang="ja-JP" altLang="en-US" dirty="0"/>
              <a:t>保護自</a:t>
            </a:r>
            <a:r>
              <a:rPr lang="ja-JP" altLang="en-US" dirty="0" smtClean="0"/>
              <a:t>己  </a:t>
            </a:r>
            <a:r>
              <a:rPr lang="zh-TW" altLang="en-US" dirty="0" smtClean="0"/>
              <a:t> 自</a:t>
            </a:r>
            <a:r>
              <a:rPr lang="zh-TW" altLang="en-US" dirty="0"/>
              <a:t>回家是不可能</a:t>
            </a: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牧羊 人</a:t>
            </a:r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感覺</a:t>
            </a:r>
            <a:r>
              <a:rPr lang="zh-TW" altLang="en-US" dirty="0" smtClean="0"/>
              <a:t>是痛苦的 </a:t>
            </a:r>
            <a:r>
              <a:rPr lang="en-US" altLang="zh-TW" dirty="0" smtClean="0"/>
              <a:t>,</a:t>
            </a:r>
            <a:r>
              <a:rPr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這是說主痛苦</a:t>
            </a:r>
            <a:r>
              <a:rPr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也三位一體的神</a:t>
            </a:r>
            <a:r>
              <a:rPr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痛苦</a:t>
            </a:r>
            <a:endParaRPr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dirty="0"/>
              <a:t>法柏（</a:t>
            </a:r>
            <a:r>
              <a:rPr lang="en-US" altLang="zh-TW" dirty="0"/>
              <a:t>Faber</a:t>
            </a:r>
            <a:r>
              <a:rPr lang="zh-TW" altLang="en-US" dirty="0"/>
              <a:t>）說，「沒有一個地方 比天堂更能感受到世上的痛苦。」人類所經歷的痛苦是無法計算的。我有我的痛苦，你有你的痛苦，但我們無法將你我的痛苦加起來，然後說這些痛苦是我的痛苦的兩倍。人類所有的痛苦都集中在上帝的心裏。我們從人子所受的苦，看見了天父心裏所受的痛苦，神最切望的，就是人類得以回轉，因此耶穌甘願受苦死在十字架上</a:t>
            </a:r>
            <a:r>
              <a:rPr lang="en-US" altLang="zh-TW" dirty="0"/>
              <a:t>. </a:t>
            </a:r>
            <a:endParaRPr lang="zh-TW" altLang="en-US" dirty="0" smtClean="0"/>
          </a:p>
          <a:p>
            <a:r>
              <a:rPr lang="zh-TW" altLang="en-US" dirty="0" smtClean="0"/>
              <a:t>主，你正懷念我</a:t>
            </a:r>
          </a:p>
          <a:p>
            <a:r>
              <a:rPr lang="zh-TW" altLang="en-US" dirty="0" smtClean="0"/>
              <a:t> </a:t>
            </a:r>
          </a:p>
          <a:p>
            <a:r>
              <a:rPr lang="zh-TW" altLang="en-US" dirty="0" smtClean="0"/>
              <a:t>一  當我遇見試煉災殃，經過荊棘豺狼之疆，</a:t>
            </a:r>
          </a:p>
          <a:p>
            <a:r>
              <a:rPr lang="zh-TW" altLang="en-US" dirty="0" smtClean="0"/>
              <a:t>我有一個甘美思想，就是主懷念我。</a:t>
            </a:r>
          </a:p>
          <a:p>
            <a:r>
              <a:rPr lang="zh-TW" altLang="en-US" dirty="0" smtClean="0"/>
              <a:t> （副）主，你正懷念我。主，你正懷念我。</a:t>
            </a:r>
          </a:p>
          <a:p>
            <a:r>
              <a:rPr lang="zh-TW" altLang="en-US" dirty="0" smtClean="0"/>
              <a:t>我怕甚麼？有你親近，並且還懷念我！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二  今生憂慮、苦難、折磨，使我心思都變昏黑；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但是苦境使我記得：主，你正懷念我。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三  所以，無論愁雲多少，無論安樂，或是苦惱，</a:t>
            </a:r>
          </a:p>
          <a:p>
            <a:r>
              <a:rPr lang="zh-TW" altLang="en-US" dirty="0" smtClean="0"/>
              <a:t>我已滿足，因我知道：主還是懷念我。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EA76986-F8EB-4A0D-B138-4FDD764F6E0E}" type="datetime1">
              <a:rPr lang="en-US" smtClean="0"/>
              <a:pPr/>
              <a:t>1/26/2014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9233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六方面 </a:t>
            </a:r>
            <a:r>
              <a:rPr lang="zh-TW" altLang="en-US" dirty="0" smtClean="0"/>
              <a:t>來看</a:t>
            </a:r>
            <a:r>
              <a:rPr lang="zh-TW" altLang="en-US" dirty="0"/>
              <a:t>主如何尋找迷失的</a:t>
            </a:r>
            <a:r>
              <a:rPr lang="zh-TW" altLang="en-US" dirty="0" smtClean="0"/>
              <a:t>羊</a:t>
            </a:r>
            <a:r>
              <a:rPr lang="en-US" altLang="zh-TW" dirty="0" smtClean="0"/>
              <a:t>:</a:t>
            </a:r>
            <a:endParaRPr lang="zh-TW" altLang="en-US" dirty="0"/>
          </a:p>
          <a:p>
            <a:endParaRPr lang="en-US" altLang="zh-TW" dirty="0" smtClean="0"/>
          </a:p>
          <a:p>
            <a:r>
              <a:rPr lang="en-US" altLang="zh-TW" dirty="0" smtClean="0"/>
              <a:t>4.1</a:t>
            </a:r>
            <a:r>
              <a:rPr lang="zh-TW" altLang="en-US" dirty="0" smtClean="0"/>
              <a:t>我們的主在尋找亡羊的途中，是何等沉默無聲。這位神的兒子經歷的痛苦、艱難之路，是言詞難以描述的。</a:t>
            </a:r>
          </a:p>
          <a:p>
            <a:r>
              <a:rPr lang="en-US" altLang="zh-TW" dirty="0" smtClean="0"/>
              <a:t>4.2</a:t>
            </a:r>
            <a:r>
              <a:rPr lang="zh-TW" altLang="en-US" dirty="0" smtClean="0"/>
              <a:t>為羊丟棄生命態度尋找迷羊 </a:t>
            </a:r>
            <a:r>
              <a:rPr lang="en-US" altLang="zh-TW" dirty="0" smtClean="0"/>
              <a:t>.</a:t>
            </a:r>
            <a:r>
              <a:rPr lang="zh-TW" altLang="en-US" dirty="0" smtClean="0"/>
              <a:t>耶穌，</a:t>
            </a:r>
            <a:r>
              <a:rPr lang="en-US" altLang="zh-TW" dirty="0" smtClean="0"/>
              <a:t>John 10</a:t>
            </a:r>
            <a:r>
              <a:rPr lang="zh-TW" altLang="en-US" dirty="0" smtClean="0"/>
              <a:t>，講的僱工，不是自己的他的羊  狼來的的時候，他出逃</a:t>
            </a:r>
            <a:r>
              <a:rPr lang="en-US" altLang="zh-TW" dirty="0" smtClean="0"/>
              <a:t>. </a:t>
            </a:r>
            <a:r>
              <a:rPr lang="zh-TW" altLang="en-US" dirty="0" smtClean="0"/>
              <a:t>羊是主的羊</a:t>
            </a:r>
            <a:r>
              <a:rPr lang="en-US" altLang="zh-TW" dirty="0" smtClean="0"/>
              <a:t>, </a:t>
            </a:r>
            <a:r>
              <a:rPr lang="zh-TW" altLang="en-US" dirty="0" smtClean="0"/>
              <a:t>他為羊丟棄生命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  </a:t>
            </a:r>
            <a:r>
              <a:rPr lang="zh-TW" altLang="en-US" dirty="0" smtClean="0"/>
              <a:t>羊是說人 是  屬基督的 在創世界前 在基督裡 所 揀選的 </a:t>
            </a:r>
            <a:r>
              <a:rPr lang="en-US" altLang="zh-TW" dirty="0" smtClean="0"/>
              <a:t>. </a:t>
            </a:r>
            <a:r>
              <a:rPr lang="ja-JP" altLang="en-US" dirty="0" smtClean="0"/>
              <a:t>約</a:t>
            </a:r>
            <a:r>
              <a:rPr lang="en-US" altLang="ja-JP" dirty="0" smtClean="0"/>
              <a:t>(</a:t>
            </a:r>
            <a:r>
              <a:rPr lang="en-US" altLang="zh-TW" dirty="0" smtClean="0"/>
              <a:t>John) 15 </a:t>
            </a:r>
            <a:r>
              <a:rPr lang="ja-JP" altLang="en-US" dirty="0" smtClean="0"/>
              <a:t>主</a:t>
            </a:r>
            <a:r>
              <a:rPr lang="zh-TW" altLang="en-US" dirty="0"/>
              <a:t>說不</a:t>
            </a:r>
            <a:r>
              <a:rPr lang="zh-TW" altLang="en-US" dirty="0" smtClean="0"/>
              <a:t>是你們揀選了我，是我揀選了你們</a:t>
            </a:r>
            <a:r>
              <a:rPr lang="en-US" altLang="zh-TW" dirty="0" smtClean="0"/>
              <a:t>. </a:t>
            </a:r>
            <a:r>
              <a:rPr lang="ja-JP" altLang="en-US" dirty="0" smtClean="0"/>
              <a:t>約</a:t>
            </a:r>
            <a:r>
              <a:rPr lang="en-US" altLang="ja-JP" dirty="0" smtClean="0"/>
              <a:t>(</a:t>
            </a:r>
            <a:r>
              <a:rPr lang="en-US" altLang="zh-TW" dirty="0" smtClean="0"/>
              <a:t>John) 17 </a:t>
            </a:r>
            <a:r>
              <a:rPr lang="ja-JP" altLang="en-US" dirty="0" smtClean="0"/>
              <a:t>說 </a:t>
            </a:r>
            <a:r>
              <a:rPr lang="zh-TW" altLang="en-US" dirty="0" smtClean="0"/>
              <a:t>因為父把所 揀選的給他</a:t>
            </a:r>
            <a:r>
              <a:rPr lang="en-US" altLang="zh-TW" dirty="0" smtClean="0"/>
              <a:t>,  </a:t>
            </a:r>
            <a:r>
              <a:rPr lang="zh-TW" altLang="en-US" dirty="0" smtClean="0"/>
              <a:t>他在哪裡他們也哪裡 </a:t>
            </a:r>
            <a:r>
              <a:rPr lang="en-US" altLang="zh-TW" dirty="0" smtClean="0"/>
              <a:t>  </a:t>
            </a:r>
          </a:p>
          <a:p>
            <a:r>
              <a:rPr lang="zh-TW" altLang="en-US" dirty="0" smtClean="0"/>
              <a:t>他愛所 揀選的的人， 並且愛他們到底 </a:t>
            </a:r>
            <a:r>
              <a:rPr lang="en-US" altLang="zh-TW" dirty="0" smtClean="0"/>
              <a:t>.  </a:t>
            </a:r>
          </a:p>
          <a:p>
            <a:r>
              <a:rPr lang="zh-TW" altLang="en-US" dirty="0" smtClean="0"/>
              <a:t>因他的血所立新約</a:t>
            </a:r>
            <a:r>
              <a:rPr lang="en-US" altLang="zh-TW" dirty="0" smtClean="0"/>
              <a:t>, </a:t>
            </a:r>
            <a:r>
              <a:rPr lang="zh-TW" altLang="en-US" dirty="0" smtClean="0"/>
              <a:t>父神給予他 永遠擁有信他名的人</a:t>
            </a:r>
            <a:r>
              <a:rPr lang="en-US" altLang="zh-TW" dirty="0" smtClean="0"/>
              <a:t>. </a:t>
            </a:r>
          </a:p>
          <a:p>
            <a:r>
              <a:rPr lang="zh-TW" altLang="en-US" dirty="0" smtClean="0"/>
              <a:t>主會失去他所愛的人  </a:t>
            </a:r>
            <a:r>
              <a:rPr lang="en-US" altLang="zh-TW" dirty="0" smtClean="0"/>
              <a:t>? </a:t>
            </a:r>
          </a:p>
          <a:p>
            <a:r>
              <a:rPr lang="zh-TW" altLang="en-US" dirty="0" smtClean="0"/>
              <a:t>約</a:t>
            </a:r>
            <a:r>
              <a:rPr lang="en-US" altLang="zh-TW" dirty="0" smtClean="0"/>
              <a:t>(john) 17:12</a:t>
            </a:r>
            <a:r>
              <a:rPr lang="zh-TW" altLang="en-US" dirty="0" smtClean="0"/>
              <a:t>我 與 他 們 同 在 的 時 候 、 因 你 所 賜 給 我 的 名 、 保 守 了 他 們 、 我 也 護 衛 了 他 們 、 其 中 除 了 那 滅 亡 之 子 、 沒 有 一 個 滅 亡 的 ． 好 叫 經 上 的 話 得 應 驗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 </a:t>
            </a:r>
          </a:p>
          <a:p>
            <a:r>
              <a:rPr lang="zh-TW" altLang="en-US" dirty="0" smtClean="0"/>
              <a:t>如果我們迷失孩子的經驗 我們可  體 主對迷羊 的心情  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如果主失去了一隻羊</a:t>
            </a:r>
            <a:r>
              <a:rPr lang="en-US" altLang="zh-TW" dirty="0" smtClean="0"/>
              <a:t>, </a:t>
            </a:r>
            <a:r>
              <a:rPr lang="zh-TW" altLang="en-US" dirty="0" smtClean="0"/>
              <a:t>撒旦反應會是怎樣 </a:t>
            </a:r>
            <a:r>
              <a:rPr lang="en-US" altLang="zh-TW" dirty="0" smtClean="0"/>
              <a:t>? </a:t>
            </a:r>
            <a:r>
              <a:rPr lang="zh-TW" altLang="en-US" dirty="0" smtClean="0"/>
              <a:t>嘲笑</a:t>
            </a:r>
            <a:r>
              <a:rPr lang="en-US" altLang="zh-TW" dirty="0" smtClean="0"/>
              <a:t>. </a:t>
            </a:r>
            <a:r>
              <a:rPr lang="zh-TW" altLang="en-US" dirty="0" smtClean="0"/>
              <a:t>如果主失去一隻軟弱羊</a:t>
            </a:r>
            <a:r>
              <a:rPr lang="en-US" altLang="zh-TW" dirty="0" smtClean="0"/>
              <a:t>, </a:t>
            </a:r>
            <a:r>
              <a:rPr lang="zh-TW" altLang="en-US" dirty="0" smtClean="0"/>
              <a:t>能保持強大的</a:t>
            </a:r>
            <a:r>
              <a:rPr lang="en-US" altLang="zh-TW" dirty="0" smtClean="0"/>
              <a:t>, </a:t>
            </a:r>
            <a:r>
              <a:rPr lang="zh-TW" altLang="en-US" dirty="0" smtClean="0"/>
              <a:t>但不能力保護軟弱的</a:t>
            </a:r>
            <a:r>
              <a:rPr lang="en-US" altLang="zh-TW" dirty="0" smtClean="0"/>
              <a:t>. </a:t>
            </a:r>
          </a:p>
          <a:p>
            <a:r>
              <a:rPr lang="zh-TW" altLang="en-US" dirty="0" smtClean="0"/>
              <a:t>當以色列人當以色列人犯罪時神 想要殺了他們摩西的回應是</a:t>
            </a:r>
          </a:p>
          <a:p>
            <a:r>
              <a:rPr lang="zh-TW" altLang="en-US" dirty="0" smtClean="0"/>
              <a:t>埃及人將說什麼</a:t>
            </a:r>
            <a:r>
              <a:rPr lang="en-US" altLang="zh-TW" dirty="0" smtClean="0"/>
              <a:t>?" </a:t>
            </a:r>
          </a:p>
          <a:p>
            <a:r>
              <a:rPr lang="zh-TW" altLang="en-US" dirty="0" smtClean="0"/>
              <a:t>羊是主自己的</a:t>
            </a:r>
            <a:r>
              <a:rPr lang="en-US" altLang="zh-TW" dirty="0" smtClean="0"/>
              <a:t>, </a:t>
            </a:r>
            <a:r>
              <a:rPr lang="zh-TW" altLang="en-US" dirty="0" smtClean="0"/>
              <a:t>他充滿愛</a:t>
            </a:r>
            <a:r>
              <a:rPr lang="en-US" altLang="zh-TW" dirty="0" smtClean="0"/>
              <a:t>, </a:t>
            </a:r>
            <a:r>
              <a:rPr lang="zh-TW" altLang="en-US" dirty="0" smtClean="0"/>
              <a:t>尋找迷羊是他  的工作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羊是不是思想牧羊人</a:t>
            </a:r>
            <a:r>
              <a:rPr lang="en-US" altLang="zh-TW" dirty="0" smtClean="0"/>
              <a:t>, </a:t>
            </a:r>
            <a:r>
              <a:rPr lang="zh-TW" altLang="en-US" dirty="0" smtClean="0"/>
              <a:t>尋找牧羊人體會牧羊人的感覺 </a:t>
            </a:r>
            <a:r>
              <a:rPr lang="en-US" altLang="zh-TW" dirty="0" smtClean="0"/>
              <a:t>? </a:t>
            </a:r>
            <a:r>
              <a:rPr lang="zh-TW" altLang="en-US" dirty="0" smtClean="0"/>
              <a:t>可能不會  但謝謝神如果不全能的牧人思想你我們將是 </a:t>
            </a:r>
            <a:r>
              <a:rPr lang="en-US" altLang="zh-TW" dirty="0" smtClean="0"/>
              <a:t>. </a:t>
            </a:r>
            <a:r>
              <a:rPr lang="zh-TW" altLang="en-US" dirty="0" smtClean="0"/>
              <a:t>必要死無疑</a:t>
            </a:r>
            <a:r>
              <a:rPr lang="en-US" altLang="zh-TW" dirty="0" smtClean="0"/>
              <a:t>. </a:t>
            </a:r>
          </a:p>
          <a:p>
            <a:r>
              <a:rPr lang="zh-TW" altLang="en-US" dirty="0" smtClean="0"/>
              <a:t>這個迷失的羊朋友是牧羊人和牧羊人鄰居所熟知 </a:t>
            </a:r>
            <a:r>
              <a:rPr lang="en-US" altLang="zh-TW" dirty="0" smtClean="0"/>
              <a:t>. </a:t>
            </a:r>
            <a:r>
              <a:rPr lang="zh-TW" altLang="en-US" dirty="0" smtClean="0"/>
              <a:t>更是 耶穌所認識的</a:t>
            </a:r>
            <a:r>
              <a:rPr lang="en-US" altLang="zh-TW" dirty="0" smtClean="0"/>
              <a:t>,</a:t>
            </a:r>
            <a:r>
              <a:rPr lang="ja-JP" altLang="en-US" dirty="0" smtClean="0"/>
              <a:t> </a:t>
            </a:r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耶穌</a:t>
            </a:r>
            <a:r>
              <a:rPr lang="ja-JP" altLang="en-US" dirty="0" smtClean="0"/>
              <a:t>說</a:t>
            </a:r>
            <a:r>
              <a:rPr lang="en-US" altLang="zh-TW" dirty="0" smtClean="0"/>
              <a:t> </a:t>
            </a:r>
            <a:r>
              <a:rPr lang="zh-TW" altLang="en-US" dirty="0" smtClean="0"/>
              <a:t>我的羊認得我的聲音  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4.3 </a:t>
            </a:r>
            <a:r>
              <a:rPr lang="zh-TW" altLang="en-US" dirty="0" smtClean="0"/>
              <a:t>這個牧羊人的尋找是用耐心 不放棄  尋找  直到找到</a:t>
            </a:r>
            <a:r>
              <a:rPr lang="en-US" altLang="zh-TW" dirty="0" smtClean="0"/>
              <a:t>. 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 </a:t>
            </a:r>
            <a:r>
              <a:rPr lang="zh-TW" altLang="en-US" dirty="0" smtClean="0"/>
              <a:t>你和我尋找迷失的羊會尋找多久？信心的王 喬治穆勒一生尋找許多迷失的羊</a:t>
            </a:r>
            <a:r>
              <a:rPr lang="en-US" altLang="zh-TW" dirty="0" smtClean="0"/>
              <a:t>, </a:t>
            </a:r>
            <a:r>
              <a:rPr lang="zh-TW" altLang="en-US" dirty="0" smtClean="0"/>
              <a:t>有兩個人 </a:t>
            </a:r>
            <a:r>
              <a:rPr lang="en-US" altLang="zh-TW" dirty="0" smtClean="0"/>
              <a:t>.   </a:t>
            </a:r>
            <a:r>
              <a:rPr lang="zh-TW" altLang="en-US" dirty="0" smtClean="0"/>
              <a:t>他的 禱告在他死前</a:t>
            </a:r>
            <a:r>
              <a:rPr lang="en-US" altLang="zh-TW" dirty="0" smtClean="0"/>
              <a:t>, </a:t>
            </a:r>
            <a:r>
              <a:rPr lang="zh-TW" altLang="en-US" dirty="0" smtClean="0"/>
              <a:t>禱告</a:t>
            </a:r>
            <a:r>
              <a:rPr lang="en-US" altLang="zh-TW" dirty="0" smtClean="0"/>
              <a:t>: 62</a:t>
            </a:r>
            <a:r>
              <a:rPr lang="zh-TW" altLang="en-US" dirty="0" smtClean="0"/>
              <a:t>年</a:t>
            </a:r>
            <a:r>
              <a:rPr lang="en-US" altLang="zh-TW" dirty="0" smtClean="0"/>
              <a:t>, 3</a:t>
            </a:r>
            <a:r>
              <a:rPr lang="zh-TW" altLang="en-US" dirty="0" smtClean="0"/>
              <a:t>個月</a:t>
            </a:r>
            <a:r>
              <a:rPr lang="en-US" altLang="zh-TW" dirty="0" smtClean="0"/>
              <a:t>, 5</a:t>
            </a:r>
            <a:r>
              <a:rPr lang="zh-TW" altLang="en-US" dirty="0" smtClean="0"/>
              <a:t>日</a:t>
            </a:r>
            <a:r>
              <a:rPr lang="en-US" altLang="zh-TW" dirty="0" smtClean="0"/>
              <a:t>, 2</a:t>
            </a:r>
            <a:r>
              <a:rPr lang="zh-TW" altLang="en-US" dirty="0" smtClean="0"/>
              <a:t>小時 主沒有回答</a:t>
            </a:r>
            <a:r>
              <a:rPr lang="en-US" altLang="zh-TW" dirty="0" smtClean="0"/>
              <a:t>, </a:t>
            </a:r>
            <a:r>
              <a:rPr lang="zh-TW" altLang="en-US" dirty="0" smtClean="0"/>
              <a:t>但在他死後都得救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比喻沒有提到他</a:t>
            </a:r>
            <a:r>
              <a:rPr lang="zh-TW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沒有</a:t>
            </a:r>
            <a:r>
              <a:rPr lang="zh-TW" altLang="en-US" b="0" dirty="0" smtClean="0"/>
              <a:t>找到迷失的羊</a:t>
            </a:r>
            <a:r>
              <a:rPr lang="en-US" altLang="zh-TW" dirty="0" smtClean="0"/>
              <a:t>. </a:t>
            </a:r>
            <a:r>
              <a:rPr lang="zh-TW" altLang="en-US" dirty="0" smtClean="0"/>
              <a:t>他是神父神所授予他一定可以找到</a:t>
            </a:r>
            <a:r>
              <a:rPr lang="en-US" altLang="zh-TW" dirty="0" smtClean="0"/>
              <a:t>. </a:t>
            </a:r>
            <a:r>
              <a:rPr lang="zh-TW" altLang="en-US" dirty="0" smtClean="0"/>
              <a:t>猶大所以滅亡因為</a:t>
            </a:r>
            <a:r>
              <a:rPr lang="zh-TW" altLang="en-US" dirty="0"/>
              <a:t>他的不信  </a:t>
            </a:r>
            <a:endParaRPr lang="zh-TW" altLang="en-US" dirty="0" smtClean="0"/>
          </a:p>
          <a:p>
            <a:r>
              <a:rPr lang="en-US" altLang="zh-TW" dirty="0" smtClean="0"/>
              <a:t>.</a:t>
            </a:r>
            <a:r>
              <a:rPr lang="zh-TW" altLang="en-US" dirty="0" smtClean="0"/>
              <a:t>最近受浸的弟兄姐妹</a:t>
            </a:r>
            <a:r>
              <a:rPr lang="en-US" altLang="zh-TW" dirty="0" smtClean="0"/>
              <a:t>, </a:t>
            </a:r>
            <a:r>
              <a:rPr lang="zh-TW" altLang="en-US" dirty="0" smtClean="0"/>
              <a:t>年齡大概 </a:t>
            </a:r>
            <a:r>
              <a:rPr lang="en-US" altLang="zh-TW" dirty="0" smtClean="0"/>
              <a:t>30 </a:t>
            </a:r>
            <a:r>
              <a:rPr lang="zh-TW" altLang="en-US" dirty="0" smtClean="0"/>
              <a:t>歲 </a:t>
            </a:r>
            <a:r>
              <a:rPr lang="en-US" altLang="zh-TW" dirty="0" smtClean="0"/>
              <a:t>to 70</a:t>
            </a:r>
            <a:r>
              <a:rPr lang="zh-TW" altLang="en-US" dirty="0" smtClean="0"/>
              <a:t>歲</a:t>
            </a:r>
            <a:r>
              <a:rPr lang="en-US" altLang="zh-TW" dirty="0" smtClean="0"/>
              <a:t>, </a:t>
            </a:r>
            <a:r>
              <a:rPr lang="zh-TW" altLang="en-US" dirty="0" smtClean="0"/>
              <a:t>從上海，武漢</a:t>
            </a:r>
            <a:r>
              <a:rPr lang="en-US" altLang="zh-TW" dirty="0" smtClean="0"/>
              <a:t>, </a:t>
            </a:r>
            <a:r>
              <a:rPr lang="zh-TW" altLang="en-US" dirty="0" smtClean="0"/>
              <a:t>天</a:t>
            </a:r>
            <a:r>
              <a:rPr lang="zh-TW" altLang="en-US" dirty="0"/>
              <a:t>今來</a:t>
            </a:r>
            <a:endParaRPr lang="en-US" altLang="zh-TW" dirty="0" smtClean="0"/>
          </a:p>
          <a:p>
            <a:r>
              <a:rPr lang="ja-JP" altLang="en-US" strike="no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在人來看通過</a:t>
            </a:r>
            <a:r>
              <a:rPr lang="en-US" altLang="ja-JP" strike="no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30</a:t>
            </a:r>
            <a:r>
              <a:rPr lang="ja-JP" altLang="en-US" strike="no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年 還未信主 大約 沒有希望</a:t>
            </a:r>
            <a:r>
              <a:rPr lang="en-US" altLang="ja-JP" strike="no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trike="no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在人來看通過</a:t>
            </a:r>
            <a:r>
              <a:rPr lang="en-US" altLang="zh-TW" strike="no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70</a:t>
            </a:r>
            <a:r>
              <a:rPr lang="zh-TW" altLang="en-US" strike="no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年 還未信主 大約 沒有希望</a:t>
            </a:r>
            <a:r>
              <a:rPr lang="en-US" altLang="zh-TW" strike="no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</a:p>
          <a:p>
            <a:r>
              <a:rPr lang="zh-TW" altLang="en-US" strike="no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但感謝主最後還是被主找到</a:t>
            </a:r>
            <a:endParaRPr lang="en-US" altLang="zh-TW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 smtClean="0"/>
              <a:t> 4.4 </a:t>
            </a:r>
            <a:r>
              <a:rPr lang="zh-TW" altLang="en-US" dirty="0" smtClean="0"/>
              <a:t>找到它後他似乎並沒有馬上把它放回羊圈</a:t>
            </a:r>
            <a:r>
              <a:rPr lang="en-US" altLang="zh-TW" dirty="0" smtClean="0"/>
              <a:t>. </a:t>
            </a:r>
            <a:r>
              <a:rPr lang="zh-TW" altLang="en-US" dirty="0" smtClean="0"/>
              <a:t>暫時他保留在自己身邊</a:t>
            </a:r>
            <a:r>
              <a:rPr lang="en-US" altLang="zh-TW" dirty="0" smtClean="0"/>
              <a:t>. </a:t>
            </a:r>
            <a:r>
              <a:rPr lang="zh-TW" altLang="en-US" dirty="0" smtClean="0"/>
              <a:t>當牧羊人找到迷失的羊把他高舉放在肩膀上</a:t>
            </a:r>
            <a:r>
              <a:rPr lang="en-US" altLang="zh-TW" dirty="0" smtClean="0"/>
              <a:t>.</a:t>
            </a:r>
            <a:r>
              <a:rPr lang="zh-TW" altLang="en-US" dirty="0" smtClean="0"/>
              <a:t> 我們是他的羊 </a:t>
            </a:r>
            <a:r>
              <a:rPr lang="en-US" altLang="zh-TW" dirty="0" smtClean="0"/>
              <a:t> </a:t>
            </a:r>
            <a:r>
              <a:rPr lang="zh-TW" altLang="en-US" dirty="0" smtClean="0"/>
              <a:t>主愛我們</a:t>
            </a:r>
            <a:r>
              <a:rPr lang="en-US" altLang="zh-TW" dirty="0" smtClean="0"/>
              <a:t>, </a:t>
            </a:r>
          </a:p>
          <a:p>
            <a:r>
              <a:rPr lang="zh-TW" altLang="en-US" dirty="0" smtClean="0"/>
              <a:t>詩</a:t>
            </a:r>
            <a:r>
              <a:rPr lang="en-US" altLang="zh-TW" dirty="0" smtClean="0"/>
              <a:t>(PS 113:7)</a:t>
            </a:r>
            <a:r>
              <a:rPr lang="zh-TW" altLang="en-US" dirty="0" smtClean="0"/>
              <a:t>他 從 灰 塵 裡 抬 舉 貧 寒 人 、 從 糞 堆 中 提 拔 窮 乏 人</a:t>
            </a:r>
          </a:p>
          <a:p>
            <a:r>
              <a:rPr lang="zh-TW" altLang="en-US" dirty="0" smtClean="0"/>
              <a:t>就愛我們到底</a:t>
            </a:r>
            <a:r>
              <a:rPr lang="en-US" altLang="zh-TW" dirty="0" smtClean="0"/>
              <a:t>, </a:t>
            </a:r>
            <a:r>
              <a:rPr lang="zh-TW" altLang="en-US" dirty="0" smtClean="0"/>
              <a:t>主永遠與我們同在</a:t>
            </a:r>
            <a:r>
              <a:rPr lang="en-US" altLang="zh-TW" dirty="0" smtClean="0"/>
              <a:t>, </a:t>
            </a:r>
            <a:r>
              <a:rPr lang="zh-TW" altLang="en-US" dirty="0" smtClean="0"/>
              <a:t>他是以馬內利神 當他復活時我們與他一同復活</a:t>
            </a:r>
            <a:r>
              <a:rPr lang="en-US" altLang="zh-TW" dirty="0" smtClean="0"/>
              <a:t>, </a:t>
            </a:r>
            <a:r>
              <a:rPr lang="zh-TW" altLang="en-US" dirty="0" smtClean="0"/>
              <a:t>當他升天時</a:t>
            </a:r>
            <a:r>
              <a:rPr lang="en-US" altLang="zh-TW" dirty="0" smtClean="0"/>
              <a:t>, </a:t>
            </a:r>
            <a:r>
              <a:rPr lang="zh-TW" altLang="en-US" dirty="0" smtClean="0"/>
              <a:t>我們與他一同升天</a:t>
            </a:r>
            <a:r>
              <a:rPr lang="en-US" altLang="zh-TW" dirty="0" smtClean="0"/>
              <a:t>,</a:t>
            </a:r>
            <a:r>
              <a:rPr lang="zh-TW" altLang="en-US" dirty="0" smtClean="0"/>
              <a:t>到天上</a:t>
            </a:r>
            <a:r>
              <a:rPr lang="en-US" altLang="zh-TW" dirty="0"/>
              <a:t>. </a:t>
            </a:r>
            <a:r>
              <a:rPr lang="en-US" altLang="zh-TW" dirty="0" err="1"/>
              <a:t>Eph</a:t>
            </a:r>
            <a:r>
              <a:rPr lang="en-US" altLang="zh-TW" dirty="0"/>
              <a:t> 2 </a:t>
            </a:r>
            <a:r>
              <a:rPr lang="zh-TW" altLang="en-US" dirty="0"/>
              <a:t>我 們 與 基 督 耶 穌 一 同 復 活 ， 一 同 坐 在 天 上</a:t>
            </a:r>
            <a:r>
              <a:rPr lang="en-US" altLang="zh-TW" dirty="0"/>
              <a:t>. </a:t>
            </a:r>
            <a:r>
              <a:rPr lang="zh-TW" altLang="en-US" dirty="0"/>
              <a:t>今天憑著信心與主一 同 坐 在 天 上</a:t>
            </a:r>
            <a:r>
              <a:rPr lang="en-US" altLang="zh-TW" dirty="0"/>
              <a:t>,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可以脫 離屬地捆綁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屬地難處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經歷基督得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勝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榮耀和喜樂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當我們有難處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當不能禱告時 我們要讚美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讚美永遠得勝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dirty="0"/>
              <a:t>因為他已經 </a:t>
            </a:r>
            <a:r>
              <a:rPr lang="zh-TW" altLang="en-US" dirty="0" smtClean="0"/>
              <a:t> 得</a:t>
            </a:r>
            <a:r>
              <a:rPr lang="zh-TW" altLang="en-US" dirty="0"/>
              <a:t>勝我們與他一 同 坐 在 天 上</a:t>
            </a:r>
            <a:r>
              <a:rPr lang="en-US" altLang="zh-TW" dirty="0"/>
              <a:t>.</a:t>
            </a:r>
            <a:endParaRPr lang="ja-JP" altLang="en-US" dirty="0"/>
          </a:p>
          <a:p>
            <a:endParaRPr lang="en-US" altLang="zh-TW" dirty="0" smtClean="0"/>
          </a:p>
          <a:p>
            <a:r>
              <a:rPr lang="en-US" altLang="zh-TW" dirty="0" smtClean="0"/>
              <a:t>4.5  </a:t>
            </a:r>
            <a:r>
              <a:rPr lang="zh-TW" altLang="en-US" dirty="0" smtClean="0"/>
              <a:t>牧羊人高舉迷失的羊</a:t>
            </a:r>
            <a:r>
              <a:rPr lang="en-US" altLang="zh-TW" dirty="0" smtClean="0"/>
              <a:t>, </a:t>
            </a:r>
            <a:r>
              <a:rPr lang="zh-TW" altLang="en-US" dirty="0" smtClean="0"/>
              <a:t>他的態度是沒有責備</a:t>
            </a:r>
            <a:r>
              <a:rPr lang="en-US" altLang="zh-TW" dirty="0" smtClean="0"/>
              <a:t>, </a:t>
            </a:r>
            <a:r>
              <a:rPr lang="zh-TW" altLang="en-US" strike="sngStrike" dirty="0" smtClean="0"/>
              <a:t>也沒有遲延或遲疑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4.6  </a:t>
            </a:r>
            <a:r>
              <a:rPr lang="zh-TW" altLang="en-US" dirty="0" smtClean="0"/>
              <a:t>主把迷失的羊高舉放在牧羊人肩膀上</a:t>
            </a:r>
            <a:r>
              <a:rPr lang="en-US" altLang="zh-TW" dirty="0" smtClean="0"/>
              <a:t>, </a:t>
            </a:r>
            <a:r>
              <a:rPr lang="zh-TW" altLang="en-US" dirty="0" smtClean="0"/>
              <a:t>羊得休息</a:t>
            </a:r>
            <a:r>
              <a:rPr lang="en-US" altLang="zh-TW" dirty="0" smtClean="0"/>
              <a:t>,  </a:t>
            </a:r>
            <a:r>
              <a:rPr lang="zh-TW" altLang="en-US" dirty="0" smtClean="0"/>
              <a:t>羊重擔都放牧羊人肩膀上</a:t>
            </a:r>
            <a:r>
              <a:rPr lang="en-US" altLang="zh-TW" dirty="0" smtClean="0"/>
              <a:t>. </a:t>
            </a:r>
            <a:r>
              <a:rPr lang="zh-TW" altLang="en-US" dirty="0" smtClean="0"/>
              <a:t>主為我們接受所有罪重擔 </a:t>
            </a:r>
            <a:endParaRPr lang="en-US" altLang="zh-TW" dirty="0" smtClean="0"/>
          </a:p>
          <a:p>
            <a:r>
              <a:rPr lang="zh-TW" altLang="en-US" dirty="0"/>
              <a:t>以賽</a:t>
            </a:r>
            <a:r>
              <a:rPr lang="zh-TW" altLang="en-US" dirty="0" smtClean="0"/>
              <a:t>亞 </a:t>
            </a:r>
            <a:r>
              <a:rPr lang="en-US" altLang="zh-TW" dirty="0" smtClean="0"/>
              <a:t>53: </a:t>
            </a:r>
            <a:endParaRPr lang="zh-TW" altLang="en-US" dirty="0" smtClean="0"/>
          </a:p>
          <a:p>
            <a:r>
              <a:rPr lang="en-US" altLang="zh-TW" dirty="0" smtClean="0"/>
              <a:t>4 </a:t>
            </a:r>
            <a:r>
              <a:rPr lang="zh-TW" altLang="en-US" dirty="0" smtClean="0"/>
              <a:t>他 誠 然 擔 當 我 們 的 憂 患 、 背 負 我 們 的 痛 苦</a:t>
            </a:r>
          </a:p>
          <a:p>
            <a:r>
              <a:rPr lang="en-US" altLang="zh-TW" dirty="0" smtClean="0"/>
              <a:t>5 </a:t>
            </a:r>
            <a:r>
              <a:rPr lang="zh-TW" altLang="en-US" dirty="0" smtClean="0"/>
              <a:t>因 他 受 的 刑 罰 我 們 得 平 安 ． 因 他 受 的 鞭 傷 我 們 得 醫 治 </a:t>
            </a:r>
            <a:r>
              <a:rPr lang="en-US" altLang="zh-TW" dirty="0" smtClean="0"/>
              <a:t>6 </a:t>
            </a:r>
            <a:r>
              <a:rPr lang="zh-TW" altLang="en-US" dirty="0" smtClean="0"/>
              <a:t>我 們 都 如 羊 走 迷 、 各 人 偏 行 己 路 ． 耶 和 華 使 我 們 眾 人 的 罪 孽 都 歸 在 他 身 上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以</a:t>
            </a:r>
            <a:r>
              <a:rPr lang="zh-TW" altLang="en-US" dirty="0" smtClean="0"/>
              <a:t>下 神所 重 用</a:t>
            </a:r>
            <a:r>
              <a:rPr lang="zh-TW" altLang="en-US" dirty="0"/>
              <a:t>的僕人卡爾文   上帝給他 話語的亮光</a:t>
            </a:r>
          </a:p>
          <a:p>
            <a:endParaRPr lang="en-US" altLang="zh-TW" dirty="0"/>
          </a:p>
          <a:p>
            <a:pPr lvl="0"/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全然地敗壞（Total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depravity）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或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完全無能力（Total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inability)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人類由於亞當的墮落而無法以自己找到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神  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人的天然本性裡，自然的傾向是拒絕神的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。 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光來到黑暗中，黑暗是拒</a:t>
            </a:r>
            <a:r>
              <a:rPr lang="en-US" dirty="0" err="1"/>
              <a:t>絕光的</a:t>
            </a:r>
            <a:r>
              <a:rPr lang="en-US" dirty="0"/>
              <a:t>；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神也說，沒有一個義人，也沒有尋求神的。如果按照人的本性，究竟有多少人聽了福音會信呢？50%?10%?1%?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是多少？聖經說：沒有！這就是人性的絕望所在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無條件的揀選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Unconditional selection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上帝對於罪人揀選是無條件的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祂的揀選並非因為人在倫理道德上的優點,</a:t>
            </a:r>
            <a:r>
              <a:rPr lang="en-US" strike="sngStrike" dirty="0" err="1">
                <a:latin typeface="PMingLiU" panose="02020500000000000000" pitchFamily="18" charset="-120"/>
                <a:ea typeface="PMingLiU" panose="02020500000000000000" pitchFamily="18" charset="-120"/>
              </a:rPr>
              <a:t>也非他預見了人將發生的信心</a:t>
            </a:r>
            <a:r>
              <a:rPr lang="en-US" strike="sngStrike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揀選的原因是神絕對的主權，是神的憐憫，我們只管相信祂，感謝祂，敬拜祂</a:t>
            </a:r>
            <a:r>
              <a:rPr 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！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 </a:t>
            </a:r>
          </a:p>
          <a:p>
            <a:r>
              <a:rPr lang="en-US" dirty="0"/>
              <a:t>C.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不可抗拒的恩典</a:t>
            </a:r>
            <a:r>
              <a:rPr lang="en-US" dirty="0"/>
              <a:t>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Irresistible grace </a:t>
            </a:r>
          </a:p>
          <a:p>
            <a:r>
              <a:rPr lang="en-US" dirty="0"/>
              <a:t> 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人既然不可能想揀選神，神藉聖靈的工作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           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呼召人信主。聖靈若展開工作，無法被人拒绝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         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聖靈難道會勉強人信主嗎？不是，但聖靈有能力影響人的意志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在信主一刻，人不會感到聖靈在違背他的意思叫他信主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反而，會突然知道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,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不信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是愚昧的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.   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聖靈叫人有悟性，有信心，有悔改的心，這一切都是聖靈賜下的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；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這還不是「恩典」麼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？ </a:t>
            </a:r>
          </a:p>
          <a:p>
            <a:r>
              <a:rPr lang="en-US" dirty="0"/>
              <a:t> 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D.聖徒持守信心蒙保守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dirty="0"/>
              <a:t> 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神會運用</a:t>
            </a:r>
            <a:r>
              <a:rPr lang="en-US" dirty="0" err="1"/>
              <a:t>祂的大能保守信徒不失腳</a:t>
            </a:r>
            <a:r>
              <a:rPr lang="en-US" dirty="0"/>
              <a:t>. </a:t>
            </a: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人的本性是要偏離神的，但神卻施展大能來保守著，直到永遠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.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神的保守，不是說，聖徒能懈懶追求聖潔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. 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但仍是他的恩典和做為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持守信心到永遠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</a:p>
          <a:p>
            <a:r>
              <a:rPr lang="en-US" dirty="0"/>
              <a:t>Romans 8</a:t>
            </a:r>
          </a:p>
          <a:p>
            <a:r>
              <a:rPr lang="en-US" baseline="30000" dirty="0"/>
              <a:t>38 </a:t>
            </a:r>
            <a:r>
              <a:rPr lang="en-US" dirty="0"/>
              <a:t>因 為 我 深 信 無 論 是 死 ， 是 生 ， 是 天 使 ， 是 掌 權 的 ， 是 有 能 的 ， 是 現 在 的 事 ， 是 將 來 的 事 ，</a:t>
            </a:r>
            <a:r>
              <a:rPr lang="en-US" baseline="30000" dirty="0"/>
              <a:t>39 </a:t>
            </a:r>
            <a:r>
              <a:rPr lang="en-US" dirty="0"/>
              <a:t>是 高 處 的 ， 是 低 處 的 ， 是 別 的 受 造 之 物 ， 都 不 能 叫 我 們 與 神 的 愛 隔 絕 ； 這 愛 是 在 我 們 的 主 基 督 耶 穌 裡 的 </a:t>
            </a:r>
          </a:p>
          <a:p>
            <a:endParaRPr lang="zh-TW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0617AF7-AA26-4D97-ADD6-000FE0DF15B9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6568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t"/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失而復得的喜樂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 The joy of being lost and found  希(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Heb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)12:2, 以 賽 亞(Is) 53:11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5.1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當他找著了時，就歡歡喜喜扛在肩上，欣喜。希伯來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12:2 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這如同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希(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Heb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)12:2 仰 望 為 我 們 信 心 創 始 成 終 的 耶 穌 ． 〔 或 作 仰 望 那 將 真 道 創 始 成 終 的 耶 穌 〕 他 因 那 擺 在 前 面 的 喜 樂 、 就 輕 看 羞 辱 、 忍 受 了 十 字 架 的 苦 難. 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所有信徒都在創造世界以前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主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所 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揀選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主 所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愛的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endParaRPr lang="en-US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人認罪悔改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神和天上使者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也會歡喜快樂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fontAlgn="t"/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以 賽 亞(Is) 53:11必 看 見 自 己 勞 苦 的 功 效 、 便 心 滿 意 足 shall see of the travail of his soul, and shall be satisfied. </a:t>
            </a:r>
          </a:p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5.2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迷失的羊喜悅所以帶來喜悅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超越其他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99羊得平安喜悅 。</a:t>
            </a:r>
          </a:p>
          <a:p>
            <a:r>
              <a:rPr lang="en-US" strike="sngStrike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但是，假設它指的是你和我很久以前已經悔改了，現在不需要悔改，我們也不得悔改喜悅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拯</a:t>
            </a:r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救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我們的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目的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在 以弗所書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2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章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是 </a:t>
            </a:r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要 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成為神的傑作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、在 基 督 耶 穌 裡 造 成 的, </a:t>
            </a:r>
            <a:endParaRPr lang="en-US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得救目的不只是罪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得赦 免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,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更像是主生命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主性格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說行事適當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信心合道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悔改是天天的事直到主再來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en-US" dirty="0" err="1">
                <a:latin typeface="PMingLiU" panose="02020500000000000000" pitchFamily="18" charset="-120"/>
                <a:ea typeface="PMingLiU" panose="02020500000000000000" pitchFamily="18" charset="-120"/>
              </a:rPr>
              <a:t>當他再來我們就要完全像他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2A4015D-E1E6-4648-B82F-3DD23E1FE022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1303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9200" y="655637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Sue Koch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姊</a:t>
            </a:r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妹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最近已經兩次來參加我們的禱告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會 </a:t>
            </a: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感謝上帝，她愛主傳主的福音，更注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重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禱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告</a:t>
            </a: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她還提到請我們 為她還沒有</a:t>
            </a:r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信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的父母禱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告</a:t>
            </a: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</a:p>
          <a:p>
            <a:endParaRPr lang="zh-TW" altLang="en-US" dirty="0"/>
          </a:p>
          <a:p>
            <a:r>
              <a:rPr lang="zh-TW" altLang="en-US" dirty="0"/>
              <a:t>她參加我們的聚</a:t>
            </a:r>
            <a:r>
              <a:rPr lang="zh-TW" altLang="en-US" dirty="0" smtClean="0"/>
              <a:t>會</a:t>
            </a:r>
            <a:r>
              <a:rPr lang="en-US" altLang="zh-TW" dirty="0" smtClean="0"/>
              <a:t>, </a:t>
            </a:r>
            <a:r>
              <a:rPr lang="zh-TW" altLang="en-US" dirty="0"/>
              <a:t>她聽到讚美詩</a:t>
            </a:r>
            <a:r>
              <a:rPr lang="en-US" altLang="zh-TW" dirty="0" smtClean="0"/>
              <a:t>381</a:t>
            </a:r>
            <a:r>
              <a:rPr lang="zh-TW" altLang="en-US" dirty="0"/>
              <a:t>我愛而不受感</a:t>
            </a:r>
            <a:r>
              <a:rPr lang="zh-TW" altLang="en-US" dirty="0" smtClean="0"/>
              <a:t>戴 </a:t>
            </a:r>
            <a:r>
              <a:rPr lang="en-US" altLang="zh-TW" dirty="0" smtClean="0"/>
              <a:t>,</a:t>
            </a:r>
            <a:r>
              <a:rPr lang="zh-TW" altLang="en-US" dirty="0"/>
              <a:t> 這首詩</a:t>
            </a:r>
            <a:r>
              <a:rPr lang="zh-TW" altLang="en-US" dirty="0" smtClean="0"/>
              <a:t>歌在她感覺孤單時</a:t>
            </a:r>
            <a:endParaRPr lang="zh-TW" altLang="en-US" dirty="0"/>
          </a:p>
          <a:p>
            <a:r>
              <a:rPr lang="zh-TW" altLang="en-US" dirty="0"/>
              <a:t>讓她得到安</a:t>
            </a:r>
            <a:r>
              <a:rPr lang="zh-TW" altLang="en-US" dirty="0" smtClean="0"/>
              <a:t>慰</a:t>
            </a:r>
            <a:r>
              <a:rPr lang="en-US" altLang="zh-TW" dirty="0" smtClean="0"/>
              <a:t>. </a:t>
            </a:r>
            <a:r>
              <a:rPr lang="zh-TW" altLang="en-US" dirty="0"/>
              <a:t>她說她開始分享這首詩</a:t>
            </a:r>
            <a:r>
              <a:rPr lang="zh-TW" altLang="en-US" dirty="0" smtClean="0"/>
              <a:t>歌</a:t>
            </a:r>
            <a:r>
              <a:rPr lang="en-US" altLang="zh-TW" dirty="0" smtClean="0"/>
              <a:t>.</a:t>
            </a:r>
          </a:p>
          <a:p>
            <a:r>
              <a:rPr lang="zh-TW" altLang="en-US" dirty="0"/>
              <a:t>她是她宣揚福音的見證</a:t>
            </a:r>
          </a:p>
          <a:p>
            <a:endParaRPr lang="zh-TW" altLang="en-US" dirty="0"/>
          </a:p>
          <a:p>
            <a:endParaRPr lang="zh-TW" alt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3F34858-9291-4B92-8880-20F6F9BCA642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4353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8AD3733-E9FC-4C19-84CB-6A5031DD73B6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8706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9F98-F614-4DD1-80A9-4269541D0E1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031765A-D2A3-428B-B280-E042D98BD552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412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E1B-21E9-4CD7-B01A-34E77C143470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E4D-640D-49E3-A238-A43C568CB17F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5890-AF2E-4E7F-8EC6-CD9FCDAEED62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EA0F-6D5E-4E1E-81F1-C09D68FD147A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847F-3BF0-407A-9D6D-F0656C774F88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B62-20D2-4D97-BAC5-8A18ABB8F950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F2BB-12BD-48B4-BF67-B9CB56FAD2A4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1D74-B46C-4D95-9D14-89395B6924F8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10796-6A7D-4B6A-8C95-6F55976DC7DC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98CE-1FC0-4867-9253-4B0E346CA76B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C608-3AF3-4537-BBB1-7B9101533989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C49A9-2B6D-4148-A1B9-FA0F9D8EE9DF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0hFGlG9yot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s.dhf.org.tw/News.aspx?cate=11&amp;key=1514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迷失之羊的比</a:t>
            </a:r>
            <a:r>
              <a:rPr lang="zh-TW" altLang="en-US" sz="3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喻</a:t>
            </a:r>
            <a:r>
              <a:rPr lang="en-US" altLang="zh-TW" sz="3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/>
            </a:r>
            <a:br>
              <a:rPr lang="en-US" altLang="zh-TW" sz="3600" dirty="0" smtClean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The Parable of the Lost Sheep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9254-CCE9-4E63-B9F1-2C793FBF7633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4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0"/>
            <a:ext cx="8305800" cy="12954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705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zh-TW" sz="96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下面這首詩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歌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作者也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是盛曉玫姊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妹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 這是一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首尋找迷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羊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的詩歌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/>
            </a:r>
            <a:b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endParaRPr lang="en-US" altLang="zh-TW" sz="10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有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天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你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若覺得失去勇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氣 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有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天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你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若真的想放棄</a:t>
            </a:r>
          </a:p>
          <a:p>
            <a:pPr marL="0" indent="0">
              <a:buNone/>
            </a:pPr>
            <a:endParaRPr lang="en-US" altLang="zh-TW" sz="104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有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天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你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若感覺沒人愛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你 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有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天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好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像走到谷底</a:t>
            </a:r>
          </a:p>
          <a:p>
            <a:pPr marL="0" indent="0">
              <a:buNone/>
            </a:pPr>
            <a:endParaRPr lang="en-US" altLang="zh-TW" sz="104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那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天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你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要振作你的心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情 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那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天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你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要珍惜你自己</a:t>
            </a:r>
          </a:p>
          <a:p>
            <a:pPr marL="0" indent="0">
              <a:buNone/>
            </a:pPr>
            <a:endParaRPr lang="en-US" altLang="zh-TW" sz="104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那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天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不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要忘記有人愛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你 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那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天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不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要輕易說放棄</a:t>
            </a:r>
          </a:p>
          <a:p>
            <a:pPr marL="0" indent="0">
              <a:buNone/>
            </a:pPr>
            <a:endParaRPr lang="en-US" altLang="zh-TW" sz="104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這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個世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界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真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有一位上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帝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他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愛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你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他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願意幫助你</a:t>
            </a:r>
          </a:p>
          <a:p>
            <a:pPr marL="0" indent="0">
              <a:buNone/>
            </a:pPr>
            <a:endParaRPr lang="en-US" altLang="zh-TW" sz="104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茫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茫人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海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雖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然寂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寞                他愛</a:t>
            </a:r>
            <a:r>
              <a:rPr lang="en-US" altLang="zh-TW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能溫</a:t>
            </a:r>
            <a:r>
              <a:rPr lang="zh-TW" alt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暖一切冷</a:t>
            </a:r>
            <a:r>
              <a:rPr lang="zh-TW" altLang="en-US" sz="10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漠</a:t>
            </a:r>
            <a:endParaRPr lang="en-US" altLang="zh-TW" sz="104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zh-TW" sz="104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10400" dirty="0">
                <a:latin typeface="PMingLiU" panose="02020500000000000000" pitchFamily="18" charset="-120"/>
                <a:ea typeface="PMingLiU" panose="02020500000000000000" pitchFamily="18" charset="-120"/>
                <a:hlinkClick r:id="rId3"/>
              </a:rPr>
              <a:t>http://www.youtube.com/watch?v=0hFGlG9yotI</a:t>
            </a:r>
            <a:r>
              <a:rPr lang="en-US" sz="104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pPr marL="0" indent="0">
              <a:buNone/>
            </a:pPr>
            <a:endParaRPr lang="en-US" altLang="zh-TW" sz="9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zh-TW" altLang="en-US" sz="9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9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endParaRPr lang="zh-TW" altLang="en-US" sz="9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34B1-DA23-4C97-AF4E-7864FE6892F6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878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dirty="0" smtClean="0"/>
              <a:t>               盛</a:t>
            </a:r>
            <a:r>
              <a:rPr lang="zh-TW" altLang="en-US" sz="2800" dirty="0"/>
              <a:t>曉玫姊妹與丈夫厲桓春弟</a:t>
            </a:r>
            <a:r>
              <a:rPr lang="zh-TW" altLang="en-US" sz="2800" dirty="0" smtClean="0"/>
              <a:t>兄兩</a:t>
            </a:r>
            <a:r>
              <a:rPr lang="zh-TW" altLang="en-US" sz="2800" dirty="0"/>
              <a:t>人同心事奉</a:t>
            </a:r>
            <a:r>
              <a:rPr lang="zh-TW" altLang="en-US" sz="2800" dirty="0" smtClean="0"/>
              <a:t>主 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57521009"/>
              </p:ext>
            </p:extLst>
          </p:nvPr>
        </p:nvGraphicFramePr>
        <p:xfrm>
          <a:off x="457200" y="3680301"/>
          <a:ext cx="8229600" cy="36576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335665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27" name="Picture 3" descr="http://news.dhf.org.tw/_Resource/Upload/Media/3558_63455395390209625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43086" y="1676400"/>
            <a:ext cx="5457825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hlinkClick r:id="rId4"/>
          </p:cNvPr>
          <p:cNvSpPr>
            <a:spLocks noChangeArrowheads="1"/>
          </p:cNvSpPr>
          <p:nvPr/>
        </p:nvSpPr>
        <p:spPr bwMode="auto">
          <a:xfrm>
            <a:off x="457200" y="3679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10F3-DC37-41E6-BB01-949A873C7FC5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499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"/>
            <a:ext cx="9144000" cy="678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ja-JP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-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例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3  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的大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能尋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找在罪中迷失的羊 </a:t>
            </a:r>
          </a:p>
          <a:p>
            <a:pPr marL="0" indent="0">
              <a:buNone/>
            </a:pP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pPr marL="0" indent="0">
              <a:buNone/>
            </a:pP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         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在美國的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亞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特蘭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大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Atlanta, George),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有一次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有盛曉玫姊妹在宣召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叫人信耶穌時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觉得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是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最沒有信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心的一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次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但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相反的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有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許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多人願意相信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主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這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結果顯示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福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音是神的大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能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要拯救一切相信他的人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</a:p>
          <a:p>
            <a:pPr marL="0" indent="0">
              <a:buNone/>
            </a:pPr>
            <a:endParaRPr lang="en-US" altLang="zh-TW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         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感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謝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所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有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信耶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穌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的人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不是從血氣生的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不是從情慾生的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也不是從人意生的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乃是從神生的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約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(John) 1:13 </a:t>
            </a:r>
            <a:endParaRPr lang="en-US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E49B9-EE95-4224-A5C6-93F3D2AD17CD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051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"/>
            <a:ext cx="9067800" cy="67056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</a:t>
            </a:r>
            <a:r>
              <a:rPr lang="en-US" altLang="zh-TW" sz="2800" dirty="0" smtClean="0">
                <a:ea typeface="PMingLiU" panose="02020500000000000000" pitchFamily="18" charset="-120"/>
              </a:rPr>
              <a:t>- </a:t>
            </a:r>
            <a:r>
              <a:rPr lang="zh-TW" altLang="en-US" sz="2800" dirty="0">
                <a:ea typeface="PMingLiU" panose="02020500000000000000" pitchFamily="18" charset="-120"/>
              </a:rPr>
              <a:t>例 </a:t>
            </a:r>
            <a:r>
              <a:rPr lang="en-US" altLang="zh-TW" sz="2800" dirty="0" smtClean="0">
                <a:ea typeface="PMingLiU" panose="02020500000000000000" pitchFamily="18" charset="-120"/>
              </a:rPr>
              <a:t>4</a:t>
            </a:r>
            <a:r>
              <a:rPr lang="zh-TW" altLang="en-US" sz="2800" dirty="0" smtClean="0">
                <a:ea typeface="PMingLiU" panose="02020500000000000000" pitchFamily="18" charset="-120"/>
              </a:rPr>
              <a:t>  我</a:t>
            </a:r>
            <a:r>
              <a:rPr lang="zh-TW" altLang="en-US" sz="2800" dirty="0">
                <a:ea typeface="PMingLiU" panose="02020500000000000000" pitchFamily="18" charset="-120"/>
              </a:rPr>
              <a:t>已經得</a:t>
            </a:r>
            <a:r>
              <a:rPr lang="zh-TW" altLang="en-US" sz="2800" dirty="0" smtClean="0">
                <a:ea typeface="PMingLiU" panose="02020500000000000000" pitchFamily="18" charset="-120"/>
              </a:rPr>
              <a:t>救</a:t>
            </a:r>
            <a:r>
              <a:rPr lang="en-US" altLang="zh-TW" sz="2800" dirty="0" smtClean="0">
                <a:ea typeface="PMingLiU" panose="02020500000000000000" pitchFamily="18" charset="-120"/>
              </a:rPr>
              <a:t> </a:t>
            </a:r>
          </a:p>
          <a:p>
            <a:pPr marL="0" indent="0">
              <a:buNone/>
            </a:pPr>
            <a:endParaRPr lang="en-US" altLang="zh-TW" sz="2800" dirty="0" smtClean="0"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2800" dirty="0">
                <a:ea typeface="PMingLiU" panose="02020500000000000000" pitchFamily="18" charset="-120"/>
              </a:rPr>
              <a:t> </a:t>
            </a:r>
            <a:r>
              <a:rPr lang="en-US" altLang="zh-TW" sz="2800" dirty="0" smtClean="0">
                <a:ea typeface="PMingLiU" panose="02020500000000000000" pitchFamily="18" charset="-120"/>
              </a:rPr>
              <a:t>                    </a:t>
            </a:r>
            <a:r>
              <a:rPr lang="zh-TW" altLang="en-US" sz="2800" dirty="0" smtClean="0">
                <a:ea typeface="PMingLiU" panose="02020500000000000000" pitchFamily="18" charset="-120"/>
              </a:rPr>
              <a:t>有</a:t>
            </a:r>
            <a:r>
              <a:rPr lang="zh-TW" altLang="en-US" sz="2800" dirty="0">
                <a:ea typeface="PMingLiU" panose="02020500000000000000" pitchFamily="18" charset="-120"/>
              </a:rPr>
              <a:t>兩個人</a:t>
            </a:r>
            <a:r>
              <a:rPr lang="en-US" altLang="zh-TW" sz="2800" dirty="0" smtClean="0">
                <a:ea typeface="PMingLiU" panose="02020500000000000000" pitchFamily="18" charset="-120"/>
              </a:rPr>
              <a:t>, </a:t>
            </a:r>
            <a:r>
              <a:rPr lang="zh-TW" altLang="en-US" sz="2800" dirty="0">
                <a:ea typeface="PMingLiU" panose="02020500000000000000" pitchFamily="18" charset="-120"/>
              </a:rPr>
              <a:t>一人得</a:t>
            </a:r>
            <a:r>
              <a:rPr lang="zh-TW" altLang="en-US" sz="2800" dirty="0" smtClean="0">
                <a:ea typeface="PMingLiU" panose="02020500000000000000" pitchFamily="18" charset="-120"/>
              </a:rPr>
              <a:t>救另</a:t>
            </a:r>
            <a:r>
              <a:rPr lang="zh-TW" altLang="en-US" sz="2800" dirty="0">
                <a:ea typeface="PMingLiU" panose="02020500000000000000" pitchFamily="18" charset="-120"/>
              </a:rPr>
              <a:t>一人沒有得</a:t>
            </a:r>
            <a:r>
              <a:rPr lang="zh-TW" altLang="en-US" sz="2800" dirty="0" smtClean="0">
                <a:ea typeface="PMingLiU" panose="02020500000000000000" pitchFamily="18" charset="-120"/>
              </a:rPr>
              <a:t>救</a:t>
            </a:r>
            <a:r>
              <a:rPr lang="en-US" altLang="zh-TW" sz="2800" dirty="0" smtClean="0">
                <a:ea typeface="PMingLiU" panose="02020500000000000000" pitchFamily="18" charset="-120"/>
              </a:rPr>
              <a:t>.</a:t>
            </a:r>
            <a:r>
              <a:rPr lang="ja-JP" altLang="en-US" sz="2800" dirty="0">
                <a:ea typeface="PMingLiU" panose="02020500000000000000" pitchFamily="18" charset="-120"/>
              </a:rPr>
              <a:t> 兩個</a:t>
            </a:r>
            <a:r>
              <a:rPr lang="ja-JP" altLang="en-US" sz="2800" dirty="0" smtClean="0">
                <a:ea typeface="PMingLiU" panose="02020500000000000000" pitchFamily="18" charset="-120"/>
              </a:rPr>
              <a:t>人都</a:t>
            </a:r>
            <a:r>
              <a:rPr lang="ja-JP" altLang="en-US" sz="2800" dirty="0">
                <a:ea typeface="PMingLiU" panose="02020500000000000000" pitchFamily="18" charset="-120"/>
              </a:rPr>
              <a:t>非常</a:t>
            </a:r>
            <a:r>
              <a:rPr lang="ja-JP" altLang="en-US" sz="2800" dirty="0" smtClean="0">
                <a:ea typeface="PMingLiU" panose="02020500000000000000" pitchFamily="18" charset="-120"/>
              </a:rPr>
              <a:t>膽小</a:t>
            </a:r>
            <a:r>
              <a:rPr lang="en-US" altLang="ja-JP" sz="2800" dirty="0" smtClean="0">
                <a:ea typeface="PMingLiU" panose="02020500000000000000" pitchFamily="18" charset="-120"/>
              </a:rPr>
              <a:t>. </a:t>
            </a:r>
            <a:r>
              <a:rPr lang="zh-TW" altLang="en-US" sz="2800" dirty="0" smtClean="0">
                <a:ea typeface="PMingLiU" panose="02020500000000000000" pitchFamily="18" charset="-120"/>
              </a:rPr>
              <a:t>得</a:t>
            </a:r>
            <a:r>
              <a:rPr lang="zh-TW" altLang="en-US" sz="2800" dirty="0">
                <a:ea typeface="PMingLiU" panose="02020500000000000000" pitchFamily="18" charset="-120"/>
              </a:rPr>
              <a:t>救</a:t>
            </a:r>
            <a:r>
              <a:rPr lang="zh-TW" altLang="en-US" sz="2800" dirty="0" smtClean="0">
                <a:ea typeface="PMingLiU" panose="02020500000000000000" pitchFamily="18" charset="-120"/>
              </a:rPr>
              <a:t>的</a:t>
            </a:r>
            <a:r>
              <a:rPr lang="ja-JP" altLang="en-US" sz="2800" dirty="0">
                <a:ea typeface="PMingLiU" panose="02020500000000000000" pitchFamily="18" charset="-120"/>
              </a:rPr>
              <a:t>人不敢</a:t>
            </a:r>
            <a:r>
              <a:rPr lang="ja-JP" altLang="en-US" sz="2800" dirty="0" smtClean="0">
                <a:ea typeface="PMingLiU" panose="02020500000000000000" pitchFamily="18" charset="-120"/>
              </a:rPr>
              <a:t>說</a:t>
            </a:r>
            <a:r>
              <a:rPr lang="zh-TW" altLang="en-US" sz="2800" dirty="0" smtClean="0">
                <a:ea typeface="PMingLiU" panose="02020500000000000000" pitchFamily="18" charset="-120"/>
              </a:rPr>
              <a:t>已</a:t>
            </a:r>
            <a:r>
              <a:rPr lang="zh-TW" altLang="en-US" sz="2800" dirty="0">
                <a:ea typeface="PMingLiU" panose="02020500000000000000" pitchFamily="18" charset="-120"/>
              </a:rPr>
              <a:t>得</a:t>
            </a:r>
            <a:r>
              <a:rPr lang="zh-TW" altLang="en-US" sz="2800" dirty="0" smtClean="0">
                <a:ea typeface="PMingLiU" panose="02020500000000000000" pitchFamily="18" charset="-120"/>
              </a:rPr>
              <a:t>救</a:t>
            </a:r>
            <a:r>
              <a:rPr lang="en-US" altLang="zh-TW" sz="2800" dirty="0" smtClean="0">
                <a:ea typeface="PMingLiU" panose="02020500000000000000" pitchFamily="18" charset="-120"/>
              </a:rPr>
              <a:t>, </a:t>
            </a:r>
            <a:r>
              <a:rPr lang="ja-JP" altLang="en-US" sz="2800" dirty="0" smtClean="0">
                <a:ea typeface="PMingLiU" panose="02020500000000000000" pitchFamily="18" charset="-120"/>
              </a:rPr>
              <a:t>沒</a:t>
            </a:r>
            <a:r>
              <a:rPr lang="zh-TW" altLang="en-US" sz="2800" dirty="0">
                <a:ea typeface="PMingLiU" panose="02020500000000000000" pitchFamily="18" charset="-120"/>
              </a:rPr>
              <a:t>得救的人</a:t>
            </a:r>
            <a:r>
              <a:rPr lang="ja-JP" altLang="en-US" sz="2800" dirty="0" smtClean="0">
                <a:ea typeface="PMingLiU" panose="02020500000000000000" pitchFamily="18" charset="-120"/>
              </a:rPr>
              <a:t>不</a:t>
            </a:r>
            <a:r>
              <a:rPr lang="ja-JP" altLang="en-US" sz="2800" dirty="0">
                <a:ea typeface="PMingLiU" panose="02020500000000000000" pitchFamily="18" charset="-120"/>
              </a:rPr>
              <a:t>敢</a:t>
            </a:r>
            <a:r>
              <a:rPr lang="ja-JP" altLang="en-US" sz="2800" dirty="0" smtClean="0">
                <a:ea typeface="PMingLiU" panose="02020500000000000000" pitchFamily="18" charset="-120"/>
              </a:rPr>
              <a:t>問</a:t>
            </a:r>
            <a:r>
              <a:rPr lang="en-US" altLang="ja-JP" sz="2800" dirty="0" smtClean="0">
                <a:ea typeface="PMingLiU" panose="02020500000000000000" pitchFamily="18" charset="-120"/>
              </a:rPr>
              <a:t>.</a:t>
            </a:r>
            <a:r>
              <a:rPr lang="ja-JP" altLang="en-US" sz="2800" dirty="0">
                <a:ea typeface="PMingLiU" panose="02020500000000000000" pitchFamily="18" charset="-120"/>
              </a:rPr>
              <a:t> 三個月</a:t>
            </a:r>
            <a:r>
              <a:rPr lang="ja-JP" altLang="en-US" sz="2800" dirty="0" smtClean="0">
                <a:ea typeface="PMingLiU" panose="02020500000000000000" pitchFamily="18" charset="-120"/>
              </a:rPr>
              <a:t>後</a:t>
            </a:r>
            <a:r>
              <a:rPr lang="en-US" altLang="ja-JP" sz="2800" dirty="0" smtClean="0"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ea typeface="PMingLiU" panose="02020500000000000000" pitchFamily="18" charset="-120"/>
              </a:rPr>
              <a:t>得救</a:t>
            </a:r>
            <a:r>
              <a:rPr lang="zh-TW" altLang="en-US" sz="2800" dirty="0">
                <a:ea typeface="PMingLiU" panose="02020500000000000000" pitchFamily="18" charset="-120"/>
              </a:rPr>
              <a:t>的人</a:t>
            </a:r>
            <a:r>
              <a:rPr lang="ja-JP" altLang="en-US" sz="2800" dirty="0">
                <a:ea typeface="PMingLiU" panose="02020500000000000000" pitchFamily="18" charset="-120"/>
              </a:rPr>
              <a:t>不能再忍</a:t>
            </a:r>
            <a:r>
              <a:rPr lang="ja-JP" altLang="en-US" sz="2800" dirty="0" smtClean="0">
                <a:ea typeface="PMingLiU" panose="02020500000000000000" pitchFamily="18" charset="-120"/>
              </a:rPr>
              <a:t>受</a:t>
            </a:r>
            <a:r>
              <a:rPr lang="en-US" altLang="ja-JP" sz="2800" dirty="0" smtClean="0">
                <a:ea typeface="PMingLiU" panose="02020500000000000000" pitchFamily="18" charset="-120"/>
              </a:rPr>
              <a:t>,</a:t>
            </a:r>
            <a:r>
              <a:rPr lang="ja-JP" altLang="en-US" sz="2800" dirty="0" smtClean="0">
                <a:ea typeface="PMingLiU" panose="02020500000000000000" pitchFamily="18" charset="-120"/>
              </a:rPr>
              <a:t> 就為主做見</a:t>
            </a:r>
            <a:r>
              <a:rPr lang="ja-JP" altLang="en-US" sz="2800" dirty="0">
                <a:ea typeface="PMingLiU" panose="02020500000000000000" pitchFamily="18" charset="-120"/>
              </a:rPr>
              <a:t>證說</a:t>
            </a:r>
            <a:r>
              <a:rPr lang="en-US" altLang="ja-JP" sz="2800" dirty="0" smtClean="0">
                <a:ea typeface="PMingLiU" panose="02020500000000000000" pitchFamily="18" charset="-120"/>
              </a:rPr>
              <a:t>,</a:t>
            </a:r>
            <a:r>
              <a:rPr lang="ja-JP" altLang="en-US" sz="2800" dirty="0" smtClean="0">
                <a:ea typeface="PMingLiU" panose="02020500000000000000" pitchFamily="18" charset="-120"/>
              </a:rPr>
              <a:t> </a:t>
            </a:r>
            <a:r>
              <a:rPr lang="ja-JP" altLang="en-US" sz="2800" dirty="0">
                <a:ea typeface="PMingLiU" panose="02020500000000000000" pitchFamily="18" charset="-120"/>
              </a:rPr>
              <a:t>他已</a:t>
            </a:r>
            <a:r>
              <a:rPr lang="zh-TW" altLang="en-US" sz="2800" dirty="0" smtClean="0">
                <a:ea typeface="PMingLiU" panose="02020500000000000000" pitchFamily="18" charset="-120"/>
              </a:rPr>
              <a:t>得救</a:t>
            </a:r>
            <a:r>
              <a:rPr lang="en-US" altLang="zh-TW" sz="2800" dirty="0" smtClean="0">
                <a:ea typeface="PMingLiU" panose="02020500000000000000" pitchFamily="18" charset="-120"/>
              </a:rPr>
              <a:t>. </a:t>
            </a:r>
            <a:r>
              <a:rPr lang="ja-JP" altLang="en-US" sz="2800" dirty="0" smtClean="0">
                <a:ea typeface="PMingLiU" panose="02020500000000000000" pitchFamily="18" charset="-120"/>
              </a:rPr>
              <a:t>沒</a:t>
            </a:r>
            <a:r>
              <a:rPr lang="zh-TW" altLang="en-US" sz="2800" dirty="0">
                <a:ea typeface="PMingLiU" panose="02020500000000000000" pitchFamily="18" charset="-120"/>
              </a:rPr>
              <a:t>得救的人</a:t>
            </a:r>
            <a:r>
              <a:rPr lang="zh-TW" altLang="en-US" sz="2800" dirty="0" smtClean="0">
                <a:ea typeface="PMingLiU" panose="02020500000000000000" pitchFamily="18" charset="-120"/>
              </a:rPr>
              <a:t>說</a:t>
            </a:r>
            <a:r>
              <a:rPr lang="en-US" altLang="zh-TW" sz="2800" dirty="0" smtClean="0"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ea typeface="PMingLiU" panose="02020500000000000000" pitchFamily="18" charset="-120"/>
              </a:rPr>
              <a:t>我也三 個月</a:t>
            </a:r>
            <a:r>
              <a:rPr lang="ja-JP" altLang="en-US" sz="2800" dirty="0">
                <a:ea typeface="PMingLiU" panose="02020500000000000000" pitchFamily="18" charset="-120"/>
              </a:rPr>
              <a:t>不敢</a:t>
            </a:r>
            <a:r>
              <a:rPr lang="ja-JP" altLang="en-US" sz="2800" dirty="0" smtClean="0">
                <a:ea typeface="PMingLiU" panose="02020500000000000000" pitchFamily="18" charset="-120"/>
              </a:rPr>
              <a:t>問</a:t>
            </a:r>
            <a:r>
              <a:rPr lang="en-US" altLang="ja-JP" sz="2800" dirty="0" smtClean="0">
                <a:ea typeface="PMingLiU" panose="02020500000000000000" pitchFamily="18" charset="-120"/>
              </a:rPr>
              <a:t>.</a:t>
            </a:r>
            <a:r>
              <a:rPr lang="ja-JP" altLang="en-US" sz="2800" dirty="0">
                <a:ea typeface="PMingLiU" panose="02020500000000000000" pitchFamily="18" charset="-120"/>
              </a:rPr>
              <a:t> 感謝</a:t>
            </a:r>
            <a:r>
              <a:rPr lang="ja-JP" altLang="en-US" sz="2800" dirty="0" smtClean="0">
                <a:ea typeface="PMingLiU" panose="02020500000000000000" pitchFamily="18" charset="-120"/>
              </a:rPr>
              <a:t>主</a:t>
            </a:r>
            <a:r>
              <a:rPr lang="en-US" altLang="ja-JP" sz="2800" dirty="0" smtClean="0">
                <a:ea typeface="PMingLiU" panose="02020500000000000000" pitchFamily="18" charset="-120"/>
              </a:rPr>
              <a:t>, </a:t>
            </a:r>
            <a:r>
              <a:rPr lang="ja-JP" altLang="en-US" sz="2800" dirty="0">
                <a:ea typeface="PMingLiU" panose="02020500000000000000" pitchFamily="18" charset="-120"/>
              </a:rPr>
              <a:t>後來他也</a:t>
            </a:r>
            <a:r>
              <a:rPr lang="zh-TW" altLang="en-US" sz="2800" dirty="0" smtClean="0">
                <a:ea typeface="PMingLiU" panose="02020500000000000000" pitchFamily="18" charset="-120"/>
              </a:rPr>
              <a:t>得救</a:t>
            </a:r>
            <a:r>
              <a:rPr lang="en-US" altLang="zh-TW" sz="2800" dirty="0" smtClean="0">
                <a:ea typeface="PMingLiU" panose="02020500000000000000" pitchFamily="18" charset="-120"/>
              </a:rPr>
              <a:t>. </a:t>
            </a:r>
            <a:endParaRPr lang="en-US" sz="2800" dirty="0">
              <a:ea typeface="PMingLiU" panose="02020500000000000000" pitchFamily="18" charset="-12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B7-31A5-4947-8DD9-C723A7520EBD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932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"/>
            <a:ext cx="9067800" cy="6705600"/>
          </a:xfrm>
        </p:spPr>
        <p:txBody>
          <a:bodyPr/>
          <a:lstStyle/>
          <a:p>
            <a:pPr marL="0" indent="0">
              <a:buNone/>
            </a:pPr>
            <a:endParaRPr lang="en-US" altLang="ja-JP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ja-JP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-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例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5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被拒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絕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20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次</a:t>
            </a:r>
            <a:endParaRPr lang="en-US" altLang="ja-JP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ja-JP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          有一個神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的僕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人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去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探望一個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將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死的工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人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被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拒絕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20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次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每一次都叫神的僕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人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不要再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來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但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神的僕人仍然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來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這一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次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這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工人說他既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然如此懇切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就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請他進來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當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天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這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工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人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就得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救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 </a:t>
            </a:r>
            <a:endParaRPr lang="ja-JP" altLang="en-US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zh-TW" altLang="en-US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45653-5EA6-48B5-A3E9-85C967D00146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483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24618" y="181708"/>
            <a:ext cx="9067800" cy="652389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sz="2800" b="1" dirty="0" smtClean="0"/>
          </a:p>
          <a:p>
            <a:pPr marL="0" indent="0">
              <a:buNone/>
            </a:pPr>
            <a:r>
              <a:rPr lang="zh-TW" altLang="en-US" sz="2800" b="1" dirty="0" smtClean="0"/>
              <a:t>        </a:t>
            </a:r>
            <a:r>
              <a:rPr lang="en-US" altLang="zh-TW" sz="2800" dirty="0" smtClean="0"/>
              <a:t>- </a:t>
            </a:r>
            <a:r>
              <a:rPr lang="zh-TW" altLang="en-US" sz="2800" dirty="0" smtClean="0"/>
              <a:t>例 </a:t>
            </a:r>
            <a:r>
              <a:rPr lang="en-US" altLang="zh-TW" sz="2800" dirty="0" smtClean="0"/>
              <a:t>6  </a:t>
            </a:r>
            <a:r>
              <a:rPr lang="zh-TW" altLang="en-US" sz="2800" dirty="0" smtClean="0"/>
              <a:t>願</a:t>
            </a:r>
            <a:r>
              <a:rPr lang="zh-TW" altLang="en-US" sz="2800" dirty="0"/>
              <a:t>意死六</a:t>
            </a:r>
            <a:r>
              <a:rPr lang="zh-TW" altLang="en-US" sz="2800" dirty="0" smtClean="0"/>
              <a:t>次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 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                    有</a:t>
            </a:r>
            <a:r>
              <a:rPr lang="zh-TW" altLang="en-US" sz="2800" dirty="0"/>
              <a:t>一女孩快要</a:t>
            </a:r>
            <a:r>
              <a:rPr lang="zh-TW" altLang="en-US" sz="2800" dirty="0" smtClean="0"/>
              <a:t>死</a:t>
            </a:r>
            <a:r>
              <a:rPr lang="en-US" altLang="zh-TW" sz="2800" dirty="0" smtClean="0"/>
              <a:t>, </a:t>
            </a:r>
            <a:r>
              <a:rPr lang="zh-TW" altLang="en-US" sz="2800" dirty="0" smtClean="0"/>
              <a:t>在死前請</a:t>
            </a:r>
            <a:r>
              <a:rPr lang="zh-TW" altLang="en-US" sz="2800" dirty="0"/>
              <a:t>求她的朋</a:t>
            </a:r>
            <a:r>
              <a:rPr lang="zh-TW" altLang="en-US" sz="2800" dirty="0" smtClean="0"/>
              <a:t>友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 </a:t>
            </a:r>
            <a:r>
              <a:rPr lang="zh-TW" altLang="en-US" sz="2800" dirty="0"/>
              <a:t>在她的葬禮中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 傳</a:t>
            </a:r>
            <a:r>
              <a:rPr lang="zh-TW" altLang="en-US" sz="2800" dirty="0"/>
              <a:t>福音給她父</a:t>
            </a:r>
            <a:r>
              <a:rPr lang="zh-TW" altLang="en-US" sz="2800" dirty="0" smtClean="0"/>
              <a:t>親</a:t>
            </a:r>
            <a:r>
              <a:rPr lang="en-US" altLang="zh-TW" sz="2800" dirty="0" smtClean="0"/>
              <a:t>, </a:t>
            </a:r>
            <a:r>
              <a:rPr lang="zh-TW" altLang="en-US" sz="2800" dirty="0" smtClean="0"/>
              <a:t>因</a:t>
            </a:r>
            <a:r>
              <a:rPr lang="zh-TW" altLang="en-US" sz="2800" dirty="0"/>
              <a:t>為她的父</a:t>
            </a:r>
            <a:r>
              <a:rPr lang="zh-TW" altLang="en-US" sz="2800" dirty="0" smtClean="0"/>
              <a:t>親每當傳福音給他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 他總是拒絕</a:t>
            </a:r>
            <a:r>
              <a:rPr lang="en-US" altLang="zh-TW" sz="2800" dirty="0" smtClean="0"/>
              <a:t>.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 smtClean="0"/>
              <a:t>                    她</a:t>
            </a:r>
            <a:r>
              <a:rPr lang="zh-TW" altLang="en-US" sz="2800" dirty="0"/>
              <a:t>相信她的葬</a:t>
            </a:r>
            <a:r>
              <a:rPr lang="zh-TW" altLang="en-US" sz="2800" dirty="0" smtClean="0"/>
              <a:t>禮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 她</a:t>
            </a:r>
            <a:r>
              <a:rPr lang="zh-TW" altLang="en-US" sz="2800" dirty="0"/>
              <a:t>父親肯定</a:t>
            </a:r>
            <a:r>
              <a:rPr lang="zh-TW" altLang="en-US" sz="2800" dirty="0" smtClean="0"/>
              <a:t>來</a:t>
            </a:r>
            <a:r>
              <a:rPr lang="en-US" altLang="zh-TW" sz="2800" dirty="0" smtClean="0"/>
              <a:t>. </a:t>
            </a:r>
            <a:r>
              <a:rPr lang="zh-TW" altLang="en-US" sz="2800" dirty="0" smtClean="0"/>
              <a:t>為她的父親信耶穌</a:t>
            </a:r>
            <a:r>
              <a:rPr lang="zh-TW" altLang="en-US" sz="2800" dirty="0"/>
              <a:t>她</a:t>
            </a:r>
            <a:r>
              <a:rPr lang="zh-TW" altLang="en-US" sz="2800" dirty="0" smtClean="0"/>
              <a:t>願意死</a:t>
            </a:r>
            <a:r>
              <a:rPr lang="en-US" altLang="zh-TW" sz="2800" dirty="0" smtClean="0"/>
              <a:t>,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不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僅死一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次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死</a:t>
            </a:r>
            <a:r>
              <a:rPr lang="zh-TW" altLang="en-US" sz="2800" dirty="0"/>
              <a:t>六</a:t>
            </a:r>
            <a:r>
              <a:rPr lang="zh-TW" altLang="en-US" sz="2800" dirty="0" smtClean="0"/>
              <a:t>次都</a:t>
            </a:r>
            <a:r>
              <a:rPr lang="zh-TW" altLang="en-US" sz="2800" dirty="0"/>
              <a:t>願</a:t>
            </a:r>
            <a:r>
              <a:rPr lang="zh-TW" altLang="en-US" sz="2800" dirty="0" smtClean="0"/>
              <a:t>意</a:t>
            </a:r>
            <a:r>
              <a:rPr lang="en-US" altLang="zh-TW" sz="2800" dirty="0" smtClean="0"/>
              <a:t>. </a:t>
            </a:r>
            <a:r>
              <a:rPr lang="zh-TW" altLang="en-US" sz="2800" dirty="0" smtClean="0"/>
              <a:t>但</a:t>
            </a:r>
            <a:r>
              <a:rPr lang="zh-TW" altLang="en-US" sz="2800" dirty="0"/>
              <a:t>後來她的朋友因為生病沒</a:t>
            </a:r>
            <a:r>
              <a:rPr lang="zh-TW" altLang="en-US" sz="2800" dirty="0" smtClean="0"/>
              <a:t>有</a:t>
            </a:r>
            <a:r>
              <a:rPr lang="zh-TW" altLang="en-US" sz="2800" dirty="0"/>
              <a:t>參加女孩的葬</a:t>
            </a:r>
            <a:r>
              <a:rPr lang="zh-TW" altLang="en-US" sz="2800" dirty="0" smtClean="0"/>
              <a:t>禮</a:t>
            </a:r>
            <a:r>
              <a:rPr lang="en-US" altLang="zh-TW" sz="2800" dirty="0" smtClean="0"/>
              <a:t>, </a:t>
            </a:r>
            <a:r>
              <a:rPr lang="zh-TW" altLang="en-US" sz="2800" dirty="0" smtClean="0"/>
              <a:t>但</a:t>
            </a:r>
            <a:r>
              <a:rPr lang="zh-TW" altLang="en-US" sz="2800" dirty="0"/>
              <a:t>女孩的父親仍然相信了耶</a:t>
            </a:r>
            <a:r>
              <a:rPr lang="zh-TW" altLang="en-US" sz="2800" dirty="0" smtClean="0"/>
              <a:t>穌</a:t>
            </a:r>
            <a:r>
              <a:rPr lang="en-US" altLang="zh-TW" sz="2800" dirty="0" smtClean="0"/>
              <a:t>, </a:t>
            </a:r>
            <a:r>
              <a:rPr lang="zh-TW" altLang="en-US" sz="2800" dirty="0"/>
              <a:t>因他</a:t>
            </a:r>
            <a:r>
              <a:rPr lang="zh-TW" altLang="en-US" sz="2800" dirty="0" smtClean="0"/>
              <a:t>聽說他的女孩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 願</a:t>
            </a:r>
            <a:r>
              <a:rPr lang="zh-TW" altLang="en-US" sz="2800" dirty="0"/>
              <a:t>意為他死六</a:t>
            </a:r>
            <a:r>
              <a:rPr lang="zh-TW" altLang="en-US" sz="2800" dirty="0" smtClean="0"/>
              <a:t>次</a:t>
            </a:r>
            <a:r>
              <a:rPr lang="en-US" altLang="zh-TW" sz="2800" dirty="0" smtClean="0"/>
              <a:t>.  </a:t>
            </a:r>
            <a:endParaRPr lang="zh-TW" altLang="en-US" sz="2800" dirty="0"/>
          </a:p>
          <a:p>
            <a:pPr marL="0" indent="0">
              <a:buNone/>
            </a:pP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/>
              <a:t> </a:t>
            </a:r>
            <a:endParaRPr lang="zh-TW" altLang="en-US" sz="2800" dirty="0"/>
          </a:p>
          <a:p>
            <a:pPr marL="0" indent="0">
              <a:buNone/>
            </a:pPr>
            <a:r>
              <a:rPr lang="en-US" altLang="zh-TW" sz="2800" dirty="0" smtClean="0"/>
              <a:t> </a:t>
            </a:r>
            <a:endParaRPr lang="zh-TW" altLang="en-US" sz="2800" dirty="0"/>
          </a:p>
          <a:p>
            <a:pPr marL="0" indent="0">
              <a:buNone/>
            </a:pPr>
            <a:endParaRPr lang="zh-TW" altLang="en-US" sz="2800" dirty="0"/>
          </a:p>
          <a:p>
            <a:pPr marL="0" indent="0">
              <a:buNone/>
            </a:pPr>
            <a:endParaRPr lang="zh-TW" altLang="en-US" sz="2800" dirty="0"/>
          </a:p>
          <a:p>
            <a:pPr marL="0" indent="0">
              <a:buNone/>
            </a:pPr>
            <a:r>
              <a:rPr lang="zh-TW" altLang="en-US" sz="2800" dirty="0" smtClean="0"/>
              <a:t> </a:t>
            </a:r>
            <a:endParaRPr lang="zh-TW" altLang="en-US" sz="2800" dirty="0"/>
          </a:p>
          <a:p>
            <a:pPr marL="0" indent="0">
              <a:buNone/>
            </a:pPr>
            <a:endParaRPr lang="zh-TW" altLang="en-US" sz="2800" dirty="0"/>
          </a:p>
          <a:p>
            <a:pPr marL="0" indent="0">
              <a:buNone/>
            </a:pPr>
            <a:endParaRPr lang="zh-TW" alt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7E44-E6F1-4439-ADBC-0FFE54F95F37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20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846" y="990600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- 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例 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7  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人迷失在自我為中心裡 </a:t>
            </a:r>
          </a:p>
          <a:p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</a:p>
          <a:p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                   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a) 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天之驕子 </a:t>
            </a:r>
          </a:p>
          <a:p>
            <a:endParaRPr lang="zh-TW" alt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                   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b) 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三個老闆</a:t>
            </a:r>
          </a:p>
          <a:p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                   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c) 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人的盡頭就是神的起頭</a:t>
            </a:r>
          </a:p>
          <a:p>
            <a:endParaRPr lang="zh-TW" alt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                   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d) 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讓主居首位</a:t>
            </a:r>
          </a:p>
          <a:p>
            <a:endParaRPr lang="zh-TW" alt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                   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e) 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恩上加恩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941CD-6CD3-4526-A2EC-994660977095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457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>
                <a:latin typeface="PMingLiU" panose="02020500000000000000" pitchFamily="18" charset="-120"/>
                <a:ea typeface="PMingLiU" panose="02020500000000000000" pitchFamily="18" charset="-120"/>
              </a:rPr>
              <a:t>迷失之羊的比喻</a:t>
            </a:r>
            <a:r>
              <a:rPr 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/>
            </a:r>
            <a:br>
              <a:rPr 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The Parable of the Lost Sheep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10796-6A7D-4B6A-8C95-6F55976DC7DC}" type="datetime1">
              <a:rPr lang="en-US" smtClean="0"/>
              <a:pPr/>
              <a:t>1/26/2014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1828799"/>
            <a:ext cx="88392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1.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人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對耶穌的反應 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The reaction of people toward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Jesus</a:t>
            </a:r>
          </a:p>
          <a:p>
            <a:pPr marL="514350" indent="-514350">
              <a:buAutoNum type="arabicPeriod"/>
            </a:pPr>
            <a:endParaRPr lang="en-US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2.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羊為什麼迷失 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Why the sheep was lost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</a:p>
          <a:p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3.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牧羊人的感覺 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The feeling of the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shepherd</a:t>
            </a:r>
          </a:p>
          <a:p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4.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牧羊人如何尋找迷羊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? 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How did the shepherd find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the lost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sheep? </a:t>
            </a:r>
            <a:endParaRPr lang="en-US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5.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失而復得的喜樂 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The joy of being lost and found </a:t>
            </a:r>
          </a:p>
          <a:p>
            <a:endParaRPr lang="en-US" sz="3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461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1.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人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對耶穌的反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應 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The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reaction of people toward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Jesus</a:t>
            </a:r>
          </a:p>
          <a:p>
            <a:pPr marL="0" indent="0">
              <a:buNone/>
            </a:pPr>
            <a:endParaRPr lang="en-US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-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挨近要聽 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Gathering around to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hear</a:t>
            </a: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路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(Luke)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15:1 </a:t>
            </a:r>
          </a:p>
          <a:p>
            <a:pPr marL="0" indent="0">
              <a:buNone/>
            </a:pPr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-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議論說接待罪人 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Muttering about how this man </a:t>
            </a:r>
          </a:p>
          <a:p>
            <a:pPr marL="0" indent="0">
              <a:buNone/>
            </a:pP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welcomes sinners</a:t>
            </a: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路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Luke)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15:2 </a:t>
            </a:r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FB76D-87AD-4D90-96BB-8285853626B2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96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2.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羊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為什麼迷失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Why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the sheep was lost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賽 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Isa)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53:6 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彼前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(1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Peter)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2:25</a:t>
            </a:r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8612-A315-4A48-9D3D-4AF5F6186838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56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3.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牧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羊人的感覺 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The 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feeling of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the shepherd</a:t>
            </a:r>
          </a:p>
          <a:p>
            <a:pPr marL="0" indent="0">
              <a:buNone/>
            </a:pP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創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Gen) 31:38-39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路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(Luke) 19:10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A2BF-07D3-4EB3-884F-10347AD8D412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120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ja-JP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4.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牧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羊人如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何尋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找迷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羊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? 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How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did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the shepherd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find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the</a:t>
            </a:r>
          </a:p>
          <a:p>
            <a:pPr marL="0" indent="0">
              <a:buNone/>
            </a:pP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lost sheep? </a:t>
            </a: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約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John) 10:11-12 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17:7,12,24 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詩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Ps) 113:7</a:t>
            </a:r>
          </a:p>
          <a:p>
            <a:pPr marL="0" indent="0">
              <a:buNone/>
            </a:pPr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-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救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恩的過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程 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The s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alvation process</a:t>
            </a:r>
          </a:p>
          <a:p>
            <a:pPr marL="0" indent="0">
              <a:buNone/>
            </a:pPr>
            <a:endParaRPr lang="en-US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a)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全然地敗壞 或 完全無能力 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Completely 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corrupt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or</a:t>
            </a:r>
          </a:p>
          <a:p>
            <a:pPr marL="0" indent="0">
              <a:buNone/>
            </a:pP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   totally 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incapable</a:t>
            </a:r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b)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無條件的揀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選 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Unconditional election</a:t>
            </a: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c)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不可抗拒的恩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典 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Irresistible grace</a:t>
            </a:r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d) 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聖徒持守信心並蒙保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守 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Saints hold on faith and </a:t>
            </a:r>
            <a:endParaRPr lang="en-US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    being conserved</a:t>
            </a:r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1313-5781-4C54-B013-4794B94AA246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009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5.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失而復得的喜樂 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The joy of being lost and found </a:t>
            </a:r>
          </a:p>
          <a:p>
            <a:pPr marL="0" indent="0">
              <a:buNone/>
            </a:pP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  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希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sz="2800" dirty="0" err="1">
                <a:latin typeface="PMingLiU" panose="02020500000000000000" pitchFamily="18" charset="-120"/>
                <a:ea typeface="PMingLiU" panose="02020500000000000000" pitchFamily="18" charset="-120"/>
              </a:rPr>
              <a:t>Heb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) 12:2, 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賽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Isa) 53:11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B710-9F4E-4EC5-9EA7-BE679285FB0B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44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" y="152400"/>
            <a:ext cx="9067800" cy="6629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-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例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 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Sue Koch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姊妹如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何尋找迷失的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羊</a:t>
            </a:r>
            <a:endParaRPr lang="en-US" altLang="ja-JP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ja-JP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         最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近她問所訓練的運動員有什麼需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要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有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一位女運動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員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說她需要有喜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樂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Sue 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Koch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和她的同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工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藉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上帝的話語和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詩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歌對她傳福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音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這位女運動員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就信</a:t>
            </a:r>
            <a:r>
              <a:rPr lang="ja-JP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了主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</a:p>
          <a:p>
            <a:pPr marL="0" indent="0">
              <a:buNone/>
            </a:pP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0070-1CE6-47CA-9A3E-AD8639A6AA43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29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</a:p>
          <a:p>
            <a:pPr marL="0" indent="0">
              <a:buNone/>
            </a:pPr>
            <a:r>
              <a:rPr lang="en-US" altLang="ja-JP" sz="2800" dirty="0">
                <a:ea typeface="PMingLiU" panose="02020500000000000000" pitchFamily="18" charset="-120"/>
              </a:rPr>
              <a:t> </a:t>
            </a:r>
            <a:r>
              <a:rPr lang="en-US" altLang="ja-JP" sz="2800" dirty="0" smtClean="0">
                <a:ea typeface="PMingLiU" panose="02020500000000000000" pitchFamily="18" charset="-120"/>
              </a:rPr>
              <a:t>       - </a:t>
            </a:r>
            <a:r>
              <a:rPr lang="ja-JP" altLang="en-US" sz="2800" dirty="0">
                <a:ea typeface="PMingLiU" panose="02020500000000000000" pitchFamily="18" charset="-120"/>
              </a:rPr>
              <a:t>例 </a:t>
            </a:r>
            <a:r>
              <a:rPr lang="en-US" altLang="ja-JP" sz="2800" dirty="0" smtClean="0">
                <a:ea typeface="PMingLiU" panose="02020500000000000000" pitchFamily="18" charset="-120"/>
              </a:rPr>
              <a:t>2  </a:t>
            </a:r>
            <a:r>
              <a:rPr lang="zh-TW" altLang="en-US" sz="2800" dirty="0" smtClean="0">
                <a:ea typeface="PMingLiU" panose="02020500000000000000" pitchFamily="18" charset="-120"/>
              </a:rPr>
              <a:t>用</a:t>
            </a:r>
            <a:r>
              <a:rPr lang="zh-TW" altLang="en-US" sz="2800" dirty="0">
                <a:ea typeface="PMingLiU" panose="02020500000000000000" pitchFamily="18" charset="-120"/>
              </a:rPr>
              <a:t>詩歌傳福音的見</a:t>
            </a:r>
            <a:r>
              <a:rPr lang="zh-TW" altLang="en-US" sz="2800" dirty="0" smtClean="0">
                <a:ea typeface="PMingLiU" panose="02020500000000000000" pitchFamily="18" charset="-120"/>
              </a:rPr>
              <a:t>證</a:t>
            </a:r>
            <a:endParaRPr lang="en-US" altLang="zh-TW" sz="2800" dirty="0" smtClean="0"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ja-JP" sz="2800" dirty="0" smtClean="0"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ja-JP" altLang="en-US" sz="2800" dirty="0" smtClean="0">
                <a:ea typeface="PMingLiU" panose="02020500000000000000" pitchFamily="18" charset="-120"/>
              </a:rPr>
              <a:t>                    有一人</a:t>
            </a:r>
            <a:r>
              <a:rPr lang="zh-TW" altLang="en-US" sz="2800" dirty="0" smtClean="0">
                <a:ea typeface="PMingLiU" panose="02020500000000000000" pitchFamily="18" charset="-120"/>
              </a:rPr>
              <a:t>到中國西北出差</a:t>
            </a:r>
            <a:r>
              <a:rPr lang="en-US" altLang="zh-TW" sz="2800" dirty="0" smtClean="0"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ea typeface="PMingLiU" panose="02020500000000000000" pitchFamily="18" charset="-120"/>
              </a:rPr>
              <a:t>在出租車上</a:t>
            </a:r>
            <a:r>
              <a:rPr lang="en-US" altLang="zh-TW" sz="2800" dirty="0" smtClean="0"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ea typeface="PMingLiU" panose="02020500000000000000" pitchFamily="18" charset="-120"/>
              </a:rPr>
              <a:t>聽</a:t>
            </a:r>
            <a:r>
              <a:rPr lang="zh-TW" altLang="en-US" sz="2800" dirty="0">
                <a:ea typeface="PMingLiU" panose="02020500000000000000" pitchFamily="18" charset="-120"/>
              </a:rPr>
              <a:t>到盛曉玫姊妹作的詩</a:t>
            </a:r>
            <a:r>
              <a:rPr lang="zh-TW" altLang="en-US" sz="2800" dirty="0" smtClean="0">
                <a:ea typeface="PMingLiU" panose="02020500000000000000" pitchFamily="18" charset="-120"/>
              </a:rPr>
              <a:t>歌</a:t>
            </a:r>
            <a:r>
              <a:rPr lang="en-US" altLang="zh-TW" sz="2800" dirty="0" smtClean="0">
                <a:ea typeface="PMingLiU" panose="02020500000000000000" pitchFamily="18" charset="-120"/>
              </a:rPr>
              <a:t>. </a:t>
            </a:r>
            <a:r>
              <a:rPr lang="zh-TW" altLang="en-US" sz="2800" dirty="0">
                <a:ea typeface="PMingLiU" panose="02020500000000000000" pitchFamily="18" charset="-120"/>
              </a:rPr>
              <a:t>出租車司機見證</a:t>
            </a:r>
            <a:r>
              <a:rPr lang="zh-TW" altLang="en-US" sz="2800" dirty="0" smtClean="0">
                <a:ea typeface="PMingLiU" panose="02020500000000000000" pitchFamily="18" charset="-120"/>
              </a:rPr>
              <a:t>說</a:t>
            </a:r>
            <a:r>
              <a:rPr lang="en-US" altLang="zh-TW" sz="2800" dirty="0" smtClean="0"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ea typeface="PMingLiU" panose="02020500000000000000" pitchFamily="18" charset="-120"/>
              </a:rPr>
              <a:t>在</a:t>
            </a:r>
            <a:r>
              <a:rPr lang="zh-TW" altLang="en-US" sz="2800" dirty="0">
                <a:ea typeface="PMingLiU" panose="02020500000000000000" pitchFamily="18" charset="-120"/>
              </a:rPr>
              <a:t>痛苦</a:t>
            </a:r>
            <a:r>
              <a:rPr lang="zh-TW" altLang="en-US" sz="2800" dirty="0" smtClean="0">
                <a:ea typeface="PMingLiU" panose="02020500000000000000" pitchFamily="18" charset="-120"/>
              </a:rPr>
              <a:t>時</a:t>
            </a:r>
            <a:r>
              <a:rPr lang="en-US" altLang="zh-TW" sz="2800" dirty="0" smtClean="0">
                <a:ea typeface="PMingLiU" panose="02020500000000000000" pitchFamily="18" charset="-120"/>
              </a:rPr>
              <a:t>, </a:t>
            </a:r>
            <a:r>
              <a:rPr lang="zh-TW" altLang="en-US" sz="2800" dirty="0" smtClean="0">
                <a:ea typeface="PMingLiU" panose="02020500000000000000" pitchFamily="18" charset="-120"/>
              </a:rPr>
              <a:t>他</a:t>
            </a:r>
            <a:r>
              <a:rPr lang="zh-TW" altLang="en-US" sz="2800" dirty="0">
                <a:ea typeface="PMingLiU" panose="02020500000000000000" pitchFamily="18" charset="-120"/>
              </a:rPr>
              <a:t>經常</a:t>
            </a:r>
            <a:r>
              <a:rPr lang="zh-TW" altLang="en-US" sz="2800" dirty="0" smtClean="0">
                <a:ea typeface="PMingLiU" panose="02020500000000000000" pitchFamily="18" charset="-120"/>
              </a:rPr>
              <a:t>聽這</a:t>
            </a:r>
            <a:r>
              <a:rPr lang="zh-TW" altLang="en-US" sz="2800" dirty="0">
                <a:ea typeface="PMingLiU" panose="02020500000000000000" pitchFamily="18" charset="-120"/>
              </a:rPr>
              <a:t>些詩</a:t>
            </a:r>
            <a:r>
              <a:rPr lang="zh-TW" altLang="en-US" sz="2800" dirty="0" smtClean="0">
                <a:ea typeface="PMingLiU" panose="02020500000000000000" pitchFamily="18" charset="-120"/>
              </a:rPr>
              <a:t>歌</a:t>
            </a:r>
            <a:r>
              <a:rPr lang="en-US" altLang="zh-TW" sz="2800" dirty="0" smtClean="0">
                <a:ea typeface="PMingLiU" panose="02020500000000000000" pitchFamily="18" charset="-120"/>
              </a:rPr>
              <a:t>,</a:t>
            </a:r>
            <a:r>
              <a:rPr lang="zh-TW" altLang="en-US" sz="2800" dirty="0">
                <a:ea typeface="PMingLiU" panose="02020500000000000000" pitchFamily="18" charset="-120"/>
              </a:rPr>
              <a:t> 因而</a:t>
            </a:r>
            <a:r>
              <a:rPr lang="zh-TW" altLang="en-US" sz="2800" dirty="0" smtClean="0">
                <a:ea typeface="PMingLiU" panose="02020500000000000000" pitchFamily="18" charset="-120"/>
              </a:rPr>
              <a:t>得</a:t>
            </a:r>
            <a:r>
              <a:rPr lang="zh-TW" altLang="en-US" sz="2800" dirty="0">
                <a:ea typeface="PMingLiU" panose="02020500000000000000" pitchFamily="18" charset="-120"/>
              </a:rPr>
              <a:t>到主的安</a:t>
            </a:r>
            <a:r>
              <a:rPr lang="zh-TW" altLang="en-US" sz="2800" dirty="0" smtClean="0">
                <a:ea typeface="PMingLiU" panose="02020500000000000000" pitchFamily="18" charset="-120"/>
              </a:rPr>
              <a:t>慰</a:t>
            </a:r>
            <a:r>
              <a:rPr lang="zh-TW" altLang="en-US" sz="2800" dirty="0">
                <a:ea typeface="PMingLiU" panose="02020500000000000000" pitchFamily="18" charset="-120"/>
              </a:rPr>
              <a:t>和</a:t>
            </a:r>
            <a:r>
              <a:rPr lang="zh-TW" altLang="en-US" sz="2800" dirty="0" smtClean="0">
                <a:ea typeface="PMingLiU" panose="02020500000000000000" pitchFamily="18" charset="-120"/>
              </a:rPr>
              <a:t>喜樂</a:t>
            </a:r>
            <a:r>
              <a:rPr lang="en-US" altLang="zh-TW" sz="2800" dirty="0" smtClean="0">
                <a:ea typeface="PMingLiU" panose="02020500000000000000" pitchFamily="18" charset="-120"/>
              </a:rPr>
              <a:t>. </a:t>
            </a:r>
            <a:r>
              <a:rPr lang="ja-JP" altLang="en-US" sz="2800" dirty="0">
                <a:ea typeface="PMingLiU" panose="02020500000000000000" pitchFamily="18" charset="-120"/>
              </a:rPr>
              <a:t>其中有一首這</a:t>
            </a:r>
            <a:r>
              <a:rPr lang="zh-TW" altLang="en-US" sz="2800" dirty="0" smtClean="0">
                <a:ea typeface="PMingLiU" panose="02020500000000000000" pitchFamily="18" charset="-120"/>
              </a:rPr>
              <a:t>姊</a:t>
            </a:r>
            <a:r>
              <a:rPr lang="zh-TW" altLang="en-US" sz="2800" dirty="0">
                <a:ea typeface="PMingLiU" panose="02020500000000000000" pitchFamily="18" charset="-120"/>
              </a:rPr>
              <a:t>妹作的詩</a:t>
            </a:r>
            <a:r>
              <a:rPr lang="zh-TW" altLang="en-US" sz="2800" dirty="0" smtClean="0">
                <a:ea typeface="PMingLiU" panose="02020500000000000000" pitchFamily="18" charset="-120"/>
              </a:rPr>
              <a:t>歌</a:t>
            </a:r>
            <a:r>
              <a:rPr lang="ja-JP" altLang="en-US" sz="2800" dirty="0" smtClean="0">
                <a:ea typeface="PMingLiU" panose="02020500000000000000" pitchFamily="18" charset="-120"/>
              </a:rPr>
              <a:t> </a:t>
            </a:r>
            <a:r>
              <a:rPr lang="en-US" altLang="ja-JP" sz="2800" dirty="0" smtClean="0">
                <a:ea typeface="PMingLiU" panose="02020500000000000000" pitchFamily="18" charset="-120"/>
              </a:rPr>
              <a:t>“</a:t>
            </a:r>
            <a:r>
              <a:rPr lang="ja-JP" altLang="en-US" sz="2800" dirty="0" smtClean="0">
                <a:ea typeface="PMingLiU" panose="02020500000000000000" pitchFamily="18" charset="-120"/>
              </a:rPr>
              <a:t>幸福</a:t>
            </a:r>
            <a:r>
              <a:rPr lang="en-US" altLang="ja-JP" sz="2800" dirty="0" smtClean="0">
                <a:ea typeface="PMingLiU" panose="02020500000000000000" pitchFamily="18" charset="-120"/>
              </a:rPr>
              <a:t>”</a:t>
            </a:r>
            <a:r>
              <a:rPr lang="ja-JP" altLang="en-US" sz="2800" dirty="0" smtClean="0">
                <a:ea typeface="PMingLiU" panose="02020500000000000000" pitchFamily="18" charset="-120"/>
              </a:rPr>
              <a:t> </a:t>
            </a:r>
            <a:r>
              <a:rPr lang="zh-TW" altLang="en-US" sz="2800" dirty="0">
                <a:ea typeface="PMingLiU" panose="02020500000000000000" pitchFamily="18" charset="-120"/>
              </a:rPr>
              <a:t>我們教會的詩班曾唱</a:t>
            </a:r>
            <a:r>
              <a:rPr lang="zh-TW" altLang="en-US" sz="2800" dirty="0" smtClean="0">
                <a:ea typeface="PMingLiU" panose="02020500000000000000" pitchFamily="18" charset="-120"/>
              </a:rPr>
              <a:t>過</a:t>
            </a:r>
            <a:r>
              <a:rPr lang="en-US" altLang="zh-TW" sz="2800" dirty="0" smtClean="0">
                <a:ea typeface="PMingLiU" panose="02020500000000000000" pitchFamily="18" charset="-120"/>
              </a:rPr>
              <a:t>.</a:t>
            </a:r>
            <a:endParaRPr lang="en-US" altLang="zh-TW" sz="2800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2800" dirty="0">
                <a:ea typeface="PMingLiU" panose="02020500000000000000" pitchFamily="18" charset="-120"/>
              </a:rPr>
              <a:t>                </a:t>
            </a:r>
            <a:r>
              <a:rPr lang="en-US" altLang="zh-TW" sz="2800" dirty="0" smtClean="0">
                <a:ea typeface="PMingLiU" panose="02020500000000000000" pitchFamily="18" charset="-120"/>
              </a:rPr>
              <a:t>   </a:t>
            </a:r>
            <a:r>
              <a:rPr lang="zh-TW" altLang="en-US" sz="2800" dirty="0" smtClean="0">
                <a:ea typeface="PMingLiU" panose="02020500000000000000" pitchFamily="18" charset="-120"/>
              </a:rPr>
              <a:t>幸</a:t>
            </a:r>
            <a:r>
              <a:rPr lang="zh-TW" altLang="en-US" sz="2800" dirty="0">
                <a:ea typeface="PMingLiU" panose="02020500000000000000" pitchFamily="18" charset="-120"/>
              </a:rPr>
              <a:t>福是珍惜現在擁有的 </a:t>
            </a:r>
          </a:p>
          <a:p>
            <a:pPr marL="0" indent="0">
              <a:buNone/>
            </a:pPr>
            <a:r>
              <a:rPr lang="zh-TW" altLang="en-US" sz="2800" dirty="0">
                <a:ea typeface="PMingLiU" panose="02020500000000000000" pitchFamily="18" charset="-120"/>
              </a:rPr>
              <a:t>              </a:t>
            </a:r>
            <a:r>
              <a:rPr lang="zh-TW" altLang="en-US" sz="2800" dirty="0" smtClean="0">
                <a:ea typeface="PMingLiU" panose="02020500000000000000" pitchFamily="18" charset="-120"/>
              </a:rPr>
              <a:t>     </a:t>
            </a:r>
            <a:r>
              <a:rPr lang="zh-TW" altLang="en-US" sz="2800" dirty="0">
                <a:ea typeface="PMingLiU" panose="02020500000000000000" pitchFamily="18" charset="-120"/>
              </a:rPr>
              <a:t>感謝上帝供</a:t>
            </a:r>
            <a:r>
              <a:rPr lang="zh-TW" altLang="en-US" sz="2800" dirty="0" smtClean="0">
                <a:ea typeface="PMingLiU" panose="02020500000000000000" pitchFamily="18" charset="-120"/>
              </a:rPr>
              <a:t>應</a:t>
            </a:r>
            <a:r>
              <a:rPr lang="en-US" altLang="zh-TW" sz="2800" dirty="0" smtClean="0">
                <a:ea typeface="PMingLiU" panose="02020500000000000000" pitchFamily="18" charset="-120"/>
              </a:rPr>
              <a:t>.</a:t>
            </a:r>
            <a:endParaRPr lang="zh-TW" altLang="en-US" sz="2800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800" dirty="0">
                <a:ea typeface="PMingLiU" panose="02020500000000000000" pitchFamily="18" charset="-120"/>
              </a:rPr>
              <a:t>               </a:t>
            </a:r>
            <a:r>
              <a:rPr lang="zh-TW" altLang="en-US" sz="2800" dirty="0" smtClean="0">
                <a:ea typeface="PMingLiU" panose="02020500000000000000" pitchFamily="18" charset="-120"/>
              </a:rPr>
              <a:t>    </a:t>
            </a:r>
            <a:r>
              <a:rPr lang="zh-TW" altLang="en-US" sz="2800" dirty="0">
                <a:ea typeface="PMingLiU" panose="02020500000000000000" pitchFamily="18" charset="-120"/>
              </a:rPr>
              <a:t>幸福是分享自己領受的 </a:t>
            </a:r>
          </a:p>
          <a:p>
            <a:pPr marL="0" indent="0">
              <a:buNone/>
            </a:pPr>
            <a:r>
              <a:rPr lang="zh-TW" altLang="en-US" sz="2800" dirty="0">
                <a:ea typeface="PMingLiU" panose="02020500000000000000" pitchFamily="18" charset="-120"/>
              </a:rPr>
              <a:t>              </a:t>
            </a:r>
            <a:r>
              <a:rPr lang="zh-TW" altLang="en-US" sz="2800" dirty="0" smtClean="0">
                <a:ea typeface="PMingLiU" panose="02020500000000000000" pitchFamily="18" charset="-120"/>
              </a:rPr>
              <a:t>     </a:t>
            </a:r>
            <a:r>
              <a:rPr lang="zh-TW" altLang="en-US" sz="2800" dirty="0">
                <a:ea typeface="PMingLiU" panose="02020500000000000000" pitchFamily="18" charset="-120"/>
              </a:rPr>
              <a:t>叫別人得利</a:t>
            </a:r>
            <a:r>
              <a:rPr lang="zh-TW" altLang="en-US" sz="2800" dirty="0" smtClean="0">
                <a:ea typeface="PMingLiU" panose="02020500000000000000" pitchFamily="18" charset="-120"/>
              </a:rPr>
              <a:t>益</a:t>
            </a:r>
            <a:r>
              <a:rPr lang="en-US" altLang="zh-TW" sz="2800" dirty="0" smtClean="0">
                <a:ea typeface="PMingLiU" panose="02020500000000000000" pitchFamily="18" charset="-120"/>
              </a:rPr>
              <a:t>.</a:t>
            </a:r>
            <a:endParaRPr lang="zh-TW" altLang="en-US" sz="2800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zh-TW" altLang="en-US" sz="2800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800" dirty="0">
                <a:ea typeface="PMingLiU" panose="02020500000000000000" pitchFamily="18" charset="-120"/>
              </a:rPr>
              <a:t>               </a:t>
            </a:r>
            <a:r>
              <a:rPr lang="zh-TW" altLang="en-US" sz="2800" dirty="0" smtClean="0">
                <a:ea typeface="PMingLiU" panose="02020500000000000000" pitchFamily="18" charset="-120"/>
              </a:rPr>
              <a:t>    </a:t>
            </a:r>
            <a:r>
              <a:rPr lang="zh-TW" altLang="en-US" sz="2800" dirty="0">
                <a:ea typeface="PMingLiU" panose="02020500000000000000" pitchFamily="18" charset="-120"/>
              </a:rPr>
              <a:t>幸福是相信聖經所寫的 </a:t>
            </a:r>
          </a:p>
          <a:p>
            <a:pPr marL="0" indent="0">
              <a:buNone/>
            </a:pPr>
            <a:r>
              <a:rPr lang="zh-TW" altLang="en-US" sz="2800" dirty="0">
                <a:ea typeface="PMingLiU" panose="02020500000000000000" pitchFamily="18" charset="-120"/>
              </a:rPr>
              <a:t>              </a:t>
            </a:r>
            <a:r>
              <a:rPr lang="zh-TW" altLang="en-US" sz="2800" dirty="0" smtClean="0">
                <a:ea typeface="PMingLiU" panose="02020500000000000000" pitchFamily="18" charset="-120"/>
              </a:rPr>
              <a:t>     </a:t>
            </a:r>
            <a:r>
              <a:rPr lang="zh-TW" altLang="en-US" sz="2800" dirty="0">
                <a:ea typeface="PMingLiU" panose="02020500000000000000" pitchFamily="18" charset="-120"/>
              </a:rPr>
              <a:t>每句都是真</a:t>
            </a:r>
            <a:r>
              <a:rPr lang="zh-TW" altLang="en-US" sz="2800" dirty="0" smtClean="0">
                <a:ea typeface="PMingLiU" panose="02020500000000000000" pitchFamily="18" charset="-120"/>
              </a:rPr>
              <a:t>理</a:t>
            </a:r>
            <a:r>
              <a:rPr lang="en-US" altLang="zh-TW" sz="2800" dirty="0" smtClean="0">
                <a:ea typeface="PMingLiU" panose="02020500000000000000" pitchFamily="18" charset="-120"/>
              </a:rPr>
              <a:t>.</a:t>
            </a:r>
            <a:endParaRPr lang="zh-TW" altLang="en-US" sz="2800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800" dirty="0">
                <a:ea typeface="PMingLiU" panose="02020500000000000000" pitchFamily="18" charset="-120"/>
              </a:rPr>
              <a:t>             </a:t>
            </a:r>
            <a:r>
              <a:rPr lang="zh-TW" altLang="en-US" sz="2800" dirty="0" smtClean="0">
                <a:ea typeface="PMingLiU" panose="02020500000000000000" pitchFamily="18" charset="-120"/>
              </a:rPr>
              <a:t>      </a:t>
            </a:r>
            <a:r>
              <a:rPr lang="zh-TW" altLang="en-US" sz="2800" dirty="0">
                <a:ea typeface="PMingLiU" panose="02020500000000000000" pitchFamily="18" charset="-120"/>
              </a:rPr>
              <a:t>幸福是卸下重擔給上帝 </a:t>
            </a:r>
          </a:p>
          <a:p>
            <a:pPr marL="0" indent="0">
              <a:buNone/>
            </a:pPr>
            <a:r>
              <a:rPr lang="zh-TW" altLang="en-US" sz="2800" dirty="0">
                <a:ea typeface="PMingLiU" panose="02020500000000000000" pitchFamily="18" charset="-120"/>
              </a:rPr>
              <a:t>               </a:t>
            </a:r>
            <a:r>
              <a:rPr lang="zh-TW" altLang="en-US" sz="2800" dirty="0" smtClean="0">
                <a:ea typeface="PMingLiU" panose="02020500000000000000" pitchFamily="18" charset="-120"/>
              </a:rPr>
              <a:t>    </a:t>
            </a:r>
            <a:r>
              <a:rPr lang="zh-TW" altLang="en-US" sz="2800" dirty="0">
                <a:ea typeface="PMingLiU" panose="02020500000000000000" pitchFamily="18" charset="-120"/>
              </a:rPr>
              <a:t>因祂必看顧你指引</a:t>
            </a:r>
            <a:r>
              <a:rPr lang="zh-TW" altLang="en-US" sz="2800" dirty="0" smtClean="0">
                <a:ea typeface="PMingLiU" panose="02020500000000000000" pitchFamily="18" charset="-120"/>
              </a:rPr>
              <a:t>你</a:t>
            </a:r>
            <a:r>
              <a:rPr lang="en-US" altLang="zh-TW" sz="2800" dirty="0" smtClean="0">
                <a:ea typeface="PMingLiU" panose="02020500000000000000" pitchFamily="18" charset="-120"/>
              </a:rPr>
              <a:t>.</a:t>
            </a:r>
            <a:endParaRPr lang="ja-JP" altLang="en-US" sz="2800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ja-JP" alt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3901-D7B9-4103-8063-F755D4CB3D6F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95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zh-TW" sz="2900" dirty="0" smtClean="0"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900" dirty="0" smtClean="0">
                <a:ea typeface="PMingLiU" panose="02020500000000000000" pitchFamily="18" charset="-120"/>
              </a:rPr>
              <a:t>盛</a:t>
            </a:r>
            <a:r>
              <a:rPr lang="zh-TW" altLang="en-US" sz="2900" dirty="0">
                <a:ea typeface="PMingLiU" panose="02020500000000000000" pitchFamily="18" charset="-120"/>
              </a:rPr>
              <a:t>曉玫是財經背景出</a:t>
            </a:r>
            <a:r>
              <a:rPr lang="zh-TW" altLang="en-US" sz="2900" dirty="0" smtClean="0">
                <a:ea typeface="PMingLiU" panose="02020500000000000000" pitchFamily="18" charset="-120"/>
              </a:rPr>
              <a:t>身</a:t>
            </a:r>
            <a:r>
              <a:rPr lang="en-US" altLang="zh-TW" sz="2900" dirty="0" smtClean="0">
                <a:ea typeface="PMingLiU" panose="02020500000000000000" pitchFamily="18" charset="-120"/>
              </a:rPr>
              <a:t>. </a:t>
            </a:r>
            <a:r>
              <a:rPr lang="zh-TW" altLang="en-US" sz="2900" dirty="0" smtClean="0">
                <a:ea typeface="PMingLiU" panose="02020500000000000000" pitchFamily="18" charset="-120"/>
              </a:rPr>
              <a:t>她</a:t>
            </a:r>
            <a:r>
              <a:rPr lang="zh-TW" altLang="en-US" sz="2900" dirty="0">
                <a:ea typeface="PMingLiU" panose="02020500000000000000" pitchFamily="18" charset="-120"/>
              </a:rPr>
              <a:t>很會唸書考</a:t>
            </a:r>
            <a:r>
              <a:rPr lang="zh-TW" altLang="en-US" sz="2900" dirty="0" smtClean="0">
                <a:ea typeface="PMingLiU" panose="02020500000000000000" pitchFamily="18" charset="-120"/>
              </a:rPr>
              <a:t>試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從</a:t>
            </a:r>
            <a:r>
              <a:rPr lang="zh-TW" altLang="en-US" sz="2900" dirty="0">
                <a:ea typeface="PMingLiU" panose="02020500000000000000" pitchFamily="18" charset="-120"/>
              </a:rPr>
              <a:t>北一</a:t>
            </a:r>
            <a:r>
              <a:rPr lang="zh-TW" altLang="en-US" sz="2900" dirty="0" smtClean="0">
                <a:ea typeface="PMingLiU" panose="02020500000000000000" pitchFamily="18" charset="-120"/>
              </a:rPr>
              <a:t>女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台</a:t>
            </a:r>
            <a:r>
              <a:rPr lang="zh-TW" altLang="en-US" sz="2900" dirty="0">
                <a:ea typeface="PMingLiU" panose="02020500000000000000" pitchFamily="18" charset="-120"/>
              </a:rPr>
              <a:t>大國</a:t>
            </a:r>
            <a:r>
              <a:rPr lang="zh-TW" altLang="en-US" sz="2900" dirty="0" smtClean="0">
                <a:ea typeface="PMingLiU" panose="02020500000000000000" pitchFamily="18" charset="-120"/>
              </a:rPr>
              <a:t>貿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出</a:t>
            </a:r>
            <a:r>
              <a:rPr lang="zh-TW" altLang="en-US" sz="2900" dirty="0">
                <a:ea typeface="PMingLiU" panose="02020500000000000000" pitchFamily="18" charset="-120"/>
              </a:rPr>
              <a:t>國唸了</a:t>
            </a:r>
            <a:r>
              <a:rPr lang="en-US" altLang="zh-TW" sz="2900" dirty="0">
                <a:ea typeface="PMingLiU" panose="02020500000000000000" pitchFamily="18" charset="-120"/>
              </a:rPr>
              <a:t>UCLA</a:t>
            </a:r>
            <a:r>
              <a:rPr lang="zh-TW" altLang="en-US" sz="2900" dirty="0">
                <a:ea typeface="PMingLiU" panose="02020500000000000000" pitchFamily="18" charset="-120"/>
              </a:rPr>
              <a:t>企管碩</a:t>
            </a:r>
            <a:r>
              <a:rPr lang="zh-TW" altLang="en-US" sz="2900" dirty="0" smtClean="0">
                <a:ea typeface="PMingLiU" panose="02020500000000000000" pitchFamily="18" charset="-120"/>
              </a:rPr>
              <a:t>士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後來在</a:t>
            </a:r>
            <a:r>
              <a:rPr lang="zh-TW" altLang="en-US" sz="2900" dirty="0">
                <a:ea typeface="PMingLiU" panose="02020500000000000000" pitchFamily="18" charset="-120"/>
              </a:rPr>
              <a:t>美國洛杉磯的金融機構工</a:t>
            </a:r>
            <a:r>
              <a:rPr lang="zh-TW" altLang="en-US" sz="2900" dirty="0" smtClean="0">
                <a:ea typeface="PMingLiU" panose="02020500000000000000" pitchFamily="18" charset="-120"/>
              </a:rPr>
              <a:t>作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結婚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定居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她</a:t>
            </a:r>
            <a:r>
              <a:rPr lang="zh-TW" altLang="en-US" sz="2900" dirty="0">
                <a:ea typeface="PMingLiU" panose="02020500000000000000" pitchFamily="18" charset="-120"/>
              </a:rPr>
              <a:t>個人對商業興</a:t>
            </a:r>
            <a:r>
              <a:rPr lang="zh-TW" altLang="en-US" sz="2900" dirty="0" smtClean="0">
                <a:ea typeface="PMingLiU" panose="02020500000000000000" pitchFamily="18" charset="-120"/>
              </a:rPr>
              <a:t>趣不高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這</a:t>
            </a:r>
            <a:r>
              <a:rPr lang="zh-TW" altLang="en-US" sz="2900" dirty="0">
                <a:ea typeface="PMingLiU" panose="02020500000000000000" pitchFamily="18" charset="-120"/>
              </a:rPr>
              <a:t>樣走只是考慮出</a:t>
            </a:r>
            <a:r>
              <a:rPr lang="zh-TW" altLang="en-US" sz="2900" dirty="0" smtClean="0">
                <a:ea typeface="PMingLiU" panose="02020500000000000000" pitchFamily="18" charset="-120"/>
              </a:rPr>
              <a:t>路</a:t>
            </a:r>
            <a:r>
              <a:rPr lang="en-US" altLang="zh-TW" sz="2900" dirty="0" smtClean="0">
                <a:ea typeface="PMingLiU" panose="02020500000000000000" pitchFamily="18" charset="-120"/>
              </a:rPr>
              <a:t>.</a:t>
            </a:r>
          </a:p>
          <a:p>
            <a:pPr marL="0" indent="0">
              <a:buNone/>
            </a:pPr>
            <a:endParaRPr lang="en-US" altLang="zh-TW" sz="2900" dirty="0" smtClean="0"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900" dirty="0">
                <a:ea typeface="PMingLiU" panose="02020500000000000000" pitchFamily="18" charset="-120"/>
              </a:rPr>
              <a:t>一直到在美國信了</a:t>
            </a:r>
            <a:r>
              <a:rPr lang="zh-TW" altLang="en-US" sz="2900" dirty="0" smtClean="0">
                <a:ea typeface="PMingLiU" panose="02020500000000000000" pitchFamily="18" charset="-120"/>
              </a:rPr>
              <a:t>主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踏</a:t>
            </a:r>
            <a:r>
              <a:rPr lang="zh-TW" altLang="en-US" sz="2900" dirty="0">
                <a:ea typeface="PMingLiU" panose="02020500000000000000" pitchFamily="18" charset="-120"/>
              </a:rPr>
              <a:t>進教會</a:t>
            </a:r>
            <a:r>
              <a:rPr lang="zh-TW" altLang="en-US" sz="2900" dirty="0" smtClean="0">
                <a:ea typeface="PMingLiU" panose="02020500000000000000" pitchFamily="18" charset="-120"/>
              </a:rPr>
              <a:t>後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她</a:t>
            </a:r>
            <a:r>
              <a:rPr lang="zh-TW" altLang="en-US" sz="2900" dirty="0">
                <a:ea typeface="PMingLiU" panose="02020500000000000000" pitchFamily="18" charset="-120"/>
              </a:rPr>
              <a:t>才開始又接觸了音</a:t>
            </a:r>
            <a:r>
              <a:rPr lang="zh-TW" altLang="en-US" sz="2900" dirty="0" smtClean="0">
                <a:ea typeface="PMingLiU" panose="02020500000000000000" pitchFamily="18" charset="-120"/>
              </a:rPr>
              <a:t>樂</a:t>
            </a:r>
            <a:r>
              <a:rPr lang="en-US" altLang="zh-TW" sz="2900" dirty="0" smtClean="0">
                <a:ea typeface="PMingLiU" panose="02020500000000000000" pitchFamily="18" charset="-120"/>
              </a:rPr>
              <a:t>. </a:t>
            </a:r>
            <a:r>
              <a:rPr lang="ja-JP" altLang="en-US" sz="2900" dirty="0">
                <a:ea typeface="PMingLiU" panose="02020500000000000000" pitchFamily="18" charset="-120"/>
              </a:rPr>
              <a:t>認為</a:t>
            </a:r>
            <a:r>
              <a:rPr lang="zh-TW" altLang="en-US" sz="2900" dirty="0" smtClean="0">
                <a:ea typeface="PMingLiU" panose="02020500000000000000" pitchFamily="18" charset="-120"/>
              </a:rPr>
              <a:t>「</a:t>
            </a:r>
            <a:r>
              <a:rPr lang="zh-TW" altLang="en-US" sz="2900" dirty="0">
                <a:ea typeface="PMingLiU" panose="02020500000000000000" pitchFamily="18" charset="-120"/>
              </a:rPr>
              <a:t>教會裡的詩歌蠻有意思的！」當時的</a:t>
            </a:r>
            <a:r>
              <a:rPr lang="zh-TW" altLang="en-US" sz="2900" dirty="0" smtClean="0">
                <a:ea typeface="PMingLiU" panose="02020500000000000000" pitchFamily="18" charset="-120"/>
              </a:rPr>
              <a:t>她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沒</a:t>
            </a:r>
            <a:r>
              <a:rPr lang="zh-TW" altLang="en-US" sz="2900" dirty="0">
                <a:ea typeface="PMingLiU" panose="02020500000000000000" pitchFamily="18" charset="-120"/>
              </a:rPr>
              <a:t>想到自己未來會走入音樂事奉的</a:t>
            </a:r>
            <a:r>
              <a:rPr lang="zh-TW" altLang="en-US" sz="2900" dirty="0" smtClean="0">
                <a:ea typeface="PMingLiU" panose="02020500000000000000" pitchFamily="18" charset="-120"/>
              </a:rPr>
              <a:t>路</a:t>
            </a:r>
            <a:r>
              <a:rPr lang="en-US" altLang="zh-TW" sz="2900" dirty="0">
                <a:ea typeface="PMingLiU" panose="02020500000000000000" pitchFamily="18" charset="-120"/>
              </a:rPr>
              <a:t>. 2000</a:t>
            </a:r>
            <a:r>
              <a:rPr lang="zh-TW" altLang="en-US" sz="2900" dirty="0">
                <a:ea typeface="PMingLiU" panose="02020500000000000000" pitchFamily="18" charset="-120"/>
              </a:rPr>
              <a:t>年開</a:t>
            </a:r>
            <a:r>
              <a:rPr lang="zh-TW" altLang="en-US" sz="2900" dirty="0" smtClean="0">
                <a:ea typeface="PMingLiU" panose="02020500000000000000" pitchFamily="18" charset="-120"/>
              </a:rPr>
              <a:t>始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盛</a:t>
            </a:r>
            <a:r>
              <a:rPr lang="zh-TW" altLang="en-US" sz="2900" dirty="0">
                <a:ea typeface="PMingLiU" panose="02020500000000000000" pitchFamily="18" charset="-120"/>
              </a:rPr>
              <a:t>曉玫姊妹和讚美之泉一起服</a:t>
            </a:r>
            <a:r>
              <a:rPr lang="zh-TW" altLang="en-US" sz="2900" dirty="0" smtClean="0">
                <a:ea typeface="PMingLiU" panose="02020500000000000000" pitchFamily="18" charset="-120"/>
              </a:rPr>
              <a:t>事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創</a:t>
            </a:r>
            <a:r>
              <a:rPr lang="zh-TW" altLang="en-US" sz="2900" dirty="0">
                <a:ea typeface="PMingLiU" panose="02020500000000000000" pitchFamily="18" charset="-120"/>
              </a:rPr>
              <a:t>作了第一首詩</a:t>
            </a:r>
            <a:r>
              <a:rPr lang="zh-TW" altLang="en-US" sz="2900" dirty="0" smtClean="0">
                <a:ea typeface="PMingLiU" panose="02020500000000000000" pitchFamily="18" charset="-120"/>
              </a:rPr>
              <a:t>歌 </a:t>
            </a:r>
            <a:r>
              <a:rPr lang="en-US" altLang="zh-TW" sz="2900" dirty="0" smtClean="0">
                <a:ea typeface="PMingLiU" panose="02020500000000000000" pitchFamily="18" charset="-120"/>
              </a:rPr>
              <a:t>“</a:t>
            </a:r>
            <a:r>
              <a:rPr lang="zh-TW" altLang="en-US" sz="2900" dirty="0" smtClean="0">
                <a:ea typeface="PMingLiU" panose="02020500000000000000" pitchFamily="18" charset="-120"/>
              </a:rPr>
              <a:t>常</a:t>
            </a:r>
            <a:r>
              <a:rPr lang="zh-TW" altLang="en-US" sz="2900" dirty="0">
                <a:ea typeface="PMingLiU" panose="02020500000000000000" pitchFamily="18" charset="-120"/>
              </a:rPr>
              <a:t>常喜</a:t>
            </a:r>
            <a:r>
              <a:rPr lang="zh-TW" altLang="en-US" sz="2900" dirty="0" smtClean="0">
                <a:ea typeface="PMingLiU" panose="02020500000000000000" pitchFamily="18" charset="-120"/>
              </a:rPr>
              <a:t>樂</a:t>
            </a:r>
            <a:r>
              <a:rPr lang="en-US" altLang="zh-TW" sz="2900" dirty="0" smtClean="0">
                <a:ea typeface="PMingLiU" panose="02020500000000000000" pitchFamily="18" charset="-120"/>
              </a:rPr>
              <a:t>”.</a:t>
            </a:r>
          </a:p>
          <a:p>
            <a:pPr marL="0" indent="0">
              <a:buNone/>
            </a:pPr>
            <a:endParaRPr lang="en-US" sz="2900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900" dirty="0" smtClean="0">
                <a:ea typeface="PMingLiU" panose="02020500000000000000" pitchFamily="18" charset="-120"/>
              </a:rPr>
              <a:t>從</a:t>
            </a:r>
            <a:r>
              <a:rPr lang="en-US" altLang="zh-TW" sz="2900" dirty="0">
                <a:ea typeface="PMingLiU" panose="02020500000000000000" pitchFamily="18" charset="-120"/>
              </a:rPr>
              <a:t>2002</a:t>
            </a:r>
            <a:r>
              <a:rPr lang="zh-TW" altLang="en-US" sz="2900" dirty="0">
                <a:ea typeface="PMingLiU" panose="02020500000000000000" pitchFamily="18" charset="-120"/>
              </a:rPr>
              <a:t>年開</a:t>
            </a:r>
            <a:r>
              <a:rPr lang="zh-TW" altLang="en-US" sz="2900" dirty="0" smtClean="0">
                <a:ea typeface="PMingLiU" panose="02020500000000000000" pitchFamily="18" charset="-120"/>
              </a:rPr>
              <a:t>始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她</a:t>
            </a:r>
            <a:r>
              <a:rPr lang="zh-TW" altLang="en-US" sz="2900" dirty="0">
                <a:ea typeface="PMingLiU" panose="02020500000000000000" pitchFamily="18" charset="-120"/>
              </a:rPr>
              <a:t>說很多時候就會冒出很多靈</a:t>
            </a:r>
            <a:r>
              <a:rPr lang="zh-TW" altLang="en-US" sz="2900" dirty="0" smtClean="0">
                <a:ea typeface="PMingLiU" panose="02020500000000000000" pitchFamily="18" charset="-120"/>
              </a:rPr>
              <a:t>感</a:t>
            </a:r>
            <a:r>
              <a:rPr lang="en-US" altLang="zh-TW" sz="2900" dirty="0" smtClean="0">
                <a:ea typeface="PMingLiU" panose="02020500000000000000" pitchFamily="18" charset="-120"/>
              </a:rPr>
              <a:t>.</a:t>
            </a:r>
            <a:r>
              <a:rPr lang="zh-TW" altLang="en-US" sz="2900" dirty="0" smtClean="0">
                <a:ea typeface="PMingLiU" panose="02020500000000000000" pitchFamily="18" charset="-120"/>
              </a:rPr>
              <a:t> </a:t>
            </a:r>
            <a:r>
              <a:rPr lang="zh-TW" altLang="en-US" sz="2900" dirty="0">
                <a:ea typeface="PMingLiU" panose="02020500000000000000" pitchFamily="18" charset="-120"/>
              </a:rPr>
              <a:t>所以她都會在床</a:t>
            </a:r>
            <a:r>
              <a:rPr lang="zh-TW" altLang="en-US" sz="2900" dirty="0" smtClean="0">
                <a:ea typeface="PMingLiU" panose="02020500000000000000" pitchFamily="18" charset="-120"/>
              </a:rPr>
              <a:t>頭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車</a:t>
            </a:r>
            <a:r>
              <a:rPr lang="zh-TW" altLang="en-US" sz="2900" dirty="0">
                <a:ea typeface="PMingLiU" panose="02020500000000000000" pitchFamily="18" charset="-120"/>
              </a:rPr>
              <a:t>上放一些紙</a:t>
            </a:r>
            <a:r>
              <a:rPr lang="zh-TW" altLang="en-US" sz="2900" dirty="0" smtClean="0">
                <a:ea typeface="PMingLiU" panose="02020500000000000000" pitchFamily="18" charset="-120"/>
              </a:rPr>
              <a:t>筆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ja-JP" altLang="en-US" sz="2900" dirty="0">
                <a:ea typeface="PMingLiU" panose="02020500000000000000" pitchFamily="18" charset="-120"/>
              </a:rPr>
              <a:t>隨時</a:t>
            </a:r>
            <a:r>
              <a:rPr lang="zh-TW" altLang="en-US" sz="2900" dirty="0" smtClean="0">
                <a:ea typeface="PMingLiU" panose="02020500000000000000" pitchFamily="18" charset="-120"/>
              </a:rPr>
              <a:t>把</a:t>
            </a:r>
            <a:r>
              <a:rPr lang="zh-TW" altLang="en-US" sz="2900" dirty="0">
                <a:ea typeface="PMingLiU" panose="02020500000000000000" pitchFamily="18" charset="-120"/>
              </a:rPr>
              <a:t>旋律和歌詞記下</a:t>
            </a:r>
            <a:r>
              <a:rPr lang="en-US" altLang="zh-TW" sz="2900" dirty="0" smtClean="0">
                <a:ea typeface="PMingLiU" panose="02020500000000000000" pitchFamily="18" charset="-120"/>
              </a:rPr>
              <a:t>.</a:t>
            </a:r>
          </a:p>
          <a:p>
            <a:pPr marL="0" indent="0">
              <a:buNone/>
            </a:pPr>
            <a:r>
              <a:rPr lang="en-US" altLang="zh-TW" sz="2900" dirty="0" smtClean="0">
                <a:ea typeface="PMingLiU" panose="02020500000000000000" pitchFamily="18" charset="-120"/>
              </a:rPr>
              <a:t>   </a:t>
            </a:r>
            <a:endParaRPr lang="en-US" altLang="zh-TW" sz="2900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900" dirty="0">
                <a:ea typeface="PMingLiU" panose="02020500000000000000" pitchFamily="18" charset="-120"/>
              </a:rPr>
              <a:t>後來</a:t>
            </a:r>
            <a:r>
              <a:rPr lang="zh-TW" altLang="en-US" sz="2900" dirty="0" smtClean="0">
                <a:ea typeface="PMingLiU" panose="02020500000000000000" pitchFamily="18" charset="-120"/>
              </a:rPr>
              <a:t>她決</a:t>
            </a:r>
            <a:r>
              <a:rPr lang="zh-TW" altLang="en-US" sz="2900" dirty="0">
                <a:ea typeface="PMingLiU" panose="02020500000000000000" pitchFamily="18" charset="-120"/>
              </a:rPr>
              <a:t>定好好禱</a:t>
            </a:r>
            <a:r>
              <a:rPr lang="zh-TW" altLang="en-US" sz="2900" dirty="0" smtClean="0">
                <a:ea typeface="PMingLiU" panose="02020500000000000000" pitchFamily="18" charset="-120"/>
              </a:rPr>
              <a:t>告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如</a:t>
            </a:r>
            <a:r>
              <a:rPr lang="zh-TW" altLang="en-US" sz="2900" dirty="0">
                <a:ea typeface="PMingLiU" panose="02020500000000000000" pitchFamily="18" charset="-120"/>
              </a:rPr>
              <a:t>果是主要她把這些歌作出</a:t>
            </a:r>
            <a:r>
              <a:rPr lang="zh-TW" altLang="en-US" sz="2900" dirty="0" smtClean="0">
                <a:ea typeface="PMingLiU" panose="02020500000000000000" pitchFamily="18" charset="-120"/>
              </a:rPr>
              <a:t>來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>
                <a:ea typeface="PMingLiU" panose="02020500000000000000" pitchFamily="18" charset="-120"/>
              </a:rPr>
              <a:t>求神給</a:t>
            </a:r>
            <a:r>
              <a:rPr lang="zh-TW" altLang="en-US" sz="2900" dirty="0" smtClean="0">
                <a:ea typeface="PMingLiU" panose="02020500000000000000" pitchFamily="18" charset="-120"/>
              </a:rPr>
              <a:t>她印證</a:t>
            </a:r>
            <a:r>
              <a:rPr lang="en-US" altLang="zh-TW" sz="2900" dirty="0" smtClean="0">
                <a:ea typeface="PMingLiU" panose="02020500000000000000" pitchFamily="18" charset="-120"/>
              </a:rPr>
              <a:t>. </a:t>
            </a:r>
            <a:r>
              <a:rPr lang="zh-TW" altLang="en-US" sz="2900" dirty="0">
                <a:ea typeface="PMingLiU" panose="02020500000000000000" pitchFamily="18" charset="-120"/>
              </a:rPr>
              <a:t>她向主求三個印</a:t>
            </a:r>
            <a:r>
              <a:rPr lang="zh-TW" altLang="en-US" sz="2900" dirty="0" smtClean="0">
                <a:ea typeface="PMingLiU" panose="02020500000000000000" pitchFamily="18" charset="-120"/>
              </a:rPr>
              <a:t>證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神</a:t>
            </a:r>
            <a:r>
              <a:rPr lang="zh-TW" altLang="en-US" sz="2900" dirty="0">
                <a:ea typeface="PMingLiU" panose="02020500000000000000" pitchFamily="18" charset="-120"/>
              </a:rPr>
              <a:t>也奇妙的一一回</a:t>
            </a:r>
            <a:r>
              <a:rPr lang="zh-TW" altLang="en-US" sz="2900" dirty="0" smtClean="0">
                <a:ea typeface="PMingLiU" panose="02020500000000000000" pitchFamily="18" charset="-120"/>
              </a:rPr>
              <a:t>應</a:t>
            </a:r>
            <a:r>
              <a:rPr lang="en-US" altLang="zh-TW" sz="2900" dirty="0" smtClean="0">
                <a:ea typeface="PMingLiU" panose="02020500000000000000" pitchFamily="18" charset="-120"/>
              </a:rPr>
              <a:t>. </a:t>
            </a:r>
            <a:r>
              <a:rPr lang="zh-TW" altLang="en-US" sz="2900" dirty="0" smtClean="0">
                <a:ea typeface="PMingLiU" panose="02020500000000000000" pitchFamily="18" charset="-120"/>
              </a:rPr>
              <a:t>印</a:t>
            </a:r>
            <a:r>
              <a:rPr lang="zh-TW" altLang="en-US" sz="2900" dirty="0">
                <a:ea typeface="PMingLiU" panose="02020500000000000000" pitchFamily="18" charset="-120"/>
              </a:rPr>
              <a:t>證之一就是「主自己把資源集合起</a:t>
            </a:r>
            <a:r>
              <a:rPr lang="zh-TW" altLang="en-US" sz="2900" dirty="0" smtClean="0">
                <a:ea typeface="PMingLiU" panose="02020500000000000000" pitchFamily="18" charset="-120"/>
              </a:rPr>
              <a:t>來</a:t>
            </a:r>
            <a:r>
              <a:rPr lang="en-US" altLang="zh-TW" sz="2900" dirty="0" smtClean="0">
                <a:ea typeface="PMingLiU" panose="02020500000000000000" pitchFamily="18" charset="-120"/>
              </a:rPr>
              <a:t>.</a:t>
            </a:r>
            <a:r>
              <a:rPr lang="zh-TW" altLang="en-US" sz="2900" dirty="0" smtClean="0">
                <a:ea typeface="PMingLiU" panose="02020500000000000000" pitchFamily="18" charset="-120"/>
              </a:rPr>
              <a:t>」</a:t>
            </a:r>
            <a:r>
              <a:rPr lang="zh-TW" altLang="en-US" sz="2900" dirty="0">
                <a:ea typeface="PMingLiU" panose="02020500000000000000" pitchFamily="18" charset="-120"/>
              </a:rPr>
              <a:t>結</a:t>
            </a:r>
            <a:r>
              <a:rPr lang="zh-TW" altLang="en-US" sz="2900" dirty="0" smtClean="0">
                <a:ea typeface="PMingLiU" panose="02020500000000000000" pitchFamily="18" charset="-120"/>
              </a:rPr>
              <a:t>果</a:t>
            </a:r>
            <a:r>
              <a:rPr lang="en-US" altLang="zh-TW" sz="2900" dirty="0" smtClean="0">
                <a:ea typeface="PMingLiU" panose="02020500000000000000" pitchFamily="18" charset="-120"/>
              </a:rPr>
              <a:t>, </a:t>
            </a:r>
            <a:r>
              <a:rPr lang="zh-TW" altLang="en-US" sz="2900" dirty="0" smtClean="0">
                <a:ea typeface="PMingLiU" panose="02020500000000000000" pitchFamily="18" charset="-120"/>
              </a:rPr>
              <a:t>第</a:t>
            </a:r>
            <a:r>
              <a:rPr lang="zh-TW" altLang="en-US" sz="2900" dirty="0">
                <a:ea typeface="PMingLiU" panose="02020500000000000000" pitchFamily="18" charset="-120"/>
              </a:rPr>
              <a:t>一張專</a:t>
            </a:r>
            <a:r>
              <a:rPr lang="zh-TW" altLang="en-US" sz="2900" dirty="0" smtClean="0">
                <a:ea typeface="PMingLiU" panose="02020500000000000000" pitchFamily="18" charset="-120"/>
              </a:rPr>
              <a:t>輯</a:t>
            </a:r>
            <a:r>
              <a:rPr lang="en-US" altLang="zh-TW" sz="2900" dirty="0" smtClean="0">
                <a:ea typeface="PMingLiU" panose="02020500000000000000" pitchFamily="18" charset="-120"/>
              </a:rPr>
              <a:t>《</a:t>
            </a:r>
            <a:r>
              <a:rPr lang="zh-TW" altLang="en-US" sz="2900" dirty="0" smtClean="0">
                <a:ea typeface="PMingLiU" panose="02020500000000000000" pitchFamily="18" charset="-120"/>
              </a:rPr>
              <a:t>親</a:t>
            </a:r>
            <a:r>
              <a:rPr lang="zh-TW" altLang="en-US" sz="2900" dirty="0">
                <a:ea typeface="PMingLiU" panose="02020500000000000000" pitchFamily="18" charset="-120"/>
              </a:rPr>
              <a:t>密的朋友</a:t>
            </a:r>
            <a:r>
              <a:rPr lang="en-US" altLang="zh-TW" sz="2900" dirty="0">
                <a:ea typeface="PMingLiU" panose="02020500000000000000" pitchFamily="18" charset="-120"/>
              </a:rPr>
              <a:t>》</a:t>
            </a:r>
            <a:r>
              <a:rPr lang="zh-TW" altLang="en-US" sz="2900" dirty="0">
                <a:ea typeface="PMingLiU" panose="02020500000000000000" pitchFamily="18" charset="-120"/>
              </a:rPr>
              <a:t>也就順利完成</a:t>
            </a:r>
            <a:r>
              <a:rPr lang="en-US" altLang="zh-TW" sz="2900" dirty="0">
                <a:ea typeface="PMingLiU" panose="02020500000000000000" pitchFamily="18" charset="-120"/>
              </a:rPr>
              <a:t>. </a:t>
            </a:r>
          </a:p>
          <a:p>
            <a:pPr marL="0" indent="0">
              <a:buNone/>
            </a:pPr>
            <a:endParaRPr lang="en-US" sz="3000" dirty="0">
              <a:ea typeface="PMingLiU" panose="02020500000000000000" pitchFamily="18" charset="-12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6C17-1C45-4122-9B3F-186AA3D65161}" type="datetime1">
              <a:rPr lang="en-US" smtClean="0"/>
              <a:pPr/>
              <a:t>1/26/2014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634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4669</TotalTime>
  <Words>5868</Words>
  <Application>Microsoft Office PowerPoint</Application>
  <PresentationFormat>On-screen Show (4:3)</PresentationFormat>
  <Paragraphs>444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迷失之羊的比喻 The Parable of the Lost Sheep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 </vt:lpstr>
      <vt:lpstr>               盛曉玫姊妹與丈夫厲桓春弟兄兩人同心事奉主 </vt:lpstr>
      <vt:lpstr>Slide 12</vt:lpstr>
      <vt:lpstr>Slide 13</vt:lpstr>
      <vt:lpstr>Slide 14</vt:lpstr>
      <vt:lpstr>Slide 15</vt:lpstr>
      <vt:lpstr>Slide 16</vt:lpstr>
      <vt:lpstr>迷失之羊的比喻 The Parable of the Lost Sheep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Lu, John I [IT]</dc:creator>
  <cp:lastModifiedBy>gkcccc</cp:lastModifiedBy>
  <cp:revision>436</cp:revision>
  <cp:lastPrinted>2014-01-24T20:26:32Z</cp:lastPrinted>
  <dcterms:created xsi:type="dcterms:W3CDTF">2006-08-16T00:00:00Z</dcterms:created>
  <dcterms:modified xsi:type="dcterms:W3CDTF">2014-01-26T18:09:09Z</dcterms:modified>
</cp:coreProperties>
</file>