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9" r:id="rId3"/>
    <p:sldId id="272" r:id="rId4"/>
    <p:sldId id="274" r:id="rId5"/>
    <p:sldId id="270" r:id="rId6"/>
    <p:sldId id="277" r:id="rId7"/>
    <p:sldId id="271" r:id="rId8"/>
    <p:sldId id="273" r:id="rId9"/>
    <p:sldId id="276" r:id="rId10"/>
    <p:sldId id="275" r:id="rId11"/>
    <p:sldId id="280" r:id="rId1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93" autoAdjust="0"/>
  </p:normalViewPr>
  <p:slideViewPr>
    <p:cSldViewPr snapToGrid="0">
      <p:cViewPr varScale="1">
        <p:scale>
          <a:sx n="86" d="100"/>
          <a:sy n="8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09AA1-BBCA-4331-8982-F50BEB6B23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2FFEA4-BAA5-4684-A2DB-0830312357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E3F80-8608-41C7-824E-57EB2BE86BDA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33E71-3716-4910-92D6-BA2DA72B0B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150ED-5EDA-43B0-8D7E-7CF2DE66DC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79832-0F26-402C-9D47-106B603D2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1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5F5B4-3E28-4DD0-9646-6FFC17A0F31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57BEE-5ADC-40A3-8D6E-8A77340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7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9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8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58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3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56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58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57BEE-5ADC-40A3-8D6E-8A77340B12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53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06743-7F66-4D53-867D-F91E64A84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5737B-D093-4EDF-8B8E-5826087A9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045BF-B9D5-4AF9-A4F4-01E8897B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9A0FC-B143-4EB2-852D-BC715DEA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C221E-040F-4BCC-BB14-DE7A47DB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2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1216-1A2B-4B9B-96F9-D1D014472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D4508-2651-4970-8F5A-81B73F03A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DF3F3-AD00-4528-A061-8005241D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4801C-9B7D-4D80-AD64-6864B417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09F53-08AC-49F5-B43C-413BA515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1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E19FDB-9BD2-441D-AD03-8ED304432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B5CC7-A9A8-4813-A9C2-157AC8DC7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F17ED-3CD7-40E5-A47F-8B88D5C0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B63B0-B34A-4774-A1CA-1DCFD2889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4164A-F8F2-43AE-899F-6DBCCB79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6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41160-ECDE-48ED-9A1C-72EEFD5F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30DAF-E92A-4A06-B384-B347D167F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AB69B-0189-4E50-8229-6579EC00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DDC18-B3A5-4709-8867-14041E59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B8341-2E85-4CFF-9CBA-7B9BE9182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9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6ADEF-4D85-4ED3-8BBE-A14532C2D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F9BD1-7378-484A-94F1-9F5EF283D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8ECF1-963E-4E54-AF46-9E9292BC6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3ED09-6826-42E9-B376-79521575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5C9F0-9BAC-410A-9063-99FC27F2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1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E3E6-2850-4DE8-B210-0AA4B9E1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6F500-AE9C-4591-8BFE-5A00D418D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FCFD1-9D55-48E0-AE34-D4B9765F1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76139-1C68-4EAD-A74E-8CEB3C46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42F79-0A0F-4749-AB4D-9E203B04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02765-9876-45EF-AF05-68FA0408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3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A978B-2C48-4BA0-876F-901F81906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DBB17-22FA-4D09-958E-7A853AC07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C4451-9C66-4156-8136-45B8A5439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8B26FD-0956-42BE-8329-89F68D1E7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89250A-6F41-4677-A738-23B42C282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8BE20A-2E71-485B-A425-C1838D0DC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F53261-DCDE-4B17-9B10-19C98CE2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68B9EF-148D-4BF7-8501-CC2F04D81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7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C798-8AAB-4B83-B36E-9C13F6A8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BCAB-C1E6-42F2-8B86-563B2529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7D20D-82E1-46A2-BEBC-7928E58B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7B2727-B73C-4971-8671-22C59BBE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7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46EDBA-6592-4FF8-A250-1F9A7DCC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CF32E7-3D08-41F5-95C2-0E0DBFE6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A68CA-0D93-4F6A-BF4A-41A16D7F4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8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E8D65-F064-4F82-ACF7-402C07C0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A3A78-EF80-4359-A0C7-6694903F5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178A3-B80F-4A56-A1DC-FC053B2BB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4386E-C0C2-47CE-B015-B7A6B8ED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B48FF-499B-4DA5-92B8-8C1938F26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D042F-A3F0-450B-9453-349FB99A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1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F146-665E-48CE-B378-2ACA2510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25EEA-D9AE-48B9-AB07-0A749D27D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C3815-DC84-4D0F-9B07-16DF02645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3BF1A-19E1-4183-9BCF-7EE81C0D8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2FAEC-2A79-42CE-BEAF-345DE072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AAE9A-BA08-4C37-B556-F05A7332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5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57885A-5BFB-4878-9BB6-CE2C1EEE0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CFBF0-E9FC-402C-8C1A-7D3534347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6C390-8083-400C-BA91-A2F099BF7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F7DBC-2AF2-4198-927B-3256C7D1314B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B3B73-6D83-4ECE-90AD-593B18BF6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A39FF-46F1-4ACF-BC88-6A023D9B9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0B79F-B42B-444F-8637-FCC444A50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5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01171E-5960-4FCF-BE06-7D924290D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222" y="1557318"/>
            <a:ext cx="10366625" cy="1441063"/>
          </a:xfrm>
        </p:spPr>
        <p:txBody>
          <a:bodyPr>
            <a:normAutofit/>
          </a:bodyPr>
          <a:lstStyle/>
          <a:p>
            <a:r>
              <a:rPr lang="zh-CN" altLang="en-US" sz="9600" dirty="0">
                <a:latin typeface="KaiTi" panose="02010609060101010101" pitchFamily="49" charset="-122"/>
                <a:ea typeface="KaiTi" panose="02010609060101010101" pitchFamily="49" charset="-122"/>
              </a:rPr>
              <a:t>逃脱余剩有证据</a:t>
            </a:r>
            <a:endParaRPr lang="en-US" sz="9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F792731-EA02-4D28-8677-B388F60B7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991" y="3616412"/>
            <a:ext cx="9144000" cy="1262698"/>
          </a:xfrm>
        </p:spPr>
        <p:txBody>
          <a:bodyPr>
            <a:normAutofit/>
          </a:bodyPr>
          <a:lstStyle/>
          <a:p>
            <a:pPr algn="l"/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 </a:t>
            </a: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以赛亚書 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37:30-31</a:t>
            </a:r>
            <a:endParaRPr lang="en-US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1641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773AF-7F41-4D91-B0FB-4F02782C6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02614"/>
              </p:ext>
            </p:extLst>
          </p:nvPr>
        </p:nvGraphicFramePr>
        <p:xfrm>
          <a:off x="0" y="-111512"/>
          <a:ext cx="12192000" cy="6118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945">
                  <a:extLst>
                    <a:ext uri="{9D8B030D-6E8A-4147-A177-3AD203B41FA5}">
                      <a16:colId xmlns:a16="http://schemas.microsoft.com/office/drawing/2014/main" val="111292878"/>
                    </a:ext>
                  </a:extLst>
                </a:gridCol>
                <a:gridCol w="9056992">
                  <a:extLst>
                    <a:ext uri="{9D8B030D-6E8A-4147-A177-3AD203B41FA5}">
                      <a16:colId xmlns:a16="http://schemas.microsoft.com/office/drawing/2014/main" val="3282775166"/>
                    </a:ext>
                  </a:extLst>
                </a:gridCol>
                <a:gridCol w="1799063">
                  <a:extLst>
                    <a:ext uri="{9D8B030D-6E8A-4147-A177-3AD203B41FA5}">
                      <a16:colId xmlns:a16="http://schemas.microsoft.com/office/drawing/2014/main" val="2148582217"/>
                    </a:ext>
                  </a:extLst>
                </a:gridCol>
              </a:tblGrid>
              <a:tr h="794484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逃脱余剩有证据</a:t>
                      </a:r>
                      <a:endParaRPr lang="en-US" sz="4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13238"/>
                  </a:ext>
                </a:extLst>
              </a:tr>
              <a:tr h="2661909">
                <a:tc>
                  <a:txBody>
                    <a:bodyPr/>
                    <a:lstStyle/>
                    <a:p>
                      <a:pPr algn="ctr"/>
                      <a:endParaRPr lang="en-US" altLang="zh-CN" sz="280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60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证据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将有一段艰难困苦的日子。今年收成毁坏，来年播种错过。然而第三年是耕种收割的时候。神预先把话语，给祂百姓。经历时候，让人知道，并非厄运，乃出于神。</a:t>
                      </a:r>
                      <a:endParaRPr lang="en-US" sz="36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240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60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北风</a:t>
                      </a:r>
                      <a:endParaRPr lang="en-US" altLang="zh-CN" sz="6000" dirty="0">
                        <a:solidFill>
                          <a:schemeClr val="tx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60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南风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09080"/>
                  </a:ext>
                </a:extLst>
              </a:tr>
              <a:tr h="2661909">
                <a:tc>
                  <a:txBody>
                    <a:bodyPr/>
                    <a:lstStyle/>
                    <a:p>
                      <a:pPr algn="ctr"/>
                      <a:endParaRPr lang="en-US" altLang="zh-CN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60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吩咐</a:t>
                      </a:r>
                      <a:endParaRPr lang="en-US" sz="60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虽日子艰苦，但扎根结果不是看环境，乃是看神赐的兆头。不是要等到丰收，在自己园中吃果子，才是时候。经历拯救，领受证据，扎根不已，果子加添，正当其时。</a:t>
                      </a:r>
                      <a:endParaRPr lang="en-US" sz="36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2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60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持守</a:t>
                      </a:r>
                      <a:endParaRPr lang="en-US" altLang="zh-CN" sz="60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sz="60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生命</a:t>
                      </a:r>
                      <a:endParaRPr lang="en-US" sz="60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4102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283894-F900-452A-9347-18E1E258C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24516"/>
              </p:ext>
            </p:extLst>
          </p:nvPr>
        </p:nvGraphicFramePr>
        <p:xfrm>
          <a:off x="0" y="5974306"/>
          <a:ext cx="12192000" cy="883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639351978"/>
                    </a:ext>
                  </a:extLst>
                </a:gridCol>
              </a:tblGrid>
              <a:tr h="88369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</a:t>
                      </a:r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扎根结果正其时</a:t>
                      </a:r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根</a:t>
                      </a:r>
                      <a:endParaRPr lang="en-US" sz="4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3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77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773AF-7F41-4D91-B0FB-4F02782C6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453835"/>
              </p:ext>
            </p:extLst>
          </p:nvPr>
        </p:nvGraphicFramePr>
        <p:xfrm>
          <a:off x="2034282" y="428775"/>
          <a:ext cx="7944492" cy="523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791">
                  <a:extLst>
                    <a:ext uri="{9D8B030D-6E8A-4147-A177-3AD203B41FA5}">
                      <a16:colId xmlns:a16="http://schemas.microsoft.com/office/drawing/2014/main" val="111292878"/>
                    </a:ext>
                  </a:extLst>
                </a:gridCol>
                <a:gridCol w="4039701">
                  <a:extLst>
                    <a:ext uri="{9D8B030D-6E8A-4147-A177-3AD203B41FA5}">
                      <a16:colId xmlns:a16="http://schemas.microsoft.com/office/drawing/2014/main" val="3282775166"/>
                    </a:ext>
                  </a:extLst>
                </a:gridCol>
              </a:tblGrid>
              <a:tr h="782702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逃脱余剩有证据</a:t>
                      </a:r>
                      <a:endParaRPr lang="en-US" sz="4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13238"/>
                  </a:ext>
                </a:extLst>
              </a:tr>
              <a:tr h="2348106">
                <a:tc>
                  <a:txBody>
                    <a:bodyPr/>
                    <a:lstStyle/>
                    <a:p>
                      <a:endParaRPr lang="en-US" altLang="zh-CN" sz="36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自生自长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耕种收割</a:t>
                      </a:r>
                      <a:endParaRPr lang="en-US" sz="36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44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54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北风南风</a:t>
                      </a:r>
                      <a:endParaRPr lang="en-US" altLang="zh-CN" sz="54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09080"/>
                  </a:ext>
                </a:extLst>
              </a:tr>
              <a:tr h="2107642">
                <a:tc>
                  <a:txBody>
                    <a:bodyPr/>
                    <a:lstStyle/>
                    <a:p>
                      <a:endParaRPr lang="en-US" altLang="zh-CN" sz="36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往下扎根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向上結果</a:t>
                      </a:r>
                      <a:endParaRPr lang="en-US" sz="36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40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54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持守生命</a:t>
                      </a:r>
                      <a:endParaRPr lang="en-US" sz="54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4102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283894-F900-452A-9347-18E1E258C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292100"/>
              </p:ext>
            </p:extLst>
          </p:nvPr>
        </p:nvGraphicFramePr>
        <p:xfrm>
          <a:off x="2034280" y="5667225"/>
          <a:ext cx="7944493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4493">
                  <a:extLst>
                    <a:ext uri="{9D8B030D-6E8A-4147-A177-3AD203B41FA5}">
                      <a16:colId xmlns:a16="http://schemas.microsoft.com/office/drawing/2014/main" val="1639351978"/>
                    </a:ext>
                  </a:extLst>
                </a:gridCol>
              </a:tblGrid>
              <a:tr h="6513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</a:t>
                      </a:r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扎根结果正其时</a:t>
                      </a:r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根</a:t>
                      </a:r>
                      <a:endParaRPr lang="en-US" sz="4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3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44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F792731-EA02-4D28-8677-B388F60B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172" y="1382294"/>
            <a:ext cx="9328935" cy="51105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「以色列人哪，我赐你们一个证据：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你们今年要吃自生的，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明年也要吃自长的，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至於後年，你们要耕种收割，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栽植葡萄园，吃其中的果子。 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zh-CN" altLang="en-US" sz="2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犹大家所逃脱余剩的，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仍要往下扎根，向上结果。 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F5A5F-6389-4A54-9F5D-D19DA8E3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76389" cy="816403"/>
          </a:xfrm>
        </p:spPr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逃脱余剩有证据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1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7F2F3DC-4864-4224-BDA7-8AF72A9E78F1}"/>
              </a:ext>
            </a:extLst>
          </p:cNvPr>
          <p:cNvSpPr txBox="1"/>
          <p:nvPr/>
        </p:nvSpPr>
        <p:spPr>
          <a:xfrm>
            <a:off x="2577479" y="450719"/>
            <a:ext cx="6655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世人凭私意行销引用神话语。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我们与世人的不同应在哪里？</a:t>
            </a:r>
            <a:endParaRPr lang="en-US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70A00B-23AF-41AB-8E83-E12F1A256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208" y="1646730"/>
            <a:ext cx="5849166" cy="14480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E19094-B1FB-4262-A6C1-1809B7705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736" y="2694395"/>
            <a:ext cx="6268325" cy="140037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4F2221-DC64-4DB5-93E1-03D5C8DA29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6710" y="3835731"/>
            <a:ext cx="6287377" cy="1286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01A251-0182-499D-B6A4-A96D6AE6A5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2242" y="5068042"/>
            <a:ext cx="6201640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6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F792731-EA02-4D28-8677-B388F60B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172" y="1382294"/>
            <a:ext cx="9328935" cy="51105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「以色列人哪，我赐你们一个证据：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你们今年要吃自生的，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明年也要吃自长的，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至於後年，你们要耕种收割，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栽植葡萄园，吃其中的果子。 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zh-CN" altLang="en-US" sz="2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犹大家所逃脱余剩的，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algn="ctr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仍要往下扎根，向上结果。 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F5A5F-6389-4A54-9F5D-D19DA8E3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76389" cy="816403"/>
          </a:xfrm>
        </p:spPr>
        <p:txBody>
          <a:bodyPr/>
          <a:lstStyle/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逃脱余剩有证据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1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773AF-7F41-4D91-B0FB-4F02782C6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326171"/>
              </p:ext>
            </p:extLst>
          </p:nvPr>
        </p:nvGraphicFramePr>
        <p:xfrm>
          <a:off x="669074" y="317240"/>
          <a:ext cx="11140068" cy="6051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1201">
                  <a:extLst>
                    <a:ext uri="{9D8B030D-6E8A-4147-A177-3AD203B41FA5}">
                      <a16:colId xmlns:a16="http://schemas.microsoft.com/office/drawing/2014/main" val="111292878"/>
                    </a:ext>
                  </a:extLst>
                </a:gridCol>
                <a:gridCol w="8128867">
                  <a:extLst>
                    <a:ext uri="{9D8B030D-6E8A-4147-A177-3AD203B41FA5}">
                      <a16:colId xmlns:a16="http://schemas.microsoft.com/office/drawing/2014/main" val="2148582217"/>
                    </a:ext>
                  </a:extLst>
                </a:gridCol>
              </a:tblGrid>
              <a:tr h="77851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逃脱余剩有证据</a:t>
                      </a:r>
                      <a:r>
                        <a:rPr lang="en-US" altLang="zh-CN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,</a:t>
                      </a:r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说到一种艰困的环境</a:t>
                      </a:r>
                      <a:endParaRPr lang="en-US" sz="4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13238"/>
                  </a:ext>
                </a:extLst>
              </a:tr>
              <a:tr h="2076401">
                <a:tc>
                  <a:txBody>
                    <a:bodyPr/>
                    <a:lstStyle/>
                    <a:p>
                      <a:pPr algn="ctr"/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今年要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吃自生的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endParaRPr lang="en-US" sz="3600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zh-CN" altLang="en-US" sz="2800" dirty="0"/>
                        <a:t>亚述军队上来攻取的时候，毁坏掠夺了当年的收成。唯有一些不是有意撒种，而是往年收割遗落在田间，路旁，角落，自己长起来的。因微小而不为人所看见重视。逃脱余剩的犹大家要以此度日。</a:t>
                      </a:r>
                      <a:endParaRPr lang="en-US" altLang="zh-CN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09080"/>
                  </a:ext>
                </a:extLst>
              </a:tr>
              <a:tr h="2604158">
                <a:tc>
                  <a:txBody>
                    <a:bodyPr/>
                    <a:lstStyle/>
                    <a:p>
                      <a:endParaRPr lang="en-US" altLang="zh-CN" sz="36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明年要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吃自长的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endParaRPr lang="en-US" sz="3600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zh-CN" altLang="en-US" sz="2800" dirty="0"/>
                        <a:t>亚述军队溃败退去的时候，下一年的播种时间已过。所以不仅眼前过的匮乏，来年指望还看不见在那里。仍然，再要，靠着自己长出来的微薄出产，度过没有收成指望的又一年。</a:t>
                      </a:r>
                      <a:endParaRPr lang="en-US" sz="2800" dirty="0"/>
                    </a:p>
                    <a:p>
                      <a:pPr algn="ctr"/>
                      <a:endParaRPr lang="en-US" sz="60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4102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50911FB-7B1E-42A0-A3D6-2A0F4B396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38027"/>
              </p:ext>
            </p:extLst>
          </p:nvPr>
        </p:nvGraphicFramePr>
        <p:xfrm>
          <a:off x="669074" y="5606790"/>
          <a:ext cx="11140068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0068">
                  <a:extLst>
                    <a:ext uri="{9D8B030D-6E8A-4147-A177-3AD203B41FA5}">
                      <a16:colId xmlns:a16="http://schemas.microsoft.com/office/drawing/2014/main" val="1639351978"/>
                    </a:ext>
                  </a:extLst>
                </a:gridCol>
              </a:tblGrid>
              <a:tr h="7597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</a:t>
                      </a:r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在这样的环境里，神有没有话语给我们</a:t>
                      </a:r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根</a:t>
                      </a:r>
                      <a:endParaRPr lang="en-US" sz="4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3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81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773AF-7F41-4D91-B0FB-4F02782C65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4282" y="428775"/>
          <a:ext cx="7944492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8164">
                  <a:extLst>
                    <a:ext uri="{9D8B030D-6E8A-4147-A177-3AD203B41FA5}">
                      <a16:colId xmlns:a16="http://schemas.microsoft.com/office/drawing/2014/main" val="111292878"/>
                    </a:ext>
                  </a:extLst>
                </a:gridCol>
                <a:gridCol w="2648164">
                  <a:extLst>
                    <a:ext uri="{9D8B030D-6E8A-4147-A177-3AD203B41FA5}">
                      <a16:colId xmlns:a16="http://schemas.microsoft.com/office/drawing/2014/main" val="3282775166"/>
                    </a:ext>
                  </a:extLst>
                </a:gridCol>
                <a:gridCol w="2648164">
                  <a:extLst>
                    <a:ext uri="{9D8B030D-6E8A-4147-A177-3AD203B41FA5}">
                      <a16:colId xmlns:a16="http://schemas.microsoft.com/office/drawing/2014/main" val="2148582217"/>
                    </a:ext>
                  </a:extLst>
                </a:gridCol>
              </a:tblGrid>
              <a:tr h="683965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逃脱</a:t>
                      </a:r>
                      <a:r>
                        <a:rPr lang="zh-CN" altLang="en-US" sz="4400" b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余剩有证</a:t>
                      </a:r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据</a:t>
                      </a:r>
                      <a:endParaRPr lang="en-US" sz="4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13238"/>
                  </a:ext>
                </a:extLst>
              </a:tr>
              <a:tr h="2051896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pPr algn="ctr"/>
                      <a:r>
                        <a:rPr lang="zh-CN" altLang="en-US" sz="60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证据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6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自生自长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耕种收割</a:t>
                      </a:r>
                      <a:endParaRPr lang="en-US" sz="36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  <a:p>
                      <a:endParaRPr lang="en-US" sz="3600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pPr algn="ctr"/>
                      <a:r>
                        <a:rPr lang="zh-CN" altLang="en-US" sz="600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环境</a:t>
                      </a: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09080"/>
                  </a:ext>
                </a:extLst>
              </a:tr>
              <a:tr h="2051896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algn="ctr"/>
                      <a:r>
                        <a:rPr lang="zh-CN" altLang="en-US" sz="60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吩咐</a:t>
                      </a:r>
                      <a:endParaRPr lang="en-US" sz="60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600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往下扎根</a:t>
                      </a:r>
                      <a:endParaRPr lang="en-US" altLang="zh-CN" sz="3600" b="1" kern="1200" dirty="0">
                        <a:solidFill>
                          <a:schemeClr val="dk1"/>
                        </a:solidFill>
                        <a:effectLst/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algn="ctr"/>
                      <a:r>
                        <a:rPr lang="zh-CN" altLang="en-US" sz="3600" b="1" kern="1200" dirty="0">
                          <a:solidFill>
                            <a:schemeClr val="dk1"/>
                          </a:solidFill>
                          <a:effectLst/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向上結果</a:t>
                      </a:r>
                      <a:endParaRPr lang="en-US" sz="3600" b="1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  <a:p>
                      <a:endParaRPr lang="en-US" sz="3600" dirty="0"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algn="ctr"/>
                      <a:r>
                        <a:rPr lang="zh-CN" altLang="en-US" sz="60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生命</a:t>
                      </a:r>
                      <a:endParaRPr lang="en-US" sz="60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4102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283894-F900-452A-9347-18E1E258C1F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4280" y="5667225"/>
          <a:ext cx="7944493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4493">
                  <a:extLst>
                    <a:ext uri="{9D8B030D-6E8A-4147-A177-3AD203B41FA5}">
                      <a16:colId xmlns:a16="http://schemas.microsoft.com/office/drawing/2014/main" val="1639351978"/>
                    </a:ext>
                  </a:extLst>
                </a:gridCol>
              </a:tblGrid>
              <a:tr h="6513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</a:t>
                      </a:r>
                      <a:r>
                        <a:rPr lang="zh-CN" altLang="en-US" sz="4400" b="0" dirty="0">
                          <a:solidFill>
                            <a:schemeClr val="tx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扎根结果是生命</a:t>
                      </a:r>
                      <a:r>
                        <a:rPr lang="zh-CN" altLang="en-US" sz="4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根</a:t>
                      </a:r>
                      <a:endParaRPr lang="en-US" sz="4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3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99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773AF-7F41-4D91-B0FB-4F02782C6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722324"/>
              </p:ext>
            </p:extLst>
          </p:nvPr>
        </p:nvGraphicFramePr>
        <p:xfrm>
          <a:off x="211209" y="144966"/>
          <a:ext cx="11865562" cy="6630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8537">
                  <a:extLst>
                    <a:ext uri="{9D8B030D-6E8A-4147-A177-3AD203B41FA5}">
                      <a16:colId xmlns:a16="http://schemas.microsoft.com/office/drawing/2014/main" val="111292878"/>
                    </a:ext>
                  </a:extLst>
                </a:gridCol>
                <a:gridCol w="5927025">
                  <a:extLst>
                    <a:ext uri="{9D8B030D-6E8A-4147-A177-3AD203B41FA5}">
                      <a16:colId xmlns:a16="http://schemas.microsoft.com/office/drawing/2014/main" val="3282775166"/>
                    </a:ext>
                  </a:extLst>
                </a:gridCol>
              </a:tblGrid>
              <a:tr h="1784195"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MingLiU" panose="02020509000000000000" pitchFamily="49" charset="-120"/>
                          <a:ea typeface="MingLiU" panose="02020509000000000000" pitchFamily="49" charset="-120"/>
                        </a:rPr>
                        <a:t>以色列人哪，我赐你们一个</a:t>
                      </a:r>
                      <a:r>
                        <a:rPr lang="zh-CN" altLang="en-US" sz="36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MingLiU" panose="02020509000000000000" pitchFamily="49" charset="-120"/>
                          <a:ea typeface="MingLiU" panose="02020509000000000000" pitchFamily="49" charset="-120"/>
                        </a:rPr>
                        <a:t>证据</a:t>
                      </a: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MingLiU" panose="02020509000000000000" pitchFamily="49" charset="-120"/>
                          <a:ea typeface="MingLiU" panose="02020509000000000000" pitchFamily="49" charset="-120"/>
                        </a:rPr>
                        <a:t>：</a:t>
                      </a:r>
                      <a:endParaRPr lang="en-US" altLang="zh-CN" sz="3600" dirty="0">
                        <a:solidFill>
                          <a:schemeClr val="tx1"/>
                        </a:solidFill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MingLiU" panose="02020509000000000000" pitchFamily="49" charset="-120"/>
                          <a:ea typeface="MingLiU" panose="02020509000000000000" pitchFamily="49" charset="-120"/>
                        </a:rPr>
                        <a:t>你们今年要吃自生的，明年也要吃自长的，</a:t>
                      </a:r>
                      <a:endParaRPr lang="en-US" altLang="zh-CN" sz="3600" dirty="0">
                        <a:solidFill>
                          <a:schemeClr val="tx1"/>
                        </a:solidFill>
                        <a:latin typeface="MingLiU" panose="02020509000000000000" pitchFamily="49" charset="-120"/>
                        <a:ea typeface="MingLiU" panose="02020509000000000000" pitchFamily="49" charset="-12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3600" dirty="0">
                          <a:solidFill>
                            <a:schemeClr val="tx1"/>
                          </a:solidFill>
                          <a:latin typeface="MingLiU" panose="02020509000000000000" pitchFamily="49" charset="-120"/>
                          <a:ea typeface="MingLiU" panose="02020509000000000000" pitchFamily="49" charset="-120"/>
                        </a:rPr>
                        <a:t>至於後年，你们要耕种收割，栽植葡萄园，吃其中的果子。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13238"/>
                  </a:ext>
                </a:extLst>
              </a:tr>
              <a:tr h="1429782">
                <a:tc rowSpan="2">
                  <a:txBody>
                    <a:bodyPr/>
                    <a:lstStyle/>
                    <a:p>
                      <a:pPr rtl="0"/>
                      <a:r>
                        <a:rPr lang="en-US" altLang="zh-CN" sz="14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 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你去告诉希西家说，耶和华你祖大卫的神如此说：我听见了你的祷告，看见了你的眼泪。我必加增你十五年的寿数； 并且我要救你和这城脱离亚述王的手，也要保护这城。 我耶和华必成就我所说的。我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先给你一个兆头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， 就是叫亚哈斯的日晷，向前进的日影往後退十度。</a:t>
                      </a:r>
                      <a:endParaRPr lang="en-US" altLang="zh-CN" sz="2800" b="0" i="0" u="none" strike="noStrike" kern="1200" baseline="0" dirty="0">
                        <a:solidFill>
                          <a:schemeClr val="dk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  <a:p>
                      <a:pPr rtl="0"/>
                      <a:endParaRPr lang="en-US" sz="2800" b="0" i="0" u="none" strike="noStrike" kern="1200" baseline="0" dirty="0">
                        <a:solidFill>
                          <a:schemeClr val="dk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以赛亚书</a:t>
                      </a:r>
                      <a:r>
                        <a:rPr lang="en-US" altLang="zh-CN" sz="2800" dirty="0">
                          <a:latin typeface="+mj-lt"/>
                          <a:ea typeface="KaiTi" panose="02010609060101010101" pitchFamily="49" charset="-122"/>
                        </a:rPr>
                        <a:t>38:5-8</a:t>
                      </a:r>
                      <a:endParaRPr lang="en-US" sz="2800" dirty="0">
                        <a:latin typeface="+mj-lt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神说：我必与你同在。你将百姓从埃及领出来之後，你们必在这山上事奉我；这就是我打发你去的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证据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</a:t>
                      </a:r>
                      <a:endParaRPr lang="en-US" altLang="zh-CN" sz="2800" b="0" i="0" u="none" strike="noStrike" kern="1200" baseline="0" dirty="0">
                        <a:solidFill>
                          <a:schemeClr val="dk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+mj-lt"/>
                          <a:ea typeface="KaiTi" panose="02010609060101010101" pitchFamily="49" charset="-122"/>
                        </a:rPr>
                        <a:t>出埃及记</a:t>
                      </a:r>
                      <a:r>
                        <a:rPr lang="en-US" altLang="zh-CN" sz="2800" dirty="0">
                          <a:latin typeface="+mj-lt"/>
                          <a:ea typeface="KaiTi" panose="02010609060101010101" pitchFamily="49" charset="-122"/>
                        </a:rPr>
                        <a:t>3:12</a:t>
                      </a:r>
                      <a:endParaRPr lang="en-US" altLang="zh-CN" sz="2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MingLiU" panose="02020509000000000000" pitchFamily="49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09080"/>
                  </a:ext>
                </a:extLst>
              </a:tr>
              <a:tr h="21944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我与你们并你们这里的各样活物所立的永约</a:t>
                      </a:r>
                      <a:r>
                        <a:rPr lang="en-US" altLang="zh-CN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是有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记号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的</a:t>
                      </a:r>
                      <a:r>
                        <a:rPr lang="en-US" altLang="zh-CN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…</a:t>
                      </a:r>
                      <a:endParaRPr lang="zh-CN" altLang="en-US" sz="2000" b="0" i="0" u="none" strike="noStrike" kern="1200" baseline="0" dirty="0">
                        <a:solidFill>
                          <a:schemeClr val="dk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你们都要受割礼</a:t>
                      </a:r>
                      <a:r>
                        <a:rPr lang="en-US" altLang="zh-CN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,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这是我与你们立约的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证据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这血要在你们所住的房屋上作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记号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；我一见这血，就越过你们去。</a:t>
                      </a:r>
                      <a:endParaRPr lang="en-US" altLang="zh-CN" sz="2000" b="0" i="0" u="none" strike="noStrike" kern="1200" baseline="0" dirty="0">
                        <a:solidFill>
                          <a:schemeClr val="dk1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这要在你手上作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记号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，在你额上作经文，因为耶和华用大能的手将我们从埃及领出来。</a:t>
                      </a:r>
                    </a:p>
                    <a:p>
                      <a:pPr rtl="0"/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以色列人要世世代代守安息日为永远的约，这是我和以色列人永远的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证据</a:t>
                      </a:r>
                      <a:r>
                        <a:rPr lang="zh-CN" altLang="en-US" sz="2000" b="0" i="0" u="none" strike="noStrike" kern="1200" baseline="0" dirty="0">
                          <a:solidFill>
                            <a:schemeClr val="dk1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60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88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71FF4F7-671B-4102-8168-E16DF3CE7D0B}"/>
              </a:ext>
            </a:extLst>
          </p:cNvPr>
          <p:cNvSpPr/>
          <p:nvPr/>
        </p:nvSpPr>
        <p:spPr>
          <a:xfrm>
            <a:off x="427463" y="4349642"/>
            <a:ext cx="105932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不是原来没有，现在有了。而是原来有，现在更加有。神要的是我们里面有的。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扎根结果的行动重要，但这里重点是在于行动的时间。神的兆头表明祂正作工。</a:t>
            </a:r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dirty="0">
              <a:latin typeface="Microsoft YaHei" panose="020B0503020204020204" pitchFamily="34" charset="-122"/>
            </a:endParaRPr>
          </a:p>
          <a:p>
            <a:r>
              <a:rPr lang="en-US" sz="2400" dirty="0">
                <a:latin typeface="Microsoft YaHei" panose="020B0503020204020204" pitchFamily="34" charset="-122"/>
              </a:rPr>
              <a:t>37:30  And 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This is </a:t>
            </a:r>
            <a:r>
              <a:rPr 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sign</a:t>
            </a:r>
            <a:r>
              <a:rPr 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…   	</a:t>
            </a:r>
            <a:r>
              <a:rPr lang="en-US" sz="2400">
                <a:latin typeface="Microsoft YaHei" panose="020B0503020204020204" pitchFamily="34" charset="-122"/>
                <a:ea typeface="Microsoft YaHei" panose="020B0503020204020204" pitchFamily="34" charset="-122"/>
              </a:rPr>
              <a:t>	</a:t>
            </a:r>
            <a:r>
              <a:rPr lang="zh-CN" altLang="en-US" sz="2400">
                <a:latin typeface="Microsoft YaHei" panose="020B0503020204020204" pitchFamily="34" charset="-122"/>
                <a:ea typeface="Microsoft YaHei" panose="020B0503020204020204" pitchFamily="34" charset="-122"/>
              </a:rPr>
              <a:t>这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兆头，吃自生自长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…</a:t>
            </a:r>
            <a:endParaRPr 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37:31  And shall </a:t>
            </a:r>
            <a:r>
              <a:rPr lang="en-US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again</a:t>
            </a:r>
            <a:r>
              <a:rPr 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…       		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再一次，扎根与结果</a:t>
            </a:r>
            <a:r>
              <a:rPr lang="en-US" altLang="zh-CN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…</a:t>
            </a:r>
            <a:endParaRPr 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45E642-9B60-402A-95F3-A6AAAD2CDF73}"/>
              </a:ext>
            </a:extLst>
          </p:cNvPr>
          <p:cNvSpPr txBox="1">
            <a:spLocks/>
          </p:cNvSpPr>
          <p:nvPr/>
        </p:nvSpPr>
        <p:spPr>
          <a:xfrm>
            <a:off x="838199" y="365125"/>
            <a:ext cx="10576389" cy="8164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神赐的证据，究竟表明什么？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DF54EB-4977-4F59-82DF-129D44358ECE}"/>
              </a:ext>
            </a:extLst>
          </p:cNvPr>
          <p:cNvSpPr txBox="1"/>
          <p:nvPr/>
        </p:nvSpPr>
        <p:spPr>
          <a:xfrm>
            <a:off x="613318" y="1390832"/>
            <a:ext cx="99803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不是表明，那夜的拯救。吃自生自长的时候，那夜已过去，拯救完成了。</a:t>
            </a:r>
            <a:endParaRPr lang="en-US" altLang="zh-CN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乃是表明，扎根与结果。虽然环境如此艰难，并不应停</a:t>
            </a:r>
            <a:r>
              <a:rPr lang="zh-CN" altLang="en-US" sz="2400">
                <a:latin typeface="Microsoft YaHei" panose="020B0503020204020204" pitchFamily="34" charset="-122"/>
                <a:ea typeface="Microsoft YaHei" panose="020B0503020204020204" pitchFamily="34" charset="-122"/>
              </a:rPr>
              <a:t>止，反越</a:t>
            </a:r>
            <a:r>
              <a:rPr lang="zh-CN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发加增。</a:t>
            </a:r>
            <a:endParaRPr lang="en-US" altLang="zh-CN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63DF2B-9B36-4CA1-9582-F85196263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047" y="2508358"/>
            <a:ext cx="10145541" cy="1543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CF3B62-E2C5-4306-9E41-891685B14232}"/>
              </a:ext>
            </a:extLst>
          </p:cNvPr>
          <p:cNvSpPr txBox="1"/>
          <p:nvPr/>
        </p:nvSpPr>
        <p:spPr>
          <a:xfrm>
            <a:off x="112025" y="2348330"/>
            <a:ext cx="1912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希伯来首字</a:t>
            </a:r>
            <a:endParaRPr lang="en-US" altLang="zh-CN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</a:rPr>
              <a:t>又，再</a:t>
            </a:r>
            <a:endParaRPr lang="en-US" altLang="zh-CN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</a:rPr>
              <a:t>仍要，继续</a:t>
            </a:r>
            <a:endParaRPr lang="en-US" altLang="zh-CN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rgbClr val="FF0000"/>
                </a:solidFill>
              </a:rPr>
              <a:t>加增，越发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46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773AF-7F41-4D91-B0FB-4F02782C6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1040"/>
              </p:ext>
            </p:extLst>
          </p:nvPr>
        </p:nvGraphicFramePr>
        <p:xfrm>
          <a:off x="163219" y="608485"/>
          <a:ext cx="11865562" cy="5641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5562">
                  <a:extLst>
                    <a:ext uri="{9D8B030D-6E8A-4147-A177-3AD203B41FA5}">
                      <a16:colId xmlns:a16="http://schemas.microsoft.com/office/drawing/2014/main" val="111292878"/>
                    </a:ext>
                  </a:extLst>
                </a:gridCol>
              </a:tblGrid>
              <a:tr h="1282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000" b="1" i="0" u="none" strike="noStrike" kern="12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ingLiU" panose="02020509000000000000" pitchFamily="49" charset="-120"/>
                        <a:ea typeface="MingLiU" panose="02020509000000000000" pitchFamily="49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6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犹大家所逃脱余剩的，</a:t>
                      </a:r>
                      <a:r>
                        <a:rPr lang="zh-CN" altLang="en-US" sz="36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highlight>
                            <a:srgbClr val="FFFF00"/>
                          </a:highlight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仍要</a:t>
                      </a:r>
                      <a:r>
                        <a:rPr lang="zh-CN" altLang="en-US" sz="3600" b="1" i="0" u="none" strike="noStrike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ingLiU" panose="02020509000000000000" pitchFamily="49" charset="-120"/>
                          <a:ea typeface="MingLiU" panose="02020509000000000000" pitchFamily="49" charset="-120"/>
                          <a:cs typeface="+mn-cs"/>
                        </a:rPr>
                        <a:t>往下扎根，向上结果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813238"/>
                  </a:ext>
                </a:extLst>
              </a:tr>
              <a:tr h="3624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创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8:10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他又等了七天，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再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把鸽子从方舟放出去。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创 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8:12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他又等了七天，放出鸽子去，鸽子就不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再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回来了。</a:t>
                      </a:r>
                      <a:endParaRPr lang="en-US" altLang="zh-CN" sz="2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创 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30:24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就给他起名叫约瑟（就是增添的意思），意思说：「愿耶和华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再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增添我一个儿子。」 </a:t>
                      </a:r>
                      <a:r>
                        <a:rPr lang="en-US" altLang="zh-CN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H3130 future of H3254.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利 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19:25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第五年，你们要吃那树上的果子，好叫树给你们结果子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更多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2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诗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61:6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你要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加添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王的寿数；他的年岁必存到世世。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诗 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71:14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我却要常常盼望，并要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越发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赞美你。</a:t>
                      </a:r>
                      <a:endParaRPr lang="en-US" altLang="zh-CN" sz="2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诗 </a:t>
                      </a:r>
                      <a:r>
                        <a:rPr lang="en-US" altLang="zh-CN" sz="2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115:14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愿耶和华叫你们和你们的子孙日见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加增</a:t>
                      </a:r>
                      <a:r>
                        <a:rPr lang="zh-CN" altLang="en-US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。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09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59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8D2B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8D2B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8D2B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1147</Words>
  <Application>Microsoft Office PowerPoint</Application>
  <PresentationFormat>Widescreen</PresentationFormat>
  <Paragraphs>125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等线</vt:lpstr>
      <vt:lpstr>KaiTi</vt:lpstr>
      <vt:lpstr>Microsoft YaHei</vt:lpstr>
      <vt:lpstr>Microsoft YaHei UI</vt:lpstr>
      <vt:lpstr>MingLiU</vt:lpstr>
      <vt:lpstr>Arial</vt:lpstr>
      <vt:lpstr>Calibri</vt:lpstr>
      <vt:lpstr>Calibri Light</vt:lpstr>
      <vt:lpstr>Office Theme</vt:lpstr>
      <vt:lpstr>逃脱余剩有证据</vt:lpstr>
      <vt:lpstr>逃脱余剩有证据</vt:lpstr>
      <vt:lpstr>PowerPoint Presentation</vt:lpstr>
      <vt:lpstr>逃脱余剩有证据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但依從你的話</dc:title>
  <dc:creator>Wu,Lei</dc:creator>
  <cp:lastModifiedBy>Wu,Lei</cp:lastModifiedBy>
  <cp:revision>462</cp:revision>
  <cp:lastPrinted>2018-07-22T00:48:15Z</cp:lastPrinted>
  <dcterms:created xsi:type="dcterms:W3CDTF">2018-06-12T13:38:48Z</dcterms:created>
  <dcterms:modified xsi:type="dcterms:W3CDTF">2019-01-19T22:19:33Z</dcterms:modified>
</cp:coreProperties>
</file>