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2"/>
  </p:handoutMasterIdLst>
  <p:sldIdLst>
    <p:sldId id="319" r:id="rId2"/>
    <p:sldId id="299" r:id="rId3"/>
    <p:sldId id="322" r:id="rId4"/>
    <p:sldId id="323" r:id="rId5"/>
    <p:sldId id="334" r:id="rId6"/>
    <p:sldId id="335" r:id="rId7"/>
    <p:sldId id="336" r:id="rId8"/>
    <p:sldId id="340" r:id="rId9"/>
    <p:sldId id="343" r:id="rId10"/>
    <p:sldId id="33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1336" y="-9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991783-79FE-3748-BF6B-3CEF03E8787F}" type="datetimeFigureOut">
              <a:rPr lang="en-US" smtClean="0"/>
              <a:t>11/23/16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D36F0-2FAC-B04D-B15C-272E6D40E20E}" type="slidenum">
              <a:rPr lang="en-US" smtClean="0"/>
              <a:t>‹#›</a:t>
            </a:fld>
            <a:endParaRPr lang="en-US"/>
          </a:p>
        </p:txBody>
      </p:sp>
    </p:spTree>
    <p:extLst>
      <p:ext uri="{BB962C8B-B14F-4D97-AF65-F5344CB8AC3E}">
        <p14:creationId xmlns:p14="http://schemas.microsoft.com/office/powerpoint/2010/main" val="10787442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886826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19179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2662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8E132-381D-AA4B-919D-ADB73D68F974}"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294952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18E132-381D-AA4B-919D-ADB73D68F974}" type="datetimeFigureOut">
              <a:rPr lang="en-US" smtClean="0"/>
              <a:t>11/23/16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98275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18E132-381D-AA4B-919D-ADB73D68F974}" type="datetimeFigureOut">
              <a:rPr lang="en-US" smtClean="0"/>
              <a:t>11/23/16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09666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18E132-381D-AA4B-919D-ADB73D68F974}" type="datetimeFigureOut">
              <a:rPr lang="en-US" smtClean="0"/>
              <a:t>11/23/16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26897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18E132-381D-AA4B-919D-ADB73D68F974}" type="datetimeFigureOut">
              <a:rPr lang="en-US" smtClean="0"/>
              <a:t>11/23/16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8906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8E132-381D-AA4B-919D-ADB73D68F974}" type="datetimeFigureOut">
              <a:rPr lang="en-US" smtClean="0"/>
              <a:t>11/23/16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244048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8E132-381D-AA4B-919D-ADB73D68F974}" type="datetimeFigureOut">
              <a:rPr lang="en-US" smtClean="0"/>
              <a:t>11/23/16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333780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8E132-381D-AA4B-919D-ADB73D68F974}" type="datetimeFigureOut">
              <a:rPr lang="en-US" smtClean="0"/>
              <a:t>11/23/16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68FE6-1831-B346-9374-6698E6B16A1D}" type="slidenum">
              <a:rPr lang="en-US" smtClean="0"/>
              <a:t>‹#›</a:t>
            </a:fld>
            <a:endParaRPr lang="en-US"/>
          </a:p>
        </p:txBody>
      </p:sp>
    </p:spTree>
    <p:extLst>
      <p:ext uri="{BB962C8B-B14F-4D97-AF65-F5344CB8AC3E}">
        <p14:creationId xmlns:p14="http://schemas.microsoft.com/office/powerpoint/2010/main" val="1293457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8E132-381D-AA4B-919D-ADB73D68F974}" type="datetimeFigureOut">
              <a:rPr lang="en-US" smtClean="0"/>
              <a:t>11/23/16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68FE6-1831-B346-9374-6698E6B16A1D}" type="slidenum">
              <a:rPr lang="en-US" smtClean="0"/>
              <a:t>‹#›</a:t>
            </a:fld>
            <a:endParaRPr lang="en-US"/>
          </a:p>
        </p:txBody>
      </p:sp>
    </p:spTree>
    <p:extLst>
      <p:ext uri="{BB962C8B-B14F-4D97-AF65-F5344CB8AC3E}">
        <p14:creationId xmlns:p14="http://schemas.microsoft.com/office/powerpoint/2010/main" val="1833167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631"/>
            <a:ext cx="9144000" cy="6901631"/>
          </a:xfrm>
          <a:prstGeom prst="rect">
            <a:avLst/>
          </a:prstGeom>
        </p:spPr>
      </p:pic>
    </p:spTree>
    <p:extLst>
      <p:ext uri="{BB962C8B-B14F-4D97-AF65-F5344CB8AC3E}">
        <p14:creationId xmlns:p14="http://schemas.microsoft.com/office/powerpoint/2010/main" val="38664135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44361" y="0"/>
            <a:ext cx="5392039" cy="6858000"/>
          </a:xfrm>
          <a:prstGeom prst="rect">
            <a:avLst/>
          </a:prstGeom>
        </p:spPr>
      </p:pic>
      <p:pic>
        <p:nvPicPr>
          <p:cNvPr id="8" name="Picture 7"/>
          <p:cNvPicPr>
            <a:picLocks noChangeAspect="1"/>
          </p:cNvPicPr>
          <p:nvPr/>
        </p:nvPicPr>
        <p:blipFill>
          <a:blip r:embed="rId3"/>
          <a:stretch>
            <a:fillRect/>
          </a:stretch>
        </p:blipFill>
        <p:spPr>
          <a:xfrm>
            <a:off x="0" y="0"/>
            <a:ext cx="4521494" cy="6858000"/>
          </a:xfrm>
          <a:prstGeom prst="rect">
            <a:avLst/>
          </a:prstGeom>
        </p:spPr>
      </p:pic>
    </p:spTree>
    <p:extLst>
      <p:ext uri="{BB962C8B-B14F-4D97-AF65-F5344CB8AC3E}">
        <p14:creationId xmlns:p14="http://schemas.microsoft.com/office/powerpoint/2010/main" val="6148236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9-17 at 8.20.00 PM.png"/>
          <p:cNvPicPr/>
          <p:nvPr/>
        </p:nvPicPr>
        <p:blipFill>
          <a:blip r:embed="rId2">
            <a:extLst>
              <a:ext uri="{28A0092B-C50C-407E-A947-70E740481C1C}">
                <a14:useLocalDpi xmlns:a14="http://schemas.microsoft.com/office/drawing/2010/main" val="0"/>
              </a:ext>
            </a:extLst>
          </a:blip>
          <a:stretch>
            <a:fillRect/>
          </a:stretch>
        </p:blipFill>
        <p:spPr>
          <a:xfrm>
            <a:off x="-33671" y="19244"/>
            <a:ext cx="443307" cy="533400"/>
          </a:xfrm>
          <a:prstGeom prst="rect">
            <a:avLst/>
          </a:prstGeom>
        </p:spPr>
      </p:pic>
      <p:sp>
        <p:nvSpPr>
          <p:cNvPr id="12" name="Title 1"/>
          <p:cNvSpPr txBox="1">
            <a:spLocks/>
          </p:cNvSpPr>
          <p:nvPr/>
        </p:nvSpPr>
        <p:spPr>
          <a:xfrm>
            <a:off x="-33671" y="0"/>
            <a:ext cx="9177671" cy="73126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Times"/>
                <a:cs typeface="Times"/>
              </a:rPr>
              <a:t>   Live Worshipful Life:L#7 Psalm 100-Giving Thanks.</a:t>
            </a:r>
            <a:endParaRPr lang="en-US" sz="2800" dirty="0" smtClean="0">
              <a:latin typeface="Times"/>
              <a:cs typeface="Times"/>
            </a:endParaRPr>
          </a:p>
        </p:txBody>
      </p:sp>
      <p:pic>
        <p:nvPicPr>
          <p:cNvPr id="6" name="Picture 5"/>
          <p:cNvPicPr>
            <a:picLocks noChangeAspect="1"/>
          </p:cNvPicPr>
          <p:nvPr/>
        </p:nvPicPr>
        <p:blipFill>
          <a:blip r:embed="rId3"/>
          <a:stretch>
            <a:fillRect/>
          </a:stretch>
        </p:blipFill>
        <p:spPr>
          <a:xfrm>
            <a:off x="3776133" y="3604681"/>
            <a:ext cx="5367867" cy="3354917"/>
          </a:xfrm>
          <a:prstGeom prst="rect">
            <a:avLst/>
          </a:prstGeom>
        </p:spPr>
      </p:pic>
      <p:sp>
        <p:nvSpPr>
          <p:cNvPr id="7" name="Title 1"/>
          <p:cNvSpPr txBox="1">
            <a:spLocks/>
          </p:cNvSpPr>
          <p:nvPr/>
        </p:nvSpPr>
        <p:spPr>
          <a:xfrm>
            <a:off x="-15950" y="441056"/>
            <a:ext cx="9159950" cy="3908037"/>
          </a:xfrm>
          <a:prstGeom prst="rect">
            <a:avLst/>
          </a:prstGeom>
          <a:solidFill>
            <a:schemeClr val="bg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err="1" smtClean="0">
                <a:latin typeface="Times"/>
                <a:cs typeface="Times"/>
              </a:rPr>
              <a:t>Introduction:</a:t>
            </a:r>
            <a:r>
              <a:rPr lang="en-US" sz="2800" dirty="0" err="1" smtClean="0">
                <a:latin typeface="Times"/>
                <a:cs typeface="Times"/>
              </a:rPr>
              <a:t>In</a:t>
            </a:r>
            <a:r>
              <a:rPr lang="en-US" sz="2800" dirty="0" smtClean="0">
                <a:latin typeface="Times"/>
                <a:cs typeface="Times"/>
              </a:rPr>
              <a:t> </a:t>
            </a:r>
            <a:r>
              <a:rPr lang="en-US" sz="2800" dirty="0">
                <a:latin typeface="Times"/>
                <a:cs typeface="Times"/>
              </a:rPr>
              <a:t>1621</a:t>
            </a:r>
            <a:r>
              <a:rPr lang="en-US" sz="2800" dirty="0" smtClean="0">
                <a:latin typeface="Times"/>
                <a:cs typeface="Times"/>
              </a:rPr>
              <a:t>,the </a:t>
            </a:r>
            <a:r>
              <a:rPr lang="en-US" sz="2800" dirty="0">
                <a:latin typeface="Times"/>
                <a:cs typeface="Times"/>
              </a:rPr>
              <a:t>first Thanksgiving in America was a celebration of giving thanks to God for a good harvest and for his goodness. We are commanded in </a:t>
            </a:r>
            <a:r>
              <a:rPr lang="en-US" sz="2800" dirty="0" smtClean="0">
                <a:latin typeface="Times"/>
                <a:cs typeface="Times"/>
              </a:rPr>
              <a:t>Eph.5</a:t>
            </a:r>
            <a:r>
              <a:rPr lang="en-US" sz="2800" dirty="0">
                <a:latin typeface="Times"/>
                <a:cs typeface="Times"/>
              </a:rPr>
              <a:t>:18 to be filled with the Spirit of God, and the evidence of this fullness is that we are </a:t>
            </a:r>
            <a:r>
              <a:rPr lang="en-US" sz="2800" dirty="0" smtClean="0">
                <a:latin typeface="Times"/>
                <a:cs typeface="Times"/>
              </a:rPr>
              <a:t>joyful(</a:t>
            </a:r>
            <a:r>
              <a:rPr lang="en-US" sz="2800" dirty="0">
                <a:latin typeface="Times"/>
                <a:cs typeface="Times"/>
              </a:rPr>
              <a:t>5:19)</a:t>
            </a:r>
            <a:r>
              <a:rPr lang="en-US" sz="2800" dirty="0" smtClean="0">
                <a:latin typeface="Times"/>
                <a:cs typeface="Times"/>
              </a:rPr>
              <a:t>,thankful</a:t>
            </a:r>
            <a:r>
              <a:rPr lang="en-US" sz="2800" dirty="0">
                <a:latin typeface="Times"/>
                <a:cs typeface="Times"/>
              </a:rPr>
              <a:t>(5:20</a:t>
            </a:r>
            <a:r>
              <a:rPr lang="en-US" sz="2800" dirty="0" smtClean="0">
                <a:latin typeface="Times"/>
                <a:cs typeface="Times"/>
              </a:rPr>
              <a:t>)and submissive (</a:t>
            </a:r>
            <a:r>
              <a:rPr lang="en-US" sz="2800" dirty="0">
                <a:latin typeface="Times"/>
                <a:cs typeface="Times"/>
              </a:rPr>
              <a:t>5:</a:t>
            </a:r>
            <a:r>
              <a:rPr lang="en-US" sz="2800" dirty="0" smtClean="0">
                <a:latin typeface="Times"/>
                <a:cs typeface="Times"/>
              </a:rPr>
              <a:t>21)</a:t>
            </a:r>
            <a:r>
              <a:rPr lang="en-US" sz="2800" dirty="0">
                <a:latin typeface="Times"/>
                <a:cs typeface="Times"/>
              </a:rPr>
              <a:t>. We are instructed in </a:t>
            </a:r>
            <a:r>
              <a:rPr lang="en-US" sz="2800" dirty="0" smtClean="0">
                <a:latin typeface="Times"/>
                <a:cs typeface="Times"/>
              </a:rPr>
              <a:t>Col.3 to </a:t>
            </a:r>
            <a:r>
              <a:rPr lang="en-US" sz="2800" dirty="0">
                <a:latin typeface="Times"/>
                <a:cs typeface="Times"/>
              </a:rPr>
              <a:t>be filled with the Word of </a:t>
            </a:r>
            <a:r>
              <a:rPr lang="en-US" sz="2800" dirty="0" err="1">
                <a:latin typeface="Times"/>
                <a:cs typeface="Times"/>
              </a:rPr>
              <a:t>God</a:t>
            </a:r>
            <a:r>
              <a:rPr lang="en-US" sz="2800" dirty="0" err="1" smtClean="0">
                <a:latin typeface="Times"/>
                <a:cs typeface="Times"/>
              </a:rPr>
              <a:t>,and</a:t>
            </a:r>
            <a:r>
              <a:rPr lang="en-US" sz="2800" dirty="0" smtClean="0">
                <a:latin typeface="Times"/>
                <a:cs typeface="Times"/>
              </a:rPr>
              <a:t> </a:t>
            </a:r>
            <a:r>
              <a:rPr lang="en-US" sz="2800" dirty="0">
                <a:latin typeface="Times"/>
                <a:cs typeface="Times"/>
              </a:rPr>
              <a:t>when we are, we are joyful(3:16)</a:t>
            </a:r>
            <a:r>
              <a:rPr lang="en-US" sz="2800" dirty="0" smtClean="0">
                <a:latin typeface="Times"/>
                <a:cs typeface="Times"/>
              </a:rPr>
              <a:t>,thankful</a:t>
            </a:r>
            <a:r>
              <a:rPr lang="en-US" sz="2800" dirty="0">
                <a:latin typeface="Times"/>
                <a:cs typeface="Times"/>
              </a:rPr>
              <a:t>(3:17)</a:t>
            </a:r>
            <a:r>
              <a:rPr lang="en-US" sz="2800" dirty="0" smtClean="0">
                <a:latin typeface="Times"/>
                <a:cs typeface="Times"/>
              </a:rPr>
              <a:t>,and </a:t>
            </a:r>
            <a:r>
              <a:rPr lang="en-US" sz="2800" dirty="0">
                <a:latin typeface="Times"/>
                <a:cs typeface="Times"/>
              </a:rPr>
              <a:t>submissive (3:20-25). </a:t>
            </a:r>
            <a:r>
              <a:rPr lang="en-US" sz="2800" dirty="0" smtClean="0">
                <a:latin typeface="Times"/>
                <a:cs typeface="Times"/>
              </a:rPr>
              <a:t>The </a:t>
            </a:r>
            <a:r>
              <a:rPr lang="en-US" sz="2800" dirty="0">
                <a:latin typeface="Times"/>
                <a:cs typeface="Times"/>
              </a:rPr>
              <a:t>3 characteristics of the believer controlled by God’s Spirit and God’s Word are also found in Psalm 100. </a:t>
            </a:r>
          </a:p>
        </p:txBody>
      </p:sp>
      <p:sp>
        <p:nvSpPr>
          <p:cNvPr id="8" name="Rectangle 7"/>
          <p:cNvSpPr/>
          <p:nvPr/>
        </p:nvSpPr>
        <p:spPr>
          <a:xfrm>
            <a:off x="4812" y="4291361"/>
            <a:ext cx="3771321" cy="2246769"/>
          </a:xfrm>
          <a:prstGeom prst="rect">
            <a:avLst/>
          </a:prstGeom>
        </p:spPr>
        <p:txBody>
          <a:bodyPr wrap="square">
            <a:spAutoFit/>
          </a:bodyPr>
          <a:lstStyle/>
          <a:p>
            <a:r>
              <a:rPr lang="en-US" sz="2800" b="1" dirty="0" smtClean="0">
                <a:latin typeface="Times"/>
                <a:cs typeface="Times"/>
              </a:rPr>
              <a:t>Psalm 100:</a:t>
            </a:r>
            <a:r>
              <a:rPr lang="en-US" sz="2800" dirty="0" smtClean="0">
                <a:latin typeface="Times"/>
                <a:cs typeface="Times"/>
              </a:rPr>
              <a:t> </a:t>
            </a:r>
            <a:endParaRPr lang="en-US" sz="2800" dirty="0">
              <a:latin typeface="Times"/>
              <a:cs typeface="Times"/>
            </a:endParaRPr>
          </a:p>
          <a:p>
            <a:r>
              <a:rPr lang="en-US" sz="2800" dirty="0" smtClean="0">
                <a:latin typeface="Times"/>
                <a:cs typeface="Times"/>
              </a:rPr>
              <a:t>Who </a:t>
            </a:r>
            <a:r>
              <a:rPr lang="en-US" sz="2800" dirty="0">
                <a:latin typeface="Times"/>
                <a:cs typeface="Times"/>
              </a:rPr>
              <a:t>wrote it</a:t>
            </a:r>
            <a:r>
              <a:rPr lang="en-US" sz="2800" dirty="0" smtClean="0">
                <a:latin typeface="Times"/>
                <a:cs typeface="Times"/>
              </a:rPr>
              <a:t>?</a:t>
            </a:r>
          </a:p>
          <a:p>
            <a:r>
              <a:rPr lang="en-US" sz="2800" dirty="0" smtClean="0">
                <a:latin typeface="Times"/>
                <a:cs typeface="Times"/>
              </a:rPr>
              <a:t>-___________________</a:t>
            </a:r>
          </a:p>
          <a:p>
            <a:r>
              <a:rPr lang="en-US" sz="2800" dirty="0" smtClean="0">
                <a:latin typeface="Times"/>
                <a:cs typeface="Times"/>
              </a:rPr>
              <a:t>What </a:t>
            </a:r>
            <a:r>
              <a:rPr lang="en-US" sz="2800" dirty="0">
                <a:latin typeface="Times"/>
                <a:cs typeface="Times"/>
              </a:rPr>
              <a:t>Psalm type is it</a:t>
            </a:r>
            <a:r>
              <a:rPr lang="en-US" sz="2800" dirty="0" smtClean="0">
                <a:latin typeface="Times"/>
                <a:cs typeface="Times"/>
              </a:rPr>
              <a:t>?</a:t>
            </a:r>
          </a:p>
          <a:p>
            <a:r>
              <a:rPr lang="en-US" sz="2800" dirty="0" smtClean="0">
                <a:latin typeface="Times"/>
                <a:cs typeface="Times"/>
              </a:rPr>
              <a:t>-___________________</a:t>
            </a:r>
            <a:endParaRPr lang="en-US" sz="2800" dirty="0">
              <a:latin typeface="Times"/>
              <a:cs typeface="Times"/>
            </a:endParaRPr>
          </a:p>
        </p:txBody>
      </p:sp>
      <p:sp>
        <p:nvSpPr>
          <p:cNvPr id="10" name="TextBox 9"/>
          <p:cNvSpPr txBox="1"/>
          <p:nvPr/>
        </p:nvSpPr>
        <p:spPr>
          <a:xfrm>
            <a:off x="177973" y="5084718"/>
            <a:ext cx="3015928" cy="584776"/>
          </a:xfrm>
          <a:prstGeom prst="rect">
            <a:avLst/>
          </a:prstGeom>
          <a:noFill/>
        </p:spPr>
        <p:txBody>
          <a:bodyPr wrap="square" rtlCol="0">
            <a:spAutoFit/>
          </a:bodyPr>
          <a:lstStyle/>
          <a:p>
            <a:r>
              <a:rPr lang="en-US" sz="3200" b="1" dirty="0" smtClean="0">
                <a:solidFill>
                  <a:srgbClr val="FF0000"/>
                </a:solidFill>
                <a:latin typeface="Times"/>
                <a:cs typeface="Times"/>
              </a:rPr>
              <a:t>Unknown</a:t>
            </a:r>
            <a:endParaRPr lang="en-US" sz="3200" b="1" dirty="0">
              <a:solidFill>
                <a:srgbClr val="FF0000"/>
              </a:solidFill>
              <a:latin typeface="Times"/>
              <a:cs typeface="Times"/>
            </a:endParaRPr>
          </a:p>
        </p:txBody>
      </p:sp>
      <p:sp>
        <p:nvSpPr>
          <p:cNvPr id="11" name="TextBox 10"/>
          <p:cNvSpPr txBox="1"/>
          <p:nvPr/>
        </p:nvSpPr>
        <p:spPr>
          <a:xfrm>
            <a:off x="211849" y="5924854"/>
            <a:ext cx="3039780" cy="584776"/>
          </a:xfrm>
          <a:prstGeom prst="rect">
            <a:avLst/>
          </a:prstGeom>
          <a:noFill/>
        </p:spPr>
        <p:txBody>
          <a:bodyPr wrap="square" rtlCol="0">
            <a:spAutoFit/>
          </a:bodyPr>
          <a:lstStyle/>
          <a:p>
            <a:r>
              <a:rPr lang="en-US" sz="3200" b="1" dirty="0" smtClean="0">
                <a:solidFill>
                  <a:srgbClr val="FF0000"/>
                </a:solidFill>
                <a:latin typeface="Times"/>
                <a:cs typeface="Times"/>
              </a:rPr>
              <a:t>Grateful Praise</a:t>
            </a:r>
            <a:endParaRPr lang="en-US" sz="3200" dirty="0">
              <a:solidFill>
                <a:srgbClr val="FF0000"/>
              </a:solidFill>
              <a:latin typeface="Times"/>
              <a:cs typeface="Times"/>
            </a:endParaRPr>
          </a:p>
        </p:txBody>
      </p:sp>
    </p:spTree>
    <p:extLst>
      <p:ext uri="{BB962C8B-B14F-4D97-AF65-F5344CB8AC3E}">
        <p14:creationId xmlns:p14="http://schemas.microsoft.com/office/powerpoint/2010/main" val="1195263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81" y="-38490"/>
            <a:ext cx="9182481" cy="7417415"/>
          </a:xfrm>
          <a:prstGeom prst="rect">
            <a:avLst/>
          </a:prstGeom>
          <a:noFill/>
        </p:spPr>
        <p:txBody>
          <a:bodyPr wrap="square" rtlCol="0">
            <a:spAutoFit/>
          </a:bodyPr>
          <a:lstStyle/>
          <a:p>
            <a:r>
              <a:rPr lang="en-US" sz="2800" b="1" dirty="0">
                <a:latin typeface="Times"/>
                <a:cs typeface="Times"/>
              </a:rPr>
              <a:t>Psalm 100: A psalm. For giving grateful praise. (1) </a:t>
            </a:r>
            <a:r>
              <a:rPr lang="en-US" sz="2800" dirty="0">
                <a:latin typeface="Times"/>
                <a:cs typeface="Times"/>
              </a:rPr>
              <a:t>Shout for joy to the Lord, all the earth.</a:t>
            </a:r>
            <a:r>
              <a:rPr lang="en-US" sz="2800" b="1" dirty="0">
                <a:latin typeface="Times"/>
                <a:cs typeface="Times"/>
              </a:rPr>
              <a:t> (2) </a:t>
            </a:r>
            <a:r>
              <a:rPr lang="en-US" sz="2800" dirty="0">
                <a:latin typeface="Times"/>
                <a:cs typeface="Times"/>
              </a:rPr>
              <a:t>Worship the Lord with gladness;</a:t>
            </a:r>
            <a:r>
              <a:rPr lang="en-US" sz="2800" b="1" dirty="0">
                <a:latin typeface="Times"/>
                <a:cs typeface="Times"/>
              </a:rPr>
              <a:t> </a:t>
            </a:r>
            <a:r>
              <a:rPr lang="en-US" sz="2800" dirty="0">
                <a:latin typeface="Times"/>
                <a:cs typeface="Times"/>
              </a:rPr>
              <a:t>come before him with joyful songs.</a:t>
            </a:r>
            <a:r>
              <a:rPr lang="en-US" sz="2800" b="1" dirty="0">
                <a:latin typeface="Times"/>
                <a:cs typeface="Times"/>
              </a:rPr>
              <a:t> (3) </a:t>
            </a:r>
            <a:r>
              <a:rPr lang="en-US" sz="2800" dirty="0">
                <a:latin typeface="Times"/>
                <a:cs typeface="Times"/>
              </a:rPr>
              <a:t>Know that the Lord is God.</a:t>
            </a:r>
            <a:r>
              <a:rPr lang="en-US" sz="2800" b="1" dirty="0">
                <a:latin typeface="Times"/>
                <a:cs typeface="Times"/>
              </a:rPr>
              <a:t> </a:t>
            </a:r>
            <a:r>
              <a:rPr lang="en-US" sz="2800" dirty="0">
                <a:latin typeface="Times"/>
                <a:cs typeface="Times"/>
              </a:rPr>
              <a:t>It is he who made us, and we are his;</a:t>
            </a:r>
            <a:r>
              <a:rPr lang="en-US" sz="2800" b="1" dirty="0">
                <a:latin typeface="Times"/>
                <a:cs typeface="Times"/>
              </a:rPr>
              <a:t> </a:t>
            </a:r>
            <a:r>
              <a:rPr lang="en-US" sz="2800" dirty="0">
                <a:latin typeface="Times"/>
                <a:cs typeface="Times"/>
              </a:rPr>
              <a:t>we are his people, the sheep of his pasture.</a:t>
            </a:r>
            <a:r>
              <a:rPr lang="en-US" sz="2800" b="1" dirty="0">
                <a:latin typeface="Times"/>
                <a:cs typeface="Times"/>
              </a:rPr>
              <a:t> (4) </a:t>
            </a:r>
            <a:r>
              <a:rPr lang="en-US" sz="2800" dirty="0">
                <a:latin typeface="Times"/>
                <a:cs typeface="Times"/>
              </a:rPr>
              <a:t>Enter his gates with </a:t>
            </a:r>
            <a:r>
              <a:rPr lang="en-US" sz="2800" dirty="0" smtClean="0">
                <a:latin typeface="Times"/>
                <a:cs typeface="Times"/>
              </a:rPr>
              <a:t>thanksgiving and </a:t>
            </a:r>
            <a:r>
              <a:rPr lang="en-US" sz="2800" dirty="0">
                <a:latin typeface="Times"/>
                <a:cs typeface="Times"/>
              </a:rPr>
              <a:t>his courts with praise; give thanks to him and praise his name. </a:t>
            </a:r>
            <a:r>
              <a:rPr lang="en-US" sz="2800" b="1" dirty="0">
                <a:latin typeface="Times"/>
                <a:cs typeface="Times"/>
              </a:rPr>
              <a:t>(5) </a:t>
            </a:r>
            <a:r>
              <a:rPr lang="en-US" sz="2800" dirty="0">
                <a:latin typeface="Times"/>
                <a:cs typeface="Times"/>
              </a:rPr>
              <a:t>For the Lord is good and his love endures forever; his faithfulness continues through all generations</a:t>
            </a:r>
            <a:r>
              <a:rPr lang="en-US" sz="2800" dirty="0" smtClean="0">
                <a:latin typeface="Times"/>
                <a:cs typeface="Times"/>
              </a:rPr>
              <a:t>.</a:t>
            </a:r>
          </a:p>
          <a:p>
            <a:r>
              <a:rPr lang="zh-CN" altLang="en-US" sz="3200" b="1" dirty="0" smtClean="0">
                <a:solidFill>
                  <a:srgbClr val="FF0000"/>
                </a:solidFill>
                <a:latin typeface="华文细黑"/>
                <a:ea typeface="华文细黑"/>
                <a:cs typeface="华文细黑"/>
              </a:rPr>
              <a:t>诗篇</a:t>
            </a:r>
            <a:r>
              <a:rPr lang="en-US" sz="3200" b="1" dirty="0" smtClean="0">
                <a:solidFill>
                  <a:srgbClr val="FF0000"/>
                </a:solidFill>
                <a:latin typeface="华文细黑"/>
                <a:ea typeface="华文细黑"/>
                <a:cs typeface="华文细黑"/>
              </a:rPr>
              <a:t>100</a:t>
            </a:r>
            <a:r>
              <a:rPr lang="zh-TW" altLang="en-US" sz="3200" b="1" dirty="0" smtClean="0">
                <a:solidFill>
                  <a:srgbClr val="FF0000"/>
                </a:solidFill>
                <a:latin typeface="华文细黑"/>
                <a:ea typeface="华文细黑"/>
                <a:cs typeface="华文细黑"/>
              </a:rPr>
              <a:t>（</a:t>
            </a:r>
            <a:r>
              <a:rPr lang="zh-TW" altLang="en-US" sz="3200" b="1" dirty="0">
                <a:solidFill>
                  <a:srgbClr val="FF0000"/>
                </a:solidFill>
                <a:latin typeface="华文细黑"/>
                <a:ea typeface="华文细黑"/>
                <a:cs typeface="华文细黑"/>
              </a:rPr>
              <a:t>称谢诗</a:t>
            </a:r>
            <a:r>
              <a:rPr lang="zh-TW" altLang="en-US" sz="3200" b="1" dirty="0" smtClean="0">
                <a:solidFill>
                  <a:srgbClr val="FF0000"/>
                </a:solidFill>
                <a:latin typeface="华文细黑"/>
                <a:ea typeface="华文细黑"/>
                <a:cs typeface="华文细黑"/>
              </a:rPr>
              <a:t>）</a:t>
            </a:r>
            <a:r>
              <a:rPr lang="en-US" sz="3200" dirty="0">
                <a:solidFill>
                  <a:srgbClr val="FF0000"/>
                </a:solidFill>
                <a:latin typeface="华文细黑"/>
                <a:ea typeface="华文细黑"/>
                <a:cs typeface="华文细黑"/>
              </a:rPr>
              <a:t>(1)</a:t>
            </a:r>
            <a:r>
              <a:rPr lang="zh-TW" altLang="en-US" sz="3200" dirty="0" smtClean="0">
                <a:solidFill>
                  <a:srgbClr val="FF0000"/>
                </a:solidFill>
                <a:latin typeface="华文细黑"/>
                <a:ea typeface="华文细黑"/>
                <a:cs typeface="华文细黑"/>
              </a:rPr>
              <a:t>普天下当向耶和华欢呼</a:t>
            </a:r>
            <a:r>
              <a:rPr lang="zh-TW" altLang="en-US" sz="3200" dirty="0">
                <a:solidFill>
                  <a:srgbClr val="FF0000"/>
                </a:solidFill>
                <a:latin typeface="华文细黑"/>
                <a:ea typeface="华文细黑"/>
                <a:cs typeface="华文细黑"/>
              </a:rPr>
              <a:t>。 </a:t>
            </a:r>
            <a:r>
              <a:rPr lang="en-US" altLang="zh-TW" sz="3200" dirty="0" smtClean="0">
                <a:solidFill>
                  <a:srgbClr val="FF0000"/>
                </a:solidFill>
                <a:latin typeface="华文细黑"/>
                <a:ea typeface="华文细黑"/>
                <a:cs typeface="华文细黑"/>
              </a:rPr>
              <a:t>(2)</a:t>
            </a:r>
            <a:r>
              <a:rPr lang="zh-TW" altLang="en-US" sz="3200" dirty="0" smtClean="0">
                <a:solidFill>
                  <a:srgbClr val="FF0000"/>
                </a:solidFill>
                <a:latin typeface="华文细黑"/>
                <a:ea typeface="华文细黑"/>
                <a:cs typeface="华文细黑"/>
              </a:rPr>
              <a:t>你们当乐意事奉耶和华</a:t>
            </a:r>
            <a:r>
              <a:rPr lang="zh-TW" altLang="en-US" sz="3200" dirty="0">
                <a:solidFill>
                  <a:srgbClr val="FF0000"/>
                </a:solidFill>
                <a:latin typeface="华文细黑"/>
                <a:ea typeface="华文细黑"/>
                <a:cs typeface="华文细黑"/>
              </a:rPr>
              <a:t>。当来向他歌唱</a:t>
            </a:r>
            <a:r>
              <a:rPr lang="zh-TW" altLang="en-US" sz="3200" dirty="0" smtClean="0">
                <a:solidFill>
                  <a:srgbClr val="FF0000"/>
                </a:solidFill>
                <a:latin typeface="华文细黑"/>
                <a:ea typeface="华文细黑"/>
                <a:cs typeface="华文细黑"/>
              </a:rPr>
              <a:t>。</a:t>
            </a:r>
            <a:r>
              <a:rPr lang="en-US" altLang="zh-TW" sz="3200" dirty="0" smtClean="0">
                <a:solidFill>
                  <a:srgbClr val="FF0000"/>
                </a:solidFill>
                <a:latin typeface="华文细黑"/>
                <a:ea typeface="华文细黑"/>
                <a:cs typeface="华文细黑"/>
              </a:rPr>
              <a:t>(3)</a:t>
            </a:r>
            <a:r>
              <a:rPr lang="zh-TW" altLang="en-US" sz="3200" dirty="0" smtClean="0">
                <a:solidFill>
                  <a:srgbClr val="FF0000"/>
                </a:solidFill>
                <a:latin typeface="华文细黑"/>
                <a:ea typeface="华文细黑"/>
                <a:cs typeface="华文细黑"/>
              </a:rPr>
              <a:t>你们当晓得耶和华</a:t>
            </a:r>
            <a:r>
              <a:rPr lang="zh-TW" altLang="en-US" sz="3200" dirty="0">
                <a:solidFill>
                  <a:srgbClr val="FF0000"/>
                </a:solidFill>
                <a:latin typeface="华文细黑"/>
                <a:ea typeface="华文细黑"/>
                <a:cs typeface="华文细黑"/>
              </a:rPr>
              <a:t>是神。我们是他造的，也是属他的。我们是他的民，也是他草场的羊</a:t>
            </a:r>
            <a:r>
              <a:rPr lang="zh-TW" altLang="en-US" sz="3200" dirty="0" smtClean="0">
                <a:solidFill>
                  <a:srgbClr val="FF0000"/>
                </a:solidFill>
                <a:latin typeface="华文细黑"/>
                <a:ea typeface="华文细黑"/>
                <a:cs typeface="华文细黑"/>
              </a:rPr>
              <a:t>。</a:t>
            </a:r>
            <a:r>
              <a:rPr lang="en-US" altLang="zh-TW" sz="3200" dirty="0" smtClean="0">
                <a:solidFill>
                  <a:srgbClr val="FF0000"/>
                </a:solidFill>
                <a:latin typeface="华文细黑"/>
                <a:ea typeface="华文细黑"/>
                <a:cs typeface="华文细黑"/>
              </a:rPr>
              <a:t>(4)</a:t>
            </a:r>
            <a:r>
              <a:rPr lang="zh-TW" altLang="en-US" sz="3200" dirty="0" smtClean="0">
                <a:solidFill>
                  <a:srgbClr val="FF0000"/>
                </a:solidFill>
                <a:latin typeface="华文细黑"/>
                <a:ea typeface="华文细黑"/>
                <a:cs typeface="华文细黑"/>
              </a:rPr>
              <a:t>当称谢进入</a:t>
            </a:r>
            <a:r>
              <a:rPr lang="zh-TW" altLang="en-US" sz="3200" dirty="0">
                <a:solidFill>
                  <a:srgbClr val="FF0000"/>
                </a:solidFill>
                <a:latin typeface="华文细黑"/>
                <a:ea typeface="华文细黑"/>
                <a:cs typeface="华文细黑"/>
              </a:rPr>
              <a:t>他的门，当赞美进入他的院。当感谢他，称颂他的名</a:t>
            </a:r>
            <a:r>
              <a:rPr lang="zh-TW" altLang="en-US" sz="3200" dirty="0" smtClean="0">
                <a:solidFill>
                  <a:srgbClr val="FF0000"/>
                </a:solidFill>
                <a:latin typeface="华文细黑"/>
                <a:ea typeface="华文细黑"/>
                <a:cs typeface="华文细黑"/>
              </a:rPr>
              <a:t>。</a:t>
            </a:r>
            <a:r>
              <a:rPr lang="en-US" altLang="zh-TW" sz="3200" dirty="0" smtClean="0">
                <a:solidFill>
                  <a:srgbClr val="FF0000"/>
                </a:solidFill>
                <a:latin typeface="华文细黑"/>
                <a:ea typeface="华文细黑"/>
                <a:cs typeface="华文细黑"/>
              </a:rPr>
              <a:t>(5)</a:t>
            </a:r>
            <a:r>
              <a:rPr lang="zh-TW" altLang="en-US" sz="3200" dirty="0" smtClean="0">
                <a:solidFill>
                  <a:srgbClr val="FF0000"/>
                </a:solidFill>
                <a:latin typeface="华文细黑"/>
                <a:ea typeface="华文细黑"/>
                <a:cs typeface="华文细黑"/>
              </a:rPr>
              <a:t>因为耶和华本为</a:t>
            </a:r>
            <a:r>
              <a:rPr lang="zh-TW" altLang="en-US" sz="3200" dirty="0">
                <a:solidFill>
                  <a:srgbClr val="FF0000"/>
                </a:solidFill>
                <a:latin typeface="华文细黑"/>
                <a:ea typeface="华文细黑"/>
                <a:cs typeface="华文细黑"/>
              </a:rPr>
              <a:t>善，他的慈爱，存到永远，他的信实，直到万代。 </a:t>
            </a:r>
            <a:r>
              <a:rPr lang="zh-TW" altLang="en-US" sz="2800" dirty="0">
                <a:solidFill>
                  <a:srgbClr val="FF0000"/>
                </a:solidFill>
                <a:latin typeface="华文细黑"/>
                <a:ea typeface="华文细黑"/>
                <a:cs typeface="华文细黑"/>
              </a:rPr>
              <a:t>	</a:t>
            </a:r>
          </a:p>
          <a:p>
            <a:endParaRPr lang="en-US" sz="2800" dirty="0">
              <a:latin typeface="Times"/>
              <a:cs typeface="Times"/>
            </a:endParaRPr>
          </a:p>
        </p:txBody>
      </p:sp>
    </p:spTree>
    <p:extLst>
      <p:ext uri="{BB962C8B-B14F-4D97-AF65-F5344CB8AC3E}">
        <p14:creationId xmlns:p14="http://schemas.microsoft.com/office/powerpoint/2010/main" val="37751339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90" cy="954107"/>
          </a:xfrm>
          <a:prstGeom prst="rect">
            <a:avLst/>
          </a:prstGeom>
        </p:spPr>
        <p:txBody>
          <a:bodyPr wrap="square">
            <a:spAutoFit/>
          </a:bodyPr>
          <a:lstStyle/>
          <a:p>
            <a:r>
              <a:rPr lang="en-US" sz="2800" b="1" dirty="0">
                <a:latin typeface="Times"/>
                <a:cs typeface="Times"/>
              </a:rPr>
              <a:t>1. J _ _ _ _ _ (v.1-2).</a:t>
            </a:r>
            <a:r>
              <a:rPr lang="en-US" sz="2800" dirty="0">
                <a:latin typeface="Times"/>
                <a:cs typeface="Times"/>
              </a:rPr>
              <a:t> When gas/power light comes on, then it is time to refill the gas/charge the battery.</a:t>
            </a:r>
          </a:p>
        </p:txBody>
      </p:sp>
      <p:sp>
        <p:nvSpPr>
          <p:cNvPr id="4" name="TextBox 3"/>
          <p:cNvSpPr txBox="1"/>
          <p:nvPr/>
        </p:nvSpPr>
        <p:spPr>
          <a:xfrm>
            <a:off x="337877" y="-96220"/>
            <a:ext cx="4451457" cy="584776"/>
          </a:xfrm>
          <a:prstGeom prst="rect">
            <a:avLst/>
          </a:prstGeom>
          <a:noFill/>
        </p:spPr>
        <p:txBody>
          <a:bodyPr wrap="square" rtlCol="0">
            <a:spAutoFit/>
          </a:bodyPr>
          <a:lstStyle/>
          <a:p>
            <a:r>
              <a:rPr lang="en-US" sz="3200" b="1" dirty="0" smtClean="0">
                <a:solidFill>
                  <a:srgbClr val="FF0000"/>
                </a:solidFill>
                <a:latin typeface="Times"/>
                <a:cs typeface="Times"/>
              </a:rPr>
              <a:t>J o y f u l</a:t>
            </a:r>
            <a:endParaRPr lang="en-US" sz="3200" b="1" dirty="0">
              <a:solidFill>
                <a:srgbClr val="FF0000"/>
              </a:solidFill>
              <a:latin typeface="Times"/>
              <a:cs typeface="Times"/>
            </a:endParaRPr>
          </a:p>
        </p:txBody>
      </p:sp>
      <p:sp>
        <p:nvSpPr>
          <p:cNvPr id="13" name="Rectangle 12"/>
          <p:cNvSpPr/>
          <p:nvPr/>
        </p:nvSpPr>
        <p:spPr>
          <a:xfrm>
            <a:off x="4811" y="3355400"/>
            <a:ext cx="9139190" cy="3539431"/>
          </a:xfrm>
          <a:prstGeom prst="rect">
            <a:avLst/>
          </a:prstGeom>
        </p:spPr>
        <p:txBody>
          <a:bodyPr wrap="square">
            <a:spAutoFit/>
          </a:bodyPr>
          <a:lstStyle/>
          <a:p>
            <a:r>
              <a:rPr lang="en-US" sz="2800" dirty="0" smtClean="0">
                <a:latin typeface="Times"/>
                <a:cs typeface="Times"/>
              </a:rPr>
              <a:t>A.C </a:t>
            </a:r>
            <a:r>
              <a:rPr lang="en-US" sz="2800" dirty="0">
                <a:latin typeface="Times"/>
                <a:cs typeface="Times"/>
              </a:rPr>
              <a:t>_ _ _ _ </a:t>
            </a:r>
            <a:r>
              <a:rPr lang="en-US" sz="2800" dirty="0" smtClean="0">
                <a:latin typeface="Times"/>
                <a:cs typeface="Times"/>
              </a:rPr>
              <a:t>_  for </a:t>
            </a:r>
            <a:r>
              <a:rPr lang="en-US" sz="2800" dirty="0" err="1">
                <a:latin typeface="Times"/>
                <a:cs typeface="Times"/>
              </a:rPr>
              <a:t>rejoicing.Happiness</a:t>
            </a:r>
            <a:r>
              <a:rPr lang="en-US" sz="2800" dirty="0">
                <a:latin typeface="Times"/>
                <a:cs typeface="Times"/>
              </a:rPr>
              <a:t> is </a:t>
            </a:r>
            <a:r>
              <a:rPr lang="en-US" sz="2800" dirty="0" smtClean="0">
                <a:latin typeface="Times"/>
                <a:cs typeface="Times"/>
              </a:rPr>
              <a:t>external (</a:t>
            </a:r>
            <a:r>
              <a:rPr lang="en-US" sz="2800" dirty="0">
                <a:latin typeface="Times"/>
                <a:cs typeface="Times"/>
              </a:rPr>
              <a:t>Happy…). Joy is </a:t>
            </a:r>
            <a:r>
              <a:rPr lang="en-US" sz="2800" dirty="0" smtClean="0">
                <a:latin typeface="Times"/>
                <a:cs typeface="Times"/>
              </a:rPr>
              <a:t>internal (Joy </a:t>
            </a:r>
            <a:r>
              <a:rPr lang="en-US" sz="2800" dirty="0">
                <a:latin typeface="Times"/>
                <a:cs typeface="Times"/>
              </a:rPr>
              <a:t>of the Lord is…”Neh.8:10).</a:t>
            </a:r>
          </a:p>
          <a:p>
            <a:r>
              <a:rPr lang="en-US" sz="2800" dirty="0">
                <a:latin typeface="Times"/>
                <a:cs typeface="Times"/>
              </a:rPr>
              <a:t>(1) Joy of s _ _ _ _ _ _ _ _ </a:t>
            </a:r>
            <a:r>
              <a:rPr lang="en-US" sz="2800" dirty="0" smtClean="0">
                <a:latin typeface="Times"/>
                <a:cs typeface="Times"/>
              </a:rPr>
              <a:t>  (</a:t>
            </a:r>
            <a:r>
              <a:rPr lang="en-US" sz="2800" dirty="0">
                <a:latin typeface="Times"/>
                <a:cs typeface="Times"/>
              </a:rPr>
              <a:t>Ps.32:1-2,11; 51:8,12; Lk.15:6-7</a:t>
            </a:r>
            <a:r>
              <a:rPr lang="en-US" sz="2800" dirty="0" smtClean="0">
                <a:latin typeface="Times"/>
                <a:cs typeface="Times"/>
              </a:rPr>
              <a:t>, 9</a:t>
            </a:r>
            <a:r>
              <a:rPr lang="en-US" sz="2800" dirty="0">
                <a:latin typeface="Times"/>
                <a:cs typeface="Times"/>
              </a:rPr>
              <a:t>-10,32).</a:t>
            </a:r>
          </a:p>
          <a:p>
            <a:r>
              <a:rPr lang="en-US" sz="2800" dirty="0">
                <a:latin typeface="Times"/>
                <a:cs typeface="Times"/>
              </a:rPr>
              <a:t>(2) Joy of G _ _ </a:t>
            </a:r>
            <a:r>
              <a:rPr lang="en-US" sz="2800" dirty="0" smtClean="0">
                <a:latin typeface="Times"/>
                <a:cs typeface="Times"/>
              </a:rPr>
              <a:t> (</a:t>
            </a:r>
            <a:r>
              <a:rPr lang="en-US" sz="2800" dirty="0">
                <a:latin typeface="Times"/>
                <a:cs typeface="Times"/>
              </a:rPr>
              <a:t>Ps</a:t>
            </a:r>
            <a:r>
              <a:rPr lang="en-US" sz="2800" dirty="0" smtClean="0">
                <a:latin typeface="Times"/>
                <a:cs typeface="Times"/>
              </a:rPr>
              <a:t>.16:11;21</a:t>
            </a:r>
            <a:r>
              <a:rPr lang="en-US" sz="2800" dirty="0">
                <a:latin typeface="Times"/>
                <a:cs typeface="Times"/>
              </a:rPr>
              <a:t>:6). “The LORD reigns”(Ps.9</a:t>
            </a:r>
            <a:r>
              <a:rPr lang="en-US" sz="2800" dirty="0" smtClean="0">
                <a:latin typeface="Times"/>
                <a:cs typeface="Times"/>
              </a:rPr>
              <a:t>:7; 93:1; 96:10; 97:1;99:1;146:10). God is in control.</a:t>
            </a:r>
          </a:p>
          <a:p>
            <a:r>
              <a:rPr lang="en-US" sz="2800" dirty="0" smtClean="0">
                <a:latin typeface="Times"/>
                <a:cs typeface="Times"/>
              </a:rPr>
              <a:t>(3) Joy in t _ _ _ _ _ (Ja.1:2). The Pilgrims faced a lot of trials in their first year in America.</a:t>
            </a:r>
            <a:endParaRPr lang="en-US" sz="2800" dirty="0">
              <a:latin typeface="Times"/>
              <a:cs typeface="Times"/>
            </a:endParaRPr>
          </a:p>
        </p:txBody>
      </p:sp>
      <p:sp>
        <p:nvSpPr>
          <p:cNvPr id="14" name="TextBox 13"/>
          <p:cNvSpPr txBox="1"/>
          <p:nvPr/>
        </p:nvSpPr>
        <p:spPr>
          <a:xfrm>
            <a:off x="318637" y="3328503"/>
            <a:ext cx="4145131" cy="584776"/>
          </a:xfrm>
          <a:prstGeom prst="rect">
            <a:avLst/>
          </a:prstGeom>
          <a:noFill/>
        </p:spPr>
        <p:txBody>
          <a:bodyPr wrap="square" rtlCol="0">
            <a:spAutoFit/>
          </a:bodyPr>
          <a:lstStyle/>
          <a:p>
            <a:r>
              <a:rPr lang="en-US" sz="3200" b="1" dirty="0" smtClean="0">
                <a:solidFill>
                  <a:srgbClr val="FF0000"/>
                </a:solidFill>
                <a:latin typeface="Times"/>
                <a:cs typeface="Times"/>
              </a:rPr>
              <a:t>C a u s e s</a:t>
            </a:r>
            <a:endParaRPr lang="en-US" sz="3200" b="1" dirty="0">
              <a:solidFill>
                <a:srgbClr val="FF0000"/>
              </a:solidFill>
              <a:latin typeface="Times"/>
              <a:cs typeface="Times"/>
            </a:endParaRPr>
          </a:p>
        </p:txBody>
      </p:sp>
      <p:sp>
        <p:nvSpPr>
          <p:cNvPr id="15" name="TextBox 14"/>
          <p:cNvSpPr txBox="1"/>
          <p:nvPr/>
        </p:nvSpPr>
        <p:spPr>
          <a:xfrm>
            <a:off x="1473059" y="4148558"/>
            <a:ext cx="4896996" cy="584776"/>
          </a:xfrm>
          <a:prstGeom prst="rect">
            <a:avLst/>
          </a:prstGeom>
          <a:noFill/>
        </p:spPr>
        <p:txBody>
          <a:bodyPr wrap="square" rtlCol="0">
            <a:spAutoFit/>
          </a:bodyPr>
          <a:lstStyle/>
          <a:p>
            <a:r>
              <a:rPr lang="en-US" sz="3200" b="1" dirty="0">
                <a:solidFill>
                  <a:srgbClr val="FF0000"/>
                </a:solidFill>
                <a:latin typeface="Times"/>
                <a:cs typeface="Times"/>
              </a:rPr>
              <a:t>s</a:t>
            </a:r>
            <a:r>
              <a:rPr lang="en-US" sz="3200" b="1" dirty="0" smtClean="0">
                <a:solidFill>
                  <a:srgbClr val="FF0000"/>
                </a:solidFill>
                <a:latin typeface="Times"/>
                <a:cs typeface="Times"/>
              </a:rPr>
              <a:t> a l v a t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o n</a:t>
            </a:r>
            <a:endParaRPr lang="en-US" sz="3200" b="1" dirty="0">
              <a:solidFill>
                <a:srgbClr val="FF0000"/>
              </a:solidFill>
              <a:latin typeface="Times"/>
              <a:cs typeface="Times"/>
            </a:endParaRPr>
          </a:p>
        </p:txBody>
      </p:sp>
      <p:sp>
        <p:nvSpPr>
          <p:cNvPr id="16" name="TextBox 15"/>
          <p:cNvSpPr txBox="1"/>
          <p:nvPr/>
        </p:nvSpPr>
        <p:spPr>
          <a:xfrm>
            <a:off x="1428586" y="4999944"/>
            <a:ext cx="4343519" cy="584776"/>
          </a:xfrm>
          <a:prstGeom prst="rect">
            <a:avLst/>
          </a:prstGeom>
          <a:noFill/>
        </p:spPr>
        <p:txBody>
          <a:bodyPr wrap="square" rtlCol="0">
            <a:spAutoFit/>
          </a:bodyPr>
          <a:lstStyle/>
          <a:p>
            <a:r>
              <a:rPr lang="en-US" sz="3200" b="1" dirty="0" smtClean="0">
                <a:solidFill>
                  <a:srgbClr val="FF0000"/>
                </a:solidFill>
                <a:latin typeface="Times"/>
                <a:cs typeface="Times"/>
              </a:rPr>
              <a:t>G o d</a:t>
            </a:r>
            <a:endParaRPr lang="en-US" sz="3200" b="1" dirty="0">
              <a:solidFill>
                <a:srgbClr val="FF0000"/>
              </a:solidFill>
              <a:latin typeface="Times"/>
              <a:cs typeface="Times"/>
            </a:endParaRPr>
          </a:p>
        </p:txBody>
      </p:sp>
      <p:sp>
        <p:nvSpPr>
          <p:cNvPr id="11" name="TextBox 10"/>
          <p:cNvSpPr txBox="1"/>
          <p:nvPr/>
        </p:nvSpPr>
        <p:spPr>
          <a:xfrm>
            <a:off x="1427066" y="5845128"/>
            <a:ext cx="4343519" cy="584776"/>
          </a:xfrm>
          <a:prstGeom prst="rect">
            <a:avLst/>
          </a:prstGeom>
          <a:noFill/>
        </p:spPr>
        <p:txBody>
          <a:bodyPr wrap="square" rtlCol="0">
            <a:spAutoFit/>
          </a:bodyPr>
          <a:lstStyle/>
          <a:p>
            <a:r>
              <a:rPr lang="en-US" sz="3200" b="1" dirty="0">
                <a:solidFill>
                  <a:srgbClr val="FF0000"/>
                </a:solidFill>
                <a:latin typeface="Times"/>
                <a:cs typeface="Times"/>
              </a:rPr>
              <a:t>t</a:t>
            </a:r>
            <a:r>
              <a:rPr lang="en-US" sz="3200" b="1" dirty="0" smtClean="0">
                <a:solidFill>
                  <a:srgbClr val="FF0000"/>
                </a:solidFill>
                <a:latin typeface="Times"/>
                <a:cs typeface="Times"/>
              </a:rPr>
              <a:t> r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a l s</a:t>
            </a:r>
            <a:endParaRPr lang="en-US" sz="3200" b="1" dirty="0">
              <a:solidFill>
                <a:srgbClr val="FF0000"/>
              </a:solidFill>
              <a:latin typeface="Times"/>
              <a:cs typeface="Times"/>
            </a:endParaRPr>
          </a:p>
        </p:txBody>
      </p:sp>
      <p:pic>
        <p:nvPicPr>
          <p:cNvPr id="9" name="Picture 8"/>
          <p:cNvPicPr>
            <a:picLocks noChangeAspect="1"/>
          </p:cNvPicPr>
          <p:nvPr/>
        </p:nvPicPr>
        <p:blipFill>
          <a:blip r:embed="rId2"/>
          <a:stretch>
            <a:fillRect/>
          </a:stretch>
        </p:blipFill>
        <p:spPr>
          <a:xfrm>
            <a:off x="577568" y="892673"/>
            <a:ext cx="3886200" cy="2435352"/>
          </a:xfrm>
          <a:prstGeom prst="rect">
            <a:avLst/>
          </a:prstGeom>
        </p:spPr>
      </p:pic>
      <p:pic>
        <p:nvPicPr>
          <p:cNvPr id="10" name="Picture 9"/>
          <p:cNvPicPr>
            <a:picLocks noChangeAspect="1"/>
          </p:cNvPicPr>
          <p:nvPr/>
        </p:nvPicPr>
        <p:blipFill>
          <a:blip r:embed="rId3"/>
          <a:stretch>
            <a:fillRect/>
          </a:stretch>
        </p:blipFill>
        <p:spPr>
          <a:xfrm>
            <a:off x="5212613" y="901700"/>
            <a:ext cx="3111500" cy="2461982"/>
          </a:xfrm>
          <a:prstGeom prst="rect">
            <a:avLst/>
          </a:prstGeom>
        </p:spPr>
      </p:pic>
    </p:spTree>
    <p:extLst>
      <p:ext uri="{BB962C8B-B14F-4D97-AF65-F5344CB8AC3E}">
        <p14:creationId xmlns:p14="http://schemas.microsoft.com/office/powerpoint/2010/main" val="3946776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90" cy="5262980"/>
          </a:xfrm>
          <a:prstGeom prst="rect">
            <a:avLst/>
          </a:prstGeom>
        </p:spPr>
        <p:txBody>
          <a:bodyPr wrap="square">
            <a:spAutoFit/>
          </a:bodyPr>
          <a:lstStyle/>
          <a:p>
            <a:r>
              <a:rPr lang="en-US" sz="2800" dirty="0">
                <a:latin typeface="Times"/>
                <a:cs typeface="Times"/>
              </a:rPr>
              <a:t>B.E _ _ _ _ _ _ _ _ _ </a:t>
            </a:r>
            <a:r>
              <a:rPr lang="en-US" sz="2800" dirty="0" smtClean="0">
                <a:latin typeface="Times"/>
                <a:cs typeface="Times"/>
              </a:rPr>
              <a:t>_   of </a:t>
            </a:r>
            <a:r>
              <a:rPr lang="en-US" sz="2800" dirty="0">
                <a:latin typeface="Times"/>
                <a:cs typeface="Times"/>
              </a:rPr>
              <a:t>rejoicing. “Shout for joy to the LORD, all the earth. Worship the LORD with gladness; come before him with joyful songs”(Ps.100:1-2).</a:t>
            </a:r>
          </a:p>
          <a:p>
            <a:r>
              <a:rPr lang="en-US" sz="2800" dirty="0" smtClean="0">
                <a:latin typeface="Times"/>
                <a:cs typeface="Times"/>
              </a:rPr>
              <a:t>(1) S </a:t>
            </a:r>
            <a:r>
              <a:rPr lang="en-US" sz="2800" dirty="0">
                <a:latin typeface="Times"/>
                <a:cs typeface="Times"/>
              </a:rPr>
              <a:t>_ _ _ _ </a:t>
            </a:r>
            <a:r>
              <a:rPr lang="en-US" sz="2800" dirty="0" smtClean="0">
                <a:latin typeface="Times"/>
                <a:cs typeface="Times"/>
              </a:rPr>
              <a:t> for </a:t>
            </a:r>
            <a:r>
              <a:rPr lang="en-US" sz="2800" dirty="0" err="1" smtClean="0">
                <a:latin typeface="Times"/>
                <a:cs typeface="Times"/>
              </a:rPr>
              <a:t>joy.We</a:t>
            </a:r>
            <a:r>
              <a:rPr lang="en-US" sz="2800" dirty="0" smtClean="0">
                <a:latin typeface="Times"/>
                <a:cs typeface="Times"/>
              </a:rPr>
              <a:t> </a:t>
            </a:r>
            <a:r>
              <a:rPr lang="en-US" sz="2800" dirty="0">
                <a:latin typeface="Times"/>
                <a:cs typeface="Times"/>
              </a:rPr>
              <a:t>shout and cheer for our </a:t>
            </a:r>
            <a:r>
              <a:rPr lang="en-US" sz="2800" dirty="0" smtClean="0">
                <a:latin typeface="Times"/>
                <a:cs typeface="Times"/>
              </a:rPr>
              <a:t>favorite team</a:t>
            </a:r>
          </a:p>
          <a:p>
            <a:r>
              <a:rPr lang="en-US" sz="2800" dirty="0" smtClean="0">
                <a:latin typeface="Times"/>
                <a:cs typeface="Times"/>
              </a:rPr>
              <a:t>/</a:t>
            </a:r>
            <a:r>
              <a:rPr lang="en-US" sz="2800" dirty="0">
                <a:latin typeface="Times"/>
                <a:cs typeface="Times"/>
              </a:rPr>
              <a:t>person(Ps.20:5:33:3;35:27;47:1;65:13;66:1; 71:23;81:1</a:t>
            </a:r>
            <a:r>
              <a:rPr lang="en-US" sz="2800" dirty="0" smtClean="0">
                <a:latin typeface="Times"/>
                <a:cs typeface="Times"/>
              </a:rPr>
              <a:t>; 95</a:t>
            </a:r>
            <a:r>
              <a:rPr lang="en-US" sz="2800" dirty="0">
                <a:latin typeface="Times"/>
                <a:cs typeface="Times"/>
              </a:rPr>
              <a:t>:1</a:t>
            </a:r>
            <a:r>
              <a:rPr lang="en-US" sz="2800" dirty="0" smtClean="0">
                <a:latin typeface="Times"/>
                <a:cs typeface="Times"/>
              </a:rPr>
              <a:t>; 98</a:t>
            </a:r>
            <a:r>
              <a:rPr lang="en-US" sz="2800" dirty="0">
                <a:latin typeface="Times"/>
                <a:cs typeface="Times"/>
              </a:rPr>
              <a:t>:4;6;100:1). </a:t>
            </a:r>
          </a:p>
          <a:p>
            <a:r>
              <a:rPr lang="en-US" sz="2800" dirty="0">
                <a:latin typeface="Times"/>
                <a:cs typeface="Times"/>
              </a:rPr>
              <a:t>(2) W _ _ _ _ _ _ </a:t>
            </a:r>
            <a:r>
              <a:rPr lang="en-US" sz="2800" dirty="0" smtClean="0">
                <a:latin typeface="Times"/>
                <a:cs typeface="Times"/>
              </a:rPr>
              <a:t>  the </a:t>
            </a:r>
            <a:r>
              <a:rPr lang="en-US" sz="2800" dirty="0">
                <a:latin typeface="Times"/>
                <a:cs typeface="Times"/>
              </a:rPr>
              <a:t>LORD. We are told to worship the LORD with gladness(100:2). </a:t>
            </a:r>
          </a:p>
          <a:p>
            <a:r>
              <a:rPr lang="en-US" sz="2800" dirty="0">
                <a:latin typeface="Times"/>
                <a:cs typeface="Times"/>
              </a:rPr>
              <a:t>(3) Joyful s _ _ _ _ . “Sing to the Lord a new song</a:t>
            </a:r>
            <a:r>
              <a:rPr lang="en-US" sz="2800" dirty="0" smtClean="0">
                <a:latin typeface="Times"/>
                <a:cs typeface="Times"/>
              </a:rPr>
              <a:t>” (</a:t>
            </a:r>
            <a:r>
              <a:rPr lang="en-US" sz="2800" dirty="0">
                <a:latin typeface="Times"/>
                <a:cs typeface="Times"/>
              </a:rPr>
              <a:t>33:3</a:t>
            </a:r>
            <a:r>
              <a:rPr lang="en-US" sz="2800" dirty="0" smtClean="0">
                <a:latin typeface="Times"/>
                <a:cs typeface="Times"/>
              </a:rPr>
              <a:t>; 96</a:t>
            </a:r>
            <a:r>
              <a:rPr lang="en-US" sz="2800" dirty="0">
                <a:latin typeface="Times"/>
                <a:cs typeface="Times"/>
              </a:rPr>
              <a:t>:1</a:t>
            </a:r>
            <a:r>
              <a:rPr lang="en-US" sz="2800" dirty="0" smtClean="0">
                <a:latin typeface="Times"/>
                <a:cs typeface="Times"/>
              </a:rPr>
              <a:t>; 98</a:t>
            </a:r>
            <a:r>
              <a:rPr lang="en-US" sz="2800" dirty="0">
                <a:latin typeface="Times"/>
                <a:cs typeface="Times"/>
              </a:rPr>
              <a:t>:1;144:9;149:1)</a:t>
            </a:r>
            <a:r>
              <a:rPr lang="en-US" sz="2800" dirty="0" smtClean="0">
                <a:latin typeface="Times"/>
                <a:cs typeface="Times"/>
              </a:rPr>
              <a:t>.Sing </a:t>
            </a:r>
            <a:r>
              <a:rPr lang="en-US" sz="2800" dirty="0">
                <a:latin typeface="Times"/>
                <a:cs typeface="Times"/>
              </a:rPr>
              <a:t>joyful songs</a:t>
            </a:r>
            <a:r>
              <a:rPr lang="en-US" sz="2800" dirty="0" smtClean="0">
                <a:latin typeface="Times"/>
                <a:cs typeface="Times"/>
              </a:rPr>
              <a:t>.</a:t>
            </a:r>
          </a:p>
          <a:p>
            <a:endParaRPr lang="en-US" sz="2800" dirty="0">
              <a:latin typeface="Times"/>
              <a:cs typeface="Times"/>
            </a:endParaRPr>
          </a:p>
          <a:p>
            <a:endParaRPr lang="en-US" sz="2800" dirty="0">
              <a:latin typeface="Times"/>
              <a:cs typeface="Times"/>
            </a:endParaRPr>
          </a:p>
        </p:txBody>
      </p:sp>
      <p:sp>
        <p:nvSpPr>
          <p:cNvPr id="4" name="TextBox 3"/>
          <p:cNvSpPr txBox="1"/>
          <p:nvPr/>
        </p:nvSpPr>
        <p:spPr>
          <a:xfrm>
            <a:off x="290104" y="-96220"/>
            <a:ext cx="3951199" cy="584776"/>
          </a:xfrm>
          <a:prstGeom prst="rect">
            <a:avLst/>
          </a:prstGeom>
          <a:noFill/>
        </p:spPr>
        <p:txBody>
          <a:bodyPr wrap="square" rtlCol="0">
            <a:spAutoFit/>
          </a:bodyPr>
          <a:lstStyle/>
          <a:p>
            <a:r>
              <a:rPr lang="en-US" sz="3200" b="1" dirty="0" smtClean="0">
                <a:solidFill>
                  <a:srgbClr val="FF0000"/>
                </a:solidFill>
                <a:latin typeface="Times"/>
                <a:cs typeface="Times"/>
              </a:rPr>
              <a:t>E x p r e s s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o n s</a:t>
            </a:r>
            <a:endParaRPr lang="en-US" sz="3200" b="1" dirty="0">
              <a:solidFill>
                <a:srgbClr val="FF0000"/>
              </a:solidFill>
              <a:latin typeface="Times"/>
              <a:cs typeface="Times"/>
            </a:endParaRPr>
          </a:p>
        </p:txBody>
      </p:sp>
      <p:sp>
        <p:nvSpPr>
          <p:cNvPr id="5" name="TextBox 4"/>
          <p:cNvSpPr txBox="1"/>
          <p:nvPr/>
        </p:nvSpPr>
        <p:spPr>
          <a:xfrm>
            <a:off x="479469" y="1176060"/>
            <a:ext cx="3951199" cy="584776"/>
          </a:xfrm>
          <a:prstGeom prst="rect">
            <a:avLst/>
          </a:prstGeom>
          <a:noFill/>
        </p:spPr>
        <p:txBody>
          <a:bodyPr wrap="square" rtlCol="0">
            <a:spAutoFit/>
          </a:bodyPr>
          <a:lstStyle/>
          <a:p>
            <a:r>
              <a:rPr lang="en-US" sz="3200" b="1" dirty="0" smtClean="0">
                <a:solidFill>
                  <a:srgbClr val="FF0000"/>
                </a:solidFill>
                <a:latin typeface="Times"/>
                <a:cs typeface="Times"/>
              </a:rPr>
              <a:t>S h o u t</a:t>
            </a:r>
            <a:endParaRPr lang="en-US" sz="3200" b="1" dirty="0">
              <a:solidFill>
                <a:srgbClr val="FF0000"/>
              </a:solidFill>
              <a:latin typeface="Times"/>
              <a:cs typeface="Times"/>
            </a:endParaRPr>
          </a:p>
        </p:txBody>
      </p:sp>
      <p:sp>
        <p:nvSpPr>
          <p:cNvPr id="6" name="TextBox 5"/>
          <p:cNvSpPr txBox="1"/>
          <p:nvPr/>
        </p:nvSpPr>
        <p:spPr>
          <a:xfrm>
            <a:off x="457200" y="2458420"/>
            <a:ext cx="3951199" cy="584776"/>
          </a:xfrm>
          <a:prstGeom prst="rect">
            <a:avLst/>
          </a:prstGeom>
          <a:noFill/>
        </p:spPr>
        <p:txBody>
          <a:bodyPr wrap="square" rtlCol="0">
            <a:spAutoFit/>
          </a:bodyPr>
          <a:lstStyle/>
          <a:p>
            <a:r>
              <a:rPr lang="en-US" sz="3200" b="1" dirty="0" smtClean="0">
                <a:solidFill>
                  <a:srgbClr val="FF0000"/>
                </a:solidFill>
                <a:latin typeface="Times"/>
                <a:cs typeface="Times"/>
              </a:rPr>
              <a:t>W o r s h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p</a:t>
            </a:r>
            <a:endParaRPr lang="en-US" sz="3200" b="1" dirty="0">
              <a:solidFill>
                <a:srgbClr val="FF0000"/>
              </a:solidFill>
              <a:latin typeface="Times"/>
              <a:cs typeface="Times"/>
            </a:endParaRPr>
          </a:p>
        </p:txBody>
      </p:sp>
      <p:sp>
        <p:nvSpPr>
          <p:cNvPr id="9" name="TextBox 8"/>
          <p:cNvSpPr txBox="1"/>
          <p:nvPr/>
        </p:nvSpPr>
        <p:spPr>
          <a:xfrm>
            <a:off x="1475400" y="3303604"/>
            <a:ext cx="3951199" cy="584776"/>
          </a:xfrm>
          <a:prstGeom prst="rect">
            <a:avLst/>
          </a:prstGeom>
          <a:noFill/>
        </p:spPr>
        <p:txBody>
          <a:bodyPr wrap="square" rtlCol="0">
            <a:spAutoFit/>
          </a:bodyPr>
          <a:lstStyle/>
          <a:p>
            <a:r>
              <a:rPr lang="en-US" sz="3200" b="1" dirty="0">
                <a:solidFill>
                  <a:srgbClr val="FF0000"/>
                </a:solidFill>
                <a:latin typeface="Times"/>
                <a:cs typeface="Times"/>
              </a:rPr>
              <a:t>s</a:t>
            </a:r>
            <a:r>
              <a:rPr lang="en-US" sz="3200" b="1" dirty="0" smtClean="0">
                <a:solidFill>
                  <a:srgbClr val="FF0000"/>
                </a:solidFill>
                <a:latin typeface="Times"/>
                <a:cs typeface="Times"/>
              </a:rPr>
              <a:t> o n g</a:t>
            </a:r>
            <a:endParaRPr lang="en-US" sz="3200" b="1" dirty="0">
              <a:solidFill>
                <a:srgbClr val="FF0000"/>
              </a:solidFill>
              <a:latin typeface="Times"/>
              <a:cs typeface="Times"/>
            </a:endParaRPr>
          </a:p>
        </p:txBody>
      </p:sp>
      <p:pic>
        <p:nvPicPr>
          <p:cNvPr id="2" name="Picture 1"/>
          <p:cNvPicPr>
            <a:picLocks noChangeAspect="1"/>
          </p:cNvPicPr>
          <p:nvPr/>
        </p:nvPicPr>
        <p:blipFill>
          <a:blip r:embed="rId2"/>
          <a:stretch>
            <a:fillRect/>
          </a:stretch>
        </p:blipFill>
        <p:spPr>
          <a:xfrm>
            <a:off x="6166040" y="3918144"/>
            <a:ext cx="2997200" cy="2959100"/>
          </a:xfrm>
          <a:prstGeom prst="rect">
            <a:avLst/>
          </a:prstGeom>
        </p:spPr>
      </p:pic>
      <p:sp>
        <p:nvSpPr>
          <p:cNvPr id="3" name="TextBox 2"/>
          <p:cNvSpPr txBox="1"/>
          <p:nvPr/>
        </p:nvSpPr>
        <p:spPr>
          <a:xfrm>
            <a:off x="4811" y="4272115"/>
            <a:ext cx="6161229" cy="1384995"/>
          </a:xfrm>
          <a:prstGeom prst="rect">
            <a:avLst/>
          </a:prstGeom>
          <a:noFill/>
        </p:spPr>
        <p:txBody>
          <a:bodyPr wrap="square" rtlCol="0">
            <a:spAutoFit/>
          </a:bodyPr>
          <a:lstStyle/>
          <a:p>
            <a:r>
              <a:rPr lang="en-US" sz="2800" b="1" dirty="0" err="1">
                <a:latin typeface="Times"/>
                <a:cs typeface="Times"/>
              </a:rPr>
              <a:t>Application</a:t>
            </a:r>
            <a:r>
              <a:rPr lang="en-US" sz="2800" dirty="0" err="1">
                <a:latin typeface="Times"/>
                <a:cs typeface="Times"/>
              </a:rPr>
              <a:t>:“Rejoice</a:t>
            </a:r>
            <a:r>
              <a:rPr lang="en-US" sz="2800" dirty="0">
                <a:latin typeface="Times"/>
                <a:cs typeface="Times"/>
              </a:rPr>
              <a:t> in the Lord always</a:t>
            </a:r>
            <a:r>
              <a:rPr lang="en-US" sz="2800" dirty="0" smtClean="0">
                <a:latin typeface="Times"/>
                <a:cs typeface="Times"/>
              </a:rPr>
              <a:t>. I </a:t>
            </a:r>
            <a:r>
              <a:rPr lang="en-US" sz="2800" dirty="0">
                <a:latin typeface="Times"/>
                <a:cs typeface="Times"/>
              </a:rPr>
              <a:t>will say it again: Rejoice!”(Phil4:4). “Rejoice always”(1Th5:16)</a:t>
            </a:r>
            <a:endParaRPr lang="en-US" sz="2800" dirty="0"/>
          </a:p>
        </p:txBody>
      </p:sp>
    </p:spTree>
    <p:extLst>
      <p:ext uri="{BB962C8B-B14F-4D97-AF65-F5344CB8AC3E}">
        <p14:creationId xmlns:p14="http://schemas.microsoft.com/office/powerpoint/2010/main" val="3665866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90" cy="6555642"/>
          </a:xfrm>
          <a:prstGeom prst="rect">
            <a:avLst/>
          </a:prstGeom>
        </p:spPr>
        <p:txBody>
          <a:bodyPr wrap="square">
            <a:spAutoFit/>
          </a:bodyPr>
          <a:lstStyle/>
          <a:p>
            <a:r>
              <a:rPr lang="en-US" sz="2800" b="1" dirty="0">
                <a:latin typeface="Times"/>
                <a:cs typeface="Times"/>
              </a:rPr>
              <a:t>2. S _ _ _ _ _ _ _ _ _ </a:t>
            </a:r>
            <a:r>
              <a:rPr lang="en-US" sz="2800" b="1" dirty="0" smtClean="0">
                <a:latin typeface="Times"/>
                <a:cs typeface="Times"/>
              </a:rPr>
              <a:t>   (</a:t>
            </a:r>
            <a:r>
              <a:rPr lang="en-US" sz="2800" b="1" dirty="0">
                <a:latin typeface="Times"/>
                <a:cs typeface="Times"/>
              </a:rPr>
              <a:t>v.3). </a:t>
            </a:r>
            <a:r>
              <a:rPr lang="en-US" sz="2800" dirty="0">
                <a:latin typeface="Times"/>
                <a:cs typeface="Times"/>
              </a:rPr>
              <a:t>When the engine light </a:t>
            </a:r>
            <a:r>
              <a:rPr lang="en-US" sz="2800" dirty="0" smtClean="0">
                <a:latin typeface="Times"/>
                <a:cs typeface="Times"/>
              </a:rPr>
              <a:t>	    comes </a:t>
            </a:r>
            <a:r>
              <a:rPr lang="en-US" sz="2800" dirty="0">
                <a:latin typeface="Times"/>
                <a:cs typeface="Times"/>
              </a:rPr>
              <a:t>on, then the engine needs to be checked.</a:t>
            </a:r>
          </a:p>
          <a:p>
            <a:r>
              <a:rPr lang="en-US" sz="2800" dirty="0" err="1">
                <a:latin typeface="Times"/>
                <a:cs typeface="Times"/>
              </a:rPr>
              <a:t>A.Submit</a:t>
            </a:r>
            <a:r>
              <a:rPr lang="en-US" sz="2800" dirty="0">
                <a:latin typeface="Times"/>
                <a:cs typeface="Times"/>
              </a:rPr>
              <a:t> to Jehovah as G _ _. “Know that the </a:t>
            </a:r>
            <a:r>
              <a:rPr lang="en-US" sz="2800" dirty="0" smtClean="0">
                <a:latin typeface="Times"/>
                <a:cs typeface="Times"/>
              </a:rPr>
              <a:t>			   LORD </a:t>
            </a:r>
            <a:r>
              <a:rPr lang="en-US" sz="2800" dirty="0">
                <a:latin typeface="Times"/>
                <a:cs typeface="Times"/>
              </a:rPr>
              <a:t>is God”(100:3a). It is knowledge by experience.</a:t>
            </a:r>
          </a:p>
          <a:p>
            <a:r>
              <a:rPr lang="en-US" sz="2800" dirty="0">
                <a:latin typeface="Times"/>
                <a:cs typeface="Times"/>
              </a:rPr>
              <a:t>B. Submit to Jehovah as C _ _ _ _ _ _ . “It is He who made us”(100:3b). He made us.</a:t>
            </a:r>
          </a:p>
          <a:p>
            <a:r>
              <a:rPr lang="en-US" sz="2800" dirty="0">
                <a:latin typeface="Times"/>
                <a:cs typeface="Times"/>
              </a:rPr>
              <a:t>C. Submit to Jehovah as M _ _ _ _ _ . “We are His”(100:3c). </a:t>
            </a:r>
          </a:p>
          <a:p>
            <a:r>
              <a:rPr lang="en-US" sz="2800" dirty="0">
                <a:latin typeface="Times"/>
                <a:cs typeface="Times"/>
              </a:rPr>
              <a:t>D. Submit to Jehovah as L _ _ _ . “We are His people</a:t>
            </a:r>
            <a:r>
              <a:rPr lang="en-US" sz="2800" dirty="0" smtClean="0">
                <a:latin typeface="Times"/>
                <a:cs typeface="Times"/>
              </a:rPr>
              <a:t>” </a:t>
            </a:r>
          </a:p>
          <a:p>
            <a:r>
              <a:rPr lang="en-US" sz="2800" dirty="0" smtClean="0">
                <a:latin typeface="Times"/>
                <a:cs typeface="Times"/>
              </a:rPr>
              <a:t>(</a:t>
            </a:r>
            <a:r>
              <a:rPr lang="en-US" sz="2800" dirty="0">
                <a:latin typeface="Times"/>
                <a:cs typeface="Times"/>
              </a:rPr>
              <a:t>100:3d).</a:t>
            </a:r>
          </a:p>
          <a:p>
            <a:r>
              <a:rPr lang="en-US" sz="2800" dirty="0">
                <a:latin typeface="Times"/>
                <a:cs typeface="Times"/>
              </a:rPr>
              <a:t>E. Submit to Jehovah as S _ _ _ _ _ _ _ . </a:t>
            </a:r>
            <a:r>
              <a:rPr lang="en-US" sz="2800" dirty="0" smtClean="0">
                <a:latin typeface="Times"/>
                <a:cs typeface="Times"/>
              </a:rPr>
              <a:t> We </a:t>
            </a:r>
            <a:r>
              <a:rPr lang="en-US" sz="2800" dirty="0">
                <a:latin typeface="Times"/>
                <a:cs typeface="Times"/>
              </a:rPr>
              <a:t>are “the sheep of His pasture”(100:3e)</a:t>
            </a:r>
            <a:r>
              <a:rPr lang="en-US" sz="2800" dirty="0" smtClean="0">
                <a:latin typeface="Times"/>
                <a:cs typeface="Times"/>
              </a:rPr>
              <a:t>.</a:t>
            </a:r>
          </a:p>
          <a:p>
            <a:r>
              <a:rPr lang="en-US" sz="2800" b="1" dirty="0">
                <a:latin typeface="Times"/>
                <a:cs typeface="Times"/>
              </a:rPr>
              <a:t>Application</a:t>
            </a:r>
            <a:r>
              <a:rPr lang="en-US" sz="2800" dirty="0">
                <a:latin typeface="Times"/>
                <a:cs typeface="Times"/>
              </a:rPr>
              <a:t>: “In all your ways submit to him, and he will make your paths straight”(Prov.3:6). “Submit yourselves, then, to God. Resist the devil, and he will flee from you”(Ja.4:6).</a:t>
            </a:r>
          </a:p>
          <a:p>
            <a:endParaRPr lang="en-US" sz="2800" dirty="0">
              <a:latin typeface="Times"/>
              <a:cs typeface="Times"/>
            </a:endParaRPr>
          </a:p>
        </p:txBody>
      </p:sp>
      <p:sp>
        <p:nvSpPr>
          <p:cNvPr id="4" name="TextBox 3"/>
          <p:cNvSpPr txBox="1"/>
          <p:nvPr/>
        </p:nvSpPr>
        <p:spPr>
          <a:xfrm>
            <a:off x="339423" y="-88758"/>
            <a:ext cx="3951199" cy="584776"/>
          </a:xfrm>
          <a:prstGeom prst="rect">
            <a:avLst/>
          </a:prstGeom>
          <a:noFill/>
        </p:spPr>
        <p:txBody>
          <a:bodyPr wrap="square" rtlCol="0">
            <a:spAutoFit/>
          </a:bodyPr>
          <a:lstStyle/>
          <a:p>
            <a:r>
              <a:rPr lang="en-US" sz="3200" b="1" dirty="0" smtClean="0">
                <a:solidFill>
                  <a:srgbClr val="FF0000"/>
                </a:solidFill>
                <a:latin typeface="Times"/>
                <a:cs typeface="Times"/>
              </a:rPr>
              <a:t>S u b m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s s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o n</a:t>
            </a:r>
            <a:endParaRPr lang="en-US" sz="3200" b="1" dirty="0">
              <a:solidFill>
                <a:srgbClr val="FF0000"/>
              </a:solidFill>
              <a:latin typeface="Times"/>
              <a:cs typeface="Times"/>
            </a:endParaRPr>
          </a:p>
        </p:txBody>
      </p:sp>
      <p:sp>
        <p:nvSpPr>
          <p:cNvPr id="10" name="TextBox 9"/>
          <p:cNvSpPr txBox="1"/>
          <p:nvPr/>
        </p:nvSpPr>
        <p:spPr>
          <a:xfrm>
            <a:off x="3454751" y="770949"/>
            <a:ext cx="2721347" cy="584776"/>
          </a:xfrm>
          <a:prstGeom prst="rect">
            <a:avLst/>
          </a:prstGeom>
          <a:noFill/>
        </p:spPr>
        <p:txBody>
          <a:bodyPr wrap="square" rtlCol="0">
            <a:spAutoFit/>
          </a:bodyPr>
          <a:lstStyle/>
          <a:p>
            <a:r>
              <a:rPr lang="en-US" sz="3200" b="1" dirty="0" smtClean="0">
                <a:solidFill>
                  <a:srgbClr val="FF0000"/>
                </a:solidFill>
                <a:latin typeface="Times"/>
                <a:cs typeface="Times"/>
              </a:rPr>
              <a:t>G o d</a:t>
            </a:r>
            <a:endParaRPr lang="en-US" sz="3200" b="1" dirty="0">
              <a:solidFill>
                <a:srgbClr val="FF0000"/>
              </a:solidFill>
              <a:latin typeface="Times"/>
              <a:cs typeface="Times"/>
            </a:endParaRPr>
          </a:p>
        </p:txBody>
      </p:sp>
      <p:sp>
        <p:nvSpPr>
          <p:cNvPr id="8" name="TextBox 7"/>
          <p:cNvSpPr txBox="1"/>
          <p:nvPr/>
        </p:nvSpPr>
        <p:spPr>
          <a:xfrm>
            <a:off x="3512483" y="1615792"/>
            <a:ext cx="3221655" cy="584776"/>
          </a:xfrm>
          <a:prstGeom prst="rect">
            <a:avLst/>
          </a:prstGeom>
          <a:noFill/>
        </p:spPr>
        <p:txBody>
          <a:bodyPr wrap="square" rtlCol="0">
            <a:spAutoFit/>
          </a:bodyPr>
          <a:lstStyle/>
          <a:p>
            <a:r>
              <a:rPr lang="en-US" sz="3200" b="1" dirty="0" smtClean="0">
                <a:solidFill>
                  <a:srgbClr val="FF0000"/>
                </a:solidFill>
                <a:latin typeface="Times"/>
                <a:cs typeface="Times"/>
              </a:rPr>
              <a:t>C r e a t o r</a:t>
            </a:r>
            <a:endParaRPr lang="en-US" sz="3200" b="1" dirty="0">
              <a:solidFill>
                <a:srgbClr val="FF0000"/>
              </a:solidFill>
              <a:latin typeface="Times"/>
              <a:cs typeface="Times"/>
            </a:endParaRPr>
          </a:p>
        </p:txBody>
      </p:sp>
      <p:sp>
        <p:nvSpPr>
          <p:cNvPr id="13" name="TextBox 12"/>
          <p:cNvSpPr txBox="1"/>
          <p:nvPr/>
        </p:nvSpPr>
        <p:spPr>
          <a:xfrm>
            <a:off x="3512415" y="2454415"/>
            <a:ext cx="3221655" cy="584776"/>
          </a:xfrm>
          <a:prstGeom prst="rect">
            <a:avLst/>
          </a:prstGeom>
          <a:noFill/>
        </p:spPr>
        <p:txBody>
          <a:bodyPr wrap="square" rtlCol="0">
            <a:spAutoFit/>
          </a:bodyPr>
          <a:lstStyle/>
          <a:p>
            <a:r>
              <a:rPr lang="en-US" sz="3200" b="1" dirty="0" smtClean="0">
                <a:solidFill>
                  <a:srgbClr val="FF0000"/>
                </a:solidFill>
                <a:latin typeface="Times"/>
                <a:cs typeface="Times"/>
              </a:rPr>
              <a:t>M a s t e r</a:t>
            </a:r>
            <a:endParaRPr lang="en-US" sz="3200" b="1" dirty="0">
              <a:solidFill>
                <a:srgbClr val="FF0000"/>
              </a:solidFill>
              <a:latin typeface="Times"/>
              <a:cs typeface="Times"/>
            </a:endParaRPr>
          </a:p>
        </p:txBody>
      </p:sp>
      <p:sp>
        <p:nvSpPr>
          <p:cNvPr id="14" name="TextBox 13"/>
          <p:cNvSpPr txBox="1"/>
          <p:nvPr/>
        </p:nvSpPr>
        <p:spPr>
          <a:xfrm>
            <a:off x="3549375" y="2895475"/>
            <a:ext cx="3221655" cy="584776"/>
          </a:xfrm>
          <a:prstGeom prst="rect">
            <a:avLst/>
          </a:prstGeom>
          <a:noFill/>
        </p:spPr>
        <p:txBody>
          <a:bodyPr wrap="square" rtlCol="0">
            <a:spAutoFit/>
          </a:bodyPr>
          <a:lstStyle/>
          <a:p>
            <a:r>
              <a:rPr lang="en-US" sz="3200" b="1" dirty="0" smtClean="0">
                <a:solidFill>
                  <a:srgbClr val="FF0000"/>
                </a:solidFill>
                <a:latin typeface="Times"/>
                <a:cs typeface="Times"/>
              </a:rPr>
              <a:t>L o r d</a:t>
            </a:r>
            <a:endParaRPr lang="en-US" sz="3200" b="1" dirty="0">
              <a:solidFill>
                <a:srgbClr val="FF0000"/>
              </a:solidFill>
              <a:latin typeface="Times"/>
              <a:cs typeface="Times"/>
            </a:endParaRPr>
          </a:p>
        </p:txBody>
      </p:sp>
      <p:sp>
        <p:nvSpPr>
          <p:cNvPr id="15" name="TextBox 14"/>
          <p:cNvSpPr txBox="1"/>
          <p:nvPr/>
        </p:nvSpPr>
        <p:spPr>
          <a:xfrm>
            <a:off x="3509375" y="3740654"/>
            <a:ext cx="3221655" cy="584776"/>
          </a:xfrm>
          <a:prstGeom prst="rect">
            <a:avLst/>
          </a:prstGeom>
          <a:noFill/>
        </p:spPr>
        <p:txBody>
          <a:bodyPr wrap="square" rtlCol="0">
            <a:spAutoFit/>
          </a:bodyPr>
          <a:lstStyle/>
          <a:p>
            <a:r>
              <a:rPr lang="en-US" sz="3200" b="1" dirty="0" smtClean="0">
                <a:solidFill>
                  <a:srgbClr val="FF0000"/>
                </a:solidFill>
                <a:latin typeface="Times"/>
                <a:cs typeface="Times"/>
              </a:rPr>
              <a:t>S h e p h e r d</a:t>
            </a:r>
            <a:endParaRPr lang="en-US" sz="3200" b="1" dirty="0">
              <a:solidFill>
                <a:srgbClr val="FF0000"/>
              </a:solidFill>
              <a:latin typeface="Times"/>
              <a:cs typeface="Times"/>
            </a:endParaRPr>
          </a:p>
        </p:txBody>
      </p:sp>
      <p:pic>
        <p:nvPicPr>
          <p:cNvPr id="5" name="Picture 4"/>
          <p:cNvPicPr>
            <a:picLocks noChangeAspect="1"/>
          </p:cNvPicPr>
          <p:nvPr/>
        </p:nvPicPr>
        <p:blipFill>
          <a:blip r:embed="rId2"/>
          <a:stretch>
            <a:fillRect/>
          </a:stretch>
        </p:blipFill>
        <p:spPr>
          <a:xfrm>
            <a:off x="7553181" y="19243"/>
            <a:ext cx="1590820" cy="1193115"/>
          </a:xfrm>
          <a:prstGeom prst="rect">
            <a:avLst/>
          </a:prstGeom>
        </p:spPr>
      </p:pic>
    </p:spTree>
    <p:extLst>
      <p:ext uri="{BB962C8B-B14F-4D97-AF65-F5344CB8AC3E}">
        <p14:creationId xmlns:p14="http://schemas.microsoft.com/office/powerpoint/2010/main" val="2631748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8"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288302" cy="6801862"/>
          </a:xfrm>
          <a:prstGeom prst="rect">
            <a:avLst/>
          </a:prstGeom>
        </p:spPr>
        <p:txBody>
          <a:bodyPr wrap="square">
            <a:spAutoFit/>
          </a:bodyPr>
          <a:lstStyle/>
          <a:p>
            <a:r>
              <a:rPr lang="en-US" sz="2800" b="1" dirty="0">
                <a:latin typeface="Times"/>
                <a:cs typeface="Times"/>
              </a:rPr>
              <a:t>3. T _ _ _ _ _ _ _ </a:t>
            </a:r>
            <a:r>
              <a:rPr lang="en-US" sz="2800" b="1" dirty="0" smtClean="0">
                <a:latin typeface="Times"/>
                <a:cs typeface="Times"/>
              </a:rPr>
              <a:t>  (</a:t>
            </a:r>
            <a:r>
              <a:rPr lang="en-US" sz="2800" b="1" dirty="0">
                <a:latin typeface="Times"/>
                <a:cs typeface="Times"/>
              </a:rPr>
              <a:t>v.4-5). </a:t>
            </a:r>
            <a:r>
              <a:rPr lang="en-US" sz="2800" dirty="0">
                <a:latin typeface="Times"/>
                <a:cs typeface="Times"/>
              </a:rPr>
              <a:t>When the oil light comes on, then the oil needs to be checked or changed.</a:t>
            </a:r>
          </a:p>
          <a:p>
            <a:r>
              <a:rPr lang="en-US" sz="2800" dirty="0">
                <a:latin typeface="Times"/>
                <a:cs typeface="Times"/>
              </a:rPr>
              <a:t>A. A _ _ _ _ _ _ _ </a:t>
            </a:r>
            <a:r>
              <a:rPr lang="en-US" sz="2800" dirty="0" smtClean="0">
                <a:latin typeface="Times"/>
                <a:cs typeface="Times"/>
              </a:rPr>
              <a:t>   </a:t>
            </a:r>
            <a:r>
              <a:rPr lang="en-US" sz="2800" dirty="0" err="1" smtClean="0">
                <a:latin typeface="Times"/>
                <a:cs typeface="Times"/>
              </a:rPr>
              <a:t>God.“</a:t>
            </a:r>
            <a:r>
              <a:rPr lang="en-US" sz="2800" dirty="0" err="1">
                <a:latin typeface="Times"/>
                <a:cs typeface="Times"/>
              </a:rPr>
              <a:t>Enter</a:t>
            </a:r>
            <a:r>
              <a:rPr lang="en-US" sz="2800" dirty="0">
                <a:latin typeface="Times"/>
                <a:cs typeface="Times"/>
              </a:rPr>
              <a:t> His gates </a:t>
            </a:r>
            <a:r>
              <a:rPr lang="en-US" sz="2800" dirty="0" smtClean="0">
                <a:latin typeface="Times"/>
                <a:cs typeface="Times"/>
              </a:rPr>
              <a:t>					   with </a:t>
            </a:r>
            <a:r>
              <a:rPr lang="en-US" sz="2800" dirty="0">
                <a:latin typeface="Times"/>
                <a:cs typeface="Times"/>
              </a:rPr>
              <a:t>thanksgiving and his courts with praise; </a:t>
            </a:r>
            <a:r>
              <a:rPr lang="en-US" sz="2800" dirty="0" smtClean="0">
                <a:latin typeface="Times"/>
                <a:cs typeface="Times"/>
              </a:rPr>
              <a:t>				    give </a:t>
            </a:r>
            <a:r>
              <a:rPr lang="en-US" sz="2800" dirty="0">
                <a:latin typeface="Times"/>
                <a:cs typeface="Times"/>
              </a:rPr>
              <a:t>thanks to him and praise his name”(100:4). </a:t>
            </a:r>
          </a:p>
          <a:p>
            <a:r>
              <a:rPr lang="en-US" sz="2800" dirty="0">
                <a:latin typeface="Times"/>
                <a:cs typeface="Times"/>
              </a:rPr>
              <a:t>B. B _ _ _ _ _ _ God. “For the LORD is good and his love </a:t>
            </a:r>
            <a:r>
              <a:rPr lang="en-US" sz="2800" dirty="0" smtClean="0">
                <a:latin typeface="Times"/>
                <a:cs typeface="Times"/>
              </a:rPr>
              <a:t>en-</a:t>
            </a:r>
            <a:r>
              <a:rPr lang="en-US" sz="2800" dirty="0" err="1" smtClean="0">
                <a:latin typeface="Times"/>
                <a:cs typeface="Times"/>
              </a:rPr>
              <a:t>dures</a:t>
            </a:r>
            <a:r>
              <a:rPr lang="en-US" sz="2800" dirty="0" smtClean="0">
                <a:latin typeface="Times"/>
                <a:cs typeface="Times"/>
              </a:rPr>
              <a:t> </a:t>
            </a:r>
            <a:r>
              <a:rPr lang="en-US" sz="2800" dirty="0" err="1">
                <a:latin typeface="Times"/>
                <a:cs typeface="Times"/>
              </a:rPr>
              <a:t>forever</a:t>
            </a:r>
            <a:r>
              <a:rPr lang="en-US" sz="2800" dirty="0" err="1" smtClean="0">
                <a:latin typeface="Times"/>
                <a:cs typeface="Times"/>
              </a:rPr>
              <a:t>;his</a:t>
            </a:r>
            <a:r>
              <a:rPr lang="en-US" sz="2800" dirty="0" smtClean="0">
                <a:latin typeface="Times"/>
                <a:cs typeface="Times"/>
              </a:rPr>
              <a:t> </a:t>
            </a:r>
            <a:r>
              <a:rPr lang="en-US" sz="2800" dirty="0">
                <a:latin typeface="Times"/>
                <a:cs typeface="Times"/>
              </a:rPr>
              <a:t>faithfulness continues through </a:t>
            </a:r>
            <a:r>
              <a:rPr lang="en-US" sz="2800" dirty="0" smtClean="0">
                <a:latin typeface="Times"/>
                <a:cs typeface="Times"/>
              </a:rPr>
              <a:t>all genera-</a:t>
            </a:r>
            <a:r>
              <a:rPr lang="en-US" sz="2800" dirty="0" err="1" smtClean="0">
                <a:latin typeface="Times"/>
                <a:cs typeface="Times"/>
              </a:rPr>
              <a:t>tions</a:t>
            </a:r>
            <a:r>
              <a:rPr lang="en-US" sz="2800" dirty="0" smtClean="0">
                <a:latin typeface="Times"/>
                <a:cs typeface="Times"/>
              </a:rPr>
              <a:t>” (</a:t>
            </a:r>
            <a:r>
              <a:rPr lang="en-US" sz="2800" dirty="0">
                <a:latin typeface="Times"/>
                <a:cs typeface="Times"/>
              </a:rPr>
              <a:t>100:</a:t>
            </a:r>
            <a:r>
              <a:rPr lang="en-US" sz="2800" dirty="0" smtClean="0">
                <a:latin typeface="Times"/>
                <a:cs typeface="Times"/>
              </a:rPr>
              <a:t>5;106</a:t>
            </a:r>
            <a:r>
              <a:rPr lang="en-US" sz="2800" dirty="0">
                <a:latin typeface="Times"/>
                <a:cs typeface="Times"/>
              </a:rPr>
              <a:t>:1;107:1;118:1;136:1-</a:t>
            </a:r>
            <a:r>
              <a:rPr lang="en-US" sz="2800" dirty="0" smtClean="0">
                <a:latin typeface="Times"/>
                <a:cs typeface="Times"/>
              </a:rPr>
              <a:t>3;1Chr.</a:t>
            </a:r>
            <a:r>
              <a:rPr lang="en-US" sz="2800" dirty="0">
                <a:latin typeface="Times"/>
                <a:cs typeface="Times"/>
              </a:rPr>
              <a:t>16:</a:t>
            </a:r>
            <a:r>
              <a:rPr lang="en-US" sz="2800" dirty="0" smtClean="0">
                <a:latin typeface="Times"/>
                <a:cs typeface="Times"/>
              </a:rPr>
              <a:t>34;2Chr.</a:t>
            </a:r>
            <a:r>
              <a:rPr lang="en-US" sz="2800" dirty="0">
                <a:latin typeface="Times"/>
                <a:cs typeface="Times"/>
              </a:rPr>
              <a:t>5:13</a:t>
            </a:r>
            <a:r>
              <a:rPr lang="en-US" sz="2800" dirty="0" smtClean="0">
                <a:latin typeface="Times"/>
                <a:cs typeface="Times"/>
              </a:rPr>
              <a:t>)</a:t>
            </a:r>
            <a:endParaRPr lang="en-US" sz="2800" dirty="0">
              <a:latin typeface="Times"/>
              <a:cs typeface="Times"/>
            </a:endParaRPr>
          </a:p>
          <a:p>
            <a:r>
              <a:rPr lang="en-US" sz="2800" dirty="0">
                <a:latin typeface="Times"/>
                <a:cs typeface="Times"/>
              </a:rPr>
              <a:t>(1) God is g _ _ _ </a:t>
            </a:r>
            <a:r>
              <a:rPr lang="en-US" sz="2800" dirty="0" smtClean="0">
                <a:latin typeface="Times"/>
                <a:cs typeface="Times"/>
              </a:rPr>
              <a:t> all </a:t>
            </a:r>
            <a:r>
              <a:rPr lang="en-US" sz="2800" dirty="0">
                <a:latin typeface="Times"/>
                <a:cs typeface="Times"/>
              </a:rPr>
              <a:t>the </a:t>
            </a:r>
            <a:r>
              <a:rPr lang="en-US" sz="2800" dirty="0" err="1">
                <a:latin typeface="Times"/>
                <a:cs typeface="Times"/>
              </a:rPr>
              <a:t>time</a:t>
            </a:r>
            <a:r>
              <a:rPr lang="en-US" sz="2800" dirty="0" err="1" smtClean="0">
                <a:latin typeface="Times"/>
                <a:cs typeface="Times"/>
              </a:rPr>
              <a:t>.“</a:t>
            </a:r>
            <a:r>
              <a:rPr lang="en-US" sz="2800" dirty="0" err="1">
                <a:latin typeface="Times"/>
                <a:cs typeface="Times"/>
              </a:rPr>
              <a:t>Taste</a:t>
            </a:r>
            <a:r>
              <a:rPr lang="en-US" sz="2800" dirty="0">
                <a:latin typeface="Times"/>
                <a:cs typeface="Times"/>
              </a:rPr>
              <a:t> and see that the LORD is good”(34:8), and He gives that which is good(85:12;Ro.8:28). </a:t>
            </a:r>
          </a:p>
          <a:p>
            <a:r>
              <a:rPr lang="en-US" sz="2800" dirty="0">
                <a:latin typeface="Times"/>
                <a:cs typeface="Times"/>
              </a:rPr>
              <a:t>(2) His l _ _ _ </a:t>
            </a:r>
            <a:r>
              <a:rPr lang="en-US" sz="2800" dirty="0" smtClean="0">
                <a:latin typeface="Times"/>
                <a:cs typeface="Times"/>
              </a:rPr>
              <a:t> endures </a:t>
            </a:r>
            <a:r>
              <a:rPr lang="en-US" sz="2800" dirty="0">
                <a:latin typeface="Times"/>
                <a:cs typeface="Times"/>
              </a:rPr>
              <a:t>forever. (118:</a:t>
            </a:r>
            <a:r>
              <a:rPr lang="en-US" sz="2800" dirty="0" smtClean="0">
                <a:latin typeface="Times"/>
                <a:cs typeface="Times"/>
              </a:rPr>
              <a:t>1,2,3,4,29)</a:t>
            </a:r>
            <a:r>
              <a:rPr lang="en-US" sz="2800" dirty="0">
                <a:latin typeface="Times"/>
                <a:cs typeface="Times"/>
              </a:rPr>
              <a:t>. </a:t>
            </a:r>
            <a:endParaRPr lang="en-US" sz="2800" dirty="0" smtClean="0">
              <a:latin typeface="Times"/>
              <a:cs typeface="Times"/>
            </a:endParaRPr>
          </a:p>
          <a:p>
            <a:r>
              <a:rPr lang="en-US" sz="2400" dirty="0" smtClean="0">
                <a:latin typeface="Times"/>
                <a:cs typeface="Times"/>
              </a:rPr>
              <a:t>“Give thanks to the LORD, for he is good. </a:t>
            </a:r>
            <a:r>
              <a:rPr lang="en-US" sz="2400" dirty="0" smtClean="0">
                <a:solidFill>
                  <a:srgbClr val="0000FF"/>
                </a:solidFill>
                <a:latin typeface="Times"/>
                <a:cs typeface="Times"/>
              </a:rPr>
              <a:t>His love endures forever.</a:t>
            </a:r>
            <a:r>
              <a:rPr lang="en-US" sz="2400" dirty="0" smtClean="0">
                <a:latin typeface="Times"/>
                <a:cs typeface="Times"/>
              </a:rPr>
              <a:t> Give thanks to the God of gods…</a:t>
            </a:r>
            <a:r>
              <a:rPr lang="en-US" sz="2400" dirty="0">
                <a:solidFill>
                  <a:srgbClr val="0000FF"/>
                </a:solidFill>
                <a:latin typeface="Times"/>
                <a:cs typeface="Times"/>
              </a:rPr>
              <a:t>His love endures </a:t>
            </a:r>
            <a:r>
              <a:rPr lang="en-US" sz="2400" dirty="0" smtClean="0">
                <a:solidFill>
                  <a:srgbClr val="0000FF"/>
                </a:solidFill>
                <a:latin typeface="Times"/>
                <a:cs typeface="Times"/>
              </a:rPr>
              <a:t>forever. </a:t>
            </a:r>
            <a:r>
              <a:rPr lang="en-US" sz="2400" dirty="0" smtClean="0">
                <a:latin typeface="Times"/>
                <a:cs typeface="Times"/>
              </a:rPr>
              <a:t>Give thanks to the Lord of lords…</a:t>
            </a:r>
            <a:r>
              <a:rPr lang="en-US" sz="2400" dirty="0" smtClean="0">
                <a:solidFill>
                  <a:srgbClr val="0000FF"/>
                </a:solidFill>
                <a:latin typeface="Times"/>
                <a:cs typeface="Times"/>
              </a:rPr>
              <a:t> </a:t>
            </a:r>
            <a:r>
              <a:rPr lang="en-US" sz="2400" dirty="0">
                <a:solidFill>
                  <a:srgbClr val="0000FF"/>
                </a:solidFill>
                <a:latin typeface="Times"/>
                <a:cs typeface="Times"/>
              </a:rPr>
              <a:t>His love endures forever</a:t>
            </a:r>
            <a:r>
              <a:rPr lang="en-US" sz="2400" dirty="0" smtClean="0">
                <a:solidFill>
                  <a:srgbClr val="0000FF"/>
                </a:solidFill>
                <a:latin typeface="Times"/>
                <a:cs typeface="Times"/>
              </a:rPr>
              <a:t>.” (</a:t>
            </a:r>
            <a:r>
              <a:rPr lang="en-US" sz="2400" dirty="0">
                <a:latin typeface="Times"/>
                <a:cs typeface="Times"/>
              </a:rPr>
              <a:t>136:1-</a:t>
            </a:r>
            <a:r>
              <a:rPr lang="en-US" sz="2400" dirty="0" smtClean="0">
                <a:latin typeface="Times"/>
                <a:cs typeface="Times"/>
              </a:rPr>
              <a:t>26)</a:t>
            </a:r>
            <a:endParaRPr lang="en-US" sz="2400" dirty="0">
              <a:latin typeface="Times"/>
              <a:cs typeface="Times"/>
            </a:endParaRPr>
          </a:p>
          <a:p>
            <a:r>
              <a:rPr lang="en-US" sz="2800" dirty="0">
                <a:latin typeface="Times"/>
                <a:cs typeface="Times"/>
              </a:rPr>
              <a:t>(3) His f _ _ _ _ _ _ _ _ _ _ _ _ continues through all </a:t>
            </a:r>
            <a:r>
              <a:rPr lang="en-US" sz="2800" dirty="0" smtClean="0">
                <a:latin typeface="Times"/>
                <a:cs typeface="Times"/>
              </a:rPr>
              <a:t>generations (</a:t>
            </a:r>
            <a:r>
              <a:rPr lang="en-US" sz="2800" dirty="0">
                <a:latin typeface="Times"/>
                <a:cs typeface="Times"/>
              </a:rPr>
              <a:t>90:1; Ex.34:5-7)</a:t>
            </a:r>
            <a:r>
              <a:rPr lang="en-US" sz="2800" dirty="0" smtClean="0">
                <a:latin typeface="Times"/>
                <a:cs typeface="Times"/>
              </a:rPr>
              <a:t>.</a:t>
            </a:r>
            <a:endParaRPr lang="en-US" sz="2800" dirty="0">
              <a:latin typeface="Times"/>
              <a:cs typeface="Times"/>
            </a:endParaRPr>
          </a:p>
        </p:txBody>
      </p:sp>
      <p:sp>
        <p:nvSpPr>
          <p:cNvPr id="4" name="TextBox 3"/>
          <p:cNvSpPr txBox="1"/>
          <p:nvPr/>
        </p:nvSpPr>
        <p:spPr>
          <a:xfrm>
            <a:off x="307883" y="-88758"/>
            <a:ext cx="3951199" cy="584776"/>
          </a:xfrm>
          <a:prstGeom prst="rect">
            <a:avLst/>
          </a:prstGeom>
          <a:noFill/>
        </p:spPr>
        <p:txBody>
          <a:bodyPr wrap="square" rtlCol="0">
            <a:spAutoFit/>
          </a:bodyPr>
          <a:lstStyle/>
          <a:p>
            <a:r>
              <a:rPr lang="en-US" sz="3200" b="1" dirty="0" smtClean="0">
                <a:solidFill>
                  <a:srgbClr val="FF0000"/>
                </a:solidFill>
                <a:latin typeface="Times"/>
                <a:cs typeface="Times"/>
              </a:rPr>
              <a:t>T h a n k f u l</a:t>
            </a:r>
            <a:endParaRPr lang="en-US" sz="3200" b="1" dirty="0">
              <a:solidFill>
                <a:srgbClr val="FF0000"/>
              </a:solidFill>
              <a:latin typeface="Times"/>
              <a:cs typeface="Times"/>
            </a:endParaRPr>
          </a:p>
        </p:txBody>
      </p:sp>
      <p:sp>
        <p:nvSpPr>
          <p:cNvPr id="10" name="TextBox 9"/>
          <p:cNvSpPr txBox="1"/>
          <p:nvPr/>
        </p:nvSpPr>
        <p:spPr>
          <a:xfrm>
            <a:off x="384843" y="764706"/>
            <a:ext cx="3251594" cy="584776"/>
          </a:xfrm>
          <a:prstGeom prst="rect">
            <a:avLst/>
          </a:prstGeom>
          <a:noFill/>
        </p:spPr>
        <p:txBody>
          <a:bodyPr wrap="square" rtlCol="0">
            <a:spAutoFit/>
          </a:bodyPr>
          <a:lstStyle/>
          <a:p>
            <a:r>
              <a:rPr lang="en-US" sz="3200" b="1" dirty="0" smtClean="0">
                <a:solidFill>
                  <a:srgbClr val="FF0000"/>
                </a:solidFill>
                <a:latin typeface="Times"/>
                <a:cs typeface="Times"/>
              </a:rPr>
              <a:t>A p p r o a c h</a:t>
            </a:r>
            <a:endParaRPr lang="en-US" sz="3200" b="1" dirty="0">
              <a:solidFill>
                <a:srgbClr val="FF0000"/>
              </a:solidFill>
              <a:latin typeface="Times"/>
              <a:cs typeface="Times"/>
            </a:endParaRPr>
          </a:p>
        </p:txBody>
      </p:sp>
      <p:sp>
        <p:nvSpPr>
          <p:cNvPr id="8" name="TextBox 7"/>
          <p:cNvSpPr txBox="1"/>
          <p:nvPr/>
        </p:nvSpPr>
        <p:spPr>
          <a:xfrm>
            <a:off x="395652" y="2048511"/>
            <a:ext cx="8054218" cy="584776"/>
          </a:xfrm>
          <a:prstGeom prst="rect">
            <a:avLst/>
          </a:prstGeom>
          <a:noFill/>
        </p:spPr>
        <p:txBody>
          <a:bodyPr wrap="square" rtlCol="0">
            <a:spAutoFit/>
          </a:bodyPr>
          <a:lstStyle/>
          <a:p>
            <a:r>
              <a:rPr lang="en-US" sz="3200" b="1" dirty="0" smtClean="0">
                <a:solidFill>
                  <a:srgbClr val="FF0000"/>
                </a:solidFill>
                <a:latin typeface="Times"/>
                <a:cs typeface="Times"/>
              </a:rPr>
              <a:t>B e l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e v e</a:t>
            </a:r>
            <a:endParaRPr lang="en-US" sz="3200" b="1" dirty="0">
              <a:solidFill>
                <a:srgbClr val="FF0000"/>
              </a:solidFill>
              <a:latin typeface="Times"/>
              <a:cs typeface="Times"/>
            </a:endParaRPr>
          </a:p>
        </p:txBody>
      </p:sp>
      <p:sp>
        <p:nvSpPr>
          <p:cNvPr id="9" name="TextBox 8"/>
          <p:cNvSpPr txBox="1"/>
          <p:nvPr/>
        </p:nvSpPr>
        <p:spPr>
          <a:xfrm>
            <a:off x="1497734" y="3334742"/>
            <a:ext cx="3011468" cy="584776"/>
          </a:xfrm>
          <a:prstGeom prst="rect">
            <a:avLst/>
          </a:prstGeom>
          <a:noFill/>
        </p:spPr>
        <p:txBody>
          <a:bodyPr wrap="square" rtlCol="0">
            <a:spAutoFit/>
          </a:bodyPr>
          <a:lstStyle/>
          <a:p>
            <a:r>
              <a:rPr lang="en-US" sz="3200" b="1" dirty="0">
                <a:solidFill>
                  <a:srgbClr val="FF0000"/>
                </a:solidFill>
                <a:latin typeface="Times"/>
                <a:cs typeface="Times"/>
              </a:rPr>
              <a:t>g</a:t>
            </a:r>
            <a:r>
              <a:rPr lang="en-US" sz="3200" b="1" dirty="0" smtClean="0">
                <a:solidFill>
                  <a:srgbClr val="FF0000"/>
                </a:solidFill>
                <a:latin typeface="Times"/>
                <a:cs typeface="Times"/>
              </a:rPr>
              <a:t> o o d</a:t>
            </a:r>
            <a:endParaRPr lang="en-US" sz="3200" b="1" dirty="0">
              <a:solidFill>
                <a:srgbClr val="FF0000"/>
              </a:solidFill>
              <a:latin typeface="Times"/>
              <a:cs typeface="Times"/>
            </a:endParaRPr>
          </a:p>
        </p:txBody>
      </p:sp>
      <p:sp>
        <p:nvSpPr>
          <p:cNvPr id="12" name="TextBox 11"/>
          <p:cNvSpPr txBox="1"/>
          <p:nvPr/>
        </p:nvSpPr>
        <p:spPr>
          <a:xfrm>
            <a:off x="1077496" y="4153204"/>
            <a:ext cx="3433240" cy="584776"/>
          </a:xfrm>
          <a:prstGeom prst="rect">
            <a:avLst/>
          </a:prstGeom>
          <a:noFill/>
        </p:spPr>
        <p:txBody>
          <a:bodyPr wrap="square" rtlCol="0">
            <a:spAutoFit/>
          </a:bodyPr>
          <a:lstStyle/>
          <a:p>
            <a:r>
              <a:rPr lang="en-US" sz="3200" b="1" dirty="0">
                <a:solidFill>
                  <a:srgbClr val="FF0000"/>
                </a:solidFill>
                <a:latin typeface="Times"/>
                <a:cs typeface="Times"/>
              </a:rPr>
              <a:t>l</a:t>
            </a:r>
            <a:r>
              <a:rPr lang="en-US" sz="3200" b="1" dirty="0" smtClean="0">
                <a:solidFill>
                  <a:srgbClr val="FF0000"/>
                </a:solidFill>
                <a:latin typeface="Times"/>
                <a:cs typeface="Times"/>
              </a:rPr>
              <a:t> o v e</a:t>
            </a:r>
            <a:endParaRPr lang="en-US" sz="3200" b="1" dirty="0">
              <a:solidFill>
                <a:srgbClr val="FF0000"/>
              </a:solidFill>
              <a:latin typeface="Times"/>
              <a:cs typeface="Times"/>
            </a:endParaRPr>
          </a:p>
        </p:txBody>
      </p:sp>
      <p:sp>
        <p:nvSpPr>
          <p:cNvPr id="13" name="TextBox 12"/>
          <p:cNvSpPr txBox="1"/>
          <p:nvPr/>
        </p:nvSpPr>
        <p:spPr>
          <a:xfrm>
            <a:off x="1077496" y="5671913"/>
            <a:ext cx="3925008" cy="584776"/>
          </a:xfrm>
          <a:prstGeom prst="rect">
            <a:avLst/>
          </a:prstGeom>
          <a:noFill/>
        </p:spPr>
        <p:txBody>
          <a:bodyPr wrap="square" rtlCol="0">
            <a:spAutoFit/>
          </a:bodyPr>
          <a:lstStyle/>
          <a:p>
            <a:r>
              <a:rPr lang="en-US" sz="3200" b="1" dirty="0">
                <a:solidFill>
                  <a:srgbClr val="FF0000"/>
                </a:solidFill>
                <a:latin typeface="Times"/>
                <a:cs typeface="Times"/>
              </a:rPr>
              <a:t>f</a:t>
            </a:r>
            <a:r>
              <a:rPr lang="en-US" sz="3200" b="1" dirty="0" smtClean="0">
                <a:solidFill>
                  <a:srgbClr val="FF0000"/>
                </a:solidFill>
                <a:latin typeface="Times"/>
                <a:cs typeface="Times"/>
              </a:rPr>
              <a:t> a </a:t>
            </a:r>
            <a:r>
              <a:rPr lang="en-US" sz="3200" b="1" dirty="0" err="1" smtClean="0">
                <a:solidFill>
                  <a:srgbClr val="FF0000"/>
                </a:solidFill>
                <a:latin typeface="Times"/>
                <a:cs typeface="Times"/>
              </a:rPr>
              <a:t>i</a:t>
            </a:r>
            <a:r>
              <a:rPr lang="en-US" sz="3200" b="1" dirty="0" smtClean="0">
                <a:solidFill>
                  <a:srgbClr val="FF0000"/>
                </a:solidFill>
                <a:latin typeface="Times"/>
                <a:cs typeface="Times"/>
              </a:rPr>
              <a:t> t h f u l n e s s</a:t>
            </a:r>
            <a:endParaRPr lang="en-US" sz="3200" b="1" dirty="0">
              <a:solidFill>
                <a:srgbClr val="FF0000"/>
              </a:solidFill>
              <a:latin typeface="Times"/>
              <a:cs typeface="Times"/>
            </a:endParaRPr>
          </a:p>
        </p:txBody>
      </p:sp>
      <p:pic>
        <p:nvPicPr>
          <p:cNvPr id="2" name="Picture 1"/>
          <p:cNvPicPr>
            <a:picLocks noChangeAspect="1"/>
          </p:cNvPicPr>
          <p:nvPr/>
        </p:nvPicPr>
        <p:blipFill>
          <a:blip r:embed="rId2"/>
          <a:stretch>
            <a:fillRect/>
          </a:stretch>
        </p:blipFill>
        <p:spPr>
          <a:xfrm>
            <a:off x="7010043" y="419221"/>
            <a:ext cx="2133957" cy="1600468"/>
          </a:xfrm>
          <a:prstGeom prst="rect">
            <a:avLst/>
          </a:prstGeom>
        </p:spPr>
      </p:pic>
    </p:spTree>
    <p:extLst>
      <p:ext uri="{BB962C8B-B14F-4D97-AF65-F5344CB8AC3E}">
        <p14:creationId xmlns:p14="http://schemas.microsoft.com/office/powerpoint/2010/main" val="35828124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90" cy="3970318"/>
          </a:xfrm>
          <a:prstGeom prst="rect">
            <a:avLst/>
          </a:prstGeom>
        </p:spPr>
        <p:txBody>
          <a:bodyPr wrap="square">
            <a:spAutoFit/>
          </a:bodyPr>
          <a:lstStyle/>
          <a:p>
            <a:r>
              <a:rPr lang="en-US" sz="2800" dirty="0">
                <a:latin typeface="Times"/>
                <a:cs typeface="Times"/>
              </a:rPr>
              <a:t>C. C _ _ _ _ _ </a:t>
            </a:r>
            <a:r>
              <a:rPr lang="en-US" sz="2800" dirty="0" smtClean="0">
                <a:latin typeface="Times"/>
                <a:cs typeface="Times"/>
              </a:rPr>
              <a:t>   the </a:t>
            </a:r>
            <a:r>
              <a:rPr lang="en-US" sz="2800" dirty="0">
                <a:latin typeface="Times"/>
                <a:cs typeface="Times"/>
              </a:rPr>
              <a:t>filter. Instead of complaining, think about these things. “Finally, brothers and sisters, whatever is true, whatever is noble, whatever is right, whatever is pure, </a:t>
            </a:r>
            <a:r>
              <a:rPr lang="en-US" sz="2800" dirty="0" smtClean="0">
                <a:latin typeface="Times"/>
                <a:cs typeface="Times"/>
              </a:rPr>
              <a:t>what-ever </a:t>
            </a:r>
            <a:r>
              <a:rPr lang="en-US" sz="2800" dirty="0">
                <a:latin typeface="Times"/>
                <a:cs typeface="Times"/>
              </a:rPr>
              <a:t>is lovely, whatever is admirable—if anything is excellent or praiseworthy—think about such things” (Phil.4:8). </a:t>
            </a:r>
            <a:endParaRPr lang="en-US" sz="2800" dirty="0" smtClean="0">
              <a:latin typeface="Times"/>
              <a:cs typeface="Times"/>
            </a:endParaRPr>
          </a:p>
          <a:p>
            <a:r>
              <a:rPr lang="en-US" sz="2800" b="1" dirty="0">
                <a:latin typeface="Times"/>
                <a:cs typeface="Times"/>
              </a:rPr>
              <a:t>Application:</a:t>
            </a:r>
            <a:r>
              <a:rPr lang="en-US" sz="2800" dirty="0">
                <a:latin typeface="Times"/>
                <a:cs typeface="Times"/>
              </a:rPr>
              <a:t> </a:t>
            </a:r>
            <a:r>
              <a:rPr lang="en-US" sz="2800" dirty="0" smtClean="0">
                <a:latin typeface="Times"/>
                <a:cs typeface="Times"/>
              </a:rPr>
              <a:t>“In </a:t>
            </a:r>
            <a:r>
              <a:rPr lang="en-US" sz="2800" dirty="0">
                <a:latin typeface="Times"/>
                <a:cs typeface="Times"/>
              </a:rPr>
              <a:t>every situation, by prayer and petition, with thanksgiving, present your requests to God”(Phil.4:6). “Give thanks in all circumstances; for this is God’s will for you in Christ Jesus”(1 Thes.5:18)</a:t>
            </a:r>
            <a:r>
              <a:rPr lang="en-US" sz="2800" dirty="0" smtClean="0">
                <a:latin typeface="Times"/>
                <a:cs typeface="Times"/>
              </a:rPr>
              <a:t>.</a:t>
            </a:r>
            <a:endParaRPr lang="en-US" sz="2800" dirty="0">
              <a:latin typeface="Times"/>
              <a:cs typeface="Times"/>
            </a:endParaRPr>
          </a:p>
        </p:txBody>
      </p:sp>
      <p:sp>
        <p:nvSpPr>
          <p:cNvPr id="4" name="TextBox 3"/>
          <p:cNvSpPr txBox="1"/>
          <p:nvPr/>
        </p:nvSpPr>
        <p:spPr>
          <a:xfrm>
            <a:off x="405547" y="-119786"/>
            <a:ext cx="3951199" cy="584776"/>
          </a:xfrm>
          <a:prstGeom prst="rect">
            <a:avLst/>
          </a:prstGeom>
          <a:noFill/>
        </p:spPr>
        <p:txBody>
          <a:bodyPr wrap="square" rtlCol="0">
            <a:spAutoFit/>
          </a:bodyPr>
          <a:lstStyle/>
          <a:p>
            <a:r>
              <a:rPr lang="en-US" sz="3200" b="1" dirty="0" smtClean="0">
                <a:solidFill>
                  <a:srgbClr val="FF0000"/>
                </a:solidFill>
                <a:latin typeface="Times"/>
                <a:cs typeface="Times"/>
              </a:rPr>
              <a:t>C h a n g e</a:t>
            </a:r>
            <a:endParaRPr lang="en-US" sz="3200" b="1" dirty="0">
              <a:solidFill>
                <a:srgbClr val="FF0000"/>
              </a:solidFill>
              <a:latin typeface="Times"/>
              <a:cs typeface="Times"/>
            </a:endParaRPr>
          </a:p>
        </p:txBody>
      </p:sp>
      <p:pic>
        <p:nvPicPr>
          <p:cNvPr id="3" name="Picture 2"/>
          <p:cNvPicPr>
            <a:picLocks noChangeAspect="1"/>
          </p:cNvPicPr>
          <p:nvPr/>
        </p:nvPicPr>
        <p:blipFill>
          <a:blip r:embed="rId2"/>
          <a:stretch>
            <a:fillRect/>
          </a:stretch>
        </p:blipFill>
        <p:spPr>
          <a:xfrm>
            <a:off x="4805977" y="3462838"/>
            <a:ext cx="3857014" cy="3857014"/>
          </a:xfrm>
          <a:prstGeom prst="rect">
            <a:avLst/>
          </a:prstGeom>
        </p:spPr>
      </p:pic>
      <p:pic>
        <p:nvPicPr>
          <p:cNvPr id="10" name="Picture 9"/>
          <p:cNvPicPr>
            <a:picLocks noChangeAspect="1"/>
          </p:cNvPicPr>
          <p:nvPr/>
        </p:nvPicPr>
        <p:blipFill>
          <a:blip r:embed="rId3"/>
          <a:stretch>
            <a:fillRect/>
          </a:stretch>
        </p:blipFill>
        <p:spPr>
          <a:xfrm>
            <a:off x="0" y="3505200"/>
            <a:ext cx="4470400" cy="3352800"/>
          </a:xfrm>
          <a:prstGeom prst="rect">
            <a:avLst/>
          </a:prstGeom>
        </p:spPr>
      </p:pic>
    </p:spTree>
    <p:extLst>
      <p:ext uri="{BB962C8B-B14F-4D97-AF65-F5344CB8AC3E}">
        <p14:creationId xmlns:p14="http://schemas.microsoft.com/office/powerpoint/2010/main" val="3646099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11" y="-57734"/>
            <a:ext cx="9139190" cy="3539431"/>
          </a:xfrm>
          <a:prstGeom prst="rect">
            <a:avLst/>
          </a:prstGeom>
        </p:spPr>
        <p:txBody>
          <a:bodyPr wrap="square">
            <a:spAutoFit/>
          </a:bodyPr>
          <a:lstStyle/>
          <a:p>
            <a:r>
              <a:rPr lang="en-US" sz="2800" b="1" dirty="0">
                <a:latin typeface="Times"/>
                <a:cs typeface="Times"/>
              </a:rPr>
              <a:t>Conclusion: </a:t>
            </a:r>
            <a:r>
              <a:rPr lang="en-US" sz="2800" dirty="0">
                <a:latin typeface="Times"/>
                <a:cs typeface="Times"/>
              </a:rPr>
              <a:t>If we are controlled by the Holy Spirit and the Word of God</a:t>
            </a:r>
            <a:r>
              <a:rPr lang="en-US" sz="2800" dirty="0" smtClean="0">
                <a:latin typeface="Times"/>
                <a:cs typeface="Times"/>
              </a:rPr>
              <a:t>, then </a:t>
            </a:r>
            <a:r>
              <a:rPr lang="en-US" sz="2800" dirty="0">
                <a:latin typeface="Times"/>
                <a:cs typeface="Times"/>
              </a:rPr>
              <a:t>we will reveal it in the way we worship God. Instead of being “unthankful”(Ro.1:21), we will be led by the Word and the Spirit to be joyful in the Lord, submissive to the Lord, and thankful to the Lord. It is not happy people who are thankful, it is thankful people who are happy. The Pilgrims thanked God, their neighbors, and their friends for their help. What are you thankful for this Thanksgiving? </a:t>
            </a:r>
          </a:p>
        </p:txBody>
      </p:sp>
      <p:pic>
        <p:nvPicPr>
          <p:cNvPr id="3" name="Picture 2"/>
          <p:cNvPicPr>
            <a:picLocks noChangeAspect="1"/>
          </p:cNvPicPr>
          <p:nvPr/>
        </p:nvPicPr>
        <p:blipFill>
          <a:blip r:embed="rId2"/>
          <a:stretch>
            <a:fillRect/>
          </a:stretch>
        </p:blipFill>
        <p:spPr>
          <a:xfrm>
            <a:off x="2184400" y="4279900"/>
            <a:ext cx="4775200" cy="1701800"/>
          </a:xfrm>
          <a:prstGeom prst="rect">
            <a:avLst/>
          </a:prstGeom>
        </p:spPr>
      </p:pic>
      <p:sp>
        <p:nvSpPr>
          <p:cNvPr id="10" name="Rectangle 9"/>
          <p:cNvSpPr/>
          <p:nvPr/>
        </p:nvSpPr>
        <p:spPr>
          <a:xfrm>
            <a:off x="0" y="6050198"/>
            <a:ext cx="9144000" cy="523220"/>
          </a:xfrm>
          <a:prstGeom prst="rect">
            <a:avLst/>
          </a:prstGeom>
        </p:spPr>
        <p:txBody>
          <a:bodyPr wrap="square">
            <a:spAutoFit/>
          </a:bodyPr>
          <a:lstStyle/>
          <a:p>
            <a:pPr algn="ctr"/>
            <a:r>
              <a:rPr lang="en-US" sz="2800" b="1" dirty="0" smtClean="0">
                <a:solidFill>
                  <a:srgbClr val="FF0000"/>
                </a:solidFill>
                <a:latin typeface="Times"/>
                <a:cs typeface="Times"/>
              </a:rPr>
              <a:t>“</a:t>
            </a:r>
            <a:r>
              <a:rPr lang="en-US" sz="2800" b="1" dirty="0">
                <a:solidFill>
                  <a:srgbClr val="FF0000"/>
                </a:solidFill>
                <a:latin typeface="Times"/>
                <a:cs typeface="Times"/>
              </a:rPr>
              <a:t>When drinking from the fountain think about its </a:t>
            </a:r>
            <a:r>
              <a:rPr lang="en-US" sz="2800" b="1" dirty="0" smtClean="0">
                <a:solidFill>
                  <a:srgbClr val="FF0000"/>
                </a:solidFill>
                <a:latin typeface="Times"/>
                <a:cs typeface="Times"/>
              </a:rPr>
              <a:t>source.”</a:t>
            </a:r>
            <a:endParaRPr lang="en-US" sz="2800" b="1" dirty="0">
              <a:solidFill>
                <a:srgbClr val="FF0000"/>
              </a:solidFill>
            </a:endParaRPr>
          </a:p>
        </p:txBody>
      </p:sp>
    </p:spTree>
    <p:extLst>
      <p:ext uri="{BB962C8B-B14F-4D97-AF65-F5344CB8AC3E}">
        <p14:creationId xmlns:p14="http://schemas.microsoft.com/office/powerpoint/2010/main" val="364175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156181</TotalTime>
  <Words>1056</Words>
  <Application>Microsoft Macintosh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Kansas City Baptist Temple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Who will pay? </dc:title>
  <dc:creator>Gary Hart</dc:creator>
  <cp:lastModifiedBy>DEMO</cp:lastModifiedBy>
  <cp:revision>850</cp:revision>
  <cp:lastPrinted>2016-11-19T00:34:53Z</cp:lastPrinted>
  <dcterms:created xsi:type="dcterms:W3CDTF">2015-10-30T21:32:22Z</dcterms:created>
  <dcterms:modified xsi:type="dcterms:W3CDTF">2016-11-24T03:43:21Z</dcterms:modified>
</cp:coreProperties>
</file>