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6"/>
  </p:handoutMasterIdLst>
  <p:sldIdLst>
    <p:sldId id="356" r:id="rId2"/>
    <p:sldId id="299" r:id="rId3"/>
    <p:sldId id="323" r:id="rId4"/>
    <p:sldId id="344" r:id="rId5"/>
    <p:sldId id="345" r:id="rId6"/>
    <p:sldId id="346" r:id="rId7"/>
    <p:sldId id="347" r:id="rId8"/>
    <p:sldId id="348" r:id="rId9"/>
    <p:sldId id="349" r:id="rId10"/>
    <p:sldId id="350" r:id="rId11"/>
    <p:sldId id="352" r:id="rId12"/>
    <p:sldId id="353" r:id="rId13"/>
    <p:sldId id="354" r:id="rId14"/>
    <p:sldId id="35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952"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91783-79FE-3748-BF6B-3CEF03E8787F}" type="datetimeFigureOut">
              <a:rPr lang="en-US" smtClean="0"/>
              <a:t>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D36F0-2FAC-B04D-B15C-272E6D40E20E}" type="slidenum">
              <a:rPr lang="en-US" smtClean="0"/>
              <a:t>‹#›</a:t>
            </a:fld>
            <a:endParaRPr lang="en-US"/>
          </a:p>
        </p:txBody>
      </p:sp>
    </p:spTree>
    <p:extLst>
      <p:ext uri="{BB962C8B-B14F-4D97-AF65-F5344CB8AC3E}">
        <p14:creationId xmlns:p14="http://schemas.microsoft.com/office/powerpoint/2010/main" val="10787442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88682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19179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662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29495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8E132-381D-AA4B-919D-ADB73D68F974}" type="datetimeFigureOut">
              <a:rPr lang="en-US" smtClean="0"/>
              <a:t>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98275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8E132-381D-AA4B-919D-ADB73D68F974}"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0966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8E132-381D-AA4B-919D-ADB73D68F974}" type="datetimeFigureOut">
              <a:rPr lang="en-US" smtClean="0"/>
              <a:t>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6897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8E132-381D-AA4B-919D-ADB73D68F974}" type="datetimeFigureOut">
              <a:rPr lang="en-US" smtClean="0"/>
              <a:t>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8906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8E132-381D-AA4B-919D-ADB73D68F974}" type="datetimeFigureOut">
              <a:rPr lang="en-US" smtClean="0"/>
              <a:t>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244048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8E132-381D-AA4B-919D-ADB73D68F974}"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33780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8E132-381D-AA4B-919D-ADB73D68F974}" type="datetimeFigureOut">
              <a:rPr lang="en-US" smtClean="0"/>
              <a:t>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93457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8E132-381D-AA4B-919D-ADB73D68F974}" type="datetimeFigureOut">
              <a:rPr lang="en-US" smtClean="0"/>
              <a:t>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68FE6-1831-B346-9374-6698E6B16A1D}" type="slidenum">
              <a:rPr lang="en-US" smtClean="0"/>
              <a:t>‹#›</a:t>
            </a:fld>
            <a:endParaRPr lang="en-US"/>
          </a:p>
        </p:txBody>
      </p:sp>
    </p:spTree>
    <p:extLst>
      <p:ext uri="{BB962C8B-B14F-4D97-AF65-F5344CB8AC3E}">
        <p14:creationId xmlns:p14="http://schemas.microsoft.com/office/powerpoint/2010/main" val="1833167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159"/>
            <a:ext cx="9144000" cy="6247863"/>
          </a:xfrm>
          <a:prstGeom prst="rect">
            <a:avLst/>
          </a:prstGeom>
          <a:noFill/>
        </p:spPr>
        <p:txBody>
          <a:bodyPr wrap="square" rtlCol="0">
            <a:spAutoFit/>
          </a:bodyPr>
          <a:lstStyle/>
          <a:p>
            <a:r>
              <a:rPr lang="en-US" sz="4000" dirty="0">
                <a:latin typeface="Arial Narrow"/>
                <a:cs typeface="Arial Narrow"/>
              </a:rPr>
              <a:t>What: "Mystery in the Library” Party!  </a:t>
            </a:r>
          </a:p>
          <a:p>
            <a:r>
              <a:rPr lang="en-US" sz="2400" dirty="0">
                <a:latin typeface="Arial Narrow"/>
                <a:cs typeface="Arial Narrow"/>
              </a:rPr>
              <a:t>Why: We need your help to solve the mystery! </a:t>
            </a:r>
          </a:p>
          <a:p>
            <a:r>
              <a:rPr lang="en-US" sz="2400" dirty="0">
                <a:latin typeface="Arial Narrow"/>
                <a:cs typeface="Arial Narrow"/>
              </a:rPr>
              <a:t>How: You will be assigned a literary character to portray to solve the mystery. </a:t>
            </a:r>
          </a:p>
          <a:p>
            <a:r>
              <a:rPr lang="en-US" sz="2400" dirty="0">
                <a:latin typeface="Arial Narrow"/>
                <a:cs typeface="Arial Narrow"/>
              </a:rPr>
              <a:t>Who: Christian teens who have completed 6th grade (at end of this school year) through high school. </a:t>
            </a:r>
          </a:p>
          <a:p>
            <a:r>
              <a:rPr lang="en-US" sz="2400" dirty="0">
                <a:latin typeface="Arial Narrow"/>
                <a:cs typeface="Arial Narrow"/>
              </a:rPr>
              <a:t>What more: More information about Jr. CYIA and CYIA (Christian Youth in Action) summer missionary training for summer 2017. Any parents interested in also hearing this information, may join with us at that time.</a:t>
            </a:r>
          </a:p>
          <a:p>
            <a:r>
              <a:rPr lang="en-US" sz="2400" dirty="0">
                <a:latin typeface="Arial Narrow"/>
                <a:cs typeface="Arial Narrow"/>
              </a:rPr>
              <a:t>When: Friday, February 17, 6:30–9:00pm </a:t>
            </a:r>
          </a:p>
          <a:p>
            <a:r>
              <a:rPr lang="en-US" sz="2400" dirty="0">
                <a:latin typeface="Arial Narrow"/>
                <a:cs typeface="Arial Narrow"/>
              </a:rPr>
              <a:t>Where: Blue Ridge Bible Church,8524 Blue Ridge Blvd. Kansas </a:t>
            </a:r>
            <a:r>
              <a:rPr lang="en-US" sz="2400" dirty="0" err="1">
                <a:latin typeface="Arial Narrow"/>
                <a:cs typeface="Arial Narrow"/>
              </a:rPr>
              <a:t>City,MO</a:t>
            </a:r>
            <a:r>
              <a:rPr lang="en-US" sz="2400" dirty="0">
                <a:latin typeface="Arial Narrow"/>
                <a:cs typeface="Arial Narrow"/>
              </a:rPr>
              <a:t> 64138 (Party in fellowship hall come to south parking lot </a:t>
            </a:r>
          </a:p>
          <a:p>
            <a:r>
              <a:rPr lang="en-US" sz="2400" dirty="0">
                <a:latin typeface="Arial Narrow"/>
                <a:cs typeface="Arial Narrow"/>
              </a:rPr>
              <a:t>Cost: Free! Light snacks will be served be served and special prizes given! </a:t>
            </a:r>
          </a:p>
          <a:p>
            <a:r>
              <a:rPr lang="en-US" sz="2400" dirty="0">
                <a:latin typeface="Arial Narrow"/>
                <a:cs typeface="Arial Narrow"/>
              </a:rPr>
              <a:t>RSVP: Call Mrs. Heath at the local office of CEF of the Greater Kansas City Area (816) 358-1138 or email: </a:t>
            </a:r>
            <a:r>
              <a:rPr lang="en-US" sz="2400" dirty="0" err="1">
                <a:latin typeface="Arial Narrow"/>
                <a:cs typeface="Arial Narrow"/>
              </a:rPr>
              <a:t>staff@cef-gkca.org</a:t>
            </a:r>
            <a:r>
              <a:rPr lang="en-US" sz="2400" dirty="0">
                <a:latin typeface="Arial Narrow"/>
                <a:cs typeface="Arial Narrow"/>
              </a:rPr>
              <a:t>. Please RSVP no later than February 6</a:t>
            </a:r>
            <a:r>
              <a:rPr lang="en-US" sz="2400" dirty="0" smtClean="0">
                <a:latin typeface="Arial Narrow"/>
                <a:cs typeface="Arial Narrow"/>
              </a:rPr>
              <a:t>.</a:t>
            </a:r>
            <a:endParaRPr lang="en-US" sz="2400" dirty="0">
              <a:latin typeface="Arial Narrow"/>
              <a:cs typeface="Arial Narrow"/>
            </a:endParaRPr>
          </a:p>
          <a:p>
            <a:r>
              <a:rPr lang="en-US" sz="2400" dirty="0" smtClean="0">
                <a:latin typeface="Arial Narrow"/>
                <a:cs typeface="Arial Narrow"/>
              </a:rPr>
              <a:t>Talk with your parents and </a:t>
            </a:r>
            <a:r>
              <a:rPr lang="en-US" sz="2400" smtClean="0">
                <a:latin typeface="Arial Narrow"/>
                <a:cs typeface="Arial Narrow"/>
              </a:rPr>
              <a:t>let Pastor Gary </a:t>
            </a:r>
            <a:r>
              <a:rPr lang="en-US" sz="2400" dirty="0" smtClean="0">
                <a:latin typeface="Arial Narrow"/>
                <a:cs typeface="Arial Narrow"/>
              </a:rPr>
              <a:t>or Julie Wang know if </a:t>
            </a:r>
            <a:r>
              <a:rPr lang="en-US" sz="2400" smtClean="0">
                <a:latin typeface="Arial Narrow"/>
                <a:cs typeface="Arial Narrow"/>
              </a:rPr>
              <a:t>you want to go.</a:t>
            </a:r>
            <a:endParaRPr lang="en-US" sz="2400" dirty="0">
              <a:latin typeface="Arial Narrow"/>
              <a:cs typeface="Arial Narrow"/>
            </a:endParaRPr>
          </a:p>
        </p:txBody>
      </p:sp>
    </p:spTree>
    <p:extLst>
      <p:ext uri="{BB962C8B-B14F-4D97-AF65-F5344CB8AC3E}">
        <p14:creationId xmlns:p14="http://schemas.microsoft.com/office/powerpoint/2010/main" val="204941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153954"/>
            <a:ext cx="9139189" cy="6986527"/>
          </a:xfrm>
          <a:prstGeom prst="rect">
            <a:avLst/>
          </a:prstGeom>
        </p:spPr>
        <p:txBody>
          <a:bodyPr wrap="square">
            <a:spAutoFit/>
          </a:bodyPr>
          <a:lstStyle/>
          <a:p>
            <a:r>
              <a:rPr lang="en-US" sz="3200" b="1" dirty="0">
                <a:solidFill>
                  <a:srgbClr val="FF0000"/>
                </a:solidFill>
                <a:latin typeface="Arial Narrow"/>
                <a:cs typeface="Arial Narrow"/>
              </a:rPr>
              <a:t>Conclusion: </a:t>
            </a:r>
            <a:r>
              <a:rPr lang="en-US" sz="3200" dirty="0" err="1" smtClean="0">
                <a:latin typeface="Arial Narrow"/>
                <a:cs typeface="Arial Narrow"/>
              </a:rPr>
              <a:t>Commitment</a:t>
            </a:r>
            <a:r>
              <a:rPr lang="en-US" sz="3200" dirty="0" err="1">
                <a:latin typeface="Arial Narrow"/>
                <a:cs typeface="Arial Narrow"/>
              </a:rPr>
              <a:t>,</a:t>
            </a:r>
            <a:r>
              <a:rPr lang="en-US" sz="3200" dirty="0" err="1" smtClean="0">
                <a:latin typeface="Arial Narrow"/>
                <a:cs typeface="Arial Narrow"/>
              </a:rPr>
              <a:t>faith,prayer</a:t>
            </a:r>
            <a:r>
              <a:rPr lang="en-US" sz="3200" dirty="0" smtClean="0">
                <a:latin typeface="Arial Narrow"/>
                <a:cs typeface="Arial Narrow"/>
              </a:rPr>
              <a:t> </a:t>
            </a:r>
            <a:r>
              <a:rPr lang="en-US" sz="3200" dirty="0">
                <a:latin typeface="Arial Narrow"/>
                <a:cs typeface="Arial Narrow"/>
              </a:rPr>
              <a:t>and </a:t>
            </a:r>
            <a:r>
              <a:rPr lang="en-US" sz="3200" dirty="0" smtClean="0">
                <a:latin typeface="Arial Narrow"/>
                <a:cs typeface="Arial Narrow"/>
              </a:rPr>
              <a:t>faithfulness </a:t>
            </a:r>
            <a:r>
              <a:rPr lang="en-US" sz="3200" dirty="0">
                <a:latin typeface="Arial Narrow"/>
                <a:cs typeface="Arial Narrow"/>
              </a:rPr>
              <a:t>go </a:t>
            </a:r>
            <a:r>
              <a:rPr lang="en-US" sz="3200" dirty="0" err="1">
                <a:latin typeface="Arial Narrow"/>
                <a:cs typeface="Arial Narrow"/>
              </a:rPr>
              <a:t>together.Our</a:t>
            </a:r>
            <a:r>
              <a:rPr lang="en-US" sz="3200" dirty="0">
                <a:latin typeface="Arial Narrow"/>
                <a:cs typeface="Arial Narrow"/>
              </a:rPr>
              <a:t> faith is to be lived out every day of the week and in every action we take, every word we </a:t>
            </a:r>
            <a:r>
              <a:rPr lang="en-US" sz="3200" dirty="0" err="1">
                <a:latin typeface="Arial Narrow"/>
                <a:cs typeface="Arial Narrow"/>
              </a:rPr>
              <a:t>speak,and</a:t>
            </a:r>
            <a:r>
              <a:rPr lang="en-US" sz="3200" dirty="0">
                <a:latin typeface="Arial Narrow"/>
                <a:cs typeface="Arial Narrow"/>
              </a:rPr>
              <a:t> every relationship we make. It’s meant to be an overflow of everything we say and do. </a:t>
            </a:r>
            <a:endParaRPr lang="en-US" sz="3200" dirty="0" smtClean="0">
              <a:latin typeface="Arial Narrow"/>
              <a:cs typeface="Arial Narrow"/>
            </a:endParaRPr>
          </a:p>
          <a:p>
            <a:r>
              <a:rPr lang="en-US" sz="3200" b="1" dirty="0" smtClean="0">
                <a:solidFill>
                  <a:srgbClr val="FF0000"/>
                </a:solidFill>
                <a:latin typeface="Arial Narrow"/>
                <a:cs typeface="Arial Narrow"/>
              </a:rPr>
              <a:t>Memory Verse:</a:t>
            </a:r>
            <a:r>
              <a:rPr lang="en-US" sz="3200" dirty="0">
                <a:solidFill>
                  <a:srgbClr val="FF0000"/>
                </a:solidFill>
                <a:latin typeface="Arial Narrow"/>
                <a:cs typeface="Arial Narrow"/>
              </a:rPr>
              <a:t> </a:t>
            </a:r>
            <a:r>
              <a:rPr lang="en-US" sz="3200" dirty="0" smtClean="0">
                <a:latin typeface="Arial Narrow"/>
                <a:cs typeface="Arial Narrow"/>
              </a:rPr>
              <a:t>“</a:t>
            </a:r>
            <a:r>
              <a:rPr lang="en-US" sz="3200" dirty="0">
                <a:latin typeface="Arial Narrow"/>
                <a:cs typeface="Arial Narrow"/>
              </a:rPr>
              <a:t>You will seek me and find me when you seek me with all your heart.”(Jer.29:13</a:t>
            </a:r>
            <a:r>
              <a:rPr lang="en-US" sz="3200" dirty="0" smtClean="0">
                <a:latin typeface="Arial Narrow"/>
                <a:cs typeface="Arial Narrow"/>
              </a:rPr>
              <a:t>)“</a:t>
            </a:r>
            <a:r>
              <a:rPr lang="en-US" sz="3200" dirty="0">
                <a:latin typeface="Arial Narrow"/>
                <a:cs typeface="Arial Narrow"/>
              </a:rPr>
              <a:t>Keep my commands and you will live; guard my teachings as the apple of your eye.”(Prov.7:2)</a:t>
            </a:r>
            <a:r>
              <a:rPr lang="en-US" sz="3200" b="1" dirty="0">
                <a:latin typeface="Arial Narrow"/>
                <a:cs typeface="Arial Narrow"/>
              </a:rPr>
              <a:t>	</a:t>
            </a:r>
            <a:r>
              <a:rPr lang="en-US" sz="3200" dirty="0">
                <a:latin typeface="Arial Narrow"/>
                <a:cs typeface="Arial Narrow"/>
              </a:rPr>
              <a:t> </a:t>
            </a:r>
            <a:endParaRPr lang="en-US" sz="3200" dirty="0" smtClean="0">
              <a:latin typeface="Arial Narrow"/>
              <a:cs typeface="Arial Narrow"/>
            </a:endParaRPr>
          </a:p>
          <a:p>
            <a:r>
              <a:rPr lang="en-US" sz="3200" b="1" dirty="0" smtClean="0">
                <a:solidFill>
                  <a:srgbClr val="FF0000"/>
                </a:solidFill>
                <a:latin typeface="Arial Narrow"/>
                <a:cs typeface="Arial Narrow"/>
              </a:rPr>
              <a:t>Small </a:t>
            </a:r>
            <a:r>
              <a:rPr lang="en-US" sz="3200" b="1" dirty="0">
                <a:solidFill>
                  <a:srgbClr val="FF0000"/>
                </a:solidFill>
                <a:latin typeface="Arial Narrow"/>
                <a:cs typeface="Arial Narrow"/>
              </a:rPr>
              <a:t>Group Ice Breaker Questions:	</a:t>
            </a:r>
            <a:r>
              <a:rPr lang="en-US" sz="3200" b="1" dirty="0">
                <a:latin typeface="Arial Narrow"/>
                <a:cs typeface="Arial Narrow"/>
              </a:rPr>
              <a:t>					</a:t>
            </a:r>
          </a:p>
          <a:p>
            <a:r>
              <a:rPr lang="en-US" sz="3200" dirty="0" smtClean="0">
                <a:latin typeface="Arial Narrow"/>
                <a:cs typeface="Arial Narrow"/>
              </a:rPr>
              <a:t>1</a:t>
            </a:r>
            <a:r>
              <a:rPr lang="en-US" sz="3200" dirty="0">
                <a:latin typeface="Arial Narrow"/>
                <a:cs typeface="Arial Narrow"/>
              </a:rPr>
              <a:t>. What is something you are thankful for this week?</a:t>
            </a:r>
            <a:r>
              <a:rPr lang="en-US" sz="3200" dirty="0" smtClean="0">
                <a:latin typeface="Arial Narrow"/>
                <a:cs typeface="Arial Narrow"/>
              </a:rPr>
              <a:t>-</a:t>
            </a:r>
            <a:endParaRPr lang="en-US" sz="3200" dirty="0">
              <a:latin typeface="Arial Narrow"/>
              <a:cs typeface="Arial Narrow"/>
            </a:endParaRPr>
          </a:p>
          <a:p>
            <a:r>
              <a:rPr lang="en-US" sz="3200" dirty="0">
                <a:latin typeface="Arial Narrow"/>
                <a:cs typeface="Arial Narrow"/>
              </a:rPr>
              <a:t>2. What is a challenge you are facing this week?</a:t>
            </a:r>
            <a:r>
              <a:rPr lang="en-US" sz="3200" dirty="0" smtClean="0">
                <a:latin typeface="Arial Narrow"/>
                <a:cs typeface="Arial Narrow"/>
              </a:rPr>
              <a:t>- </a:t>
            </a:r>
          </a:p>
          <a:p>
            <a:r>
              <a:rPr lang="en-US" sz="3200" dirty="0" smtClean="0">
                <a:latin typeface="Arial Narrow"/>
                <a:cs typeface="Arial Narrow"/>
              </a:rPr>
              <a:t>3</a:t>
            </a:r>
            <a:r>
              <a:rPr lang="en-US" sz="3200" dirty="0">
                <a:latin typeface="Arial Narrow"/>
                <a:cs typeface="Arial Narrow"/>
              </a:rPr>
              <a:t>. What is a prayer request you have this week?</a:t>
            </a:r>
            <a:r>
              <a:rPr lang="en-US" sz="3200" dirty="0" smtClean="0">
                <a:latin typeface="Arial Narrow"/>
                <a:cs typeface="Arial Narrow"/>
              </a:rPr>
              <a:t>-</a:t>
            </a:r>
          </a:p>
          <a:p>
            <a:r>
              <a:rPr lang="en-US" sz="3200" b="1" dirty="0">
                <a:solidFill>
                  <a:srgbClr val="FF0000"/>
                </a:solidFill>
                <a:latin typeface="Arial Narrow"/>
                <a:cs typeface="Arial Narrow"/>
              </a:rPr>
              <a:t>Do NOT look on page2.Finish+Review your notes. </a:t>
            </a:r>
            <a:endParaRPr lang="en-US" sz="3200" dirty="0">
              <a:solidFill>
                <a:srgbClr val="FF0000"/>
              </a:solidFill>
              <a:latin typeface="Arial Narrow"/>
              <a:cs typeface="Arial Narrow"/>
            </a:endParaRPr>
          </a:p>
        </p:txBody>
      </p:sp>
    </p:spTree>
    <p:extLst>
      <p:ext uri="{BB962C8B-B14F-4D97-AF65-F5344CB8AC3E}">
        <p14:creationId xmlns:p14="http://schemas.microsoft.com/office/powerpoint/2010/main" val="1994948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6986527"/>
          </a:xfrm>
          <a:prstGeom prst="rect">
            <a:avLst/>
          </a:prstGeom>
        </p:spPr>
        <p:txBody>
          <a:bodyPr wrap="square">
            <a:spAutoFit/>
          </a:bodyPr>
          <a:lstStyle/>
          <a:p>
            <a:r>
              <a:rPr lang="en-US" sz="3200" b="1" dirty="0">
                <a:latin typeface="Arial Narrow"/>
                <a:cs typeface="Arial Narrow"/>
              </a:rPr>
              <a:t>Build Christ-like Character L</a:t>
            </a:r>
            <a:r>
              <a:rPr lang="en-US" sz="3200" b="1" dirty="0" smtClean="0">
                <a:latin typeface="Arial Narrow"/>
                <a:cs typeface="Arial Narrow"/>
              </a:rPr>
              <a:t>#4 </a:t>
            </a:r>
            <a:r>
              <a:rPr lang="en-US" sz="3200" b="1" dirty="0">
                <a:latin typeface="Arial Narrow"/>
                <a:cs typeface="Arial Narrow"/>
              </a:rPr>
              <a:t>Quiz: </a:t>
            </a:r>
            <a:r>
              <a:rPr lang="en-US" sz="3200" b="1" dirty="0">
                <a:solidFill>
                  <a:srgbClr val="FF0000"/>
                </a:solidFill>
                <a:latin typeface="Arial Narrow"/>
                <a:cs typeface="Arial Narrow"/>
              </a:rPr>
              <a:t>Name:</a:t>
            </a:r>
            <a:r>
              <a:rPr lang="en-US" sz="3200" b="1" dirty="0" smtClean="0">
                <a:solidFill>
                  <a:srgbClr val="FF0000"/>
                </a:solidFill>
                <a:latin typeface="Arial Narrow"/>
                <a:cs typeface="Arial Narrow"/>
              </a:rPr>
              <a:t>___________ Do </a:t>
            </a:r>
            <a:r>
              <a:rPr lang="en-US" sz="3200" b="1" dirty="0">
                <a:solidFill>
                  <a:srgbClr val="FF0000"/>
                </a:solidFill>
                <a:latin typeface="Arial Narrow"/>
                <a:cs typeface="Arial Narrow"/>
              </a:rPr>
              <a:t>NOT look on page1.Finish+Score.</a:t>
            </a:r>
            <a:endParaRPr lang="en-US" sz="3200" dirty="0">
              <a:solidFill>
                <a:srgbClr val="FF0000"/>
              </a:solidFill>
              <a:latin typeface="Arial Narrow"/>
              <a:cs typeface="Arial Narrow"/>
            </a:endParaRPr>
          </a:p>
          <a:p>
            <a:r>
              <a:rPr lang="en-US" sz="3200" dirty="0" smtClean="0">
                <a:latin typeface="Arial Narrow"/>
                <a:cs typeface="Arial Narrow"/>
              </a:rPr>
              <a:t>1.Define “commitment”(1pt).</a:t>
            </a:r>
          </a:p>
          <a:p>
            <a:pPr marL="514350" indent="-514350">
              <a:buAutoNum type="arabicPeriod"/>
            </a:pPr>
            <a:endParaRPr lang="en-US" sz="3200" dirty="0" smtClean="0">
              <a:latin typeface="Arial Narrow"/>
              <a:cs typeface="Arial Narrow"/>
            </a:endParaRPr>
          </a:p>
          <a:p>
            <a:r>
              <a:rPr lang="en-US" sz="3200" dirty="0" smtClean="0">
                <a:latin typeface="Arial Narrow"/>
                <a:cs typeface="Arial Narrow"/>
              </a:rPr>
              <a:t>2</a:t>
            </a:r>
            <a:r>
              <a:rPr lang="en-US" sz="3200" dirty="0">
                <a:latin typeface="Arial Narrow"/>
                <a:cs typeface="Arial Narrow"/>
              </a:rPr>
              <a:t>. What do the 4 chairs represent (4pts.)?</a:t>
            </a:r>
          </a:p>
          <a:p>
            <a:r>
              <a:rPr lang="en-US" sz="3200" dirty="0">
                <a:latin typeface="Arial Narrow"/>
                <a:cs typeface="Arial Narrow"/>
              </a:rPr>
              <a:t> </a:t>
            </a:r>
          </a:p>
          <a:p>
            <a:r>
              <a:rPr lang="en-US" sz="3200" dirty="0">
                <a:latin typeface="Arial Narrow"/>
                <a:cs typeface="Arial Narrow"/>
              </a:rPr>
              <a:t>Chair #1 are </a:t>
            </a:r>
            <a:r>
              <a:rPr lang="en-US" sz="3200" dirty="0" smtClean="0">
                <a:latin typeface="Arial Narrow"/>
                <a:cs typeface="Arial Narrow"/>
              </a:rPr>
              <a:t>____________.</a:t>
            </a:r>
            <a:r>
              <a:rPr lang="en-US" sz="3200" dirty="0">
                <a:latin typeface="Arial Narrow"/>
                <a:cs typeface="Arial Narrow"/>
              </a:rPr>
              <a:t> </a:t>
            </a:r>
            <a:r>
              <a:rPr lang="en-US" sz="3200" dirty="0" smtClean="0">
                <a:latin typeface="Arial Narrow"/>
                <a:cs typeface="Arial Narrow"/>
              </a:rPr>
              <a:t>Chair </a:t>
            </a:r>
            <a:r>
              <a:rPr lang="en-US" sz="3200" dirty="0">
                <a:latin typeface="Arial Narrow"/>
                <a:cs typeface="Arial Narrow"/>
              </a:rPr>
              <a:t>#3 are </a:t>
            </a:r>
            <a:r>
              <a:rPr lang="en-US" sz="3200" dirty="0" smtClean="0">
                <a:latin typeface="Arial Narrow"/>
                <a:cs typeface="Arial Narrow"/>
              </a:rPr>
              <a:t>______________.</a:t>
            </a:r>
            <a:endParaRPr lang="en-US" sz="3200" dirty="0">
              <a:latin typeface="Arial Narrow"/>
              <a:cs typeface="Arial Narrow"/>
            </a:endParaRPr>
          </a:p>
          <a:p>
            <a:r>
              <a:rPr lang="en-US" sz="3200" dirty="0">
                <a:latin typeface="Arial Narrow"/>
                <a:cs typeface="Arial Narrow"/>
              </a:rPr>
              <a:t> </a:t>
            </a:r>
          </a:p>
          <a:p>
            <a:r>
              <a:rPr lang="en-US" sz="3200" dirty="0">
                <a:latin typeface="Arial Narrow"/>
                <a:cs typeface="Arial Narrow"/>
              </a:rPr>
              <a:t>Chair #2 are </a:t>
            </a:r>
            <a:r>
              <a:rPr lang="en-US" sz="3200" dirty="0" smtClean="0">
                <a:latin typeface="Arial Narrow"/>
                <a:cs typeface="Arial Narrow"/>
              </a:rPr>
              <a:t>____________.</a:t>
            </a:r>
            <a:r>
              <a:rPr lang="en-US" sz="3200" dirty="0">
                <a:latin typeface="Arial Narrow"/>
                <a:cs typeface="Arial Narrow"/>
              </a:rPr>
              <a:t> </a:t>
            </a:r>
            <a:r>
              <a:rPr lang="en-US" sz="3200" dirty="0" smtClean="0">
                <a:latin typeface="Arial Narrow"/>
                <a:cs typeface="Arial Narrow"/>
              </a:rPr>
              <a:t>Chair </a:t>
            </a:r>
            <a:r>
              <a:rPr lang="en-US" sz="3200" dirty="0">
                <a:latin typeface="Arial Narrow"/>
                <a:cs typeface="Arial Narrow"/>
              </a:rPr>
              <a:t>#4 are </a:t>
            </a:r>
            <a:r>
              <a:rPr lang="en-US" sz="3200" dirty="0" smtClean="0">
                <a:latin typeface="Arial Narrow"/>
                <a:cs typeface="Arial Narrow"/>
              </a:rPr>
              <a:t>______________.</a:t>
            </a:r>
            <a:endParaRPr lang="en-US" sz="3200" dirty="0">
              <a:latin typeface="Arial Narrow"/>
              <a:cs typeface="Arial Narrow"/>
            </a:endParaRPr>
          </a:p>
          <a:p>
            <a:endParaRPr lang="en-US" sz="3200" dirty="0" smtClean="0">
              <a:latin typeface="Arial Narrow"/>
              <a:cs typeface="Arial Narrow"/>
            </a:endParaRPr>
          </a:p>
          <a:p>
            <a:r>
              <a:rPr lang="en-US" sz="3200" dirty="0" smtClean="0">
                <a:latin typeface="Arial Narrow"/>
                <a:cs typeface="Arial Narrow"/>
              </a:rPr>
              <a:t>3. Give </a:t>
            </a:r>
            <a:r>
              <a:rPr lang="en-US" sz="3200" dirty="0">
                <a:latin typeface="Arial Narrow"/>
                <a:cs typeface="Arial Narrow"/>
              </a:rPr>
              <a:t>three </a:t>
            </a:r>
            <a:r>
              <a:rPr lang="en-US" sz="3200" dirty="0" smtClean="0">
                <a:latin typeface="Arial Narrow"/>
                <a:cs typeface="Arial Narrow"/>
              </a:rPr>
              <a:t>marks of a committed </a:t>
            </a:r>
            <a:r>
              <a:rPr lang="en-US" sz="3200" dirty="0">
                <a:latin typeface="Arial Narrow"/>
                <a:cs typeface="Arial Narrow"/>
              </a:rPr>
              <a:t>C</a:t>
            </a:r>
            <a:r>
              <a:rPr lang="en-US" sz="3200" dirty="0" smtClean="0">
                <a:latin typeface="Arial Narrow"/>
                <a:cs typeface="Arial Narrow"/>
              </a:rPr>
              <a:t>hristian (</a:t>
            </a:r>
            <a:r>
              <a:rPr lang="en-US" sz="3200" dirty="0">
                <a:latin typeface="Arial Narrow"/>
                <a:cs typeface="Arial Narrow"/>
              </a:rPr>
              <a:t>3pts.)?</a:t>
            </a:r>
          </a:p>
          <a:p>
            <a:r>
              <a:rPr lang="en-US" sz="3200" dirty="0">
                <a:latin typeface="Arial Narrow"/>
                <a:cs typeface="Arial Narrow"/>
              </a:rPr>
              <a:t>(1)					</a:t>
            </a:r>
            <a:endParaRPr lang="en-US" sz="3200" dirty="0" smtClean="0">
              <a:latin typeface="Arial Narrow"/>
              <a:cs typeface="Arial Narrow"/>
            </a:endParaRPr>
          </a:p>
          <a:p>
            <a:r>
              <a:rPr lang="en-US" sz="3200" dirty="0" smtClean="0">
                <a:latin typeface="Arial Narrow"/>
                <a:cs typeface="Arial Narrow"/>
              </a:rPr>
              <a:t>(</a:t>
            </a:r>
            <a:r>
              <a:rPr lang="en-US" sz="3200" dirty="0">
                <a:latin typeface="Arial Narrow"/>
                <a:cs typeface="Arial Narrow"/>
              </a:rPr>
              <a:t>2)					</a:t>
            </a:r>
            <a:endParaRPr lang="en-US" sz="3200" dirty="0" smtClean="0">
              <a:latin typeface="Arial Narrow"/>
              <a:cs typeface="Arial Narrow"/>
            </a:endParaRPr>
          </a:p>
          <a:p>
            <a:r>
              <a:rPr lang="en-US" sz="3200" dirty="0" smtClean="0">
                <a:latin typeface="Arial Narrow"/>
                <a:cs typeface="Arial Narrow"/>
              </a:rPr>
              <a:t>(</a:t>
            </a:r>
            <a:r>
              <a:rPr lang="en-US" sz="3200" dirty="0">
                <a:latin typeface="Arial Narrow"/>
                <a:cs typeface="Arial Narrow"/>
              </a:rPr>
              <a:t>3</a:t>
            </a:r>
            <a:r>
              <a:rPr lang="en-US" sz="3200" dirty="0" smtClean="0">
                <a:latin typeface="Arial Narrow"/>
                <a:cs typeface="Arial Narrow"/>
              </a:rPr>
              <a:t>)</a:t>
            </a:r>
            <a:endParaRPr lang="en-US" sz="3200" dirty="0">
              <a:latin typeface="Arial Narrow"/>
              <a:cs typeface="Arial Narrow"/>
            </a:endParaRPr>
          </a:p>
        </p:txBody>
      </p:sp>
      <p:sp>
        <p:nvSpPr>
          <p:cNvPr id="3" name="Rectangle 2"/>
          <p:cNvSpPr/>
          <p:nvPr/>
        </p:nvSpPr>
        <p:spPr>
          <a:xfrm>
            <a:off x="4811" y="866191"/>
            <a:ext cx="9326783" cy="1077218"/>
          </a:xfrm>
          <a:prstGeom prst="rect">
            <a:avLst/>
          </a:prstGeom>
        </p:spPr>
        <p:txBody>
          <a:bodyPr wrap="square">
            <a:spAutoFit/>
          </a:bodyPr>
          <a:lstStyle/>
          <a:p>
            <a:r>
              <a:rPr lang="en-US" sz="3200" dirty="0" smtClean="0">
                <a:solidFill>
                  <a:srgbClr val="FF0000"/>
                </a:solidFill>
                <a:latin typeface="Arial Narrow"/>
                <a:cs typeface="Arial Narrow"/>
              </a:rPr>
              <a:t>									It </a:t>
            </a:r>
            <a:r>
              <a:rPr lang="en-US" sz="3200" dirty="0">
                <a:solidFill>
                  <a:srgbClr val="FF0000"/>
                </a:solidFill>
                <a:latin typeface="Arial Narrow"/>
                <a:cs typeface="Arial Narrow"/>
              </a:rPr>
              <a:t>means to </a:t>
            </a:r>
            <a:r>
              <a:rPr lang="en-US" sz="3200" dirty="0" smtClean="0">
                <a:solidFill>
                  <a:srgbClr val="FF0000"/>
                </a:solidFill>
                <a:latin typeface="Arial Narrow"/>
                <a:cs typeface="Arial Narrow"/>
              </a:rPr>
              <a:t>devote oneself </a:t>
            </a:r>
            <a:r>
              <a:rPr lang="en-US" sz="3200" dirty="0">
                <a:solidFill>
                  <a:srgbClr val="FF0000"/>
                </a:solidFill>
                <a:latin typeface="Arial Narrow"/>
                <a:cs typeface="Arial Narrow"/>
              </a:rPr>
              <a:t>to </a:t>
            </a:r>
            <a:r>
              <a:rPr lang="en-US" sz="3200" dirty="0" err="1" smtClean="0">
                <a:solidFill>
                  <a:srgbClr val="FF0000"/>
                </a:solidFill>
                <a:latin typeface="Arial Narrow"/>
                <a:cs typeface="Arial Narrow"/>
              </a:rPr>
              <a:t>fol</a:t>
            </a:r>
            <a:r>
              <a:rPr lang="en-US" sz="3200" dirty="0" smtClean="0">
                <a:solidFill>
                  <a:srgbClr val="FF0000"/>
                </a:solidFill>
                <a:latin typeface="Arial Narrow"/>
                <a:cs typeface="Arial Narrow"/>
              </a:rPr>
              <a:t>-low </a:t>
            </a:r>
            <a:r>
              <a:rPr lang="en-US" sz="3200" dirty="0">
                <a:solidFill>
                  <a:srgbClr val="FF0000"/>
                </a:solidFill>
                <a:latin typeface="Arial Narrow"/>
                <a:cs typeface="Arial Narrow"/>
              </a:rPr>
              <a:t>up on one’s </a:t>
            </a:r>
            <a:r>
              <a:rPr lang="en-US" sz="3200" dirty="0" smtClean="0">
                <a:solidFill>
                  <a:srgbClr val="FF0000"/>
                </a:solidFill>
                <a:latin typeface="Arial Narrow"/>
                <a:cs typeface="Arial Narrow"/>
              </a:rPr>
              <a:t>word(</a:t>
            </a:r>
            <a:r>
              <a:rPr lang="en-US" sz="3200" dirty="0" err="1">
                <a:solidFill>
                  <a:srgbClr val="FF0000"/>
                </a:solidFill>
                <a:latin typeface="Arial Narrow"/>
                <a:cs typeface="Arial Narrow"/>
              </a:rPr>
              <a:t>promises</a:t>
            </a:r>
            <a:r>
              <a:rPr lang="en-US" sz="3200" dirty="0" err="1" smtClean="0">
                <a:solidFill>
                  <a:srgbClr val="FF0000"/>
                </a:solidFill>
                <a:latin typeface="Arial Narrow"/>
                <a:cs typeface="Arial Narrow"/>
              </a:rPr>
              <a:t>,pledges</a:t>
            </a:r>
            <a:r>
              <a:rPr lang="en-US" sz="3200" dirty="0" smtClean="0">
                <a:solidFill>
                  <a:srgbClr val="FF0000"/>
                </a:solidFill>
                <a:latin typeface="Arial Narrow"/>
                <a:cs typeface="Arial Narrow"/>
              </a:rPr>
              <a:t> </a:t>
            </a:r>
            <a:r>
              <a:rPr lang="en-US" sz="3200" dirty="0">
                <a:solidFill>
                  <a:srgbClr val="FF0000"/>
                </a:solidFill>
                <a:latin typeface="Arial Narrow"/>
                <a:cs typeface="Arial Narrow"/>
              </a:rPr>
              <a:t>or vows) with action. </a:t>
            </a:r>
          </a:p>
        </p:txBody>
      </p:sp>
      <p:sp>
        <p:nvSpPr>
          <p:cNvPr id="4" name="Rectangle 3"/>
          <p:cNvSpPr/>
          <p:nvPr/>
        </p:nvSpPr>
        <p:spPr>
          <a:xfrm>
            <a:off x="1890356" y="2819815"/>
            <a:ext cx="7037182" cy="1569660"/>
          </a:xfrm>
          <a:prstGeom prst="rect">
            <a:avLst/>
          </a:prstGeom>
        </p:spPr>
        <p:txBody>
          <a:bodyPr wrap="square">
            <a:spAutoFit/>
          </a:bodyPr>
          <a:lstStyle/>
          <a:p>
            <a:r>
              <a:rPr lang="en-US" sz="3200" dirty="0" smtClean="0">
                <a:solidFill>
                  <a:srgbClr val="FF0000"/>
                </a:solidFill>
                <a:latin typeface="Arial Narrow"/>
                <a:cs typeface="Arial Narrow"/>
              </a:rPr>
              <a:t>Seekers								Workers</a:t>
            </a:r>
          </a:p>
          <a:p>
            <a:endParaRPr lang="en-US" sz="3200" dirty="0">
              <a:solidFill>
                <a:srgbClr val="FF0000"/>
              </a:solidFill>
              <a:latin typeface="Arial Narrow"/>
              <a:cs typeface="Arial Narrow"/>
            </a:endParaRPr>
          </a:p>
          <a:p>
            <a:r>
              <a:rPr lang="en-US" sz="3200" dirty="0" smtClean="0">
                <a:solidFill>
                  <a:srgbClr val="FF0000"/>
                </a:solidFill>
                <a:latin typeface="Arial Narrow"/>
                <a:cs typeface="Arial Narrow"/>
              </a:rPr>
              <a:t>Believers							   Disciple-makers</a:t>
            </a:r>
            <a:endParaRPr lang="en-US" sz="3200" dirty="0">
              <a:solidFill>
                <a:srgbClr val="FF0000"/>
              </a:solidFill>
              <a:latin typeface="Arial Narrow"/>
              <a:cs typeface="Arial Narrow"/>
            </a:endParaRPr>
          </a:p>
        </p:txBody>
      </p:sp>
      <p:sp>
        <p:nvSpPr>
          <p:cNvPr id="5" name="Rectangle 4"/>
          <p:cNvSpPr/>
          <p:nvPr/>
        </p:nvSpPr>
        <p:spPr>
          <a:xfrm>
            <a:off x="485824" y="5336110"/>
            <a:ext cx="6825528" cy="1569660"/>
          </a:xfrm>
          <a:prstGeom prst="rect">
            <a:avLst/>
          </a:prstGeom>
        </p:spPr>
        <p:txBody>
          <a:bodyPr wrap="square">
            <a:spAutoFit/>
          </a:bodyPr>
          <a:lstStyle/>
          <a:p>
            <a:r>
              <a:rPr lang="en-US" sz="3200" dirty="0" smtClean="0">
                <a:solidFill>
                  <a:srgbClr val="FF0000"/>
                </a:solidFill>
                <a:latin typeface="Arial Narrow"/>
                <a:cs typeface="Arial Narrow"/>
              </a:rPr>
              <a:t>Follow Christ’s Words.</a:t>
            </a:r>
          </a:p>
          <a:p>
            <a:r>
              <a:rPr lang="en-US" sz="3200" dirty="0" smtClean="0">
                <a:solidFill>
                  <a:srgbClr val="FF0000"/>
                </a:solidFill>
                <a:latin typeface="Arial Narrow"/>
                <a:cs typeface="Arial Narrow"/>
              </a:rPr>
              <a:t>Love others.</a:t>
            </a:r>
          </a:p>
          <a:p>
            <a:r>
              <a:rPr lang="en-US" sz="3200" dirty="0" smtClean="0">
                <a:solidFill>
                  <a:srgbClr val="FF0000"/>
                </a:solidFill>
                <a:latin typeface="Arial Narrow"/>
                <a:cs typeface="Arial Narrow"/>
              </a:rPr>
              <a:t>Bear fruit.</a:t>
            </a:r>
            <a:endParaRPr lang="en-US" sz="3200" dirty="0">
              <a:solidFill>
                <a:srgbClr val="FF0000"/>
              </a:solidFill>
              <a:latin typeface="Arial Narrow"/>
              <a:cs typeface="Arial Narrow"/>
            </a:endParaRPr>
          </a:p>
        </p:txBody>
      </p:sp>
    </p:spTree>
    <p:extLst>
      <p:ext uri="{BB962C8B-B14F-4D97-AF65-F5344CB8AC3E}">
        <p14:creationId xmlns:p14="http://schemas.microsoft.com/office/powerpoint/2010/main" val="81216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5509200"/>
          </a:xfrm>
          <a:prstGeom prst="rect">
            <a:avLst/>
          </a:prstGeom>
        </p:spPr>
        <p:txBody>
          <a:bodyPr wrap="square">
            <a:spAutoFit/>
          </a:bodyPr>
          <a:lstStyle/>
          <a:p>
            <a:r>
              <a:rPr lang="en-US" sz="3200" dirty="0">
                <a:latin typeface="Arial Narrow"/>
                <a:cs typeface="Arial Narrow"/>
              </a:rPr>
              <a:t>4</a:t>
            </a:r>
            <a:r>
              <a:rPr lang="en-US" sz="3200" dirty="0" smtClean="0">
                <a:latin typeface="Arial Narrow"/>
                <a:cs typeface="Arial Narrow"/>
              </a:rPr>
              <a:t>. </a:t>
            </a:r>
            <a:r>
              <a:rPr lang="en-US" sz="3200" dirty="0">
                <a:latin typeface="Arial Narrow"/>
                <a:cs typeface="Arial Narrow"/>
              </a:rPr>
              <a:t>Give three reasons that we need to spend time daily in God’s Word (3 pts.).  </a:t>
            </a:r>
          </a:p>
          <a:p>
            <a:r>
              <a:rPr lang="en-US" sz="3200" dirty="0">
                <a:latin typeface="Arial Narrow"/>
                <a:cs typeface="Arial Narrow"/>
              </a:rPr>
              <a:t>(1)</a:t>
            </a:r>
          </a:p>
          <a:p>
            <a:r>
              <a:rPr lang="en-US" sz="3200" dirty="0">
                <a:latin typeface="Arial Narrow"/>
                <a:cs typeface="Arial Narrow"/>
              </a:rPr>
              <a:t> </a:t>
            </a:r>
          </a:p>
          <a:p>
            <a:r>
              <a:rPr lang="en-US" sz="3200" dirty="0">
                <a:latin typeface="Arial Narrow"/>
                <a:cs typeface="Arial Narrow"/>
              </a:rPr>
              <a:t>(2)</a:t>
            </a:r>
          </a:p>
          <a:p>
            <a:r>
              <a:rPr lang="en-US" sz="3200" dirty="0">
                <a:latin typeface="Arial Narrow"/>
                <a:cs typeface="Arial Narrow"/>
              </a:rPr>
              <a:t> </a:t>
            </a:r>
          </a:p>
          <a:p>
            <a:r>
              <a:rPr lang="en-US" sz="3200" dirty="0">
                <a:latin typeface="Arial Narrow"/>
                <a:cs typeface="Arial Narrow"/>
              </a:rPr>
              <a:t>(3)</a:t>
            </a:r>
          </a:p>
          <a:p>
            <a:r>
              <a:rPr lang="en-US" sz="3200" dirty="0">
                <a:latin typeface="Arial Narrow"/>
                <a:cs typeface="Arial Narrow"/>
              </a:rPr>
              <a:t> </a:t>
            </a:r>
          </a:p>
          <a:p>
            <a:endParaRPr lang="en-US" sz="3200" dirty="0" smtClean="0">
              <a:latin typeface="Arial Narrow"/>
              <a:cs typeface="Arial Narrow"/>
            </a:endParaRPr>
          </a:p>
          <a:p>
            <a:r>
              <a:rPr lang="en-US" sz="3200" dirty="0" smtClean="0">
                <a:latin typeface="Arial Narrow"/>
                <a:cs typeface="Arial Narrow"/>
              </a:rPr>
              <a:t>5. What </a:t>
            </a:r>
            <a:r>
              <a:rPr lang="en-US" sz="3200" dirty="0">
                <a:latin typeface="Arial Narrow"/>
                <a:cs typeface="Arial Narrow"/>
              </a:rPr>
              <a:t>is prayer (1 pt.)?</a:t>
            </a:r>
          </a:p>
          <a:p>
            <a:r>
              <a:rPr lang="en-US" sz="3200" dirty="0">
                <a:latin typeface="Arial Narrow"/>
                <a:cs typeface="Arial Narrow"/>
              </a:rPr>
              <a:t>  </a:t>
            </a:r>
          </a:p>
        </p:txBody>
      </p:sp>
      <p:sp>
        <p:nvSpPr>
          <p:cNvPr id="3" name="Rectangle 2"/>
          <p:cNvSpPr/>
          <p:nvPr/>
        </p:nvSpPr>
        <p:spPr>
          <a:xfrm>
            <a:off x="485332" y="911660"/>
            <a:ext cx="8691850" cy="3046988"/>
          </a:xfrm>
          <a:prstGeom prst="rect">
            <a:avLst/>
          </a:prstGeom>
        </p:spPr>
        <p:txBody>
          <a:bodyPr wrap="square">
            <a:spAutoFit/>
          </a:bodyPr>
          <a:lstStyle/>
          <a:p>
            <a:r>
              <a:rPr lang="en-US" sz="3200" dirty="0" smtClean="0">
                <a:solidFill>
                  <a:srgbClr val="FF0000"/>
                </a:solidFill>
                <a:latin typeface="Arial Narrow"/>
                <a:cs typeface="Arial Narrow"/>
              </a:rPr>
              <a:t>To </a:t>
            </a:r>
            <a:r>
              <a:rPr lang="en-US" sz="3200" dirty="0">
                <a:solidFill>
                  <a:srgbClr val="FF0000"/>
                </a:solidFill>
                <a:latin typeface="Arial Narrow"/>
                <a:cs typeface="Arial Narrow"/>
              </a:rPr>
              <a:t>know </a:t>
            </a:r>
            <a:r>
              <a:rPr lang="en-US" sz="3200" dirty="0" smtClean="0">
                <a:solidFill>
                  <a:srgbClr val="FF0000"/>
                </a:solidFill>
                <a:latin typeface="Arial Narrow"/>
                <a:cs typeface="Arial Narrow"/>
              </a:rPr>
              <a:t>God.</a:t>
            </a:r>
            <a:r>
              <a:rPr lang="en-US" sz="3200" dirty="0">
                <a:solidFill>
                  <a:srgbClr val="FF0000"/>
                </a:solidFill>
                <a:latin typeface="Arial Narrow"/>
                <a:cs typeface="Arial Narrow"/>
              </a:rPr>
              <a:t>		</a:t>
            </a:r>
          </a:p>
          <a:p>
            <a:r>
              <a:rPr lang="en-US" sz="3200" dirty="0" smtClean="0">
                <a:solidFill>
                  <a:srgbClr val="FF0000"/>
                </a:solidFill>
                <a:latin typeface="Arial Narrow"/>
                <a:cs typeface="Arial Narrow"/>
              </a:rPr>
              <a:t>To </a:t>
            </a:r>
            <a:r>
              <a:rPr lang="en-US" sz="3200" dirty="0">
                <a:solidFill>
                  <a:srgbClr val="FF0000"/>
                </a:solidFill>
                <a:latin typeface="Arial Narrow"/>
                <a:cs typeface="Arial Narrow"/>
              </a:rPr>
              <a:t>keep from </a:t>
            </a:r>
            <a:r>
              <a:rPr lang="en-US" sz="3200" dirty="0" smtClean="0">
                <a:solidFill>
                  <a:srgbClr val="FF0000"/>
                </a:solidFill>
                <a:latin typeface="Arial Narrow"/>
                <a:cs typeface="Arial Narrow"/>
              </a:rPr>
              <a:t>sinning.</a:t>
            </a:r>
            <a:r>
              <a:rPr lang="en-US" sz="3200" dirty="0">
                <a:solidFill>
                  <a:srgbClr val="FF0000"/>
                </a:solidFill>
                <a:latin typeface="Arial Narrow"/>
                <a:cs typeface="Arial Narrow"/>
              </a:rPr>
              <a:t>		</a:t>
            </a:r>
          </a:p>
          <a:p>
            <a:r>
              <a:rPr lang="en-US" sz="3200" dirty="0" smtClean="0">
                <a:solidFill>
                  <a:srgbClr val="FF0000"/>
                </a:solidFill>
                <a:latin typeface="Arial Narrow"/>
                <a:cs typeface="Arial Narrow"/>
              </a:rPr>
              <a:t>To </a:t>
            </a:r>
            <a:r>
              <a:rPr lang="en-US" sz="3200" dirty="0">
                <a:solidFill>
                  <a:srgbClr val="FF0000"/>
                </a:solidFill>
                <a:latin typeface="Arial Narrow"/>
                <a:cs typeface="Arial Narrow"/>
              </a:rPr>
              <a:t>grow up </a:t>
            </a:r>
            <a:r>
              <a:rPr lang="en-US" sz="3200" dirty="0" smtClean="0">
                <a:solidFill>
                  <a:srgbClr val="FF0000"/>
                </a:solidFill>
                <a:latin typeface="Arial Narrow"/>
                <a:cs typeface="Arial Narrow"/>
              </a:rPr>
              <a:t>spiritually.</a:t>
            </a:r>
            <a:endParaRPr lang="en-US" sz="3200" dirty="0">
              <a:solidFill>
                <a:srgbClr val="FF0000"/>
              </a:solidFill>
              <a:latin typeface="Arial Narrow"/>
              <a:cs typeface="Arial Narrow"/>
            </a:endParaRPr>
          </a:p>
          <a:p>
            <a:r>
              <a:rPr lang="en-US" sz="3200" dirty="0" smtClean="0">
                <a:solidFill>
                  <a:srgbClr val="FF0000"/>
                </a:solidFill>
                <a:latin typeface="Arial Narrow"/>
                <a:cs typeface="Arial Narrow"/>
              </a:rPr>
              <a:t>To </a:t>
            </a:r>
            <a:r>
              <a:rPr lang="en-US" sz="3200" dirty="0">
                <a:solidFill>
                  <a:srgbClr val="FF0000"/>
                </a:solidFill>
                <a:latin typeface="Arial Narrow"/>
                <a:cs typeface="Arial Narrow"/>
              </a:rPr>
              <a:t>meditate on His </a:t>
            </a:r>
            <a:r>
              <a:rPr lang="en-US" sz="3200" dirty="0" smtClean="0">
                <a:solidFill>
                  <a:srgbClr val="FF0000"/>
                </a:solidFill>
                <a:latin typeface="Arial Narrow"/>
                <a:cs typeface="Arial Narrow"/>
              </a:rPr>
              <a:t>Word.</a:t>
            </a:r>
            <a:endParaRPr lang="en-US" sz="3200" dirty="0">
              <a:solidFill>
                <a:srgbClr val="FF0000"/>
              </a:solidFill>
              <a:latin typeface="Arial Narrow"/>
              <a:cs typeface="Arial Narrow"/>
            </a:endParaRPr>
          </a:p>
          <a:p>
            <a:r>
              <a:rPr lang="en-US" sz="3200" dirty="0" smtClean="0">
                <a:solidFill>
                  <a:srgbClr val="FF0000"/>
                </a:solidFill>
                <a:latin typeface="Arial Narrow"/>
                <a:cs typeface="Arial Narrow"/>
              </a:rPr>
              <a:t>His </a:t>
            </a:r>
            <a:r>
              <a:rPr lang="en-US" sz="3200" dirty="0">
                <a:solidFill>
                  <a:srgbClr val="FF0000"/>
                </a:solidFill>
                <a:latin typeface="Arial Narrow"/>
                <a:cs typeface="Arial Narrow"/>
              </a:rPr>
              <a:t>Word is </a:t>
            </a:r>
            <a:r>
              <a:rPr lang="en-US" sz="3200" dirty="0" smtClean="0">
                <a:solidFill>
                  <a:srgbClr val="FF0000"/>
                </a:solidFill>
                <a:latin typeface="Arial Narrow"/>
                <a:cs typeface="Arial Narrow"/>
              </a:rPr>
              <a:t>Truth.</a:t>
            </a:r>
            <a:endParaRPr lang="en-US" sz="3200" dirty="0">
              <a:solidFill>
                <a:srgbClr val="FF0000"/>
              </a:solidFill>
              <a:latin typeface="Arial Narrow"/>
              <a:cs typeface="Arial Narrow"/>
            </a:endParaRPr>
          </a:p>
          <a:p>
            <a:r>
              <a:rPr lang="en-US" sz="3200" dirty="0" smtClean="0">
                <a:solidFill>
                  <a:srgbClr val="FF0000"/>
                </a:solidFill>
                <a:latin typeface="Arial Narrow"/>
                <a:cs typeface="Arial Narrow"/>
              </a:rPr>
              <a:t>His </a:t>
            </a:r>
            <a:r>
              <a:rPr lang="en-US" sz="3200" dirty="0">
                <a:solidFill>
                  <a:srgbClr val="FF0000"/>
                </a:solidFill>
                <a:latin typeface="Arial Narrow"/>
                <a:cs typeface="Arial Narrow"/>
              </a:rPr>
              <a:t>Words are our </a:t>
            </a:r>
            <a:r>
              <a:rPr lang="en-US" sz="3200" dirty="0" smtClean="0">
                <a:solidFill>
                  <a:srgbClr val="FF0000"/>
                </a:solidFill>
                <a:latin typeface="Arial Narrow"/>
                <a:cs typeface="Arial Narrow"/>
              </a:rPr>
              <a:t>life.</a:t>
            </a:r>
            <a:endParaRPr lang="en-US" sz="3200" dirty="0">
              <a:solidFill>
                <a:srgbClr val="FF0000"/>
              </a:solidFill>
              <a:latin typeface="Arial Narrow"/>
              <a:cs typeface="Arial Narrow"/>
            </a:endParaRPr>
          </a:p>
        </p:txBody>
      </p:sp>
      <p:sp>
        <p:nvSpPr>
          <p:cNvPr id="5" name="Rectangle 4"/>
          <p:cNvSpPr/>
          <p:nvPr/>
        </p:nvSpPr>
        <p:spPr>
          <a:xfrm>
            <a:off x="485332" y="4912857"/>
            <a:ext cx="8600464" cy="1077218"/>
          </a:xfrm>
          <a:prstGeom prst="rect">
            <a:avLst/>
          </a:prstGeom>
        </p:spPr>
        <p:txBody>
          <a:bodyPr wrap="square">
            <a:spAutoFit/>
          </a:bodyPr>
          <a:lstStyle/>
          <a:p>
            <a:r>
              <a:rPr lang="en-US" sz="3200" dirty="0" smtClean="0">
                <a:solidFill>
                  <a:srgbClr val="FF0000"/>
                </a:solidFill>
                <a:latin typeface="Arial Narrow"/>
                <a:cs typeface="Arial Narrow"/>
              </a:rPr>
              <a:t>It is the way that we talk with God.</a:t>
            </a:r>
          </a:p>
          <a:p>
            <a:r>
              <a:rPr lang="en-US" sz="3200" dirty="0" smtClean="0">
                <a:solidFill>
                  <a:srgbClr val="FF0000"/>
                </a:solidFill>
                <a:latin typeface="Arial Narrow"/>
                <a:cs typeface="Arial Narrow"/>
              </a:rPr>
              <a:t>It is also the way that God uses to transform us.</a:t>
            </a:r>
            <a:endParaRPr lang="en-US" sz="3200" dirty="0"/>
          </a:p>
        </p:txBody>
      </p:sp>
    </p:spTree>
    <p:extLst>
      <p:ext uri="{BB962C8B-B14F-4D97-AF65-F5344CB8AC3E}">
        <p14:creationId xmlns:p14="http://schemas.microsoft.com/office/powerpoint/2010/main" val="192597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5509200"/>
          </a:xfrm>
          <a:prstGeom prst="rect">
            <a:avLst/>
          </a:prstGeom>
        </p:spPr>
        <p:txBody>
          <a:bodyPr wrap="square">
            <a:spAutoFit/>
          </a:bodyPr>
          <a:lstStyle/>
          <a:p>
            <a:r>
              <a:rPr lang="en-US" sz="3200" dirty="0">
                <a:latin typeface="Arial Narrow"/>
                <a:cs typeface="Arial Narrow"/>
              </a:rPr>
              <a:t>6. What does ACTS stand for (4 </a:t>
            </a:r>
            <a:r>
              <a:rPr lang="en-US" sz="3200" dirty="0" err="1">
                <a:latin typeface="Arial Narrow"/>
                <a:cs typeface="Arial Narrow"/>
              </a:rPr>
              <a:t>pts</a:t>
            </a:r>
            <a:r>
              <a:rPr lang="en-US" sz="3200" dirty="0">
                <a:latin typeface="Arial Narrow"/>
                <a:cs typeface="Arial Narrow"/>
              </a:rPr>
              <a:t>)</a:t>
            </a:r>
            <a:r>
              <a:rPr lang="en-US" sz="3200" dirty="0" smtClean="0">
                <a:latin typeface="Arial Narrow"/>
                <a:cs typeface="Arial Narrow"/>
              </a:rPr>
              <a:t>.</a:t>
            </a:r>
            <a:r>
              <a:rPr lang="en-US" sz="3200" dirty="0">
                <a:latin typeface="Arial Narrow"/>
                <a:cs typeface="Arial Narrow"/>
              </a:rPr>
              <a:t> </a:t>
            </a:r>
          </a:p>
          <a:p>
            <a:r>
              <a:rPr lang="en-US" sz="3200" dirty="0">
                <a:latin typeface="Arial Narrow"/>
                <a:cs typeface="Arial Narrow"/>
              </a:rPr>
              <a:t>A –______________________________				</a:t>
            </a:r>
          </a:p>
          <a:p>
            <a:r>
              <a:rPr lang="en-US" sz="3200" dirty="0">
                <a:latin typeface="Arial Narrow"/>
                <a:cs typeface="Arial Narrow"/>
              </a:rPr>
              <a:t>C –______________________________		</a:t>
            </a:r>
            <a:endParaRPr lang="en-US" sz="3200" dirty="0" smtClean="0">
              <a:latin typeface="Arial Narrow"/>
              <a:cs typeface="Arial Narrow"/>
            </a:endParaRPr>
          </a:p>
          <a:p>
            <a:r>
              <a:rPr lang="en-US" sz="3200" dirty="0" smtClean="0">
                <a:latin typeface="Arial Narrow"/>
                <a:cs typeface="Arial Narrow"/>
              </a:rPr>
              <a:t>S </a:t>
            </a:r>
            <a:r>
              <a:rPr lang="en-US" sz="3200" dirty="0">
                <a:latin typeface="Arial Narrow"/>
                <a:cs typeface="Arial Narrow"/>
              </a:rPr>
              <a:t>–______________________________</a:t>
            </a:r>
          </a:p>
          <a:p>
            <a:r>
              <a:rPr lang="en-US" sz="3200" dirty="0">
                <a:latin typeface="Arial Narrow"/>
                <a:cs typeface="Arial Narrow"/>
              </a:rPr>
              <a:t>T –______________________________			</a:t>
            </a:r>
            <a:endParaRPr lang="en-US" sz="3200" dirty="0" smtClean="0">
              <a:latin typeface="Arial Narrow"/>
              <a:cs typeface="Arial Narrow"/>
            </a:endParaRPr>
          </a:p>
          <a:p>
            <a:r>
              <a:rPr lang="en-US" sz="3200" dirty="0">
                <a:latin typeface="Arial Narrow"/>
                <a:cs typeface="Arial Narrow"/>
              </a:rPr>
              <a:t> </a:t>
            </a:r>
          </a:p>
          <a:p>
            <a:r>
              <a:rPr lang="en-US" sz="3200" dirty="0">
                <a:latin typeface="Arial Narrow"/>
                <a:cs typeface="Arial Narrow"/>
              </a:rPr>
              <a:t>7. What is faith (1 pt.)?</a:t>
            </a:r>
          </a:p>
          <a:p>
            <a:r>
              <a:rPr lang="en-US" sz="3200" dirty="0">
                <a:latin typeface="Arial Narrow"/>
                <a:cs typeface="Arial Narrow"/>
              </a:rPr>
              <a:t> </a:t>
            </a:r>
            <a:endParaRPr lang="en-US" sz="3200" dirty="0" smtClean="0">
              <a:latin typeface="Arial Narrow"/>
              <a:cs typeface="Arial Narrow"/>
            </a:endParaRPr>
          </a:p>
          <a:p>
            <a:endParaRPr lang="en-US" sz="3200" dirty="0">
              <a:latin typeface="Arial Narrow"/>
              <a:cs typeface="Arial Narrow"/>
            </a:endParaRPr>
          </a:p>
          <a:p>
            <a:r>
              <a:rPr lang="en-US" sz="3200" dirty="0">
                <a:latin typeface="Arial Narrow"/>
                <a:cs typeface="Arial Narrow"/>
              </a:rPr>
              <a:t> </a:t>
            </a:r>
          </a:p>
          <a:p>
            <a:r>
              <a:rPr lang="en-US" sz="3200" dirty="0">
                <a:latin typeface="Arial Narrow"/>
                <a:cs typeface="Arial Narrow"/>
              </a:rPr>
              <a:t>8</a:t>
            </a:r>
            <a:r>
              <a:rPr lang="en-US" sz="3200" dirty="0" smtClean="0">
                <a:latin typeface="Arial Narrow"/>
                <a:cs typeface="Arial Narrow"/>
              </a:rPr>
              <a:t>. What </a:t>
            </a:r>
            <a:r>
              <a:rPr lang="en-US" sz="3200" dirty="0">
                <a:latin typeface="Arial Narrow"/>
                <a:cs typeface="Arial Narrow"/>
              </a:rPr>
              <a:t>is faithfulness (1 pt.)?</a:t>
            </a:r>
          </a:p>
        </p:txBody>
      </p:sp>
      <p:sp>
        <p:nvSpPr>
          <p:cNvPr id="3" name="Rectangle 2"/>
          <p:cNvSpPr/>
          <p:nvPr/>
        </p:nvSpPr>
        <p:spPr>
          <a:xfrm>
            <a:off x="580492" y="402560"/>
            <a:ext cx="8691850" cy="2062103"/>
          </a:xfrm>
          <a:prstGeom prst="rect">
            <a:avLst/>
          </a:prstGeom>
        </p:spPr>
        <p:txBody>
          <a:bodyPr wrap="square">
            <a:spAutoFit/>
          </a:bodyPr>
          <a:lstStyle/>
          <a:p>
            <a:r>
              <a:rPr lang="en-US" sz="3200" dirty="0" smtClean="0">
                <a:solidFill>
                  <a:srgbClr val="FF0000"/>
                </a:solidFill>
                <a:latin typeface="Arial Narrow"/>
                <a:cs typeface="Arial Narrow"/>
              </a:rPr>
              <a:t>Adoration</a:t>
            </a:r>
          </a:p>
          <a:p>
            <a:r>
              <a:rPr lang="en-US" sz="3200" dirty="0" smtClean="0">
                <a:solidFill>
                  <a:srgbClr val="FF0000"/>
                </a:solidFill>
                <a:latin typeface="Arial Narrow"/>
                <a:cs typeface="Arial Narrow"/>
              </a:rPr>
              <a:t>Confession</a:t>
            </a:r>
          </a:p>
          <a:p>
            <a:r>
              <a:rPr lang="en-US" sz="3200" dirty="0" smtClean="0">
                <a:solidFill>
                  <a:srgbClr val="FF0000"/>
                </a:solidFill>
                <a:latin typeface="Arial Narrow"/>
                <a:cs typeface="Arial Narrow"/>
              </a:rPr>
              <a:t>Thanksgiving</a:t>
            </a:r>
          </a:p>
          <a:p>
            <a:r>
              <a:rPr lang="en-US" sz="3200" dirty="0" smtClean="0">
                <a:solidFill>
                  <a:srgbClr val="FF0000"/>
                </a:solidFill>
                <a:latin typeface="Arial Narrow"/>
                <a:cs typeface="Arial Narrow"/>
              </a:rPr>
              <a:t>Supplication</a:t>
            </a:r>
            <a:endParaRPr lang="en-US" sz="3200" dirty="0">
              <a:solidFill>
                <a:srgbClr val="FF0000"/>
              </a:solidFill>
              <a:latin typeface="Arial Narrow"/>
              <a:cs typeface="Arial Narrow"/>
            </a:endParaRPr>
          </a:p>
        </p:txBody>
      </p:sp>
      <p:sp>
        <p:nvSpPr>
          <p:cNvPr id="8" name="Rectangle 7"/>
          <p:cNvSpPr/>
          <p:nvPr/>
        </p:nvSpPr>
        <p:spPr>
          <a:xfrm>
            <a:off x="291886" y="2808256"/>
            <a:ext cx="8691850" cy="2062103"/>
          </a:xfrm>
          <a:prstGeom prst="rect">
            <a:avLst/>
          </a:prstGeom>
        </p:spPr>
        <p:txBody>
          <a:bodyPr wrap="square">
            <a:spAutoFit/>
          </a:bodyPr>
          <a:lstStyle/>
          <a:p>
            <a:r>
              <a:rPr lang="en-US" sz="3200" dirty="0" smtClean="0">
                <a:solidFill>
                  <a:srgbClr val="FF0000"/>
                </a:solidFill>
                <a:latin typeface="Arial Narrow"/>
                <a:cs typeface="Arial Narrow"/>
              </a:rPr>
              <a:t>							It </a:t>
            </a:r>
            <a:r>
              <a:rPr lang="en-US" sz="3200" dirty="0">
                <a:solidFill>
                  <a:srgbClr val="FF0000"/>
                </a:solidFill>
                <a:latin typeface="Arial Narrow"/>
                <a:cs typeface="Arial Narrow"/>
              </a:rPr>
              <a:t>means to develop an unshakable </a:t>
            </a:r>
            <a:r>
              <a:rPr lang="en-US" sz="3200" dirty="0" smtClean="0">
                <a:solidFill>
                  <a:srgbClr val="FF0000"/>
                </a:solidFill>
                <a:latin typeface="Arial Narrow"/>
                <a:cs typeface="Arial Narrow"/>
              </a:rPr>
              <a:t>confidence in </a:t>
            </a:r>
            <a:r>
              <a:rPr lang="en-US" sz="3200" dirty="0">
                <a:solidFill>
                  <a:srgbClr val="FF0000"/>
                </a:solidFill>
                <a:latin typeface="Arial Narrow"/>
                <a:cs typeface="Arial Narrow"/>
              </a:rPr>
              <a:t>God and acting upon </a:t>
            </a:r>
            <a:r>
              <a:rPr lang="en-US" sz="3200" dirty="0" smtClean="0">
                <a:solidFill>
                  <a:srgbClr val="FF0000"/>
                </a:solidFill>
                <a:latin typeface="Arial Narrow"/>
                <a:cs typeface="Arial Narrow"/>
              </a:rPr>
              <a:t>it. It </a:t>
            </a:r>
            <a:r>
              <a:rPr lang="en-US" sz="3200" dirty="0">
                <a:solidFill>
                  <a:srgbClr val="FF0000"/>
                </a:solidFill>
                <a:latin typeface="Arial Narrow"/>
                <a:cs typeface="Arial Narrow"/>
              </a:rPr>
              <a:t>means to </a:t>
            </a:r>
            <a:r>
              <a:rPr lang="en-US" sz="3200" dirty="0" smtClean="0">
                <a:solidFill>
                  <a:srgbClr val="FF0000"/>
                </a:solidFill>
                <a:latin typeface="Arial Narrow"/>
                <a:cs typeface="Arial Narrow"/>
              </a:rPr>
              <a:t>believe in </a:t>
            </a:r>
            <a:r>
              <a:rPr lang="en-US" sz="3200" dirty="0">
                <a:solidFill>
                  <a:srgbClr val="FF0000"/>
                </a:solidFill>
                <a:latin typeface="Arial Narrow"/>
                <a:cs typeface="Arial Narrow"/>
              </a:rPr>
              <a:t>something you cannot see, and placing confidence in its </a:t>
            </a:r>
            <a:r>
              <a:rPr lang="en-US" sz="3200" dirty="0" smtClean="0">
                <a:solidFill>
                  <a:srgbClr val="FF0000"/>
                </a:solidFill>
                <a:latin typeface="Arial Narrow"/>
                <a:cs typeface="Arial Narrow"/>
              </a:rPr>
              <a:t>reality.</a:t>
            </a:r>
            <a:endParaRPr lang="en-US" sz="3200" dirty="0">
              <a:solidFill>
                <a:srgbClr val="FF0000"/>
              </a:solidFill>
              <a:latin typeface="Arial Narrow"/>
              <a:cs typeface="Arial Narrow"/>
            </a:endParaRPr>
          </a:p>
        </p:txBody>
      </p:sp>
      <p:sp>
        <p:nvSpPr>
          <p:cNvPr id="5" name="Rectangle 4"/>
          <p:cNvSpPr/>
          <p:nvPr/>
        </p:nvSpPr>
        <p:spPr>
          <a:xfrm>
            <a:off x="291886" y="4796031"/>
            <a:ext cx="8691850" cy="2062103"/>
          </a:xfrm>
          <a:prstGeom prst="rect">
            <a:avLst/>
          </a:prstGeom>
        </p:spPr>
        <p:txBody>
          <a:bodyPr wrap="square">
            <a:spAutoFit/>
          </a:bodyPr>
          <a:lstStyle/>
          <a:p>
            <a:r>
              <a:rPr lang="en-US" sz="3200" dirty="0">
                <a:solidFill>
                  <a:srgbClr val="FF0000"/>
                </a:solidFill>
                <a:latin typeface="Arial Narrow"/>
                <a:cs typeface="Arial Narrow"/>
              </a:rPr>
              <a:t>	</a:t>
            </a:r>
            <a:r>
              <a:rPr lang="en-US" sz="3200" dirty="0" smtClean="0">
                <a:solidFill>
                  <a:srgbClr val="FF0000"/>
                </a:solidFill>
                <a:latin typeface="Arial Narrow"/>
                <a:cs typeface="Arial Narrow"/>
              </a:rPr>
              <a:t>								</a:t>
            </a:r>
            <a:r>
              <a:rPr lang="en-US" sz="3200" dirty="0">
                <a:solidFill>
                  <a:srgbClr val="FF0000"/>
                </a:solidFill>
                <a:latin typeface="Arial Narrow"/>
                <a:cs typeface="Arial Narrow"/>
              </a:rPr>
              <a:t> </a:t>
            </a:r>
            <a:r>
              <a:rPr lang="en-US" sz="3200" dirty="0" smtClean="0">
                <a:solidFill>
                  <a:srgbClr val="FF0000"/>
                </a:solidFill>
                <a:latin typeface="Arial Narrow"/>
                <a:cs typeface="Arial Narrow"/>
              </a:rPr>
              <a:t>It is </a:t>
            </a:r>
            <a:r>
              <a:rPr lang="en-US" sz="3200" dirty="0">
                <a:solidFill>
                  <a:srgbClr val="FF0000"/>
                </a:solidFill>
                <a:latin typeface="Arial Narrow"/>
                <a:cs typeface="Arial Narrow"/>
              </a:rPr>
              <a:t>the performance of my duties; being </a:t>
            </a:r>
            <a:r>
              <a:rPr lang="en-US" sz="3200" dirty="0" smtClean="0">
                <a:solidFill>
                  <a:srgbClr val="FF0000"/>
                </a:solidFill>
                <a:latin typeface="Arial Narrow"/>
                <a:cs typeface="Arial Narrow"/>
              </a:rPr>
              <a:t>true </a:t>
            </a:r>
            <a:r>
              <a:rPr lang="en-US" sz="3200" dirty="0">
                <a:solidFill>
                  <a:srgbClr val="FF0000"/>
                </a:solidFill>
                <a:latin typeface="Arial Narrow"/>
                <a:cs typeface="Arial Narrow"/>
              </a:rPr>
              <a:t>to my </a:t>
            </a:r>
            <a:r>
              <a:rPr lang="en-US" sz="3200" dirty="0" err="1">
                <a:solidFill>
                  <a:srgbClr val="FF0000"/>
                </a:solidFill>
                <a:latin typeface="Arial Narrow"/>
                <a:cs typeface="Arial Narrow"/>
              </a:rPr>
              <a:t>words,promises</a:t>
            </a:r>
            <a:r>
              <a:rPr lang="en-US" sz="3200" dirty="0">
                <a:solidFill>
                  <a:srgbClr val="FF0000"/>
                </a:solidFill>
                <a:latin typeface="Arial Narrow"/>
                <a:cs typeface="Arial Narrow"/>
              </a:rPr>
              <a:t> and </a:t>
            </a:r>
            <a:r>
              <a:rPr lang="en-US" sz="3200" dirty="0" smtClean="0">
                <a:solidFill>
                  <a:srgbClr val="FF0000"/>
                </a:solidFill>
                <a:latin typeface="Arial Narrow"/>
                <a:cs typeface="Arial Narrow"/>
              </a:rPr>
              <a:t>vows. Grow </a:t>
            </a:r>
            <a:r>
              <a:rPr lang="en-US" sz="3200" dirty="0">
                <a:solidFill>
                  <a:srgbClr val="FF0000"/>
                </a:solidFill>
                <a:latin typeface="Arial Narrow"/>
                <a:cs typeface="Arial Narrow"/>
              </a:rPr>
              <a:t>in you relationship to </a:t>
            </a:r>
            <a:r>
              <a:rPr lang="en-US" sz="3200" dirty="0" smtClean="0">
                <a:solidFill>
                  <a:srgbClr val="FF0000"/>
                </a:solidFill>
                <a:latin typeface="Arial Narrow"/>
                <a:cs typeface="Arial Narrow"/>
              </a:rPr>
              <a:t>God. Be </a:t>
            </a:r>
            <a:r>
              <a:rPr lang="en-US" sz="3200" dirty="0">
                <a:solidFill>
                  <a:srgbClr val="FF0000"/>
                </a:solidFill>
                <a:latin typeface="Arial Narrow"/>
                <a:cs typeface="Arial Narrow"/>
              </a:rPr>
              <a:t>a loving and </a:t>
            </a:r>
            <a:r>
              <a:rPr lang="en-US" sz="3200" dirty="0" smtClean="0">
                <a:solidFill>
                  <a:srgbClr val="FF0000"/>
                </a:solidFill>
                <a:latin typeface="Arial Narrow"/>
                <a:cs typeface="Arial Narrow"/>
              </a:rPr>
              <a:t>trusted friend. Enjoy </a:t>
            </a:r>
            <a:r>
              <a:rPr lang="en-US" sz="3200" dirty="0">
                <a:solidFill>
                  <a:srgbClr val="FF0000"/>
                </a:solidFill>
                <a:latin typeface="Arial Narrow"/>
                <a:cs typeface="Arial Narrow"/>
              </a:rPr>
              <a:t>the </a:t>
            </a:r>
            <a:r>
              <a:rPr lang="en-US" sz="3200" dirty="0" smtClean="0">
                <a:solidFill>
                  <a:srgbClr val="FF0000"/>
                </a:solidFill>
                <a:latin typeface="Arial Narrow"/>
                <a:cs typeface="Arial Narrow"/>
              </a:rPr>
              <a:t>rewards </a:t>
            </a:r>
            <a:r>
              <a:rPr lang="en-US" sz="3200" dirty="0">
                <a:solidFill>
                  <a:srgbClr val="FF0000"/>
                </a:solidFill>
                <a:latin typeface="Arial Narrow"/>
                <a:cs typeface="Arial Narrow"/>
              </a:rPr>
              <a:t>of </a:t>
            </a:r>
            <a:r>
              <a:rPr lang="en-US" sz="3200" dirty="0" smtClean="0">
                <a:solidFill>
                  <a:srgbClr val="FF0000"/>
                </a:solidFill>
                <a:latin typeface="Arial Narrow"/>
                <a:cs typeface="Arial Narrow"/>
              </a:rPr>
              <a:t>faithfulness. </a:t>
            </a:r>
            <a:endParaRPr lang="en-US" sz="3200" dirty="0">
              <a:solidFill>
                <a:srgbClr val="FF0000"/>
              </a:solidFill>
              <a:latin typeface="Arial Narrow"/>
              <a:cs typeface="Arial Narrow"/>
            </a:endParaRPr>
          </a:p>
        </p:txBody>
      </p:sp>
    </p:spTree>
    <p:extLst>
      <p:ext uri="{BB962C8B-B14F-4D97-AF65-F5344CB8AC3E}">
        <p14:creationId xmlns:p14="http://schemas.microsoft.com/office/powerpoint/2010/main" val="7620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6494085"/>
          </a:xfrm>
          <a:prstGeom prst="rect">
            <a:avLst/>
          </a:prstGeom>
        </p:spPr>
        <p:txBody>
          <a:bodyPr wrap="square">
            <a:spAutoFit/>
          </a:bodyPr>
          <a:lstStyle/>
          <a:p>
            <a:r>
              <a:rPr lang="en-US" sz="3200" dirty="0">
                <a:latin typeface="Arial Narrow"/>
                <a:cs typeface="Arial Narrow"/>
              </a:rPr>
              <a:t>9</a:t>
            </a:r>
            <a:r>
              <a:rPr lang="en-US" sz="3200" dirty="0" smtClean="0">
                <a:latin typeface="Arial Narrow"/>
                <a:cs typeface="Arial Narrow"/>
              </a:rPr>
              <a:t>. </a:t>
            </a:r>
            <a:r>
              <a:rPr lang="en-US" sz="3200" dirty="0">
                <a:latin typeface="Arial Narrow"/>
                <a:cs typeface="Arial Narrow"/>
              </a:rPr>
              <a:t>Write out this lesson’s memory verse (</a:t>
            </a:r>
            <a:r>
              <a:rPr lang="en-US" sz="3200" dirty="0" smtClean="0">
                <a:latin typeface="Arial Narrow"/>
                <a:cs typeface="Arial Narrow"/>
              </a:rPr>
              <a:t>2 pts</a:t>
            </a:r>
            <a:r>
              <a:rPr lang="en-US" sz="3200" dirty="0">
                <a:latin typeface="Arial Narrow"/>
                <a:cs typeface="Arial Narrow"/>
              </a:rPr>
              <a:t>.):</a:t>
            </a:r>
          </a:p>
          <a:p>
            <a:endParaRPr lang="en-US" sz="3200" dirty="0" smtClean="0">
              <a:latin typeface="Arial Narrow"/>
              <a:cs typeface="Arial Narrow"/>
            </a:endParaRPr>
          </a:p>
          <a:p>
            <a:endParaRPr lang="en-US" sz="3200" dirty="0">
              <a:latin typeface="Arial Narrow"/>
              <a:cs typeface="Arial Narrow"/>
            </a:endParaRPr>
          </a:p>
          <a:p>
            <a:r>
              <a:rPr lang="en-US" sz="3200" dirty="0">
                <a:latin typeface="Arial Narrow"/>
                <a:cs typeface="Arial Narrow"/>
              </a:rPr>
              <a:t> </a:t>
            </a:r>
          </a:p>
          <a:p>
            <a:r>
              <a:rPr lang="en-US" sz="3200" dirty="0">
                <a:latin typeface="Arial Narrow"/>
                <a:cs typeface="Arial Narrow"/>
              </a:rPr>
              <a:t> </a:t>
            </a:r>
          </a:p>
          <a:p>
            <a:r>
              <a:rPr lang="en-US" sz="3200" dirty="0">
                <a:latin typeface="Arial Narrow"/>
                <a:cs typeface="Arial Narrow"/>
              </a:rPr>
              <a:t> </a:t>
            </a:r>
            <a:endParaRPr lang="en-US" sz="3200" dirty="0" smtClean="0">
              <a:latin typeface="Arial Narrow"/>
              <a:cs typeface="Arial Narrow"/>
            </a:endParaRPr>
          </a:p>
          <a:p>
            <a:endParaRPr lang="en-US" sz="3200" dirty="0">
              <a:latin typeface="Arial Narrow"/>
              <a:cs typeface="Arial Narrow"/>
            </a:endParaRPr>
          </a:p>
          <a:p>
            <a:r>
              <a:rPr lang="en-US" sz="3200" dirty="0">
                <a:latin typeface="Arial Narrow"/>
                <a:cs typeface="Arial Narrow"/>
              </a:rPr>
              <a:t> </a:t>
            </a:r>
          </a:p>
          <a:p>
            <a:r>
              <a:rPr lang="en-US" sz="3200" dirty="0">
                <a:latin typeface="Arial Narrow"/>
                <a:cs typeface="Arial Narrow"/>
              </a:rPr>
              <a:t> </a:t>
            </a:r>
          </a:p>
          <a:p>
            <a:r>
              <a:rPr lang="en-US" sz="3200" dirty="0" smtClean="0">
                <a:latin typeface="Arial Narrow"/>
                <a:cs typeface="Arial Narrow"/>
              </a:rPr>
              <a:t>On </a:t>
            </a:r>
            <a:r>
              <a:rPr lang="en-US" sz="3200" dirty="0">
                <a:latin typeface="Arial Narrow"/>
                <a:cs typeface="Arial Narrow"/>
              </a:rPr>
              <a:t>time(___/1pt.</a:t>
            </a:r>
            <a:r>
              <a:rPr lang="en-US" sz="3200" dirty="0" smtClean="0">
                <a:latin typeface="Arial Narrow"/>
                <a:cs typeface="Arial Narrow"/>
              </a:rPr>
              <a:t>)</a:t>
            </a:r>
          </a:p>
          <a:p>
            <a:r>
              <a:rPr lang="en-US" sz="3200" dirty="0" smtClean="0">
                <a:latin typeface="Arial Narrow"/>
                <a:cs typeface="Arial Narrow"/>
              </a:rPr>
              <a:t>Notes </a:t>
            </a:r>
            <a:r>
              <a:rPr lang="en-US" sz="3200" dirty="0">
                <a:latin typeface="Arial Narrow"/>
                <a:cs typeface="Arial Narrow"/>
              </a:rPr>
              <a:t>completed(___/2pts.</a:t>
            </a:r>
            <a:r>
              <a:rPr lang="en-US" sz="3200" dirty="0" smtClean="0">
                <a:latin typeface="Arial Narrow"/>
                <a:cs typeface="Arial Narrow"/>
              </a:rPr>
              <a:t>)</a:t>
            </a:r>
          </a:p>
          <a:p>
            <a:r>
              <a:rPr lang="en-US" sz="3200" dirty="0" smtClean="0">
                <a:latin typeface="Arial Narrow"/>
                <a:cs typeface="Arial Narrow"/>
              </a:rPr>
              <a:t>Say </a:t>
            </a:r>
            <a:r>
              <a:rPr lang="en-US" sz="3200" dirty="0">
                <a:latin typeface="Arial Narrow"/>
                <a:cs typeface="Arial Narrow"/>
              </a:rPr>
              <a:t>Memory Verse(___/2pts.</a:t>
            </a:r>
            <a:r>
              <a:rPr lang="en-US" sz="3200" dirty="0" smtClean="0">
                <a:latin typeface="Arial Narrow"/>
                <a:cs typeface="Arial Narrow"/>
              </a:rPr>
              <a:t>)</a:t>
            </a:r>
          </a:p>
          <a:p>
            <a:r>
              <a:rPr lang="en-US" sz="3200" dirty="0" smtClean="0">
                <a:latin typeface="Arial Narrow"/>
                <a:cs typeface="Arial Narrow"/>
              </a:rPr>
              <a:t>Quiz</a:t>
            </a:r>
            <a:r>
              <a:rPr lang="en-US" sz="3200" dirty="0">
                <a:latin typeface="Arial Narrow"/>
                <a:cs typeface="Arial Narrow"/>
              </a:rPr>
              <a:t>(___/20pts.)=Total:_____ </a:t>
            </a:r>
          </a:p>
        </p:txBody>
      </p:sp>
      <p:sp>
        <p:nvSpPr>
          <p:cNvPr id="4" name="Rectangle 3"/>
          <p:cNvSpPr/>
          <p:nvPr/>
        </p:nvSpPr>
        <p:spPr>
          <a:xfrm>
            <a:off x="17720" y="2921131"/>
            <a:ext cx="9139189" cy="1077218"/>
          </a:xfrm>
          <a:prstGeom prst="rect">
            <a:avLst/>
          </a:prstGeom>
        </p:spPr>
        <p:txBody>
          <a:bodyPr wrap="square">
            <a:spAutoFit/>
          </a:bodyPr>
          <a:lstStyle/>
          <a:p>
            <a:r>
              <a:rPr lang="en-US" sz="3200" dirty="0" smtClean="0">
                <a:solidFill>
                  <a:srgbClr val="0000FF"/>
                </a:solidFill>
                <a:latin typeface="Arial Narrow"/>
                <a:cs typeface="Arial Narrow"/>
              </a:rPr>
              <a:t>Small group leader marks points for being on time, com-</a:t>
            </a:r>
            <a:r>
              <a:rPr lang="en-US" sz="3200" dirty="0" err="1" smtClean="0">
                <a:solidFill>
                  <a:srgbClr val="0000FF"/>
                </a:solidFill>
                <a:latin typeface="Arial Narrow"/>
                <a:cs typeface="Arial Narrow"/>
              </a:rPr>
              <a:t>pleting</a:t>
            </a:r>
            <a:r>
              <a:rPr lang="en-US" sz="3200" dirty="0" smtClean="0">
                <a:solidFill>
                  <a:srgbClr val="0000FF"/>
                </a:solidFill>
                <a:latin typeface="Arial Narrow"/>
                <a:cs typeface="Arial Narrow"/>
              </a:rPr>
              <a:t> notes, saying memory verse, add up the total points.</a:t>
            </a:r>
            <a:endParaRPr lang="en-US" sz="3200" dirty="0">
              <a:solidFill>
                <a:srgbClr val="0000FF"/>
              </a:solidFill>
              <a:latin typeface="Arial Narrow"/>
              <a:cs typeface="Arial Narrow"/>
            </a:endParaRPr>
          </a:p>
        </p:txBody>
      </p:sp>
      <p:sp>
        <p:nvSpPr>
          <p:cNvPr id="5" name="Rectangle 4"/>
          <p:cNvSpPr/>
          <p:nvPr/>
        </p:nvSpPr>
        <p:spPr>
          <a:xfrm>
            <a:off x="17720" y="575764"/>
            <a:ext cx="9139189" cy="2062103"/>
          </a:xfrm>
          <a:prstGeom prst="rect">
            <a:avLst/>
          </a:prstGeom>
        </p:spPr>
        <p:txBody>
          <a:bodyPr wrap="square">
            <a:spAutoFit/>
          </a:bodyPr>
          <a:lstStyle/>
          <a:p>
            <a:r>
              <a:rPr lang="en-US" sz="3200" dirty="0">
                <a:solidFill>
                  <a:srgbClr val="FF0000"/>
                </a:solidFill>
                <a:latin typeface="Arial Narrow"/>
                <a:cs typeface="Arial Narrow"/>
              </a:rPr>
              <a:t>“You will seek me and find me when you seek me with all your heart.”(Jer.29:13</a:t>
            </a:r>
            <a:r>
              <a:rPr lang="en-US" sz="3200" dirty="0" smtClean="0">
                <a:solidFill>
                  <a:srgbClr val="FF0000"/>
                </a:solidFill>
                <a:latin typeface="Arial Narrow"/>
                <a:cs typeface="Arial Narrow"/>
              </a:rPr>
              <a:t>)</a:t>
            </a:r>
          </a:p>
          <a:p>
            <a:r>
              <a:rPr lang="en-US" sz="3200" dirty="0" smtClean="0">
                <a:solidFill>
                  <a:srgbClr val="FF0000"/>
                </a:solidFill>
                <a:latin typeface="Arial Narrow"/>
                <a:cs typeface="Arial Narrow"/>
              </a:rPr>
              <a:t>“</a:t>
            </a:r>
            <a:r>
              <a:rPr lang="en-US" sz="3200" dirty="0">
                <a:solidFill>
                  <a:srgbClr val="FF0000"/>
                </a:solidFill>
                <a:latin typeface="Arial Narrow"/>
                <a:cs typeface="Arial Narrow"/>
              </a:rPr>
              <a:t>Keep my commands and you will live; guard my teachings as the apple of your eye.”(Prov.7:2)</a:t>
            </a:r>
            <a:r>
              <a:rPr lang="en-US" sz="3200" b="1" dirty="0">
                <a:solidFill>
                  <a:srgbClr val="FF0000"/>
                </a:solidFill>
                <a:latin typeface="Arial Narrow"/>
                <a:cs typeface="Arial Narrow"/>
              </a:rPr>
              <a:t>	</a:t>
            </a:r>
            <a:r>
              <a:rPr lang="en-US" sz="3200" dirty="0">
                <a:solidFill>
                  <a:srgbClr val="FF0000"/>
                </a:solidFill>
                <a:latin typeface="Arial Narrow"/>
                <a:cs typeface="Arial Narrow"/>
              </a:rPr>
              <a:t> </a:t>
            </a:r>
          </a:p>
        </p:txBody>
      </p:sp>
    </p:spTree>
    <p:extLst>
      <p:ext uri="{BB962C8B-B14F-4D97-AF65-F5344CB8AC3E}">
        <p14:creationId xmlns:p14="http://schemas.microsoft.com/office/powerpoint/2010/main" val="2362176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9 at 3.45.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416"/>
            <a:ext cx="5181600" cy="2032000"/>
          </a:xfrm>
          <a:prstGeom prst="rect">
            <a:avLst/>
          </a:prstGeom>
        </p:spPr>
      </p:pic>
      <p:sp>
        <p:nvSpPr>
          <p:cNvPr id="3" name="TextBox 2"/>
          <p:cNvSpPr txBox="1"/>
          <p:nvPr/>
        </p:nvSpPr>
        <p:spPr>
          <a:xfrm>
            <a:off x="5181600" y="0"/>
            <a:ext cx="3962400" cy="954107"/>
          </a:xfrm>
          <a:prstGeom prst="rect">
            <a:avLst/>
          </a:prstGeom>
          <a:noFill/>
        </p:spPr>
        <p:txBody>
          <a:bodyPr wrap="square" rtlCol="0">
            <a:spAutoFit/>
          </a:bodyPr>
          <a:lstStyle/>
          <a:p>
            <a:r>
              <a:rPr lang="en-US" sz="2800" b="1" dirty="0">
                <a:solidFill>
                  <a:srgbClr val="FF0000"/>
                </a:solidFill>
                <a:latin typeface="Arial Narrow"/>
                <a:cs typeface="Arial Narrow"/>
              </a:rPr>
              <a:t>Do NOT look on </a:t>
            </a:r>
            <a:r>
              <a:rPr lang="en-US" sz="2800" b="1" dirty="0" smtClean="0">
                <a:solidFill>
                  <a:srgbClr val="FF0000"/>
                </a:solidFill>
                <a:latin typeface="Arial Narrow"/>
                <a:cs typeface="Arial Narrow"/>
              </a:rPr>
              <a:t>page 2. </a:t>
            </a:r>
            <a:r>
              <a:rPr lang="en-US" sz="2800" b="1" dirty="0" err="1" smtClean="0">
                <a:solidFill>
                  <a:srgbClr val="FF0000"/>
                </a:solidFill>
                <a:latin typeface="Arial Narrow"/>
                <a:cs typeface="Arial Narrow"/>
              </a:rPr>
              <a:t>Finish</a:t>
            </a:r>
            <a:r>
              <a:rPr lang="en-US" sz="2800" b="1" dirty="0" err="1">
                <a:solidFill>
                  <a:srgbClr val="FF0000"/>
                </a:solidFill>
                <a:latin typeface="Arial Narrow"/>
                <a:cs typeface="Arial Narrow"/>
              </a:rPr>
              <a:t>+Review</a:t>
            </a:r>
            <a:r>
              <a:rPr lang="en-US" sz="2800" b="1" dirty="0">
                <a:solidFill>
                  <a:srgbClr val="FF0000"/>
                </a:solidFill>
                <a:latin typeface="Arial Narrow"/>
                <a:cs typeface="Arial Narrow"/>
              </a:rPr>
              <a:t> your notes. </a:t>
            </a:r>
            <a:endParaRPr lang="en-US" sz="2800" dirty="0">
              <a:solidFill>
                <a:srgbClr val="FF0000"/>
              </a:solidFill>
              <a:latin typeface="Arial Narrow"/>
              <a:cs typeface="Arial Narrow"/>
            </a:endParaRPr>
          </a:p>
        </p:txBody>
      </p:sp>
      <p:sp>
        <p:nvSpPr>
          <p:cNvPr id="4" name="TextBox 3"/>
          <p:cNvSpPr txBox="1"/>
          <p:nvPr/>
        </p:nvSpPr>
        <p:spPr>
          <a:xfrm>
            <a:off x="1962522" y="76971"/>
            <a:ext cx="384808" cy="369332"/>
          </a:xfrm>
          <a:prstGeom prst="rect">
            <a:avLst/>
          </a:prstGeom>
          <a:solidFill>
            <a:schemeClr val="tx1">
              <a:lumMod val="85000"/>
              <a:lumOff val="15000"/>
            </a:schemeClr>
          </a:solidFill>
        </p:spPr>
        <p:txBody>
          <a:bodyPr wrap="square" rtlCol="0">
            <a:spAutoFit/>
          </a:bodyPr>
          <a:lstStyle/>
          <a:p>
            <a:endParaRPr lang="en-US" dirty="0"/>
          </a:p>
        </p:txBody>
      </p:sp>
      <p:sp>
        <p:nvSpPr>
          <p:cNvPr id="14" name="Title 1"/>
          <p:cNvSpPr txBox="1">
            <a:spLocks/>
          </p:cNvSpPr>
          <p:nvPr/>
        </p:nvSpPr>
        <p:spPr>
          <a:xfrm>
            <a:off x="1" y="1424030"/>
            <a:ext cx="9144000" cy="5388260"/>
          </a:xfrm>
          <a:prstGeom prst="rect">
            <a:avLst/>
          </a:prstGeom>
          <a:solidFill>
            <a:schemeClr val="bg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FF0000"/>
                </a:solidFill>
                <a:latin typeface="Arial Narrow"/>
                <a:cs typeface="Arial Narrow"/>
              </a:rPr>
              <a:t>Building Christ-like Character: L#4-Commitment to God. </a:t>
            </a:r>
            <a:r>
              <a:rPr lang="en-US" sz="3200" b="1" dirty="0">
                <a:solidFill>
                  <a:srgbClr val="FF0000"/>
                </a:solidFill>
                <a:latin typeface="Arial Narrow"/>
                <a:cs typeface="Arial Narrow"/>
              </a:rPr>
              <a:t>Introduction:</a:t>
            </a:r>
            <a:r>
              <a:rPr lang="en-US" sz="3200" dirty="0">
                <a:solidFill>
                  <a:srgbClr val="FF0000"/>
                </a:solidFill>
                <a:latin typeface="Arial Narrow"/>
                <a:cs typeface="Arial Narrow"/>
              </a:rPr>
              <a:t> </a:t>
            </a:r>
            <a:r>
              <a:rPr lang="en-US" sz="3200" dirty="0">
                <a:latin typeface="Arial Narrow"/>
                <a:cs typeface="Arial Narrow"/>
              </a:rPr>
              <a:t>Jesus gave four challenges represented by four chairs(“4 chair </a:t>
            </a:r>
            <a:r>
              <a:rPr lang="en-US" sz="3200" dirty="0" err="1">
                <a:latin typeface="Arial Narrow"/>
                <a:cs typeface="Arial Narrow"/>
              </a:rPr>
              <a:t>discipling</a:t>
            </a:r>
            <a:r>
              <a:rPr lang="en-US" sz="3200" dirty="0">
                <a:latin typeface="Arial Narrow"/>
                <a:cs typeface="Arial Narrow"/>
              </a:rPr>
              <a:t>”=growth process).</a:t>
            </a:r>
          </a:p>
          <a:p>
            <a:pPr algn="l"/>
            <a:r>
              <a:rPr lang="en-US" sz="3200" dirty="0" smtClean="0">
                <a:latin typeface="Arial Narrow"/>
                <a:cs typeface="Arial Narrow"/>
              </a:rPr>
              <a:t>A. Challenge </a:t>
            </a:r>
            <a:r>
              <a:rPr lang="en-US" sz="3200" dirty="0">
                <a:latin typeface="Arial Narrow"/>
                <a:cs typeface="Arial Narrow"/>
              </a:rPr>
              <a:t>1:Come and see(Jn.1:39). Chair #1 are </a:t>
            </a:r>
            <a:endParaRPr lang="en-US" sz="3200" dirty="0" smtClean="0">
              <a:latin typeface="Arial Narrow"/>
              <a:cs typeface="Arial Narrow"/>
            </a:endParaRPr>
          </a:p>
          <a:p>
            <a:pPr algn="l"/>
            <a:r>
              <a:rPr lang="en-US" sz="3200" dirty="0" smtClean="0">
                <a:latin typeface="Arial Narrow"/>
                <a:cs typeface="Arial Narrow"/>
              </a:rPr>
              <a:t>_ </a:t>
            </a:r>
            <a:r>
              <a:rPr lang="en-US" sz="3200" dirty="0">
                <a:latin typeface="Arial Narrow"/>
                <a:cs typeface="Arial Narrow"/>
              </a:rPr>
              <a:t>_ _ _ _ _ _ = not children(IJn.2:19).</a:t>
            </a:r>
          </a:p>
          <a:p>
            <a:pPr algn="l"/>
            <a:r>
              <a:rPr lang="en-US" sz="3200" dirty="0">
                <a:latin typeface="Arial Narrow"/>
                <a:cs typeface="Arial Narrow"/>
              </a:rPr>
              <a:t>B. Challenge 2:Follow me(Jn.1:43). Chair #2 are </a:t>
            </a:r>
            <a:endParaRPr lang="en-US" sz="3200" dirty="0" smtClean="0">
              <a:latin typeface="Arial Narrow"/>
              <a:cs typeface="Arial Narrow"/>
            </a:endParaRPr>
          </a:p>
          <a:p>
            <a:pPr algn="l"/>
            <a:r>
              <a:rPr lang="en-US" sz="3200" dirty="0" smtClean="0">
                <a:latin typeface="Arial Narrow"/>
                <a:cs typeface="Arial Narrow"/>
              </a:rPr>
              <a:t>_ </a:t>
            </a:r>
            <a:r>
              <a:rPr lang="en-US" sz="3200" dirty="0">
                <a:latin typeface="Arial Narrow"/>
                <a:cs typeface="Arial Narrow"/>
              </a:rPr>
              <a:t>_ _ _ _ _ _ _ _ = children(IJn.2:12a,14a).</a:t>
            </a:r>
          </a:p>
          <a:p>
            <a:pPr algn="l"/>
            <a:r>
              <a:rPr lang="en-US" sz="3200" dirty="0">
                <a:latin typeface="Arial Narrow"/>
                <a:cs typeface="Arial Narrow"/>
              </a:rPr>
              <a:t>C. Challenge 3:Become a fisher of people(Mt.4:19)</a:t>
            </a:r>
            <a:r>
              <a:rPr lang="en-US" sz="3200" dirty="0" smtClean="0">
                <a:latin typeface="Arial Narrow"/>
                <a:cs typeface="Arial Narrow"/>
              </a:rPr>
              <a:t>. Chair </a:t>
            </a:r>
            <a:r>
              <a:rPr lang="en-US" sz="3200" dirty="0">
                <a:latin typeface="Arial Narrow"/>
                <a:cs typeface="Arial Narrow"/>
              </a:rPr>
              <a:t>#3 are _ _ _ _ _ _ _ </a:t>
            </a:r>
            <a:r>
              <a:rPr lang="en-US" sz="3200" dirty="0" smtClean="0">
                <a:latin typeface="Arial Narrow"/>
                <a:cs typeface="Arial Narrow"/>
              </a:rPr>
              <a:t> = young </a:t>
            </a:r>
            <a:r>
              <a:rPr lang="en-US" sz="3200" dirty="0">
                <a:latin typeface="Arial Narrow"/>
                <a:cs typeface="Arial Narrow"/>
              </a:rPr>
              <a:t>men(IJn.2:13b;14c).</a:t>
            </a:r>
          </a:p>
          <a:p>
            <a:pPr algn="l"/>
            <a:r>
              <a:rPr lang="en-US" sz="3200" dirty="0">
                <a:latin typeface="Arial Narrow"/>
                <a:cs typeface="Arial Narrow"/>
              </a:rPr>
              <a:t>D. Challenge 4:Go and bear fruit(Jn.15:16). Chair #4 are disciple-_ _ _ _ _ _ </a:t>
            </a:r>
            <a:r>
              <a:rPr lang="en-US" sz="3200" dirty="0" smtClean="0">
                <a:latin typeface="Arial Narrow"/>
                <a:cs typeface="Arial Narrow"/>
              </a:rPr>
              <a:t> = fathers</a:t>
            </a:r>
            <a:r>
              <a:rPr lang="en-US" sz="3200" dirty="0">
                <a:latin typeface="Arial Narrow"/>
                <a:cs typeface="Arial Narrow"/>
              </a:rPr>
              <a:t>(IJn.2:13a;14b).</a:t>
            </a:r>
          </a:p>
          <a:p>
            <a:pPr algn="l"/>
            <a:endParaRPr lang="en-US" sz="3200" dirty="0">
              <a:latin typeface="Arial Narrow"/>
              <a:cs typeface="Arial Narrow"/>
            </a:endParaRPr>
          </a:p>
        </p:txBody>
      </p:sp>
      <p:sp>
        <p:nvSpPr>
          <p:cNvPr id="15" name="TextBox 14"/>
          <p:cNvSpPr txBox="1"/>
          <p:nvPr/>
        </p:nvSpPr>
        <p:spPr>
          <a:xfrm>
            <a:off x="6153" y="3359609"/>
            <a:ext cx="4451457" cy="584776"/>
          </a:xfrm>
          <a:prstGeom prst="rect">
            <a:avLst/>
          </a:prstGeom>
          <a:noFill/>
        </p:spPr>
        <p:txBody>
          <a:bodyPr wrap="square" rtlCol="0">
            <a:spAutoFit/>
          </a:bodyPr>
          <a:lstStyle/>
          <a:p>
            <a:r>
              <a:rPr lang="en-US" sz="3200" b="1" dirty="0">
                <a:solidFill>
                  <a:srgbClr val="FF0000"/>
                </a:solidFill>
                <a:latin typeface="Times"/>
                <a:cs typeface="Times"/>
              </a:rPr>
              <a:t>s</a:t>
            </a:r>
            <a:r>
              <a:rPr lang="en-US" sz="3200" b="1" dirty="0" smtClean="0">
                <a:solidFill>
                  <a:srgbClr val="FF0000"/>
                </a:solidFill>
                <a:latin typeface="Times"/>
                <a:cs typeface="Times"/>
              </a:rPr>
              <a:t> e e k e r s</a:t>
            </a:r>
            <a:endParaRPr lang="en-US" sz="3200" b="1" dirty="0">
              <a:solidFill>
                <a:srgbClr val="FF0000"/>
              </a:solidFill>
              <a:latin typeface="Times"/>
              <a:cs typeface="Times"/>
            </a:endParaRPr>
          </a:p>
        </p:txBody>
      </p:sp>
      <p:sp>
        <p:nvSpPr>
          <p:cNvPr id="7" name="TextBox 6"/>
          <p:cNvSpPr txBox="1"/>
          <p:nvPr/>
        </p:nvSpPr>
        <p:spPr>
          <a:xfrm>
            <a:off x="43113" y="4339501"/>
            <a:ext cx="4451457" cy="584776"/>
          </a:xfrm>
          <a:prstGeom prst="rect">
            <a:avLst/>
          </a:prstGeom>
          <a:noFill/>
        </p:spPr>
        <p:txBody>
          <a:bodyPr wrap="square" rtlCol="0">
            <a:spAutoFit/>
          </a:bodyPr>
          <a:lstStyle/>
          <a:p>
            <a:r>
              <a:rPr lang="en-US" sz="3200" b="1" dirty="0">
                <a:solidFill>
                  <a:srgbClr val="FF0000"/>
                </a:solidFill>
                <a:latin typeface="Times"/>
                <a:cs typeface="Times"/>
              </a:rPr>
              <a:t>b</a:t>
            </a:r>
            <a:r>
              <a:rPr lang="en-US" sz="3200" b="1" dirty="0" smtClean="0">
                <a:solidFill>
                  <a:srgbClr val="FF0000"/>
                </a:solidFill>
                <a:latin typeface="Times"/>
                <a:cs typeface="Times"/>
              </a:rPr>
              <a:t> e l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e v e r s</a:t>
            </a:r>
            <a:endParaRPr lang="en-US" sz="3200" b="1" dirty="0">
              <a:solidFill>
                <a:srgbClr val="FF0000"/>
              </a:solidFill>
              <a:latin typeface="Times"/>
              <a:cs typeface="Times"/>
            </a:endParaRPr>
          </a:p>
        </p:txBody>
      </p:sp>
      <p:sp>
        <p:nvSpPr>
          <p:cNvPr id="8" name="TextBox 7"/>
          <p:cNvSpPr txBox="1"/>
          <p:nvPr/>
        </p:nvSpPr>
        <p:spPr>
          <a:xfrm>
            <a:off x="503353" y="5338637"/>
            <a:ext cx="4451457" cy="584776"/>
          </a:xfrm>
          <a:prstGeom prst="rect">
            <a:avLst/>
          </a:prstGeom>
          <a:noFill/>
        </p:spPr>
        <p:txBody>
          <a:bodyPr wrap="square" rtlCol="0">
            <a:spAutoFit/>
          </a:bodyPr>
          <a:lstStyle/>
          <a:p>
            <a:r>
              <a:rPr lang="en-US" sz="3200" b="1" dirty="0">
                <a:solidFill>
                  <a:srgbClr val="FF0000"/>
                </a:solidFill>
                <a:latin typeface="Times"/>
                <a:cs typeface="Times"/>
              </a:rPr>
              <a:t>w</a:t>
            </a:r>
            <a:r>
              <a:rPr lang="en-US" sz="3200" b="1" dirty="0" smtClean="0">
                <a:solidFill>
                  <a:srgbClr val="FF0000"/>
                </a:solidFill>
                <a:latin typeface="Times"/>
                <a:cs typeface="Times"/>
              </a:rPr>
              <a:t> o r k e r s</a:t>
            </a:r>
            <a:endParaRPr lang="en-US" sz="3200" b="1" dirty="0">
              <a:solidFill>
                <a:srgbClr val="FF0000"/>
              </a:solidFill>
              <a:latin typeface="Times"/>
              <a:cs typeface="Times"/>
            </a:endParaRPr>
          </a:p>
        </p:txBody>
      </p:sp>
      <p:sp>
        <p:nvSpPr>
          <p:cNvPr id="9" name="TextBox 8"/>
          <p:cNvSpPr txBox="1"/>
          <p:nvPr/>
        </p:nvSpPr>
        <p:spPr>
          <a:xfrm>
            <a:off x="1175233" y="6299285"/>
            <a:ext cx="4451457" cy="584776"/>
          </a:xfrm>
          <a:prstGeom prst="rect">
            <a:avLst/>
          </a:prstGeom>
          <a:noFill/>
        </p:spPr>
        <p:txBody>
          <a:bodyPr wrap="square" rtlCol="0">
            <a:spAutoFit/>
          </a:bodyPr>
          <a:lstStyle/>
          <a:p>
            <a:r>
              <a:rPr lang="en-US" sz="3200" b="1" dirty="0">
                <a:solidFill>
                  <a:srgbClr val="FF0000"/>
                </a:solidFill>
                <a:latin typeface="Times"/>
                <a:cs typeface="Times"/>
              </a:rPr>
              <a:t>m</a:t>
            </a:r>
            <a:r>
              <a:rPr lang="en-US" sz="3200" b="1" dirty="0" smtClean="0">
                <a:solidFill>
                  <a:srgbClr val="FF0000"/>
                </a:solidFill>
                <a:latin typeface="Times"/>
                <a:cs typeface="Times"/>
              </a:rPr>
              <a:t> a k e r s</a:t>
            </a:r>
            <a:endParaRPr lang="en-US" sz="3200" b="1" dirty="0">
              <a:solidFill>
                <a:srgbClr val="FF0000"/>
              </a:solidFill>
              <a:latin typeface="Times"/>
              <a:cs typeface="Times"/>
            </a:endParaRPr>
          </a:p>
        </p:txBody>
      </p:sp>
      <p:pic>
        <p:nvPicPr>
          <p:cNvPr id="5" name="Picture 4"/>
          <p:cNvPicPr>
            <a:picLocks noChangeAspect="1"/>
          </p:cNvPicPr>
          <p:nvPr/>
        </p:nvPicPr>
        <p:blipFill>
          <a:blip r:embed="rId3"/>
          <a:stretch>
            <a:fillRect/>
          </a:stretch>
        </p:blipFill>
        <p:spPr>
          <a:xfrm>
            <a:off x="5200840" y="457201"/>
            <a:ext cx="3807427" cy="966830"/>
          </a:xfrm>
          <a:prstGeom prst="rect">
            <a:avLst/>
          </a:prstGeom>
        </p:spPr>
      </p:pic>
    </p:spTree>
    <p:extLst>
      <p:ext uri="{BB962C8B-B14F-4D97-AF65-F5344CB8AC3E}">
        <p14:creationId xmlns:p14="http://schemas.microsoft.com/office/powerpoint/2010/main" val="1195263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6986527"/>
          </a:xfrm>
          <a:prstGeom prst="rect">
            <a:avLst/>
          </a:prstGeom>
        </p:spPr>
        <p:txBody>
          <a:bodyPr wrap="square">
            <a:spAutoFit/>
          </a:bodyPr>
          <a:lstStyle/>
          <a:p>
            <a:r>
              <a:rPr lang="en-US" sz="3200" b="1" dirty="0">
                <a:solidFill>
                  <a:srgbClr val="FF0000"/>
                </a:solidFill>
                <a:latin typeface="Arial Narrow"/>
                <a:cs typeface="Arial Narrow"/>
              </a:rPr>
              <a:t>1. What is commitment</a:t>
            </a:r>
            <a:r>
              <a:rPr lang="en-US" sz="3200" b="1" dirty="0" smtClean="0">
                <a:solidFill>
                  <a:srgbClr val="FF0000"/>
                </a:solidFill>
                <a:latin typeface="Arial Narrow"/>
                <a:cs typeface="Arial Narrow"/>
              </a:rPr>
              <a:t>? </a:t>
            </a:r>
            <a:r>
              <a:rPr lang="en-US" sz="3200" dirty="0" smtClean="0">
                <a:latin typeface="Arial Narrow"/>
                <a:cs typeface="Arial Narrow"/>
              </a:rPr>
              <a:t>What </a:t>
            </a:r>
            <a:r>
              <a:rPr lang="en-US" sz="3200" dirty="0">
                <a:latin typeface="Arial Narrow"/>
                <a:cs typeface="Arial Narrow"/>
              </a:rPr>
              <a:t>does it mean to be committed</a:t>
            </a:r>
            <a:r>
              <a:rPr lang="en-US" sz="3200" dirty="0" smtClean="0">
                <a:latin typeface="Arial Narrow"/>
                <a:cs typeface="Arial Narrow"/>
              </a:rPr>
              <a:t>? Who </a:t>
            </a:r>
            <a:r>
              <a:rPr lang="en-US" sz="3200" dirty="0">
                <a:latin typeface="Arial Narrow"/>
                <a:cs typeface="Arial Narrow"/>
              </a:rPr>
              <a:t>is a Biblical example of commitment?</a:t>
            </a:r>
          </a:p>
          <a:p>
            <a:r>
              <a:rPr lang="en-US" sz="3200" dirty="0">
                <a:latin typeface="Arial Narrow"/>
                <a:cs typeface="Arial Narrow"/>
              </a:rPr>
              <a:t>A. It means to _ _ _ _ _ _ oneself to follow up on one’s word (promises, pledges, or vows) with action. </a:t>
            </a:r>
          </a:p>
          <a:p>
            <a:r>
              <a:rPr lang="en-US" sz="3200" dirty="0">
                <a:latin typeface="Arial Narrow"/>
                <a:cs typeface="Arial Narrow"/>
              </a:rPr>
              <a:t>B. _ _ _ _ _ _ is an outstanding Biblical example of someone who was truly committed to God.</a:t>
            </a:r>
          </a:p>
          <a:p>
            <a:r>
              <a:rPr lang="en-US" sz="3200" dirty="0">
                <a:latin typeface="Arial Narrow"/>
                <a:cs typeface="Arial Narrow"/>
              </a:rPr>
              <a:t>(1) He made godly choices in every area of life(Daniel 1:8).</a:t>
            </a:r>
          </a:p>
          <a:p>
            <a:r>
              <a:rPr lang="en-US" sz="3200" dirty="0">
                <a:latin typeface="Arial Narrow"/>
                <a:cs typeface="Arial Narrow"/>
              </a:rPr>
              <a:t>(2) He stayed committed to </a:t>
            </a:r>
            <a:endParaRPr lang="en-US" sz="3200" dirty="0" smtClean="0">
              <a:latin typeface="Arial Narrow"/>
              <a:cs typeface="Arial Narrow"/>
            </a:endParaRPr>
          </a:p>
          <a:p>
            <a:r>
              <a:rPr lang="en-US" sz="3200" dirty="0" smtClean="0">
                <a:latin typeface="Arial Narrow"/>
                <a:cs typeface="Arial Narrow"/>
              </a:rPr>
              <a:t>God </a:t>
            </a:r>
            <a:r>
              <a:rPr lang="en-US" sz="3200" dirty="0">
                <a:latin typeface="Arial Narrow"/>
                <a:cs typeface="Arial Narrow"/>
              </a:rPr>
              <a:t>for better or for worse</a:t>
            </a:r>
            <a:r>
              <a:rPr lang="en-US" sz="3200" dirty="0" smtClean="0">
                <a:latin typeface="Arial Narrow"/>
                <a:cs typeface="Arial Narrow"/>
              </a:rPr>
              <a:t>-</a:t>
            </a:r>
          </a:p>
          <a:p>
            <a:r>
              <a:rPr lang="en-US" sz="3200" dirty="0" smtClean="0">
                <a:latin typeface="Arial Narrow"/>
                <a:cs typeface="Arial Narrow"/>
              </a:rPr>
              <a:t>no </a:t>
            </a:r>
            <a:r>
              <a:rPr lang="en-US" sz="3200" dirty="0">
                <a:latin typeface="Arial Narrow"/>
                <a:cs typeface="Arial Narrow"/>
              </a:rPr>
              <a:t>matter what the </a:t>
            </a:r>
            <a:r>
              <a:rPr lang="en-US" sz="3200" dirty="0" err="1" smtClean="0">
                <a:latin typeface="Arial Narrow"/>
                <a:cs typeface="Arial Narrow"/>
              </a:rPr>
              <a:t>conse</a:t>
            </a:r>
            <a:r>
              <a:rPr lang="en-US" sz="3200" dirty="0" smtClean="0">
                <a:latin typeface="Arial Narrow"/>
                <a:cs typeface="Arial Narrow"/>
              </a:rPr>
              <a:t>-</a:t>
            </a:r>
          </a:p>
          <a:p>
            <a:r>
              <a:rPr lang="en-US" sz="3200" dirty="0" err="1" smtClean="0">
                <a:latin typeface="Arial Narrow"/>
                <a:cs typeface="Arial Narrow"/>
              </a:rPr>
              <a:t>quence</a:t>
            </a:r>
            <a:r>
              <a:rPr lang="en-US" sz="3200" dirty="0" smtClean="0">
                <a:latin typeface="Arial Narrow"/>
                <a:cs typeface="Arial Narrow"/>
              </a:rPr>
              <a:t> </a:t>
            </a:r>
            <a:r>
              <a:rPr lang="en-US" sz="3200" dirty="0">
                <a:latin typeface="Arial Narrow"/>
                <a:cs typeface="Arial Narrow"/>
              </a:rPr>
              <a:t>or the cost(3:18).</a:t>
            </a:r>
          </a:p>
          <a:p>
            <a:r>
              <a:rPr lang="en-US" sz="3200" dirty="0">
                <a:latin typeface="Arial Narrow"/>
                <a:cs typeface="Arial Narrow"/>
              </a:rPr>
              <a:t>(3</a:t>
            </a:r>
            <a:r>
              <a:rPr lang="en-US" sz="3200" dirty="0" smtClean="0">
                <a:latin typeface="Arial Narrow"/>
                <a:cs typeface="Arial Narrow"/>
              </a:rPr>
              <a:t>)He </a:t>
            </a:r>
            <a:r>
              <a:rPr lang="en-US" sz="3200" dirty="0">
                <a:latin typeface="Arial Narrow"/>
                <a:cs typeface="Arial Narrow"/>
              </a:rPr>
              <a:t>had great faith in </a:t>
            </a:r>
            <a:r>
              <a:rPr lang="en-US" sz="3200" dirty="0" smtClean="0">
                <a:latin typeface="Arial Narrow"/>
                <a:cs typeface="Arial Narrow"/>
              </a:rPr>
              <a:t>God’s </a:t>
            </a:r>
          </a:p>
          <a:p>
            <a:r>
              <a:rPr lang="en-US" sz="3200" dirty="0" smtClean="0">
                <a:latin typeface="Arial Narrow"/>
                <a:cs typeface="Arial Narrow"/>
              </a:rPr>
              <a:t>promises </a:t>
            </a:r>
            <a:r>
              <a:rPr lang="en-US" sz="3200" dirty="0">
                <a:latin typeface="Arial Narrow"/>
                <a:cs typeface="Arial Narrow"/>
              </a:rPr>
              <a:t>despite the </a:t>
            </a:r>
            <a:r>
              <a:rPr lang="en-US" sz="3200" dirty="0" smtClean="0">
                <a:latin typeface="Arial Narrow"/>
                <a:cs typeface="Arial Narrow"/>
              </a:rPr>
              <a:t>peer </a:t>
            </a:r>
          </a:p>
          <a:p>
            <a:r>
              <a:rPr lang="en-US" sz="3200" dirty="0" smtClean="0">
                <a:latin typeface="Arial Narrow"/>
                <a:cs typeface="Arial Narrow"/>
              </a:rPr>
              <a:t>pressure </a:t>
            </a:r>
            <a:r>
              <a:rPr lang="en-US" sz="3200" dirty="0">
                <a:latin typeface="Arial Narrow"/>
                <a:cs typeface="Arial Narrow"/>
              </a:rPr>
              <a:t>he faced(6:24-27).</a:t>
            </a:r>
          </a:p>
        </p:txBody>
      </p:sp>
      <p:sp>
        <p:nvSpPr>
          <p:cNvPr id="4" name="TextBox 3"/>
          <p:cNvSpPr txBox="1"/>
          <p:nvPr/>
        </p:nvSpPr>
        <p:spPr>
          <a:xfrm>
            <a:off x="2133558" y="900136"/>
            <a:ext cx="4451457" cy="584776"/>
          </a:xfrm>
          <a:prstGeom prst="rect">
            <a:avLst/>
          </a:prstGeom>
          <a:noFill/>
        </p:spPr>
        <p:txBody>
          <a:bodyPr wrap="square" rtlCol="0">
            <a:spAutoFit/>
          </a:bodyPr>
          <a:lstStyle/>
          <a:p>
            <a:r>
              <a:rPr lang="en-US" sz="3200" b="1" dirty="0">
                <a:solidFill>
                  <a:srgbClr val="FF0000"/>
                </a:solidFill>
                <a:latin typeface="Times"/>
                <a:cs typeface="Times"/>
              </a:rPr>
              <a:t>d</a:t>
            </a:r>
            <a:r>
              <a:rPr lang="en-US" sz="3200" b="1" dirty="0" smtClean="0">
                <a:solidFill>
                  <a:srgbClr val="FF0000"/>
                </a:solidFill>
                <a:latin typeface="Times"/>
                <a:cs typeface="Times"/>
              </a:rPr>
              <a:t> e v o t </a:t>
            </a:r>
            <a:r>
              <a:rPr lang="en-US" sz="3200" b="1" dirty="0">
                <a:solidFill>
                  <a:srgbClr val="FF0000"/>
                </a:solidFill>
                <a:latin typeface="Times"/>
                <a:cs typeface="Times"/>
              </a:rPr>
              <a:t>e</a:t>
            </a:r>
          </a:p>
        </p:txBody>
      </p:sp>
      <p:sp>
        <p:nvSpPr>
          <p:cNvPr id="15" name="TextBox 14"/>
          <p:cNvSpPr txBox="1"/>
          <p:nvPr/>
        </p:nvSpPr>
        <p:spPr>
          <a:xfrm>
            <a:off x="365561" y="1880980"/>
            <a:ext cx="3454821" cy="584776"/>
          </a:xfrm>
          <a:prstGeom prst="rect">
            <a:avLst/>
          </a:prstGeom>
          <a:noFill/>
        </p:spPr>
        <p:txBody>
          <a:bodyPr wrap="square" rtlCol="0">
            <a:spAutoFit/>
          </a:bodyPr>
          <a:lstStyle/>
          <a:p>
            <a:r>
              <a:rPr lang="en-US" sz="3200" b="1" dirty="0" smtClean="0">
                <a:solidFill>
                  <a:srgbClr val="FF0000"/>
                </a:solidFill>
                <a:latin typeface="Times"/>
                <a:cs typeface="Times"/>
              </a:rPr>
              <a:t>D a n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e l</a:t>
            </a:r>
            <a:endParaRPr lang="en-US" sz="3200" b="1" dirty="0">
              <a:solidFill>
                <a:srgbClr val="FF0000"/>
              </a:solidFill>
              <a:latin typeface="Times"/>
              <a:cs typeface="Times"/>
            </a:endParaRPr>
          </a:p>
        </p:txBody>
      </p:sp>
      <p:pic>
        <p:nvPicPr>
          <p:cNvPr id="3" name="Picture 2"/>
          <p:cNvPicPr>
            <a:picLocks noChangeAspect="1"/>
          </p:cNvPicPr>
          <p:nvPr/>
        </p:nvPicPr>
        <p:blipFill>
          <a:blip r:embed="rId2"/>
          <a:stretch>
            <a:fillRect/>
          </a:stretch>
        </p:blipFill>
        <p:spPr>
          <a:xfrm>
            <a:off x="4460166" y="3550797"/>
            <a:ext cx="5010914" cy="3307203"/>
          </a:xfrm>
          <a:prstGeom prst="rect">
            <a:avLst/>
          </a:prstGeom>
        </p:spPr>
      </p:pic>
    </p:spTree>
    <p:extLst>
      <p:ext uri="{BB962C8B-B14F-4D97-AF65-F5344CB8AC3E}">
        <p14:creationId xmlns:p14="http://schemas.microsoft.com/office/powerpoint/2010/main" val="394677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4031873"/>
          </a:xfrm>
          <a:prstGeom prst="rect">
            <a:avLst/>
          </a:prstGeom>
        </p:spPr>
        <p:txBody>
          <a:bodyPr wrap="square">
            <a:spAutoFit/>
          </a:bodyPr>
          <a:lstStyle/>
          <a:p>
            <a:r>
              <a:rPr lang="en-US" sz="3200" b="1" dirty="0">
                <a:latin typeface="Arial Narrow"/>
                <a:cs typeface="Arial Narrow"/>
              </a:rPr>
              <a:t>2. What are the marks of a committed Christian?</a:t>
            </a:r>
            <a:r>
              <a:rPr lang="en-US" sz="3200" dirty="0">
                <a:latin typeface="Arial Narrow"/>
                <a:cs typeface="Arial Narrow"/>
              </a:rPr>
              <a:t> What are the distinguishing marks of a disciple?</a:t>
            </a:r>
          </a:p>
          <a:p>
            <a:r>
              <a:rPr lang="en-US" sz="3200" dirty="0">
                <a:latin typeface="Arial Narrow"/>
                <a:cs typeface="Arial Narrow"/>
              </a:rPr>
              <a:t>A. _ _ _ _ _ _ </a:t>
            </a:r>
            <a:r>
              <a:rPr lang="en-US" sz="3200" dirty="0" smtClean="0">
                <a:latin typeface="Arial Narrow"/>
                <a:cs typeface="Arial Narrow"/>
              </a:rPr>
              <a:t>Christ’s teaching. “If you hold to my teaching, you are really my disciples.</a:t>
            </a:r>
            <a:r>
              <a:rPr lang="en-US" sz="3200" dirty="0">
                <a:latin typeface="Arial Narrow"/>
                <a:cs typeface="Arial Narrow"/>
              </a:rPr>
              <a:t>”(Jn.8:31)</a:t>
            </a:r>
          </a:p>
          <a:p>
            <a:r>
              <a:rPr lang="en-US" sz="3200" dirty="0">
                <a:latin typeface="Arial Narrow"/>
                <a:cs typeface="Arial Narrow"/>
              </a:rPr>
              <a:t>B. _ _ _ _ </a:t>
            </a:r>
            <a:r>
              <a:rPr lang="en-US" sz="3200" dirty="0" err="1">
                <a:latin typeface="Arial Narrow"/>
                <a:cs typeface="Arial Narrow"/>
              </a:rPr>
              <a:t>others.“By</a:t>
            </a:r>
            <a:r>
              <a:rPr lang="en-US" sz="3200" dirty="0">
                <a:latin typeface="Arial Narrow"/>
                <a:cs typeface="Arial Narrow"/>
              </a:rPr>
              <a:t> this everyone will know that you are my </a:t>
            </a:r>
            <a:r>
              <a:rPr lang="en-US" sz="3200" dirty="0" err="1">
                <a:latin typeface="Arial Narrow"/>
                <a:cs typeface="Arial Narrow"/>
              </a:rPr>
              <a:t>disciples,if</a:t>
            </a:r>
            <a:r>
              <a:rPr lang="en-US" sz="3200" dirty="0">
                <a:latin typeface="Arial Narrow"/>
                <a:cs typeface="Arial Narrow"/>
              </a:rPr>
              <a:t> you love one another.”(13:35)</a:t>
            </a:r>
          </a:p>
          <a:p>
            <a:r>
              <a:rPr lang="en-US" sz="3200" dirty="0">
                <a:latin typeface="Arial Narrow"/>
                <a:cs typeface="Arial Narrow"/>
              </a:rPr>
              <a:t>C. _ _ _ _ fruit. “That you bear much fruit, showing yourselves to be my disciples.”(15:8)</a:t>
            </a:r>
          </a:p>
        </p:txBody>
      </p:sp>
      <p:sp>
        <p:nvSpPr>
          <p:cNvPr id="4" name="TextBox 3"/>
          <p:cNvSpPr txBox="1"/>
          <p:nvPr/>
        </p:nvSpPr>
        <p:spPr>
          <a:xfrm>
            <a:off x="383359" y="880905"/>
            <a:ext cx="2338951" cy="584776"/>
          </a:xfrm>
          <a:prstGeom prst="rect">
            <a:avLst/>
          </a:prstGeom>
          <a:noFill/>
        </p:spPr>
        <p:txBody>
          <a:bodyPr wrap="square" rtlCol="0">
            <a:spAutoFit/>
          </a:bodyPr>
          <a:lstStyle/>
          <a:p>
            <a:r>
              <a:rPr lang="en-US" sz="3200" b="1" dirty="0" smtClean="0">
                <a:solidFill>
                  <a:srgbClr val="FF0000"/>
                </a:solidFill>
                <a:latin typeface="Arial Narrow"/>
                <a:cs typeface="Arial Narrow"/>
              </a:rPr>
              <a:t>F o l l o w</a:t>
            </a:r>
            <a:endParaRPr lang="en-US" sz="3200" b="1" dirty="0">
              <a:solidFill>
                <a:srgbClr val="FF0000"/>
              </a:solidFill>
              <a:latin typeface="Arial Narrow"/>
              <a:cs typeface="Arial Narrow"/>
            </a:endParaRPr>
          </a:p>
        </p:txBody>
      </p:sp>
      <p:sp>
        <p:nvSpPr>
          <p:cNvPr id="15" name="TextBox 14"/>
          <p:cNvSpPr txBox="1"/>
          <p:nvPr/>
        </p:nvSpPr>
        <p:spPr>
          <a:xfrm>
            <a:off x="365560" y="1885928"/>
            <a:ext cx="2722310" cy="584776"/>
          </a:xfrm>
          <a:prstGeom prst="rect">
            <a:avLst/>
          </a:prstGeom>
          <a:noFill/>
        </p:spPr>
        <p:txBody>
          <a:bodyPr wrap="square" rtlCol="0">
            <a:spAutoFit/>
          </a:bodyPr>
          <a:lstStyle/>
          <a:p>
            <a:r>
              <a:rPr lang="en-US" sz="3200" b="1" dirty="0" smtClean="0">
                <a:solidFill>
                  <a:srgbClr val="FF0000"/>
                </a:solidFill>
                <a:latin typeface="Arial Narrow"/>
                <a:cs typeface="Arial Narrow"/>
              </a:rPr>
              <a:t>L o v e</a:t>
            </a:r>
            <a:endParaRPr lang="en-US" sz="3200" b="1" dirty="0">
              <a:solidFill>
                <a:srgbClr val="FF0000"/>
              </a:solidFill>
              <a:latin typeface="Arial Narrow"/>
              <a:cs typeface="Arial Narrow"/>
            </a:endParaRPr>
          </a:p>
        </p:txBody>
      </p:sp>
      <p:sp>
        <p:nvSpPr>
          <p:cNvPr id="21" name="TextBox 20"/>
          <p:cNvSpPr txBox="1"/>
          <p:nvPr/>
        </p:nvSpPr>
        <p:spPr>
          <a:xfrm>
            <a:off x="406955" y="2866773"/>
            <a:ext cx="1630624" cy="584776"/>
          </a:xfrm>
          <a:prstGeom prst="rect">
            <a:avLst/>
          </a:prstGeom>
          <a:noFill/>
        </p:spPr>
        <p:txBody>
          <a:bodyPr wrap="square" rtlCol="0">
            <a:spAutoFit/>
          </a:bodyPr>
          <a:lstStyle/>
          <a:p>
            <a:r>
              <a:rPr lang="en-US" sz="3200" b="1" dirty="0" smtClean="0">
                <a:solidFill>
                  <a:srgbClr val="FF0000"/>
                </a:solidFill>
                <a:latin typeface="Arial Narrow"/>
                <a:cs typeface="Arial Narrow"/>
              </a:rPr>
              <a:t>B e a r</a:t>
            </a:r>
            <a:endParaRPr lang="en-US" sz="3200" b="1" dirty="0">
              <a:solidFill>
                <a:srgbClr val="FF0000"/>
              </a:solidFill>
              <a:latin typeface="Arial Narrow"/>
              <a:cs typeface="Arial Narrow"/>
            </a:endParaRPr>
          </a:p>
        </p:txBody>
      </p:sp>
      <p:pic>
        <p:nvPicPr>
          <p:cNvPr id="2" name="Picture 1"/>
          <p:cNvPicPr>
            <a:picLocks noChangeAspect="1"/>
          </p:cNvPicPr>
          <p:nvPr/>
        </p:nvPicPr>
        <p:blipFill>
          <a:blip r:embed="rId2"/>
          <a:stretch>
            <a:fillRect/>
          </a:stretch>
        </p:blipFill>
        <p:spPr>
          <a:xfrm>
            <a:off x="1999884" y="3943350"/>
            <a:ext cx="5181600" cy="2914650"/>
          </a:xfrm>
          <a:prstGeom prst="rect">
            <a:avLst/>
          </a:prstGeom>
        </p:spPr>
      </p:pic>
    </p:spTree>
    <p:extLst>
      <p:ext uri="{BB962C8B-B14F-4D97-AF65-F5344CB8AC3E}">
        <p14:creationId xmlns:p14="http://schemas.microsoft.com/office/powerpoint/2010/main" val="3373845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5016757"/>
          </a:xfrm>
          <a:prstGeom prst="rect">
            <a:avLst/>
          </a:prstGeom>
        </p:spPr>
        <p:txBody>
          <a:bodyPr wrap="square">
            <a:spAutoFit/>
          </a:bodyPr>
          <a:lstStyle/>
          <a:p>
            <a:r>
              <a:rPr lang="en-US" sz="3200" b="1" dirty="0">
                <a:solidFill>
                  <a:srgbClr val="FF0000"/>
                </a:solidFill>
                <a:latin typeface="Arial Narrow"/>
                <a:cs typeface="Arial Narrow"/>
              </a:rPr>
              <a:t>3. How to improve your commitment to God?</a:t>
            </a:r>
            <a:r>
              <a:rPr lang="en-US" sz="3200" dirty="0">
                <a:solidFill>
                  <a:srgbClr val="FF0000"/>
                </a:solidFill>
                <a:latin typeface="Arial Narrow"/>
                <a:cs typeface="Arial Narrow"/>
              </a:rPr>
              <a:t> </a:t>
            </a:r>
            <a:r>
              <a:rPr lang="en-US" sz="3200" dirty="0">
                <a:latin typeface="Arial Narrow"/>
                <a:cs typeface="Arial Narrow"/>
              </a:rPr>
              <a:t>What are some ways to improve your commitment?</a:t>
            </a:r>
          </a:p>
          <a:p>
            <a:r>
              <a:rPr lang="en-US" sz="3200" dirty="0">
                <a:latin typeface="Arial Narrow"/>
                <a:cs typeface="Arial Narrow"/>
              </a:rPr>
              <a:t>A. _ _ _ _ God. “Love the Lord your God with all your heart and with all your soul and with all your strength.”(Deut.6:5) </a:t>
            </a:r>
          </a:p>
          <a:p>
            <a:r>
              <a:rPr lang="en-US" sz="3200" dirty="0">
                <a:latin typeface="Arial Narrow"/>
                <a:cs typeface="Arial Narrow"/>
              </a:rPr>
              <a:t>B. _ _ _ _ and _ _ _ _ _ God. “To love the Lord your God, to walk in obedience to him, to keep his commands, to hold fast to him and to serve him with all your heart and with all your soul.”(Josh.22:5)</a:t>
            </a:r>
          </a:p>
          <a:p>
            <a:r>
              <a:rPr lang="en-US" sz="3200" dirty="0">
                <a:latin typeface="Arial Narrow"/>
                <a:cs typeface="Arial Narrow"/>
              </a:rPr>
              <a:t>C. Make God your _ _ _ _ </a:t>
            </a:r>
            <a:r>
              <a:rPr lang="en-US" sz="3200" dirty="0" smtClean="0">
                <a:latin typeface="Arial Narrow"/>
                <a:cs typeface="Arial Narrow"/>
              </a:rPr>
              <a:t>.“</a:t>
            </a:r>
            <a:r>
              <a:rPr lang="en-US" sz="3200" dirty="0">
                <a:latin typeface="Arial Narrow"/>
                <a:cs typeface="Arial Narrow"/>
              </a:rPr>
              <a:t>When </a:t>
            </a:r>
            <a:r>
              <a:rPr lang="en-US" sz="3200" dirty="0" err="1">
                <a:latin typeface="Arial Narrow"/>
                <a:cs typeface="Arial Narrow"/>
              </a:rPr>
              <a:t>Christ</a:t>
            </a:r>
            <a:r>
              <a:rPr lang="en-US" sz="3200" dirty="0" err="1" smtClean="0">
                <a:latin typeface="Arial Narrow"/>
                <a:cs typeface="Arial Narrow"/>
              </a:rPr>
              <a:t>,who</a:t>
            </a:r>
            <a:r>
              <a:rPr lang="en-US" sz="3200" dirty="0" smtClean="0">
                <a:latin typeface="Arial Narrow"/>
                <a:cs typeface="Arial Narrow"/>
              </a:rPr>
              <a:t> </a:t>
            </a:r>
            <a:r>
              <a:rPr lang="en-US" sz="3200" dirty="0">
                <a:latin typeface="Arial Narrow"/>
                <a:cs typeface="Arial Narrow"/>
              </a:rPr>
              <a:t>is </a:t>
            </a:r>
            <a:r>
              <a:rPr lang="en-US" sz="3200" dirty="0" smtClean="0">
                <a:latin typeface="Arial Narrow"/>
                <a:cs typeface="Arial Narrow"/>
              </a:rPr>
              <a:t>your life...” </a:t>
            </a:r>
          </a:p>
          <a:p>
            <a:r>
              <a:rPr lang="en-US" sz="3200" dirty="0" smtClean="0">
                <a:latin typeface="Arial Narrow"/>
                <a:cs typeface="Arial Narrow"/>
              </a:rPr>
              <a:t>(</a:t>
            </a:r>
            <a:r>
              <a:rPr lang="en-US" sz="3200" dirty="0">
                <a:latin typeface="Arial Narrow"/>
                <a:cs typeface="Arial Narrow"/>
              </a:rPr>
              <a:t>Col.3:4)</a:t>
            </a:r>
          </a:p>
        </p:txBody>
      </p:sp>
      <p:sp>
        <p:nvSpPr>
          <p:cNvPr id="4" name="TextBox 3"/>
          <p:cNvSpPr txBox="1"/>
          <p:nvPr/>
        </p:nvSpPr>
        <p:spPr>
          <a:xfrm>
            <a:off x="355932" y="911919"/>
            <a:ext cx="1765326" cy="584776"/>
          </a:xfrm>
          <a:prstGeom prst="rect">
            <a:avLst/>
          </a:prstGeom>
          <a:noFill/>
        </p:spPr>
        <p:txBody>
          <a:bodyPr wrap="square" rtlCol="0">
            <a:spAutoFit/>
          </a:bodyPr>
          <a:lstStyle/>
          <a:p>
            <a:r>
              <a:rPr lang="en-US" sz="3200" b="1" dirty="0">
                <a:solidFill>
                  <a:srgbClr val="FF0000"/>
                </a:solidFill>
                <a:latin typeface="Arial Narrow"/>
                <a:cs typeface="Arial Narrow"/>
              </a:rPr>
              <a:t>L</a:t>
            </a:r>
            <a:r>
              <a:rPr lang="en-US" sz="3200" b="1" dirty="0" smtClean="0">
                <a:solidFill>
                  <a:srgbClr val="FF0000"/>
                </a:solidFill>
                <a:latin typeface="Arial Narrow"/>
                <a:cs typeface="Arial Narrow"/>
              </a:rPr>
              <a:t> o v e</a:t>
            </a:r>
            <a:endParaRPr lang="en-US" sz="3200" b="1" dirty="0">
              <a:solidFill>
                <a:srgbClr val="FF0000"/>
              </a:solidFill>
              <a:latin typeface="Arial Narrow"/>
              <a:cs typeface="Arial Narrow"/>
            </a:endParaRPr>
          </a:p>
        </p:txBody>
      </p:sp>
      <p:sp>
        <p:nvSpPr>
          <p:cNvPr id="14" name="TextBox 13"/>
          <p:cNvSpPr txBox="1"/>
          <p:nvPr/>
        </p:nvSpPr>
        <p:spPr>
          <a:xfrm>
            <a:off x="394413" y="1887483"/>
            <a:ext cx="3492147" cy="584776"/>
          </a:xfrm>
          <a:prstGeom prst="rect">
            <a:avLst/>
          </a:prstGeom>
          <a:noFill/>
        </p:spPr>
        <p:txBody>
          <a:bodyPr wrap="square" rtlCol="0">
            <a:spAutoFit/>
          </a:bodyPr>
          <a:lstStyle/>
          <a:p>
            <a:r>
              <a:rPr lang="en-US" sz="3200" b="1" dirty="0" smtClean="0">
                <a:solidFill>
                  <a:srgbClr val="FF0000"/>
                </a:solidFill>
                <a:latin typeface="Arial Narrow"/>
                <a:cs typeface="Arial Narrow"/>
              </a:rPr>
              <a:t>O b e y		s e r v e</a:t>
            </a:r>
            <a:endParaRPr lang="en-US" sz="3200" b="1" dirty="0">
              <a:solidFill>
                <a:srgbClr val="FF0000"/>
              </a:solidFill>
              <a:latin typeface="Arial Narrow"/>
              <a:cs typeface="Arial Narrow"/>
            </a:endParaRPr>
          </a:p>
        </p:txBody>
      </p:sp>
      <p:sp>
        <p:nvSpPr>
          <p:cNvPr id="21" name="TextBox 20"/>
          <p:cNvSpPr txBox="1"/>
          <p:nvPr/>
        </p:nvSpPr>
        <p:spPr>
          <a:xfrm>
            <a:off x="2942606" y="3846670"/>
            <a:ext cx="2727326" cy="584776"/>
          </a:xfrm>
          <a:prstGeom prst="rect">
            <a:avLst/>
          </a:prstGeom>
          <a:noFill/>
        </p:spPr>
        <p:txBody>
          <a:bodyPr wrap="square" rtlCol="0">
            <a:spAutoFit/>
          </a:bodyPr>
          <a:lstStyle/>
          <a:p>
            <a:r>
              <a:rPr lang="en-US" sz="3200" b="1" dirty="0">
                <a:solidFill>
                  <a:srgbClr val="FF0000"/>
                </a:solidFill>
                <a:latin typeface="Arial Narrow"/>
                <a:cs typeface="Arial Narrow"/>
              </a:rPr>
              <a:t>l</a:t>
            </a:r>
            <a:r>
              <a:rPr lang="en-US" sz="3200" b="1" dirty="0" smtClean="0">
                <a:solidFill>
                  <a:srgbClr val="FF0000"/>
                </a:solidFill>
                <a:latin typeface="Arial Narrow"/>
                <a:cs typeface="Arial Narrow"/>
              </a:rPr>
              <a:t>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f e</a:t>
            </a:r>
            <a:endParaRPr lang="en-US" sz="3200" b="1" dirty="0">
              <a:solidFill>
                <a:srgbClr val="FF0000"/>
              </a:solidFill>
              <a:latin typeface="Arial Narrow"/>
              <a:cs typeface="Arial Narrow"/>
            </a:endParaRPr>
          </a:p>
        </p:txBody>
      </p:sp>
    </p:spTree>
    <p:extLst>
      <p:ext uri="{BB962C8B-B14F-4D97-AF65-F5344CB8AC3E}">
        <p14:creationId xmlns:p14="http://schemas.microsoft.com/office/powerpoint/2010/main" val="241718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4031873"/>
          </a:xfrm>
          <a:prstGeom prst="rect">
            <a:avLst/>
          </a:prstGeom>
        </p:spPr>
        <p:txBody>
          <a:bodyPr wrap="square">
            <a:spAutoFit/>
          </a:bodyPr>
          <a:lstStyle/>
          <a:p>
            <a:r>
              <a:rPr lang="en-US" sz="3200" b="1" dirty="0">
                <a:solidFill>
                  <a:srgbClr val="FF0000"/>
                </a:solidFill>
                <a:latin typeface="Arial Narrow"/>
                <a:cs typeface="Arial Narrow"/>
              </a:rPr>
              <a:t>4. What is faith?</a:t>
            </a:r>
            <a:r>
              <a:rPr lang="en-US" sz="3200" dirty="0">
                <a:solidFill>
                  <a:srgbClr val="FF0000"/>
                </a:solidFill>
                <a:latin typeface="Arial Narrow"/>
                <a:cs typeface="Arial Narrow"/>
              </a:rPr>
              <a:t> </a:t>
            </a:r>
            <a:r>
              <a:rPr lang="en-US" sz="3200" dirty="0">
                <a:latin typeface="Arial Narrow"/>
                <a:cs typeface="Arial Narrow"/>
              </a:rPr>
              <a:t>Who are Biblical examples of faith?</a:t>
            </a:r>
          </a:p>
          <a:p>
            <a:r>
              <a:rPr lang="en-US" sz="3200" dirty="0">
                <a:latin typeface="Arial Narrow"/>
                <a:cs typeface="Arial Narrow"/>
              </a:rPr>
              <a:t>A. It means to develop an unshakable _ _ _ _ _ _ _ _ _ </a:t>
            </a:r>
            <a:r>
              <a:rPr lang="en-US" sz="3200" dirty="0" smtClean="0">
                <a:latin typeface="Arial Narrow"/>
                <a:cs typeface="Arial Narrow"/>
              </a:rPr>
              <a:t> in </a:t>
            </a:r>
            <a:r>
              <a:rPr lang="en-US" sz="3200" dirty="0">
                <a:latin typeface="Arial Narrow"/>
                <a:cs typeface="Arial Narrow"/>
              </a:rPr>
              <a:t>God and acting upon it.</a:t>
            </a:r>
          </a:p>
          <a:p>
            <a:r>
              <a:rPr lang="en-US" sz="3200" dirty="0">
                <a:latin typeface="Arial Narrow"/>
                <a:cs typeface="Arial Narrow"/>
              </a:rPr>
              <a:t>B. It means to _ _ _ _ _ _ _ in something you cannot see, and placing confidence in its reality as if you could see, hear, taste, touch, and smell, is genuine faith.</a:t>
            </a:r>
          </a:p>
          <a:p>
            <a:r>
              <a:rPr lang="en-US" sz="3200" dirty="0">
                <a:latin typeface="Arial Narrow"/>
                <a:cs typeface="Arial Narrow"/>
              </a:rPr>
              <a:t>C. Heb.11 is called the “Hall of Faith.” Who are examples of faith?-______________________________ </a:t>
            </a:r>
          </a:p>
        </p:txBody>
      </p:sp>
      <p:sp>
        <p:nvSpPr>
          <p:cNvPr id="4" name="TextBox 3"/>
          <p:cNvSpPr txBox="1"/>
          <p:nvPr/>
        </p:nvSpPr>
        <p:spPr>
          <a:xfrm>
            <a:off x="5610949" y="423370"/>
            <a:ext cx="3047232" cy="584776"/>
          </a:xfrm>
          <a:prstGeom prst="rect">
            <a:avLst/>
          </a:prstGeom>
          <a:noFill/>
        </p:spPr>
        <p:txBody>
          <a:bodyPr wrap="square" rtlCol="0">
            <a:spAutoFit/>
          </a:bodyPr>
          <a:lstStyle/>
          <a:p>
            <a:r>
              <a:rPr lang="en-US" sz="3200" b="1" dirty="0">
                <a:solidFill>
                  <a:srgbClr val="FF0000"/>
                </a:solidFill>
                <a:latin typeface="Arial Narrow"/>
                <a:cs typeface="Arial Narrow"/>
              </a:rPr>
              <a:t>c</a:t>
            </a:r>
            <a:r>
              <a:rPr lang="en-US" sz="3200" b="1" dirty="0" smtClean="0">
                <a:solidFill>
                  <a:srgbClr val="FF0000"/>
                </a:solidFill>
                <a:latin typeface="Arial Narrow"/>
                <a:cs typeface="Arial Narrow"/>
              </a:rPr>
              <a:t> o n f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d e n c e</a:t>
            </a:r>
            <a:endParaRPr lang="en-US" sz="3200" b="1" dirty="0">
              <a:solidFill>
                <a:srgbClr val="FF0000"/>
              </a:solidFill>
              <a:latin typeface="Arial Narrow"/>
              <a:cs typeface="Arial Narrow"/>
            </a:endParaRPr>
          </a:p>
        </p:txBody>
      </p:sp>
      <p:sp>
        <p:nvSpPr>
          <p:cNvPr id="14" name="TextBox 13"/>
          <p:cNvSpPr txBox="1"/>
          <p:nvPr/>
        </p:nvSpPr>
        <p:spPr>
          <a:xfrm>
            <a:off x="2133249" y="1396209"/>
            <a:ext cx="2426726" cy="584776"/>
          </a:xfrm>
          <a:prstGeom prst="rect">
            <a:avLst/>
          </a:prstGeom>
          <a:noFill/>
        </p:spPr>
        <p:txBody>
          <a:bodyPr wrap="square" rtlCol="0">
            <a:spAutoFit/>
          </a:bodyPr>
          <a:lstStyle/>
          <a:p>
            <a:r>
              <a:rPr lang="en-US" sz="3200" b="1" dirty="0">
                <a:solidFill>
                  <a:srgbClr val="FF0000"/>
                </a:solidFill>
                <a:latin typeface="Arial Narrow"/>
                <a:cs typeface="Arial Narrow"/>
              </a:rPr>
              <a:t>b</a:t>
            </a:r>
            <a:r>
              <a:rPr lang="en-US" sz="3200" b="1" dirty="0" smtClean="0">
                <a:solidFill>
                  <a:srgbClr val="FF0000"/>
                </a:solidFill>
                <a:latin typeface="Arial Narrow"/>
                <a:cs typeface="Arial Narrow"/>
              </a:rPr>
              <a:t> e l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e v e</a:t>
            </a:r>
            <a:endParaRPr lang="en-US" sz="3200" b="1" dirty="0">
              <a:solidFill>
                <a:srgbClr val="FF0000"/>
              </a:solidFill>
              <a:latin typeface="Arial Narrow"/>
              <a:cs typeface="Arial Narrow"/>
            </a:endParaRPr>
          </a:p>
        </p:txBody>
      </p:sp>
      <p:sp>
        <p:nvSpPr>
          <p:cNvPr id="21" name="TextBox 20"/>
          <p:cNvSpPr txBox="1"/>
          <p:nvPr/>
        </p:nvSpPr>
        <p:spPr>
          <a:xfrm>
            <a:off x="93767" y="3332411"/>
            <a:ext cx="9050232" cy="2062103"/>
          </a:xfrm>
          <a:prstGeom prst="rect">
            <a:avLst/>
          </a:prstGeom>
          <a:noFill/>
        </p:spPr>
        <p:txBody>
          <a:bodyPr wrap="square" rtlCol="0">
            <a:spAutoFit/>
          </a:bodyPr>
          <a:lstStyle/>
          <a:p>
            <a:r>
              <a:rPr lang="en-US" sz="3200" b="1" dirty="0" smtClean="0">
                <a:solidFill>
                  <a:srgbClr val="FF0000"/>
                </a:solidFill>
                <a:latin typeface="Arial Narrow"/>
                <a:cs typeface="Arial Narrow"/>
              </a:rPr>
              <a:t>		Abel, Enoch, Noah, Abraham, Sarah, Isaac, Jacob, Joseph, Moses’ parents, </a:t>
            </a:r>
          </a:p>
          <a:p>
            <a:r>
              <a:rPr lang="en-US" sz="3200" b="1" dirty="0" smtClean="0">
                <a:solidFill>
                  <a:srgbClr val="FF0000"/>
                </a:solidFill>
                <a:latin typeface="Arial Narrow"/>
                <a:cs typeface="Arial Narrow"/>
              </a:rPr>
              <a:t>Moses, </a:t>
            </a:r>
            <a:r>
              <a:rPr lang="en-US" sz="3200" b="1" dirty="0" err="1" smtClean="0">
                <a:solidFill>
                  <a:srgbClr val="FF0000"/>
                </a:solidFill>
                <a:latin typeface="Arial Narrow"/>
                <a:cs typeface="Arial Narrow"/>
              </a:rPr>
              <a:t>Rahab</a:t>
            </a:r>
            <a:r>
              <a:rPr lang="en-US" sz="3200" b="1" dirty="0" smtClean="0">
                <a:solidFill>
                  <a:srgbClr val="FF0000"/>
                </a:solidFill>
                <a:latin typeface="Arial Narrow"/>
                <a:cs typeface="Arial Narrow"/>
              </a:rPr>
              <a:t>, David, </a:t>
            </a:r>
          </a:p>
          <a:p>
            <a:r>
              <a:rPr lang="en-US" sz="3200" b="1" dirty="0" smtClean="0">
                <a:solidFill>
                  <a:srgbClr val="FF0000"/>
                </a:solidFill>
                <a:latin typeface="Arial Narrow"/>
                <a:cs typeface="Arial Narrow"/>
              </a:rPr>
              <a:t>Samuel, etc.</a:t>
            </a:r>
            <a:endParaRPr lang="en-US" sz="3200" b="1" dirty="0">
              <a:solidFill>
                <a:srgbClr val="FF0000"/>
              </a:solidFill>
              <a:latin typeface="Arial Narrow"/>
              <a:cs typeface="Arial Narrow"/>
            </a:endParaRPr>
          </a:p>
        </p:txBody>
      </p:sp>
      <p:pic>
        <p:nvPicPr>
          <p:cNvPr id="2" name="Picture 1"/>
          <p:cNvPicPr>
            <a:picLocks noChangeAspect="1"/>
          </p:cNvPicPr>
          <p:nvPr/>
        </p:nvPicPr>
        <p:blipFill>
          <a:blip r:embed="rId2"/>
          <a:stretch>
            <a:fillRect/>
          </a:stretch>
        </p:blipFill>
        <p:spPr>
          <a:xfrm>
            <a:off x="3996266" y="3962400"/>
            <a:ext cx="5147733" cy="2895600"/>
          </a:xfrm>
          <a:prstGeom prst="rect">
            <a:avLst/>
          </a:prstGeom>
        </p:spPr>
      </p:pic>
    </p:spTree>
    <p:extLst>
      <p:ext uri="{BB962C8B-B14F-4D97-AF65-F5344CB8AC3E}">
        <p14:creationId xmlns:p14="http://schemas.microsoft.com/office/powerpoint/2010/main" val="3856388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6494085"/>
          </a:xfrm>
          <a:prstGeom prst="rect">
            <a:avLst/>
          </a:prstGeom>
        </p:spPr>
        <p:txBody>
          <a:bodyPr wrap="square">
            <a:spAutoFit/>
          </a:bodyPr>
          <a:lstStyle/>
          <a:p>
            <a:r>
              <a:rPr lang="en-US" sz="3200" b="1" dirty="0">
                <a:solidFill>
                  <a:srgbClr val="FF0000"/>
                </a:solidFill>
                <a:latin typeface="Arial Narrow"/>
                <a:cs typeface="Arial Narrow"/>
              </a:rPr>
              <a:t>5. Why do you need to spend time daily in God’s Word? </a:t>
            </a:r>
            <a:r>
              <a:rPr lang="en-US" sz="3200" dirty="0">
                <a:latin typeface="Arial Narrow"/>
                <a:cs typeface="Arial Narrow"/>
              </a:rPr>
              <a:t>What are some reasons for reading the Bible?</a:t>
            </a:r>
          </a:p>
          <a:p>
            <a:r>
              <a:rPr lang="en-US" sz="3200" dirty="0" smtClean="0">
                <a:latin typeface="Arial Narrow"/>
                <a:cs typeface="Arial Narrow"/>
              </a:rPr>
              <a:t>A. To </a:t>
            </a:r>
            <a:r>
              <a:rPr lang="en-US" sz="3200" dirty="0">
                <a:latin typeface="Arial Narrow"/>
                <a:cs typeface="Arial Narrow"/>
              </a:rPr>
              <a:t>know _ _ _ (Phil.3:7-10).			</a:t>
            </a:r>
            <a:endParaRPr lang="en-US" sz="3200" dirty="0" smtClean="0">
              <a:latin typeface="Arial Narrow"/>
              <a:cs typeface="Arial Narrow"/>
            </a:endParaRPr>
          </a:p>
          <a:p>
            <a:endParaRPr lang="en-US" sz="3200" dirty="0">
              <a:latin typeface="Arial Narrow"/>
              <a:cs typeface="Arial Narrow"/>
            </a:endParaRPr>
          </a:p>
          <a:p>
            <a:r>
              <a:rPr lang="en-US" sz="3200" dirty="0" smtClean="0">
                <a:latin typeface="Arial Narrow"/>
                <a:cs typeface="Arial Narrow"/>
              </a:rPr>
              <a:t>B</a:t>
            </a:r>
            <a:r>
              <a:rPr lang="en-US" sz="3200" dirty="0">
                <a:latin typeface="Arial Narrow"/>
                <a:cs typeface="Arial Narrow"/>
              </a:rPr>
              <a:t>. To keep from _ _ _ _ _ _ _ (Ps.119:9-11).		</a:t>
            </a:r>
            <a:endParaRPr lang="en-US" sz="3200" dirty="0" smtClean="0">
              <a:latin typeface="Arial Narrow"/>
              <a:cs typeface="Arial Narrow"/>
            </a:endParaRPr>
          </a:p>
          <a:p>
            <a:endParaRPr lang="en-US" sz="3200" dirty="0">
              <a:latin typeface="Arial Narrow"/>
              <a:cs typeface="Arial Narrow"/>
            </a:endParaRPr>
          </a:p>
          <a:p>
            <a:r>
              <a:rPr lang="en-US" sz="3200" dirty="0">
                <a:latin typeface="Arial Narrow"/>
                <a:cs typeface="Arial Narrow"/>
              </a:rPr>
              <a:t>C. To grow up _ _ _ _ _ _ _ _ _ _ _ (1Pet.2:2).	</a:t>
            </a:r>
            <a:endParaRPr lang="en-US" sz="3200" dirty="0" smtClean="0">
              <a:latin typeface="Arial Narrow"/>
              <a:cs typeface="Arial Narrow"/>
            </a:endParaRPr>
          </a:p>
          <a:p>
            <a:endParaRPr lang="en-US" sz="3200" dirty="0" smtClean="0">
              <a:latin typeface="Arial Narrow"/>
              <a:cs typeface="Arial Narrow"/>
            </a:endParaRPr>
          </a:p>
          <a:p>
            <a:r>
              <a:rPr lang="en-US" sz="3200" dirty="0">
                <a:latin typeface="Arial Narrow"/>
                <a:cs typeface="Arial Narrow"/>
              </a:rPr>
              <a:t>D. To meditate on His _ _ _ </a:t>
            </a:r>
            <a:r>
              <a:rPr lang="en-US" sz="3200" dirty="0" smtClean="0">
                <a:latin typeface="Arial Narrow"/>
                <a:cs typeface="Arial Narrow"/>
              </a:rPr>
              <a:t>_ (</a:t>
            </a:r>
            <a:r>
              <a:rPr lang="en-US" sz="3200" dirty="0">
                <a:latin typeface="Arial Narrow"/>
                <a:cs typeface="Arial Narrow"/>
              </a:rPr>
              <a:t>Ps.1:2-3;119:97;99)</a:t>
            </a:r>
            <a:r>
              <a:rPr lang="en-US" sz="3200" dirty="0" smtClean="0">
                <a:latin typeface="Arial Narrow"/>
                <a:cs typeface="Arial Narrow"/>
              </a:rPr>
              <a:t>.</a:t>
            </a:r>
          </a:p>
          <a:p>
            <a:endParaRPr lang="en-US" sz="3200" dirty="0">
              <a:latin typeface="Arial Narrow"/>
              <a:cs typeface="Arial Narrow"/>
            </a:endParaRPr>
          </a:p>
          <a:p>
            <a:r>
              <a:rPr lang="en-US" sz="3200" dirty="0">
                <a:latin typeface="Arial Narrow"/>
                <a:cs typeface="Arial Narrow"/>
              </a:rPr>
              <a:t>E. His Word is _ _ _ _ _ (Jn.17:17).</a:t>
            </a:r>
          </a:p>
          <a:p>
            <a:endParaRPr lang="en-US" sz="3200" dirty="0">
              <a:latin typeface="Arial Narrow"/>
              <a:cs typeface="Arial Narrow"/>
            </a:endParaRPr>
          </a:p>
          <a:p>
            <a:r>
              <a:rPr lang="en-US" sz="3200" dirty="0" smtClean="0">
                <a:latin typeface="Arial Narrow"/>
                <a:cs typeface="Arial Narrow"/>
              </a:rPr>
              <a:t>F</a:t>
            </a:r>
            <a:r>
              <a:rPr lang="en-US" sz="3200" dirty="0">
                <a:latin typeface="Arial Narrow"/>
                <a:cs typeface="Arial Narrow"/>
              </a:rPr>
              <a:t>. His Words are our _ _ _ _ (Dt.32:47;17:19;Mt.4:4).</a:t>
            </a:r>
          </a:p>
        </p:txBody>
      </p:sp>
      <p:sp>
        <p:nvSpPr>
          <p:cNvPr id="4" name="TextBox 3"/>
          <p:cNvSpPr txBox="1"/>
          <p:nvPr/>
        </p:nvSpPr>
        <p:spPr>
          <a:xfrm>
            <a:off x="1797812" y="911919"/>
            <a:ext cx="2770613" cy="584776"/>
          </a:xfrm>
          <a:prstGeom prst="rect">
            <a:avLst/>
          </a:prstGeom>
          <a:noFill/>
        </p:spPr>
        <p:txBody>
          <a:bodyPr wrap="square" rtlCol="0">
            <a:spAutoFit/>
          </a:bodyPr>
          <a:lstStyle/>
          <a:p>
            <a:r>
              <a:rPr lang="en-US" sz="3200" b="1" dirty="0" smtClean="0">
                <a:solidFill>
                  <a:srgbClr val="FF0000"/>
                </a:solidFill>
                <a:latin typeface="Arial Narrow"/>
                <a:cs typeface="Arial Narrow"/>
              </a:rPr>
              <a:t>G o d</a:t>
            </a:r>
            <a:endParaRPr lang="en-US" sz="3200" b="1" dirty="0">
              <a:solidFill>
                <a:srgbClr val="FF0000"/>
              </a:solidFill>
              <a:latin typeface="Arial Narrow"/>
              <a:cs typeface="Arial Narrow"/>
            </a:endParaRPr>
          </a:p>
        </p:txBody>
      </p:sp>
      <p:sp>
        <p:nvSpPr>
          <p:cNvPr id="14" name="TextBox 13"/>
          <p:cNvSpPr txBox="1"/>
          <p:nvPr/>
        </p:nvSpPr>
        <p:spPr>
          <a:xfrm>
            <a:off x="2443522" y="1884743"/>
            <a:ext cx="4452985" cy="584776"/>
          </a:xfrm>
          <a:prstGeom prst="rect">
            <a:avLst/>
          </a:prstGeom>
          <a:noFill/>
        </p:spPr>
        <p:txBody>
          <a:bodyPr wrap="square" rtlCol="0">
            <a:spAutoFit/>
          </a:bodyPr>
          <a:lstStyle/>
          <a:p>
            <a:r>
              <a:rPr lang="en-US" sz="3200" b="1" dirty="0">
                <a:solidFill>
                  <a:srgbClr val="FF0000"/>
                </a:solidFill>
                <a:latin typeface="Arial Narrow"/>
                <a:cs typeface="Arial Narrow"/>
              </a:rPr>
              <a:t>s</a:t>
            </a:r>
            <a:r>
              <a:rPr lang="en-US" sz="3200" b="1" dirty="0" smtClean="0">
                <a:solidFill>
                  <a:srgbClr val="FF0000"/>
                </a:solidFill>
                <a:latin typeface="Arial Narrow"/>
                <a:cs typeface="Arial Narrow"/>
              </a:rPr>
              <a:t> </a:t>
            </a:r>
            <a:r>
              <a:rPr lang="en-US" sz="3200" b="1" dirty="0">
                <a:solidFill>
                  <a:srgbClr val="FF0000"/>
                </a:solidFill>
                <a:latin typeface="Arial Narrow"/>
                <a:cs typeface="Arial Narrow"/>
              </a:rPr>
              <a:t>i</a:t>
            </a:r>
            <a:r>
              <a:rPr lang="en-US" sz="3200" b="1" dirty="0" smtClean="0">
                <a:solidFill>
                  <a:srgbClr val="FF0000"/>
                </a:solidFill>
                <a:latin typeface="Arial Narrow"/>
                <a:cs typeface="Arial Narrow"/>
              </a:rPr>
              <a:t> n n </a:t>
            </a:r>
            <a:r>
              <a:rPr lang="en-US" sz="3200" b="1" dirty="0">
                <a:solidFill>
                  <a:srgbClr val="FF0000"/>
                </a:solidFill>
                <a:latin typeface="Arial Narrow"/>
                <a:cs typeface="Arial Narrow"/>
              </a:rPr>
              <a:t>i</a:t>
            </a:r>
            <a:r>
              <a:rPr lang="en-US" sz="3200" b="1" dirty="0" smtClean="0">
                <a:solidFill>
                  <a:srgbClr val="FF0000"/>
                </a:solidFill>
                <a:latin typeface="Arial Narrow"/>
                <a:cs typeface="Arial Narrow"/>
              </a:rPr>
              <a:t> n g</a:t>
            </a:r>
            <a:endParaRPr lang="en-US" sz="3200" b="1" dirty="0">
              <a:solidFill>
                <a:srgbClr val="FF0000"/>
              </a:solidFill>
              <a:latin typeface="Arial Narrow"/>
              <a:cs typeface="Arial Narrow"/>
            </a:endParaRPr>
          </a:p>
        </p:txBody>
      </p:sp>
      <p:sp>
        <p:nvSpPr>
          <p:cNvPr id="21" name="TextBox 20"/>
          <p:cNvSpPr txBox="1"/>
          <p:nvPr/>
        </p:nvSpPr>
        <p:spPr>
          <a:xfrm>
            <a:off x="2140487" y="2876781"/>
            <a:ext cx="3246815" cy="584776"/>
          </a:xfrm>
          <a:prstGeom prst="rect">
            <a:avLst/>
          </a:prstGeom>
          <a:noFill/>
        </p:spPr>
        <p:txBody>
          <a:bodyPr wrap="square" rtlCol="0">
            <a:spAutoFit/>
          </a:bodyPr>
          <a:lstStyle/>
          <a:p>
            <a:r>
              <a:rPr lang="en-US" sz="3200" b="1" dirty="0">
                <a:solidFill>
                  <a:srgbClr val="FF0000"/>
                </a:solidFill>
                <a:latin typeface="Arial Narrow"/>
                <a:cs typeface="Arial Narrow"/>
              </a:rPr>
              <a:t>s</a:t>
            </a:r>
            <a:r>
              <a:rPr lang="en-US" sz="3200" b="1" dirty="0" smtClean="0">
                <a:solidFill>
                  <a:srgbClr val="FF0000"/>
                </a:solidFill>
                <a:latin typeface="Arial Narrow"/>
                <a:cs typeface="Arial Narrow"/>
              </a:rPr>
              <a:t> p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r </a:t>
            </a:r>
            <a:r>
              <a:rPr lang="en-US" sz="3200" b="1" dirty="0" err="1">
                <a:solidFill>
                  <a:srgbClr val="FF0000"/>
                </a:solidFill>
                <a:latin typeface="Arial Narrow"/>
                <a:cs typeface="Arial Narrow"/>
              </a:rPr>
              <a:t>i</a:t>
            </a:r>
            <a:r>
              <a:rPr lang="en-US" sz="3200" b="1" dirty="0" smtClean="0">
                <a:solidFill>
                  <a:srgbClr val="FF0000"/>
                </a:solidFill>
                <a:latin typeface="Arial Narrow"/>
                <a:cs typeface="Arial Narrow"/>
              </a:rPr>
              <a:t> t u a l l y</a:t>
            </a:r>
            <a:endParaRPr lang="en-US" sz="3200" b="1" dirty="0">
              <a:solidFill>
                <a:srgbClr val="FF0000"/>
              </a:solidFill>
              <a:latin typeface="Arial Narrow"/>
              <a:cs typeface="Arial Narrow"/>
            </a:endParaRPr>
          </a:p>
        </p:txBody>
      </p:sp>
      <p:sp>
        <p:nvSpPr>
          <p:cNvPr id="13" name="TextBox 12"/>
          <p:cNvSpPr txBox="1"/>
          <p:nvPr/>
        </p:nvSpPr>
        <p:spPr>
          <a:xfrm>
            <a:off x="3197184" y="3833867"/>
            <a:ext cx="1833007" cy="584776"/>
          </a:xfrm>
          <a:prstGeom prst="rect">
            <a:avLst/>
          </a:prstGeom>
          <a:noFill/>
        </p:spPr>
        <p:txBody>
          <a:bodyPr wrap="square" rtlCol="0">
            <a:spAutoFit/>
          </a:bodyPr>
          <a:lstStyle/>
          <a:p>
            <a:r>
              <a:rPr lang="en-US" sz="3200" b="1" dirty="0" smtClean="0">
                <a:solidFill>
                  <a:srgbClr val="FF0000"/>
                </a:solidFill>
                <a:latin typeface="Arial Narrow"/>
                <a:cs typeface="Arial Narrow"/>
              </a:rPr>
              <a:t>W o r d</a:t>
            </a:r>
            <a:endParaRPr lang="en-US" sz="3200" b="1" dirty="0">
              <a:solidFill>
                <a:srgbClr val="FF0000"/>
              </a:solidFill>
              <a:latin typeface="Arial Narrow"/>
              <a:cs typeface="Arial Narrow"/>
            </a:endParaRPr>
          </a:p>
        </p:txBody>
      </p:sp>
      <p:sp>
        <p:nvSpPr>
          <p:cNvPr id="8" name="TextBox 7"/>
          <p:cNvSpPr txBox="1"/>
          <p:nvPr/>
        </p:nvSpPr>
        <p:spPr>
          <a:xfrm>
            <a:off x="2203720" y="4813750"/>
            <a:ext cx="1833007" cy="584776"/>
          </a:xfrm>
          <a:prstGeom prst="rect">
            <a:avLst/>
          </a:prstGeom>
          <a:noFill/>
        </p:spPr>
        <p:txBody>
          <a:bodyPr wrap="square" rtlCol="0">
            <a:spAutoFit/>
          </a:bodyPr>
          <a:lstStyle/>
          <a:p>
            <a:r>
              <a:rPr lang="en-US" sz="3200" b="1" dirty="0" smtClean="0">
                <a:solidFill>
                  <a:srgbClr val="FF0000"/>
                </a:solidFill>
                <a:latin typeface="Arial Narrow"/>
                <a:cs typeface="Arial Narrow"/>
              </a:rPr>
              <a:t>T r u t h</a:t>
            </a:r>
            <a:endParaRPr lang="en-US" sz="3200" b="1" dirty="0">
              <a:solidFill>
                <a:srgbClr val="FF0000"/>
              </a:solidFill>
              <a:latin typeface="Arial Narrow"/>
              <a:cs typeface="Arial Narrow"/>
            </a:endParaRPr>
          </a:p>
        </p:txBody>
      </p:sp>
      <p:sp>
        <p:nvSpPr>
          <p:cNvPr id="9" name="TextBox 8"/>
          <p:cNvSpPr txBox="1"/>
          <p:nvPr/>
        </p:nvSpPr>
        <p:spPr>
          <a:xfrm>
            <a:off x="3177943" y="5793633"/>
            <a:ext cx="1833007" cy="584776"/>
          </a:xfrm>
          <a:prstGeom prst="rect">
            <a:avLst/>
          </a:prstGeom>
          <a:noFill/>
        </p:spPr>
        <p:txBody>
          <a:bodyPr wrap="square" rtlCol="0">
            <a:spAutoFit/>
          </a:bodyPr>
          <a:lstStyle/>
          <a:p>
            <a:r>
              <a:rPr lang="en-US" sz="3200" b="1" dirty="0">
                <a:solidFill>
                  <a:srgbClr val="FF0000"/>
                </a:solidFill>
                <a:latin typeface="Arial Narrow"/>
                <a:cs typeface="Arial Narrow"/>
              </a:rPr>
              <a:t>l</a:t>
            </a:r>
            <a:r>
              <a:rPr lang="en-US" sz="3200" b="1" dirty="0" smtClean="0">
                <a:solidFill>
                  <a:srgbClr val="FF0000"/>
                </a:solidFill>
                <a:latin typeface="Arial Narrow"/>
                <a:cs typeface="Arial Narrow"/>
              </a:rPr>
              <a:t>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f e</a:t>
            </a:r>
            <a:endParaRPr lang="en-US" sz="3200" b="1" dirty="0">
              <a:solidFill>
                <a:srgbClr val="FF0000"/>
              </a:solidFill>
              <a:latin typeface="Arial Narrow"/>
              <a:cs typeface="Arial Narrow"/>
            </a:endParaRPr>
          </a:p>
        </p:txBody>
      </p:sp>
    </p:spTree>
    <p:extLst>
      <p:ext uri="{BB962C8B-B14F-4D97-AF65-F5344CB8AC3E}">
        <p14:creationId xmlns:p14="http://schemas.microsoft.com/office/powerpoint/2010/main" val="128765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21" grpId="0"/>
      <p:bldP spid="1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6986527"/>
          </a:xfrm>
          <a:prstGeom prst="rect">
            <a:avLst/>
          </a:prstGeom>
        </p:spPr>
        <p:txBody>
          <a:bodyPr wrap="square">
            <a:spAutoFit/>
          </a:bodyPr>
          <a:lstStyle/>
          <a:p>
            <a:r>
              <a:rPr lang="en-US" sz="3200" b="1" dirty="0">
                <a:solidFill>
                  <a:srgbClr val="FF0000"/>
                </a:solidFill>
                <a:latin typeface="Arial Narrow"/>
                <a:cs typeface="Arial Narrow"/>
              </a:rPr>
              <a:t>6. What is prayer?</a:t>
            </a:r>
            <a:r>
              <a:rPr lang="en-US" sz="3200" dirty="0">
                <a:solidFill>
                  <a:srgbClr val="FF0000"/>
                </a:solidFill>
                <a:latin typeface="Arial Narrow"/>
                <a:cs typeface="Arial Narrow"/>
              </a:rPr>
              <a:t> </a:t>
            </a:r>
            <a:r>
              <a:rPr lang="en-US" sz="3200" dirty="0">
                <a:latin typeface="Arial Narrow"/>
                <a:cs typeface="Arial Narrow"/>
              </a:rPr>
              <a:t>What is the ACTS Model of how to pray?</a:t>
            </a:r>
          </a:p>
          <a:p>
            <a:r>
              <a:rPr lang="en-US" sz="3200" dirty="0">
                <a:latin typeface="Arial Narrow"/>
                <a:cs typeface="Arial Narrow"/>
              </a:rPr>
              <a:t>A. It </a:t>
            </a:r>
            <a:r>
              <a:rPr lang="en-US" sz="3200" dirty="0" smtClean="0">
                <a:latin typeface="Arial Narrow"/>
                <a:cs typeface="Arial Narrow"/>
              </a:rPr>
              <a:t>is the way that we </a:t>
            </a:r>
            <a:r>
              <a:rPr lang="en-US" sz="3200" dirty="0">
                <a:latin typeface="Arial Narrow"/>
                <a:cs typeface="Arial Narrow"/>
              </a:rPr>
              <a:t>_ _ _ </a:t>
            </a:r>
            <a:r>
              <a:rPr lang="en-US" sz="3200" dirty="0" smtClean="0">
                <a:latin typeface="Arial Narrow"/>
                <a:cs typeface="Arial Narrow"/>
              </a:rPr>
              <a:t>_ with God. </a:t>
            </a:r>
            <a:r>
              <a:rPr lang="en-US" sz="3200" dirty="0">
                <a:latin typeface="Arial Narrow"/>
                <a:cs typeface="Arial Narrow"/>
              </a:rPr>
              <a:t>It is </a:t>
            </a:r>
            <a:r>
              <a:rPr lang="en-US" sz="3200" dirty="0" smtClean="0">
                <a:latin typeface="Arial Narrow"/>
                <a:cs typeface="Arial Narrow"/>
              </a:rPr>
              <a:t>also the </a:t>
            </a:r>
            <a:r>
              <a:rPr lang="en-US" sz="3200" dirty="0">
                <a:latin typeface="Arial Narrow"/>
                <a:cs typeface="Arial Narrow"/>
              </a:rPr>
              <a:t>way that </a:t>
            </a:r>
            <a:r>
              <a:rPr lang="en-US" sz="3200" dirty="0" smtClean="0">
                <a:latin typeface="Arial Narrow"/>
                <a:cs typeface="Arial Narrow"/>
              </a:rPr>
              <a:t>God uses </a:t>
            </a:r>
            <a:r>
              <a:rPr lang="en-US" sz="3200" dirty="0">
                <a:latin typeface="Arial Narrow"/>
                <a:cs typeface="Arial Narrow"/>
              </a:rPr>
              <a:t>to _ _ _ _ _ _ _ _ </a:t>
            </a:r>
            <a:r>
              <a:rPr lang="en-US" sz="3200" dirty="0" smtClean="0">
                <a:latin typeface="Arial Narrow"/>
                <a:cs typeface="Arial Narrow"/>
              </a:rPr>
              <a:t> us</a:t>
            </a:r>
            <a:r>
              <a:rPr lang="en-US" sz="3200" dirty="0">
                <a:latin typeface="Arial Narrow"/>
                <a:cs typeface="Arial Narrow"/>
              </a:rPr>
              <a:t>.</a:t>
            </a:r>
          </a:p>
          <a:p>
            <a:r>
              <a:rPr lang="en-US" sz="3200" dirty="0">
                <a:latin typeface="Arial Narrow"/>
                <a:cs typeface="Arial Narrow"/>
              </a:rPr>
              <a:t>B. ACTS Model of praying. </a:t>
            </a:r>
          </a:p>
          <a:p>
            <a:r>
              <a:rPr lang="en-US" sz="3200" dirty="0">
                <a:latin typeface="Arial Narrow"/>
                <a:cs typeface="Arial Narrow"/>
              </a:rPr>
              <a:t>(1) A _ _ _ _ _ _ _ _ - You need to praise God for who He is and what He has done. Worship Him. </a:t>
            </a:r>
          </a:p>
          <a:p>
            <a:r>
              <a:rPr lang="en-US" sz="3200" dirty="0">
                <a:latin typeface="Arial Narrow"/>
                <a:cs typeface="Arial Narrow"/>
              </a:rPr>
              <a:t>(2) C _ _ _ _ _ _ _ _ _ - You need to confess any sin. Come before Him and ask for forgiveness.</a:t>
            </a:r>
          </a:p>
          <a:p>
            <a:r>
              <a:rPr lang="en-US" sz="3200" dirty="0">
                <a:latin typeface="Arial Narrow"/>
                <a:cs typeface="Arial Narrow"/>
              </a:rPr>
              <a:t>(3) T _ _ _ _ _ _ _ _ _ </a:t>
            </a:r>
            <a:r>
              <a:rPr lang="en-US" sz="3200" dirty="0" smtClean="0">
                <a:latin typeface="Arial Narrow"/>
                <a:cs typeface="Arial Narrow"/>
              </a:rPr>
              <a:t>_ _ - </a:t>
            </a:r>
            <a:r>
              <a:rPr lang="en-US" sz="3200" dirty="0">
                <a:latin typeface="Arial Narrow"/>
                <a:cs typeface="Arial Narrow"/>
              </a:rPr>
              <a:t>Give thanks for all God has done and is going to do. </a:t>
            </a:r>
          </a:p>
          <a:p>
            <a:r>
              <a:rPr lang="en-US" sz="3200" dirty="0">
                <a:latin typeface="Arial Narrow"/>
                <a:cs typeface="Arial Narrow"/>
              </a:rPr>
              <a:t>(4) S _ _ _ _ _ _ _ _ _ _ _ - Make request for others and yourself. Pray for guidance, discernment, peace, love, wisdom, and patience in your life. </a:t>
            </a:r>
          </a:p>
        </p:txBody>
      </p:sp>
      <p:sp>
        <p:nvSpPr>
          <p:cNvPr id="4" name="TextBox 3"/>
          <p:cNvSpPr txBox="1"/>
          <p:nvPr/>
        </p:nvSpPr>
        <p:spPr>
          <a:xfrm>
            <a:off x="3410853" y="900136"/>
            <a:ext cx="3015418" cy="584776"/>
          </a:xfrm>
          <a:prstGeom prst="rect">
            <a:avLst/>
          </a:prstGeom>
          <a:noFill/>
        </p:spPr>
        <p:txBody>
          <a:bodyPr wrap="square" rtlCol="0">
            <a:spAutoFit/>
          </a:bodyPr>
          <a:lstStyle/>
          <a:p>
            <a:r>
              <a:rPr lang="en-US" sz="3200" b="1" dirty="0">
                <a:solidFill>
                  <a:srgbClr val="FF0000"/>
                </a:solidFill>
                <a:latin typeface="Arial Narrow"/>
                <a:cs typeface="Arial Narrow"/>
              </a:rPr>
              <a:t>t</a:t>
            </a:r>
            <a:r>
              <a:rPr lang="en-US" sz="3200" b="1" dirty="0" smtClean="0">
                <a:solidFill>
                  <a:srgbClr val="FF0000"/>
                </a:solidFill>
                <a:latin typeface="Arial Narrow"/>
                <a:cs typeface="Arial Narrow"/>
              </a:rPr>
              <a:t> a l k</a:t>
            </a:r>
            <a:endParaRPr lang="en-US" sz="3200" b="1" dirty="0">
              <a:solidFill>
                <a:srgbClr val="FF0000"/>
              </a:solidFill>
              <a:latin typeface="Arial Narrow"/>
              <a:cs typeface="Arial Narrow"/>
            </a:endParaRPr>
          </a:p>
        </p:txBody>
      </p:sp>
      <p:sp>
        <p:nvSpPr>
          <p:cNvPr id="14" name="TextBox 13"/>
          <p:cNvSpPr txBox="1"/>
          <p:nvPr/>
        </p:nvSpPr>
        <p:spPr>
          <a:xfrm>
            <a:off x="2501791" y="1388692"/>
            <a:ext cx="3329325" cy="584776"/>
          </a:xfrm>
          <a:prstGeom prst="rect">
            <a:avLst/>
          </a:prstGeom>
          <a:noFill/>
        </p:spPr>
        <p:txBody>
          <a:bodyPr wrap="square" rtlCol="0">
            <a:spAutoFit/>
          </a:bodyPr>
          <a:lstStyle/>
          <a:p>
            <a:r>
              <a:rPr lang="en-US" sz="3200" b="1" dirty="0" smtClean="0">
                <a:solidFill>
                  <a:srgbClr val="FF0000"/>
                </a:solidFill>
                <a:latin typeface="Arial Narrow"/>
                <a:cs typeface="Arial Narrow"/>
              </a:rPr>
              <a:t>t r a n s f o r m</a:t>
            </a:r>
            <a:endParaRPr lang="en-US" sz="3200" b="1" dirty="0">
              <a:solidFill>
                <a:srgbClr val="FF0000"/>
              </a:solidFill>
              <a:latin typeface="Arial Narrow"/>
              <a:cs typeface="Arial Narrow"/>
            </a:endParaRPr>
          </a:p>
        </p:txBody>
      </p:sp>
      <p:sp>
        <p:nvSpPr>
          <p:cNvPr id="8" name="TextBox 7"/>
          <p:cNvSpPr txBox="1"/>
          <p:nvPr/>
        </p:nvSpPr>
        <p:spPr>
          <a:xfrm>
            <a:off x="485811" y="2378860"/>
            <a:ext cx="3161163" cy="584776"/>
          </a:xfrm>
          <a:prstGeom prst="rect">
            <a:avLst/>
          </a:prstGeom>
          <a:noFill/>
        </p:spPr>
        <p:txBody>
          <a:bodyPr wrap="square" rtlCol="0">
            <a:spAutoFit/>
          </a:bodyPr>
          <a:lstStyle/>
          <a:p>
            <a:r>
              <a:rPr lang="en-US" sz="3200" b="1" dirty="0" smtClean="0">
                <a:solidFill>
                  <a:srgbClr val="FF0000"/>
                </a:solidFill>
                <a:latin typeface="Arial Narrow"/>
                <a:cs typeface="Arial Narrow"/>
              </a:rPr>
              <a:t>A d o r a t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o n</a:t>
            </a:r>
            <a:endParaRPr lang="en-US" sz="3200" b="1" dirty="0">
              <a:solidFill>
                <a:srgbClr val="FF0000"/>
              </a:solidFill>
              <a:latin typeface="Arial Narrow"/>
              <a:cs typeface="Arial Narrow"/>
            </a:endParaRPr>
          </a:p>
        </p:txBody>
      </p:sp>
      <p:sp>
        <p:nvSpPr>
          <p:cNvPr id="10" name="TextBox 9"/>
          <p:cNvSpPr txBox="1"/>
          <p:nvPr/>
        </p:nvSpPr>
        <p:spPr>
          <a:xfrm>
            <a:off x="498317" y="3349758"/>
            <a:ext cx="3465204" cy="584776"/>
          </a:xfrm>
          <a:prstGeom prst="rect">
            <a:avLst/>
          </a:prstGeom>
          <a:noFill/>
        </p:spPr>
        <p:txBody>
          <a:bodyPr wrap="square" rtlCol="0">
            <a:spAutoFit/>
          </a:bodyPr>
          <a:lstStyle/>
          <a:p>
            <a:r>
              <a:rPr lang="en-US" sz="3200" b="1" dirty="0" smtClean="0">
                <a:solidFill>
                  <a:srgbClr val="FF0000"/>
                </a:solidFill>
                <a:latin typeface="Arial Narrow"/>
                <a:cs typeface="Arial Narrow"/>
              </a:rPr>
              <a:t>C o n f e s s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o n</a:t>
            </a:r>
            <a:endParaRPr lang="en-US" sz="3200" b="1" dirty="0">
              <a:solidFill>
                <a:srgbClr val="FF0000"/>
              </a:solidFill>
              <a:latin typeface="Arial Narrow"/>
              <a:cs typeface="Arial Narrow"/>
            </a:endParaRPr>
          </a:p>
        </p:txBody>
      </p:sp>
      <p:sp>
        <p:nvSpPr>
          <p:cNvPr id="9" name="TextBox 8"/>
          <p:cNvSpPr txBox="1"/>
          <p:nvPr/>
        </p:nvSpPr>
        <p:spPr>
          <a:xfrm>
            <a:off x="505051" y="4335759"/>
            <a:ext cx="4131875" cy="584776"/>
          </a:xfrm>
          <a:prstGeom prst="rect">
            <a:avLst/>
          </a:prstGeom>
          <a:noFill/>
        </p:spPr>
        <p:txBody>
          <a:bodyPr wrap="square" rtlCol="0">
            <a:spAutoFit/>
          </a:bodyPr>
          <a:lstStyle/>
          <a:p>
            <a:r>
              <a:rPr lang="en-US" sz="3200" b="1" dirty="0" smtClean="0">
                <a:solidFill>
                  <a:srgbClr val="FF0000"/>
                </a:solidFill>
                <a:latin typeface="Arial Narrow"/>
                <a:cs typeface="Arial Narrow"/>
              </a:rPr>
              <a:t>T h a n k s g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v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n g</a:t>
            </a:r>
            <a:endParaRPr lang="en-US" sz="3200" b="1" dirty="0">
              <a:solidFill>
                <a:srgbClr val="FF0000"/>
              </a:solidFill>
              <a:latin typeface="Arial Narrow"/>
              <a:cs typeface="Arial Narrow"/>
            </a:endParaRPr>
          </a:p>
        </p:txBody>
      </p:sp>
      <p:sp>
        <p:nvSpPr>
          <p:cNvPr id="11" name="TextBox 10"/>
          <p:cNvSpPr txBox="1"/>
          <p:nvPr/>
        </p:nvSpPr>
        <p:spPr>
          <a:xfrm>
            <a:off x="522771" y="5296407"/>
            <a:ext cx="4131875" cy="584776"/>
          </a:xfrm>
          <a:prstGeom prst="rect">
            <a:avLst/>
          </a:prstGeom>
          <a:noFill/>
        </p:spPr>
        <p:txBody>
          <a:bodyPr wrap="square" rtlCol="0">
            <a:spAutoFit/>
          </a:bodyPr>
          <a:lstStyle/>
          <a:p>
            <a:r>
              <a:rPr lang="en-US" sz="3200" b="1" dirty="0" smtClean="0">
                <a:solidFill>
                  <a:srgbClr val="FF0000"/>
                </a:solidFill>
                <a:latin typeface="Arial Narrow"/>
                <a:cs typeface="Arial Narrow"/>
              </a:rPr>
              <a:t>S u p p l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c a t </a:t>
            </a:r>
            <a:r>
              <a:rPr lang="en-US" sz="3200" b="1" dirty="0" err="1" smtClean="0">
                <a:solidFill>
                  <a:srgbClr val="FF0000"/>
                </a:solidFill>
                <a:latin typeface="Arial Narrow"/>
                <a:cs typeface="Arial Narrow"/>
              </a:rPr>
              <a:t>i</a:t>
            </a:r>
            <a:r>
              <a:rPr lang="en-US" sz="3200" b="1" dirty="0" smtClean="0">
                <a:solidFill>
                  <a:srgbClr val="FF0000"/>
                </a:solidFill>
                <a:latin typeface="Arial Narrow"/>
                <a:cs typeface="Arial Narrow"/>
              </a:rPr>
              <a:t> o n</a:t>
            </a:r>
            <a:endParaRPr lang="en-US" sz="3200" b="1" dirty="0">
              <a:solidFill>
                <a:srgbClr val="FF0000"/>
              </a:solidFill>
              <a:latin typeface="Arial Narrow"/>
              <a:cs typeface="Arial Narrow"/>
            </a:endParaRPr>
          </a:p>
        </p:txBody>
      </p:sp>
    </p:spTree>
    <p:extLst>
      <p:ext uri="{BB962C8B-B14F-4D97-AF65-F5344CB8AC3E}">
        <p14:creationId xmlns:p14="http://schemas.microsoft.com/office/powerpoint/2010/main" val="2743475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P spid="10"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89" cy="3046988"/>
          </a:xfrm>
          <a:prstGeom prst="rect">
            <a:avLst/>
          </a:prstGeom>
        </p:spPr>
        <p:txBody>
          <a:bodyPr wrap="square">
            <a:spAutoFit/>
          </a:bodyPr>
          <a:lstStyle/>
          <a:p>
            <a:r>
              <a:rPr lang="en-US" sz="3200" b="1" dirty="0">
                <a:solidFill>
                  <a:srgbClr val="FF0000"/>
                </a:solidFill>
                <a:latin typeface="Arial Narrow"/>
                <a:cs typeface="Arial Narrow"/>
              </a:rPr>
              <a:t>7. What is faithfulness?</a:t>
            </a:r>
            <a:r>
              <a:rPr lang="en-US" sz="3200" dirty="0">
                <a:solidFill>
                  <a:srgbClr val="FF0000"/>
                </a:solidFill>
                <a:latin typeface="Arial Narrow"/>
                <a:cs typeface="Arial Narrow"/>
              </a:rPr>
              <a:t> </a:t>
            </a:r>
            <a:r>
              <a:rPr lang="en-US" sz="3200" dirty="0">
                <a:latin typeface="Arial Narrow"/>
                <a:cs typeface="Arial Narrow"/>
              </a:rPr>
              <a:t>What does it mean you will do?</a:t>
            </a:r>
          </a:p>
          <a:p>
            <a:r>
              <a:rPr lang="en-US" sz="3200" dirty="0">
                <a:latin typeface="Arial Narrow"/>
                <a:cs typeface="Arial Narrow"/>
              </a:rPr>
              <a:t>A. It means to be thorough in the performance of my duties</a:t>
            </a:r>
            <a:r>
              <a:rPr lang="en-US" sz="3200" dirty="0" smtClean="0">
                <a:latin typeface="Arial Narrow"/>
                <a:cs typeface="Arial Narrow"/>
              </a:rPr>
              <a:t>; being </a:t>
            </a:r>
            <a:r>
              <a:rPr lang="en-US" sz="3200" dirty="0">
                <a:latin typeface="Arial Narrow"/>
                <a:cs typeface="Arial Narrow"/>
              </a:rPr>
              <a:t>_ _ _ _ to my </a:t>
            </a:r>
            <a:r>
              <a:rPr lang="en-US" sz="3200" dirty="0" err="1">
                <a:latin typeface="Arial Narrow"/>
                <a:cs typeface="Arial Narrow"/>
              </a:rPr>
              <a:t>words,promises</a:t>
            </a:r>
            <a:r>
              <a:rPr lang="en-US" sz="3200" dirty="0">
                <a:latin typeface="Arial Narrow"/>
                <a:cs typeface="Arial Narrow"/>
              </a:rPr>
              <a:t> and vows.</a:t>
            </a:r>
          </a:p>
          <a:p>
            <a:r>
              <a:rPr lang="en-US" sz="3200" dirty="0">
                <a:latin typeface="Arial Narrow"/>
                <a:cs typeface="Arial Narrow"/>
              </a:rPr>
              <a:t>B. Grow in you relationship to _ _ _ (1Cor.4:2).	</a:t>
            </a:r>
          </a:p>
          <a:p>
            <a:r>
              <a:rPr lang="en-US" sz="3200" dirty="0">
                <a:latin typeface="Arial Narrow"/>
                <a:cs typeface="Arial Narrow"/>
              </a:rPr>
              <a:t>C. Be a loving and _ _ _ _ _ _ _ friend(Pr.13:17).	</a:t>
            </a:r>
          </a:p>
          <a:p>
            <a:r>
              <a:rPr lang="en-US" sz="3200" dirty="0">
                <a:latin typeface="Arial Narrow"/>
                <a:cs typeface="Arial Narrow"/>
              </a:rPr>
              <a:t>D. Enjoy the _ _ _ _ _ _ _ of faithfulness(Mt.25:23). </a:t>
            </a:r>
          </a:p>
        </p:txBody>
      </p:sp>
      <p:sp>
        <p:nvSpPr>
          <p:cNvPr id="4" name="TextBox 3"/>
          <p:cNvSpPr txBox="1"/>
          <p:nvPr/>
        </p:nvSpPr>
        <p:spPr>
          <a:xfrm>
            <a:off x="881125" y="876570"/>
            <a:ext cx="3817794" cy="584776"/>
          </a:xfrm>
          <a:prstGeom prst="rect">
            <a:avLst/>
          </a:prstGeom>
          <a:noFill/>
        </p:spPr>
        <p:txBody>
          <a:bodyPr wrap="square" rtlCol="0">
            <a:spAutoFit/>
          </a:bodyPr>
          <a:lstStyle/>
          <a:p>
            <a:r>
              <a:rPr lang="en-US" sz="3200" b="1" dirty="0">
                <a:solidFill>
                  <a:srgbClr val="FF0000"/>
                </a:solidFill>
                <a:latin typeface="Arial Narrow"/>
                <a:cs typeface="Arial Narrow"/>
              </a:rPr>
              <a:t>t</a:t>
            </a:r>
            <a:r>
              <a:rPr lang="en-US" sz="3200" b="1" dirty="0" smtClean="0">
                <a:solidFill>
                  <a:srgbClr val="FF0000"/>
                </a:solidFill>
                <a:latin typeface="Arial Narrow"/>
                <a:cs typeface="Arial Narrow"/>
              </a:rPr>
              <a:t> r u e</a:t>
            </a:r>
            <a:endParaRPr lang="en-US" sz="3200" b="1" dirty="0">
              <a:solidFill>
                <a:srgbClr val="FF0000"/>
              </a:solidFill>
              <a:latin typeface="Arial Narrow"/>
              <a:cs typeface="Arial Narrow"/>
            </a:endParaRPr>
          </a:p>
        </p:txBody>
      </p:sp>
      <p:sp>
        <p:nvSpPr>
          <p:cNvPr id="14" name="TextBox 13"/>
          <p:cNvSpPr txBox="1"/>
          <p:nvPr/>
        </p:nvSpPr>
        <p:spPr>
          <a:xfrm>
            <a:off x="4401812" y="1402479"/>
            <a:ext cx="3255913" cy="584776"/>
          </a:xfrm>
          <a:prstGeom prst="rect">
            <a:avLst/>
          </a:prstGeom>
          <a:noFill/>
        </p:spPr>
        <p:txBody>
          <a:bodyPr wrap="square" rtlCol="0">
            <a:spAutoFit/>
          </a:bodyPr>
          <a:lstStyle/>
          <a:p>
            <a:r>
              <a:rPr lang="en-US" sz="3200" b="1" dirty="0" smtClean="0">
                <a:solidFill>
                  <a:srgbClr val="FF0000"/>
                </a:solidFill>
                <a:latin typeface="Arial Narrow"/>
                <a:cs typeface="Arial Narrow"/>
              </a:rPr>
              <a:t>G o d</a:t>
            </a:r>
            <a:endParaRPr lang="en-US" sz="3200" b="1" dirty="0">
              <a:solidFill>
                <a:srgbClr val="FF0000"/>
              </a:solidFill>
              <a:latin typeface="Arial Narrow"/>
              <a:cs typeface="Arial Narrow"/>
            </a:endParaRPr>
          </a:p>
        </p:txBody>
      </p:sp>
      <p:sp>
        <p:nvSpPr>
          <p:cNvPr id="8" name="TextBox 7"/>
          <p:cNvSpPr txBox="1"/>
          <p:nvPr/>
        </p:nvSpPr>
        <p:spPr>
          <a:xfrm>
            <a:off x="2938122" y="1891035"/>
            <a:ext cx="4112372" cy="584776"/>
          </a:xfrm>
          <a:prstGeom prst="rect">
            <a:avLst/>
          </a:prstGeom>
          <a:noFill/>
        </p:spPr>
        <p:txBody>
          <a:bodyPr wrap="square" rtlCol="0">
            <a:spAutoFit/>
          </a:bodyPr>
          <a:lstStyle/>
          <a:p>
            <a:r>
              <a:rPr lang="en-US" sz="3200" b="1" dirty="0">
                <a:solidFill>
                  <a:srgbClr val="FF0000"/>
                </a:solidFill>
                <a:latin typeface="Arial Narrow"/>
                <a:cs typeface="Arial Narrow"/>
              </a:rPr>
              <a:t>t</a:t>
            </a:r>
            <a:r>
              <a:rPr lang="en-US" sz="3200" b="1" dirty="0" smtClean="0">
                <a:solidFill>
                  <a:srgbClr val="FF0000"/>
                </a:solidFill>
                <a:latin typeface="Arial Narrow"/>
                <a:cs typeface="Arial Narrow"/>
              </a:rPr>
              <a:t> r u s t e d</a:t>
            </a:r>
            <a:endParaRPr lang="en-US" sz="3200" b="1" dirty="0">
              <a:solidFill>
                <a:srgbClr val="FF0000"/>
              </a:solidFill>
              <a:latin typeface="Arial Narrow"/>
              <a:cs typeface="Arial Narrow"/>
            </a:endParaRPr>
          </a:p>
        </p:txBody>
      </p:sp>
      <p:sp>
        <p:nvSpPr>
          <p:cNvPr id="10" name="TextBox 9"/>
          <p:cNvSpPr txBox="1"/>
          <p:nvPr/>
        </p:nvSpPr>
        <p:spPr>
          <a:xfrm>
            <a:off x="1915807" y="2385234"/>
            <a:ext cx="3086698" cy="584776"/>
          </a:xfrm>
          <a:prstGeom prst="rect">
            <a:avLst/>
          </a:prstGeom>
          <a:noFill/>
        </p:spPr>
        <p:txBody>
          <a:bodyPr wrap="square" rtlCol="0">
            <a:spAutoFit/>
          </a:bodyPr>
          <a:lstStyle/>
          <a:p>
            <a:r>
              <a:rPr lang="en-US" sz="3200" b="1" dirty="0">
                <a:solidFill>
                  <a:srgbClr val="FF0000"/>
                </a:solidFill>
                <a:latin typeface="Arial Narrow"/>
                <a:cs typeface="Arial Narrow"/>
              </a:rPr>
              <a:t>r</a:t>
            </a:r>
            <a:r>
              <a:rPr lang="en-US" sz="3200" b="1" dirty="0" smtClean="0">
                <a:solidFill>
                  <a:srgbClr val="FF0000"/>
                </a:solidFill>
                <a:latin typeface="Arial Narrow"/>
                <a:cs typeface="Arial Narrow"/>
              </a:rPr>
              <a:t> e w a r d s</a:t>
            </a:r>
            <a:endParaRPr lang="en-US" sz="3200" b="1" dirty="0">
              <a:solidFill>
                <a:srgbClr val="FF0000"/>
              </a:solidFill>
              <a:latin typeface="Arial Narrow"/>
              <a:cs typeface="Arial Narrow"/>
            </a:endParaRPr>
          </a:p>
        </p:txBody>
      </p:sp>
      <p:pic>
        <p:nvPicPr>
          <p:cNvPr id="5" name="Picture 4"/>
          <p:cNvPicPr>
            <a:picLocks noChangeAspect="1"/>
          </p:cNvPicPr>
          <p:nvPr/>
        </p:nvPicPr>
        <p:blipFill>
          <a:blip r:embed="rId2"/>
          <a:stretch>
            <a:fillRect/>
          </a:stretch>
        </p:blipFill>
        <p:spPr>
          <a:xfrm>
            <a:off x="3886201" y="2914650"/>
            <a:ext cx="5257800" cy="3943350"/>
          </a:xfrm>
          <a:prstGeom prst="rect">
            <a:avLst/>
          </a:prstGeom>
        </p:spPr>
      </p:pic>
    </p:spTree>
    <p:extLst>
      <p:ext uri="{BB962C8B-B14F-4D97-AF65-F5344CB8AC3E}">
        <p14:creationId xmlns:p14="http://schemas.microsoft.com/office/powerpoint/2010/main" val="12178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198140</TotalTime>
  <Words>1526</Words>
  <Application>Microsoft Macintosh PowerPoint</Application>
  <PresentationFormat>On-screen Show (4:3)</PresentationFormat>
  <Paragraphs>177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Who will pay? </dc:title>
  <dc:creator>Gary Hart</dc:creator>
  <cp:lastModifiedBy>Gary Hart</cp:lastModifiedBy>
  <cp:revision>1012</cp:revision>
  <cp:lastPrinted>2016-12-14T21:41:20Z</cp:lastPrinted>
  <dcterms:created xsi:type="dcterms:W3CDTF">2015-10-30T21:32:22Z</dcterms:created>
  <dcterms:modified xsi:type="dcterms:W3CDTF">2017-02-01T15:32:57Z</dcterms:modified>
</cp:coreProperties>
</file>