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80" r:id="rId10"/>
    <p:sldId id="267" r:id="rId11"/>
    <p:sldId id="266" r:id="rId12"/>
    <p:sldId id="281" r:id="rId13"/>
    <p:sldId id="271"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C7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80"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1CF71-9BB9-7348-9DF5-FCB74851CA69}" type="datetimeFigureOut">
              <a:rPr lang="en-US" smtClean="0"/>
              <a:t>8/27/19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7D765-CC7A-6841-95F0-B139540AECD1}" type="slidenum">
              <a:rPr lang="en-US" smtClean="0"/>
              <a:t>‹#›</a:t>
            </a:fld>
            <a:endParaRPr lang="en-US"/>
          </a:p>
        </p:txBody>
      </p:sp>
    </p:spTree>
    <p:extLst>
      <p:ext uri="{BB962C8B-B14F-4D97-AF65-F5344CB8AC3E}">
        <p14:creationId xmlns:p14="http://schemas.microsoft.com/office/powerpoint/2010/main" val="24851370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0BB15E-1FFC-5140-A5E1-72FEDEDAC4D4}" type="slidenum">
              <a:rPr lang="en-US" smtClean="0"/>
              <a:pPr/>
              <a:t>1</a:t>
            </a:fld>
            <a:endParaRPr lang="en-US"/>
          </a:p>
        </p:txBody>
      </p:sp>
    </p:spTree>
    <p:extLst>
      <p:ext uri="{BB962C8B-B14F-4D97-AF65-F5344CB8AC3E}">
        <p14:creationId xmlns:p14="http://schemas.microsoft.com/office/powerpoint/2010/main" val="57556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Humility means putting Christ first, others second, and self last. It mean knowing ourselves, accepting ourselves, and being ourselves to the glory of God. </a:t>
            </a:r>
          </a:p>
          <a:p>
            <a:r>
              <a:rPr lang="en-US" sz="1200" dirty="0" smtClean="0"/>
              <a:t>In Greek, this word was used for a soothing </a:t>
            </a:r>
            <a:r>
              <a:rPr lang="en-US" sz="1200" dirty="0" err="1" smtClean="0"/>
              <a:t>medicine,a</a:t>
            </a:r>
            <a:r>
              <a:rPr lang="en-US" sz="1200" dirty="0" smtClean="0"/>
              <a:t> colt that had been </a:t>
            </a:r>
            <a:r>
              <a:rPr lang="en-US" sz="1200" dirty="0" err="1" smtClean="0"/>
              <a:t>broken,and</a:t>
            </a:r>
            <a:r>
              <a:rPr lang="en-US" sz="1200" dirty="0" smtClean="0"/>
              <a:t> a soft </a:t>
            </a:r>
            <a:r>
              <a:rPr lang="en-US" sz="1200" dirty="0" err="1" smtClean="0"/>
              <a:t>wind.In</a:t>
            </a:r>
            <a:r>
              <a:rPr lang="en-US" sz="1200" dirty="0" smtClean="0"/>
              <a:t> each case you have power under control. </a:t>
            </a:r>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 person once said to a newly wedded couple, “It’s great that you love each other, but if </a:t>
            </a:r>
            <a:r>
              <a:rPr lang="en-US" sz="1200" dirty="0" err="1" smtClean="0"/>
              <a:t>your’re</a:t>
            </a:r>
            <a:r>
              <a:rPr lang="en-US" sz="1200" dirty="0" smtClean="0"/>
              <a:t> going to be happy in marriage, you have to work at it!”). It is the responsibility of each person, and the job never ends.</a:t>
            </a:r>
          </a:p>
          <a:p>
            <a:r>
              <a:rPr lang="en-US" sz="1200" dirty="0" smtClean="0"/>
              <a:t>If a believer cannot get along with God, he cannot get along with other believers. </a:t>
            </a:r>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Which is more important to our relationship with God...being one or keeping unity? It’s a great question that can be answered by simply asking another </a:t>
            </a:r>
            <a:r>
              <a:rPr lang="en-US" sz="1200" dirty="0" err="1" smtClean="0"/>
              <a:t>question:Which</a:t>
            </a:r>
            <a:r>
              <a:rPr lang="en-US" sz="1200" dirty="0" smtClean="0"/>
              <a:t> is more important to living...breathing in or breathing out? </a:t>
            </a:r>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(1)Tying the knot together: 2 sticks tied together by a string. (2)Putting the ring on together: 2 sticks with a rubber band around it. (3)Wrapped together: 2 sticks with taped together. (4)Cemented together: 2 sticks glued together.</a:t>
            </a:r>
          </a:p>
        </p:txBody>
      </p:sp>
      <p:sp>
        <p:nvSpPr>
          <p:cNvPr id="4" name="Slide Number Placeholder 3"/>
          <p:cNvSpPr>
            <a:spLocks noGrp="1"/>
          </p:cNvSpPr>
          <p:nvPr>
            <p:ph type="sldNum" sz="quarter" idx="10"/>
          </p:nvPr>
        </p:nvSpPr>
        <p:spPr/>
        <p:txBody>
          <a:bodyPr/>
          <a:lstStyle/>
          <a:p>
            <a:fld id="{AA025001-2DF1-D042-99EC-73EA0B711BAF}" type="slidenum">
              <a:rPr lang="en-US" smtClean="0"/>
              <a:pPr/>
              <a:t>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United </a:t>
            </a:r>
            <a:r>
              <a:rPr lang="en-US" sz="1200" dirty="0" smtClean="0"/>
              <a:t>(11x </a:t>
            </a:r>
            <a:r>
              <a:rPr lang="en-US" sz="1200" dirty="0" err="1" smtClean="0"/>
              <a:t>kallo</a:t>
            </a:r>
            <a:r>
              <a:rPr lang="en-US" sz="1200" dirty="0" smtClean="0"/>
              <a:t> means to </a:t>
            </a:r>
            <a:r>
              <a:rPr lang="en-US" sz="1200" dirty="0" err="1" smtClean="0"/>
              <a:t>glue,or</a:t>
            </a:r>
            <a:r>
              <a:rPr lang="en-US" sz="1200" dirty="0" smtClean="0"/>
              <a:t> weld </a:t>
            </a:r>
            <a:r>
              <a:rPr lang="en-US" sz="1200" dirty="0" err="1" smtClean="0"/>
              <a:t>together;to</a:t>
            </a:r>
            <a:r>
              <a:rPr lang="en-US" sz="1200" dirty="0" smtClean="0"/>
              <a:t> adhere </a:t>
            </a:r>
            <a:r>
              <a:rPr lang="en-US" sz="1200" dirty="0" err="1" smtClean="0"/>
              <a:t>to,to</a:t>
            </a:r>
            <a:r>
              <a:rPr lang="en-US" sz="1200" dirty="0" smtClean="0"/>
              <a:t> attach one's self </a:t>
            </a:r>
            <a:r>
              <a:rPr lang="en-US" sz="1200" dirty="0" err="1" smtClean="0"/>
              <a:t>to,unite</a:t>
            </a:r>
            <a:r>
              <a:rPr lang="en-US" sz="1200" dirty="0" smtClean="0"/>
              <a:t> with). </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Example:Glue</a:t>
            </a:r>
            <a:r>
              <a:rPr lang="en-US" sz="1200" kern="1200" dirty="0" smtClean="0">
                <a:solidFill>
                  <a:schemeClr val="tx1"/>
                </a:solidFill>
                <a:effectLst/>
                <a:latin typeface="+mn-lt"/>
                <a:ea typeface="+mn-ea"/>
                <a:cs typeface="+mn-cs"/>
              </a:rPr>
              <a:t> epoxies are extremely </a:t>
            </a:r>
            <a:r>
              <a:rPr lang="en-US" sz="1200" kern="1200" dirty="0" err="1" smtClean="0">
                <a:solidFill>
                  <a:schemeClr val="tx1"/>
                </a:solidFill>
                <a:effectLst/>
                <a:latin typeface="+mn-lt"/>
                <a:ea typeface="+mn-ea"/>
                <a:cs typeface="+mn-cs"/>
              </a:rPr>
              <a:t>strong,two</a:t>
            </a:r>
            <a:r>
              <a:rPr lang="en-US" sz="1200" kern="1200" dirty="0" smtClean="0">
                <a:solidFill>
                  <a:schemeClr val="tx1"/>
                </a:solidFill>
                <a:effectLst/>
                <a:latin typeface="+mn-lt"/>
                <a:ea typeface="+mn-ea"/>
                <a:cs typeface="+mn-cs"/>
              </a:rPr>
              <a:t>-part adhesives that are great for tough projects. The formulas are made up of two parts, a resin and a hardener, that when combined create a heavy-duty bond).It is like joining together by the bond of united &amp; remain, truth &amp; love. </a:t>
            </a:r>
          </a:p>
          <a:p>
            <a:r>
              <a:rPr lang="en-US" sz="1200" b="1" dirty="0" smtClean="0"/>
              <a:t>Remain</a:t>
            </a:r>
            <a:r>
              <a:rPr lang="en-US" sz="1200" dirty="0" smtClean="0"/>
              <a:t> (11x </a:t>
            </a:r>
            <a:r>
              <a:rPr lang="en-US" sz="1200" dirty="0" err="1" smtClean="0"/>
              <a:t>meno</a:t>
            </a:r>
            <a:r>
              <a:rPr lang="en-US" sz="1200" dirty="0" smtClean="0"/>
              <a:t> means to stay, to continue, to dwell, to remain, to rest, to last, endure, to survive, to continue unchanged, to be permanent, to persevere, to abide, to be in close and settled union, to indwell). </a:t>
            </a:r>
            <a:endParaRPr lang="en-US" altLang="zh-TW" sz="1200" b="1" dirty="0">
              <a:solidFill>
                <a:srgbClr val="FF0000"/>
              </a:solidFill>
              <a:latin typeface="华文细黑"/>
              <a:ea typeface="华文细黑"/>
              <a:cs typeface="华文细黑"/>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 all Christians agree on some minor matters of Christian doctrine, but they do agree on the major truths of the faith. </a:t>
            </a:r>
            <a:endParaRPr lang="zh-TW" altLang="en-US" sz="1200" dirty="0">
              <a:solidFill>
                <a:srgbClr val="FF0000"/>
              </a:solidFill>
              <a:latin typeface="华文细黑"/>
              <a:ea typeface="华文细黑"/>
              <a:cs typeface="华文细黑"/>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It is difficult to believe that two believers can claim to obey the same Lord, and yet not be able to walk together in oneness. (“What is the greatest hindrance to Christianity in India? Christians”-</a:t>
            </a:r>
            <a:r>
              <a:rPr lang="en-US" sz="1200" dirty="0" err="1" smtClean="0"/>
              <a:t>M.Ghandi</a:t>
            </a:r>
            <a:r>
              <a:rPr lang="en-US" sz="12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Christians may differ in some matters of interpretation and church practice, but all true Christians agree on “the faith”—and to depart from “the faith” is to bring about disunity within the body of Christ. . </a:t>
            </a:r>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 far as the one body is </a:t>
            </a:r>
            <a:r>
              <a:rPr lang="en-US" sz="1200" dirty="0" err="1" smtClean="0"/>
              <a:t>concerned,there</a:t>
            </a:r>
            <a:r>
              <a:rPr lang="en-US" sz="1200" dirty="0" smtClean="0"/>
              <a:t> is one baptism—the baptism of the Spirit. But as far as local bodies of believers are </a:t>
            </a:r>
            <a:r>
              <a:rPr lang="en-US" sz="1200" dirty="0" err="1" smtClean="0"/>
              <a:t>concerned,there</a:t>
            </a:r>
            <a:r>
              <a:rPr lang="en-US" sz="1200" dirty="0" smtClean="0"/>
              <a:t> are two baptism: the baptism of the Spirit and water baptism.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marvelous oneness of believers in the family of God is evident </a:t>
            </a:r>
            <a:r>
              <a:rPr lang="en-US" sz="1200" dirty="0" err="1" smtClean="0"/>
              <a:t>here,for</a:t>
            </a:r>
            <a:r>
              <a:rPr lang="en-US" sz="1200" dirty="0" smtClean="0"/>
              <a:t> God is over </a:t>
            </a:r>
            <a:r>
              <a:rPr lang="en-US" sz="1200" dirty="0" err="1" smtClean="0"/>
              <a:t>all,and</a:t>
            </a:r>
            <a:r>
              <a:rPr lang="en-US" sz="1200" dirty="0" smtClean="0"/>
              <a:t> working through </a:t>
            </a:r>
            <a:r>
              <a:rPr lang="en-US" sz="1200" dirty="0" err="1" smtClean="0"/>
              <a:t>all,and</a:t>
            </a:r>
            <a:r>
              <a:rPr lang="en-US" sz="1200" dirty="0" smtClean="0"/>
              <a:t> in all. </a:t>
            </a:r>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FF"/>
              </a:solidFill>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are to live a life worthy of God’s calling. </a:t>
            </a:r>
            <a:endParaRPr lang="en-US" sz="1200" dirty="0">
              <a:solidFill>
                <a:srgbClr val="0000FF"/>
              </a:solidFill>
            </a:endParaRPr>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8AA639-36F6-964A-983F-8F3B69C34AD8}" type="datetimeFigureOut">
              <a:rPr lang="en-US" smtClean="0"/>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123453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AA639-36F6-964A-983F-8F3B69C34AD8}" type="datetimeFigureOut">
              <a:rPr lang="en-US" smtClean="0"/>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48422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AA639-36F6-964A-983F-8F3B69C34AD8}" type="datetimeFigureOut">
              <a:rPr lang="en-US" smtClean="0"/>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106865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AA639-36F6-964A-983F-8F3B69C34AD8}" type="datetimeFigureOut">
              <a:rPr lang="en-US" smtClean="0"/>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26350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8AA639-36F6-964A-983F-8F3B69C34AD8}" type="datetimeFigureOut">
              <a:rPr lang="en-US" smtClean="0"/>
              <a:t>8/27/19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93527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8AA639-36F6-964A-983F-8F3B69C34AD8}" type="datetimeFigureOut">
              <a:rPr lang="en-US" smtClean="0"/>
              <a:t>8/27/19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398735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8AA639-36F6-964A-983F-8F3B69C34AD8}" type="datetimeFigureOut">
              <a:rPr lang="en-US" smtClean="0"/>
              <a:t>8/27/19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399057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8AA639-36F6-964A-983F-8F3B69C34AD8}" type="datetimeFigureOut">
              <a:rPr lang="en-US" smtClean="0"/>
              <a:t>8/27/19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371971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AA639-36F6-964A-983F-8F3B69C34AD8}" type="datetimeFigureOut">
              <a:rPr lang="en-US" smtClean="0"/>
              <a:t>8/27/19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60820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AA639-36F6-964A-983F-8F3B69C34AD8}" type="datetimeFigureOut">
              <a:rPr lang="en-US" smtClean="0"/>
              <a:t>8/27/19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241042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AA639-36F6-964A-983F-8F3B69C34AD8}" type="datetimeFigureOut">
              <a:rPr lang="en-US" smtClean="0"/>
              <a:t>8/27/19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2CE26-205D-6948-8474-06DC8CD8E960}" type="slidenum">
              <a:rPr lang="en-US" smtClean="0"/>
              <a:t>‹#›</a:t>
            </a:fld>
            <a:endParaRPr lang="en-US"/>
          </a:p>
        </p:txBody>
      </p:sp>
    </p:spTree>
    <p:extLst>
      <p:ext uri="{BB962C8B-B14F-4D97-AF65-F5344CB8AC3E}">
        <p14:creationId xmlns:p14="http://schemas.microsoft.com/office/powerpoint/2010/main" val="864325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AA639-36F6-964A-983F-8F3B69C34AD8}" type="datetimeFigureOut">
              <a:rPr lang="en-US" smtClean="0"/>
              <a:t>8/27/19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2CE26-205D-6948-8474-06DC8CD8E960}" type="slidenum">
              <a:rPr lang="en-US" smtClean="0"/>
              <a:t>‹#›</a:t>
            </a:fld>
            <a:endParaRPr lang="en-US"/>
          </a:p>
        </p:txBody>
      </p:sp>
    </p:spTree>
    <p:extLst>
      <p:ext uri="{BB962C8B-B14F-4D97-AF65-F5344CB8AC3E}">
        <p14:creationId xmlns:p14="http://schemas.microsoft.com/office/powerpoint/2010/main" val="66610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64102" y="-46682"/>
            <a:ext cx="4441146" cy="7201970"/>
          </a:xfrm>
          <a:prstGeom prst="rect">
            <a:avLst/>
          </a:prstGeom>
          <a:noFill/>
        </p:spPr>
        <p:txBody>
          <a:bodyPr wrap="square" rtlCol="0">
            <a:spAutoFit/>
          </a:bodyPr>
          <a:lstStyle/>
          <a:p>
            <a:r>
              <a:rPr lang="zh-CN" altLang="en-US" sz="1400" b="1" dirty="0">
                <a:latin typeface="华文细黑"/>
                <a:ea typeface="华文细黑"/>
                <a:cs typeface="华文细黑"/>
              </a:rPr>
              <a:t>经文</a:t>
            </a:r>
            <a:r>
              <a:rPr lang="en-US" altLang="zh-CN" sz="1400" b="1" dirty="0">
                <a:latin typeface="华文细黑"/>
                <a:ea typeface="华文细黑"/>
                <a:cs typeface="华文细黑"/>
              </a:rPr>
              <a:t>:</a:t>
            </a:r>
            <a:r>
              <a:rPr lang="zh-CN" altLang="en-US" sz="1400" dirty="0">
                <a:latin typeface="华文细黑"/>
                <a:ea typeface="华文细黑"/>
                <a:cs typeface="华文细黑"/>
              </a:rPr>
              <a:t>弗</a:t>
            </a:r>
            <a:r>
              <a:rPr lang="en-US" altLang="zh-CN" sz="1400" dirty="0">
                <a:latin typeface="华文细黑"/>
                <a:ea typeface="华文细黑"/>
                <a:cs typeface="华文细黑"/>
              </a:rPr>
              <a:t>4:1-</a:t>
            </a:r>
            <a:r>
              <a:rPr lang="en-US" altLang="zh-CN" sz="1400" dirty="0" smtClean="0">
                <a:latin typeface="华文细黑"/>
                <a:ea typeface="华文细黑"/>
                <a:cs typeface="华文细黑"/>
              </a:rPr>
              <a:t>6</a:t>
            </a:r>
            <a:r>
              <a:rPr lang="en-US" sz="1400" b="1" dirty="0" smtClean="0">
                <a:latin typeface="华文细黑"/>
                <a:ea typeface="华文细黑"/>
                <a:cs typeface="华文细黑"/>
              </a:rPr>
              <a:t>主题：</a:t>
            </a:r>
            <a:r>
              <a:rPr lang="zh-TW" altLang="en-US" sz="1400" b="1" dirty="0">
                <a:latin typeface="华文细黑"/>
                <a:ea typeface="华文细黑"/>
                <a:cs typeface="华文细黑"/>
              </a:rPr>
              <a:t>与</a:t>
            </a:r>
            <a:r>
              <a:rPr lang="zh-CN" altLang="en-US" sz="1400" b="1" dirty="0">
                <a:latin typeface="华文细黑"/>
                <a:ea typeface="华文细黑"/>
                <a:cs typeface="华文细黑"/>
              </a:rPr>
              <a:t>主联合，彼此联合</a:t>
            </a:r>
            <a:r>
              <a:rPr lang="en-US" sz="1400" dirty="0" smtClean="0">
                <a:latin typeface="华文细黑"/>
                <a:ea typeface="华文细黑"/>
                <a:cs typeface="华文细黑"/>
              </a:rPr>
              <a:t>。</a:t>
            </a:r>
          </a:p>
          <a:p>
            <a:r>
              <a:rPr lang="en-US" sz="1400" dirty="0" err="1" smtClean="0">
                <a:latin typeface="华文细黑"/>
                <a:ea typeface="华文细黑"/>
                <a:cs typeface="华文细黑"/>
              </a:rPr>
              <a:t>用</a:t>
            </a:r>
            <a:r>
              <a:rPr lang="en-US" sz="1400" dirty="0" err="1">
                <a:latin typeface="华文细黑"/>
                <a:ea typeface="华文细黑"/>
                <a:cs typeface="华文细黑"/>
              </a:rPr>
              <a:t>和平彼此联络,竭力保守圣灵所赐合而为一的心</a:t>
            </a:r>
            <a:r>
              <a:rPr lang="en-US" altLang="zh-CN" sz="1400" dirty="0">
                <a:latin typeface="华文细黑"/>
                <a:ea typeface="华文细黑"/>
                <a:cs typeface="华文细黑"/>
              </a:rPr>
              <a:t>(</a:t>
            </a:r>
            <a:r>
              <a:rPr lang="zh-CN" altLang="en-US" sz="1400" dirty="0">
                <a:latin typeface="华文细黑"/>
                <a:ea typeface="华文细黑"/>
                <a:cs typeface="华文细黑"/>
              </a:rPr>
              <a:t>弗</a:t>
            </a:r>
            <a:r>
              <a:rPr lang="zh-CN" altLang="zh-CN" sz="1400" dirty="0">
                <a:latin typeface="华文细黑"/>
                <a:ea typeface="华文细黑"/>
                <a:cs typeface="华文细黑"/>
              </a:rPr>
              <a:t>4</a:t>
            </a:r>
            <a:r>
              <a:rPr lang="en-US" altLang="zh-CN" sz="1400" dirty="0">
                <a:latin typeface="华文细黑"/>
                <a:ea typeface="华文细黑"/>
                <a:cs typeface="华文细黑"/>
              </a:rPr>
              <a:t>:3)</a:t>
            </a:r>
            <a:r>
              <a:rPr lang="zh-CN" altLang="en-US" sz="1400" dirty="0">
                <a:latin typeface="华文细黑"/>
                <a:ea typeface="华文细黑"/>
                <a:cs typeface="华文细黑"/>
              </a:rPr>
              <a:t>。</a:t>
            </a:r>
            <a:endParaRPr lang="en-US" sz="1400" dirty="0">
              <a:latin typeface="华文细黑"/>
              <a:ea typeface="华文细黑"/>
              <a:cs typeface="华文细黑"/>
            </a:endParaRPr>
          </a:p>
          <a:p>
            <a:r>
              <a:rPr lang="zh-CN" altLang="en-US" sz="1400" b="1" dirty="0" smtClean="0">
                <a:latin typeface="华文细黑"/>
                <a:ea typeface="华文细黑"/>
                <a:cs typeface="华文细黑"/>
              </a:rPr>
              <a:t>引言</a:t>
            </a:r>
            <a:r>
              <a:rPr lang="en-US" sz="1400" b="1" dirty="0" smtClean="0">
                <a:latin typeface="华文细黑"/>
                <a:ea typeface="华文细黑"/>
                <a:cs typeface="华文细黑"/>
              </a:rPr>
              <a:t>：</a:t>
            </a:r>
            <a:r>
              <a:rPr lang="zh-TW" altLang="en-US" sz="1400" b="1" dirty="0" smtClean="0">
                <a:latin typeface="华文细黑"/>
                <a:ea typeface="华文细黑"/>
                <a:cs typeface="华文细黑"/>
              </a:rPr>
              <a:t>开场问题</a:t>
            </a:r>
            <a:r>
              <a:rPr lang="zh-TW" altLang="en-US" sz="1400" b="1" dirty="0">
                <a:latin typeface="华文细黑"/>
                <a:ea typeface="华文细黑"/>
                <a:cs typeface="华文细黑"/>
              </a:rPr>
              <a:t>：</a:t>
            </a:r>
            <a:r>
              <a:rPr lang="zh-TW" altLang="en-US" sz="1400" dirty="0" smtClean="0">
                <a:latin typeface="华文细黑"/>
                <a:ea typeface="华文细黑"/>
                <a:cs typeface="华文细黑"/>
              </a:rPr>
              <a:t>什么是</a:t>
            </a:r>
            <a:r>
              <a:rPr lang="zh-CN" altLang="en-US" sz="1400" dirty="0" smtClean="0">
                <a:latin typeface="华文细黑"/>
                <a:ea typeface="华文细黑"/>
                <a:cs typeface="华文细黑"/>
              </a:rPr>
              <a:t>联</a:t>
            </a:r>
            <a:r>
              <a:rPr lang="zh-TW" altLang="en-US" sz="1400" dirty="0" smtClean="0">
                <a:latin typeface="华文细黑"/>
                <a:ea typeface="华文细黑"/>
                <a:cs typeface="华文细黑"/>
              </a:rPr>
              <a:t>合</a:t>
            </a:r>
            <a:r>
              <a:rPr lang="zh-TW" altLang="en-US" sz="1400" dirty="0">
                <a:latin typeface="华文细黑"/>
                <a:ea typeface="华文细黑"/>
                <a:cs typeface="华文细黑"/>
              </a:rPr>
              <a:t>？</a:t>
            </a:r>
          </a:p>
          <a:p>
            <a:r>
              <a:rPr lang="zh-TW" altLang="en-US" sz="1400" b="1" dirty="0">
                <a:latin typeface="华文细黑"/>
                <a:ea typeface="华文细黑"/>
                <a:cs typeface="华文细黑"/>
              </a:rPr>
              <a:t>关键问题：</a:t>
            </a:r>
            <a:r>
              <a:rPr lang="zh-TW" altLang="en-US" sz="1400" dirty="0" smtClean="0">
                <a:latin typeface="华文细黑"/>
                <a:ea typeface="华文细黑"/>
                <a:cs typeface="华文细黑"/>
              </a:rPr>
              <a:t>什么是</a:t>
            </a:r>
            <a:r>
              <a:rPr lang="zh-CN" altLang="en-US" sz="1400" dirty="0">
                <a:latin typeface="华文细黑"/>
                <a:ea typeface="华文细黑"/>
                <a:cs typeface="华文细黑"/>
              </a:rPr>
              <a:t>联</a:t>
            </a:r>
            <a:r>
              <a:rPr lang="zh-TW" altLang="en-US" sz="1400" dirty="0" smtClean="0">
                <a:latin typeface="华文细黑"/>
                <a:ea typeface="华文细黑"/>
                <a:cs typeface="华文细黑"/>
              </a:rPr>
              <a:t>合在一起</a:t>
            </a:r>
            <a:r>
              <a:rPr lang="zh-TW" altLang="en-US" sz="1400" dirty="0">
                <a:latin typeface="华文细黑"/>
                <a:ea typeface="华文细黑"/>
                <a:cs typeface="华文细黑"/>
              </a:rPr>
              <a:t>？</a:t>
            </a:r>
          </a:p>
          <a:p>
            <a:r>
              <a:rPr lang="zh-TW" altLang="en-US" sz="1400" b="1" dirty="0">
                <a:latin typeface="华文细黑"/>
                <a:ea typeface="华文细黑"/>
                <a:cs typeface="华文细黑"/>
              </a:rPr>
              <a:t>关键理念：</a:t>
            </a:r>
            <a:r>
              <a:rPr lang="zh-TW" altLang="en-US" sz="1400" dirty="0" smtClean="0">
                <a:latin typeface="华文细黑"/>
                <a:ea typeface="华文细黑"/>
                <a:cs typeface="华文细黑"/>
              </a:rPr>
              <a:t>我们要与主联</a:t>
            </a:r>
            <a:r>
              <a:rPr lang="zh-CN" altLang="en-US" sz="1400" dirty="0" smtClean="0">
                <a:latin typeface="华文细黑"/>
                <a:ea typeface="华文细黑"/>
                <a:cs typeface="华文细黑"/>
              </a:rPr>
              <a:t>合</a:t>
            </a:r>
            <a:r>
              <a:rPr lang="zh-CN" altLang="zh-CN" sz="1400" dirty="0" smtClean="0">
                <a:latin typeface="华文细黑"/>
                <a:ea typeface="华文细黑"/>
                <a:cs typeface="华文细黑"/>
              </a:rPr>
              <a:t>，</a:t>
            </a:r>
            <a:r>
              <a:rPr lang="zh-CN" altLang="en-US" sz="1400" dirty="0" smtClean="0">
                <a:latin typeface="华文细黑"/>
                <a:ea typeface="华文细黑"/>
                <a:cs typeface="华文细黑"/>
              </a:rPr>
              <a:t>彼此联合</a:t>
            </a:r>
            <a:r>
              <a:rPr lang="zh-TW" altLang="en-US" sz="1400" dirty="0" smtClean="0">
                <a:latin typeface="华文细黑"/>
                <a:ea typeface="华文细黑"/>
                <a:cs typeface="华文细黑"/>
              </a:rPr>
              <a:t>。</a:t>
            </a:r>
            <a:r>
              <a:rPr lang="en-US" sz="1400" dirty="0">
                <a:latin typeface="华文细黑"/>
                <a:ea typeface="华文细黑"/>
                <a:cs typeface="华文细黑"/>
              </a:rPr>
              <a:t> </a:t>
            </a:r>
            <a:endParaRPr lang="en-US" sz="1400" dirty="0" smtClean="0">
              <a:latin typeface="华文细黑"/>
              <a:ea typeface="华文细黑"/>
              <a:cs typeface="华文细黑"/>
            </a:endParaRPr>
          </a:p>
          <a:p>
            <a:endParaRPr lang="en-US" altLang="zh-CN" sz="1400" dirty="0">
              <a:latin typeface="华文细黑"/>
              <a:ea typeface="华文细黑"/>
              <a:cs typeface="华文细黑"/>
            </a:endParaRPr>
          </a:p>
          <a:p>
            <a:r>
              <a:rPr lang="zh-CN" altLang="en-US" sz="1400" b="1" dirty="0" smtClean="0">
                <a:latin typeface="华文细黑"/>
                <a:ea typeface="华文细黑"/>
                <a:cs typeface="华文细黑"/>
              </a:rPr>
              <a:t>一。撒种合一</a:t>
            </a:r>
            <a:r>
              <a:rPr lang="zh-CN" altLang="en-US" sz="1400" b="1" dirty="0">
                <a:latin typeface="华文细黑"/>
                <a:ea typeface="华文细黑"/>
                <a:cs typeface="华文细黑"/>
              </a:rPr>
              <a:t>：</a:t>
            </a:r>
            <a:r>
              <a:rPr lang="zh-CN" altLang="en-US" sz="1400" b="1" dirty="0" smtClean="0">
                <a:latin typeface="华文细黑"/>
                <a:ea typeface="华文细黑"/>
                <a:cs typeface="华文细黑"/>
              </a:rPr>
              <a:t>与主联合</a:t>
            </a:r>
            <a:r>
              <a:rPr lang="en-US" altLang="zh-CN" sz="1400" b="1" dirty="0">
                <a:latin typeface="华文细黑"/>
                <a:ea typeface="华文细黑"/>
                <a:cs typeface="华文细黑"/>
              </a:rPr>
              <a:t>(</a:t>
            </a:r>
            <a:r>
              <a:rPr lang="zh-CN" altLang="en-US" sz="1400" b="1" dirty="0" smtClean="0">
                <a:latin typeface="华文细黑"/>
                <a:ea typeface="华文细黑"/>
                <a:cs typeface="华文细黑"/>
              </a:rPr>
              <a:t>弗</a:t>
            </a:r>
            <a:r>
              <a:rPr lang="en-US" altLang="zh-CN" sz="1400" b="1" dirty="0" smtClean="0">
                <a:latin typeface="华文细黑"/>
                <a:ea typeface="华文细黑"/>
                <a:cs typeface="华文细黑"/>
              </a:rPr>
              <a:t>4:4</a:t>
            </a:r>
            <a:r>
              <a:rPr lang="en-US" altLang="zh-CN" sz="1400" b="1" dirty="0">
                <a:latin typeface="华文细黑"/>
                <a:ea typeface="华文细黑"/>
                <a:cs typeface="华文细黑"/>
              </a:rPr>
              <a:t>-</a:t>
            </a:r>
            <a:r>
              <a:rPr lang="en-US" altLang="zh-CN" sz="1400" b="1" dirty="0" smtClean="0">
                <a:latin typeface="华文细黑"/>
                <a:ea typeface="华文细黑"/>
                <a:cs typeface="华文细黑"/>
              </a:rPr>
              <a:t>6)</a:t>
            </a:r>
            <a:r>
              <a:rPr lang="zh-CN" altLang="en-US" sz="1400" b="1" dirty="0" smtClean="0">
                <a:latin typeface="华文细黑"/>
                <a:ea typeface="华文细黑"/>
                <a:cs typeface="华文细黑"/>
              </a:rPr>
              <a:t>。</a:t>
            </a:r>
            <a:endParaRPr lang="zh-CN" altLang="en-US" sz="1400" b="1" dirty="0">
              <a:latin typeface="华文细黑"/>
              <a:ea typeface="华文细黑"/>
              <a:cs typeface="华文细黑"/>
            </a:endParaRPr>
          </a:p>
          <a:p>
            <a:r>
              <a:rPr lang="en-US" altLang="zh-CN" sz="1400" b="1" dirty="0" smtClean="0">
                <a:latin typeface="华文细黑"/>
                <a:ea typeface="华文细黑"/>
                <a:cs typeface="华文细黑"/>
              </a:rPr>
              <a:t>(a)</a:t>
            </a:r>
            <a:r>
              <a:rPr lang="zh-CN" altLang="en-US" sz="1400" b="1" dirty="0" smtClean="0">
                <a:latin typeface="华文细黑"/>
                <a:ea typeface="华文细黑"/>
                <a:cs typeface="华文细黑"/>
              </a:rPr>
              <a:t>我们有什么共</a:t>
            </a:r>
            <a:r>
              <a:rPr lang="zh-CN" altLang="en-US" sz="1400" b="1" dirty="0">
                <a:latin typeface="华文细黑"/>
                <a:ea typeface="华文细黑"/>
                <a:cs typeface="华文细黑"/>
              </a:rPr>
              <a:t>同点？</a:t>
            </a:r>
          </a:p>
          <a:p>
            <a:r>
              <a:rPr lang="en-US" altLang="zh-CN" sz="1400" dirty="0" smtClean="0">
                <a:latin typeface="华文细黑"/>
                <a:ea typeface="华文细黑"/>
                <a:cs typeface="华文细黑"/>
              </a:rPr>
              <a:t>(1)</a:t>
            </a:r>
            <a:r>
              <a:rPr lang="zh-CN" altLang="en-US" sz="1400" dirty="0" smtClean="0">
                <a:latin typeface="华文细黑"/>
                <a:ea typeface="华文细黑"/>
                <a:cs typeface="华文细黑"/>
              </a:rPr>
              <a:t>我们有一</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(2)</a:t>
            </a:r>
            <a:r>
              <a:rPr lang="zh-CN" altLang="en-US" sz="1400" dirty="0" smtClean="0">
                <a:latin typeface="华文细黑"/>
                <a:ea typeface="华文细黑"/>
                <a:cs typeface="华文细黑"/>
              </a:rPr>
              <a:t>我们有一</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(3)</a:t>
            </a:r>
            <a:r>
              <a:rPr lang="zh-CN" altLang="en-US" sz="1400" dirty="0" smtClean="0">
                <a:latin typeface="华文细黑"/>
                <a:ea typeface="华文细黑"/>
                <a:cs typeface="华文细黑"/>
              </a:rPr>
              <a:t>我们有一</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(4)</a:t>
            </a:r>
            <a:r>
              <a:rPr lang="zh-CN" altLang="en-US" sz="1400" dirty="0" smtClean="0">
                <a:latin typeface="华文细黑"/>
                <a:ea typeface="华文细黑"/>
                <a:cs typeface="华文细黑"/>
              </a:rPr>
              <a:t>我们有一</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(5)</a:t>
            </a:r>
            <a:r>
              <a:rPr lang="zh-CN" altLang="en-US" sz="1400" dirty="0" smtClean="0">
                <a:latin typeface="华文细黑"/>
                <a:ea typeface="华文细黑"/>
                <a:cs typeface="华文细黑"/>
              </a:rPr>
              <a:t>我们有一</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(6)</a:t>
            </a:r>
            <a:r>
              <a:rPr lang="zh-CN" altLang="en-US" sz="1400" dirty="0" smtClean="0">
                <a:latin typeface="华文细黑"/>
                <a:ea typeface="华文细黑"/>
                <a:cs typeface="华文细黑"/>
              </a:rPr>
              <a:t>我们有一</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(7)</a:t>
            </a:r>
            <a:r>
              <a:rPr lang="zh-CN" altLang="en-US" sz="1400" dirty="0" smtClean="0">
                <a:latin typeface="华文细黑"/>
                <a:ea typeface="华文细黑"/>
                <a:cs typeface="华文细黑"/>
              </a:rPr>
              <a:t>我们有一</a:t>
            </a:r>
            <a:endParaRPr lang="zh-CN" altLang="en-US" sz="1400" dirty="0">
              <a:latin typeface="华文细黑"/>
              <a:ea typeface="华文细黑"/>
              <a:cs typeface="华文细黑"/>
            </a:endParaRPr>
          </a:p>
          <a:p>
            <a:r>
              <a:rPr lang="en-US" altLang="zh-CN" sz="1400" b="1" dirty="0" smtClean="0">
                <a:latin typeface="华文细黑"/>
                <a:ea typeface="华文细黑"/>
                <a:cs typeface="华文细黑"/>
              </a:rPr>
              <a:t>(b)</a:t>
            </a:r>
            <a:r>
              <a:rPr lang="zh-CN" altLang="en-US" sz="1400" b="1" dirty="0" smtClean="0">
                <a:latin typeface="华文细黑"/>
                <a:ea typeface="华文细黑"/>
                <a:cs typeface="华文细黑"/>
              </a:rPr>
              <a:t>我们撒种什么</a:t>
            </a:r>
            <a:r>
              <a:rPr lang="zh-CN" altLang="en-US" sz="1400" b="1" dirty="0">
                <a:latin typeface="华文细黑"/>
                <a:ea typeface="华文细黑"/>
                <a:cs typeface="华文细黑"/>
              </a:rPr>
              <a:t>？</a:t>
            </a:r>
          </a:p>
          <a:p>
            <a:r>
              <a:rPr lang="zh-CN" altLang="en-US" sz="1400" b="1" dirty="0" smtClean="0">
                <a:latin typeface="华文细黑"/>
                <a:ea typeface="华文细黑"/>
                <a:cs typeface="华文细黑"/>
              </a:rPr>
              <a:t>引用</a:t>
            </a:r>
            <a:r>
              <a:rPr lang="en-US" altLang="zh-CN" sz="1400" b="1" dirty="0" smtClean="0">
                <a:latin typeface="华文细黑"/>
                <a:ea typeface="华文细黑"/>
                <a:cs typeface="华文细黑"/>
              </a:rPr>
              <a:t>1</a:t>
            </a:r>
            <a:r>
              <a:rPr lang="zh-CN" altLang="en-US" sz="1400" b="1" dirty="0">
                <a:latin typeface="华文细黑"/>
                <a:ea typeface="华文细黑"/>
                <a:cs typeface="华文细黑"/>
              </a:rPr>
              <a:t>：</a:t>
            </a:r>
          </a:p>
          <a:p>
            <a:endParaRPr lang="zh-CN" altLang="en-US" sz="1400" b="1" dirty="0">
              <a:latin typeface="华文细黑"/>
              <a:ea typeface="华文细黑"/>
              <a:cs typeface="华文细黑"/>
            </a:endParaRPr>
          </a:p>
          <a:p>
            <a:r>
              <a:rPr lang="zh-CN" altLang="en-US" sz="1400" b="1" smtClean="0">
                <a:latin typeface="华文细黑"/>
                <a:ea typeface="华文细黑"/>
                <a:cs typeface="华文细黑"/>
              </a:rPr>
              <a:t>二。</a:t>
            </a:r>
            <a:r>
              <a:rPr lang="zh-CN" altLang="en-US" sz="1400" b="1" smtClean="0">
                <a:latin typeface="华文细黑"/>
                <a:ea typeface="华文细黑"/>
                <a:cs typeface="华文细黑"/>
              </a:rPr>
              <a:t>收割团结</a:t>
            </a:r>
            <a:r>
              <a:rPr lang="zh-CN" altLang="en-US" sz="1400" b="1" dirty="0">
                <a:latin typeface="华文细黑"/>
                <a:ea typeface="华文细黑"/>
                <a:cs typeface="华文细黑"/>
              </a:rPr>
              <a:t>：</a:t>
            </a:r>
            <a:r>
              <a:rPr lang="zh-CN" altLang="en-US" sz="1400" b="1" dirty="0" smtClean="0">
                <a:latin typeface="华文细黑"/>
                <a:ea typeface="华文细黑"/>
                <a:cs typeface="华文细黑"/>
              </a:rPr>
              <a:t>彼此联合</a:t>
            </a:r>
            <a:r>
              <a:rPr lang="en-US" altLang="zh-CN" sz="1400" b="1" dirty="0" smtClean="0">
                <a:latin typeface="华文细黑"/>
                <a:ea typeface="华文细黑"/>
                <a:cs typeface="华文细黑"/>
              </a:rPr>
              <a:t>(</a:t>
            </a:r>
            <a:r>
              <a:rPr lang="zh-CN" altLang="en-US" sz="1400" b="1" dirty="0" smtClean="0">
                <a:latin typeface="华文细黑"/>
                <a:ea typeface="华文细黑"/>
                <a:cs typeface="华文细黑"/>
              </a:rPr>
              <a:t>弗</a:t>
            </a:r>
            <a:r>
              <a:rPr lang="en-US" altLang="zh-CN" sz="1400" b="1" dirty="0" smtClean="0">
                <a:latin typeface="华文细黑"/>
                <a:ea typeface="华文细黑"/>
                <a:cs typeface="华文细黑"/>
              </a:rPr>
              <a:t>4:1</a:t>
            </a:r>
            <a:r>
              <a:rPr lang="en-US" altLang="zh-CN" sz="1400" b="1" dirty="0">
                <a:latin typeface="华文细黑"/>
                <a:ea typeface="华文细黑"/>
                <a:cs typeface="华文细黑"/>
              </a:rPr>
              <a:t>-</a:t>
            </a:r>
            <a:r>
              <a:rPr lang="en-US" altLang="zh-CN" sz="1400" b="1" dirty="0" smtClean="0">
                <a:latin typeface="华文细黑"/>
                <a:ea typeface="华文细黑"/>
                <a:cs typeface="华文细黑"/>
              </a:rPr>
              <a:t>3)</a:t>
            </a:r>
            <a:r>
              <a:rPr lang="zh-CN" altLang="en-US" sz="1400" b="1" dirty="0" smtClean="0">
                <a:latin typeface="华文细黑"/>
                <a:ea typeface="华文细黑"/>
                <a:cs typeface="华文细黑"/>
              </a:rPr>
              <a:t>。</a:t>
            </a:r>
            <a:endParaRPr lang="zh-CN" altLang="en-US" sz="1400" b="1" dirty="0">
              <a:latin typeface="华文细黑"/>
              <a:ea typeface="华文细黑"/>
              <a:cs typeface="华文细黑"/>
            </a:endParaRPr>
          </a:p>
          <a:p>
            <a:r>
              <a:rPr lang="en-US" altLang="zh-CN" sz="1400" b="1" dirty="0" smtClean="0">
                <a:latin typeface="华文细黑"/>
                <a:ea typeface="华文细黑"/>
                <a:cs typeface="华文细黑"/>
              </a:rPr>
              <a:t>(a)</a:t>
            </a:r>
            <a:r>
              <a:rPr lang="zh-CN" altLang="en-US" sz="1400" b="1" dirty="0" smtClean="0">
                <a:latin typeface="华文细黑"/>
                <a:ea typeface="华文细黑"/>
                <a:cs typeface="华文细黑"/>
              </a:rPr>
              <a:t>有什么</a:t>
            </a:r>
            <a:r>
              <a:rPr lang="zh-CN" altLang="en-US" sz="1400" b="1" dirty="0" smtClean="0">
                <a:latin typeface="华文细黑"/>
                <a:ea typeface="华文细黑"/>
                <a:cs typeface="华文细黑"/>
              </a:rPr>
              <a:t>恩</a:t>
            </a:r>
            <a:r>
              <a:rPr lang="zh-CN" altLang="en-US" sz="1400" b="1" dirty="0" smtClean="0">
                <a:latin typeface="华文细黑"/>
                <a:ea typeface="华文细黑"/>
                <a:cs typeface="华文细黑"/>
              </a:rPr>
              <a:t>典</a:t>
            </a:r>
            <a:r>
              <a:rPr lang="zh-CN" altLang="en-US" sz="1400" b="1" dirty="0" smtClean="0">
                <a:latin typeface="华文细黑"/>
                <a:ea typeface="华文细黑"/>
                <a:cs typeface="华文细黑"/>
              </a:rPr>
              <a:t>？</a:t>
            </a:r>
            <a:endParaRPr lang="zh-CN" altLang="en-US" sz="1400" b="1" dirty="0">
              <a:latin typeface="华文细黑"/>
              <a:ea typeface="华文细黑"/>
              <a:cs typeface="华文细黑"/>
            </a:endParaRPr>
          </a:p>
          <a:p>
            <a:r>
              <a:rPr lang="en-US" altLang="zh-CN" sz="1400" dirty="0" smtClean="0">
                <a:latin typeface="华文细黑"/>
                <a:ea typeface="华文细黑"/>
                <a:cs typeface="华文细黑"/>
              </a:rPr>
              <a:t>(1)</a:t>
            </a:r>
            <a:r>
              <a:rPr lang="zh-CN" altLang="en-US" sz="1400" dirty="0" smtClean="0">
                <a:latin typeface="华文细黑"/>
                <a:ea typeface="华文细黑"/>
                <a:cs typeface="华文细黑"/>
              </a:rPr>
              <a:t>要</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(20</a:t>
            </a:r>
            <a:r>
              <a:rPr lang="zh-CN" altLang="en-US" sz="1400" dirty="0" smtClean="0">
                <a:latin typeface="华文细黑"/>
                <a:ea typeface="华文细黑"/>
                <a:cs typeface="华文细黑"/>
              </a:rPr>
              <a:t>要</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(3)</a:t>
            </a:r>
            <a:r>
              <a:rPr lang="zh-CN" altLang="en-US" sz="1400" dirty="0" smtClean="0">
                <a:latin typeface="华文细黑"/>
                <a:ea typeface="华文细黑"/>
                <a:cs typeface="华文细黑"/>
              </a:rPr>
              <a:t>要</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(4)</a:t>
            </a:r>
            <a:r>
              <a:rPr lang="zh-CN" altLang="en-US" sz="1400" dirty="0" smtClean="0">
                <a:latin typeface="华文细黑"/>
                <a:ea typeface="华文细黑"/>
                <a:cs typeface="华文细黑"/>
              </a:rPr>
              <a:t>要</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(5)</a:t>
            </a:r>
            <a:r>
              <a:rPr lang="zh-CN" altLang="en-US" sz="1400" dirty="0" smtClean="0">
                <a:latin typeface="华文细黑"/>
                <a:ea typeface="华文细黑"/>
                <a:cs typeface="华文细黑"/>
              </a:rPr>
              <a:t>要</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(6)</a:t>
            </a:r>
            <a:r>
              <a:rPr lang="zh-CN" altLang="en-US" sz="1400" dirty="0" smtClean="0">
                <a:latin typeface="华文细黑"/>
                <a:ea typeface="华文细黑"/>
                <a:cs typeface="华文细黑"/>
              </a:rPr>
              <a:t>要</a:t>
            </a:r>
            <a:endParaRPr lang="zh-CN" altLang="en-US" sz="1400" dirty="0">
              <a:latin typeface="华文细黑"/>
              <a:ea typeface="华文细黑"/>
              <a:cs typeface="华文细黑"/>
            </a:endParaRPr>
          </a:p>
          <a:p>
            <a:r>
              <a:rPr lang="en-US" altLang="zh-CN" sz="1400" dirty="0" smtClean="0">
                <a:latin typeface="华文细黑"/>
                <a:ea typeface="华文细黑"/>
                <a:cs typeface="华文细黑"/>
              </a:rPr>
              <a:t>(7)</a:t>
            </a:r>
            <a:r>
              <a:rPr lang="zh-CN" altLang="en-US" sz="1400" dirty="0" smtClean="0">
                <a:latin typeface="华文细黑"/>
                <a:ea typeface="华文细黑"/>
                <a:cs typeface="华文细黑"/>
              </a:rPr>
              <a:t>要</a:t>
            </a:r>
            <a:endParaRPr lang="zh-CN" altLang="en-US" sz="1400" dirty="0">
              <a:latin typeface="华文细黑"/>
              <a:ea typeface="华文细黑"/>
              <a:cs typeface="华文细黑"/>
            </a:endParaRPr>
          </a:p>
          <a:p>
            <a:r>
              <a:rPr lang="en-US" altLang="zh-CN" sz="1400" b="1" dirty="0" smtClean="0">
                <a:latin typeface="华文细黑"/>
                <a:ea typeface="华文细黑"/>
                <a:cs typeface="华文细黑"/>
              </a:rPr>
              <a:t>(b)</a:t>
            </a:r>
            <a:r>
              <a:rPr lang="zh-CN" altLang="en-US" sz="1400" b="1" dirty="0" smtClean="0">
                <a:latin typeface="华文细黑"/>
                <a:ea typeface="华文细黑"/>
                <a:cs typeface="华文细黑"/>
              </a:rPr>
              <a:t>我们收割什么</a:t>
            </a:r>
            <a:r>
              <a:rPr lang="zh-CN" altLang="en-US" sz="1400" b="1" dirty="0">
                <a:latin typeface="华文细黑"/>
                <a:ea typeface="华文细黑"/>
                <a:cs typeface="华文细黑"/>
              </a:rPr>
              <a:t>？</a:t>
            </a:r>
          </a:p>
          <a:p>
            <a:r>
              <a:rPr lang="zh-CN" altLang="en-US" sz="1400" b="1" dirty="0">
                <a:latin typeface="华文细黑"/>
                <a:ea typeface="华文细黑"/>
                <a:cs typeface="华文细黑"/>
              </a:rPr>
              <a:t>引用</a:t>
            </a:r>
            <a:r>
              <a:rPr lang="en-US" altLang="zh-CN" sz="1400" b="1" dirty="0" smtClean="0">
                <a:latin typeface="华文细黑"/>
                <a:ea typeface="华文细黑"/>
                <a:cs typeface="华文细黑"/>
              </a:rPr>
              <a:t>2</a:t>
            </a:r>
            <a:r>
              <a:rPr lang="zh-CN" altLang="en-US" sz="1400" b="1" dirty="0">
                <a:latin typeface="华文细黑"/>
                <a:ea typeface="华文细黑"/>
                <a:cs typeface="华文细黑"/>
              </a:rPr>
              <a:t>：</a:t>
            </a:r>
          </a:p>
          <a:p>
            <a:endParaRPr lang="zh-CN" altLang="en-US" sz="1400" b="1" dirty="0">
              <a:latin typeface="华文细黑"/>
              <a:ea typeface="华文细黑"/>
              <a:cs typeface="华文细黑"/>
            </a:endParaRPr>
          </a:p>
          <a:p>
            <a:r>
              <a:rPr lang="zh-CN" altLang="en-US" sz="1400" b="1" dirty="0">
                <a:latin typeface="华文细黑"/>
                <a:ea typeface="华文细黑"/>
                <a:cs typeface="华文细黑"/>
              </a:rPr>
              <a:t>结论：</a:t>
            </a:r>
            <a:endParaRPr lang="en-US" sz="1400" b="1" dirty="0">
              <a:latin typeface="华文细黑"/>
              <a:ea typeface="华文细黑"/>
              <a:cs typeface="华文细黑"/>
            </a:endParaRPr>
          </a:p>
        </p:txBody>
      </p:sp>
      <p:sp>
        <p:nvSpPr>
          <p:cNvPr id="6" name="TextBox 5"/>
          <p:cNvSpPr txBox="1"/>
          <p:nvPr/>
        </p:nvSpPr>
        <p:spPr>
          <a:xfrm>
            <a:off x="0" y="-60167"/>
            <a:ext cx="4622800" cy="7201970"/>
          </a:xfrm>
          <a:prstGeom prst="rect">
            <a:avLst/>
          </a:prstGeom>
          <a:noFill/>
        </p:spPr>
        <p:txBody>
          <a:bodyPr wrap="square" rtlCol="0">
            <a:spAutoFit/>
          </a:bodyPr>
          <a:lstStyle/>
          <a:p>
            <a:r>
              <a:rPr lang="en-US" sz="1400" b="1" dirty="0">
                <a:ea typeface="华文细黑"/>
                <a:cs typeface="华文细黑"/>
              </a:rPr>
              <a:t>Text</a:t>
            </a:r>
            <a:r>
              <a:rPr lang="en-US" sz="1400" b="1" dirty="0" smtClean="0">
                <a:ea typeface="华文细黑"/>
                <a:cs typeface="华文细黑"/>
              </a:rPr>
              <a:t>:</a:t>
            </a:r>
            <a:r>
              <a:rPr lang="en-US" sz="1400" dirty="0" smtClean="0">
                <a:ea typeface="华文细黑"/>
                <a:cs typeface="华文细黑"/>
              </a:rPr>
              <a:t>Eph.4:1-6 </a:t>
            </a:r>
            <a:r>
              <a:rPr lang="en-US" sz="1400" b="1" dirty="0" err="1" smtClean="0">
                <a:ea typeface="华文细黑"/>
                <a:cs typeface="华文细黑"/>
              </a:rPr>
              <a:t>Theme:</a:t>
            </a:r>
            <a:r>
              <a:rPr lang="en-US" sz="1400" b="1" dirty="0" err="1"/>
              <a:t>Bonding</a:t>
            </a:r>
            <a:r>
              <a:rPr lang="en-US" sz="1400" b="1" dirty="0"/>
              <a:t> together with the Lord </a:t>
            </a:r>
            <a:r>
              <a:rPr lang="en-US" sz="1400" b="1" dirty="0" smtClean="0"/>
              <a:t>&amp; </a:t>
            </a:r>
            <a:r>
              <a:rPr lang="en-US" sz="1400" b="1" dirty="0"/>
              <a:t>one another. </a:t>
            </a:r>
            <a:r>
              <a:rPr lang="en-US" sz="1400" dirty="0" smtClean="0"/>
              <a:t>Make </a:t>
            </a:r>
            <a:r>
              <a:rPr lang="en-US" sz="1400" dirty="0"/>
              <a:t>every effort to keep the unity of the Spirit through the bond of </a:t>
            </a:r>
            <a:r>
              <a:rPr lang="en-US" sz="1400" dirty="0" smtClean="0"/>
              <a:t>peace(</a:t>
            </a:r>
            <a:r>
              <a:rPr lang="en-US" sz="1400" dirty="0"/>
              <a:t>Eph.4:3). </a:t>
            </a:r>
          </a:p>
          <a:p>
            <a:r>
              <a:rPr lang="en-US" sz="1400" b="1" dirty="0" smtClean="0"/>
              <a:t>Introduction</a:t>
            </a:r>
            <a:r>
              <a:rPr lang="en-US" sz="1400" b="1" dirty="0"/>
              <a:t>: </a:t>
            </a:r>
            <a:r>
              <a:rPr lang="en-US" sz="1400" b="1" dirty="0" smtClean="0"/>
              <a:t>Opening </a:t>
            </a:r>
            <a:r>
              <a:rPr lang="en-US" sz="1400" b="1" dirty="0"/>
              <a:t>Question: </a:t>
            </a:r>
            <a:r>
              <a:rPr lang="en-US" sz="1400" dirty="0"/>
              <a:t>What </a:t>
            </a:r>
            <a:r>
              <a:rPr lang="en-US" sz="1400" dirty="0" smtClean="0"/>
              <a:t>is bonding?</a:t>
            </a:r>
            <a:endParaRPr lang="en-US" sz="1400" dirty="0"/>
          </a:p>
          <a:p>
            <a:r>
              <a:rPr lang="en-US" altLang="zh-CN" sz="1400" b="1" dirty="0"/>
              <a:t>Key Question:</a:t>
            </a:r>
            <a:r>
              <a:rPr lang="en-US" altLang="zh-CN" sz="1400" b="1" dirty="0">
                <a:latin typeface="华文细黑"/>
                <a:ea typeface="华文细黑"/>
                <a:cs typeface="华文细黑"/>
              </a:rPr>
              <a:t> </a:t>
            </a:r>
            <a:r>
              <a:rPr lang="en-US" sz="1400" dirty="0" smtClean="0"/>
              <a:t>What is bonding together?</a:t>
            </a:r>
            <a:endParaRPr lang="en-US" sz="1400" dirty="0"/>
          </a:p>
          <a:p>
            <a:r>
              <a:rPr lang="en-US" sz="1400" b="1" dirty="0"/>
              <a:t>Key Idea: </a:t>
            </a:r>
            <a:r>
              <a:rPr lang="en-US" sz="1400" dirty="0" smtClean="0"/>
              <a:t>We are to bond together with the Lord and one another.</a:t>
            </a:r>
            <a:endParaRPr lang="en-US" altLang="zh-CN" sz="1400" b="1" dirty="0">
              <a:ea typeface="华文细黑"/>
              <a:cs typeface="华文细黑"/>
            </a:endParaRPr>
          </a:p>
          <a:p>
            <a:r>
              <a:rPr lang="en-US" altLang="zh-CN" sz="1400" b="1" dirty="0" smtClean="0">
                <a:ea typeface="华文细黑"/>
                <a:cs typeface="华文细黑"/>
              </a:rPr>
              <a:t>1. Sow </a:t>
            </a:r>
            <a:r>
              <a:rPr lang="en-US" altLang="zh-CN" sz="1400" b="1" dirty="0" err="1" smtClean="0">
                <a:ea typeface="华文细黑"/>
                <a:cs typeface="华文细黑"/>
              </a:rPr>
              <a:t>oneness:Bond</a:t>
            </a:r>
            <a:r>
              <a:rPr lang="en-US" altLang="zh-CN" sz="1400" b="1" dirty="0" smtClean="0">
                <a:ea typeface="华文细黑"/>
                <a:cs typeface="华文细黑"/>
              </a:rPr>
              <a:t> together with the Lord(Eph.4:4-6).</a:t>
            </a:r>
          </a:p>
          <a:p>
            <a:pPr marL="342900" indent="-342900">
              <a:buAutoNum type="alphaLcParenBoth"/>
            </a:pPr>
            <a:r>
              <a:rPr lang="en-US" altLang="zh-CN" sz="1400" b="1" dirty="0" smtClean="0">
                <a:ea typeface="华文细黑"/>
                <a:cs typeface="华文细黑"/>
              </a:rPr>
              <a:t>What do we have in common?</a:t>
            </a:r>
          </a:p>
          <a:p>
            <a:pPr marL="342900" indent="-342900">
              <a:buAutoNum type="arabicParenBoth"/>
            </a:pPr>
            <a:r>
              <a:rPr lang="en-US" altLang="zh-CN" sz="1400" dirty="0" smtClean="0">
                <a:ea typeface="华文细黑"/>
                <a:cs typeface="华文细黑"/>
              </a:rPr>
              <a:t>We have one</a:t>
            </a:r>
          </a:p>
          <a:p>
            <a:pPr marL="342900" indent="-342900">
              <a:buFontTx/>
              <a:buAutoNum type="arabicParenBoth"/>
            </a:pPr>
            <a:r>
              <a:rPr lang="en-US" altLang="zh-CN" sz="1400" dirty="0">
                <a:ea typeface="华文细黑"/>
                <a:cs typeface="华文细黑"/>
              </a:rPr>
              <a:t>We have one</a:t>
            </a:r>
          </a:p>
          <a:p>
            <a:pPr marL="342900" indent="-342900">
              <a:buFontTx/>
              <a:buAutoNum type="arabicParenBoth"/>
            </a:pPr>
            <a:r>
              <a:rPr lang="en-US" altLang="zh-CN" sz="1400" dirty="0">
                <a:ea typeface="华文细黑"/>
                <a:cs typeface="华文细黑"/>
              </a:rPr>
              <a:t>We have one</a:t>
            </a:r>
          </a:p>
          <a:p>
            <a:pPr marL="342900" indent="-342900">
              <a:buFontTx/>
              <a:buAutoNum type="arabicParenBoth"/>
            </a:pPr>
            <a:r>
              <a:rPr lang="en-US" altLang="zh-CN" sz="1400" dirty="0">
                <a:ea typeface="华文细黑"/>
                <a:cs typeface="华文细黑"/>
              </a:rPr>
              <a:t>We have one</a:t>
            </a:r>
          </a:p>
          <a:p>
            <a:pPr marL="342900" indent="-342900">
              <a:buFontTx/>
              <a:buAutoNum type="arabicParenBoth"/>
            </a:pPr>
            <a:r>
              <a:rPr lang="en-US" altLang="zh-CN" sz="1400" dirty="0">
                <a:ea typeface="华文细黑"/>
                <a:cs typeface="华文细黑"/>
              </a:rPr>
              <a:t>We have one</a:t>
            </a:r>
          </a:p>
          <a:p>
            <a:pPr marL="342900" indent="-342900">
              <a:buFontTx/>
              <a:buAutoNum type="arabicParenBoth"/>
            </a:pPr>
            <a:r>
              <a:rPr lang="en-US" altLang="zh-CN" sz="1400" dirty="0">
                <a:ea typeface="华文细黑"/>
                <a:cs typeface="华文细黑"/>
              </a:rPr>
              <a:t>We have one</a:t>
            </a:r>
          </a:p>
          <a:p>
            <a:pPr marL="342900" indent="-342900">
              <a:buFontTx/>
              <a:buAutoNum type="arabicParenBoth"/>
            </a:pPr>
            <a:r>
              <a:rPr lang="en-US" altLang="zh-CN" sz="1400" dirty="0">
                <a:ea typeface="华文细黑"/>
                <a:cs typeface="华文细黑"/>
              </a:rPr>
              <a:t>We have </a:t>
            </a:r>
            <a:r>
              <a:rPr lang="en-US" altLang="zh-CN" sz="1400" dirty="0" smtClean="0">
                <a:ea typeface="华文细黑"/>
                <a:cs typeface="华文细黑"/>
              </a:rPr>
              <a:t>one</a:t>
            </a:r>
            <a:endParaRPr lang="en-US" altLang="zh-CN" sz="1400" dirty="0">
              <a:ea typeface="华文细黑"/>
              <a:cs typeface="华文细黑"/>
            </a:endParaRPr>
          </a:p>
          <a:p>
            <a:r>
              <a:rPr lang="en-US" altLang="zh-CN" sz="1400" b="1" dirty="0" smtClean="0">
                <a:ea typeface="华文细黑"/>
                <a:cs typeface="华文细黑"/>
              </a:rPr>
              <a:t>(b) What do we sow?</a:t>
            </a:r>
          </a:p>
          <a:p>
            <a:r>
              <a:rPr lang="en-US" altLang="zh-CN" sz="1400" b="1" dirty="0" smtClean="0">
                <a:ea typeface="华文细黑"/>
                <a:cs typeface="华文细黑"/>
              </a:rPr>
              <a:t>Application 1:</a:t>
            </a:r>
            <a:endParaRPr lang="en-US" altLang="zh-CN" sz="1400" b="1" dirty="0">
              <a:ea typeface="华文细黑"/>
              <a:cs typeface="华文细黑"/>
            </a:endParaRPr>
          </a:p>
          <a:p>
            <a:endParaRPr lang="en-US" altLang="zh-CN" sz="1400" b="1" dirty="0">
              <a:ea typeface="华文细黑"/>
              <a:cs typeface="华文细黑"/>
            </a:endParaRPr>
          </a:p>
          <a:p>
            <a:r>
              <a:rPr lang="en-US" altLang="zh-CN" sz="1400" b="1" dirty="0" smtClean="0">
                <a:ea typeface="华文细黑"/>
                <a:cs typeface="华文细黑"/>
              </a:rPr>
              <a:t>2. Reap </a:t>
            </a:r>
            <a:r>
              <a:rPr lang="en-US" altLang="zh-CN" sz="1400" b="1" dirty="0" err="1" smtClean="0">
                <a:ea typeface="华文细黑"/>
                <a:cs typeface="华文细黑"/>
              </a:rPr>
              <a:t>unity:Bond</a:t>
            </a:r>
            <a:r>
              <a:rPr lang="en-US" altLang="zh-CN" sz="1400" b="1" dirty="0" smtClean="0">
                <a:ea typeface="华文细黑"/>
                <a:cs typeface="华文细黑"/>
              </a:rPr>
              <a:t> together with one another(Eph.4:1-3).</a:t>
            </a:r>
          </a:p>
          <a:p>
            <a:pPr marL="342900" indent="-342900">
              <a:buAutoNum type="alphaLcParenBoth"/>
            </a:pPr>
            <a:r>
              <a:rPr lang="en-US" altLang="zh-CN" sz="1400" b="1" dirty="0" smtClean="0">
                <a:ea typeface="华文细黑"/>
                <a:cs typeface="华文细黑"/>
              </a:rPr>
              <a:t>What are the graces?</a:t>
            </a:r>
          </a:p>
          <a:p>
            <a:pPr marL="342900" indent="-342900">
              <a:buAutoNum type="arabicParenBoth"/>
            </a:pPr>
            <a:r>
              <a:rPr lang="en-US" altLang="zh-CN" sz="1400" dirty="0" smtClean="0">
                <a:ea typeface="华文细黑"/>
                <a:cs typeface="华文细黑"/>
              </a:rPr>
              <a:t>Be</a:t>
            </a:r>
            <a:endParaRPr lang="en-US" altLang="zh-CN" sz="1400" dirty="0">
              <a:ea typeface="华文细黑"/>
              <a:cs typeface="华文细黑"/>
            </a:endParaRPr>
          </a:p>
          <a:p>
            <a:pPr marL="342900" indent="-342900">
              <a:buAutoNum type="arabicParenBoth"/>
            </a:pPr>
            <a:r>
              <a:rPr lang="en-US" altLang="zh-CN" sz="1400" dirty="0">
                <a:ea typeface="华文细黑"/>
                <a:cs typeface="华文细黑"/>
              </a:rPr>
              <a:t>Be</a:t>
            </a:r>
          </a:p>
          <a:p>
            <a:pPr marL="342900" indent="-342900">
              <a:buAutoNum type="arabicParenBoth"/>
            </a:pPr>
            <a:r>
              <a:rPr lang="en-US" altLang="zh-CN" sz="1400" dirty="0">
                <a:ea typeface="华文细黑"/>
                <a:cs typeface="华文细黑"/>
              </a:rPr>
              <a:t>Be</a:t>
            </a:r>
          </a:p>
          <a:p>
            <a:pPr marL="342900" indent="-342900">
              <a:buAutoNum type="arabicParenBoth"/>
            </a:pPr>
            <a:r>
              <a:rPr lang="en-US" altLang="zh-CN" sz="1400" dirty="0">
                <a:ea typeface="华文细黑"/>
                <a:cs typeface="华文细黑"/>
              </a:rPr>
              <a:t>Be</a:t>
            </a:r>
          </a:p>
          <a:p>
            <a:pPr marL="342900" indent="-342900">
              <a:buAutoNum type="arabicParenBoth"/>
            </a:pPr>
            <a:r>
              <a:rPr lang="en-US" altLang="zh-CN" sz="1400" dirty="0">
                <a:ea typeface="华文细黑"/>
                <a:cs typeface="华文细黑"/>
              </a:rPr>
              <a:t>Be</a:t>
            </a:r>
          </a:p>
          <a:p>
            <a:pPr marL="342900" indent="-342900">
              <a:buAutoNum type="arabicParenBoth"/>
            </a:pPr>
            <a:r>
              <a:rPr lang="en-US" altLang="zh-CN" sz="1400" dirty="0">
                <a:ea typeface="华文细黑"/>
                <a:cs typeface="华文细黑"/>
              </a:rPr>
              <a:t>Be</a:t>
            </a:r>
          </a:p>
          <a:p>
            <a:pPr marL="342900" indent="-342900">
              <a:buAutoNum type="arabicParenBoth"/>
            </a:pPr>
            <a:r>
              <a:rPr lang="en-US" altLang="zh-CN" sz="1400" dirty="0">
                <a:ea typeface="华文细黑"/>
                <a:cs typeface="华文细黑"/>
              </a:rPr>
              <a:t>Be</a:t>
            </a:r>
          </a:p>
          <a:p>
            <a:r>
              <a:rPr lang="en-US" altLang="zh-CN" sz="1400" b="1" dirty="0" smtClean="0">
                <a:ea typeface="华文细黑"/>
                <a:cs typeface="华文细黑"/>
              </a:rPr>
              <a:t>(b) What do we reap?		</a:t>
            </a:r>
          </a:p>
          <a:p>
            <a:r>
              <a:rPr lang="en-US" altLang="zh-CN" sz="1400" b="1" dirty="0" smtClean="0">
                <a:ea typeface="华文细黑"/>
                <a:cs typeface="华文细黑"/>
              </a:rPr>
              <a:t>Application 2:</a:t>
            </a:r>
            <a:endParaRPr lang="en-US" altLang="zh-CN" sz="1400" b="1" dirty="0">
              <a:ea typeface="华文细黑"/>
              <a:cs typeface="华文细黑"/>
            </a:endParaRPr>
          </a:p>
          <a:p>
            <a:endParaRPr lang="en-US" altLang="zh-CN" sz="1400" b="1" dirty="0">
              <a:ea typeface="华文细黑"/>
              <a:cs typeface="华文细黑"/>
            </a:endParaRPr>
          </a:p>
          <a:p>
            <a:r>
              <a:rPr lang="en-US" altLang="zh-CN" sz="1400" b="1" dirty="0">
                <a:ea typeface="华文细黑"/>
                <a:cs typeface="华文细黑"/>
              </a:rPr>
              <a:t>Conclusion:</a:t>
            </a:r>
            <a:endParaRPr lang="en-US" sz="1400" b="1" dirty="0">
              <a:latin typeface="华文细黑"/>
              <a:ea typeface="华文细黑"/>
              <a:cs typeface="华文细黑"/>
            </a:endParaRPr>
          </a:p>
        </p:txBody>
      </p:sp>
    </p:spTree>
    <p:extLst>
      <p:ext uri="{BB962C8B-B14F-4D97-AF65-F5344CB8AC3E}">
        <p14:creationId xmlns:p14="http://schemas.microsoft.com/office/powerpoint/2010/main" val="10491121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933" y="-66418"/>
            <a:ext cx="9144001" cy="3108544"/>
          </a:xfrm>
          <a:prstGeom prst="rect">
            <a:avLst/>
          </a:prstGeom>
        </p:spPr>
        <p:txBody>
          <a:bodyPr wrap="square">
            <a:spAutoFit/>
          </a:bodyPr>
          <a:lstStyle/>
          <a:p>
            <a:r>
              <a:rPr lang="en-US" sz="2800" b="1" dirty="0"/>
              <a:t>2.Reaping unity: </a:t>
            </a:r>
            <a:r>
              <a:rPr lang="en-US" sz="2800" b="1" dirty="0" smtClean="0"/>
              <a:t>Bond </a:t>
            </a:r>
            <a:r>
              <a:rPr lang="en-US" sz="2800" b="1" dirty="0"/>
              <a:t>together with one another. </a:t>
            </a:r>
            <a:r>
              <a:rPr lang="en-US" sz="2800" dirty="0">
                <a:solidFill>
                  <a:srgbClr val="0000FF"/>
                </a:solidFill>
              </a:rPr>
              <a:t>“I urge you to live a life worthy of the calling you have received. Be completely humble and gentle; be patient, bearing with one another in love. Make every effort to keep the unity of the Spirit through the bond of peace”(Eph.4:1-3). </a:t>
            </a:r>
            <a:r>
              <a:rPr lang="en-US" sz="2800" dirty="0" smtClean="0">
                <a:solidFill>
                  <a:srgbClr val="0000FF"/>
                </a:solidFill>
              </a:rPr>
              <a:t> </a:t>
            </a:r>
            <a:r>
              <a:rPr lang="en-US" sz="2800" dirty="0" smtClean="0"/>
              <a:t>Unity </a:t>
            </a:r>
            <a:r>
              <a:rPr lang="en-US" sz="2800" dirty="0"/>
              <a:t>is not </a:t>
            </a:r>
            <a:r>
              <a:rPr lang="en-US" sz="2800" dirty="0" err="1"/>
              <a:t>uniformity.Unity</a:t>
            </a:r>
            <a:r>
              <a:rPr lang="en-US" sz="2800" dirty="0"/>
              <a:t> comes from within and is a spiritual grace</a:t>
            </a:r>
            <a:r>
              <a:rPr lang="en-US" sz="2800" dirty="0" smtClean="0"/>
              <a:t>, while uniformity </a:t>
            </a:r>
            <a:r>
              <a:rPr lang="en-US" sz="2800" dirty="0"/>
              <a:t>is the result of pressure from without. </a:t>
            </a:r>
            <a:endParaRPr lang="en-US" sz="2800" dirty="0" smtClean="0">
              <a:solidFill>
                <a:srgbClr val="0000FF"/>
              </a:solidFill>
            </a:endParaRPr>
          </a:p>
        </p:txBody>
      </p:sp>
      <p:sp>
        <p:nvSpPr>
          <p:cNvPr id="7" name="TextBox 6"/>
          <p:cNvSpPr txBox="1"/>
          <p:nvPr/>
        </p:nvSpPr>
        <p:spPr>
          <a:xfrm>
            <a:off x="8610024" y="6334780"/>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(9)</a:t>
            </a:r>
            <a:endParaRPr lang="en-US" sz="2800" dirty="0">
              <a:solidFill>
                <a:srgbClr val="0000FF"/>
              </a:solidFill>
              <a:latin typeface="Arial Narrow"/>
              <a:ea typeface="华文细黑"/>
              <a:cs typeface="Arial Narrow"/>
            </a:endParaRPr>
          </a:p>
        </p:txBody>
      </p:sp>
      <p:sp>
        <p:nvSpPr>
          <p:cNvPr id="10" name="Rectangle 9"/>
          <p:cNvSpPr/>
          <p:nvPr/>
        </p:nvSpPr>
        <p:spPr>
          <a:xfrm>
            <a:off x="16934" y="2914213"/>
            <a:ext cx="9144000" cy="2246769"/>
          </a:xfrm>
          <a:prstGeom prst="rect">
            <a:avLst/>
          </a:prstGeom>
          <a:solidFill>
            <a:schemeClr val="bg1"/>
          </a:solidFill>
        </p:spPr>
        <p:txBody>
          <a:bodyPr wrap="square">
            <a:spAutoFit/>
          </a:bodyPr>
          <a:lstStyle/>
          <a:p>
            <a:r>
              <a:rPr lang="zh-CN" altLang="en-US" sz="2800" b="1" dirty="0" smtClean="0">
                <a:solidFill>
                  <a:srgbClr val="FF0000"/>
                </a:solidFill>
                <a:latin typeface="华文细黑"/>
                <a:ea typeface="华文细黑"/>
                <a:cs typeface="华文细黑"/>
              </a:rPr>
              <a:t>二。收割团结：彼此联合。</a:t>
            </a:r>
            <a:r>
              <a:rPr lang="zh-CN" altLang="en-US" sz="2800" dirty="0" smtClean="0">
                <a:solidFill>
                  <a:srgbClr val="0000FF"/>
                </a:solidFill>
                <a:latin typeface="华文细黑"/>
                <a:ea typeface="华文细黑"/>
                <a:cs typeface="华文细黑"/>
              </a:rPr>
              <a:t>“</a:t>
            </a:r>
            <a:r>
              <a:rPr lang="en-US" sz="2800" dirty="0" smtClean="0">
                <a:solidFill>
                  <a:srgbClr val="0000FF"/>
                </a:solidFill>
                <a:latin typeface="华文细黑"/>
                <a:ea typeface="华文细黑"/>
                <a:cs typeface="华文细黑"/>
              </a:rPr>
              <a:t>行事</a:t>
            </a:r>
            <a:r>
              <a:rPr lang="en-US" sz="2800" dirty="0">
                <a:solidFill>
                  <a:srgbClr val="0000FF"/>
                </a:solidFill>
                <a:latin typeface="华文细黑"/>
                <a:ea typeface="华文细黑"/>
                <a:cs typeface="华文细黑"/>
              </a:rPr>
              <a:t>为人就当与蒙召的恩相称。凡事谦虚、温柔、忍耐，用爱心互相宽容，用和平彼此联络，竭力保守圣灵所赐合而为一的心 </a:t>
            </a:r>
            <a:r>
              <a:rPr lang="zh-CN" altLang="en-US" sz="2800" dirty="0" smtClean="0">
                <a:solidFill>
                  <a:srgbClr val="0000FF"/>
                </a:solidFill>
                <a:latin typeface="华文细黑"/>
                <a:ea typeface="华文细黑"/>
                <a:cs typeface="华文细黑"/>
              </a:rPr>
              <a:t>”</a:t>
            </a:r>
            <a:r>
              <a:rPr lang="en-US" altLang="zh-CN"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弗</a:t>
            </a:r>
            <a:r>
              <a:rPr lang="en-US" altLang="zh-CN" sz="2800" dirty="0" smtClean="0">
                <a:solidFill>
                  <a:srgbClr val="0000FF"/>
                </a:solidFill>
                <a:latin typeface="华文细黑"/>
                <a:ea typeface="华文细黑"/>
                <a:cs typeface="华文细黑"/>
              </a:rPr>
              <a:t>4:1</a:t>
            </a:r>
            <a:r>
              <a:rPr lang="en-US" altLang="zh-CN" sz="2800" dirty="0">
                <a:solidFill>
                  <a:srgbClr val="0000FF"/>
                </a:solidFill>
                <a:latin typeface="华文细黑"/>
                <a:ea typeface="华文细黑"/>
                <a:cs typeface="华文细黑"/>
              </a:rPr>
              <a:t>-</a:t>
            </a:r>
            <a:r>
              <a:rPr lang="en-US" altLang="zh-CN" sz="2800" dirty="0" smtClean="0">
                <a:solidFill>
                  <a:srgbClr val="0000FF"/>
                </a:solidFill>
                <a:latin typeface="华文细黑"/>
                <a:ea typeface="华文细黑"/>
                <a:cs typeface="华文细黑"/>
              </a:rPr>
              <a:t>3)</a:t>
            </a:r>
            <a:r>
              <a:rPr lang="zh-CN" altLang="en-US" sz="2800" dirty="0" smtClean="0">
                <a:solidFill>
                  <a:srgbClr val="0000FF"/>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合</a:t>
            </a:r>
            <a:r>
              <a:rPr lang="zh-CN" altLang="en-US" sz="2800" dirty="0" smtClean="0">
                <a:solidFill>
                  <a:srgbClr val="FF0000"/>
                </a:solidFill>
                <a:latin typeface="华文细黑"/>
                <a:ea typeface="华文细黑"/>
                <a:cs typeface="华文细黑"/>
              </a:rPr>
              <a:t>一不是</a:t>
            </a:r>
            <a:r>
              <a:rPr lang="zh-CN" altLang="en-US" sz="2800" dirty="0" smtClean="0">
                <a:solidFill>
                  <a:srgbClr val="FF0000"/>
                </a:solidFill>
                <a:latin typeface="华文细黑"/>
                <a:ea typeface="华文细黑"/>
                <a:cs typeface="华文细黑"/>
              </a:rPr>
              <a:t>统一</a:t>
            </a:r>
            <a:r>
              <a:rPr lang="zh-CN" altLang="en-US"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团结来自内心，是一种属灵的恩典，而统一是来自无的压力的结果。</a:t>
            </a:r>
            <a:endParaRPr lang="en-US" sz="2800" dirty="0">
              <a:solidFill>
                <a:srgbClr val="0000FF"/>
              </a:solidFill>
              <a:latin typeface="华文细黑"/>
              <a:ea typeface="华文细黑"/>
              <a:cs typeface="华文细黑"/>
            </a:endParaRPr>
          </a:p>
        </p:txBody>
      </p:sp>
      <p:sp>
        <p:nvSpPr>
          <p:cNvPr id="6" name="Rectangle 5"/>
          <p:cNvSpPr/>
          <p:nvPr/>
        </p:nvSpPr>
        <p:spPr>
          <a:xfrm>
            <a:off x="16933" y="5036709"/>
            <a:ext cx="9144000" cy="1815882"/>
          </a:xfrm>
          <a:prstGeom prst="rect">
            <a:avLst/>
          </a:prstGeom>
        </p:spPr>
        <p:txBody>
          <a:bodyPr wrap="square">
            <a:spAutoFit/>
          </a:bodyPr>
          <a:lstStyle/>
          <a:p>
            <a:r>
              <a:rPr lang="en-US" sz="2800" dirty="0"/>
              <a:t>(</a:t>
            </a:r>
            <a:r>
              <a:rPr lang="en-US" sz="2800" b="1" dirty="0"/>
              <a:t>a)What are the </a:t>
            </a:r>
            <a:r>
              <a:rPr lang="en-US" altLang="zh-CN" sz="2800" b="1" dirty="0" smtClean="0"/>
              <a:t>grace</a:t>
            </a:r>
            <a:r>
              <a:rPr lang="en-US" sz="2800" b="1" dirty="0" smtClean="0"/>
              <a:t>s</a:t>
            </a:r>
            <a:r>
              <a:rPr lang="en-US" sz="2800" b="1" dirty="0"/>
              <a:t>? </a:t>
            </a:r>
            <a:r>
              <a:rPr lang="en-US" sz="2800" dirty="0" smtClean="0"/>
              <a:t>We </a:t>
            </a:r>
            <a:r>
              <a:rPr lang="en-US" sz="2800" dirty="0"/>
              <a:t>must have the necessary Christian graces</a:t>
            </a:r>
            <a:r>
              <a:rPr lang="en-US" sz="2800" dirty="0" smtClean="0"/>
              <a:t>, there </a:t>
            </a:r>
            <a:r>
              <a:rPr lang="en-US" sz="2800" dirty="0"/>
              <a:t>are 7 graces listed here. </a:t>
            </a:r>
            <a:endParaRPr lang="en-US" sz="2800" dirty="0" smtClean="0"/>
          </a:p>
          <a:p>
            <a:r>
              <a:rPr lang="en-US" altLang="zh-TW"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a</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有什么</a:t>
            </a:r>
            <a:r>
              <a:rPr lang="zh-CN" altLang="en-US" sz="2800" dirty="0" smtClean="0">
                <a:solidFill>
                  <a:srgbClr val="FF0000"/>
                </a:solidFill>
                <a:latin typeface="华文细黑"/>
                <a:ea typeface="华文细黑"/>
                <a:cs typeface="华文细黑"/>
              </a:rPr>
              <a:t>恩</a:t>
            </a:r>
            <a:r>
              <a:rPr lang="zh-CN" altLang="en-US" sz="2800" dirty="0" smtClean="0">
                <a:solidFill>
                  <a:srgbClr val="FF0000"/>
                </a:solidFill>
                <a:latin typeface="华文细黑"/>
                <a:ea typeface="华文细黑"/>
                <a:cs typeface="华文细黑"/>
              </a:rPr>
              <a:t>典</a:t>
            </a:r>
            <a:r>
              <a:rPr lang="zh-TW"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我们必须拥</a:t>
            </a:r>
            <a:r>
              <a:rPr lang="zh-TW" altLang="en-US" sz="2800" dirty="0">
                <a:solidFill>
                  <a:srgbClr val="FF0000"/>
                </a:solidFill>
                <a:latin typeface="华文细黑"/>
                <a:ea typeface="华文细黑"/>
                <a:cs typeface="华文细黑"/>
              </a:rPr>
              <a:t>有</a:t>
            </a:r>
            <a:r>
              <a:rPr lang="zh-TW" altLang="en-US" sz="2800" dirty="0" smtClean="0">
                <a:solidFill>
                  <a:srgbClr val="FF0000"/>
                </a:solidFill>
                <a:latin typeface="华文细黑"/>
                <a:ea typeface="华文细黑"/>
                <a:cs typeface="华文细黑"/>
              </a:rPr>
              <a:t>必要的基督徒</a:t>
            </a:r>
            <a:r>
              <a:rPr lang="zh-TW" altLang="en-US" sz="2800" dirty="0" smtClean="0">
                <a:solidFill>
                  <a:srgbClr val="FF0000"/>
                </a:solidFill>
                <a:latin typeface="华文细黑"/>
                <a:ea typeface="华文细黑"/>
                <a:cs typeface="华文细黑"/>
              </a:rPr>
              <a:t>恩</a:t>
            </a:r>
            <a:r>
              <a:rPr lang="zh-CN" altLang="en-US" sz="2800" dirty="0">
                <a:solidFill>
                  <a:srgbClr val="FF0000"/>
                </a:solidFill>
                <a:latin typeface="华文细黑"/>
                <a:ea typeface="华文细黑"/>
                <a:cs typeface="华文细黑"/>
              </a:rPr>
              <a:t>典</a:t>
            </a:r>
            <a:r>
              <a:rPr lang="zh-TW"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这里列出了</a:t>
            </a:r>
            <a:r>
              <a:rPr lang="zh-CN" altLang="en-US" sz="2800" dirty="0" smtClean="0">
                <a:solidFill>
                  <a:srgbClr val="FF0000"/>
                </a:solidFill>
                <a:latin typeface="华文细黑"/>
                <a:ea typeface="华文细黑"/>
                <a:cs typeface="华文细黑"/>
              </a:rPr>
              <a:t>七</a:t>
            </a:r>
            <a:r>
              <a:rPr lang="zh-TW" altLang="en-US" sz="2800" dirty="0" smtClean="0">
                <a:solidFill>
                  <a:srgbClr val="FF0000"/>
                </a:solidFill>
                <a:latin typeface="华文细黑"/>
                <a:ea typeface="华文细黑"/>
                <a:cs typeface="华文细黑"/>
              </a:rPr>
              <a:t>个</a:t>
            </a:r>
            <a:r>
              <a:rPr lang="zh-TW" altLang="en-US" sz="2800" dirty="0" smtClean="0">
                <a:solidFill>
                  <a:srgbClr val="FF0000"/>
                </a:solidFill>
                <a:latin typeface="华文细黑"/>
                <a:ea typeface="华文细黑"/>
                <a:cs typeface="华文细黑"/>
              </a:rPr>
              <a:t>恩</a:t>
            </a:r>
            <a:r>
              <a:rPr lang="zh-CN" altLang="en-US" sz="2800" dirty="0">
                <a:solidFill>
                  <a:srgbClr val="FF0000"/>
                </a:solidFill>
                <a:latin typeface="华文细黑"/>
                <a:ea typeface="华文细黑"/>
                <a:cs typeface="华文细黑"/>
              </a:rPr>
              <a:t>典</a:t>
            </a:r>
            <a:r>
              <a:rPr lang="zh-TW" altLang="en-US" sz="2800" dirty="0" smtClean="0">
                <a:solidFill>
                  <a:srgbClr val="FF0000"/>
                </a:solidFill>
                <a:latin typeface="华文细黑"/>
                <a:ea typeface="华文细黑"/>
                <a:cs typeface="华文细黑"/>
              </a:rPr>
              <a:t>。</a:t>
            </a:r>
            <a:endParaRPr lang="en-US" altLang="zh-TW" sz="2800" dirty="0" smtClean="0">
              <a:solidFill>
                <a:srgbClr val="0000FF"/>
              </a:solidFill>
              <a:latin typeface="华文细黑"/>
              <a:ea typeface="华文细黑"/>
              <a:cs typeface="华文细黑"/>
            </a:endParaRPr>
          </a:p>
        </p:txBody>
      </p:sp>
    </p:spTree>
    <p:extLst>
      <p:ext uri="{BB962C8B-B14F-4D97-AF65-F5344CB8AC3E}">
        <p14:creationId xmlns:p14="http://schemas.microsoft.com/office/powerpoint/2010/main" val="2390935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6454"/>
            <a:ext cx="9144001" cy="3108544"/>
          </a:xfrm>
          <a:prstGeom prst="rect">
            <a:avLst/>
          </a:prstGeom>
        </p:spPr>
        <p:txBody>
          <a:bodyPr wrap="square">
            <a:spAutoFit/>
          </a:bodyPr>
          <a:lstStyle/>
          <a:p>
            <a:r>
              <a:rPr lang="en-US" sz="2800" b="1" dirty="0"/>
              <a:t>(1)Be </a:t>
            </a:r>
            <a:r>
              <a:rPr lang="en-US" sz="2800" b="1" dirty="0" err="1"/>
              <a:t>humble</a:t>
            </a:r>
            <a:r>
              <a:rPr lang="en-US" sz="2800" b="1" dirty="0" err="1" smtClean="0"/>
              <a:t>.</a:t>
            </a:r>
            <a:r>
              <a:rPr lang="en-US" sz="2800" dirty="0" err="1" smtClean="0">
                <a:solidFill>
                  <a:srgbClr val="0000FF"/>
                </a:solidFill>
              </a:rPr>
              <a:t>“</a:t>
            </a:r>
            <a:r>
              <a:rPr lang="en-US" sz="2800" dirty="0" err="1">
                <a:solidFill>
                  <a:srgbClr val="0000FF"/>
                </a:solidFill>
              </a:rPr>
              <a:t>For</a:t>
            </a:r>
            <a:r>
              <a:rPr lang="en-US" sz="2800" dirty="0">
                <a:solidFill>
                  <a:srgbClr val="0000FF"/>
                </a:solidFill>
              </a:rPr>
              <a:t> by the grace given me I say to every one of </a:t>
            </a:r>
            <a:r>
              <a:rPr lang="en-US" sz="2800" dirty="0" err="1">
                <a:solidFill>
                  <a:srgbClr val="0000FF"/>
                </a:solidFill>
              </a:rPr>
              <a:t>you:Do</a:t>
            </a:r>
            <a:r>
              <a:rPr lang="en-US" sz="2800" dirty="0">
                <a:solidFill>
                  <a:srgbClr val="0000FF"/>
                </a:solidFill>
              </a:rPr>
              <a:t> not think of yourself more highly than you ought</a:t>
            </a:r>
            <a:r>
              <a:rPr lang="en-US" sz="2800" dirty="0" smtClean="0">
                <a:solidFill>
                  <a:srgbClr val="0000FF"/>
                </a:solidFill>
              </a:rPr>
              <a:t>, but </a:t>
            </a:r>
            <a:r>
              <a:rPr lang="en-US" sz="2800" dirty="0">
                <a:solidFill>
                  <a:srgbClr val="0000FF"/>
                </a:solidFill>
              </a:rPr>
              <a:t>rather think of yourself with sober </a:t>
            </a:r>
            <a:r>
              <a:rPr lang="en-US" sz="2800" dirty="0" err="1">
                <a:solidFill>
                  <a:srgbClr val="0000FF"/>
                </a:solidFill>
              </a:rPr>
              <a:t>judgment,in</a:t>
            </a:r>
            <a:r>
              <a:rPr lang="en-US" sz="2800" dirty="0">
                <a:solidFill>
                  <a:srgbClr val="0000FF"/>
                </a:solidFill>
              </a:rPr>
              <a:t> </a:t>
            </a:r>
            <a:r>
              <a:rPr lang="en-US" sz="2800" dirty="0" smtClean="0">
                <a:solidFill>
                  <a:srgbClr val="0000FF"/>
                </a:solidFill>
              </a:rPr>
              <a:t>accordance </a:t>
            </a:r>
            <a:r>
              <a:rPr lang="en-US" sz="2800" dirty="0">
                <a:solidFill>
                  <a:srgbClr val="0000FF"/>
                </a:solidFill>
              </a:rPr>
              <a:t>with the faith God has distributed to each of you”(Rom.12:3)</a:t>
            </a:r>
            <a:r>
              <a:rPr lang="en-US" sz="2800" dirty="0" smtClean="0">
                <a:solidFill>
                  <a:srgbClr val="0000FF"/>
                </a:solidFill>
              </a:rPr>
              <a:t>. </a:t>
            </a:r>
          </a:p>
          <a:p>
            <a:r>
              <a:rPr lang="en-US" altLang="zh-TW" sz="2800" b="1" dirty="0" smtClean="0">
                <a:solidFill>
                  <a:srgbClr val="FF0000"/>
                </a:solidFill>
                <a:latin typeface="华文细黑"/>
                <a:ea typeface="华文细黑"/>
                <a:cs typeface="华文细黑"/>
              </a:rPr>
              <a:t>(</a:t>
            </a:r>
            <a:r>
              <a:rPr lang="zh-CN" altLang="zh-TW" sz="2800" b="1" dirty="0">
                <a:solidFill>
                  <a:srgbClr val="FF0000"/>
                </a:solidFill>
                <a:latin typeface="华文细黑"/>
                <a:ea typeface="华文细黑"/>
                <a:cs typeface="华文细黑"/>
              </a:rPr>
              <a:t>1</a:t>
            </a:r>
            <a:r>
              <a:rPr lang="en-US" altLang="zh-TW"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要谦</a:t>
            </a:r>
            <a:r>
              <a:rPr lang="zh-TW" altLang="en-US" sz="2800" b="1" dirty="0">
                <a:solidFill>
                  <a:srgbClr val="FF0000"/>
                </a:solidFill>
                <a:latin typeface="华文细黑"/>
                <a:ea typeface="华文细黑"/>
                <a:cs typeface="华文细黑"/>
              </a:rPr>
              <a:t>虚。</a:t>
            </a:r>
            <a:r>
              <a:rPr lang="zh-TW" altLang="en-US" sz="2800" dirty="0" smtClean="0">
                <a:solidFill>
                  <a:srgbClr val="0000FF"/>
                </a:solidFill>
                <a:latin typeface="华文细黑"/>
                <a:ea typeface="华文细黑"/>
                <a:cs typeface="华文细黑"/>
              </a:rPr>
              <a:t>“</a:t>
            </a:r>
            <a:r>
              <a:rPr lang="en-US" sz="2800" dirty="0">
                <a:solidFill>
                  <a:srgbClr val="0000FF"/>
                </a:solidFill>
              </a:rPr>
              <a:t>我凭着所赐我的恩对你们各人说：不要看自己过於所当看的，要照着神所分给各人信心的大小，看得合乎</a:t>
            </a:r>
            <a:r>
              <a:rPr lang="en-US" sz="2800" dirty="0" smtClean="0">
                <a:solidFill>
                  <a:srgbClr val="0000FF"/>
                </a:solidFill>
              </a:rPr>
              <a:t>中道</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罗</a:t>
            </a:r>
            <a:r>
              <a:rPr lang="en-US" altLang="zh-TW" sz="2800" dirty="0" smtClean="0">
                <a:solidFill>
                  <a:srgbClr val="0000FF"/>
                </a:solidFill>
                <a:latin typeface="华文细黑"/>
                <a:ea typeface="华文细黑"/>
                <a:cs typeface="华文细黑"/>
              </a:rPr>
              <a:t>12:3)</a:t>
            </a:r>
            <a:r>
              <a:rPr lang="zh-TW" altLang="en-US"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
        <p:nvSpPr>
          <p:cNvPr id="7" name="TextBox 6"/>
          <p:cNvSpPr txBox="1"/>
          <p:nvPr/>
        </p:nvSpPr>
        <p:spPr>
          <a:xfrm>
            <a:off x="8514838" y="6376662"/>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(10)</a:t>
            </a:r>
            <a:endParaRPr lang="en-US" sz="2800" dirty="0">
              <a:solidFill>
                <a:srgbClr val="0000FF"/>
              </a:solidFill>
              <a:latin typeface="Arial Narrow"/>
              <a:ea typeface="华文细黑"/>
              <a:cs typeface="Arial Narrow"/>
            </a:endParaRPr>
          </a:p>
        </p:txBody>
      </p:sp>
      <p:sp>
        <p:nvSpPr>
          <p:cNvPr id="8" name="Rectangle 7"/>
          <p:cNvSpPr/>
          <p:nvPr/>
        </p:nvSpPr>
        <p:spPr>
          <a:xfrm>
            <a:off x="-1" y="2933515"/>
            <a:ext cx="9144001" cy="2246769"/>
          </a:xfrm>
          <a:prstGeom prst="rect">
            <a:avLst/>
          </a:prstGeom>
        </p:spPr>
        <p:txBody>
          <a:bodyPr wrap="square">
            <a:spAutoFit/>
          </a:bodyPr>
          <a:lstStyle/>
          <a:p>
            <a:r>
              <a:rPr lang="en-US" sz="2800" b="1" dirty="0"/>
              <a:t>(2)Be gentle. </a:t>
            </a:r>
            <a:r>
              <a:rPr lang="en-US" sz="2800" dirty="0" smtClean="0">
                <a:solidFill>
                  <a:srgbClr val="0000FF"/>
                </a:solidFill>
              </a:rPr>
              <a:t>“</a:t>
            </a:r>
            <a:r>
              <a:rPr lang="en-US" sz="2800" dirty="0">
                <a:solidFill>
                  <a:srgbClr val="0000FF"/>
                </a:solidFill>
              </a:rPr>
              <a:t>Take my yoke upon you and learn from </a:t>
            </a:r>
            <a:r>
              <a:rPr lang="en-US" sz="2800" dirty="0" err="1">
                <a:solidFill>
                  <a:srgbClr val="0000FF"/>
                </a:solidFill>
              </a:rPr>
              <a:t>me</a:t>
            </a:r>
            <a:r>
              <a:rPr lang="en-US" sz="2800" dirty="0" err="1" smtClean="0">
                <a:solidFill>
                  <a:srgbClr val="0000FF"/>
                </a:solidFill>
              </a:rPr>
              <a:t>,for</a:t>
            </a:r>
            <a:r>
              <a:rPr lang="en-US" sz="2800" dirty="0" smtClean="0">
                <a:solidFill>
                  <a:srgbClr val="0000FF"/>
                </a:solidFill>
              </a:rPr>
              <a:t> </a:t>
            </a:r>
            <a:r>
              <a:rPr lang="en-US" sz="2800" dirty="0">
                <a:solidFill>
                  <a:srgbClr val="0000FF"/>
                </a:solidFill>
              </a:rPr>
              <a:t>I am gentle and humble in </a:t>
            </a:r>
            <a:r>
              <a:rPr lang="en-US" sz="2800" dirty="0" err="1">
                <a:solidFill>
                  <a:srgbClr val="0000FF"/>
                </a:solidFill>
              </a:rPr>
              <a:t>heart</a:t>
            </a:r>
            <a:r>
              <a:rPr lang="en-US" sz="2800" dirty="0" err="1" smtClean="0">
                <a:solidFill>
                  <a:srgbClr val="0000FF"/>
                </a:solidFill>
              </a:rPr>
              <a:t>,and</a:t>
            </a:r>
            <a:r>
              <a:rPr lang="en-US" sz="2800" dirty="0" smtClean="0">
                <a:solidFill>
                  <a:srgbClr val="0000FF"/>
                </a:solidFill>
              </a:rPr>
              <a:t> </a:t>
            </a:r>
            <a:r>
              <a:rPr lang="en-US" sz="2800" dirty="0">
                <a:solidFill>
                  <a:srgbClr val="0000FF"/>
                </a:solidFill>
              </a:rPr>
              <a:t>you will find rest for your souls”(Mt.11:29). </a:t>
            </a:r>
            <a:endParaRPr lang="en-US" sz="2800" dirty="0" smtClean="0">
              <a:solidFill>
                <a:srgbClr val="0000FF"/>
              </a:solidFill>
            </a:endParaRPr>
          </a:p>
          <a:p>
            <a:r>
              <a:rPr lang="en-US" altLang="zh-TW" sz="2800" b="1" dirty="0" smtClean="0">
                <a:solidFill>
                  <a:srgbClr val="FF0000"/>
                </a:solidFill>
                <a:latin typeface="华文细黑"/>
                <a:ea typeface="华文细黑"/>
                <a:cs typeface="华文细黑"/>
              </a:rPr>
              <a:t>(b)</a:t>
            </a:r>
            <a:r>
              <a:rPr lang="zh-TW" altLang="en-US" sz="2800" b="1" dirty="0" smtClean="0">
                <a:solidFill>
                  <a:srgbClr val="FF0000"/>
                </a:solidFill>
                <a:latin typeface="华文细黑"/>
                <a:ea typeface="华文细黑"/>
                <a:cs typeface="华文细黑"/>
              </a:rPr>
              <a:t>要温柔。</a:t>
            </a:r>
            <a:r>
              <a:rPr lang="zh-TW" altLang="en-US" sz="2800" b="1"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我心里柔和谦卑，你们当负我的轭，学我的样式；这样，你们心里就必得享</a:t>
            </a:r>
            <a:r>
              <a:rPr lang="en-US" sz="2800" dirty="0" smtClean="0">
                <a:solidFill>
                  <a:srgbClr val="0000FF"/>
                </a:solidFill>
                <a:latin typeface="华文细黑"/>
                <a:ea typeface="华文细黑"/>
                <a:cs typeface="华文细黑"/>
              </a:rPr>
              <a:t>安息</a:t>
            </a:r>
            <a:r>
              <a:rPr lang="zh-TW" altLang="en-US" sz="2800" b="1" dirty="0" smtClean="0">
                <a:solidFill>
                  <a:srgbClr val="0000FF"/>
                </a:solidFill>
                <a:latin typeface="华文细黑"/>
                <a:ea typeface="华文细黑"/>
                <a:cs typeface="华文细黑"/>
              </a:rPr>
              <a:t>”</a:t>
            </a:r>
            <a:r>
              <a:rPr lang="en-US" altLang="zh-TW" sz="2800" b="1" dirty="0" smtClean="0">
                <a:solidFill>
                  <a:srgbClr val="0000FF"/>
                </a:solidFill>
                <a:latin typeface="华文细黑"/>
                <a:ea typeface="华文细黑"/>
                <a:cs typeface="华文细黑"/>
              </a:rPr>
              <a:t>(</a:t>
            </a:r>
            <a:r>
              <a:rPr lang="zh-TW" altLang="en-US" sz="2800" b="1" dirty="0" smtClean="0">
                <a:solidFill>
                  <a:srgbClr val="0000FF"/>
                </a:solidFill>
                <a:latin typeface="华文细黑"/>
                <a:ea typeface="华文细黑"/>
                <a:cs typeface="华文细黑"/>
              </a:rPr>
              <a:t>太</a:t>
            </a:r>
            <a:r>
              <a:rPr lang="en-US" altLang="zh-TW" sz="2800" b="1" dirty="0">
                <a:solidFill>
                  <a:srgbClr val="0000FF"/>
                </a:solidFill>
                <a:latin typeface="华文细黑"/>
                <a:ea typeface="华文细黑"/>
                <a:cs typeface="华文细黑"/>
              </a:rPr>
              <a:t>11:</a:t>
            </a:r>
            <a:r>
              <a:rPr lang="en-US" altLang="zh-TW" sz="2800" b="1" dirty="0" smtClean="0">
                <a:solidFill>
                  <a:srgbClr val="0000FF"/>
                </a:solidFill>
                <a:latin typeface="华文细黑"/>
                <a:ea typeface="华文细黑"/>
                <a:cs typeface="华文细黑"/>
              </a:rPr>
              <a:t>29)</a:t>
            </a:r>
            <a:r>
              <a:rPr lang="zh-TW" altLang="en-US" sz="2800" b="1"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
        <p:nvSpPr>
          <p:cNvPr id="5" name="Rectangle 4"/>
          <p:cNvSpPr/>
          <p:nvPr/>
        </p:nvSpPr>
        <p:spPr>
          <a:xfrm>
            <a:off x="16933" y="5067114"/>
            <a:ext cx="9144001" cy="1815882"/>
          </a:xfrm>
          <a:prstGeom prst="rect">
            <a:avLst/>
          </a:prstGeom>
        </p:spPr>
        <p:txBody>
          <a:bodyPr wrap="square">
            <a:spAutoFit/>
          </a:bodyPr>
          <a:lstStyle/>
          <a:p>
            <a:r>
              <a:rPr lang="en-US" sz="2800" b="1" dirty="0"/>
              <a:t>(3)Be patient. </a:t>
            </a:r>
            <a:r>
              <a:rPr lang="en-US" sz="2800" dirty="0"/>
              <a:t>It </a:t>
            </a:r>
            <a:r>
              <a:rPr lang="en-US" sz="2800" dirty="0" smtClean="0"/>
              <a:t>means </a:t>
            </a:r>
            <a:r>
              <a:rPr lang="en-US" sz="2800" dirty="0"/>
              <a:t>long-</a:t>
            </a:r>
            <a:r>
              <a:rPr lang="en-US" sz="2800" dirty="0" smtClean="0"/>
              <a:t>tempered not short-tempered, the </a:t>
            </a:r>
            <a:r>
              <a:rPr lang="en-US" sz="2800" dirty="0"/>
              <a:t>ability to endure discomfort without fighting back. </a:t>
            </a:r>
            <a:endParaRPr lang="en-US" sz="2800" dirty="0" smtClean="0"/>
          </a:p>
          <a:p>
            <a:r>
              <a:rPr lang="en-US" altLang="zh-TW" sz="2800" b="1" dirty="0" smtClean="0">
                <a:solidFill>
                  <a:srgbClr val="FF0000"/>
                </a:solidFill>
                <a:latin typeface="华文细黑"/>
                <a:ea typeface="华文细黑"/>
                <a:cs typeface="华文细黑"/>
              </a:rPr>
              <a:t>(</a:t>
            </a:r>
            <a:r>
              <a:rPr lang="en-US" altLang="zh-TW" sz="2800" b="1" dirty="0">
                <a:solidFill>
                  <a:srgbClr val="FF0000"/>
                </a:solidFill>
                <a:latin typeface="华文细黑"/>
                <a:ea typeface="华文细黑"/>
                <a:cs typeface="华文细黑"/>
              </a:rPr>
              <a:t>3</a:t>
            </a:r>
            <a:r>
              <a:rPr lang="en-US" altLang="zh-TW"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要忍耐</a:t>
            </a:r>
            <a:r>
              <a:rPr lang="zh-TW" altLang="en-US" sz="2800" b="1" dirty="0" smtClean="0">
                <a:solidFill>
                  <a:srgbClr val="FF0000"/>
                </a:solidFill>
                <a:latin typeface="华文细黑"/>
                <a:ea typeface="华文细黑"/>
                <a:cs typeface="华文细黑"/>
              </a:rPr>
              <a:t>。</a:t>
            </a:r>
            <a:r>
              <a:rPr lang="zh-TW" altLang="en-US" sz="2800" b="1" dirty="0">
                <a:solidFill>
                  <a:srgbClr val="FF0000"/>
                </a:solidFill>
                <a:latin typeface="华文细黑"/>
                <a:ea typeface="华文细黑"/>
                <a:cs typeface="华文细黑"/>
              </a:rPr>
              <a:t>这意味着长期不脾气暴躁，能够在不反击的情况下忍受不适。</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166088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6454"/>
            <a:ext cx="9144001" cy="2246769"/>
          </a:xfrm>
          <a:prstGeom prst="rect">
            <a:avLst/>
          </a:prstGeom>
        </p:spPr>
        <p:txBody>
          <a:bodyPr wrap="square">
            <a:spAutoFit/>
          </a:bodyPr>
          <a:lstStyle/>
          <a:p>
            <a:r>
              <a:rPr lang="en-US" sz="2800" b="1" dirty="0"/>
              <a:t>(4)Be forbearing. </a:t>
            </a:r>
            <a:r>
              <a:rPr lang="en-US" sz="2800" dirty="0">
                <a:solidFill>
                  <a:srgbClr val="0000FF"/>
                </a:solidFill>
              </a:rPr>
              <a:t>“Carry each other’s burdens, and in this way you will fulfill the law of Christ…for each one should carry their own load”(Gal.6:2,5). </a:t>
            </a:r>
            <a:endParaRPr lang="en-US" sz="2800" dirty="0" smtClean="0">
              <a:solidFill>
                <a:srgbClr val="0000FF"/>
              </a:solidFill>
            </a:endParaRPr>
          </a:p>
          <a:p>
            <a:r>
              <a:rPr lang="en-US" altLang="zh-TW" sz="2800" b="1" dirty="0" smtClean="0">
                <a:solidFill>
                  <a:srgbClr val="FF0000"/>
                </a:solidFill>
                <a:latin typeface="华文细黑"/>
                <a:ea typeface="华文细黑"/>
                <a:cs typeface="华文细黑"/>
              </a:rPr>
              <a:t>(</a:t>
            </a:r>
            <a:r>
              <a:rPr lang="zh-CN" altLang="zh-TW" sz="2800" b="1" dirty="0">
                <a:solidFill>
                  <a:srgbClr val="FF0000"/>
                </a:solidFill>
                <a:latin typeface="华文细黑"/>
                <a:ea typeface="华文细黑"/>
                <a:cs typeface="华文细黑"/>
              </a:rPr>
              <a:t>4</a:t>
            </a:r>
            <a:r>
              <a:rPr lang="en-US" altLang="zh-TW"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要</a:t>
            </a:r>
            <a:r>
              <a:rPr lang="zh-TW" altLang="en-US" sz="2800" b="1" dirty="0" smtClean="0">
                <a:solidFill>
                  <a:srgbClr val="FF0000"/>
                </a:solidFill>
                <a:latin typeface="华文细黑"/>
                <a:ea typeface="华文细黑"/>
                <a:cs typeface="华文细黑"/>
              </a:rPr>
              <a:t>宽</a:t>
            </a:r>
            <a:r>
              <a:rPr lang="zh-TW" altLang="en-US" sz="2800" b="1" dirty="0">
                <a:solidFill>
                  <a:srgbClr val="FF0000"/>
                </a:solidFill>
                <a:latin typeface="华文细黑"/>
                <a:ea typeface="华文细黑"/>
                <a:cs typeface="华文细黑"/>
              </a:rPr>
              <a:t>容</a:t>
            </a:r>
            <a:r>
              <a:rPr lang="zh-TW" altLang="en-US" sz="2800" b="1" dirty="0" smtClean="0">
                <a:solidFill>
                  <a:srgbClr val="FF0000"/>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你们各人的重担要互相担当..</a:t>
            </a:r>
            <a:r>
              <a:rPr lang="en-US"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因为</a:t>
            </a:r>
            <a:r>
              <a:rPr lang="en-US" sz="2800" dirty="0" smtClean="0">
                <a:solidFill>
                  <a:srgbClr val="0000FF"/>
                </a:solidFill>
                <a:latin typeface="华文细黑"/>
                <a:ea typeface="华文细黑"/>
                <a:cs typeface="华文细黑"/>
              </a:rPr>
              <a:t>各人</a:t>
            </a:r>
            <a:r>
              <a:rPr lang="en-US" sz="2800" dirty="0">
                <a:solidFill>
                  <a:srgbClr val="0000FF"/>
                </a:solidFill>
                <a:latin typeface="华文细黑"/>
                <a:ea typeface="华文细黑"/>
                <a:cs typeface="华文细黑"/>
              </a:rPr>
              <a:t>必担当自己的</a:t>
            </a:r>
            <a:r>
              <a:rPr lang="en-US" sz="2800" dirty="0" smtClean="0">
                <a:solidFill>
                  <a:srgbClr val="0000FF"/>
                </a:solidFill>
                <a:latin typeface="华文细黑"/>
                <a:ea typeface="华文细黑"/>
                <a:cs typeface="华文细黑"/>
              </a:rPr>
              <a:t>担子</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加</a:t>
            </a:r>
            <a:r>
              <a:rPr lang="en-US" altLang="zh-TW" sz="2800" dirty="0" smtClean="0">
                <a:solidFill>
                  <a:srgbClr val="0000FF"/>
                </a:solidFill>
                <a:latin typeface="华文细黑"/>
                <a:ea typeface="华文细黑"/>
                <a:cs typeface="华文细黑"/>
              </a:rPr>
              <a:t>6:2,5)</a:t>
            </a:r>
            <a:r>
              <a:rPr lang="zh-TW" altLang="en-US"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
        <p:nvSpPr>
          <p:cNvPr id="7" name="TextBox 6"/>
          <p:cNvSpPr txBox="1"/>
          <p:nvPr/>
        </p:nvSpPr>
        <p:spPr>
          <a:xfrm>
            <a:off x="8514838" y="6376662"/>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(11)</a:t>
            </a:r>
            <a:endParaRPr lang="en-US" sz="2800" dirty="0">
              <a:solidFill>
                <a:srgbClr val="0000FF"/>
              </a:solidFill>
              <a:latin typeface="Arial Narrow"/>
              <a:ea typeface="华文细黑"/>
              <a:cs typeface="Arial Narrow"/>
            </a:endParaRPr>
          </a:p>
        </p:txBody>
      </p:sp>
      <p:sp>
        <p:nvSpPr>
          <p:cNvPr id="8" name="Rectangle 7"/>
          <p:cNvSpPr/>
          <p:nvPr/>
        </p:nvSpPr>
        <p:spPr>
          <a:xfrm>
            <a:off x="-1" y="2086847"/>
            <a:ext cx="9144001" cy="1815882"/>
          </a:xfrm>
          <a:prstGeom prst="rect">
            <a:avLst/>
          </a:prstGeom>
        </p:spPr>
        <p:txBody>
          <a:bodyPr wrap="square">
            <a:spAutoFit/>
          </a:bodyPr>
          <a:lstStyle/>
          <a:p>
            <a:r>
              <a:rPr lang="en-US" sz="2800" b="1" dirty="0"/>
              <a:t>(5)Be loving.</a:t>
            </a:r>
            <a:r>
              <a:rPr lang="en-US" sz="2800" dirty="0"/>
              <a:t> Love one another appears </a:t>
            </a:r>
            <a:r>
              <a:rPr lang="en-US" sz="2800" dirty="0" smtClean="0"/>
              <a:t>11</a:t>
            </a:r>
            <a:r>
              <a:rPr lang="en-US" altLang="zh-CN" sz="2800" dirty="0" smtClean="0"/>
              <a:t>x </a:t>
            </a:r>
            <a:r>
              <a:rPr lang="en-US" sz="2800" dirty="0" smtClean="0"/>
              <a:t>in </a:t>
            </a:r>
            <a:r>
              <a:rPr lang="en-US" sz="2800" dirty="0"/>
              <a:t>the NT(Jn.13</a:t>
            </a:r>
            <a:r>
              <a:rPr lang="en-US" sz="2800" dirty="0" smtClean="0"/>
              <a:t>:</a:t>
            </a:r>
          </a:p>
          <a:p>
            <a:r>
              <a:rPr lang="en-US" sz="2800" dirty="0" smtClean="0"/>
              <a:t>34,35</a:t>
            </a:r>
            <a:r>
              <a:rPr lang="en-US" sz="2800" dirty="0"/>
              <a:t>; Ro.13:8;1Pet.1:22;3:8;1 Jn.3:11,23;4:7,11,12;2 Jn.1:5). </a:t>
            </a:r>
            <a:endParaRPr lang="en-US" sz="2800" dirty="0" smtClean="0"/>
          </a:p>
          <a:p>
            <a:r>
              <a:rPr lang="en-US" altLang="zh-TW" sz="2800" b="1" dirty="0" smtClean="0">
                <a:solidFill>
                  <a:srgbClr val="FF0000"/>
                </a:solidFill>
                <a:latin typeface="华文细黑"/>
                <a:ea typeface="华文细黑"/>
                <a:cs typeface="华文细黑"/>
              </a:rPr>
              <a:t>(b)</a:t>
            </a:r>
            <a:r>
              <a:rPr lang="zh-TW" altLang="en-US" sz="2800" b="1" dirty="0" smtClean="0">
                <a:solidFill>
                  <a:srgbClr val="FF0000"/>
                </a:solidFill>
                <a:latin typeface="华文细黑"/>
                <a:ea typeface="华文细黑"/>
                <a:cs typeface="华文细黑"/>
              </a:rPr>
              <a:t>要有爱</a:t>
            </a:r>
            <a:r>
              <a:rPr lang="zh-TW" altLang="en-US" sz="2800" b="1" dirty="0">
                <a:solidFill>
                  <a:srgbClr val="FF0000"/>
                </a:solidFill>
                <a:latin typeface="华文细黑"/>
                <a:ea typeface="华文细黑"/>
                <a:cs typeface="华文细黑"/>
              </a:rPr>
              <a:t>心</a:t>
            </a:r>
            <a:r>
              <a:rPr lang="zh-TW" altLang="en-US" sz="2800" b="1" dirty="0" smtClean="0">
                <a:solidFill>
                  <a:srgbClr val="FF0000"/>
                </a:solidFill>
                <a:latin typeface="华文细黑"/>
                <a:ea typeface="华文细黑"/>
                <a:cs typeface="华文细黑"/>
              </a:rPr>
              <a:t>。在新约中彼此相爱</a:t>
            </a:r>
            <a:r>
              <a:rPr lang="en-US" altLang="zh-TW" sz="2800" b="1" dirty="0" smtClean="0">
                <a:solidFill>
                  <a:srgbClr val="FF0000"/>
                </a:solidFill>
                <a:latin typeface="华文细黑"/>
                <a:ea typeface="华文细黑"/>
                <a:cs typeface="华文细黑"/>
              </a:rPr>
              <a:t>11</a:t>
            </a:r>
            <a:r>
              <a:rPr lang="zh-TW" altLang="en-US" sz="2800" b="1" dirty="0" smtClean="0">
                <a:solidFill>
                  <a:srgbClr val="FF0000"/>
                </a:solidFill>
                <a:latin typeface="华文细黑"/>
                <a:ea typeface="华文细黑"/>
                <a:cs typeface="华文细黑"/>
              </a:rPr>
              <a:t>次</a:t>
            </a:r>
            <a:r>
              <a:rPr lang="en-US" altLang="zh-TW"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约</a:t>
            </a:r>
            <a:r>
              <a:rPr lang="en-US" altLang="zh-TW" sz="2800" b="1" dirty="0" smtClean="0">
                <a:solidFill>
                  <a:srgbClr val="FF0000"/>
                </a:solidFill>
                <a:latin typeface="华文细黑"/>
                <a:ea typeface="华文细黑"/>
                <a:cs typeface="华文细黑"/>
              </a:rPr>
              <a:t>13:34,35;</a:t>
            </a:r>
            <a:r>
              <a:rPr lang="zh-CN" altLang="en-US" sz="2800" b="1" dirty="0" smtClean="0">
                <a:solidFill>
                  <a:srgbClr val="FF0000"/>
                </a:solidFill>
                <a:latin typeface="华文细黑"/>
                <a:ea typeface="华文细黑"/>
                <a:cs typeface="华文细黑"/>
              </a:rPr>
              <a:t>罗</a:t>
            </a:r>
            <a:r>
              <a:rPr lang="en-US" altLang="zh-TW" sz="2800" b="1" dirty="0" smtClean="0">
                <a:solidFill>
                  <a:srgbClr val="FF0000"/>
                </a:solidFill>
                <a:latin typeface="华文细黑"/>
                <a:ea typeface="华文细黑"/>
                <a:cs typeface="华文细黑"/>
              </a:rPr>
              <a:t>13:8;</a:t>
            </a:r>
            <a:r>
              <a:rPr lang="zh-TW" altLang="en-US" sz="2800" b="1" dirty="0" smtClean="0">
                <a:solidFill>
                  <a:srgbClr val="FF0000"/>
                </a:solidFill>
                <a:latin typeface="华文细黑"/>
                <a:ea typeface="华文细黑"/>
                <a:cs typeface="华文细黑"/>
              </a:rPr>
              <a:t>彼</a:t>
            </a:r>
            <a:r>
              <a:rPr lang="zh-TW" altLang="en-US" sz="2800" b="1" dirty="0">
                <a:solidFill>
                  <a:srgbClr val="FF0000"/>
                </a:solidFill>
                <a:latin typeface="华文细黑"/>
                <a:ea typeface="华文细黑"/>
                <a:cs typeface="华文细黑"/>
              </a:rPr>
              <a:t>前</a:t>
            </a:r>
            <a:r>
              <a:rPr lang="en-US" altLang="zh-TW" sz="2800" b="1" dirty="0">
                <a:solidFill>
                  <a:srgbClr val="FF0000"/>
                </a:solidFill>
                <a:latin typeface="华文细黑"/>
                <a:ea typeface="华文细黑"/>
                <a:cs typeface="华文细黑"/>
              </a:rPr>
              <a:t>1:</a:t>
            </a:r>
            <a:r>
              <a:rPr lang="en-US" altLang="zh-TW" sz="2800" b="1" dirty="0" smtClean="0">
                <a:solidFill>
                  <a:srgbClr val="FF0000"/>
                </a:solidFill>
                <a:latin typeface="华文细黑"/>
                <a:ea typeface="华文细黑"/>
                <a:cs typeface="华文细黑"/>
              </a:rPr>
              <a:t>22;3:8</a:t>
            </a:r>
            <a:r>
              <a:rPr lang="en-US" altLang="zh-TW" sz="2800" b="1" dirty="0">
                <a:solidFill>
                  <a:srgbClr val="FF0000"/>
                </a:solidFill>
                <a:latin typeface="华文细黑"/>
                <a:ea typeface="华文细黑"/>
                <a:cs typeface="华文细黑"/>
              </a:rPr>
              <a:t>; </a:t>
            </a:r>
            <a:r>
              <a:rPr lang="zh-TW" altLang="en-US" sz="2800" b="1" dirty="0" smtClean="0">
                <a:solidFill>
                  <a:srgbClr val="FF0000"/>
                </a:solidFill>
                <a:latin typeface="华文细黑"/>
                <a:ea typeface="华文细黑"/>
                <a:cs typeface="华文细黑"/>
              </a:rPr>
              <a:t>约</a:t>
            </a:r>
            <a:r>
              <a:rPr lang="zh-CN" altLang="en-US" sz="2800" b="1" dirty="0" smtClean="0">
                <a:solidFill>
                  <a:srgbClr val="FF0000"/>
                </a:solidFill>
                <a:latin typeface="华文细黑"/>
                <a:ea typeface="华文细黑"/>
                <a:cs typeface="华文细黑"/>
              </a:rPr>
              <a:t>一</a:t>
            </a:r>
            <a:r>
              <a:rPr lang="en-US" altLang="zh-TW" sz="2800" b="1" dirty="0" smtClean="0">
                <a:solidFill>
                  <a:srgbClr val="FF0000"/>
                </a:solidFill>
                <a:latin typeface="华文细黑"/>
                <a:ea typeface="华文细黑"/>
                <a:cs typeface="华文细黑"/>
              </a:rPr>
              <a:t>3:11,23;4:7,11</a:t>
            </a:r>
            <a:r>
              <a:rPr lang="en-US" altLang="zh-TW" sz="2800" b="1" dirty="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12;</a:t>
            </a:r>
            <a:r>
              <a:rPr lang="zh-TW" altLang="en-US" sz="2800" b="1" dirty="0" smtClean="0">
                <a:solidFill>
                  <a:srgbClr val="FF0000"/>
                </a:solidFill>
                <a:latin typeface="华文细黑"/>
                <a:ea typeface="华文细黑"/>
                <a:cs typeface="华文细黑"/>
              </a:rPr>
              <a:t>约</a:t>
            </a:r>
            <a:r>
              <a:rPr lang="zh-CN" altLang="en-US" sz="2800" b="1" dirty="0" smtClean="0">
                <a:solidFill>
                  <a:srgbClr val="FF0000"/>
                </a:solidFill>
                <a:latin typeface="华文细黑"/>
                <a:ea typeface="华文细黑"/>
                <a:cs typeface="华文细黑"/>
              </a:rPr>
              <a:t>二</a:t>
            </a:r>
            <a:r>
              <a:rPr lang="en-US" altLang="zh-TW" sz="2800" b="1" dirty="0" smtClean="0">
                <a:solidFill>
                  <a:srgbClr val="FF0000"/>
                </a:solidFill>
                <a:latin typeface="华文细黑"/>
                <a:ea typeface="华文细黑"/>
                <a:cs typeface="华文细黑"/>
              </a:rPr>
              <a:t>1</a:t>
            </a:r>
            <a:r>
              <a:rPr lang="en-US" altLang="zh-TW" sz="2800" b="1" dirty="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5)</a:t>
            </a:r>
            <a:r>
              <a:rPr lang="zh-TW" altLang="en-US" sz="2800" b="1" dirty="0" smtClean="0">
                <a:solidFill>
                  <a:srgbClr val="FF0000"/>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
        <p:nvSpPr>
          <p:cNvPr id="5" name="Rectangle 4"/>
          <p:cNvSpPr/>
          <p:nvPr/>
        </p:nvSpPr>
        <p:spPr>
          <a:xfrm>
            <a:off x="-1" y="3763247"/>
            <a:ext cx="9144001" cy="1384995"/>
          </a:xfrm>
          <a:prstGeom prst="rect">
            <a:avLst/>
          </a:prstGeom>
        </p:spPr>
        <p:txBody>
          <a:bodyPr wrap="square">
            <a:spAutoFit/>
          </a:bodyPr>
          <a:lstStyle/>
          <a:p>
            <a:r>
              <a:rPr lang="en-US" sz="2800" b="1" dirty="0"/>
              <a:t>(6)Be diligent.</a:t>
            </a:r>
            <a:r>
              <a:rPr lang="en-US" sz="2800" dirty="0"/>
              <a:t> It means being eager to maintain, or guard, the unity of the </a:t>
            </a:r>
            <a:r>
              <a:rPr lang="en-US" sz="2800" dirty="0" smtClean="0"/>
              <a:t>Spirit. </a:t>
            </a:r>
          </a:p>
          <a:p>
            <a:r>
              <a:rPr lang="en-US" altLang="zh-TW" sz="2800" b="1" dirty="0" smtClean="0">
                <a:solidFill>
                  <a:srgbClr val="FF0000"/>
                </a:solidFill>
                <a:latin typeface="华文细黑"/>
                <a:ea typeface="华文细黑"/>
                <a:cs typeface="华文细黑"/>
              </a:rPr>
              <a:t>(6)</a:t>
            </a:r>
            <a:r>
              <a:rPr lang="zh-CN" altLang="en-US" sz="2800" b="1" dirty="0" smtClean="0">
                <a:solidFill>
                  <a:srgbClr val="FF0000"/>
                </a:solidFill>
                <a:latin typeface="华文细黑"/>
                <a:ea typeface="华文细黑"/>
                <a:cs typeface="华文细黑"/>
              </a:rPr>
              <a:t>要</a:t>
            </a:r>
            <a:r>
              <a:rPr lang="zh-TW" altLang="en-US" sz="2800" b="1" dirty="0" smtClean="0">
                <a:solidFill>
                  <a:srgbClr val="FF0000"/>
                </a:solidFill>
                <a:latin typeface="华文细黑"/>
                <a:ea typeface="华文细黑"/>
                <a:cs typeface="华文细黑"/>
              </a:rPr>
              <a:t>勤奋</a:t>
            </a:r>
            <a:r>
              <a:rPr lang="zh-TW" altLang="en-US" sz="2800" b="1" dirty="0">
                <a:solidFill>
                  <a:srgbClr val="FF0000"/>
                </a:solidFill>
                <a:latin typeface="华文细黑"/>
                <a:ea typeface="华文细黑"/>
                <a:cs typeface="华文细黑"/>
              </a:rPr>
              <a:t>。 </a:t>
            </a:r>
            <a:r>
              <a:rPr lang="zh-TW" altLang="en-US" sz="2800" dirty="0">
                <a:solidFill>
                  <a:srgbClr val="FF0000"/>
                </a:solidFill>
                <a:latin typeface="华文细黑"/>
                <a:ea typeface="华文细黑"/>
                <a:cs typeface="华文细黑"/>
              </a:rPr>
              <a:t>这意味着渴望保持或保护圣灵</a:t>
            </a:r>
            <a:r>
              <a:rPr lang="zh-TW" altLang="en-US" sz="2800"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合</a:t>
            </a:r>
            <a:r>
              <a:rPr lang="zh-TW" altLang="en-US" sz="2800" dirty="0" smtClean="0">
                <a:solidFill>
                  <a:srgbClr val="FF0000"/>
                </a:solidFill>
                <a:latin typeface="华文细黑"/>
                <a:ea typeface="华文细黑"/>
                <a:cs typeface="华文细黑"/>
              </a:rPr>
              <a:t>一</a:t>
            </a:r>
            <a:r>
              <a:rPr lang="zh-TW" altLang="en-US" sz="2800" dirty="0">
                <a:solidFill>
                  <a:srgbClr val="FF0000"/>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
        <p:nvSpPr>
          <p:cNvPr id="6" name="Rectangle 5"/>
          <p:cNvSpPr/>
          <p:nvPr/>
        </p:nvSpPr>
        <p:spPr>
          <a:xfrm>
            <a:off x="16933" y="5059399"/>
            <a:ext cx="9144001" cy="1815882"/>
          </a:xfrm>
          <a:prstGeom prst="rect">
            <a:avLst/>
          </a:prstGeom>
        </p:spPr>
        <p:txBody>
          <a:bodyPr wrap="square">
            <a:spAutoFit/>
          </a:bodyPr>
          <a:lstStyle/>
          <a:p>
            <a:r>
              <a:rPr lang="en-US" sz="2800" b="1" dirty="0"/>
              <a:t>(7)Be peaceful.</a:t>
            </a:r>
            <a:r>
              <a:rPr lang="en-US" sz="2800" dirty="0"/>
              <a:t> </a:t>
            </a:r>
            <a:r>
              <a:rPr lang="en-US" sz="2800" dirty="0" smtClean="0"/>
              <a:t>When </a:t>
            </a:r>
            <a:r>
              <a:rPr lang="en-US" sz="2800" dirty="0">
                <a:solidFill>
                  <a:srgbClr val="0000FF"/>
                </a:solidFill>
              </a:rPr>
              <a:t>“the peace of God” </a:t>
            </a:r>
            <a:r>
              <a:rPr lang="en-US" sz="2800" dirty="0"/>
              <a:t>rules in our hearts</a:t>
            </a:r>
            <a:r>
              <a:rPr lang="en-US" sz="2800" dirty="0" smtClean="0"/>
              <a:t>, then </a:t>
            </a:r>
            <a:r>
              <a:rPr lang="en-US" sz="2800" dirty="0"/>
              <a:t>we build unity(Col.3:15). </a:t>
            </a:r>
            <a:endParaRPr lang="en-US" sz="2800" dirty="0" smtClean="0"/>
          </a:p>
          <a:p>
            <a:r>
              <a:rPr lang="en-US" altLang="zh-TW" sz="2800" b="1" dirty="0" smtClean="0">
                <a:solidFill>
                  <a:srgbClr val="FF0000"/>
                </a:solidFill>
                <a:latin typeface="华文细黑"/>
                <a:ea typeface="华文细黑"/>
                <a:cs typeface="华文细黑"/>
              </a:rPr>
              <a:t>(</a:t>
            </a:r>
            <a:r>
              <a:rPr lang="en-US" altLang="zh-TW" sz="2800" b="1" dirty="0">
                <a:solidFill>
                  <a:srgbClr val="FF0000"/>
                </a:solidFill>
                <a:latin typeface="华文细黑"/>
                <a:ea typeface="华文细黑"/>
                <a:cs typeface="华文细黑"/>
              </a:rPr>
              <a:t>7</a:t>
            </a:r>
            <a:r>
              <a:rPr lang="en-US" altLang="zh-TW"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要和平。当</a:t>
            </a:r>
            <a:r>
              <a:rPr lang="zh-TW" altLang="en-US" sz="2800" b="1" dirty="0" smtClean="0">
                <a:solidFill>
                  <a:srgbClr val="0000FF"/>
                </a:solidFill>
                <a:latin typeface="华文细黑"/>
                <a:ea typeface="华文细黑"/>
                <a:cs typeface="华文细黑"/>
              </a:rPr>
              <a:t>“</a:t>
            </a:r>
            <a:r>
              <a:rPr lang="zh-CN" altLang="en-US" sz="2800" b="1" dirty="0" smtClean="0">
                <a:solidFill>
                  <a:srgbClr val="0000FF"/>
                </a:solidFill>
                <a:latin typeface="华文细黑"/>
                <a:ea typeface="华文细黑"/>
                <a:cs typeface="华文细黑"/>
              </a:rPr>
              <a:t>神</a:t>
            </a:r>
            <a:r>
              <a:rPr lang="zh-TW" altLang="en-US" sz="2800" b="1" dirty="0" smtClean="0">
                <a:solidFill>
                  <a:srgbClr val="0000FF"/>
                </a:solidFill>
                <a:latin typeface="华文细黑"/>
                <a:ea typeface="华文细黑"/>
                <a:cs typeface="华文细黑"/>
              </a:rPr>
              <a:t>的</a:t>
            </a:r>
            <a:r>
              <a:rPr lang="zh-TW" altLang="en-US" sz="2800" b="1" dirty="0">
                <a:solidFill>
                  <a:srgbClr val="0000FF"/>
                </a:solidFill>
                <a:latin typeface="华文细黑"/>
                <a:ea typeface="华文细黑"/>
                <a:cs typeface="华文细黑"/>
              </a:rPr>
              <a:t>平安”</a:t>
            </a:r>
            <a:r>
              <a:rPr lang="zh-TW" altLang="en-US" sz="2800" b="1" dirty="0">
                <a:solidFill>
                  <a:srgbClr val="FF0000"/>
                </a:solidFill>
                <a:latin typeface="华文细黑"/>
                <a:ea typeface="华文细黑"/>
                <a:cs typeface="华文细黑"/>
              </a:rPr>
              <a:t>在我们</a:t>
            </a:r>
            <a:r>
              <a:rPr lang="zh-TW" altLang="en-US" sz="2800" b="1" dirty="0" smtClean="0">
                <a:solidFill>
                  <a:srgbClr val="FF0000"/>
                </a:solidFill>
                <a:latin typeface="华文细黑"/>
                <a:ea typeface="华文细黑"/>
                <a:cs typeface="华文细黑"/>
              </a:rPr>
              <a:t>心中</a:t>
            </a:r>
            <a:r>
              <a:rPr lang="zh-CN" altLang="en-US" sz="2800" b="1" dirty="0" smtClean="0">
                <a:solidFill>
                  <a:srgbClr val="FF0000"/>
                </a:solidFill>
                <a:latin typeface="华文细黑"/>
                <a:ea typeface="华文细黑"/>
                <a:cs typeface="华文细黑"/>
              </a:rPr>
              <a:t>作王</a:t>
            </a:r>
            <a:r>
              <a:rPr lang="zh-TW" altLang="en-US" sz="2800" b="1" dirty="0" smtClean="0">
                <a:solidFill>
                  <a:srgbClr val="FF0000"/>
                </a:solidFill>
                <a:latin typeface="华文细黑"/>
                <a:ea typeface="华文细黑"/>
                <a:cs typeface="华文细黑"/>
              </a:rPr>
              <a:t>时</a:t>
            </a:r>
            <a:r>
              <a:rPr lang="zh-TW" altLang="en-US" sz="2800" b="1" dirty="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我们就会建立统一</a:t>
            </a:r>
            <a:r>
              <a:rPr lang="en-US" altLang="zh-TW"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西</a:t>
            </a:r>
            <a:r>
              <a:rPr lang="en-US" altLang="zh-TW" sz="2800" b="1" dirty="0" smtClean="0">
                <a:solidFill>
                  <a:srgbClr val="FF0000"/>
                </a:solidFill>
                <a:latin typeface="华文细黑"/>
                <a:ea typeface="华文细黑"/>
                <a:cs typeface="华文细黑"/>
              </a:rPr>
              <a:t>3</a:t>
            </a:r>
            <a:r>
              <a:rPr lang="en-US" altLang="zh-TW" sz="2800" b="1" dirty="0">
                <a:solidFill>
                  <a:srgbClr val="FF0000"/>
                </a:solidFill>
                <a:latin typeface="华文细黑"/>
                <a:ea typeface="华文细黑"/>
                <a:cs typeface="华文细黑"/>
              </a:rPr>
              <a:t>:</a:t>
            </a:r>
            <a:r>
              <a:rPr lang="en-US" altLang="zh-TW" sz="2800" b="1" dirty="0" smtClean="0">
                <a:solidFill>
                  <a:srgbClr val="FF0000"/>
                </a:solidFill>
                <a:latin typeface="华文细黑"/>
                <a:ea typeface="华文细黑"/>
                <a:cs typeface="华文细黑"/>
              </a:rPr>
              <a:t>15)</a:t>
            </a:r>
            <a:r>
              <a:rPr lang="zh-TW" altLang="en-US" sz="2800" b="1" dirty="0" smtClean="0">
                <a:solidFill>
                  <a:srgbClr val="FF0000"/>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4272238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49485"/>
            <a:ext cx="9144000" cy="2246769"/>
          </a:xfrm>
          <a:prstGeom prst="rect">
            <a:avLst/>
          </a:prstGeom>
        </p:spPr>
        <p:txBody>
          <a:bodyPr wrap="square">
            <a:spAutoFit/>
          </a:bodyPr>
          <a:lstStyle/>
          <a:p>
            <a:r>
              <a:rPr lang="en-US" sz="2800" b="1" dirty="0"/>
              <a:t>(b)What do we reap?</a:t>
            </a:r>
            <a:r>
              <a:rPr lang="en-US" sz="2800" dirty="0"/>
              <a:t> Because when we share these attitudes together, we can reap unity and be bonded together with one another. </a:t>
            </a:r>
            <a:endParaRPr lang="en-US" sz="2800" dirty="0" smtClean="0"/>
          </a:p>
          <a:p>
            <a:r>
              <a:rPr lang="en-US" altLang="zh-TW" sz="2800" b="1" dirty="0" smtClean="0">
                <a:solidFill>
                  <a:srgbClr val="FF0000"/>
                </a:solidFill>
                <a:latin typeface="华文细黑"/>
                <a:ea typeface="华文细黑"/>
                <a:cs typeface="华文细黑"/>
              </a:rPr>
              <a:t>(</a:t>
            </a:r>
            <a:r>
              <a:rPr lang="en-US" altLang="zh-TW" sz="2800" b="1" dirty="0">
                <a:solidFill>
                  <a:srgbClr val="FF0000"/>
                </a:solidFill>
                <a:latin typeface="华文细黑"/>
                <a:ea typeface="华文细黑"/>
                <a:cs typeface="华文细黑"/>
              </a:rPr>
              <a:t>b</a:t>
            </a:r>
            <a:r>
              <a:rPr lang="en-US" altLang="zh-TW"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我们</a:t>
            </a:r>
            <a:r>
              <a:rPr lang="zh-CN" altLang="en-US" sz="2800" b="1" dirty="0" smtClean="0">
                <a:solidFill>
                  <a:srgbClr val="FF0000"/>
                </a:solidFill>
                <a:latin typeface="华文细黑"/>
                <a:ea typeface="华文细黑"/>
                <a:cs typeface="华文细黑"/>
              </a:rPr>
              <a:t>要</a:t>
            </a:r>
            <a:r>
              <a:rPr lang="zh-TW" altLang="en-US" sz="2800" b="1" dirty="0" smtClean="0">
                <a:solidFill>
                  <a:srgbClr val="FF0000"/>
                </a:solidFill>
                <a:latin typeface="华文细黑"/>
                <a:ea typeface="华文细黑"/>
                <a:cs typeface="华文细黑"/>
              </a:rPr>
              <a:t>收</a:t>
            </a:r>
            <a:r>
              <a:rPr lang="zh-CN" altLang="en-US" sz="2800" b="1" dirty="0" smtClean="0">
                <a:solidFill>
                  <a:srgbClr val="FF0000"/>
                </a:solidFill>
                <a:latin typeface="华文细黑"/>
                <a:ea typeface="华文细黑"/>
                <a:cs typeface="华文细黑"/>
              </a:rPr>
              <a:t>割</a:t>
            </a:r>
            <a:r>
              <a:rPr lang="zh-TW" altLang="en-US" sz="2800" b="1" dirty="0" smtClean="0">
                <a:solidFill>
                  <a:srgbClr val="FF0000"/>
                </a:solidFill>
                <a:latin typeface="华文细黑"/>
                <a:ea typeface="华文细黑"/>
                <a:cs typeface="华文细黑"/>
              </a:rPr>
              <a:t>什么？因为当我们共同分享这些态度时</a:t>
            </a:r>
            <a:r>
              <a:rPr lang="zh-TW" altLang="en-US" sz="2800" b="1" dirty="0">
                <a:solidFill>
                  <a:srgbClr val="FF0000"/>
                </a:solidFill>
                <a:latin typeface="华文细黑"/>
                <a:ea typeface="华文细黑"/>
                <a:cs typeface="华文细黑"/>
              </a:rPr>
              <a:t>，我们可以获得团结，</a:t>
            </a:r>
            <a:r>
              <a:rPr lang="zh-TW" altLang="en-US" sz="2800" b="1" dirty="0" smtClean="0">
                <a:solidFill>
                  <a:srgbClr val="FF0000"/>
                </a:solidFill>
                <a:latin typeface="华文细黑"/>
                <a:ea typeface="华文细黑"/>
                <a:cs typeface="华文细黑"/>
              </a:rPr>
              <a:t>彼此联</a:t>
            </a:r>
            <a:r>
              <a:rPr lang="zh-CN" altLang="en-US" sz="2800" b="1" dirty="0" smtClean="0">
                <a:solidFill>
                  <a:srgbClr val="FF0000"/>
                </a:solidFill>
                <a:latin typeface="华文细黑"/>
                <a:ea typeface="华文细黑"/>
                <a:cs typeface="华文细黑"/>
              </a:rPr>
              <a:t>合</a:t>
            </a:r>
            <a:r>
              <a:rPr lang="zh-TW" altLang="en-US" sz="2800" b="1" dirty="0" smtClean="0">
                <a:solidFill>
                  <a:srgbClr val="FF0000"/>
                </a:solidFill>
                <a:latin typeface="华文细黑"/>
                <a:ea typeface="华文细黑"/>
                <a:cs typeface="华文细黑"/>
              </a:rPr>
              <a:t>。</a:t>
            </a:r>
            <a:endParaRPr lang="en-US" sz="2800" dirty="0" smtClean="0">
              <a:solidFill>
                <a:srgbClr val="0000FF"/>
              </a:solidFill>
              <a:latin typeface="华文细黑"/>
              <a:ea typeface="华文细黑"/>
              <a:cs typeface="华文细黑"/>
            </a:endParaRPr>
          </a:p>
        </p:txBody>
      </p:sp>
      <p:sp>
        <p:nvSpPr>
          <p:cNvPr id="7" name="TextBox 6"/>
          <p:cNvSpPr txBox="1"/>
          <p:nvPr/>
        </p:nvSpPr>
        <p:spPr>
          <a:xfrm>
            <a:off x="8514838" y="6376662"/>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(12)</a:t>
            </a:r>
            <a:endParaRPr lang="en-US" sz="2800" dirty="0">
              <a:solidFill>
                <a:srgbClr val="0000FF"/>
              </a:solidFill>
              <a:latin typeface="Arial Narrow"/>
              <a:ea typeface="华文细黑"/>
              <a:cs typeface="Arial Narrow"/>
            </a:endParaRPr>
          </a:p>
        </p:txBody>
      </p:sp>
      <p:sp>
        <p:nvSpPr>
          <p:cNvPr id="4" name="Rectangle 3"/>
          <p:cNvSpPr/>
          <p:nvPr/>
        </p:nvSpPr>
        <p:spPr>
          <a:xfrm>
            <a:off x="-1" y="2212503"/>
            <a:ext cx="9144000" cy="3108544"/>
          </a:xfrm>
          <a:prstGeom prst="rect">
            <a:avLst/>
          </a:prstGeom>
          <a:solidFill>
            <a:srgbClr val="FEC70F"/>
          </a:solidFill>
        </p:spPr>
        <p:txBody>
          <a:bodyPr wrap="square">
            <a:spAutoFit/>
          </a:bodyPr>
          <a:lstStyle/>
          <a:p>
            <a:pPr>
              <a:defRPr/>
            </a:pPr>
            <a:r>
              <a:rPr lang="en-US" sz="2800" b="1" dirty="0"/>
              <a:t>Application 2: What attitudes bond us together in the Lord and one another?</a:t>
            </a:r>
            <a:r>
              <a:rPr lang="en-US" sz="2800" dirty="0"/>
              <a:t> The attitudes of </a:t>
            </a:r>
            <a:r>
              <a:rPr lang="en-US" sz="2800" dirty="0" err="1"/>
              <a:t>humility,gentleness</a:t>
            </a:r>
            <a:r>
              <a:rPr lang="en-US" sz="2800" dirty="0" smtClean="0"/>
              <a:t>, </a:t>
            </a:r>
            <a:r>
              <a:rPr lang="en-US" sz="2800" dirty="0" err="1" smtClean="0"/>
              <a:t>patience</a:t>
            </a:r>
            <a:r>
              <a:rPr lang="en-US" sz="2800" dirty="0" err="1"/>
              <a:t>,forbearance</a:t>
            </a:r>
            <a:r>
              <a:rPr lang="en-US" sz="2800" dirty="0"/>
              <a:t>, </a:t>
            </a:r>
            <a:r>
              <a:rPr lang="en-US" sz="2800" dirty="0" smtClean="0"/>
              <a:t>peace, diligence, and love </a:t>
            </a:r>
            <a:r>
              <a:rPr lang="en-US" sz="2800" dirty="0"/>
              <a:t>maintain us together with the Lord and one another. </a:t>
            </a:r>
            <a:endParaRPr lang="en-US" sz="2800" dirty="0">
              <a:solidFill>
                <a:srgbClr val="0000FF"/>
              </a:solidFill>
            </a:endParaRPr>
          </a:p>
          <a:p>
            <a:r>
              <a:rPr lang="zh-TW" altLang="en-US" sz="2800" b="1" dirty="0">
                <a:solidFill>
                  <a:srgbClr val="FF0000"/>
                </a:solidFill>
                <a:latin typeface="华文细黑"/>
                <a:ea typeface="华文细黑"/>
                <a:cs typeface="华文细黑"/>
              </a:rPr>
              <a:t>应用</a:t>
            </a:r>
            <a:r>
              <a:rPr lang="en-US" altLang="zh-TW" sz="2800" b="1" dirty="0">
                <a:solidFill>
                  <a:srgbClr val="FF0000"/>
                </a:solidFill>
                <a:latin typeface="华文细黑"/>
                <a:ea typeface="华文细黑"/>
                <a:cs typeface="华文细黑"/>
              </a:rPr>
              <a:t>2</a:t>
            </a:r>
            <a:r>
              <a:rPr lang="zh-TW" altLang="en-US" sz="2800" b="1"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有什么态度将我们</a:t>
            </a:r>
            <a:r>
              <a:rPr lang="zh-CN" altLang="en-US" sz="2800" dirty="0" smtClean="0">
                <a:solidFill>
                  <a:srgbClr val="FF0000"/>
                </a:solidFill>
                <a:latin typeface="华文细黑"/>
                <a:ea typeface="华文细黑"/>
                <a:cs typeface="华文细黑"/>
              </a:rPr>
              <a:t>与主联合，彼此联合</a:t>
            </a:r>
            <a:r>
              <a:rPr lang="zh-TW" altLang="en-US" sz="2800" dirty="0" smtClean="0">
                <a:solidFill>
                  <a:srgbClr val="FF0000"/>
                </a:solidFill>
                <a:latin typeface="华文细黑"/>
                <a:ea typeface="华文细黑"/>
                <a:cs typeface="华文细黑"/>
              </a:rPr>
              <a:t>？谦卑</a:t>
            </a:r>
            <a:r>
              <a:rPr lang="zh-TW" altLang="en-US" sz="2800" dirty="0">
                <a:solidFill>
                  <a:srgbClr val="FF0000"/>
                </a:solidFill>
                <a:latin typeface="华文细黑"/>
                <a:ea typeface="华文细黑"/>
                <a:cs typeface="华文细黑"/>
              </a:rPr>
              <a:t>，温柔，忍耐，宽容</a:t>
            </a:r>
            <a:r>
              <a:rPr lang="zh-TW" altLang="en-US"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和平，</a:t>
            </a:r>
            <a:r>
              <a:rPr lang="zh-TW" altLang="en-US" sz="2800" dirty="0" smtClean="0">
                <a:solidFill>
                  <a:srgbClr val="FF0000"/>
                </a:solidFill>
                <a:latin typeface="华文细黑"/>
                <a:ea typeface="华文细黑"/>
                <a:cs typeface="华文细黑"/>
              </a:rPr>
              <a:t>勤奋的态度</a:t>
            </a:r>
            <a:r>
              <a:rPr lang="zh-CN" altLang="en-US" sz="2800" dirty="0" smtClean="0">
                <a:solidFill>
                  <a:srgbClr val="FF0000"/>
                </a:solidFill>
                <a:latin typeface="华文细黑"/>
                <a:ea typeface="华文细黑"/>
                <a:cs typeface="华文细黑"/>
              </a:rPr>
              <a:t>和爱</a:t>
            </a:r>
            <a:r>
              <a:rPr lang="zh-TW" altLang="en-US" sz="2800" dirty="0" smtClean="0">
                <a:solidFill>
                  <a:srgbClr val="FF0000"/>
                </a:solidFill>
                <a:latin typeface="华文细黑"/>
                <a:ea typeface="华文细黑"/>
                <a:cs typeface="华文细黑"/>
              </a:rPr>
              <a:t>使我们</a:t>
            </a:r>
            <a:r>
              <a:rPr lang="zh-CN" altLang="en-US" sz="2800" dirty="0" smtClean="0">
                <a:solidFill>
                  <a:srgbClr val="FF0000"/>
                </a:solidFill>
                <a:latin typeface="华文细黑"/>
                <a:ea typeface="华文细黑"/>
                <a:cs typeface="华文细黑"/>
              </a:rPr>
              <a:t>主联合</a:t>
            </a:r>
            <a:r>
              <a:rPr lang="zh-CN" altLang="en-US" sz="2800" dirty="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彼此联合。</a:t>
            </a:r>
            <a:endParaRPr lang="en-US" altLang="zh-TW" sz="2800" dirty="0" smtClean="0">
              <a:solidFill>
                <a:srgbClr val="0000FF"/>
              </a:solidFill>
              <a:latin typeface="华文细黑"/>
              <a:ea typeface="华文细黑"/>
              <a:cs typeface="华文细黑"/>
            </a:endParaRPr>
          </a:p>
        </p:txBody>
      </p:sp>
    </p:spTree>
    <p:extLst>
      <p:ext uri="{BB962C8B-B14F-4D97-AF65-F5344CB8AC3E}">
        <p14:creationId xmlns:p14="http://schemas.microsoft.com/office/powerpoint/2010/main" val="319748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13"/>
            <a:ext cx="9279467" cy="2246769"/>
          </a:xfrm>
          <a:prstGeom prst="rect">
            <a:avLst/>
          </a:prstGeom>
        </p:spPr>
        <p:txBody>
          <a:bodyPr wrap="square">
            <a:spAutoFit/>
          </a:bodyPr>
          <a:lstStyle/>
          <a:p>
            <a:r>
              <a:rPr lang="en-US" sz="2800" b="1" dirty="0" err="1"/>
              <a:t>Conclusion</a:t>
            </a:r>
            <a:r>
              <a:rPr lang="en-US" sz="2800" b="1" dirty="0" err="1" smtClean="0"/>
              <a:t>:</a:t>
            </a:r>
            <a:r>
              <a:rPr lang="en-US" sz="2800" dirty="0" err="1" smtClean="0"/>
              <a:t>Truth</a:t>
            </a:r>
            <a:r>
              <a:rPr lang="en-US" sz="2800" dirty="0" smtClean="0"/>
              <a:t> </a:t>
            </a:r>
            <a:r>
              <a:rPr lang="en-US" sz="2800" dirty="0" err="1"/>
              <a:t>unites</a:t>
            </a:r>
            <a:r>
              <a:rPr lang="en-US" sz="2800" dirty="0" err="1" smtClean="0"/>
              <a:t>,but</a:t>
            </a:r>
            <a:r>
              <a:rPr lang="en-US" sz="2800" dirty="0" smtClean="0"/>
              <a:t> </a:t>
            </a:r>
            <a:r>
              <a:rPr lang="en-US" sz="2800" dirty="0"/>
              <a:t>lies </a:t>
            </a:r>
            <a:r>
              <a:rPr lang="en-US" sz="2800" dirty="0" err="1" smtClean="0"/>
              <a:t>divide.Love</a:t>
            </a:r>
            <a:r>
              <a:rPr lang="en-US" sz="2800" dirty="0" smtClean="0"/>
              <a:t> </a:t>
            </a:r>
            <a:r>
              <a:rPr lang="en-US" sz="2800" dirty="0" err="1"/>
              <a:t>unites</a:t>
            </a:r>
            <a:r>
              <a:rPr lang="en-US" sz="2800" dirty="0" err="1" smtClean="0"/>
              <a:t>,but</a:t>
            </a:r>
            <a:r>
              <a:rPr lang="en-US" sz="2800" dirty="0" smtClean="0"/>
              <a:t> selfish</a:t>
            </a:r>
            <a:r>
              <a:rPr lang="en-US" altLang="zh-CN" sz="2800" dirty="0" smtClean="0"/>
              <a:t>-</a:t>
            </a:r>
            <a:r>
              <a:rPr lang="en-US" sz="2800" dirty="0" smtClean="0"/>
              <a:t>ness divides. Truth </a:t>
            </a:r>
            <a:r>
              <a:rPr lang="en-US" sz="2800" dirty="0"/>
              <a:t>and love </a:t>
            </a:r>
            <a:r>
              <a:rPr lang="en-US" sz="2800" dirty="0" smtClean="0"/>
              <a:t>bond </a:t>
            </a:r>
            <a:r>
              <a:rPr lang="en-US" sz="2800" dirty="0"/>
              <a:t>together with the Lord, and one </a:t>
            </a:r>
            <a:r>
              <a:rPr lang="en-US" sz="2800" dirty="0" smtClean="0"/>
              <a:t>another.</a:t>
            </a:r>
          </a:p>
          <a:p>
            <a:r>
              <a:rPr lang="zh-TW" altLang="en-US" sz="2800" b="1" dirty="0">
                <a:solidFill>
                  <a:srgbClr val="FF0000"/>
                </a:solidFill>
                <a:latin typeface="华文细黑"/>
                <a:ea typeface="华文细黑"/>
                <a:cs typeface="华文细黑"/>
              </a:rPr>
              <a:t>结论：</a:t>
            </a:r>
            <a:r>
              <a:rPr lang="zh-TW" altLang="en-US" sz="2800" dirty="0">
                <a:solidFill>
                  <a:srgbClr val="FF0000"/>
                </a:solidFill>
                <a:latin typeface="华文细黑"/>
                <a:ea typeface="华文细黑"/>
                <a:cs typeface="华文细黑"/>
              </a:rPr>
              <a:t>真理联合，但</a:t>
            </a:r>
            <a:r>
              <a:rPr lang="zh-CN" altLang="en-US" sz="2800" dirty="0">
                <a:solidFill>
                  <a:srgbClr val="FF0000"/>
                </a:solidFill>
                <a:latin typeface="华文细黑"/>
                <a:ea typeface="华文细黑"/>
                <a:cs typeface="华文细黑"/>
              </a:rPr>
              <a:t>说谎分</a:t>
            </a:r>
            <a:r>
              <a:rPr lang="zh-TW" altLang="en-US" sz="2800" dirty="0">
                <a:solidFill>
                  <a:srgbClr val="FF0000"/>
                </a:solidFill>
                <a:latin typeface="华文细黑"/>
                <a:ea typeface="华文细黑"/>
                <a:cs typeface="华文细黑"/>
              </a:rPr>
              <a:t>裂。爱团结，但自私分裂。真理和爱将我们与主</a:t>
            </a:r>
            <a:r>
              <a:rPr lang="zh-CN" altLang="en-US" sz="2800" dirty="0">
                <a:solidFill>
                  <a:srgbClr val="FF0000"/>
                </a:solidFill>
                <a:latin typeface="华文细黑"/>
                <a:ea typeface="华文细黑"/>
                <a:cs typeface="华文细黑"/>
              </a:rPr>
              <a:t>联合，彼此联合</a:t>
            </a:r>
            <a:r>
              <a:rPr lang="zh-TW" altLang="en-US" sz="2800" dirty="0" smtClean="0">
                <a:solidFill>
                  <a:srgbClr val="FF0000"/>
                </a:solidFill>
                <a:latin typeface="华文细黑"/>
                <a:ea typeface="华文细黑"/>
                <a:cs typeface="华文细黑"/>
              </a:rPr>
              <a:t>。</a:t>
            </a:r>
            <a:endParaRPr lang="en-US" sz="2800" dirty="0">
              <a:solidFill>
                <a:srgbClr val="0000FF"/>
              </a:solidFill>
            </a:endParaRPr>
          </a:p>
        </p:txBody>
      </p:sp>
      <p:sp>
        <p:nvSpPr>
          <p:cNvPr id="10" name="TextBox 9"/>
          <p:cNvSpPr txBox="1"/>
          <p:nvPr/>
        </p:nvSpPr>
        <p:spPr>
          <a:xfrm>
            <a:off x="8525359" y="6334780"/>
            <a:ext cx="1101818" cy="523220"/>
          </a:xfrm>
          <a:prstGeom prst="rect">
            <a:avLst/>
          </a:prstGeom>
          <a:noFill/>
        </p:spPr>
        <p:txBody>
          <a:bodyPr wrap="square" rtlCol="0">
            <a:spAutoFit/>
          </a:bodyPr>
          <a:lstStyle/>
          <a:p>
            <a:r>
              <a:rPr lang="en-US" altLang="zh-CN" sz="2800" dirty="0" smtClean="0">
                <a:solidFill>
                  <a:srgbClr val="FFFF00"/>
                </a:solidFill>
                <a:latin typeface="Arial Narrow"/>
                <a:ea typeface="华文细黑"/>
                <a:cs typeface="Arial Narrow"/>
              </a:rPr>
              <a:t>(13)</a:t>
            </a:r>
            <a:endParaRPr lang="en-US" sz="2800" dirty="0">
              <a:solidFill>
                <a:srgbClr val="FFFF00"/>
              </a:solidFill>
              <a:latin typeface="Arial Narrow"/>
              <a:ea typeface="华文细黑"/>
              <a:cs typeface="Arial Narrow"/>
            </a:endParaRPr>
          </a:p>
        </p:txBody>
      </p:sp>
      <p:sp>
        <p:nvSpPr>
          <p:cNvPr id="12" name="Rectangle 11"/>
          <p:cNvSpPr/>
          <p:nvPr/>
        </p:nvSpPr>
        <p:spPr>
          <a:xfrm>
            <a:off x="16937" y="2146084"/>
            <a:ext cx="9143999" cy="2246769"/>
          </a:xfrm>
          <a:prstGeom prst="rect">
            <a:avLst/>
          </a:prstGeom>
          <a:solidFill>
            <a:schemeClr val="bg1"/>
          </a:solidFill>
        </p:spPr>
        <p:txBody>
          <a:bodyPr wrap="square">
            <a:spAutoFit/>
          </a:bodyPr>
          <a:lstStyle/>
          <a:p>
            <a:r>
              <a:rPr lang="en-US" sz="2800" dirty="0"/>
              <a:t>Jesus </a:t>
            </a:r>
            <a:r>
              <a:rPr lang="en-US" sz="2800" dirty="0" err="1"/>
              <a:t>prayed,</a:t>
            </a:r>
            <a:r>
              <a:rPr lang="en-US" sz="2800" dirty="0" err="1">
                <a:solidFill>
                  <a:srgbClr val="0000FF"/>
                </a:solidFill>
              </a:rPr>
              <a:t>“that</a:t>
            </a:r>
            <a:r>
              <a:rPr lang="en-US" sz="2800" dirty="0">
                <a:solidFill>
                  <a:srgbClr val="0000FF"/>
                </a:solidFill>
              </a:rPr>
              <a:t> they may be one(17:11,21,22)</a:t>
            </a:r>
            <a:r>
              <a:rPr lang="mr-IN" sz="2800" dirty="0">
                <a:solidFill>
                  <a:srgbClr val="0000FF"/>
                </a:solidFill>
              </a:rPr>
              <a:t>…</a:t>
            </a:r>
            <a:r>
              <a:rPr lang="en-US" sz="2800" dirty="0">
                <a:solidFill>
                  <a:srgbClr val="0000FF"/>
                </a:solidFill>
              </a:rPr>
              <a:t>so that they may be brought to complete unity”(17:23).</a:t>
            </a:r>
          </a:p>
          <a:p>
            <a:r>
              <a:rPr lang="zh-CN" altLang="en-US" sz="2800" dirty="0" smtClean="0">
                <a:solidFill>
                  <a:srgbClr val="FF0000"/>
                </a:solidFill>
                <a:latin typeface="华文细黑"/>
                <a:ea typeface="华文细黑"/>
                <a:cs typeface="华文细黑"/>
              </a:rPr>
              <a:t>耶稣祷告，“叫他们合而</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为一</a:t>
            </a:r>
            <a:r>
              <a:rPr lang="en-US" altLang="zh-CN" sz="2800" dirty="0" smtClean="0">
                <a:solidFill>
                  <a:srgbClr val="FF0000"/>
                </a:solidFill>
                <a:latin typeface="华文细黑"/>
                <a:ea typeface="华文细黑"/>
                <a:cs typeface="华文细黑"/>
              </a:rPr>
              <a:t>(17:11,21,22)</a:t>
            </a:r>
            <a:r>
              <a:rPr lang="mr-IN" altLang="zh-CN"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完完</a:t>
            </a:r>
            <a:endParaRPr lang="en-US" altLang="zh-CN" sz="2800" dirty="0" smtClean="0">
              <a:solidFill>
                <a:srgbClr val="FF0000"/>
              </a:solidFill>
              <a:latin typeface="华文细黑"/>
              <a:ea typeface="华文细黑"/>
              <a:cs typeface="华文细黑"/>
            </a:endParaRPr>
          </a:p>
          <a:p>
            <a:r>
              <a:rPr lang="zh-CN" altLang="en-US" sz="2800" dirty="0" smtClean="0">
                <a:solidFill>
                  <a:srgbClr val="FF0000"/>
                </a:solidFill>
                <a:latin typeface="华文细黑"/>
                <a:ea typeface="华文细黑"/>
                <a:cs typeface="华文细黑"/>
              </a:rPr>
              <a:t>全全的合而为一”</a:t>
            </a:r>
            <a:r>
              <a:rPr lang="en-US" altLang="zh-CN" sz="2800" dirty="0" smtClean="0">
                <a:solidFill>
                  <a:srgbClr val="FF0000"/>
                </a:solidFill>
                <a:latin typeface="华文细黑"/>
                <a:ea typeface="华文细黑"/>
                <a:cs typeface="华文细黑"/>
              </a:rPr>
              <a:t>(17:23)</a:t>
            </a:r>
            <a:r>
              <a:rPr lang="zh-CN" altLang="en-US" sz="2800" dirty="0" smtClean="0">
                <a:solidFill>
                  <a:srgbClr val="FF0000"/>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pic>
        <p:nvPicPr>
          <p:cNvPr id="13" name="Picture 12"/>
          <p:cNvPicPr>
            <a:picLocks noChangeAspect="1"/>
          </p:cNvPicPr>
          <p:nvPr/>
        </p:nvPicPr>
        <p:blipFill>
          <a:blip r:embed="rId3"/>
          <a:stretch>
            <a:fillRect/>
          </a:stretch>
        </p:blipFill>
        <p:spPr>
          <a:xfrm>
            <a:off x="4267196" y="3048000"/>
            <a:ext cx="5080000" cy="3810000"/>
          </a:xfrm>
          <a:prstGeom prst="rect">
            <a:avLst/>
          </a:prstGeom>
        </p:spPr>
      </p:pic>
      <p:pic>
        <p:nvPicPr>
          <p:cNvPr id="16" name="Picture 15"/>
          <p:cNvPicPr>
            <a:picLocks noChangeAspect="1"/>
          </p:cNvPicPr>
          <p:nvPr/>
        </p:nvPicPr>
        <p:blipFill>
          <a:blip r:embed="rId4"/>
          <a:stretch>
            <a:fillRect/>
          </a:stretch>
        </p:blipFill>
        <p:spPr>
          <a:xfrm>
            <a:off x="270939" y="4358985"/>
            <a:ext cx="3725333" cy="2794000"/>
          </a:xfrm>
          <a:prstGeom prst="rect">
            <a:avLst/>
          </a:prstGeom>
        </p:spPr>
      </p:pic>
    </p:spTree>
    <p:extLst>
      <p:ext uri="{BB962C8B-B14F-4D97-AF65-F5344CB8AC3E}">
        <p14:creationId xmlns:p14="http://schemas.microsoft.com/office/powerpoint/2010/main" val="3792854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20839" y="3835379"/>
            <a:ext cx="9315641" cy="2717822"/>
          </a:xfrm>
        </p:spPr>
        <p:txBody>
          <a:bodyPr>
            <a:noAutofit/>
          </a:bodyPr>
          <a:lstStyle/>
          <a:p>
            <a:r>
              <a:rPr lang="zh-CN" altLang="en-US" sz="2800" b="1" dirty="0" smtClean="0">
                <a:solidFill>
                  <a:srgbClr val="660066"/>
                </a:solidFill>
                <a:latin typeface="华文细黑"/>
                <a:ea typeface="华文细黑"/>
                <a:cs typeface="华文细黑"/>
              </a:rPr>
              <a:t>主题</a:t>
            </a:r>
            <a:r>
              <a:rPr lang="en-US" altLang="zh-CN" sz="2800" b="1" dirty="0" smtClean="0">
                <a:solidFill>
                  <a:srgbClr val="660066"/>
                </a:solidFill>
                <a:latin typeface="华文细黑"/>
                <a:ea typeface="华文细黑"/>
                <a:cs typeface="华文细黑"/>
              </a:rPr>
              <a:t>:</a:t>
            </a:r>
            <a:r>
              <a:rPr lang="zh-TW" altLang="en-US" sz="2800" b="1" dirty="0" smtClean="0">
                <a:solidFill>
                  <a:srgbClr val="660066"/>
                </a:solidFill>
                <a:latin typeface="华文细黑"/>
                <a:ea typeface="华文细黑"/>
                <a:cs typeface="华文细黑"/>
              </a:rPr>
              <a:t>与</a:t>
            </a:r>
            <a:r>
              <a:rPr lang="zh-CN" altLang="en-US" sz="2800" b="1" dirty="0" smtClean="0">
                <a:solidFill>
                  <a:srgbClr val="660066"/>
                </a:solidFill>
                <a:latin typeface="华文细黑"/>
                <a:ea typeface="华文细黑"/>
                <a:cs typeface="华文细黑"/>
              </a:rPr>
              <a:t>主联合，彼此联合。</a:t>
            </a:r>
            <a:endParaRPr lang="en-US" altLang="zh-CN" sz="2800" b="1" dirty="0">
              <a:solidFill>
                <a:srgbClr val="660066"/>
              </a:solidFill>
              <a:latin typeface="华文细黑"/>
              <a:ea typeface="华文细黑"/>
              <a:cs typeface="华文细黑"/>
            </a:endParaRPr>
          </a:p>
          <a:p>
            <a:r>
              <a:rPr lang="en-US" sz="2800" b="1" dirty="0" smtClean="0">
                <a:solidFill>
                  <a:srgbClr val="660066"/>
                </a:solidFill>
                <a:ea typeface="华文细黑"/>
                <a:cs typeface="华文细黑"/>
              </a:rPr>
              <a:t>T</a:t>
            </a:r>
            <a:r>
              <a:rPr lang="en-US" altLang="zh-CN" sz="2800" b="1" dirty="0" smtClean="0">
                <a:solidFill>
                  <a:srgbClr val="660066"/>
                </a:solidFill>
                <a:ea typeface="华文细黑"/>
                <a:cs typeface="华文细黑"/>
              </a:rPr>
              <a:t>heme</a:t>
            </a:r>
            <a:r>
              <a:rPr lang="en-US" sz="2800" b="1" dirty="0" smtClean="0">
                <a:solidFill>
                  <a:srgbClr val="660066"/>
                </a:solidFill>
                <a:ea typeface="华文细黑"/>
                <a:cs typeface="华文细黑"/>
              </a:rPr>
              <a:t>: Bonding together with the Lord and one another.</a:t>
            </a:r>
            <a:endParaRPr lang="en-US" altLang="zh-CN" sz="2800" dirty="0">
              <a:solidFill>
                <a:srgbClr val="660066"/>
              </a:solidFill>
              <a:ea typeface="华文细黑"/>
              <a:cs typeface="华文细黑"/>
            </a:endParaRPr>
          </a:p>
          <a:p>
            <a:r>
              <a:rPr lang="en-US" sz="2800" dirty="0" err="1" smtClean="0">
                <a:solidFill>
                  <a:srgbClr val="0000FF"/>
                </a:solidFill>
              </a:rPr>
              <a:t>用</a:t>
            </a:r>
            <a:r>
              <a:rPr lang="en-US" sz="2800" dirty="0" err="1">
                <a:solidFill>
                  <a:srgbClr val="0000FF"/>
                </a:solidFill>
              </a:rPr>
              <a:t>和平彼此</a:t>
            </a:r>
            <a:r>
              <a:rPr lang="en-US" sz="2800" dirty="0" err="1" smtClean="0">
                <a:solidFill>
                  <a:srgbClr val="0000FF"/>
                </a:solidFill>
              </a:rPr>
              <a:t>联络,竭力</a:t>
            </a:r>
            <a:r>
              <a:rPr lang="en-US" sz="2800" dirty="0" err="1">
                <a:solidFill>
                  <a:srgbClr val="0000FF"/>
                </a:solidFill>
              </a:rPr>
              <a:t>保守圣灵所赐合而为一的</a:t>
            </a:r>
            <a:r>
              <a:rPr lang="en-US" sz="2800" dirty="0" err="1" smtClean="0">
                <a:solidFill>
                  <a:srgbClr val="0000FF"/>
                </a:solidFill>
              </a:rPr>
              <a:t>心</a:t>
            </a:r>
            <a:r>
              <a:rPr lang="en-US" altLang="zh-CN" sz="2800" b="1"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弗</a:t>
            </a:r>
            <a:r>
              <a:rPr lang="zh-CN" altLang="zh-CN" sz="2800" b="1" dirty="0" smtClean="0">
                <a:solidFill>
                  <a:srgbClr val="0000FF"/>
                </a:solidFill>
                <a:latin typeface="华文细黑"/>
                <a:ea typeface="华文细黑"/>
                <a:cs typeface="华文细黑"/>
              </a:rPr>
              <a:t>4</a:t>
            </a:r>
            <a:r>
              <a:rPr lang="en-US" altLang="zh-CN" sz="2800" b="1" dirty="0" smtClean="0">
                <a:solidFill>
                  <a:srgbClr val="0000FF"/>
                </a:solidFill>
                <a:latin typeface="华文细黑"/>
                <a:ea typeface="华文细黑"/>
                <a:cs typeface="华文细黑"/>
              </a:rPr>
              <a:t>:3)</a:t>
            </a:r>
            <a:r>
              <a:rPr lang="zh-CN" altLang="en-US" sz="2800" b="1" dirty="0" smtClean="0">
                <a:solidFill>
                  <a:srgbClr val="0000FF"/>
                </a:solidFill>
                <a:latin typeface="华文细黑"/>
                <a:ea typeface="华文细黑"/>
                <a:cs typeface="华文细黑"/>
              </a:rPr>
              <a:t>。</a:t>
            </a:r>
            <a:endParaRPr lang="en-US" sz="2800" dirty="0" smtClean="0">
              <a:solidFill>
                <a:srgbClr val="0000FF"/>
              </a:solidFill>
            </a:endParaRPr>
          </a:p>
          <a:p>
            <a:r>
              <a:rPr lang="en-US" sz="2800" dirty="0" smtClean="0">
                <a:solidFill>
                  <a:srgbClr val="0000FF"/>
                </a:solidFill>
              </a:rPr>
              <a:t>Make </a:t>
            </a:r>
            <a:r>
              <a:rPr lang="en-US" sz="2800" dirty="0">
                <a:solidFill>
                  <a:srgbClr val="0000FF"/>
                </a:solidFill>
              </a:rPr>
              <a:t>every effort to keep the unity of the Spirit through the bond of </a:t>
            </a:r>
            <a:r>
              <a:rPr lang="en-US" sz="2800" dirty="0" smtClean="0">
                <a:solidFill>
                  <a:srgbClr val="0000FF"/>
                </a:solidFill>
              </a:rPr>
              <a:t>peace (</a:t>
            </a:r>
            <a:r>
              <a:rPr lang="en-US" sz="2800" dirty="0">
                <a:solidFill>
                  <a:srgbClr val="0000FF"/>
                </a:solidFill>
              </a:rPr>
              <a:t>Eph.4:3). </a:t>
            </a:r>
          </a:p>
          <a:p>
            <a:r>
              <a:rPr lang="zh-CN" altLang="en-US" sz="2800" b="1" dirty="0" smtClean="0">
                <a:solidFill>
                  <a:schemeClr val="tx1"/>
                </a:solidFill>
                <a:ea typeface="华文细黑"/>
                <a:cs typeface="华文细黑"/>
              </a:rPr>
              <a:t>主日</a:t>
            </a:r>
            <a:r>
              <a:rPr lang="en-US" altLang="zh-CN" sz="2800" b="1" dirty="0" smtClean="0">
                <a:solidFill>
                  <a:schemeClr val="tx1"/>
                </a:solidFill>
                <a:ea typeface="华文细黑"/>
                <a:cs typeface="华文细黑"/>
              </a:rPr>
              <a:t>:</a:t>
            </a:r>
            <a:r>
              <a:rPr lang="zh-CN" altLang="en-US" sz="2800" dirty="0" smtClean="0">
                <a:solidFill>
                  <a:schemeClr val="tx1"/>
                </a:solidFill>
                <a:ea typeface="华文细黑"/>
                <a:cs typeface="华文细黑"/>
              </a:rPr>
              <a:t>二零一九年九月一日</a:t>
            </a:r>
            <a:r>
              <a:rPr lang="en-US" altLang="zh-CN" sz="2800" dirty="0" smtClean="0">
                <a:solidFill>
                  <a:schemeClr val="tx1"/>
                </a:solidFill>
                <a:ea typeface="华文细黑"/>
                <a:cs typeface="华文细黑"/>
              </a:rPr>
              <a:t> </a:t>
            </a:r>
            <a:r>
              <a:rPr lang="en-US" altLang="zh-CN" sz="2800" b="1" dirty="0" smtClean="0">
                <a:solidFill>
                  <a:schemeClr val="tx1"/>
                </a:solidFill>
                <a:ea typeface="华文细黑"/>
                <a:cs typeface="华文细黑"/>
              </a:rPr>
              <a:t>Sunday: </a:t>
            </a:r>
            <a:r>
              <a:rPr lang="en-US" altLang="zh-CN" sz="2800" dirty="0" smtClean="0">
                <a:solidFill>
                  <a:schemeClr val="tx1"/>
                </a:solidFill>
                <a:ea typeface="华文细黑"/>
                <a:cs typeface="华文细黑"/>
              </a:rPr>
              <a:t>Sept. 1, 2019 </a:t>
            </a:r>
            <a:endParaRPr lang="en-US" altLang="zh-CN" sz="2800" dirty="0">
              <a:solidFill>
                <a:schemeClr val="tx1"/>
              </a:solidFill>
              <a:ea typeface="华文细黑"/>
              <a:cs typeface="华文细黑"/>
            </a:endParaRPr>
          </a:p>
        </p:txBody>
      </p:sp>
      <p:sp>
        <p:nvSpPr>
          <p:cNvPr id="8" name="Rectangle 7"/>
          <p:cNvSpPr/>
          <p:nvPr/>
        </p:nvSpPr>
        <p:spPr>
          <a:xfrm>
            <a:off x="0" y="3595930"/>
            <a:ext cx="2309346" cy="830997"/>
          </a:xfrm>
          <a:prstGeom prst="rect">
            <a:avLst/>
          </a:prstGeom>
        </p:spPr>
        <p:txBody>
          <a:bodyPr wrap="none">
            <a:spAutoFit/>
          </a:bodyPr>
          <a:lstStyle/>
          <a:p>
            <a:r>
              <a:rPr lang="zh-CN" altLang="en-US" sz="2400" b="1" dirty="0" smtClean="0">
                <a:solidFill>
                  <a:srgbClr val="008000"/>
                </a:solidFill>
                <a:latin typeface="华文细黑"/>
                <a:ea typeface="华文细黑"/>
                <a:cs typeface="华文细黑"/>
              </a:rPr>
              <a:t>何礼义牧师</a:t>
            </a:r>
            <a:r>
              <a:rPr lang="en-US" altLang="zh-CN" sz="2400" b="1" dirty="0" smtClean="0">
                <a:solidFill>
                  <a:srgbClr val="008000"/>
                </a:solidFill>
                <a:ea typeface="华文细黑"/>
                <a:cs typeface="华文细黑"/>
              </a:rPr>
              <a:t> </a:t>
            </a:r>
          </a:p>
          <a:p>
            <a:r>
              <a:rPr lang="en-US" sz="2400" b="1" dirty="0" smtClean="0">
                <a:solidFill>
                  <a:srgbClr val="008000"/>
                </a:solidFill>
                <a:ea typeface="华文细黑"/>
                <a:cs typeface="华文细黑"/>
              </a:rPr>
              <a:t>Pastor Gary Hart</a:t>
            </a:r>
            <a:endParaRPr lang="en-US" sz="2400" b="1" dirty="0">
              <a:solidFill>
                <a:srgbClr val="008000"/>
              </a:solidFill>
              <a:ea typeface="华文细黑"/>
              <a:cs typeface="华文细黑"/>
            </a:endParaRPr>
          </a:p>
        </p:txBody>
      </p:sp>
      <p:sp>
        <p:nvSpPr>
          <p:cNvPr id="9" name="Rectangle 8"/>
          <p:cNvSpPr/>
          <p:nvPr/>
        </p:nvSpPr>
        <p:spPr>
          <a:xfrm>
            <a:off x="4572000" y="3563963"/>
            <a:ext cx="4572000" cy="830997"/>
          </a:xfrm>
          <a:prstGeom prst="rect">
            <a:avLst/>
          </a:prstGeom>
        </p:spPr>
        <p:txBody>
          <a:bodyPr>
            <a:spAutoFit/>
          </a:bodyPr>
          <a:lstStyle/>
          <a:p>
            <a:pPr algn="r"/>
            <a:r>
              <a:rPr lang="zh-CN" altLang="en-US" sz="2400" b="1" dirty="0" smtClean="0">
                <a:solidFill>
                  <a:srgbClr val="FF0000"/>
                </a:solidFill>
                <a:latin typeface="华文细黑"/>
                <a:ea typeface="华文细黑"/>
                <a:cs typeface="华文细黑"/>
              </a:rPr>
              <a:t>经文</a:t>
            </a:r>
            <a:r>
              <a:rPr lang="en-US" altLang="zh-CN"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弗</a:t>
            </a:r>
            <a:r>
              <a:rPr lang="en-US" altLang="zh-CN" sz="2400" b="1" dirty="0" smtClean="0">
                <a:solidFill>
                  <a:srgbClr val="FF0000"/>
                </a:solidFill>
              </a:rPr>
              <a:t>4:1-</a:t>
            </a:r>
            <a:r>
              <a:rPr lang="en-US" altLang="zh-CN" sz="2400" b="1" dirty="0">
                <a:solidFill>
                  <a:srgbClr val="FF0000"/>
                </a:solidFill>
              </a:rPr>
              <a:t>6</a:t>
            </a:r>
            <a:endParaRPr lang="en-US" sz="2400" b="1" dirty="0" smtClean="0">
              <a:solidFill>
                <a:srgbClr val="FF0000"/>
              </a:solidFill>
              <a:ea typeface="华文细黑"/>
              <a:cs typeface="华文细黑"/>
            </a:endParaRPr>
          </a:p>
          <a:p>
            <a:pPr algn="r"/>
            <a:r>
              <a:rPr lang="en-US" sz="2400" b="1" dirty="0" smtClean="0">
                <a:solidFill>
                  <a:srgbClr val="FF0000"/>
                </a:solidFill>
                <a:ea typeface="华文细黑"/>
                <a:cs typeface="华文细黑"/>
              </a:rPr>
              <a:t>Text:</a:t>
            </a:r>
            <a:r>
              <a:rPr lang="en-US" sz="2400" b="1" dirty="0" smtClean="0">
                <a:solidFill>
                  <a:srgbClr val="FF0000"/>
                </a:solidFill>
              </a:rPr>
              <a:t>Eph.4:1-</a:t>
            </a:r>
            <a:r>
              <a:rPr lang="en-US" sz="2400" b="1" dirty="0">
                <a:solidFill>
                  <a:srgbClr val="FF0000"/>
                </a:solidFill>
              </a:rPr>
              <a:t>6</a:t>
            </a:r>
            <a:endParaRPr lang="en-US" sz="2400" b="1" dirty="0" smtClean="0">
              <a:solidFill>
                <a:srgbClr val="FF0000"/>
              </a:solidFill>
              <a:ea typeface="华文细黑"/>
              <a:cs typeface="华文细黑"/>
            </a:endParaRPr>
          </a:p>
        </p:txBody>
      </p:sp>
      <p:pic>
        <p:nvPicPr>
          <p:cNvPr id="10" name="Picture 9"/>
          <p:cNvPicPr>
            <a:picLocks noChangeAspect="1"/>
          </p:cNvPicPr>
          <p:nvPr/>
        </p:nvPicPr>
        <p:blipFill>
          <a:blip r:embed="rId2"/>
          <a:stretch>
            <a:fillRect/>
          </a:stretch>
        </p:blipFill>
        <p:spPr>
          <a:xfrm>
            <a:off x="-19241" y="0"/>
            <a:ext cx="9144000" cy="3604260"/>
          </a:xfrm>
          <a:prstGeom prst="rect">
            <a:avLst/>
          </a:prstGeom>
        </p:spPr>
      </p:pic>
    </p:spTree>
    <p:extLst>
      <p:ext uri="{BB962C8B-B14F-4D97-AF65-F5344CB8AC3E}">
        <p14:creationId xmlns:p14="http://schemas.microsoft.com/office/powerpoint/2010/main" val="2187448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16" y="1155523"/>
            <a:ext cx="9148216" cy="523220"/>
          </a:xfrm>
          <a:prstGeom prst="rect">
            <a:avLst/>
          </a:prstGeom>
        </p:spPr>
        <p:txBody>
          <a:bodyPr wrap="square">
            <a:spAutoFit/>
          </a:bodyPr>
          <a:lstStyle/>
          <a:p>
            <a:endParaRPr lang="en-US" altLang="zh-TW" sz="2800" dirty="0">
              <a:solidFill>
                <a:srgbClr val="FF0000"/>
              </a:solidFill>
              <a:latin typeface="华文细黑"/>
              <a:ea typeface="华文细黑"/>
              <a:cs typeface="华文细黑"/>
            </a:endParaRPr>
          </a:p>
        </p:txBody>
      </p:sp>
      <p:sp>
        <p:nvSpPr>
          <p:cNvPr id="13" name="TextBox 12"/>
          <p:cNvSpPr txBox="1"/>
          <p:nvPr/>
        </p:nvSpPr>
        <p:spPr>
          <a:xfrm>
            <a:off x="8702100" y="-112403"/>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(2) </a:t>
            </a:r>
            <a:endParaRPr lang="en-US" sz="2800" dirty="0">
              <a:solidFill>
                <a:srgbClr val="008000"/>
              </a:solidFill>
              <a:latin typeface="Arial Narrow"/>
              <a:ea typeface="华文细黑"/>
              <a:cs typeface="Arial Narrow"/>
            </a:endParaRPr>
          </a:p>
        </p:txBody>
      </p:sp>
      <p:sp>
        <p:nvSpPr>
          <p:cNvPr id="8" name="Rectangle 7"/>
          <p:cNvSpPr/>
          <p:nvPr/>
        </p:nvSpPr>
        <p:spPr>
          <a:xfrm>
            <a:off x="-12215" y="3340933"/>
            <a:ext cx="9299090" cy="2677656"/>
          </a:xfrm>
          <a:prstGeom prst="rect">
            <a:avLst/>
          </a:prstGeom>
        </p:spPr>
        <p:txBody>
          <a:bodyPr wrap="square">
            <a:spAutoFit/>
          </a:bodyPr>
          <a:lstStyle/>
          <a:p>
            <a:r>
              <a:rPr lang="en-US" sz="2800" b="1" dirty="0"/>
              <a:t>Key </a:t>
            </a:r>
            <a:r>
              <a:rPr lang="en-US" sz="2800" b="1" dirty="0" err="1"/>
              <a:t>Question:What</a:t>
            </a:r>
            <a:r>
              <a:rPr lang="en-US" sz="2800" b="1" dirty="0"/>
              <a:t> is bonding together?</a:t>
            </a:r>
            <a:r>
              <a:rPr lang="en-US" sz="2800" dirty="0"/>
              <a:t> It means to join securely as with glue or cement. Here is an experiment: What is the strongest bond? Can it be broken? </a:t>
            </a:r>
            <a:endParaRPr lang="en-US" sz="2800" dirty="0" smtClean="0"/>
          </a:p>
          <a:p>
            <a:r>
              <a:rPr lang="zh-TW" altLang="en-US" sz="2800" dirty="0">
                <a:solidFill>
                  <a:srgbClr val="FF0000"/>
                </a:solidFill>
                <a:latin typeface="华文细黑"/>
                <a:ea typeface="华文细黑"/>
                <a:cs typeface="华文细黑"/>
              </a:rPr>
              <a:t>关键问题：什么是粘合在一起？ 这意味着要像胶水或水泥一样牢固地连接。 这是一个实验：最强</a:t>
            </a:r>
            <a:r>
              <a:rPr lang="zh-TW" altLang="en-US" sz="2800" dirty="0" smtClean="0">
                <a:solidFill>
                  <a:srgbClr val="FF0000"/>
                </a:solidFill>
                <a:latin typeface="华文细黑"/>
                <a:ea typeface="华文细黑"/>
                <a:cs typeface="华文细黑"/>
              </a:rPr>
              <a:t>的</a:t>
            </a:r>
            <a:r>
              <a:rPr lang="zh-CN" altLang="en-US" sz="2800" dirty="0" smtClean="0">
                <a:solidFill>
                  <a:srgbClr val="FF0000"/>
                </a:solidFill>
                <a:latin typeface="华文细黑"/>
                <a:ea typeface="华文细黑"/>
                <a:cs typeface="华文细黑"/>
              </a:rPr>
              <a:t>联合</a:t>
            </a:r>
            <a:r>
              <a:rPr lang="zh-TW" altLang="en-US" sz="2800" dirty="0" smtClean="0">
                <a:solidFill>
                  <a:srgbClr val="FF0000"/>
                </a:solidFill>
                <a:latin typeface="华文细黑"/>
                <a:ea typeface="华文细黑"/>
                <a:cs typeface="华文细黑"/>
              </a:rPr>
              <a:t>是什么？可以打破吗</a:t>
            </a:r>
            <a:r>
              <a:rPr lang="zh-TW" altLang="en-US" sz="2800" dirty="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sp>
        <p:nvSpPr>
          <p:cNvPr id="12" name="Rectangle 11"/>
          <p:cNvSpPr/>
          <p:nvPr/>
        </p:nvSpPr>
        <p:spPr>
          <a:xfrm>
            <a:off x="-12215" y="-84665"/>
            <a:ext cx="9299090" cy="3539431"/>
          </a:xfrm>
          <a:prstGeom prst="rect">
            <a:avLst/>
          </a:prstGeom>
        </p:spPr>
        <p:txBody>
          <a:bodyPr wrap="square">
            <a:spAutoFit/>
          </a:bodyPr>
          <a:lstStyle/>
          <a:p>
            <a:r>
              <a:rPr lang="en-US" sz="2800" b="1" dirty="0" err="1"/>
              <a:t>Introduction</a:t>
            </a:r>
            <a:r>
              <a:rPr lang="en-US" sz="2800" b="1" dirty="0" err="1" smtClean="0"/>
              <a:t>:Opening</a:t>
            </a:r>
            <a:r>
              <a:rPr lang="en-US" sz="2800" b="1" dirty="0" smtClean="0"/>
              <a:t> </a:t>
            </a:r>
            <a:r>
              <a:rPr lang="en-US" sz="2800" b="1" dirty="0" err="1" smtClean="0"/>
              <a:t>Question:</a:t>
            </a:r>
            <a:r>
              <a:rPr lang="en-US" sz="2800" b="1" dirty="0" err="1"/>
              <a:t>What</a:t>
            </a:r>
            <a:r>
              <a:rPr lang="en-US" sz="2800" b="1" dirty="0"/>
              <a:t> is bonding?</a:t>
            </a:r>
            <a:r>
              <a:rPr lang="en-US" sz="2800" dirty="0"/>
              <a:t> It is the establishment of a relationship with someone based on shared feelings, interests, or experiences. It is the formation of a close relationship, as between husband and wife, parent and child, friends, and family.</a:t>
            </a:r>
          </a:p>
          <a:p>
            <a:r>
              <a:rPr lang="zh-CN" altLang="en-US" sz="2800" dirty="0" smtClean="0">
                <a:solidFill>
                  <a:srgbClr val="FF0000"/>
                </a:solidFill>
                <a:latin typeface="华文细黑"/>
                <a:ea typeface="华文细黑"/>
                <a:cs typeface="华文细黑"/>
              </a:rPr>
              <a:t>引</a:t>
            </a:r>
            <a:r>
              <a:rPr lang="zh-CN" altLang="en-US" sz="2800" dirty="0">
                <a:solidFill>
                  <a:srgbClr val="FF0000"/>
                </a:solidFill>
                <a:latin typeface="华文细黑"/>
                <a:ea typeface="华文细黑"/>
                <a:cs typeface="华文细黑"/>
              </a:rPr>
              <a:t>言</a:t>
            </a:r>
            <a:r>
              <a:rPr lang="zh-TW" altLang="en-US" sz="2800" dirty="0" smtClean="0">
                <a:solidFill>
                  <a:srgbClr val="FF0000"/>
                </a:solidFill>
                <a:latin typeface="华文细黑"/>
                <a:ea typeface="华文细黑"/>
                <a:cs typeface="华文细黑"/>
              </a:rPr>
              <a:t>：开场问题：</a:t>
            </a:r>
            <a:r>
              <a:rPr lang="zh-CN" altLang="en-US" sz="2800" dirty="0" smtClean="0">
                <a:solidFill>
                  <a:srgbClr val="FF0000"/>
                </a:solidFill>
                <a:latin typeface="华文细黑"/>
                <a:ea typeface="华文细黑"/>
                <a:cs typeface="华文细黑"/>
              </a:rPr>
              <a:t>联合</a:t>
            </a:r>
            <a:r>
              <a:rPr lang="zh-TW" altLang="en-US" sz="2800" dirty="0" smtClean="0">
                <a:solidFill>
                  <a:srgbClr val="FF0000"/>
                </a:solidFill>
                <a:latin typeface="华文细黑"/>
                <a:ea typeface="华文细黑"/>
                <a:cs typeface="华文细黑"/>
              </a:rPr>
              <a:t>是什么</a:t>
            </a:r>
            <a:r>
              <a:rPr lang="zh-TW" altLang="en-US" sz="2800" dirty="0">
                <a:solidFill>
                  <a:srgbClr val="FF0000"/>
                </a:solidFill>
                <a:latin typeface="华文细黑"/>
                <a:ea typeface="华文细黑"/>
                <a:cs typeface="华文细黑"/>
              </a:rPr>
              <a:t>？ 它是基于共同的感受，兴趣或经验建立与某人的关系。 这是一种亲密关系的形成，如夫妻，父母与子女，朋友与家人之间的关系。</a:t>
            </a:r>
            <a:endParaRPr lang="en-US" altLang="zh-TW" sz="2800" b="1"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1858868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1" y="979079"/>
            <a:ext cx="9144000" cy="2246769"/>
          </a:xfrm>
          <a:prstGeom prst="rect">
            <a:avLst/>
          </a:prstGeom>
        </p:spPr>
        <p:txBody>
          <a:bodyPr wrap="square">
            <a:spAutoFit/>
          </a:bodyPr>
          <a:lstStyle/>
          <a:p>
            <a:r>
              <a:rPr lang="en-US" sz="2800" dirty="0">
                <a:solidFill>
                  <a:srgbClr val="0000FF"/>
                </a:solidFill>
              </a:rPr>
              <a:t>“That is why a man leaves his father and mother and is </a:t>
            </a:r>
            <a:endParaRPr lang="en-US" sz="2800" dirty="0" smtClean="0">
              <a:solidFill>
                <a:srgbClr val="0000FF"/>
              </a:solidFill>
            </a:endParaRPr>
          </a:p>
          <a:p>
            <a:r>
              <a:rPr lang="en-US" sz="2800" b="1" dirty="0" smtClean="0">
                <a:solidFill>
                  <a:srgbClr val="0000FF"/>
                </a:solidFill>
              </a:rPr>
              <a:t>united</a:t>
            </a:r>
            <a:r>
              <a:rPr lang="en-US" sz="2800" dirty="0">
                <a:solidFill>
                  <a:srgbClr val="0000FF"/>
                </a:solidFill>
              </a:rPr>
              <a:t> to his </a:t>
            </a:r>
            <a:r>
              <a:rPr lang="en-US" sz="2800" dirty="0" err="1">
                <a:solidFill>
                  <a:srgbClr val="0000FF"/>
                </a:solidFill>
              </a:rPr>
              <a:t>wife,and</a:t>
            </a:r>
            <a:r>
              <a:rPr lang="en-US" sz="2800" dirty="0">
                <a:solidFill>
                  <a:srgbClr val="0000FF"/>
                </a:solidFill>
              </a:rPr>
              <a:t> they become one flesh”(</a:t>
            </a:r>
            <a:r>
              <a:rPr lang="en-US" sz="2800" dirty="0" smtClean="0">
                <a:solidFill>
                  <a:srgbClr val="0000FF"/>
                </a:solidFill>
              </a:rPr>
              <a:t>Ge.</a:t>
            </a:r>
            <a:r>
              <a:rPr lang="en-US" sz="2800" dirty="0">
                <a:solidFill>
                  <a:srgbClr val="0000FF"/>
                </a:solidFill>
              </a:rPr>
              <a:t>2:</a:t>
            </a:r>
            <a:r>
              <a:rPr lang="en-US" sz="2800" dirty="0" smtClean="0">
                <a:solidFill>
                  <a:srgbClr val="0000FF"/>
                </a:solidFill>
              </a:rPr>
              <a:t>24)</a:t>
            </a:r>
            <a:r>
              <a:rPr lang="zh-CN" altLang="en-US" sz="2800" dirty="0" smtClean="0">
                <a:solidFill>
                  <a:srgbClr val="0000FF"/>
                </a:solidFill>
              </a:rPr>
              <a:t>。</a:t>
            </a:r>
            <a:r>
              <a:rPr lang="en-US" altLang="zh-CN" sz="2800" dirty="0" smtClean="0">
                <a:solidFill>
                  <a:srgbClr val="0000FF"/>
                </a:solidFill>
              </a:rPr>
              <a:t> </a:t>
            </a:r>
          </a:p>
          <a:p>
            <a:r>
              <a:rPr lang="en-US" sz="2800" dirty="0" smtClean="0">
                <a:solidFill>
                  <a:srgbClr val="0000FF"/>
                </a:solidFill>
              </a:rPr>
              <a:t>“</a:t>
            </a:r>
            <a:r>
              <a:rPr lang="en-US" sz="2800" b="1" dirty="0" smtClean="0">
                <a:solidFill>
                  <a:srgbClr val="0000FF"/>
                </a:solidFill>
              </a:rPr>
              <a:t>United</a:t>
            </a:r>
            <a:r>
              <a:rPr lang="en-US" sz="2800" dirty="0" smtClean="0">
                <a:solidFill>
                  <a:srgbClr val="0000FF"/>
                </a:solidFill>
              </a:rPr>
              <a:t> with Christ”(Phil.2:1).“</a:t>
            </a:r>
            <a:r>
              <a:rPr lang="en-US" sz="2800" b="1" dirty="0" smtClean="0">
                <a:solidFill>
                  <a:srgbClr val="0000FF"/>
                </a:solidFill>
              </a:rPr>
              <a:t>United</a:t>
            </a:r>
            <a:r>
              <a:rPr lang="en-US" sz="2800" dirty="0" smtClean="0">
                <a:solidFill>
                  <a:srgbClr val="0000FF"/>
                </a:solidFill>
              </a:rPr>
              <a:t> in love”(Col.2:2). </a:t>
            </a:r>
          </a:p>
          <a:p>
            <a:r>
              <a:rPr lang="zh-TW" altLang="en-US" sz="2800" dirty="0" smtClean="0">
                <a:solidFill>
                  <a:srgbClr val="0000FF"/>
                </a:solidFill>
                <a:latin typeface="华文细黑"/>
                <a:ea typeface="华文细黑"/>
                <a:cs typeface="华文细黑"/>
              </a:rPr>
              <a:t>“</a:t>
            </a:r>
            <a:r>
              <a:rPr lang="en-US" sz="2800" dirty="0">
                <a:solidFill>
                  <a:srgbClr val="0000FF"/>
                </a:solidFill>
              </a:rPr>
              <a:t>因此，人要离开父母，与妻子连合，二人成为</a:t>
            </a:r>
            <a:r>
              <a:rPr lang="en-US" sz="2800" dirty="0" smtClean="0">
                <a:solidFill>
                  <a:srgbClr val="0000FF"/>
                </a:solidFill>
              </a:rPr>
              <a:t>一</a:t>
            </a:r>
          </a:p>
          <a:p>
            <a:r>
              <a:rPr lang="en-US" sz="2800" dirty="0" smtClean="0">
                <a:solidFill>
                  <a:srgbClr val="0000FF"/>
                </a:solidFill>
              </a:rPr>
              <a:t>体</a:t>
            </a:r>
            <a:r>
              <a:rPr lang="en-US" altLang="zh-TW" sz="2800" dirty="0" smtClean="0">
                <a:solidFill>
                  <a:srgbClr val="0000FF"/>
                </a:solidFill>
                <a:latin typeface="华文细黑"/>
                <a:ea typeface="华文细黑"/>
                <a:cs typeface="华文细黑"/>
              </a:rPr>
              <a:t>” (</a:t>
            </a:r>
            <a:r>
              <a:rPr lang="zh-TW" altLang="en-US" sz="2800" dirty="0" smtClean="0">
                <a:solidFill>
                  <a:srgbClr val="0000FF"/>
                </a:solidFill>
                <a:latin typeface="华文细黑"/>
                <a:ea typeface="华文细黑"/>
                <a:cs typeface="华文细黑"/>
              </a:rPr>
              <a:t>创</a:t>
            </a:r>
            <a:r>
              <a:rPr lang="en-US" altLang="zh-TW" sz="2800" dirty="0">
                <a:solidFill>
                  <a:srgbClr val="0000FF"/>
                </a:solidFill>
                <a:latin typeface="华文细黑"/>
                <a:ea typeface="华文细黑"/>
                <a:cs typeface="华文细黑"/>
              </a:rPr>
              <a:t>2:</a:t>
            </a:r>
            <a:r>
              <a:rPr lang="en-US" altLang="zh-TW" sz="2800" dirty="0" smtClean="0">
                <a:solidFill>
                  <a:srgbClr val="0000FF"/>
                </a:solidFill>
                <a:latin typeface="华文细黑"/>
                <a:ea typeface="华文细黑"/>
                <a:cs typeface="华文细黑"/>
              </a:rPr>
              <a:t>24;19:5;</a:t>
            </a:r>
            <a:r>
              <a:rPr lang="zh-TW" altLang="en-US" sz="2800" dirty="0" smtClean="0">
                <a:solidFill>
                  <a:srgbClr val="0000FF"/>
                </a:solidFill>
                <a:latin typeface="华文细黑"/>
                <a:ea typeface="华文细黑"/>
                <a:cs typeface="华文细黑"/>
              </a:rPr>
              <a:t>可</a:t>
            </a:r>
            <a:r>
              <a:rPr lang="en-US" altLang="zh-TW" sz="2800" dirty="0" smtClean="0">
                <a:solidFill>
                  <a:srgbClr val="0000FF"/>
                </a:solidFill>
                <a:latin typeface="华文细黑"/>
                <a:ea typeface="华文细黑"/>
                <a:cs typeface="华文细黑"/>
              </a:rPr>
              <a:t>10:7;</a:t>
            </a:r>
            <a:r>
              <a:rPr lang="zh-TW" altLang="en-US" sz="2800" dirty="0" smtClean="0">
                <a:solidFill>
                  <a:srgbClr val="0000FF"/>
                </a:solidFill>
                <a:latin typeface="华文细黑"/>
                <a:ea typeface="华文细黑"/>
                <a:cs typeface="华文细黑"/>
              </a:rPr>
              <a:t>弗</a:t>
            </a:r>
            <a:r>
              <a:rPr lang="en-US" altLang="zh-TW" sz="2800" dirty="0" smtClean="0">
                <a:solidFill>
                  <a:srgbClr val="0000FF"/>
                </a:solidFill>
                <a:latin typeface="华文细黑"/>
                <a:ea typeface="华文细黑"/>
                <a:cs typeface="华文细黑"/>
              </a:rPr>
              <a:t>5</a:t>
            </a:r>
            <a:r>
              <a:rPr lang="en-US" altLang="zh-TW" sz="2800" dirty="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31)</a:t>
            </a:r>
            <a:r>
              <a:rPr lang="zh-TW" altLang="en-US"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
        <p:nvSpPr>
          <p:cNvPr id="7" name="Rectangle 6"/>
          <p:cNvSpPr/>
          <p:nvPr/>
        </p:nvSpPr>
        <p:spPr>
          <a:xfrm>
            <a:off x="15875" y="0"/>
            <a:ext cx="9128125" cy="954107"/>
          </a:xfrm>
          <a:prstGeom prst="rect">
            <a:avLst/>
          </a:prstGeom>
          <a:solidFill>
            <a:srgbClr val="FEC70F"/>
          </a:solidFill>
        </p:spPr>
        <p:txBody>
          <a:bodyPr wrap="square">
            <a:spAutoFit/>
          </a:bodyPr>
          <a:lstStyle/>
          <a:p>
            <a:r>
              <a:rPr lang="en-US" sz="2800" b="1" dirty="0" smtClean="0"/>
              <a:t>Key </a:t>
            </a:r>
            <a:r>
              <a:rPr lang="en-US" sz="2800" b="1" dirty="0"/>
              <a:t>Idea: </a:t>
            </a:r>
            <a:r>
              <a:rPr lang="en-US" sz="2800" b="1" dirty="0" smtClean="0"/>
              <a:t>We </a:t>
            </a:r>
            <a:r>
              <a:rPr lang="en-US" sz="2800" b="1" dirty="0"/>
              <a:t>are to bond together with the Lord and one another. </a:t>
            </a:r>
            <a:r>
              <a:rPr lang="zh-TW" altLang="en-US" sz="2800" b="1" dirty="0" smtClean="0">
                <a:solidFill>
                  <a:srgbClr val="FF0000"/>
                </a:solidFill>
                <a:latin typeface="华文细黑"/>
                <a:ea typeface="华文细黑"/>
                <a:cs typeface="华文细黑"/>
              </a:rPr>
              <a:t>关键</a:t>
            </a:r>
            <a:r>
              <a:rPr lang="zh-TW" altLang="en-US" sz="2800" b="1" dirty="0">
                <a:solidFill>
                  <a:srgbClr val="FF0000"/>
                </a:solidFill>
                <a:latin typeface="华文细黑"/>
                <a:ea typeface="华文细黑"/>
                <a:cs typeface="华文细黑"/>
              </a:rPr>
              <a:t>理念</a:t>
            </a:r>
            <a:r>
              <a:rPr lang="zh-TW" altLang="en-US" sz="2800" b="1" dirty="0" smtClean="0">
                <a:solidFill>
                  <a:srgbClr val="FF0000"/>
                </a:solidFill>
                <a:latin typeface="华文细黑"/>
                <a:ea typeface="华文细黑"/>
                <a:cs typeface="华文细黑"/>
              </a:rPr>
              <a:t>：</a:t>
            </a:r>
            <a:r>
              <a:rPr lang="zh-CN" altLang="en-US" sz="2800" b="1" dirty="0" smtClean="0">
                <a:solidFill>
                  <a:srgbClr val="FF0000"/>
                </a:solidFill>
                <a:latin typeface="华文细黑"/>
                <a:ea typeface="华文细黑"/>
                <a:cs typeface="华文细黑"/>
              </a:rPr>
              <a:t>我们要与主联合，彼此联合</a:t>
            </a:r>
            <a:r>
              <a:rPr lang="zh-TW" altLang="en-US" sz="2800" b="1" dirty="0" smtClean="0">
                <a:solidFill>
                  <a:srgbClr val="FF0000"/>
                </a:solidFill>
                <a:latin typeface="华文细黑"/>
                <a:ea typeface="华文细黑"/>
                <a:cs typeface="华文细黑"/>
              </a:rPr>
              <a:t>。</a:t>
            </a:r>
            <a:endParaRPr lang="en-US" sz="2800" b="1" dirty="0" smtClean="0">
              <a:solidFill>
                <a:srgbClr val="FF0000"/>
              </a:solidFill>
              <a:latin typeface="华文细黑"/>
              <a:ea typeface="华文细黑"/>
              <a:cs typeface="华文细黑"/>
            </a:endParaRPr>
          </a:p>
        </p:txBody>
      </p:sp>
      <p:sp>
        <p:nvSpPr>
          <p:cNvPr id="9" name="TextBox 8"/>
          <p:cNvSpPr txBox="1"/>
          <p:nvPr/>
        </p:nvSpPr>
        <p:spPr>
          <a:xfrm>
            <a:off x="8675301" y="6339856"/>
            <a:ext cx="1101818" cy="523220"/>
          </a:xfrm>
          <a:prstGeom prst="rect">
            <a:avLst/>
          </a:prstGeom>
          <a:noFill/>
        </p:spPr>
        <p:txBody>
          <a:bodyPr wrap="square" rtlCol="0">
            <a:spAutoFit/>
          </a:bodyPr>
          <a:lstStyle/>
          <a:p>
            <a:r>
              <a:rPr lang="en-US" altLang="zh-CN" sz="2800" dirty="0" smtClean="0">
                <a:latin typeface="Arial Narrow"/>
                <a:ea typeface="华文细黑"/>
                <a:cs typeface="Arial Narrow"/>
              </a:rPr>
              <a:t>(3)</a:t>
            </a:r>
            <a:endParaRPr lang="en-US" sz="2800" dirty="0">
              <a:latin typeface="Arial Narrow"/>
              <a:ea typeface="华文细黑"/>
              <a:cs typeface="Arial Narrow"/>
            </a:endParaRPr>
          </a:p>
        </p:txBody>
      </p:sp>
      <p:sp>
        <p:nvSpPr>
          <p:cNvPr id="6" name="Rectangle 5"/>
          <p:cNvSpPr/>
          <p:nvPr/>
        </p:nvSpPr>
        <p:spPr>
          <a:xfrm>
            <a:off x="-341" y="3124250"/>
            <a:ext cx="9143659" cy="3539431"/>
          </a:xfrm>
          <a:prstGeom prst="rect">
            <a:avLst/>
          </a:prstGeom>
        </p:spPr>
        <p:txBody>
          <a:bodyPr wrap="square">
            <a:spAutoFit/>
          </a:bodyPr>
          <a:lstStyle/>
          <a:p>
            <a:r>
              <a:rPr lang="en-US" sz="2800" dirty="0">
                <a:solidFill>
                  <a:srgbClr val="0000FF"/>
                </a:solidFill>
              </a:rPr>
              <a:t>“</a:t>
            </a:r>
            <a:r>
              <a:rPr lang="en-US" sz="2800" b="1" dirty="0">
                <a:solidFill>
                  <a:srgbClr val="0000FF"/>
                </a:solidFill>
              </a:rPr>
              <a:t>Remain</a:t>
            </a:r>
            <a:r>
              <a:rPr lang="en-US" sz="2800" dirty="0">
                <a:solidFill>
                  <a:srgbClr val="0000FF"/>
                </a:solidFill>
              </a:rPr>
              <a:t> in </a:t>
            </a:r>
            <a:r>
              <a:rPr lang="en-US" sz="2800" dirty="0" err="1">
                <a:solidFill>
                  <a:srgbClr val="0000FF"/>
                </a:solidFill>
              </a:rPr>
              <a:t>me,as</a:t>
            </a:r>
            <a:r>
              <a:rPr lang="en-US" sz="2800" dirty="0">
                <a:solidFill>
                  <a:srgbClr val="0000FF"/>
                </a:solidFill>
              </a:rPr>
              <a:t> I also </a:t>
            </a:r>
            <a:r>
              <a:rPr lang="en-US" sz="2800" b="1" dirty="0">
                <a:solidFill>
                  <a:srgbClr val="0000FF"/>
                </a:solidFill>
              </a:rPr>
              <a:t>remain</a:t>
            </a:r>
            <a:r>
              <a:rPr lang="en-US" sz="2800" dirty="0">
                <a:solidFill>
                  <a:srgbClr val="0000FF"/>
                </a:solidFill>
              </a:rPr>
              <a:t> in you…</a:t>
            </a:r>
            <a:r>
              <a:rPr lang="en-US" sz="2800" b="1" dirty="0">
                <a:solidFill>
                  <a:srgbClr val="0000FF"/>
                </a:solidFill>
              </a:rPr>
              <a:t>remain</a:t>
            </a:r>
            <a:r>
              <a:rPr lang="en-US" sz="2800" dirty="0">
                <a:solidFill>
                  <a:srgbClr val="0000FF"/>
                </a:solidFill>
              </a:rPr>
              <a:t> in my </a:t>
            </a:r>
            <a:endParaRPr lang="en-US" sz="2800" dirty="0" smtClean="0">
              <a:solidFill>
                <a:srgbClr val="0000FF"/>
              </a:solidFill>
            </a:endParaRPr>
          </a:p>
          <a:p>
            <a:r>
              <a:rPr lang="en-US" sz="2800" dirty="0" smtClean="0">
                <a:solidFill>
                  <a:srgbClr val="0000FF"/>
                </a:solidFill>
              </a:rPr>
              <a:t>love</a:t>
            </a:r>
            <a:r>
              <a:rPr lang="en-US" sz="2800" dirty="0">
                <a:solidFill>
                  <a:srgbClr val="0000FF"/>
                </a:solidFill>
              </a:rPr>
              <a:t>…</a:t>
            </a:r>
            <a:r>
              <a:rPr lang="en-US" sz="2800" b="1" dirty="0">
                <a:solidFill>
                  <a:srgbClr val="0000FF"/>
                </a:solidFill>
              </a:rPr>
              <a:t>remain</a:t>
            </a:r>
            <a:r>
              <a:rPr lang="en-US" sz="2800" dirty="0">
                <a:solidFill>
                  <a:srgbClr val="0000FF"/>
                </a:solidFill>
              </a:rPr>
              <a:t> in his love”(Jn.15:4,10). </a:t>
            </a:r>
            <a:r>
              <a:rPr lang="en-US" sz="2800" dirty="0" smtClean="0">
                <a:solidFill>
                  <a:srgbClr val="0000FF"/>
                </a:solidFill>
              </a:rPr>
              <a:t>“</a:t>
            </a:r>
            <a:r>
              <a:rPr lang="en-US" sz="2800" dirty="0">
                <a:solidFill>
                  <a:srgbClr val="0000FF"/>
                </a:solidFill>
              </a:rPr>
              <a:t>Make every effort to keep the unity of the Spirit through the bond of peace”(Eph.4:3)</a:t>
            </a:r>
            <a:r>
              <a:rPr lang="en-US" sz="2800" dirty="0"/>
              <a:t>. If we are sowing oneness, then we will be reaping unity</a:t>
            </a:r>
            <a:r>
              <a:rPr lang="en-US" sz="2800" dirty="0" smtClean="0"/>
              <a:t>.</a:t>
            </a:r>
          </a:p>
          <a:p>
            <a:r>
              <a:rPr lang="zh-TW" altLang="en-US"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你们要常</a:t>
            </a:r>
            <a:r>
              <a:rPr lang="zh-TW" altLang="en-US" sz="2800" dirty="0" smtClean="0">
                <a:solidFill>
                  <a:srgbClr val="0000FF"/>
                </a:solidFill>
                <a:latin typeface="华文细黑"/>
                <a:ea typeface="华文细黑"/>
                <a:cs typeface="华文细黑"/>
              </a:rPr>
              <a:t>在我</a:t>
            </a:r>
            <a:r>
              <a:rPr lang="zh-TW" altLang="en-US" sz="2800" dirty="0">
                <a:solidFill>
                  <a:srgbClr val="0000FF"/>
                </a:solidFill>
                <a:latin typeface="华文细黑"/>
                <a:ea typeface="华文细黑"/>
                <a:cs typeface="华文细黑"/>
              </a:rPr>
              <a:t>里面</a:t>
            </a:r>
            <a:r>
              <a:rPr lang="zh-TW" altLang="en-US" sz="2800" dirty="0" smtClean="0">
                <a:solidFill>
                  <a:srgbClr val="0000FF"/>
                </a:solidFill>
                <a:latin typeface="华文细黑"/>
                <a:ea typeface="华文细黑"/>
                <a:cs typeface="华文细黑"/>
              </a:rPr>
              <a:t>，我也</a:t>
            </a:r>
            <a:r>
              <a:rPr lang="zh-CN" altLang="en-US" sz="2800" dirty="0" smtClean="0">
                <a:solidFill>
                  <a:srgbClr val="0000FF"/>
                </a:solidFill>
                <a:latin typeface="华文细黑"/>
                <a:ea typeface="华文细黑"/>
                <a:cs typeface="华文细黑"/>
              </a:rPr>
              <a:t>常</a:t>
            </a:r>
            <a:r>
              <a:rPr lang="zh-TW" altLang="en-US" sz="2800" dirty="0" smtClean="0">
                <a:solidFill>
                  <a:srgbClr val="0000FF"/>
                </a:solidFill>
                <a:latin typeface="华文细黑"/>
                <a:ea typeface="华文细黑"/>
                <a:cs typeface="华文细黑"/>
              </a:rPr>
              <a:t>在你</a:t>
            </a:r>
            <a:r>
              <a:rPr lang="zh-CN" altLang="en-US" sz="2800" dirty="0" smtClean="0">
                <a:solidFill>
                  <a:srgbClr val="0000FF"/>
                </a:solidFill>
                <a:latin typeface="华文细黑"/>
                <a:ea typeface="华文细黑"/>
                <a:cs typeface="华文细黑"/>
              </a:rPr>
              <a:t>们</a:t>
            </a:r>
            <a:r>
              <a:rPr lang="zh-TW" altLang="en-US" sz="2800" dirty="0" smtClean="0">
                <a:solidFill>
                  <a:srgbClr val="0000FF"/>
                </a:solidFill>
                <a:latin typeface="华文细黑"/>
                <a:ea typeface="华文细黑"/>
                <a:cs typeface="华文细黑"/>
              </a:rPr>
              <a:t>里面</a:t>
            </a:r>
            <a:r>
              <a:rPr lang="mr-IN" altLang="zh-TW" sz="2800" dirty="0" smtClean="0">
                <a:solidFill>
                  <a:srgbClr val="0000FF"/>
                </a:solidFill>
                <a:latin typeface="华文细黑"/>
                <a:ea typeface="华文细黑"/>
                <a:cs typeface="华文细黑"/>
              </a:rPr>
              <a:t>…</a:t>
            </a:r>
            <a:r>
              <a:rPr lang="zh-CN" altLang="en-US" sz="2800" dirty="0">
                <a:solidFill>
                  <a:srgbClr val="0000FF"/>
                </a:solidFill>
                <a:latin typeface="华文细黑"/>
                <a:ea typeface="华文细黑"/>
                <a:cs typeface="华文细黑"/>
              </a:rPr>
              <a:t>常</a:t>
            </a:r>
            <a:r>
              <a:rPr lang="zh-TW" altLang="en-US" sz="2800" dirty="0" smtClean="0">
                <a:solidFill>
                  <a:srgbClr val="0000FF"/>
                </a:solidFill>
                <a:latin typeface="华文细黑"/>
                <a:ea typeface="华文细黑"/>
                <a:cs typeface="华文细黑"/>
              </a:rPr>
              <a:t>在我的爱里</a:t>
            </a:r>
            <a:r>
              <a:rPr lang="mr-IN" altLang="zh-TW" sz="2800" dirty="0" smtClean="0">
                <a:solidFill>
                  <a:srgbClr val="0000FF"/>
                </a:solidFill>
                <a:latin typeface="华文细黑"/>
                <a:ea typeface="华文细黑"/>
                <a:cs typeface="华文细黑"/>
              </a:rPr>
              <a:t>…</a:t>
            </a:r>
            <a:r>
              <a:rPr lang="zh-CN" altLang="en-US" sz="2800" dirty="0">
                <a:solidFill>
                  <a:srgbClr val="0000FF"/>
                </a:solidFill>
                <a:latin typeface="华文细黑"/>
                <a:ea typeface="华文细黑"/>
                <a:cs typeface="华文细黑"/>
              </a:rPr>
              <a:t>常</a:t>
            </a:r>
            <a:r>
              <a:rPr lang="zh-TW" altLang="en-US" sz="2800" dirty="0" smtClean="0">
                <a:solidFill>
                  <a:srgbClr val="0000FF"/>
                </a:solidFill>
                <a:latin typeface="华文细黑"/>
                <a:ea typeface="华文细黑"/>
                <a:cs typeface="华文细黑"/>
              </a:rPr>
              <a:t>在他的爱</a:t>
            </a:r>
            <a:r>
              <a:rPr lang="zh-CN" altLang="en-US" sz="2800" dirty="0" smtClean="0">
                <a:solidFill>
                  <a:srgbClr val="0000FF"/>
                </a:solidFill>
                <a:latin typeface="华文细黑"/>
                <a:ea typeface="华文细黑"/>
                <a:cs typeface="华文细黑"/>
              </a:rPr>
              <a:t>里</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约</a:t>
            </a:r>
            <a:r>
              <a:rPr lang="en-US" altLang="zh-TW" sz="2800" dirty="0" smtClean="0">
                <a:solidFill>
                  <a:srgbClr val="0000FF"/>
                </a:solidFill>
                <a:latin typeface="华文细黑"/>
                <a:ea typeface="华文细黑"/>
                <a:cs typeface="华文细黑"/>
              </a:rPr>
              <a:t>15:4,10)</a:t>
            </a:r>
            <a:r>
              <a:rPr lang="zh-TW" altLang="en-US" sz="2800" dirty="0" smtClean="0">
                <a:solidFill>
                  <a:srgbClr val="0000FF"/>
                </a:solidFill>
                <a:latin typeface="华文细黑"/>
                <a:ea typeface="华文细黑"/>
                <a:cs typeface="华文细黑"/>
              </a:rPr>
              <a:t>。“</a:t>
            </a:r>
            <a:r>
              <a:rPr lang="en-US" sz="2800" dirty="0" err="1">
                <a:solidFill>
                  <a:srgbClr val="0000FF"/>
                </a:solidFill>
              </a:rPr>
              <a:t>用和平彼此联络,竭力保守圣灵所赐合而为一的</a:t>
            </a:r>
            <a:r>
              <a:rPr lang="en-US" sz="2800" dirty="0" err="1" smtClean="0">
                <a:solidFill>
                  <a:srgbClr val="0000FF"/>
                </a:solidFill>
              </a:rPr>
              <a:t>心</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弗</a:t>
            </a:r>
            <a:r>
              <a:rPr lang="en-US" altLang="zh-TW" sz="2800" dirty="0" smtClean="0">
                <a:solidFill>
                  <a:srgbClr val="0000FF"/>
                </a:solidFill>
                <a:latin typeface="华文细黑"/>
                <a:ea typeface="华文细黑"/>
                <a:cs typeface="华文细黑"/>
              </a:rPr>
              <a:t>4:3)</a:t>
            </a:r>
            <a:r>
              <a:rPr lang="zh-TW" altLang="en-US" sz="2800" dirty="0" smtClean="0">
                <a:solidFill>
                  <a:srgbClr val="0000FF"/>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如果我们</a:t>
            </a:r>
            <a:r>
              <a:rPr lang="zh-TW" altLang="en-US" sz="2800" dirty="0" smtClean="0">
                <a:solidFill>
                  <a:srgbClr val="FF0000"/>
                </a:solidFill>
                <a:latin typeface="华文细黑"/>
                <a:ea typeface="华文细黑"/>
                <a:cs typeface="华文细黑"/>
              </a:rPr>
              <a:t>播下一，那么我们</a:t>
            </a:r>
            <a:r>
              <a:rPr lang="zh-CN" altLang="en-US" sz="2800" dirty="0" smtClean="0">
                <a:solidFill>
                  <a:srgbClr val="FF0000"/>
                </a:solidFill>
                <a:latin typeface="华文细黑"/>
                <a:ea typeface="华文细黑"/>
                <a:cs typeface="华文细黑"/>
              </a:rPr>
              <a:t>会收获合一</a:t>
            </a:r>
            <a:r>
              <a:rPr lang="zh-TW" altLang="en-US" sz="2800" dirty="0" smtClean="0">
                <a:solidFill>
                  <a:srgbClr val="FF0000"/>
                </a:solidFill>
                <a:latin typeface="华文细黑"/>
                <a:ea typeface="华文细黑"/>
                <a:cs typeface="华文细黑"/>
              </a:rPr>
              <a:t>。</a:t>
            </a:r>
            <a:endParaRPr lang="en-US" sz="2800" dirty="0">
              <a:solidFill>
                <a:srgbClr val="FF0000"/>
              </a:solidFill>
              <a:latin typeface="华文细黑"/>
              <a:ea typeface="华文细黑"/>
              <a:cs typeface="华文细黑"/>
            </a:endParaRPr>
          </a:p>
        </p:txBody>
      </p:sp>
      <p:pic>
        <p:nvPicPr>
          <p:cNvPr id="3" name="Picture 2" descr="Screen Shot 2019-08-22 at 9.01.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444" y="979079"/>
            <a:ext cx="1014555" cy="2610788"/>
          </a:xfrm>
          <a:prstGeom prst="rect">
            <a:avLst/>
          </a:prstGeom>
        </p:spPr>
      </p:pic>
    </p:spTree>
    <p:extLst>
      <p:ext uri="{BB962C8B-B14F-4D97-AF65-F5344CB8AC3E}">
        <p14:creationId xmlns:p14="http://schemas.microsoft.com/office/powerpoint/2010/main" val="3283467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9442"/>
            <a:ext cx="9279468" cy="3970318"/>
          </a:xfrm>
          <a:prstGeom prst="rect">
            <a:avLst/>
          </a:prstGeom>
        </p:spPr>
        <p:txBody>
          <a:bodyPr wrap="square">
            <a:spAutoFit/>
          </a:bodyPr>
          <a:lstStyle/>
          <a:p>
            <a:r>
              <a:rPr lang="en-US" sz="2800" b="1" dirty="0"/>
              <a:t>1.Sowing </a:t>
            </a:r>
            <a:r>
              <a:rPr lang="en-US" sz="2800" b="1" dirty="0" err="1"/>
              <a:t>oneness</a:t>
            </a:r>
            <a:r>
              <a:rPr lang="en-US" sz="2800" b="1" dirty="0" err="1" smtClean="0"/>
              <a:t>:Bond</a:t>
            </a:r>
            <a:r>
              <a:rPr lang="en-US" sz="2800" b="1" dirty="0" smtClean="0"/>
              <a:t> </a:t>
            </a:r>
            <a:r>
              <a:rPr lang="en-US" sz="2800" b="1" dirty="0"/>
              <a:t>together with the Lord.</a:t>
            </a:r>
            <a:r>
              <a:rPr lang="en-US" sz="2800" dirty="0"/>
              <a:t> </a:t>
            </a:r>
            <a:r>
              <a:rPr lang="en-US" sz="2800" dirty="0">
                <a:solidFill>
                  <a:srgbClr val="0000FF"/>
                </a:solidFill>
              </a:rPr>
              <a:t>“There is one body and one Spirit, just as you were called to one hope when you were called; one Lord, one faith, one baptism; one God and Father of all, who is over all and through all and in all</a:t>
            </a:r>
            <a:r>
              <a:rPr lang="en-US" sz="2800" dirty="0" smtClean="0">
                <a:solidFill>
                  <a:srgbClr val="0000FF"/>
                </a:solidFill>
              </a:rPr>
              <a:t>” </a:t>
            </a:r>
          </a:p>
          <a:p>
            <a:r>
              <a:rPr lang="en-US" sz="2800" dirty="0" smtClean="0">
                <a:solidFill>
                  <a:srgbClr val="0000FF"/>
                </a:solidFill>
              </a:rPr>
              <a:t>(</a:t>
            </a:r>
            <a:r>
              <a:rPr lang="en-US" sz="2800" dirty="0">
                <a:solidFill>
                  <a:srgbClr val="0000FF"/>
                </a:solidFill>
              </a:rPr>
              <a:t>Eph.4:4-6)</a:t>
            </a:r>
            <a:r>
              <a:rPr lang="en-US" sz="2800" dirty="0" smtClean="0">
                <a:solidFill>
                  <a:srgbClr val="0000FF"/>
                </a:solidFill>
              </a:rPr>
              <a:t>.</a:t>
            </a:r>
          </a:p>
          <a:p>
            <a:r>
              <a:rPr lang="zh-CN" altLang="en-US" sz="2800" dirty="0" smtClean="0">
                <a:solidFill>
                  <a:srgbClr val="FF0000"/>
                </a:solidFill>
                <a:latin typeface="华文细黑"/>
                <a:ea typeface="华文细黑"/>
                <a:cs typeface="华文细黑"/>
              </a:rPr>
              <a:t>一</a:t>
            </a:r>
            <a:r>
              <a:rPr lang="zh-CN" altLang="zh-CN" sz="2800" dirty="0" smtClean="0">
                <a:solidFill>
                  <a:srgbClr val="FF0000"/>
                </a:solidFill>
                <a:latin typeface="华文细黑"/>
                <a:ea typeface="华文细黑"/>
                <a:cs typeface="华文细黑"/>
              </a:rPr>
              <a:t>。</a:t>
            </a:r>
            <a:r>
              <a:rPr lang="zh-CN" altLang="en-US" sz="2800" dirty="0">
                <a:solidFill>
                  <a:srgbClr val="FF0000"/>
                </a:solidFill>
                <a:latin typeface="华文细黑"/>
                <a:ea typeface="华文细黑"/>
                <a:cs typeface="华文细黑"/>
              </a:rPr>
              <a:t>播种合一：</a:t>
            </a:r>
            <a:r>
              <a:rPr lang="zh-CN" altLang="en-US" sz="2800" dirty="0" smtClean="0">
                <a:solidFill>
                  <a:srgbClr val="FF0000"/>
                </a:solidFill>
                <a:latin typeface="华文细黑"/>
                <a:ea typeface="华文细黑"/>
                <a:cs typeface="华文细黑"/>
              </a:rPr>
              <a:t>与主联合。</a:t>
            </a:r>
            <a:r>
              <a:rPr lang="zh-CN" altLang="en-US" sz="2800" dirty="0" smtClean="0">
                <a:solidFill>
                  <a:srgbClr val="0000FF"/>
                </a:solidFill>
                <a:latin typeface="华文细黑"/>
                <a:ea typeface="华文细黑"/>
                <a:cs typeface="华文细黑"/>
              </a:rPr>
              <a:t>“</a:t>
            </a:r>
            <a:r>
              <a:rPr lang="en-US" sz="2800" dirty="0">
                <a:solidFill>
                  <a:srgbClr val="0000FF"/>
                </a:solidFill>
                <a:latin typeface="华文细黑"/>
                <a:ea typeface="华文细黑"/>
                <a:cs typeface="华文细黑"/>
              </a:rPr>
              <a:t>身体只有一个，圣灵只有一个，正如你们蒙召同有一个指望。一主，一信，一洗，一神，就是众人的父，超乎众人之上，贯乎众人之中，也住在众人</a:t>
            </a:r>
            <a:r>
              <a:rPr lang="en-US" sz="2800" dirty="0" smtClean="0">
                <a:solidFill>
                  <a:srgbClr val="0000FF"/>
                </a:solidFill>
                <a:latin typeface="华文细黑"/>
                <a:ea typeface="华文细黑"/>
                <a:cs typeface="华文细黑"/>
              </a:rPr>
              <a:t>之内</a:t>
            </a:r>
            <a:r>
              <a:rPr lang="zh-CN" altLang="en-US" sz="2800" dirty="0" smtClean="0">
                <a:solidFill>
                  <a:srgbClr val="0000FF"/>
                </a:solidFill>
                <a:latin typeface="华文细黑"/>
                <a:ea typeface="华文细黑"/>
                <a:cs typeface="华文细黑"/>
              </a:rPr>
              <a:t>”</a:t>
            </a:r>
            <a:r>
              <a:rPr lang="en-US" altLang="zh-CN"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弗</a:t>
            </a:r>
            <a:r>
              <a:rPr lang="en-US" altLang="zh-CN" sz="2800" dirty="0" smtClean="0">
                <a:solidFill>
                  <a:srgbClr val="0000FF"/>
                </a:solidFill>
                <a:latin typeface="华文细黑"/>
                <a:ea typeface="华文细黑"/>
                <a:cs typeface="华文细黑"/>
              </a:rPr>
              <a:t>4:4</a:t>
            </a:r>
            <a:r>
              <a:rPr lang="en-US" altLang="zh-CN" sz="2800" dirty="0">
                <a:solidFill>
                  <a:srgbClr val="0000FF"/>
                </a:solidFill>
                <a:latin typeface="华文细黑"/>
                <a:ea typeface="华文细黑"/>
                <a:cs typeface="华文细黑"/>
              </a:rPr>
              <a:t>-</a:t>
            </a:r>
            <a:r>
              <a:rPr lang="en-US" altLang="zh-CN" sz="2800" dirty="0" smtClean="0">
                <a:solidFill>
                  <a:srgbClr val="0000FF"/>
                </a:solidFill>
                <a:latin typeface="华文细黑"/>
                <a:ea typeface="华文细黑"/>
                <a:cs typeface="华文细黑"/>
              </a:rPr>
              <a:t>6)</a:t>
            </a:r>
            <a:r>
              <a:rPr lang="zh-CN" altLang="en-US" sz="2800" dirty="0" smtClean="0">
                <a:solidFill>
                  <a:srgbClr val="0000FF"/>
                </a:solidFill>
                <a:latin typeface="华文细黑"/>
                <a:ea typeface="华文细黑"/>
                <a:cs typeface="华文细黑"/>
              </a:rPr>
              <a:t>。</a:t>
            </a:r>
            <a:endParaRPr lang="en-US" sz="2800" dirty="0">
              <a:solidFill>
                <a:srgbClr val="0000FF"/>
              </a:solidFill>
              <a:latin typeface="华文细黑"/>
              <a:ea typeface="华文细黑"/>
              <a:cs typeface="华文细黑"/>
            </a:endParaRPr>
          </a:p>
        </p:txBody>
      </p:sp>
      <p:sp>
        <p:nvSpPr>
          <p:cNvPr id="9" name="TextBox 8"/>
          <p:cNvSpPr txBox="1"/>
          <p:nvPr/>
        </p:nvSpPr>
        <p:spPr>
          <a:xfrm>
            <a:off x="8597308" y="6360167"/>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(4)</a:t>
            </a:r>
            <a:endParaRPr lang="en-US" sz="2800" dirty="0">
              <a:solidFill>
                <a:srgbClr val="008000"/>
              </a:solidFill>
              <a:latin typeface="Arial Narrow"/>
              <a:ea typeface="华文细黑"/>
              <a:cs typeface="Arial Narrow"/>
            </a:endParaRPr>
          </a:p>
        </p:txBody>
      </p:sp>
      <p:sp>
        <p:nvSpPr>
          <p:cNvPr id="4" name="Rectangle 3"/>
          <p:cNvSpPr/>
          <p:nvPr/>
        </p:nvSpPr>
        <p:spPr>
          <a:xfrm>
            <a:off x="33866" y="3770105"/>
            <a:ext cx="9127067" cy="3108544"/>
          </a:xfrm>
          <a:prstGeom prst="rect">
            <a:avLst/>
          </a:prstGeom>
        </p:spPr>
        <p:txBody>
          <a:bodyPr wrap="square">
            <a:spAutoFit/>
          </a:bodyPr>
          <a:lstStyle/>
          <a:p>
            <a:r>
              <a:rPr lang="en-US" sz="2800" b="1" dirty="0"/>
              <a:t>(a)What do we have in common?</a:t>
            </a:r>
            <a:r>
              <a:rPr lang="en-US" sz="2800" dirty="0"/>
              <a:t> </a:t>
            </a:r>
            <a:r>
              <a:rPr lang="en-US" sz="2800" dirty="0" smtClean="0"/>
              <a:t>Oneness </a:t>
            </a:r>
            <a:r>
              <a:rPr lang="en-US" sz="2800" dirty="0"/>
              <a:t>built on anything other than Bible truth is standing on a very shaky foundation. Here are 7 basic spiritual </a:t>
            </a:r>
            <a:r>
              <a:rPr lang="en-US" sz="2800" dirty="0" smtClean="0"/>
              <a:t>truths </a:t>
            </a:r>
            <a:r>
              <a:rPr lang="en-US" sz="2800" dirty="0"/>
              <a:t>that </a:t>
            </a:r>
            <a:r>
              <a:rPr lang="en-US" altLang="zh-CN" sz="2800" dirty="0" smtClean="0"/>
              <a:t>when we recognize them </a:t>
            </a:r>
            <a:r>
              <a:rPr lang="en-US" sz="2800" dirty="0" smtClean="0"/>
              <a:t>sow </a:t>
            </a:r>
            <a:r>
              <a:rPr lang="en-US" sz="2800" dirty="0" smtClean="0"/>
              <a:t>oneness for all Christians.</a:t>
            </a:r>
          </a:p>
          <a:p>
            <a:r>
              <a:rPr lang="en-US" altLang="zh-TW" sz="2800" b="1" dirty="0" smtClean="0">
                <a:solidFill>
                  <a:srgbClr val="FF0000"/>
                </a:solidFill>
                <a:latin typeface="华文细黑"/>
                <a:ea typeface="华文细黑"/>
                <a:cs typeface="华文细黑"/>
              </a:rPr>
              <a:t>(</a:t>
            </a:r>
            <a:r>
              <a:rPr lang="en-US" altLang="zh-TW" sz="2800" b="1" dirty="0">
                <a:solidFill>
                  <a:srgbClr val="FF0000"/>
                </a:solidFill>
                <a:latin typeface="华文细黑"/>
                <a:ea typeface="华文细黑"/>
                <a:cs typeface="华文细黑"/>
              </a:rPr>
              <a:t>a</a:t>
            </a:r>
            <a:r>
              <a:rPr lang="en-US" altLang="zh-TW"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我们有什么共同之处</a:t>
            </a:r>
            <a:r>
              <a:rPr lang="zh-TW" altLang="en-US" sz="2800" dirty="0">
                <a:solidFill>
                  <a:srgbClr val="FF0000"/>
                </a:solidFill>
                <a:latin typeface="华文细黑"/>
                <a:ea typeface="华文细黑"/>
                <a:cs typeface="华文细黑"/>
              </a:rPr>
              <a:t>？ 除了圣经真理之外的其他任何东西都建立在一个非常不稳定的基础上</a:t>
            </a:r>
            <a:r>
              <a:rPr lang="zh-TW"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有七个</a:t>
            </a:r>
            <a:r>
              <a:rPr lang="zh-TW" altLang="en-US" sz="2800" dirty="0">
                <a:solidFill>
                  <a:srgbClr val="FF0000"/>
                </a:solidFill>
                <a:latin typeface="华文细黑"/>
                <a:ea typeface="华文细黑"/>
                <a:cs typeface="华文细黑"/>
              </a:rPr>
              <a:t>基本的属灵真理，当我们认识到它们为所有基督徒播下统</a:t>
            </a:r>
            <a:r>
              <a:rPr lang="zh-TW" altLang="en-US" sz="2800" dirty="0" smtClean="0">
                <a:solidFill>
                  <a:srgbClr val="FF0000"/>
                </a:solidFill>
                <a:latin typeface="华文细黑"/>
                <a:ea typeface="华文细黑"/>
                <a:cs typeface="华文细黑"/>
              </a:rPr>
              <a:t>一性。</a:t>
            </a:r>
            <a:endParaRPr lang="en-US" sz="2800" dirty="0">
              <a:solidFill>
                <a:srgbClr val="0000FF"/>
              </a:solidFill>
            </a:endParaRPr>
          </a:p>
        </p:txBody>
      </p:sp>
    </p:spTree>
    <p:extLst>
      <p:ext uri="{BB962C8B-B14F-4D97-AF65-F5344CB8AC3E}">
        <p14:creationId xmlns:p14="http://schemas.microsoft.com/office/powerpoint/2010/main" val="3545558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34700"/>
            <a:ext cx="9279468" cy="2677656"/>
          </a:xfrm>
          <a:prstGeom prst="rect">
            <a:avLst/>
          </a:prstGeom>
        </p:spPr>
        <p:txBody>
          <a:bodyPr wrap="square">
            <a:spAutoFit/>
          </a:bodyPr>
          <a:lstStyle/>
          <a:p>
            <a:r>
              <a:rPr lang="en-US" sz="2800" b="1" dirty="0"/>
              <a:t>(1)We have one body. </a:t>
            </a:r>
            <a:r>
              <a:rPr lang="en-US" sz="2800" dirty="0"/>
              <a:t>This is the body of Christ in which each believer is a member, placed there </a:t>
            </a:r>
            <a:r>
              <a:rPr lang="en-US" sz="2800" dirty="0" smtClean="0"/>
              <a:t>a</a:t>
            </a:r>
            <a:r>
              <a:rPr lang="en-US" altLang="zh-CN" sz="2800" dirty="0" smtClean="0"/>
              <a:t>t</a:t>
            </a:r>
            <a:r>
              <a:rPr lang="en-US" sz="2800" dirty="0" smtClean="0"/>
              <a:t> </a:t>
            </a:r>
            <a:r>
              <a:rPr lang="en-US" sz="2800" dirty="0"/>
              <a:t>conversion by the Spirit of God(1Cor.12 :12-31). The one body is a model for the many local bodies that God has established across the world. It is in the local body that we exercise our spiritual gifts and help others to grow. </a:t>
            </a:r>
            <a:endParaRPr lang="en-US" sz="2800" dirty="0" smtClean="0">
              <a:solidFill>
                <a:srgbClr val="0000FF"/>
              </a:solidFill>
            </a:endParaRPr>
          </a:p>
        </p:txBody>
      </p:sp>
      <p:sp>
        <p:nvSpPr>
          <p:cNvPr id="5" name="Rectangle 4"/>
          <p:cNvSpPr/>
          <p:nvPr/>
        </p:nvSpPr>
        <p:spPr>
          <a:xfrm>
            <a:off x="-1" y="2524425"/>
            <a:ext cx="3843867" cy="4401205"/>
          </a:xfrm>
          <a:prstGeom prst="rect">
            <a:avLst/>
          </a:prstGeom>
        </p:spPr>
        <p:txBody>
          <a:bodyPr wrap="square">
            <a:spAutoFit/>
          </a:bodyPr>
          <a:lstStyle/>
          <a:p>
            <a:r>
              <a:rPr lang="en-US" altLang="zh-TW" sz="2800" b="1" dirty="0" smtClean="0">
                <a:solidFill>
                  <a:srgbClr val="FF0000"/>
                </a:solidFill>
                <a:latin typeface="华文细黑"/>
                <a:ea typeface="华文细黑"/>
                <a:cs typeface="华文细黑"/>
              </a:rPr>
              <a:t>(</a:t>
            </a:r>
            <a:r>
              <a:rPr lang="en-US" altLang="zh-TW" sz="2800" b="1" dirty="0">
                <a:solidFill>
                  <a:srgbClr val="FF0000"/>
                </a:solidFill>
                <a:latin typeface="华文细黑"/>
                <a:ea typeface="华文细黑"/>
                <a:cs typeface="华文细黑"/>
              </a:rPr>
              <a:t>1</a:t>
            </a:r>
            <a:r>
              <a:rPr lang="en-US" altLang="zh-TW" sz="2800" b="1" dirty="0" smtClean="0">
                <a:solidFill>
                  <a:srgbClr val="FF0000"/>
                </a:solidFill>
                <a:latin typeface="华文细黑"/>
                <a:ea typeface="华文细黑"/>
                <a:cs typeface="华文细黑"/>
              </a:rPr>
              <a:t>)</a:t>
            </a:r>
            <a:r>
              <a:rPr lang="zh-TW" altLang="en-US" sz="2800" b="1" dirty="0" smtClean="0">
                <a:solidFill>
                  <a:srgbClr val="FF0000"/>
                </a:solidFill>
                <a:latin typeface="华文细黑"/>
                <a:ea typeface="华文细黑"/>
                <a:cs typeface="华文细黑"/>
              </a:rPr>
              <a:t>我们有一个</a:t>
            </a:r>
            <a:r>
              <a:rPr lang="zh-TW" altLang="en-US" sz="2800" b="1" dirty="0">
                <a:solidFill>
                  <a:srgbClr val="FF0000"/>
                </a:solidFill>
                <a:latin typeface="华文细黑"/>
                <a:ea typeface="华文细黑"/>
                <a:cs typeface="华文细黑"/>
              </a:rPr>
              <a:t>身体</a:t>
            </a:r>
            <a:r>
              <a:rPr lang="zh-TW" altLang="en-US" sz="2800" b="1" dirty="0" smtClean="0">
                <a:solidFill>
                  <a:srgbClr val="FF0000"/>
                </a:solidFill>
                <a:latin typeface="华文细黑"/>
                <a:ea typeface="华文细黑"/>
                <a:cs typeface="华文细黑"/>
              </a:rPr>
              <a:t>。</a:t>
            </a:r>
            <a:endParaRPr lang="en-US" altLang="zh-TW" sz="2800" b="1" dirty="0" smtClean="0">
              <a:solidFill>
                <a:srgbClr val="FF0000"/>
              </a:solidFill>
              <a:latin typeface="华文细黑"/>
              <a:ea typeface="华文细黑"/>
              <a:cs typeface="华文细黑"/>
            </a:endParaRPr>
          </a:p>
          <a:p>
            <a:r>
              <a:rPr lang="zh-TW" altLang="en-US" sz="2800" dirty="0" smtClean="0">
                <a:solidFill>
                  <a:srgbClr val="FF0000"/>
                </a:solidFill>
                <a:latin typeface="华文细黑"/>
                <a:ea typeface="华文细黑"/>
                <a:cs typeface="华文细黑"/>
              </a:rPr>
              <a:t>这</a:t>
            </a:r>
            <a:r>
              <a:rPr lang="zh-TW" altLang="en-US" sz="2800" dirty="0">
                <a:solidFill>
                  <a:srgbClr val="FF0000"/>
                </a:solidFill>
                <a:latin typeface="华文细黑"/>
                <a:ea typeface="华文细黑"/>
                <a:cs typeface="华文细黑"/>
              </a:rPr>
              <a:t>是基督的身体，每个信徒都是其中的一员，</a:t>
            </a:r>
            <a:r>
              <a:rPr lang="zh-TW" altLang="en-US" sz="2800" dirty="0" smtClean="0">
                <a:solidFill>
                  <a:srgbClr val="FF0000"/>
                </a:solidFill>
                <a:latin typeface="华文细黑"/>
                <a:ea typeface="华文细黑"/>
                <a:cs typeface="华文细黑"/>
              </a:rPr>
              <a:t>在</a:t>
            </a:r>
            <a:r>
              <a:rPr lang="zh-CN" altLang="en-US" sz="2800" dirty="0" smtClean="0">
                <a:solidFill>
                  <a:srgbClr val="FF0000"/>
                </a:solidFill>
                <a:latin typeface="华文细黑"/>
                <a:ea typeface="华文细黑"/>
                <a:cs typeface="华文细黑"/>
              </a:rPr>
              <a:t>神</a:t>
            </a:r>
            <a:r>
              <a:rPr lang="zh-TW" altLang="en-US" sz="2800" dirty="0" smtClean="0">
                <a:solidFill>
                  <a:srgbClr val="FF0000"/>
                </a:solidFill>
                <a:latin typeface="华文细黑"/>
                <a:ea typeface="华文细黑"/>
                <a:cs typeface="华文细黑"/>
              </a:rPr>
              <a:t>的灵</a:t>
            </a:r>
            <a:r>
              <a:rPr lang="zh-TW" altLang="en-US" sz="2800" dirty="0" smtClean="0">
                <a:solidFill>
                  <a:srgbClr val="FF0000"/>
                </a:solidFill>
                <a:latin typeface="华文细黑"/>
                <a:ea typeface="华文细黑"/>
                <a:cs typeface="华文细黑"/>
              </a:rPr>
              <a:t>的悔改之下</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林前</a:t>
            </a:r>
            <a:r>
              <a:rPr lang="en-US" altLang="zh-TW" sz="2800" dirty="0" smtClean="0">
                <a:solidFill>
                  <a:srgbClr val="FF0000"/>
                </a:solidFill>
                <a:latin typeface="华文细黑"/>
                <a:ea typeface="华文细黑"/>
                <a:cs typeface="华文细黑"/>
              </a:rPr>
              <a:t>12:12</a:t>
            </a:r>
            <a:r>
              <a:rPr lang="en-US"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31)</a:t>
            </a:r>
            <a:r>
              <a:rPr lang="zh-TW" altLang="en-US" sz="2800" dirty="0" smtClean="0">
                <a:solidFill>
                  <a:srgbClr val="FF0000"/>
                </a:solidFill>
                <a:latin typeface="华文细黑"/>
                <a:ea typeface="华文细黑"/>
                <a:cs typeface="华文细黑"/>
              </a:rPr>
              <a:t>。这一</a:t>
            </a:r>
            <a:r>
              <a:rPr lang="zh-CN" altLang="en-US" sz="2800" dirty="0" smtClean="0">
                <a:solidFill>
                  <a:srgbClr val="FF0000"/>
                </a:solidFill>
                <a:latin typeface="华文细黑"/>
                <a:ea typeface="华文细黑"/>
                <a:cs typeface="华文细黑"/>
              </a:rPr>
              <a:t>个</a:t>
            </a:r>
            <a:r>
              <a:rPr lang="zh-CN" altLang="en-US" sz="2800" dirty="0" smtClean="0">
                <a:solidFill>
                  <a:srgbClr val="FF0000"/>
                </a:solidFill>
                <a:latin typeface="华文细黑"/>
                <a:ea typeface="华文细黑"/>
                <a:cs typeface="华文细黑"/>
              </a:rPr>
              <a:t>身体</a:t>
            </a:r>
            <a:r>
              <a:rPr lang="zh-TW" altLang="en-US" sz="2800" dirty="0" smtClean="0">
                <a:solidFill>
                  <a:srgbClr val="FF0000"/>
                </a:solidFill>
                <a:latin typeface="华文细黑"/>
                <a:ea typeface="华文细黑"/>
                <a:cs typeface="华文细黑"/>
              </a:rPr>
              <a:t>是</a:t>
            </a:r>
            <a:r>
              <a:rPr lang="zh-CN" altLang="en-US" sz="2800" dirty="0" smtClean="0">
                <a:solidFill>
                  <a:srgbClr val="FF0000"/>
                </a:solidFill>
                <a:latin typeface="华文细黑"/>
                <a:ea typeface="华文细黑"/>
                <a:cs typeface="华文细黑"/>
              </a:rPr>
              <a:t>神</a:t>
            </a:r>
            <a:r>
              <a:rPr lang="zh-TW" altLang="en-US" sz="2800" dirty="0" smtClean="0">
                <a:solidFill>
                  <a:srgbClr val="FF0000"/>
                </a:solidFill>
                <a:latin typeface="华文细黑"/>
                <a:ea typeface="华文细黑"/>
                <a:cs typeface="华文细黑"/>
              </a:rPr>
              <a:t>在世界</a:t>
            </a:r>
            <a:r>
              <a:rPr lang="zh-TW" altLang="en-US" sz="2800" dirty="0">
                <a:solidFill>
                  <a:srgbClr val="FF0000"/>
                </a:solidFill>
                <a:latin typeface="华文细黑"/>
                <a:ea typeface="华文细黑"/>
                <a:cs typeface="华文细黑"/>
              </a:rPr>
              <a:t>各地建立的许</a:t>
            </a:r>
            <a:r>
              <a:rPr lang="zh-TW" altLang="en-US" sz="2800" dirty="0" smtClean="0">
                <a:solidFill>
                  <a:srgbClr val="FF0000"/>
                </a:solidFill>
                <a:latin typeface="华文细黑"/>
                <a:ea typeface="华文细黑"/>
                <a:cs typeface="华文细黑"/>
              </a:rPr>
              <a:t>多地方</a:t>
            </a:r>
            <a:r>
              <a:rPr lang="zh-CN" altLang="en-US" sz="2800" dirty="0" smtClean="0">
                <a:solidFill>
                  <a:srgbClr val="FF0000"/>
                </a:solidFill>
                <a:latin typeface="华文细黑"/>
                <a:ea typeface="华文细黑"/>
                <a:cs typeface="华文细黑"/>
              </a:rPr>
              <a:t>教会</a:t>
            </a:r>
            <a:r>
              <a:rPr lang="zh-TW" altLang="en-US" sz="2800" dirty="0" smtClean="0">
                <a:solidFill>
                  <a:srgbClr val="FF0000"/>
                </a:solidFill>
                <a:latin typeface="华文细黑"/>
                <a:ea typeface="华文细黑"/>
                <a:cs typeface="华文细黑"/>
              </a:rPr>
              <a:t>的典范。我们在</a:t>
            </a:r>
            <a:r>
              <a:rPr lang="zh-TW" altLang="en-US" sz="2800" dirty="0">
                <a:solidFill>
                  <a:srgbClr val="FF0000"/>
                </a:solidFill>
                <a:latin typeface="华文细黑"/>
                <a:ea typeface="华文细黑"/>
                <a:cs typeface="华文细黑"/>
              </a:rPr>
              <a:t>当地的身体里运用我们的属灵恩赐，帮助他人成长。</a:t>
            </a:r>
            <a:endParaRPr lang="en-US" altLang="zh-TW" sz="2800" dirty="0" smtClean="0">
              <a:solidFill>
                <a:srgbClr val="FF0000"/>
              </a:solidFill>
              <a:latin typeface="华文细黑"/>
              <a:ea typeface="华文细黑"/>
              <a:cs typeface="华文细黑"/>
            </a:endParaRPr>
          </a:p>
        </p:txBody>
      </p:sp>
      <p:pic>
        <p:nvPicPr>
          <p:cNvPr id="4" name="Picture 3"/>
          <p:cNvPicPr>
            <a:picLocks noChangeAspect="1"/>
          </p:cNvPicPr>
          <p:nvPr/>
        </p:nvPicPr>
        <p:blipFill>
          <a:blip r:embed="rId3"/>
          <a:stretch>
            <a:fillRect/>
          </a:stretch>
        </p:blipFill>
        <p:spPr>
          <a:xfrm>
            <a:off x="3708400" y="2218268"/>
            <a:ext cx="5571066" cy="4639732"/>
          </a:xfrm>
          <a:prstGeom prst="rect">
            <a:avLst/>
          </a:prstGeom>
        </p:spPr>
      </p:pic>
      <p:sp>
        <p:nvSpPr>
          <p:cNvPr id="9" name="TextBox 8"/>
          <p:cNvSpPr txBox="1"/>
          <p:nvPr/>
        </p:nvSpPr>
        <p:spPr>
          <a:xfrm>
            <a:off x="8643890" y="6334780"/>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(5)</a:t>
            </a:r>
            <a:endParaRPr lang="en-US" sz="2800" dirty="0">
              <a:solidFill>
                <a:srgbClr val="0000FF"/>
              </a:solidFill>
              <a:latin typeface="Arial Narrow"/>
              <a:ea typeface="华文细黑"/>
              <a:cs typeface="Arial Narrow"/>
            </a:endParaRPr>
          </a:p>
        </p:txBody>
      </p:sp>
      <p:sp>
        <p:nvSpPr>
          <p:cNvPr id="2" name="TextBox 1"/>
          <p:cNvSpPr txBox="1"/>
          <p:nvPr/>
        </p:nvSpPr>
        <p:spPr>
          <a:xfrm>
            <a:off x="3691469" y="4556423"/>
            <a:ext cx="2048934" cy="2246769"/>
          </a:xfrm>
          <a:prstGeom prst="rect">
            <a:avLst/>
          </a:prstGeom>
          <a:noFill/>
        </p:spPr>
        <p:txBody>
          <a:bodyPr wrap="square" rtlCol="0">
            <a:spAutoFit/>
          </a:bodyPr>
          <a:lstStyle/>
          <a:p>
            <a:r>
              <a:rPr lang="en-US" sz="2800" dirty="0">
                <a:latin typeface="华文细黑"/>
                <a:ea typeface="华文细黑"/>
                <a:cs typeface="华文细黑"/>
              </a:rPr>
              <a:t>你们就是基督的身子，并且各自作</a:t>
            </a:r>
            <a:r>
              <a:rPr lang="en-US" sz="2800" dirty="0" smtClean="0">
                <a:latin typeface="华文细黑"/>
                <a:ea typeface="华文细黑"/>
                <a:cs typeface="华文细黑"/>
              </a:rPr>
              <a:t>肢体(</a:t>
            </a:r>
            <a:r>
              <a:rPr lang="zh-CN" altLang="en-US" sz="2800" dirty="0" smtClean="0">
                <a:latin typeface="华文细黑"/>
                <a:ea typeface="华文细黑"/>
                <a:cs typeface="华文细黑"/>
              </a:rPr>
              <a:t>林前</a:t>
            </a:r>
            <a:r>
              <a:rPr lang="en-US" altLang="zh-CN" sz="2800" dirty="0" smtClean="0">
                <a:latin typeface="华文细黑"/>
                <a:ea typeface="华文细黑"/>
                <a:cs typeface="华文细黑"/>
              </a:rPr>
              <a:t>12:27</a:t>
            </a:r>
            <a:r>
              <a:rPr lang="en-US" sz="2800" dirty="0" smtClean="0">
                <a:latin typeface="华文细黑"/>
                <a:ea typeface="华文细黑"/>
                <a:cs typeface="华文细黑"/>
              </a:rPr>
              <a:t>) </a:t>
            </a:r>
            <a:endParaRPr lang="en-US" sz="2800" dirty="0">
              <a:latin typeface="华文细黑"/>
              <a:ea typeface="华文细黑"/>
              <a:cs typeface="华文细黑"/>
            </a:endParaRPr>
          </a:p>
        </p:txBody>
      </p:sp>
    </p:spTree>
    <p:extLst>
      <p:ext uri="{BB962C8B-B14F-4D97-AF65-F5344CB8AC3E}">
        <p14:creationId xmlns:p14="http://schemas.microsoft.com/office/powerpoint/2010/main" val="3539093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8204"/>
            <a:ext cx="9144000" cy="1815882"/>
          </a:xfrm>
          <a:prstGeom prst="rect">
            <a:avLst/>
          </a:prstGeom>
        </p:spPr>
        <p:txBody>
          <a:bodyPr wrap="square">
            <a:spAutoFit/>
          </a:bodyPr>
          <a:lstStyle/>
          <a:p>
            <a:r>
              <a:rPr lang="en-US" sz="2800" b="1" dirty="0"/>
              <a:t>(2)We have one Spirit. </a:t>
            </a:r>
            <a:r>
              <a:rPr lang="en-US" sz="2800" dirty="0"/>
              <a:t>The same Holy Spirit indwells each </a:t>
            </a:r>
            <a:r>
              <a:rPr lang="en-US" sz="2800" dirty="0" err="1"/>
              <a:t>believer,so</a:t>
            </a:r>
            <a:r>
              <a:rPr lang="en-US" sz="2800" dirty="0"/>
              <a:t> that we belong to each other in the Lord. </a:t>
            </a:r>
            <a:endParaRPr lang="en-US" sz="2800" dirty="0" smtClean="0"/>
          </a:p>
          <a:p>
            <a:r>
              <a:rPr lang="en-US" sz="2800" dirty="0" smtClean="0">
                <a:solidFill>
                  <a:srgbClr val="FF0000"/>
                </a:solidFill>
                <a:latin typeface="华文细黑"/>
                <a:ea typeface="华文细黑"/>
                <a:cs typeface="华文细黑"/>
              </a:rPr>
              <a:t>(</a:t>
            </a:r>
            <a:r>
              <a:rPr lang="en-US" sz="2800" dirty="0">
                <a:solidFill>
                  <a:srgbClr val="FF0000"/>
                </a:solidFill>
                <a:latin typeface="华文细黑"/>
                <a:ea typeface="华文细黑"/>
                <a:cs typeface="华文细黑"/>
              </a:rPr>
              <a:t>2</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我们有一个</a:t>
            </a:r>
            <a:r>
              <a:rPr lang="zh-CN" altLang="en-US" sz="2800" dirty="0" smtClean="0">
                <a:solidFill>
                  <a:srgbClr val="FF0000"/>
                </a:solidFill>
                <a:latin typeface="华文细黑"/>
                <a:ea typeface="华文细黑"/>
                <a:cs typeface="华文细黑"/>
              </a:rPr>
              <a:t>圣</a:t>
            </a:r>
            <a:r>
              <a:rPr lang="zh-TW" altLang="en-US" sz="2800" dirty="0" smtClean="0">
                <a:solidFill>
                  <a:srgbClr val="FF0000"/>
                </a:solidFill>
                <a:latin typeface="华文细黑"/>
                <a:ea typeface="华文细黑"/>
                <a:cs typeface="华文细黑"/>
              </a:rPr>
              <a:t>灵。同一个圣灵</a:t>
            </a:r>
            <a:r>
              <a:rPr lang="zh-TW" altLang="en-US" sz="2800" dirty="0">
                <a:solidFill>
                  <a:srgbClr val="FF0000"/>
                </a:solidFill>
                <a:latin typeface="华文细黑"/>
                <a:ea typeface="华文细黑"/>
                <a:cs typeface="华文细黑"/>
              </a:rPr>
              <a:t>住在每个信徒中，使我们在主里属于彼此。</a:t>
            </a:r>
            <a:endParaRPr lang="en-US" altLang="zh-TW" sz="2800" dirty="0" smtClean="0">
              <a:solidFill>
                <a:srgbClr val="0000FF"/>
              </a:solidFill>
              <a:latin typeface="华文细黑"/>
              <a:ea typeface="华文细黑"/>
              <a:cs typeface="华文细黑"/>
            </a:endParaRPr>
          </a:p>
        </p:txBody>
      </p:sp>
      <p:sp>
        <p:nvSpPr>
          <p:cNvPr id="8" name="TextBox 7"/>
          <p:cNvSpPr txBox="1"/>
          <p:nvPr/>
        </p:nvSpPr>
        <p:spPr>
          <a:xfrm>
            <a:off x="8627419" y="6340031"/>
            <a:ext cx="1101818" cy="523220"/>
          </a:xfrm>
          <a:prstGeom prst="rect">
            <a:avLst/>
          </a:prstGeom>
          <a:noFill/>
        </p:spPr>
        <p:txBody>
          <a:bodyPr wrap="square" rtlCol="0">
            <a:spAutoFit/>
          </a:bodyPr>
          <a:lstStyle/>
          <a:p>
            <a:r>
              <a:rPr lang="en-US" altLang="zh-CN" sz="2800" dirty="0" smtClean="0">
                <a:solidFill>
                  <a:srgbClr val="008000"/>
                </a:solidFill>
                <a:latin typeface="Arial Narrow"/>
                <a:ea typeface="华文细黑"/>
                <a:cs typeface="Arial Narrow"/>
              </a:rPr>
              <a:t>(6)</a:t>
            </a:r>
            <a:endParaRPr lang="en-US" sz="2800" dirty="0">
              <a:solidFill>
                <a:srgbClr val="008000"/>
              </a:solidFill>
              <a:latin typeface="Arial Narrow"/>
              <a:ea typeface="华文细黑"/>
              <a:cs typeface="Arial Narrow"/>
            </a:endParaRPr>
          </a:p>
        </p:txBody>
      </p:sp>
      <p:sp>
        <p:nvSpPr>
          <p:cNvPr id="6" name="Rectangle 5"/>
          <p:cNvSpPr/>
          <p:nvPr/>
        </p:nvSpPr>
        <p:spPr>
          <a:xfrm>
            <a:off x="-1" y="1599147"/>
            <a:ext cx="9431867" cy="1384995"/>
          </a:xfrm>
          <a:prstGeom prst="rect">
            <a:avLst/>
          </a:prstGeom>
        </p:spPr>
        <p:txBody>
          <a:bodyPr wrap="square">
            <a:spAutoFit/>
          </a:bodyPr>
          <a:lstStyle/>
          <a:p>
            <a:r>
              <a:rPr lang="en-US" sz="2800" b="1" dirty="0"/>
              <a:t>(3)We have one hope. </a:t>
            </a:r>
            <a:r>
              <a:rPr lang="en-US" sz="2800" dirty="0"/>
              <a:t>This refers to the return of the Lord to take His church to heaven. </a:t>
            </a:r>
            <a:endParaRPr lang="en-US" sz="2800" dirty="0" smtClean="0"/>
          </a:p>
          <a:p>
            <a:r>
              <a:rPr lang="en-US" altLang="zh-TW" sz="2800" dirty="0" smtClean="0">
                <a:solidFill>
                  <a:srgbClr val="FF0000"/>
                </a:solidFill>
                <a:latin typeface="华文细黑"/>
                <a:ea typeface="华文细黑"/>
                <a:cs typeface="华文细黑"/>
              </a:rPr>
              <a:t>(</a:t>
            </a:r>
            <a:r>
              <a:rPr lang="zh-CN" altLang="zh-TW" sz="2800" dirty="0">
                <a:solidFill>
                  <a:srgbClr val="FF0000"/>
                </a:solidFill>
                <a:latin typeface="华文细黑"/>
                <a:ea typeface="华文细黑"/>
                <a:cs typeface="华文细黑"/>
              </a:rPr>
              <a:t>3</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我们有一个</a:t>
            </a:r>
            <a:r>
              <a:rPr lang="zh-CN" altLang="en-US" sz="2800" dirty="0" smtClean="0">
                <a:solidFill>
                  <a:srgbClr val="FF0000"/>
                </a:solidFill>
                <a:latin typeface="华文细黑"/>
                <a:ea typeface="华文细黑"/>
                <a:cs typeface="华文细黑"/>
              </a:rPr>
              <a:t>指</a:t>
            </a:r>
            <a:r>
              <a:rPr lang="zh-TW" altLang="en-US" sz="2800" dirty="0" smtClean="0">
                <a:solidFill>
                  <a:srgbClr val="FF0000"/>
                </a:solidFill>
                <a:latin typeface="华文细黑"/>
                <a:ea typeface="华文细黑"/>
                <a:cs typeface="华文细黑"/>
              </a:rPr>
              <a:t>望。这指</a:t>
            </a:r>
            <a:r>
              <a:rPr lang="zh-TW" altLang="en-US" sz="2800" dirty="0">
                <a:solidFill>
                  <a:srgbClr val="FF0000"/>
                </a:solidFill>
                <a:latin typeface="华文细黑"/>
                <a:ea typeface="华文细黑"/>
                <a:cs typeface="华文细黑"/>
              </a:rPr>
              <a:t>望</a:t>
            </a:r>
            <a:r>
              <a:rPr lang="zh-TW" altLang="en-US" sz="2800" dirty="0" smtClean="0">
                <a:solidFill>
                  <a:srgbClr val="FF0000"/>
                </a:solidFill>
                <a:latin typeface="华文细黑"/>
                <a:ea typeface="华文细黑"/>
                <a:cs typeface="华文细黑"/>
              </a:rPr>
              <a:t>是主回归将</a:t>
            </a:r>
            <a:r>
              <a:rPr lang="zh-TW" altLang="en-US" sz="2800" dirty="0">
                <a:solidFill>
                  <a:srgbClr val="FF0000"/>
                </a:solidFill>
                <a:latin typeface="华文细黑"/>
                <a:ea typeface="华文细黑"/>
                <a:cs typeface="华文细黑"/>
              </a:rPr>
              <a:t>他的教会带到天堂。</a:t>
            </a:r>
            <a:endParaRPr lang="en-US" altLang="zh-TW" sz="2800" dirty="0" smtClean="0">
              <a:solidFill>
                <a:srgbClr val="0000FF"/>
              </a:solidFill>
              <a:latin typeface="华文细黑"/>
              <a:ea typeface="华文细黑"/>
              <a:cs typeface="华文细黑"/>
            </a:endParaRPr>
          </a:p>
        </p:txBody>
      </p:sp>
      <p:sp>
        <p:nvSpPr>
          <p:cNvPr id="7" name="Rectangle 6"/>
          <p:cNvSpPr/>
          <p:nvPr/>
        </p:nvSpPr>
        <p:spPr>
          <a:xfrm>
            <a:off x="16933" y="2923972"/>
            <a:ext cx="9144000" cy="1815882"/>
          </a:xfrm>
          <a:prstGeom prst="rect">
            <a:avLst/>
          </a:prstGeom>
        </p:spPr>
        <p:txBody>
          <a:bodyPr wrap="square">
            <a:spAutoFit/>
          </a:bodyPr>
          <a:lstStyle/>
          <a:p>
            <a:r>
              <a:rPr lang="en-US" sz="2800" b="1" dirty="0"/>
              <a:t>(4)We have one Lord. </a:t>
            </a:r>
            <a:r>
              <a:rPr lang="en-US" sz="2800" dirty="0"/>
              <a:t>This is our Lord Jesus </a:t>
            </a:r>
            <a:r>
              <a:rPr lang="en-US" sz="2800" dirty="0" err="1"/>
              <a:t>Christ,who</a:t>
            </a:r>
            <a:r>
              <a:rPr lang="en-US" sz="2800" dirty="0"/>
              <a:t> dies for us, lives for us, and one day will come for us. </a:t>
            </a:r>
            <a:endParaRPr lang="en-US" sz="2800" dirty="0" smtClean="0"/>
          </a:p>
          <a:p>
            <a:r>
              <a:rPr lang="en-US" altLang="zh-TW" sz="2800" dirty="0" smtClean="0">
                <a:solidFill>
                  <a:srgbClr val="FF0000"/>
                </a:solidFill>
                <a:latin typeface="华文细黑"/>
                <a:ea typeface="华文细黑"/>
                <a:cs typeface="华文细黑"/>
              </a:rPr>
              <a:t>(</a:t>
            </a:r>
            <a:r>
              <a:rPr lang="zh-CN" altLang="zh-TW" sz="2800" dirty="0">
                <a:solidFill>
                  <a:srgbClr val="FF0000"/>
                </a:solidFill>
                <a:latin typeface="华文细黑"/>
                <a:ea typeface="华文细黑"/>
                <a:cs typeface="华文细黑"/>
              </a:rPr>
              <a:t>4</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a:t>
            </a:r>
            <a:r>
              <a:rPr lang="zh-TW" altLang="en-US" sz="2800" dirty="0">
                <a:solidFill>
                  <a:srgbClr val="FF0000"/>
                </a:solidFill>
                <a:latin typeface="华文细黑"/>
                <a:ea typeface="华文细黑"/>
                <a:cs typeface="华文细黑"/>
              </a:rPr>
              <a:t>有一位主</a:t>
            </a:r>
            <a:r>
              <a:rPr lang="zh-TW" altLang="en-US" sz="2800" dirty="0" smtClean="0">
                <a:solidFill>
                  <a:srgbClr val="FF0000"/>
                </a:solidFill>
                <a:latin typeface="华文细黑"/>
                <a:ea typeface="华文细黑"/>
                <a:cs typeface="华文细黑"/>
              </a:rPr>
              <a:t>。这是我们</a:t>
            </a:r>
            <a:r>
              <a:rPr lang="zh-TW" altLang="en-US" sz="2800" dirty="0">
                <a:solidFill>
                  <a:srgbClr val="FF0000"/>
                </a:solidFill>
                <a:latin typeface="华文细黑"/>
                <a:ea typeface="华文细黑"/>
                <a:cs typeface="华文细黑"/>
              </a:rPr>
              <a:t>的主耶稣基督，为我们而死，为我们而活，有一天会为我们而来。</a:t>
            </a:r>
            <a:endParaRPr lang="en-US" altLang="zh-TW" sz="2800" dirty="0" smtClean="0">
              <a:solidFill>
                <a:srgbClr val="0000FF"/>
              </a:solidFill>
              <a:latin typeface="华文细黑"/>
              <a:ea typeface="华文细黑"/>
              <a:cs typeface="华文细黑"/>
            </a:endParaRPr>
          </a:p>
        </p:txBody>
      </p:sp>
      <p:sp>
        <p:nvSpPr>
          <p:cNvPr id="9" name="Rectangle 8"/>
          <p:cNvSpPr/>
          <p:nvPr/>
        </p:nvSpPr>
        <p:spPr>
          <a:xfrm>
            <a:off x="16933" y="4638256"/>
            <a:ext cx="9144000" cy="2246769"/>
          </a:xfrm>
          <a:prstGeom prst="rect">
            <a:avLst/>
          </a:prstGeom>
        </p:spPr>
        <p:txBody>
          <a:bodyPr wrap="square">
            <a:spAutoFit/>
          </a:bodyPr>
          <a:lstStyle/>
          <a:p>
            <a:r>
              <a:rPr lang="en-US" sz="2800" b="1" dirty="0"/>
              <a:t>(5)We have one faith. </a:t>
            </a:r>
            <a:r>
              <a:rPr lang="en-US" sz="2800" dirty="0"/>
              <a:t>There is one body of truth in Christ’s church, and this is “the faith.” It is called </a:t>
            </a:r>
            <a:r>
              <a:rPr lang="en-US" sz="2800" dirty="0">
                <a:solidFill>
                  <a:srgbClr val="0000FF"/>
                </a:solidFill>
              </a:rPr>
              <a:t>“the faith which was once delivered unto the saints”(</a:t>
            </a:r>
            <a:r>
              <a:rPr lang="en-US" sz="2800" dirty="0" smtClean="0">
                <a:solidFill>
                  <a:srgbClr val="0000FF"/>
                </a:solidFill>
              </a:rPr>
              <a:t>Jude3</a:t>
            </a:r>
            <a:r>
              <a:rPr lang="en-US" sz="2800" dirty="0">
                <a:solidFill>
                  <a:srgbClr val="0000FF"/>
                </a:solidFill>
              </a:rPr>
              <a:t>). </a:t>
            </a:r>
            <a:endParaRPr lang="en-US" sz="2800" dirty="0" smtClean="0">
              <a:solidFill>
                <a:srgbClr val="0000FF"/>
              </a:solidFill>
            </a:endParaRPr>
          </a:p>
          <a:p>
            <a:r>
              <a:rPr lang="en-US" altLang="zh-TW" sz="2800" dirty="0" smtClean="0">
                <a:solidFill>
                  <a:srgbClr val="FF0000"/>
                </a:solidFill>
                <a:latin typeface="华文细黑"/>
                <a:ea typeface="华文细黑"/>
                <a:cs typeface="华文细黑"/>
              </a:rPr>
              <a:t>(</a:t>
            </a:r>
            <a:r>
              <a:rPr lang="zh-CN" altLang="zh-TW" sz="2800" dirty="0" smtClean="0">
                <a:solidFill>
                  <a:srgbClr val="FF0000"/>
                </a:solidFill>
                <a:latin typeface="华文细黑"/>
                <a:ea typeface="华文细黑"/>
                <a:cs typeface="华文细黑"/>
              </a:rPr>
              <a:t>5</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我们有一个</a:t>
            </a:r>
            <a:r>
              <a:rPr lang="zh-TW" altLang="en-US" sz="2800" dirty="0">
                <a:solidFill>
                  <a:srgbClr val="FF0000"/>
                </a:solidFill>
                <a:latin typeface="华文细黑"/>
                <a:ea typeface="华文细黑"/>
                <a:cs typeface="华文细黑"/>
              </a:rPr>
              <a:t>信仰</a:t>
            </a:r>
            <a:r>
              <a:rPr lang="zh-TW" altLang="en-US" sz="2800" dirty="0" smtClean="0">
                <a:solidFill>
                  <a:srgbClr val="FF0000"/>
                </a:solidFill>
                <a:latin typeface="华文细黑"/>
                <a:ea typeface="华文细黑"/>
                <a:cs typeface="华文细黑"/>
              </a:rPr>
              <a:t>。在基督的</a:t>
            </a:r>
            <a:r>
              <a:rPr lang="zh-TW" altLang="en-US" sz="2800" dirty="0">
                <a:solidFill>
                  <a:srgbClr val="FF0000"/>
                </a:solidFill>
                <a:latin typeface="华文细黑"/>
                <a:ea typeface="华文细黑"/>
                <a:cs typeface="华文细黑"/>
              </a:rPr>
              <a:t>教会中有一个真理，这就是“信仰”。它被称为</a:t>
            </a:r>
            <a:r>
              <a:rPr lang="zh-TW" altLang="en-US" sz="2800" dirty="0" smtClean="0">
                <a:solidFill>
                  <a:srgbClr val="0000FF"/>
                </a:solidFill>
                <a:latin typeface="华文细黑"/>
                <a:ea typeface="华文细黑"/>
                <a:cs typeface="华文细黑"/>
              </a:rPr>
              <a:t>“</a:t>
            </a:r>
            <a:r>
              <a:rPr lang="zh-CN" altLang="en-US" sz="2800" dirty="0" smtClean="0">
                <a:solidFill>
                  <a:srgbClr val="0000FF"/>
                </a:solidFill>
                <a:latin typeface="华文细黑"/>
                <a:ea typeface="华文细黑"/>
                <a:cs typeface="华文细黑"/>
              </a:rPr>
              <a:t>一次交付圣徒的真道</a:t>
            </a:r>
            <a:r>
              <a:rPr lang="zh-TW" altLang="en-US" sz="2800" dirty="0" smtClean="0">
                <a:solidFill>
                  <a:srgbClr val="0000FF"/>
                </a:solidFill>
                <a:latin typeface="华文细黑"/>
                <a:ea typeface="华文细黑"/>
                <a:cs typeface="华文细黑"/>
              </a:rPr>
              <a:t>”</a:t>
            </a:r>
            <a:r>
              <a:rPr lang="en-US" altLang="zh-TW" sz="2800" dirty="0" smtClean="0">
                <a:solidFill>
                  <a:srgbClr val="0000FF"/>
                </a:solidFill>
                <a:latin typeface="华文细黑"/>
                <a:ea typeface="华文细黑"/>
                <a:cs typeface="华文细黑"/>
              </a:rPr>
              <a:t>(</a:t>
            </a:r>
            <a:r>
              <a:rPr lang="zh-TW" altLang="en-US" sz="2800" dirty="0" smtClean="0">
                <a:solidFill>
                  <a:srgbClr val="0000FF"/>
                </a:solidFill>
                <a:latin typeface="华文细黑"/>
                <a:ea typeface="华文细黑"/>
                <a:cs typeface="华文细黑"/>
              </a:rPr>
              <a:t>犹</a:t>
            </a:r>
            <a:r>
              <a:rPr lang="en-US" altLang="zh-TW" sz="2800" dirty="0" smtClean="0">
                <a:solidFill>
                  <a:srgbClr val="0000FF"/>
                </a:solidFill>
                <a:latin typeface="华文细黑"/>
                <a:ea typeface="华文细黑"/>
                <a:cs typeface="华文细黑"/>
              </a:rPr>
              <a:t>3)</a:t>
            </a:r>
            <a:r>
              <a:rPr lang="zh-TW" altLang="en-US" sz="2800" dirty="0" smtClean="0">
                <a:solidFill>
                  <a:srgbClr val="0000FF"/>
                </a:solidFill>
                <a:latin typeface="华文细黑"/>
                <a:ea typeface="华文细黑"/>
                <a:cs typeface="华文细黑"/>
              </a:rPr>
              <a:t>。</a:t>
            </a:r>
            <a:endParaRPr lang="en-US" altLang="zh-TW" sz="2800" dirty="0" smtClean="0">
              <a:solidFill>
                <a:srgbClr val="0000FF"/>
              </a:solidFill>
              <a:latin typeface="华文细黑"/>
              <a:ea typeface="华文细黑"/>
              <a:cs typeface="华文细黑"/>
            </a:endParaRPr>
          </a:p>
        </p:txBody>
      </p:sp>
    </p:spTree>
    <p:extLst>
      <p:ext uri="{BB962C8B-B14F-4D97-AF65-F5344CB8AC3E}">
        <p14:creationId xmlns:p14="http://schemas.microsoft.com/office/powerpoint/2010/main" val="3974789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51199"/>
            <a:ext cx="9279468" cy="4401205"/>
          </a:xfrm>
          <a:prstGeom prst="rect">
            <a:avLst/>
          </a:prstGeom>
        </p:spPr>
        <p:txBody>
          <a:bodyPr wrap="square">
            <a:spAutoFit/>
          </a:bodyPr>
          <a:lstStyle/>
          <a:p>
            <a:r>
              <a:rPr lang="en-US" sz="2800" b="1" dirty="0" smtClean="0"/>
              <a:t>(</a:t>
            </a:r>
            <a:r>
              <a:rPr lang="en-US" sz="2800" b="1" dirty="0"/>
              <a:t>6)We have one baptism.</a:t>
            </a:r>
            <a:r>
              <a:rPr lang="en-US" sz="2800" dirty="0"/>
              <a:t> This baptism is the baptism of the </a:t>
            </a:r>
            <a:r>
              <a:rPr lang="en-US" sz="2800" dirty="0" err="1"/>
              <a:t>Spirit,that</a:t>
            </a:r>
            <a:r>
              <a:rPr lang="en-US" sz="2800" dirty="0"/>
              <a:t> act of the Spirit when He places the believing sinner into the body of Christ at conversion(1Co.12: 13). We are commanded to be filled with the Spirit(Eph.5:18),but we are never commanded to be baptized with the Spirit, for we have already been baptized by the Spirit at conversion. </a:t>
            </a:r>
            <a:endParaRPr lang="en-US" sz="2800" dirty="0" smtClean="0"/>
          </a:p>
          <a:p>
            <a:r>
              <a:rPr lang="de-DE" altLang="zh-TW"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6</a:t>
            </a:r>
            <a:r>
              <a:rPr lang="de-DE"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我们有一洗。这种洗礼是圣灵</a:t>
            </a:r>
            <a:r>
              <a:rPr lang="zh-TW" altLang="en-US" sz="2800" dirty="0">
                <a:solidFill>
                  <a:srgbClr val="FF0000"/>
                </a:solidFill>
                <a:latin typeface="华文细黑"/>
                <a:ea typeface="华文细黑"/>
                <a:cs typeface="华文细黑"/>
              </a:rPr>
              <a:t>的洗礼，是圣灵在悔改时将信徒的罪人置于基督的身体中时</a:t>
            </a:r>
            <a:r>
              <a:rPr lang="zh-TW" altLang="en-US" sz="2800" dirty="0" smtClean="0">
                <a:solidFill>
                  <a:srgbClr val="FF0000"/>
                </a:solidFill>
                <a:latin typeface="华文细黑"/>
                <a:ea typeface="华文细黑"/>
                <a:cs typeface="华文细黑"/>
              </a:rPr>
              <a:t>的行为</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林</a:t>
            </a:r>
            <a:r>
              <a:rPr lang="zh-TW" altLang="en-US" sz="2800" dirty="0">
                <a:solidFill>
                  <a:srgbClr val="FF0000"/>
                </a:solidFill>
                <a:latin typeface="华文细黑"/>
                <a:ea typeface="华文细黑"/>
                <a:cs typeface="华文细黑"/>
              </a:rPr>
              <a:t>前</a:t>
            </a:r>
            <a:r>
              <a:rPr lang="en-US" altLang="zh-TW" sz="2800" dirty="0">
                <a:solidFill>
                  <a:srgbClr val="FF0000"/>
                </a:solidFill>
                <a:latin typeface="华文细黑"/>
                <a:ea typeface="华文细黑"/>
                <a:cs typeface="华文细黑"/>
              </a:rPr>
              <a:t>12:</a:t>
            </a:r>
            <a:r>
              <a:rPr lang="en-US" altLang="zh-TW" sz="2800" dirty="0" smtClean="0">
                <a:solidFill>
                  <a:srgbClr val="FF0000"/>
                </a:solidFill>
                <a:latin typeface="华文细黑"/>
                <a:ea typeface="华文细黑"/>
                <a:cs typeface="华文细黑"/>
              </a:rPr>
              <a:t>13)</a:t>
            </a:r>
            <a:r>
              <a:rPr lang="zh-TW" altLang="en-US" sz="2800" dirty="0" smtClean="0">
                <a:solidFill>
                  <a:srgbClr val="FF0000"/>
                </a:solidFill>
                <a:latin typeface="华文细黑"/>
                <a:ea typeface="华文细黑"/>
                <a:cs typeface="华文细黑"/>
              </a:rPr>
              <a:t>。我们被命令被圣灵充满</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弗</a:t>
            </a:r>
            <a:r>
              <a:rPr lang="en-US" altLang="zh-TW" sz="2800" dirty="0" smtClean="0">
                <a:solidFill>
                  <a:srgbClr val="FF0000"/>
                </a:solidFill>
                <a:latin typeface="华文细黑"/>
                <a:ea typeface="华文细黑"/>
                <a:cs typeface="华文细黑"/>
              </a:rPr>
              <a:t>5</a:t>
            </a:r>
            <a:r>
              <a:rPr lang="en-US" altLang="zh-TW" sz="2800" dirty="0">
                <a:solidFill>
                  <a:srgbClr val="FF0000"/>
                </a:solidFill>
                <a:latin typeface="华文细黑"/>
                <a:ea typeface="华文细黑"/>
                <a:cs typeface="华文细黑"/>
              </a:rPr>
              <a:t>:</a:t>
            </a:r>
            <a:r>
              <a:rPr lang="en-US" altLang="zh-TW" sz="2800" dirty="0" smtClean="0">
                <a:solidFill>
                  <a:srgbClr val="FF0000"/>
                </a:solidFill>
                <a:latin typeface="华文细黑"/>
                <a:ea typeface="华文细黑"/>
                <a:cs typeface="华文细黑"/>
              </a:rPr>
              <a:t>18)</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但我们从未被命令接受圣灵的洗礼，因为我们已经在转变时受了圣灵的洗。</a:t>
            </a:r>
            <a:endParaRPr lang="en-US" sz="2000" dirty="0" smtClean="0"/>
          </a:p>
        </p:txBody>
      </p:sp>
      <p:sp>
        <p:nvSpPr>
          <p:cNvPr id="9" name="TextBox 8"/>
          <p:cNvSpPr txBox="1"/>
          <p:nvPr/>
        </p:nvSpPr>
        <p:spPr>
          <a:xfrm>
            <a:off x="8631635" y="6308853"/>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(7)</a:t>
            </a:r>
            <a:endParaRPr lang="en-US" sz="2800" dirty="0">
              <a:solidFill>
                <a:srgbClr val="0000FF"/>
              </a:solidFill>
              <a:latin typeface="Arial Narrow"/>
              <a:ea typeface="华文细黑"/>
              <a:cs typeface="Arial Narrow"/>
            </a:endParaRPr>
          </a:p>
        </p:txBody>
      </p:sp>
      <p:sp>
        <p:nvSpPr>
          <p:cNvPr id="5" name="Rectangle 4"/>
          <p:cNvSpPr/>
          <p:nvPr/>
        </p:nvSpPr>
        <p:spPr>
          <a:xfrm>
            <a:off x="0" y="4206980"/>
            <a:ext cx="9144000" cy="2246769"/>
          </a:xfrm>
          <a:prstGeom prst="rect">
            <a:avLst/>
          </a:prstGeom>
        </p:spPr>
        <p:txBody>
          <a:bodyPr wrap="square">
            <a:spAutoFit/>
          </a:bodyPr>
          <a:lstStyle/>
          <a:p>
            <a:r>
              <a:rPr lang="en-US" sz="2800" b="1" dirty="0"/>
              <a:t>(7)We have one Father.</a:t>
            </a:r>
            <a:r>
              <a:rPr lang="en-US" sz="2800" dirty="0"/>
              <a:t> </a:t>
            </a:r>
            <a:r>
              <a:rPr lang="en-US" sz="2800" dirty="0" smtClean="0"/>
              <a:t>We </a:t>
            </a:r>
            <a:r>
              <a:rPr lang="en-US" sz="2800" dirty="0"/>
              <a:t>are children of the same family, loving and serving the same </a:t>
            </a:r>
            <a:r>
              <a:rPr lang="en-US" sz="2800" dirty="0" err="1"/>
              <a:t>Father,so</a:t>
            </a:r>
            <a:r>
              <a:rPr lang="en-US" sz="2800" dirty="0"/>
              <a:t> we ought to be able to walk together in unity. </a:t>
            </a:r>
            <a:endParaRPr lang="en-US" sz="2800" dirty="0" smtClean="0"/>
          </a:p>
          <a:p>
            <a:r>
              <a:rPr lang="en-US" altLang="zh-TW" sz="2800" dirty="0" smtClean="0">
                <a:solidFill>
                  <a:srgbClr val="FF0000"/>
                </a:solidFill>
                <a:latin typeface="华文细黑"/>
                <a:ea typeface="华文细黑"/>
                <a:cs typeface="华文细黑"/>
              </a:rPr>
              <a:t>(</a:t>
            </a:r>
            <a:r>
              <a:rPr lang="en-US" altLang="zh-TW" sz="2800" dirty="0">
                <a:solidFill>
                  <a:srgbClr val="FF0000"/>
                </a:solidFill>
                <a:latin typeface="华文细黑"/>
                <a:ea typeface="华文细黑"/>
                <a:cs typeface="华文细黑"/>
              </a:rPr>
              <a:t>7</a:t>
            </a:r>
            <a:r>
              <a:rPr lang="en-US"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我们有一位</a:t>
            </a:r>
            <a:r>
              <a:rPr lang="zh-CN" altLang="en-US" sz="2800" dirty="0" smtClean="0">
                <a:solidFill>
                  <a:srgbClr val="FF0000"/>
                </a:solidFill>
                <a:latin typeface="华文细黑"/>
                <a:ea typeface="华文细黑"/>
                <a:cs typeface="华文细黑"/>
              </a:rPr>
              <a:t>天</a:t>
            </a:r>
            <a:r>
              <a:rPr lang="zh-TW" altLang="en-US" sz="2800" dirty="0" smtClean="0">
                <a:solidFill>
                  <a:srgbClr val="FF0000"/>
                </a:solidFill>
                <a:latin typeface="华文细黑"/>
                <a:ea typeface="华文细黑"/>
                <a:cs typeface="华文细黑"/>
              </a:rPr>
              <a:t>父。我们</a:t>
            </a:r>
            <a:r>
              <a:rPr lang="zh-TW" altLang="en-US" sz="2800" dirty="0">
                <a:solidFill>
                  <a:srgbClr val="FF0000"/>
                </a:solidFill>
                <a:latin typeface="华文细黑"/>
                <a:ea typeface="华文细黑"/>
                <a:cs typeface="华文细黑"/>
              </a:rPr>
              <a:t>是同一个家庭的孩子</a:t>
            </a:r>
            <a:r>
              <a:rPr lang="zh-TW" altLang="en-US"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爱并</a:t>
            </a:r>
            <a:r>
              <a:rPr lang="zh-CN" altLang="en-US" sz="2800" dirty="0" smtClean="0">
                <a:solidFill>
                  <a:srgbClr val="FF0000"/>
                </a:solidFill>
                <a:latin typeface="华文细黑"/>
                <a:ea typeface="华文细黑"/>
                <a:cs typeface="华文细黑"/>
              </a:rPr>
              <a:t>服事</a:t>
            </a:r>
            <a:r>
              <a:rPr lang="zh-TW" altLang="en-US" sz="2800" dirty="0" smtClean="0">
                <a:solidFill>
                  <a:srgbClr val="FF0000"/>
                </a:solidFill>
                <a:latin typeface="华文细黑"/>
                <a:ea typeface="华文细黑"/>
                <a:cs typeface="华文细黑"/>
              </a:rPr>
              <a:t>同一位父亲</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所以我们应该能够团结一致地走在一起。</a:t>
            </a:r>
            <a:endParaRPr lang="en-US" altLang="zh-TW" sz="2800" dirty="0" smtClean="0">
              <a:solidFill>
                <a:srgbClr val="0000FF"/>
              </a:solidFill>
              <a:latin typeface="华文细黑"/>
              <a:ea typeface="华文细黑"/>
              <a:cs typeface="华文细黑"/>
            </a:endParaRPr>
          </a:p>
        </p:txBody>
      </p:sp>
    </p:spTree>
    <p:extLst>
      <p:ext uri="{BB962C8B-B14F-4D97-AF65-F5344CB8AC3E}">
        <p14:creationId xmlns:p14="http://schemas.microsoft.com/office/powerpoint/2010/main" val="3352070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51199"/>
            <a:ext cx="9279468" cy="2246769"/>
          </a:xfrm>
          <a:prstGeom prst="rect">
            <a:avLst/>
          </a:prstGeom>
        </p:spPr>
        <p:txBody>
          <a:bodyPr wrap="square">
            <a:spAutoFit/>
          </a:bodyPr>
          <a:lstStyle/>
          <a:p>
            <a:r>
              <a:rPr lang="en-US" sz="2800" b="1" dirty="0"/>
              <a:t>(b)What do we </a:t>
            </a:r>
            <a:r>
              <a:rPr lang="en-US" sz="2800" b="1" dirty="0" err="1"/>
              <a:t>sow?</a:t>
            </a:r>
            <a:r>
              <a:rPr lang="en-US" sz="2800" dirty="0" err="1"/>
              <a:t>Because</a:t>
            </a:r>
            <a:r>
              <a:rPr lang="en-US" sz="2800" dirty="0"/>
              <a:t> we share these </a:t>
            </a:r>
            <a:r>
              <a:rPr lang="en-US" sz="2800" dirty="0" err="1"/>
              <a:t>truths,we</a:t>
            </a:r>
            <a:r>
              <a:rPr lang="en-US" sz="2800" dirty="0"/>
              <a:t> can sow oneness and be bonded together with the Lord and one another. </a:t>
            </a:r>
            <a:endParaRPr lang="en-US" sz="2800" dirty="0" smtClean="0"/>
          </a:p>
          <a:p>
            <a:r>
              <a:rPr lang="de-DE" altLang="zh-TW" sz="2800" dirty="0" smtClean="0">
                <a:solidFill>
                  <a:srgbClr val="FF0000"/>
                </a:solidFill>
                <a:latin typeface="华文细黑"/>
                <a:ea typeface="华文细黑"/>
                <a:cs typeface="华文细黑"/>
              </a:rPr>
              <a:t>(</a:t>
            </a:r>
            <a:r>
              <a:rPr lang="en-US" altLang="zh-CN" sz="2800" dirty="0" smtClean="0">
                <a:solidFill>
                  <a:srgbClr val="FF0000"/>
                </a:solidFill>
                <a:latin typeface="华文细黑"/>
                <a:ea typeface="华文细黑"/>
                <a:cs typeface="华文细黑"/>
              </a:rPr>
              <a:t>b</a:t>
            </a:r>
            <a:r>
              <a:rPr lang="de-DE" altLang="zh-TW" sz="2800" dirty="0" smtClean="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我们</a:t>
            </a:r>
            <a:r>
              <a:rPr lang="zh-CN" altLang="en-US" sz="2800" dirty="0" smtClean="0">
                <a:solidFill>
                  <a:srgbClr val="FF0000"/>
                </a:solidFill>
                <a:latin typeface="华文细黑"/>
                <a:ea typeface="华文细黑"/>
                <a:cs typeface="华文细黑"/>
              </a:rPr>
              <a:t>撒</a:t>
            </a:r>
            <a:r>
              <a:rPr lang="zh-TW" altLang="en-US" sz="2800" dirty="0" smtClean="0">
                <a:solidFill>
                  <a:srgbClr val="FF0000"/>
                </a:solidFill>
                <a:latin typeface="华文细黑"/>
                <a:ea typeface="华文细黑"/>
                <a:cs typeface="华文细黑"/>
              </a:rPr>
              <a:t>种什么</a:t>
            </a:r>
            <a:r>
              <a:rPr lang="zh-TW" altLang="en-US" sz="2800" dirty="0">
                <a:solidFill>
                  <a:srgbClr val="FF0000"/>
                </a:solidFill>
                <a:latin typeface="华文细黑"/>
                <a:ea typeface="华文细黑"/>
                <a:cs typeface="华文细黑"/>
              </a:rPr>
              <a:t>？因为我们分享这些真理，</a:t>
            </a:r>
            <a:r>
              <a:rPr lang="zh-TW" altLang="en-US" sz="2800" dirty="0" smtClean="0">
                <a:solidFill>
                  <a:srgbClr val="FF0000"/>
                </a:solidFill>
                <a:latin typeface="华文细黑"/>
                <a:ea typeface="华文细黑"/>
                <a:cs typeface="华文细黑"/>
              </a:rPr>
              <a:t>我们可以</a:t>
            </a:r>
            <a:r>
              <a:rPr lang="zh-CN" altLang="en-US" sz="2800" dirty="0" smtClean="0">
                <a:solidFill>
                  <a:srgbClr val="FF0000"/>
                </a:solidFill>
                <a:latin typeface="华文细黑"/>
                <a:ea typeface="华文细黑"/>
                <a:cs typeface="华文细黑"/>
              </a:rPr>
              <a:t>撒种</a:t>
            </a:r>
            <a:r>
              <a:rPr lang="zh-TW" altLang="en-US" sz="2800" dirty="0" smtClean="0">
                <a:solidFill>
                  <a:srgbClr val="FF0000"/>
                </a:solidFill>
                <a:latin typeface="华文细黑"/>
                <a:ea typeface="华文细黑"/>
                <a:cs typeface="华文细黑"/>
              </a:rPr>
              <a:t>一，</a:t>
            </a:r>
            <a:r>
              <a:rPr lang="zh-TW" altLang="en-US" sz="2800" dirty="0" smtClean="0">
                <a:solidFill>
                  <a:srgbClr val="FF0000"/>
                </a:solidFill>
                <a:latin typeface="华文细黑"/>
                <a:ea typeface="华文细黑"/>
                <a:cs typeface="华文细黑"/>
              </a:rPr>
              <a:t>与主</a:t>
            </a:r>
            <a:r>
              <a:rPr lang="zh-CN" altLang="en-US" sz="2800" dirty="0" smtClean="0">
                <a:solidFill>
                  <a:srgbClr val="FF0000"/>
                </a:solidFill>
                <a:latin typeface="华文细黑"/>
                <a:ea typeface="华文细黑"/>
                <a:cs typeface="华文细黑"/>
              </a:rPr>
              <a:t>联合，彼此联合</a:t>
            </a:r>
            <a:r>
              <a:rPr lang="zh-TW" altLang="en-US" sz="2800" dirty="0" smtClean="0">
                <a:solidFill>
                  <a:srgbClr val="FF0000"/>
                </a:solidFill>
                <a:latin typeface="华文细黑"/>
                <a:ea typeface="华文细黑"/>
                <a:cs typeface="华文细黑"/>
              </a:rPr>
              <a:t>。</a:t>
            </a:r>
            <a:endParaRPr lang="en-US" sz="2000" dirty="0" smtClean="0"/>
          </a:p>
        </p:txBody>
      </p:sp>
      <p:sp>
        <p:nvSpPr>
          <p:cNvPr id="9" name="TextBox 8"/>
          <p:cNvSpPr txBox="1"/>
          <p:nvPr/>
        </p:nvSpPr>
        <p:spPr>
          <a:xfrm>
            <a:off x="8631635" y="6308853"/>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(8)</a:t>
            </a:r>
            <a:endParaRPr lang="en-US" sz="2800" dirty="0">
              <a:solidFill>
                <a:srgbClr val="0000FF"/>
              </a:solidFill>
              <a:latin typeface="Arial Narrow"/>
              <a:ea typeface="华文细黑"/>
              <a:cs typeface="Arial Narrow"/>
            </a:endParaRPr>
          </a:p>
        </p:txBody>
      </p:sp>
      <p:sp>
        <p:nvSpPr>
          <p:cNvPr id="5" name="Rectangle 4"/>
          <p:cNvSpPr/>
          <p:nvPr/>
        </p:nvSpPr>
        <p:spPr>
          <a:xfrm>
            <a:off x="-1" y="2212503"/>
            <a:ext cx="9144000" cy="3108544"/>
          </a:xfrm>
          <a:prstGeom prst="rect">
            <a:avLst/>
          </a:prstGeom>
          <a:solidFill>
            <a:srgbClr val="FEC70F"/>
          </a:solidFill>
        </p:spPr>
        <p:txBody>
          <a:bodyPr wrap="square">
            <a:spAutoFit/>
          </a:bodyPr>
          <a:lstStyle/>
          <a:p>
            <a:r>
              <a:rPr lang="en-US" sz="2800" b="1" dirty="0" smtClean="0"/>
              <a:t>Application 1</a:t>
            </a:r>
            <a:r>
              <a:rPr lang="en-US" sz="2800" b="1" dirty="0"/>
              <a:t>:What truths bond us together with the Lord and one another</a:t>
            </a:r>
            <a:r>
              <a:rPr lang="en-US" sz="2800" b="1" dirty="0" smtClean="0"/>
              <a:t>? </a:t>
            </a:r>
            <a:r>
              <a:rPr lang="en-US" sz="2800" dirty="0" smtClean="0"/>
              <a:t>The </a:t>
            </a:r>
            <a:r>
              <a:rPr lang="en-US" sz="2800" dirty="0"/>
              <a:t>truth of one </a:t>
            </a:r>
            <a:r>
              <a:rPr lang="en-US" sz="2800" dirty="0" err="1"/>
              <a:t>body,one</a:t>
            </a:r>
            <a:r>
              <a:rPr lang="en-US" sz="2800" dirty="0"/>
              <a:t> </a:t>
            </a:r>
            <a:r>
              <a:rPr lang="en-US" sz="2800" dirty="0" err="1"/>
              <a:t>Spirit,one</a:t>
            </a:r>
            <a:r>
              <a:rPr lang="en-US" sz="2800" dirty="0"/>
              <a:t> </a:t>
            </a:r>
            <a:r>
              <a:rPr lang="en-US" sz="2800" dirty="0" err="1"/>
              <a:t>hope,one</a:t>
            </a:r>
            <a:r>
              <a:rPr lang="en-US" sz="2800" dirty="0"/>
              <a:t> </a:t>
            </a:r>
            <a:r>
              <a:rPr lang="en-US" sz="2800" dirty="0" err="1"/>
              <a:t>Lord,one</a:t>
            </a:r>
            <a:r>
              <a:rPr lang="en-US" sz="2800" dirty="0"/>
              <a:t> </a:t>
            </a:r>
            <a:r>
              <a:rPr lang="en-US" sz="2800" dirty="0" err="1"/>
              <a:t>faith,one</a:t>
            </a:r>
            <a:r>
              <a:rPr lang="en-US" sz="2800" dirty="0"/>
              <a:t> </a:t>
            </a:r>
            <a:r>
              <a:rPr lang="en-US" sz="2800" dirty="0" err="1"/>
              <a:t>baptism,and</a:t>
            </a:r>
            <a:r>
              <a:rPr lang="en-US" sz="2800" dirty="0"/>
              <a:t> one Father join us together with the Lord and one another.</a:t>
            </a:r>
          </a:p>
          <a:p>
            <a:r>
              <a:rPr lang="zh-TW" altLang="en-US" sz="2800" b="1" dirty="0">
                <a:solidFill>
                  <a:srgbClr val="FF0000"/>
                </a:solidFill>
                <a:latin typeface="华文细黑"/>
                <a:ea typeface="华文细黑"/>
                <a:cs typeface="华文细黑"/>
              </a:rPr>
              <a:t>应用</a:t>
            </a:r>
            <a:r>
              <a:rPr lang="en-US" altLang="zh-TW" sz="2800" b="1" dirty="0">
                <a:solidFill>
                  <a:srgbClr val="FF0000"/>
                </a:solidFill>
                <a:latin typeface="华文细黑"/>
                <a:ea typeface="华文细黑"/>
                <a:cs typeface="华文细黑"/>
              </a:rPr>
              <a:t>1</a:t>
            </a:r>
            <a:r>
              <a:rPr lang="zh-TW" altLang="en-US" sz="2800" b="1"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什么真理将我们与主</a:t>
            </a:r>
            <a:r>
              <a:rPr lang="zh-CN" altLang="en-US" sz="2800" dirty="0" smtClean="0">
                <a:solidFill>
                  <a:srgbClr val="FF0000"/>
                </a:solidFill>
                <a:latin typeface="华文细黑"/>
                <a:ea typeface="华文细黑"/>
                <a:cs typeface="华文细黑"/>
              </a:rPr>
              <a:t>联合，彼此联合</a:t>
            </a:r>
            <a:r>
              <a:rPr lang="zh-TW" altLang="en-US" sz="2800" dirty="0" smtClean="0">
                <a:solidFill>
                  <a:srgbClr val="FF0000"/>
                </a:solidFill>
                <a:latin typeface="华文细黑"/>
                <a:ea typeface="华文细黑"/>
                <a:cs typeface="华文细黑"/>
              </a:rPr>
              <a:t>？ </a:t>
            </a:r>
            <a:r>
              <a:rPr lang="zh-TW" altLang="en-US" sz="2800" dirty="0">
                <a:solidFill>
                  <a:srgbClr val="FF0000"/>
                </a:solidFill>
                <a:latin typeface="华文细黑"/>
                <a:ea typeface="华文细黑"/>
                <a:cs typeface="华文细黑"/>
              </a:rPr>
              <a:t>一个身体，</a:t>
            </a:r>
            <a:r>
              <a:rPr lang="zh-TW" altLang="en-US" sz="2800" dirty="0" smtClean="0">
                <a:solidFill>
                  <a:srgbClr val="FF0000"/>
                </a:solidFill>
                <a:latin typeface="华文细黑"/>
                <a:ea typeface="华文细黑"/>
                <a:cs typeface="华文细黑"/>
              </a:rPr>
              <a:t>一个</a:t>
            </a:r>
            <a:r>
              <a:rPr lang="zh-CN" altLang="en-US" sz="2800" dirty="0" smtClean="0">
                <a:solidFill>
                  <a:srgbClr val="FF0000"/>
                </a:solidFill>
                <a:latin typeface="华文细黑"/>
                <a:ea typeface="华文细黑"/>
                <a:cs typeface="华文细黑"/>
              </a:rPr>
              <a:t>圣</a:t>
            </a:r>
            <a:r>
              <a:rPr lang="zh-TW" altLang="en-US" sz="2800" dirty="0" smtClean="0">
                <a:solidFill>
                  <a:srgbClr val="FF0000"/>
                </a:solidFill>
                <a:latin typeface="华文细黑"/>
                <a:ea typeface="华文细黑"/>
                <a:cs typeface="华文细黑"/>
              </a:rPr>
              <a:t>灵</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一个</a:t>
            </a:r>
            <a:r>
              <a:rPr lang="zh-CN" altLang="en-US" sz="2800" dirty="0" smtClean="0">
                <a:solidFill>
                  <a:srgbClr val="FF0000"/>
                </a:solidFill>
                <a:latin typeface="华文细黑"/>
                <a:ea typeface="华文细黑"/>
                <a:cs typeface="华文细黑"/>
              </a:rPr>
              <a:t>指</a:t>
            </a:r>
            <a:r>
              <a:rPr lang="zh-TW" altLang="en-US" sz="2800" dirty="0" smtClean="0">
                <a:solidFill>
                  <a:srgbClr val="FF0000"/>
                </a:solidFill>
                <a:latin typeface="华文细黑"/>
                <a:ea typeface="华文细黑"/>
                <a:cs typeface="华文细黑"/>
              </a:rPr>
              <a:t>望</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一主</a:t>
            </a:r>
            <a:r>
              <a:rPr lang="zh-TW" altLang="en-US" sz="2800" dirty="0">
                <a:solidFill>
                  <a:srgbClr val="FF0000"/>
                </a:solidFill>
                <a:latin typeface="华文细黑"/>
                <a:ea typeface="华文细黑"/>
                <a:cs typeface="华文细黑"/>
              </a:rPr>
              <a:t>，</a:t>
            </a:r>
            <a:r>
              <a:rPr lang="zh-TW" altLang="en-US" sz="2800" dirty="0" smtClean="0">
                <a:solidFill>
                  <a:srgbClr val="FF0000"/>
                </a:solidFill>
                <a:latin typeface="华文细黑"/>
                <a:ea typeface="华文细黑"/>
                <a:cs typeface="华文细黑"/>
              </a:rPr>
              <a:t>一信，一洗和一父的真理与主</a:t>
            </a:r>
            <a:r>
              <a:rPr lang="zh-CN" altLang="en-US" sz="2800" dirty="0" smtClean="0">
                <a:solidFill>
                  <a:srgbClr val="FF0000"/>
                </a:solidFill>
                <a:latin typeface="华文细黑"/>
                <a:ea typeface="华文细黑"/>
                <a:cs typeface="华文细黑"/>
              </a:rPr>
              <a:t>联合，彼此联合</a:t>
            </a:r>
            <a:r>
              <a:rPr lang="zh-TW" altLang="en-US" sz="2800" dirty="0" smtClean="0">
                <a:solidFill>
                  <a:srgbClr val="FF0000"/>
                </a:solidFill>
                <a:latin typeface="华文细黑"/>
                <a:ea typeface="华文细黑"/>
                <a:cs typeface="华文细黑"/>
              </a:rPr>
              <a:t>。</a:t>
            </a:r>
            <a:endParaRPr lang="en-US" altLang="zh-TW" sz="2800" dirty="0" smtClean="0">
              <a:solidFill>
                <a:srgbClr val="0000FF"/>
              </a:solidFill>
              <a:latin typeface="华文细黑"/>
              <a:ea typeface="华文细黑"/>
              <a:cs typeface="华文细黑"/>
            </a:endParaRPr>
          </a:p>
        </p:txBody>
      </p:sp>
    </p:spTree>
    <p:extLst>
      <p:ext uri="{BB962C8B-B14F-4D97-AF65-F5344CB8AC3E}">
        <p14:creationId xmlns:p14="http://schemas.microsoft.com/office/powerpoint/2010/main" val="1115808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58410</TotalTime>
  <Words>2709</Words>
  <Application>Microsoft Macintosh PowerPoint</Application>
  <PresentationFormat>On-screen Show (4:3)</PresentationFormat>
  <Paragraphs>176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393</cp:revision>
  <cp:lastPrinted>2019-08-29T16:38:16Z</cp:lastPrinted>
  <dcterms:created xsi:type="dcterms:W3CDTF">2019-04-23T16:08:06Z</dcterms:created>
  <dcterms:modified xsi:type="dcterms:W3CDTF">2019-08-29T16:39:03Z</dcterms:modified>
</cp:coreProperties>
</file>