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96" r:id="rId3"/>
    <p:sldId id="393" r:id="rId4"/>
    <p:sldId id="386" r:id="rId5"/>
    <p:sldId id="406" r:id="rId6"/>
    <p:sldId id="292" r:id="rId7"/>
    <p:sldId id="394" r:id="rId8"/>
    <p:sldId id="395" r:id="rId9"/>
    <p:sldId id="392" r:id="rId10"/>
    <p:sldId id="396" r:id="rId11"/>
    <p:sldId id="397" r:id="rId12"/>
    <p:sldId id="298" r:id="rId13"/>
    <p:sldId id="398" r:id="rId14"/>
    <p:sldId id="399" r:id="rId15"/>
    <p:sldId id="400" r:id="rId16"/>
    <p:sldId id="388" r:id="rId17"/>
    <p:sldId id="370" r:id="rId18"/>
    <p:sldId id="407" r:id="rId19"/>
    <p:sldId id="40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37" autoAdjust="0"/>
  </p:normalViewPr>
  <p:slideViewPr>
    <p:cSldViewPr snapToGrid="0" snapToObjects="1">
      <p:cViewPr varScale="1">
        <p:scale>
          <a:sx n="64" d="100"/>
          <a:sy n="64" d="100"/>
        </p:scale>
        <p:origin x="-10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12/11/17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Tímù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zhēndào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jiélì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zhēngbiàn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 1:3b).</a:t>
            </a:r>
          </a:p>
        </p:txBody>
      </p:sp>
      <p:sp>
        <p:nvSpPr>
          <p:cNvPr id="4" name="Slide Number Placeholder 3"/>
          <p:cNvSpPr>
            <a:spLocks noGrp="1"/>
          </p:cNvSpPr>
          <p:nvPr>
            <p:ph type="sldNum" sz="quarter" idx="10"/>
          </p:nvPr>
        </p:nvSpPr>
        <p:spPr/>
        <p:txBody>
          <a:bodyPr/>
          <a:lstStyle/>
          <a:p>
            <a:fld id="{480BB15E-1FFC-5140-A5E1-72FEDEDAC4D4}" type="slidenum">
              <a:rPr lang="en-US" smtClean="0"/>
              <a:pPr/>
              <a:t>1</a:t>
            </a:fld>
            <a:endParaRPr lang="en-US"/>
          </a:p>
        </p:txBody>
      </p:sp>
    </p:spTree>
    <p:extLst>
      <p:ext uri="{BB962C8B-B14F-4D97-AF65-F5344CB8AC3E}">
        <p14:creationId xmlns:p14="http://schemas.microsoft.com/office/powerpoint/2010/main" val="40807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jǐnggào</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Arial Narrow"/>
                <a:ea typeface="+mn-ea"/>
                <a:cs typeface="Arial Narrow"/>
              </a:rPr>
              <a:t> </a:t>
            </a: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jùjué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quánbǐng</a:t>
            </a:r>
            <a:r>
              <a:rPr lang="en-US" sz="1200" kern="1200" dirty="0" smtClean="0">
                <a:solidFill>
                  <a:schemeClr val="tx1"/>
                </a:solidFill>
                <a:effectLst/>
                <a:latin typeface="+mn-lt"/>
                <a:ea typeface="+mn-ea"/>
                <a:cs typeface="+mn-cs"/>
              </a:rPr>
              <a:t>.(1)“</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zuòmèng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”(1:8A),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pànnì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yuányīn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xūgòu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huànxiǎng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shìjiè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huǎngyán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3:5).(2)“</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shēntǐ</a:t>
            </a:r>
            <a:r>
              <a:rPr lang="en-US" sz="1200" kern="1200" dirty="0" smtClean="0">
                <a:solidFill>
                  <a:schemeClr val="tx1"/>
                </a:solidFill>
                <a:effectLst/>
                <a:latin typeface="+mn-lt"/>
                <a:ea typeface="+mn-ea"/>
                <a:cs typeface="+mn-cs"/>
              </a:rPr>
              <a:t>”(1:8B).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fǎnpàn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guòchéng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shēntǐ</a:t>
            </a:r>
            <a:r>
              <a:rPr lang="en-US" sz="1200" kern="1200" dirty="0" smtClean="0">
                <a:solidFill>
                  <a:schemeClr val="tx1"/>
                </a:solidFill>
                <a:effectLst/>
                <a:latin typeface="+mn-lt"/>
                <a:ea typeface="+mn-ea"/>
                <a:cs typeface="+mn-cs"/>
              </a:rPr>
              <a:t>”.(3)“</a:t>
            </a:r>
            <a:r>
              <a:rPr lang="en-US" sz="1200" kern="1200" dirty="0" err="1" smtClean="0">
                <a:solidFill>
                  <a:schemeClr val="tx1"/>
                </a:solidFill>
                <a:effectLst/>
                <a:latin typeface="+mn-lt"/>
                <a:ea typeface="+mn-ea"/>
                <a:cs typeface="+mn-cs"/>
              </a:rPr>
              <a:t>Qīngmàn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zhǔzhì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huǐbàng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Tiānshǐ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móxī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shīshǒu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móguǐ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zhēngbiàn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shíhòu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huǐbàng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huǐbàng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běnxìng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língxìng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chùlei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bàihuàile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”(1:8C-10).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pànluàn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hòuguǒ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huǐmiè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dàolù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cuòmiù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mièwángle</a:t>
            </a:r>
            <a:r>
              <a:rPr lang="en-US" sz="1200" kern="1200" dirty="0" smtClean="0">
                <a:solidFill>
                  <a:schemeClr val="tx1"/>
                </a:solidFill>
                <a:effectLst/>
                <a:latin typeface="+mn-lt"/>
                <a:ea typeface="+mn-ea"/>
                <a:cs typeface="+mn-cs"/>
              </a:rPr>
              <a:t>”(1:11).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jiàoshī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qiǎnzé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lìzi</a:t>
            </a:r>
            <a:r>
              <a:rPr lang="en-US" sz="1200" kern="1200" dirty="0" smtClean="0">
                <a:solidFill>
                  <a:schemeClr val="tx1"/>
                </a:solidFill>
                <a:effectLst/>
                <a:latin typeface="+mn-lt"/>
                <a:ea typeface="+mn-ea"/>
                <a:cs typeface="+mn-cs"/>
              </a:rPr>
              <a:t>. (A)“</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dàolù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fāngshì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pànnì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zìsī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fāngshì</a:t>
            </a:r>
            <a:r>
              <a:rPr lang="en-US" sz="1200" kern="1200" dirty="0" smtClean="0">
                <a:solidFill>
                  <a:schemeClr val="tx1"/>
                </a:solidFill>
                <a:effectLst/>
                <a:latin typeface="+mn-lt"/>
                <a:ea typeface="+mn-ea"/>
                <a:cs typeface="+mn-cs"/>
              </a:rPr>
              <a:t> (11:4).(B)“</a:t>
            </a:r>
            <a:r>
              <a:rPr lang="en-US" sz="1200" kern="1200" dirty="0" err="1" smtClean="0">
                <a:solidFill>
                  <a:schemeClr val="tx1"/>
                </a:solidFill>
                <a:effectLst/>
                <a:latin typeface="+mn-lt"/>
                <a:ea typeface="+mn-ea"/>
                <a:cs typeface="+mn-cs"/>
              </a:rPr>
              <a:t>Bā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dàolù</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tānlán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chūmài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jǐnjǐn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qiáncái</a:t>
            </a:r>
            <a:r>
              <a:rPr lang="en-US" sz="1200" kern="1200" dirty="0" smtClean="0">
                <a:solidFill>
                  <a:schemeClr val="tx1"/>
                </a:solidFill>
                <a:effectLst/>
                <a:latin typeface="+mn-lt"/>
                <a:ea typeface="+mn-ea"/>
                <a:cs typeface="+mn-cs"/>
              </a:rPr>
              <a:t>. (C)“</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dàolù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suǒdìng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quánbǐng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mín</a:t>
            </a:r>
            <a:r>
              <a:rPr lang="en-US" sz="1200" kern="1200" dirty="0" smtClean="0">
                <a:solidFill>
                  <a:schemeClr val="tx1"/>
                </a:solidFill>
                <a:effectLst/>
                <a:latin typeface="+mn-lt"/>
                <a:ea typeface="+mn-ea"/>
                <a:cs typeface="+mn-cs"/>
              </a:rPr>
              <a:t> 16).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ànzhe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zuòle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biǎoxiàn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gùyì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xūwèi</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zāng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xiácī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shíhòu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jiāoshí</a:t>
            </a:r>
            <a:r>
              <a:rPr lang="en-US" sz="1200" kern="1200" dirty="0" smtClean="0">
                <a:solidFill>
                  <a:schemeClr val="tx1"/>
                </a:solidFill>
                <a:effectLst/>
                <a:latin typeface="+mn-lt"/>
                <a:ea typeface="+mn-ea"/>
                <a:cs typeface="+mn-cs"/>
              </a:rPr>
              <a:t>”(1:12A). (2) </a:t>
            </a:r>
            <a:r>
              <a:rPr lang="en-US" sz="1200" kern="1200" dirty="0" err="1" smtClean="0">
                <a:solidFill>
                  <a:schemeClr val="tx1"/>
                </a:solidFill>
                <a:effectLst/>
                <a:latin typeface="+mn-lt"/>
                <a:ea typeface="+mn-ea"/>
                <a:cs typeface="+mn-cs"/>
              </a:rPr>
              <a:t>Zìsī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mùyáng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”(1:12B;34:8-10).(3)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yúncai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piāodàng</a:t>
            </a:r>
            <a:r>
              <a:rPr lang="en-US" sz="1200" kern="1200" dirty="0" smtClean="0">
                <a:solidFill>
                  <a:schemeClr val="tx1"/>
                </a:solidFill>
                <a:effectLst/>
                <a:latin typeface="+mn-lt"/>
                <a:ea typeface="+mn-ea"/>
                <a:cs typeface="+mn-cs"/>
              </a:rPr>
              <a:t>”(1:12C). (4) </a:t>
            </a:r>
            <a:r>
              <a:rPr lang="en-US" sz="1200" kern="1200" dirty="0" err="1" smtClean="0">
                <a:solidFill>
                  <a:schemeClr val="tx1"/>
                </a:solidFill>
                <a:effectLst/>
                <a:latin typeface="+mn-lt"/>
                <a:ea typeface="+mn-ea"/>
                <a:cs typeface="+mn-cs"/>
              </a:rPr>
              <a:t>Sǐ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qiūtiān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guǒzi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chūlái</a:t>
            </a:r>
            <a:r>
              <a:rPr lang="en-US" sz="1200" kern="1200" dirty="0" smtClean="0">
                <a:solidFill>
                  <a:schemeClr val="tx1"/>
                </a:solidFill>
                <a:effectLst/>
                <a:latin typeface="+mn-lt"/>
                <a:ea typeface="+mn-ea"/>
                <a:cs typeface="+mn-cs"/>
              </a:rPr>
              <a:t>”(1:12D).(5) </a:t>
            </a:r>
            <a:r>
              <a:rPr lang="en-US" sz="1200" kern="1200" dirty="0" err="1" smtClean="0">
                <a:solidFill>
                  <a:schemeClr val="tx1"/>
                </a:solidFill>
                <a:effectLst/>
                <a:latin typeface="+mn-lt"/>
                <a:ea typeface="+mn-ea"/>
                <a:cs typeface="+mn-cs"/>
              </a:rPr>
              <a:t>Kuángbào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bōtāo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hǎilǐ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kuáng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kěchǐ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mòzi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”(1:13A).(6) </a:t>
            </a:r>
            <a:r>
              <a:rPr lang="en-US" sz="1200" kern="1200" dirty="0" err="1" smtClean="0">
                <a:solidFill>
                  <a:schemeClr val="tx1"/>
                </a:solidFill>
                <a:effectLst/>
                <a:latin typeface="+mn-lt"/>
                <a:ea typeface="+mn-ea"/>
                <a:cs typeface="+mn-cs"/>
              </a:rPr>
              <a:t>Liúdàng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xīngxīng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liúdàng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mòhēi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yōu'àn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yǒngyuǎn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cúnliú</a:t>
            </a:r>
            <a:r>
              <a:rPr lang="en-US" sz="1200" kern="1200" dirty="0" smtClean="0">
                <a:solidFill>
                  <a:schemeClr val="tx1"/>
                </a:solidFill>
                <a:effectLst/>
                <a:latin typeface="+mn-lt"/>
                <a:ea typeface="+mn-ea"/>
                <a:cs typeface="+mn-cs"/>
              </a:rPr>
              <a:t>”(1:13B). (7) </a:t>
            </a:r>
            <a:r>
              <a:rPr lang="en-US" sz="1200" kern="1200" dirty="0" err="1" smtClean="0">
                <a:solidFill>
                  <a:schemeClr val="tx1"/>
                </a:solidFill>
                <a:effectLst/>
                <a:latin typeface="+mn-lt"/>
                <a:ea typeface="+mn-ea"/>
                <a:cs typeface="+mn-cs"/>
              </a:rPr>
              <a:t>Fěibàng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sīxià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yuànyán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suícóng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qíngyù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kǒuzhōng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kuādà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piányí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chǎnmèi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”(1:16).</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chéngfá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xuāngào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hóngshuǐ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mòrì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yùyán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jíjiāng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ne?(1)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Yàdāng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jiànglín</a:t>
            </a:r>
            <a:r>
              <a:rPr lang="en-US" sz="1200" kern="1200" dirty="0" smtClean="0">
                <a:solidFill>
                  <a:schemeClr val="tx1"/>
                </a:solidFill>
                <a:effectLst/>
                <a:latin typeface="+mn-lt"/>
                <a:ea typeface="+mn-ea"/>
                <a:cs typeface="+mn-cs"/>
              </a:rPr>
              <a:t>”(1:14).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shìjiè</a:t>
            </a: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”(1: 15A).(3)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dǐngzhuàng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gāngbì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”(1:15B).</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Sā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shuōle</a:t>
            </a:r>
            <a:r>
              <a:rPr lang="en-US" sz="1200" kern="1200" dirty="0" smtClean="0">
                <a:solidFill>
                  <a:schemeClr val="tx1"/>
                </a:solidFill>
                <a:effectLst/>
                <a:latin typeface="+mn-lt"/>
                <a:ea typeface="+mn-ea"/>
                <a:cs typeface="+mn-cs"/>
              </a:rPr>
              <a:t> ma?”(</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3:1). </a:t>
            </a:r>
            <a:r>
              <a:rPr lang="en-US" sz="1200" kern="1200" dirty="0" err="1" smtClean="0">
                <a:solidFill>
                  <a:schemeClr val="tx1"/>
                </a:solidFill>
                <a:effectLst/>
                <a:latin typeface="+mn-lt"/>
                <a:ea typeface="+mn-ea"/>
                <a:cs typeface="+mn-cs"/>
              </a:rPr>
              <a:t>Yīdàn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zhíyí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a:t>
            </a:r>
            <a:r>
              <a:rPr lang="en-US" sz="1200" kern="1200" dirty="0" err="1" smtClean="0">
                <a:solidFill>
                  <a:schemeClr val="tx1"/>
                </a:solidFill>
                <a:effectLst/>
                <a:latin typeface="+mn-lt"/>
                <a:ea typeface="+mn-ea"/>
                <a:cs typeface="+mn-cs"/>
              </a:rPr>
              <a:t>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róngyì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qítā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gōngjí</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dehuàyǔ</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”(1:17). </a:t>
            </a:r>
            <a:r>
              <a:rPr lang="en-US" sz="1200" kern="1200" dirty="0" err="1" smtClean="0">
                <a:solidFill>
                  <a:schemeClr val="tx1"/>
                </a:solidFill>
                <a:effectLst/>
                <a:latin typeface="+mn-lt"/>
                <a:ea typeface="+mn-ea"/>
                <a:cs typeface="+mn-cs"/>
              </a:rPr>
              <a:t>Shǐtúmen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mòshì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jīqiào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suícóng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sīyù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”(1:18).(3)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wèishéme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xuèqì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shènglíng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(1:19).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shēngchēng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gēngshēn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rènshì</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Jiànlì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(1:20-21).(1)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gēnjī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xìnyǎng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zhēndào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”(1:20A). </a:t>
            </a:r>
            <a:r>
              <a:rPr lang="en-US" sz="1200" kern="1200" dirty="0" err="1" smtClean="0">
                <a:solidFill>
                  <a:schemeClr val="tx1"/>
                </a:solidFill>
                <a:effectLst/>
                <a:latin typeface="+mn-lt"/>
                <a:ea typeface="+mn-ea"/>
                <a:cs typeface="+mn-cs"/>
              </a:rPr>
              <a:t>Zhōngguó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chéngyuán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céngjīng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huàshuō</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zǎocān</a:t>
            </a: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Jiànlì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lìliàng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dǎogào</a:t>
            </a:r>
            <a:r>
              <a:rPr lang="en-US" sz="1200" kern="1200" dirty="0" smtClean="0">
                <a:solidFill>
                  <a:schemeClr val="tx1"/>
                </a:solidFill>
                <a:effectLst/>
                <a:latin typeface="+mn-lt"/>
                <a:ea typeface="+mn-ea"/>
                <a:cs typeface="+mn-cs"/>
              </a:rPr>
              <a:t>” (1:20B).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xīngqítiān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chénggōng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sāntiáo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guīzé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Měitiān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Ránhòu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biérén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Tōngguò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yǎngwàng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liánmǐn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zhídào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yǒngshēng</a:t>
            </a:r>
            <a:r>
              <a:rPr lang="en-US" sz="1200" kern="1200" dirty="0" smtClean="0">
                <a:solidFill>
                  <a:schemeClr val="tx1"/>
                </a:solidFill>
                <a:effectLst/>
                <a:latin typeface="+mn-lt"/>
                <a:ea typeface="+mn-ea"/>
                <a:cs typeface="+mn-cs"/>
              </a:rPr>
              <a:t>”(1:21).</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Duànliàn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yíxīn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liánmǐn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jùpà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liánmǐn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qíngyù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zhānrǎn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yànwù</a:t>
            </a:r>
            <a:r>
              <a:rPr lang="en-US" sz="1200" kern="1200" dirty="0" smtClean="0">
                <a:solidFill>
                  <a:schemeClr val="tx1"/>
                </a:solidFill>
                <a:effectLst/>
                <a:latin typeface="+mn-lt"/>
                <a:ea typeface="+mn-ea"/>
                <a:cs typeface="+mn-cs"/>
              </a:rPr>
              <a:t>”(1:22-23).</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shījiǎo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wúxiá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huānxǐ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róngyào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zhīqián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róngyào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wēiyán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quánbǐng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xiànjīn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zhídào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yǒngyuǎn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Āmen</a:t>
            </a:r>
            <a:r>
              <a:rPr lang="en-US" sz="1200" kern="1200" dirty="0" smtClean="0">
                <a:solidFill>
                  <a:schemeClr val="tx1"/>
                </a:solidFill>
                <a:effectLst/>
                <a:latin typeface="+mn-lt"/>
                <a:ea typeface="+mn-ea"/>
                <a:cs typeface="+mn-cs"/>
              </a:rPr>
              <a:t>”(1:24-25).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zànměi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36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xīnyu</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xuéxí</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Jiélùn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bùgòu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tíxǐng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wěidà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nénggòu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wěidà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xūjiǎ</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lǎoshī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qítú</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pīzhe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yángpí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cánbào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Tǎngruò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xuǎnmín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míhuòle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7:15; 24:24).</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zhèngquè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zhèngquè</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dōngzhì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kuàilè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zōngjiào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qìngzhù.Zhù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kuàilè</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Huānyíng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jùhuì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2017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12 </a:t>
            </a:r>
            <a:r>
              <a:rPr lang="en-US" sz="1200" kern="1200" dirty="0" err="1" smtClean="0">
                <a:solidFill>
                  <a:schemeClr val="tx1"/>
                </a:solidFill>
                <a:effectLst/>
                <a:latin typeface="+mn-lt"/>
                <a:ea typeface="+mn-ea"/>
                <a:cs typeface="+mn-cs"/>
              </a:rPr>
              <a:t>yuè</a:t>
            </a:r>
            <a:r>
              <a:rPr lang="en-US" sz="1200" kern="1200" dirty="0" smtClean="0">
                <a:solidFill>
                  <a:schemeClr val="tx1"/>
                </a:solidFill>
                <a:effectLst/>
                <a:latin typeface="+mn-lt"/>
                <a:ea typeface="+mn-ea"/>
                <a:cs typeface="+mn-cs"/>
              </a:rPr>
              <a:t> 24 </a:t>
            </a:r>
            <a:r>
              <a:rPr lang="en-US" sz="1200" kern="1200" dirty="0" err="1" smtClean="0">
                <a:solidFill>
                  <a:schemeClr val="tx1"/>
                </a:solidFill>
                <a:effectLst/>
                <a:latin typeface="+mn-lt"/>
                <a:ea typeface="+mn-ea"/>
                <a:cs typeface="+mn-cs"/>
              </a:rPr>
              <a:t>rì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xīngqítiān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zǎoshang</a:t>
            </a:r>
            <a:r>
              <a:rPr lang="en-US" sz="1200" kern="1200" dirty="0" smtClean="0">
                <a:solidFill>
                  <a:schemeClr val="tx1"/>
                </a:solidFill>
                <a:effectLst/>
                <a:latin typeface="+mn-lt"/>
                <a:ea typeface="+mn-ea"/>
                <a:cs typeface="+mn-cs"/>
              </a:rPr>
              <a:t> 10:30.? </a:t>
            </a:r>
            <a:r>
              <a:rPr lang="en-US" sz="1200" kern="1200" dirty="0" err="1" smtClean="0">
                <a:solidFill>
                  <a:schemeClr val="tx1"/>
                </a:solidFill>
                <a:effectLst/>
                <a:latin typeface="+mn-lt"/>
                <a:ea typeface="+mn-ea"/>
                <a:cs typeface="+mn-cs"/>
              </a:rPr>
              <a:t>Chàng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sònggē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tángguǒ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shǒuzhàng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shí'èr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80BB15E-1FFC-5140-A5E1-72FEDEDAC4D4}" type="slidenum">
              <a:rPr lang="en-US" smtClean="0"/>
              <a:pPr/>
              <a:t>19</a:t>
            </a:fld>
            <a:endParaRPr lang="en-US"/>
          </a:p>
        </p:txBody>
      </p:sp>
    </p:spTree>
    <p:extLst>
      <p:ext uri="{BB962C8B-B14F-4D97-AF65-F5344CB8AC3E}">
        <p14:creationId xmlns:p14="http://schemas.microsoft.com/office/powerpoint/2010/main" val="367282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Yǐnyán:A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púrén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”(1:1A).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zànměi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lù</a:t>
            </a:r>
            <a:r>
              <a:rPr lang="en-US" sz="1200" kern="1200" dirty="0" smtClean="0">
                <a:solidFill>
                  <a:schemeClr val="tx1"/>
                </a:solidFill>
                <a:effectLst/>
                <a:latin typeface="+mn-lt"/>
                <a:ea typeface="+mn-ea"/>
                <a:cs typeface="+mn-cs"/>
              </a:rPr>
              <a:t> 6:16;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1:13),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lüè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13:55;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6:3).</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7:5; </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15:7;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1:14; </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9:5).</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bǎoshǒu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”(1:1B).(1)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dìfāng</a:t>
            </a:r>
            <a:r>
              <a:rPr lang="en-US" sz="1200" kern="1200" dirty="0" smtClean="0">
                <a:solidFill>
                  <a:schemeClr val="tx1"/>
                </a:solidFill>
                <a:effectLst/>
                <a:latin typeface="+mn-lt"/>
                <a:ea typeface="+mn-ea"/>
                <a:cs typeface="+mn-cs"/>
              </a:rPr>
              <a:t>. (2)“</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a:t>
            </a:r>
            <a:r>
              <a:rPr lang="en-US" sz="1200" kern="1200" dirty="0" smtClean="0">
                <a:solidFill>
                  <a:schemeClr val="tx1"/>
                </a:solidFill>
                <a:effectLst/>
                <a:latin typeface="+mn-lt"/>
                <a:ea typeface="+mn-ea"/>
                <a:cs typeface="+mn-cs"/>
              </a:rPr>
              <a:t>.”(3)“</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.”(4)“</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bǎoshǒu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yìwèizhe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zǐxì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guānchá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ānquán</a:t>
            </a:r>
            <a:r>
              <a:rPr lang="en-US" sz="1200" kern="1200" dirty="0" smtClean="0">
                <a:solidFill>
                  <a:schemeClr val="tx1"/>
                </a:solidFill>
                <a:effectLst/>
                <a:latin typeface="+mn-lt"/>
                <a:ea typeface="+mn-ea"/>
                <a:cs typeface="+mn-cs"/>
              </a:rPr>
              <a:t> de. (5)“</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shàngdì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fēnkāi</a:t>
            </a: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liánxù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cí'ài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duōduō</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”(1:1C).</a:t>
            </a:r>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a:t>
            </a:r>
            <a:r>
              <a:rPr lang="en-US" sz="1200" kern="1200" dirty="0" err="1" smtClean="0">
                <a:solidFill>
                  <a:schemeClr val="tx1"/>
                </a:solidFill>
                <a:effectLst/>
                <a:latin typeface="+mn-lt"/>
                <a:ea typeface="+mn-ea"/>
                <a:cs typeface="+mn-cs"/>
              </a:rPr>
              <a:t>Qīn'ài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shíhòu</a:t>
            </a:r>
            <a:r>
              <a:rPr lang="en-US" sz="1200" kern="1200" dirty="0" smtClean="0">
                <a:solidFill>
                  <a:schemeClr val="tx1"/>
                </a:solidFill>
                <a:effectLst/>
                <a:latin typeface="+mn-lt"/>
                <a:ea typeface="+mn-ea"/>
                <a:cs typeface="+mn-cs"/>
              </a:rPr>
              <a:t>”(1:3A). </a:t>
            </a:r>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ānjìng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shūxìn</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zhēndào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jiélì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zhēngbiàn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(1:3B).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hàozhào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wǔzhuāng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fǎnduì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jǐnggào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láile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zhēnzhèng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fàngqìle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jiùshú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zìchēng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ránhòu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xìnyǎng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Chūmài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lüè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a:t>
            </a:r>
            <a:r>
              <a:rPr lang="en-US" altLang="zh-CN" sz="1200" kern="120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2:21-22).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jūnduì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yībùfèn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16:3).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zhànchǎng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chǎng</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jǐngbào</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shìbié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dírén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qiǎnzé</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zìgǔ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xíngfá</a:t>
            </a:r>
            <a:r>
              <a:rPr lang="en-US" sz="1200" kern="1200" dirty="0" smtClean="0">
                <a:solidFill>
                  <a:schemeClr val="tx1"/>
                </a:solidFill>
                <a:effectLst/>
                <a:latin typeface="+mn-lt"/>
                <a:ea typeface="+mn-ea"/>
                <a:cs typeface="+mn-cs"/>
              </a:rPr>
              <a:t> de”(1:4A).</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hěnjiǔ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qiǎnzé</a:t>
            </a:r>
            <a:r>
              <a:rPr lang="en-US" sz="1200" kern="1200" dirty="0" smtClean="0">
                <a:solidFill>
                  <a:schemeClr val="tx1"/>
                </a:solidFill>
                <a:effectLst/>
                <a:latin typeface="+mn-lt"/>
                <a:ea typeface="+mn-ea"/>
                <a:cs typeface="+mn-cs"/>
              </a:rPr>
              <a:t> (1:14-15), </a:t>
            </a:r>
            <a:r>
              <a:rPr lang="en-US" sz="1200" kern="1200" dirty="0" err="1" smtClean="0">
                <a:solidFill>
                  <a:schemeClr val="tx1"/>
                </a:solidFill>
                <a:effectLst/>
                <a:latin typeface="+mn-lt"/>
                <a:ea typeface="+mn-ea"/>
                <a:cs typeface="+mn-cs"/>
              </a:rPr>
              <a:t>Zuìjìn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2:1-3; 3:3),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yùyán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chéngjiùle</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Tōuzhe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jìnlái</a:t>
            </a:r>
            <a:r>
              <a:rPr lang="en-US" sz="1200" kern="1200" dirty="0" smtClean="0">
                <a:solidFill>
                  <a:schemeClr val="tx1"/>
                </a:solidFill>
                <a:effectLst/>
                <a:latin typeface="+mn-lt"/>
                <a:ea typeface="+mn-ea"/>
                <a:cs typeface="+mn-cs"/>
              </a:rPr>
              <a:t>”(1:4B).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jiàoshī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qiánchéng</a:t>
            </a:r>
            <a:r>
              <a:rPr lang="en-US" sz="1200" kern="1200" dirty="0" smtClean="0">
                <a:solidFill>
                  <a:schemeClr val="tx1"/>
                </a:solidFill>
                <a:effectLst/>
                <a:latin typeface="+mn-lt"/>
                <a:ea typeface="+mn-ea"/>
                <a:cs typeface="+mn-cs"/>
              </a:rPr>
              <a:t> de ”(1:4C).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sīxiǎng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tíqián</a:t>
            </a:r>
            <a:r>
              <a:rPr lang="en-US" sz="1200" kern="1200" dirty="0" smtClean="0">
                <a:solidFill>
                  <a:schemeClr val="tx1"/>
                </a:solidFill>
                <a:effectLst/>
                <a:latin typeface="+mn-lt"/>
                <a:ea typeface="+mn-ea"/>
                <a:cs typeface="+mn-cs"/>
              </a:rPr>
              <a:t> 3:5).</a:t>
            </a:r>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biàntài</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fàngzòng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qíngyù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jīhuì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(1:4D).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shàngdì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xuānyáng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cuòwù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Shízìjià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shìbīng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dāngdì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jīběn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xùnliàn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zhànzhēng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wǔqì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10:4-5).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fǒurèn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zhǔzǎi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”(1:4E).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wěidà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lǎoshī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yǒnghéng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shéndàochéng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ròushēn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shìshàng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kǎoyàn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Dì</a:t>
            </a:r>
            <a:r>
              <a:rPr 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è</a:t>
            </a:r>
            <a:r>
              <a:rPr lang="en-US" altLang="zh-CN" sz="1200" kern="1200" dirty="0" err="1"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kǎoyàn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ròushēn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shìshàng</a:t>
            </a:r>
            <a:r>
              <a:rPr lang="en-US" sz="1200" kern="1200" dirty="0" smtClean="0">
                <a:solidFill>
                  <a:schemeClr val="tx1"/>
                </a:solidFill>
                <a:effectLst/>
                <a:latin typeface="+mn-lt"/>
                <a:ea typeface="+mn-ea"/>
                <a:cs typeface="+mn-cs"/>
              </a:rPr>
              <a:t> ma?</a:t>
            </a:r>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shènglì</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Yóudà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Yǐsèliè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guójiā</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Cóngqián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bǎixìng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bùxìn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mièjuéle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suīrán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tíxǐng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”(1:5).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guójiā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yīngxǔ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biānjiè</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Duòluò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tiānshǐ</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běnwèi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tiānshǐ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suǒliàn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yǒngyuǎn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jūliú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hēi'àn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”(1:6). </a:t>
            </a:r>
            <a:r>
              <a:rPr lang="en-US" sz="1200" kern="1200" dirty="0" err="1" smtClean="0">
                <a:solidFill>
                  <a:schemeClr val="tx1"/>
                </a:solidFill>
                <a:effectLst/>
                <a:latin typeface="+mn-lt"/>
                <a:ea typeface="+mn-ea"/>
                <a:cs typeface="+mn-cs"/>
              </a:rPr>
              <a:t>Tiānshǐmen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bèipànle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zhōuwéi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suícóng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qíngyù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xíngfá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jiànjiè</a:t>
            </a:r>
            <a:r>
              <a:rPr lang="en-US" sz="1200" kern="1200" dirty="0" smtClean="0">
                <a:solidFill>
                  <a:schemeClr val="tx1"/>
                </a:solidFill>
                <a:effectLst/>
                <a:latin typeface="+mn-lt"/>
                <a:ea typeface="+mn-ea"/>
                <a:cs typeface="+mn-cs"/>
              </a:rPr>
              <a:t>”(1:7).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qiǎnzé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tóngxìngliàn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a:t>
            </a:r>
            <a:r>
              <a:rPr lang="en-US" sz="1200" kern="1200" dirty="0" smtClean="0">
                <a:solidFill>
                  <a:schemeClr val="tx1"/>
                </a:solidFill>
                <a:effectLst/>
                <a:latin typeface="+mn-lt"/>
                <a:ea typeface="+mn-ea"/>
                <a:cs typeface="+mn-cs"/>
              </a:rPr>
              <a:t> 18:22-25). </a:t>
            </a:r>
            <a:r>
              <a:rPr lang="en-US" sz="1200" kern="1200" dirty="0" err="1" smtClean="0">
                <a:solidFill>
                  <a:schemeClr val="tx1"/>
                </a:solidFill>
                <a:effectLst/>
                <a:latin typeface="+mn-lt"/>
                <a:ea typeface="+mn-ea"/>
                <a:cs typeface="+mn-cs"/>
              </a:rPr>
              <a:t>Yǐsèliè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fǎnpàn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tiānshǐ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fǎnkàng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bǎozuò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chénmí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zìrán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qíngyù</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huàyǔ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jǐngxǐng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dǎogào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5:8,9).(3)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fǒurèn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jīběn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bǎochí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fēnbié</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luō</a:t>
            </a:r>
            <a:r>
              <a:rPr lang="en-US" sz="1200" kern="1200" dirty="0" smtClean="0">
                <a:solidFill>
                  <a:schemeClr val="tx1"/>
                </a:solidFill>
                <a:effectLst/>
                <a:latin typeface="+mn-lt"/>
                <a:ea typeface="+mn-ea"/>
                <a:cs typeface="+mn-cs"/>
              </a:rPr>
              <a:t> 16:17-20;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2:15;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1:6-11).</a:t>
            </a:r>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12/11/17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12/11/17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12/11/17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12/11/17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12/11/17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二零一七年</a:t>
            </a:r>
            <a:r>
              <a:rPr lang="zh-CN" altLang="en-US" sz="4000" dirty="0" smtClean="0">
                <a:solidFill>
                  <a:schemeClr val="tx1"/>
                </a:solidFill>
                <a:latin typeface="Arial Narrow"/>
                <a:ea typeface="华文细黑"/>
                <a:cs typeface="Arial Narrow"/>
              </a:rPr>
              <a:t>十二月十七日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December 17, </a:t>
            </a:r>
            <a:r>
              <a:rPr lang="en-US" altLang="zh-CN" sz="4000" dirty="0">
                <a:solidFill>
                  <a:schemeClr val="tx1"/>
                </a:solidFill>
                <a:latin typeface="Arial Narrow"/>
                <a:ea typeface="华文细黑"/>
                <a:cs typeface="Arial Narrow"/>
              </a:rPr>
              <a:t>2017 </a:t>
            </a:r>
          </a:p>
          <a:p>
            <a:pPr algn="l"/>
            <a:r>
              <a:rPr lang="zh-CN" altLang="en-US" sz="4000" dirty="0">
                <a:solidFill>
                  <a:srgbClr val="008000"/>
                </a:solidFill>
                <a:latin typeface="Arial Narrow"/>
                <a:ea typeface="华文细黑"/>
                <a:cs typeface="Arial Narrow"/>
              </a:rPr>
              <a:t>何礼义牧师</a:t>
            </a:r>
            <a:r>
              <a:rPr lang="en-US" altLang="zh-CN" sz="4000" dirty="0">
                <a:solidFill>
                  <a:srgbClr val="008000"/>
                </a:solidFill>
                <a:latin typeface="Arial Narrow"/>
                <a:ea typeface="华文细黑"/>
                <a:cs typeface="Arial Narrow"/>
              </a:rPr>
              <a:t> </a:t>
            </a:r>
            <a:r>
              <a:rPr lang="en-US" sz="4000" dirty="0">
                <a:solidFill>
                  <a:srgbClr val="008000"/>
                </a:solidFill>
                <a:latin typeface="Arial Narrow"/>
                <a:ea typeface="华文细黑"/>
                <a:cs typeface="Arial Narrow"/>
              </a:rPr>
              <a:t>Pastor Gary Hart</a:t>
            </a:r>
          </a:p>
          <a:p>
            <a:pPr algn="l"/>
            <a:r>
              <a:rPr lang="zh-CN" altLang="en-US" sz="4000" b="1" dirty="0" smtClean="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zh-TW" altLang="en-US" sz="4000" b="1" dirty="0" smtClean="0">
                <a:solidFill>
                  <a:srgbClr val="660066"/>
                </a:solidFill>
                <a:latin typeface="华文细黑"/>
                <a:ea typeface="华文细黑"/>
                <a:cs typeface="华文细黑"/>
              </a:rPr>
              <a:t>离道</a:t>
            </a:r>
            <a:r>
              <a:rPr lang="zh-CN" altLang="en-US" sz="4000" b="1" dirty="0" smtClean="0">
                <a:solidFill>
                  <a:srgbClr val="660066"/>
                </a:solidFill>
                <a:latin typeface="华文细黑"/>
                <a:ea typeface="华文细黑"/>
                <a:cs typeface="华文细黑"/>
              </a:rPr>
              <a:t>叛</a:t>
            </a:r>
            <a:r>
              <a:rPr lang="zh-TW" altLang="en-US" sz="4000" b="1" dirty="0" smtClean="0">
                <a:solidFill>
                  <a:srgbClr val="660066"/>
                </a:solidFill>
                <a:latin typeface="华文细黑"/>
                <a:ea typeface="华文细黑"/>
                <a:cs typeface="华文细黑"/>
              </a:rPr>
              <a:t>教</a:t>
            </a:r>
            <a:r>
              <a:rPr lang="zh-CN" altLang="en-US" sz="4000" b="1" dirty="0" smtClean="0">
                <a:solidFill>
                  <a:srgbClr val="660066"/>
                </a:solidFill>
                <a:latin typeface="华文细黑"/>
                <a:ea typeface="华文细黑"/>
                <a:cs typeface="华文细黑"/>
              </a:rPr>
              <a:t>的</a:t>
            </a:r>
            <a:r>
              <a:rPr lang="zh-TW" altLang="en-US" sz="4000" b="1" dirty="0" smtClean="0">
                <a:solidFill>
                  <a:srgbClr val="660066"/>
                </a:solidFill>
                <a:latin typeface="华文细黑"/>
                <a:ea typeface="华文细黑"/>
                <a:cs typeface="华文细黑"/>
              </a:rPr>
              <a:t>教会</a:t>
            </a:r>
            <a:r>
              <a:rPr lang="zh-TW" altLang="en-US" sz="4000" b="1" dirty="0" smtClean="0">
                <a:solidFill>
                  <a:srgbClr val="660066"/>
                </a:solidFill>
                <a:latin typeface="华文细黑"/>
                <a:ea typeface="华文细黑"/>
                <a:cs typeface="华文细黑"/>
              </a:rPr>
              <a:t>。</a:t>
            </a:r>
            <a:endParaRPr lang="en-US" altLang="zh-TW" sz="4000" b="1" dirty="0">
              <a:solidFill>
                <a:srgbClr val="660066"/>
              </a:solidFill>
              <a:latin typeface="华文细黑"/>
              <a:ea typeface="华文细黑"/>
              <a:cs typeface="华文细黑"/>
            </a:endParaRP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“Apostate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犹大书</a:t>
            </a:r>
            <a:r>
              <a:rPr lang="en-US" altLang="zh-CN" sz="4000" b="1" dirty="0" smtClean="0">
                <a:solidFill>
                  <a:srgbClr val="FF0000"/>
                </a:solidFill>
                <a:latin typeface="华文细黑"/>
                <a:ea typeface="华文细黑"/>
                <a:cs typeface="华文细黑"/>
              </a:rPr>
              <a:t>1:1-</a:t>
            </a:r>
            <a:r>
              <a:rPr lang="zh-CN" altLang="zh-CN" sz="4000" b="1" dirty="0" smtClean="0">
                <a:solidFill>
                  <a:srgbClr val="FF0000"/>
                </a:solidFill>
                <a:latin typeface="华文细黑"/>
                <a:ea typeface="华文细黑"/>
                <a:cs typeface="华文细黑"/>
              </a:rPr>
              <a:t>1</a:t>
            </a:r>
            <a:r>
              <a:rPr lang="en-US" altLang="zh-CN" sz="4000" b="1" dirty="0" smtClean="0">
                <a:solidFill>
                  <a:srgbClr val="FF0000"/>
                </a:solidFill>
                <a:latin typeface="华文细黑"/>
                <a:ea typeface="华文细黑"/>
                <a:cs typeface="华文细黑"/>
              </a:rPr>
              <a:t>0 </a:t>
            </a:r>
            <a:r>
              <a:rPr lang="en-US" sz="4000" b="1" dirty="0" err="1" smtClean="0">
                <a:solidFill>
                  <a:srgbClr val="FF0000"/>
                </a:solidFill>
                <a:latin typeface="Arial Narrow"/>
                <a:ea typeface="华文细黑"/>
                <a:cs typeface="Arial Narrow"/>
              </a:rPr>
              <a:t>Text:Jude</a:t>
            </a:r>
            <a:r>
              <a:rPr lang="en-US" sz="4000" b="1" dirty="0" smtClean="0">
                <a:solidFill>
                  <a:srgbClr val="FF0000"/>
                </a:solidFill>
                <a:latin typeface="Arial Narrow"/>
                <a:ea typeface="华文细黑"/>
                <a:cs typeface="Arial Narrow"/>
              </a:rPr>
              <a:t> 1:1-</a:t>
            </a:r>
            <a:r>
              <a:rPr lang="en-US" altLang="zh-CN" sz="4000" b="1" dirty="0" smtClean="0">
                <a:solidFill>
                  <a:srgbClr val="FF0000"/>
                </a:solidFill>
                <a:latin typeface="Arial Narrow"/>
                <a:ea typeface="华文细黑"/>
                <a:cs typeface="Arial Narrow"/>
              </a:rPr>
              <a:t>10</a:t>
            </a:r>
            <a:r>
              <a:rPr lang="en-US" altLang="zh-CN" sz="4000" b="1" dirty="0" smtClean="0">
                <a:solidFill>
                  <a:srgbClr val="FF0000"/>
                </a:solidFill>
                <a:latin typeface="华文细黑"/>
                <a:ea typeface="华文细黑"/>
                <a:cs typeface="华文细黑"/>
              </a:rPr>
              <a:t> </a:t>
            </a:r>
          </a:p>
          <a:p>
            <a:pPr algn="l"/>
            <a:r>
              <a:rPr lang="zh-TW" altLang="en-US" dirty="0" smtClean="0">
                <a:solidFill>
                  <a:srgbClr val="0000FF"/>
                </a:solidFill>
                <a:latin typeface="华文细黑"/>
                <a:ea typeface="华文细黑"/>
                <a:cs typeface="华文细黑"/>
              </a:rPr>
              <a:t>“</a:t>
            </a:r>
            <a:r>
              <a:rPr lang="en-US" dirty="0">
                <a:solidFill>
                  <a:srgbClr val="0000FF"/>
                </a:solidFill>
              </a:rPr>
              <a:t>就不得不写信劝你们，要为从前一次交付圣徒的真道，竭力地争辩</a:t>
            </a:r>
            <a:r>
              <a:rPr lang="en-US" dirty="0" smtClean="0">
                <a:solidFill>
                  <a:srgbClr val="0000FF"/>
                </a:solidFill>
              </a:rPr>
              <a:t>。</a:t>
            </a:r>
            <a:r>
              <a:rPr lang="zh-TW" altLang="en-US" dirty="0" smtClean="0">
                <a:solidFill>
                  <a:srgbClr val="0000FF"/>
                </a:solidFill>
                <a:latin typeface="华文细黑"/>
                <a:ea typeface="华文细黑"/>
                <a:cs typeface="华文细黑"/>
              </a:rPr>
              <a:t>”</a:t>
            </a:r>
            <a:r>
              <a:rPr lang="en-US" altLang="zh-TW" dirty="0" smtClean="0">
                <a:solidFill>
                  <a:srgbClr val="0000FF"/>
                </a:solidFill>
                <a:latin typeface="华文细黑"/>
                <a:ea typeface="华文细黑"/>
                <a:cs typeface="华文细黑"/>
              </a:rPr>
              <a:t>(</a:t>
            </a:r>
            <a:r>
              <a:rPr lang="zh-CN" altLang="en-US" dirty="0" smtClean="0">
                <a:solidFill>
                  <a:srgbClr val="0000FF"/>
                </a:solidFill>
                <a:latin typeface="华文细黑"/>
                <a:ea typeface="华文细黑"/>
                <a:cs typeface="华文细黑"/>
              </a:rPr>
              <a:t>犹</a:t>
            </a:r>
            <a:r>
              <a:rPr lang="en-US" altLang="zh-CN" dirty="0" smtClean="0">
                <a:solidFill>
                  <a:srgbClr val="0000FF"/>
                </a:solidFill>
                <a:latin typeface="华文细黑"/>
                <a:ea typeface="华文细黑"/>
                <a:cs typeface="华文细黑"/>
              </a:rPr>
              <a:t>1:3b)</a:t>
            </a:r>
            <a:r>
              <a:rPr lang="zh-CN" altLang="en-US" dirty="0" smtClean="0">
                <a:solidFill>
                  <a:srgbClr val="0000FF"/>
                </a:solidFill>
                <a:latin typeface="华文细黑"/>
                <a:ea typeface="华文细黑"/>
                <a:cs typeface="华文细黑"/>
              </a:rPr>
              <a:t>。</a:t>
            </a:r>
            <a:endParaRPr lang="en-US" altLang="zh-CN" dirty="0" smtClean="0">
              <a:solidFill>
                <a:srgbClr val="0000FF"/>
              </a:solidFill>
              <a:latin typeface="华文细黑"/>
              <a:ea typeface="华文细黑"/>
              <a:cs typeface="华文细黑"/>
            </a:endParaRPr>
          </a:p>
          <a:p>
            <a:pPr algn="l"/>
            <a:r>
              <a:rPr lang="en-US" dirty="0" smtClean="0">
                <a:solidFill>
                  <a:srgbClr val="0000FF"/>
                </a:solidFill>
                <a:latin typeface="Arial Narrow"/>
                <a:cs typeface="Arial Narrow"/>
              </a:rPr>
              <a:t>“</a:t>
            </a:r>
            <a:r>
              <a:rPr lang="en-US" dirty="0">
                <a:solidFill>
                  <a:srgbClr val="0000FF"/>
                </a:solidFill>
                <a:latin typeface="Arial Narrow"/>
                <a:cs typeface="Arial Narrow"/>
              </a:rPr>
              <a:t>I felt compelled to write and urge you to contend for the faith that was once for all entrusted to God’s holy people</a:t>
            </a:r>
            <a:r>
              <a:rPr lang="en-US" dirty="0" smtClean="0">
                <a:solidFill>
                  <a:srgbClr val="0000FF"/>
                </a:solidFill>
                <a:latin typeface="Arial Narrow"/>
                <a:cs typeface="Arial Narrow"/>
              </a:rPr>
              <a:t>”(1</a:t>
            </a:r>
            <a:r>
              <a:rPr lang="en-US" dirty="0">
                <a:solidFill>
                  <a:srgbClr val="0000FF"/>
                </a:solidFill>
                <a:latin typeface="Arial Narrow"/>
                <a:cs typeface="Arial Narrow"/>
              </a:rPr>
              <a:t>:3b). </a:t>
            </a:r>
            <a:endParaRPr lang="en-US" dirty="0">
              <a:solidFill>
                <a:srgbClr val="0000FF"/>
              </a:solidFill>
              <a:latin typeface="Arial Narrow"/>
              <a:ea typeface="华文细黑"/>
              <a:cs typeface="Arial Narrow"/>
            </a:endParaRPr>
          </a:p>
        </p:txBody>
      </p:sp>
      <p:sp>
        <p:nvSpPr>
          <p:cNvPr id="10" name="TextBox 9"/>
          <p:cNvSpPr txBox="1"/>
          <p:nvPr/>
        </p:nvSpPr>
        <p:spPr>
          <a:xfrm>
            <a:off x="8628491" y="6327847"/>
            <a:ext cx="1101818" cy="461665"/>
          </a:xfrm>
          <a:prstGeom prst="rect">
            <a:avLst/>
          </a:prstGeom>
          <a:noFill/>
        </p:spPr>
        <p:txBody>
          <a:bodyPr wrap="square" rtlCol="0">
            <a:spAutoFit/>
          </a:bodyPr>
          <a:lstStyle/>
          <a:p>
            <a:r>
              <a:rPr lang="en-US" altLang="zh-CN" sz="2400" dirty="0" smtClean="0">
                <a:solidFill>
                  <a:srgbClr val="0000FF"/>
                </a:solidFill>
                <a:latin typeface="Arial Narrow"/>
                <a:cs typeface="Arial Narrow"/>
              </a:rPr>
              <a:t>(1)</a:t>
            </a:r>
            <a:endParaRPr lang="en-US" sz="24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403506"/>
            <a:ext cx="2610040" cy="940460"/>
          </a:xfrm>
          <a:prstGeom prst="rect">
            <a:avLst/>
          </a:prstGeom>
        </p:spPr>
      </p:pic>
      <p:pic>
        <p:nvPicPr>
          <p:cNvPr id="7" name="Picture 6" descr="Screen Shot 2017-01-10 at 1.52.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3254" y="774862"/>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471105"/>
            <a:ext cx="9175649" cy="3046988"/>
          </a:xfrm>
          <a:prstGeom prst="rect">
            <a:avLst/>
          </a:prstGeom>
        </p:spPr>
        <p:txBody>
          <a:bodyPr wrap="square">
            <a:spAutoFit/>
          </a:bodyPr>
          <a:lstStyle/>
          <a:p>
            <a:r>
              <a:rPr lang="en-US"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他们</a:t>
            </a:r>
            <a:r>
              <a:rPr lang="en-US" sz="2400" b="1" dirty="0" smtClean="0">
                <a:solidFill>
                  <a:srgbClr val="FF0000"/>
                </a:solidFill>
                <a:latin typeface="华文细黑"/>
                <a:ea typeface="华文细黑"/>
                <a:cs typeface="华文细黑"/>
              </a:rPr>
              <a:t>拒绝</a:t>
            </a:r>
            <a:r>
              <a:rPr lang="zh-CN" altLang="en-US" sz="2400" b="1" dirty="0" smtClean="0">
                <a:solidFill>
                  <a:srgbClr val="FF0000"/>
                </a:solidFill>
                <a:latin typeface="华文细黑"/>
                <a:ea typeface="华文细黑"/>
                <a:cs typeface="华文细黑"/>
              </a:rPr>
              <a:t>神</a:t>
            </a:r>
            <a:r>
              <a:rPr lang="en-US" sz="2400" b="1" dirty="0" smtClean="0">
                <a:solidFill>
                  <a:srgbClr val="FF0000"/>
                </a:solidFill>
                <a:latin typeface="华文细黑"/>
                <a:ea typeface="华文细黑"/>
                <a:cs typeface="华文细黑"/>
              </a:rPr>
              <a:t>的</a:t>
            </a:r>
            <a:r>
              <a:rPr lang="en-US" sz="2400" b="1" dirty="0" smtClean="0">
                <a:solidFill>
                  <a:srgbClr val="FF0000"/>
                </a:solidFill>
                <a:latin typeface="华文细黑"/>
                <a:ea typeface="华文细黑"/>
                <a:cs typeface="华文细黑"/>
              </a:rPr>
              <a:t>权柄。</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这些作梦的</a:t>
            </a:r>
            <a:r>
              <a:rPr lang="en-US" sz="2400" dirty="0" smtClean="0">
                <a:solidFill>
                  <a:srgbClr val="0000FF"/>
                </a:solidFill>
                <a:latin typeface="华文细黑"/>
                <a:ea typeface="华文细黑"/>
                <a:cs typeface="华文细黑"/>
              </a:rPr>
              <a:t>人”(1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8a</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他们叛逆的原因是由于他们做梦。这些人生活在一个虚构和幻想的世界里</a:t>
            </a:r>
            <a:r>
              <a:rPr lang="zh-CN" altLang="en-US" sz="2400"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他们</a:t>
            </a:r>
            <a:r>
              <a:rPr lang="en-US" sz="2400" dirty="0" err="1">
                <a:solidFill>
                  <a:srgbClr val="FF0000"/>
                </a:solidFill>
                <a:latin typeface="华文细黑"/>
                <a:ea typeface="华文细黑"/>
                <a:cs typeface="华文细黑"/>
              </a:rPr>
              <a:t>相信撒但的</a:t>
            </a:r>
            <a:r>
              <a:rPr lang="en-US" sz="2400" dirty="0" err="1" smtClean="0">
                <a:solidFill>
                  <a:srgbClr val="FF0000"/>
                </a:solidFill>
                <a:latin typeface="华文细黑"/>
                <a:ea typeface="华文细黑"/>
                <a:cs typeface="华文细黑"/>
              </a:rPr>
              <a:t>谎言</a:t>
            </a:r>
            <a:r>
              <a:rPr lang="en-US" sz="2400" dirty="0" err="1" smtClean="0">
                <a:solidFill>
                  <a:srgbClr val="0000FF"/>
                </a:solidFill>
                <a:latin typeface="华文细黑"/>
                <a:ea typeface="华文细黑"/>
                <a:cs typeface="华文细黑"/>
              </a:rPr>
              <a:t>“</a:t>
            </a:r>
            <a:r>
              <a:rPr lang="en-US" sz="2400" dirty="0" err="1">
                <a:solidFill>
                  <a:srgbClr val="0000FF"/>
                </a:solidFill>
                <a:latin typeface="华文细黑"/>
                <a:ea typeface="华文细黑"/>
                <a:cs typeface="华文细黑"/>
              </a:rPr>
              <a:t>你要</a:t>
            </a:r>
            <a:r>
              <a:rPr lang="en-US" sz="2400" dirty="0" err="1" smtClean="0">
                <a:solidFill>
                  <a:srgbClr val="0000FF"/>
                </a:solidFill>
                <a:latin typeface="华文细黑"/>
                <a:ea typeface="华文细黑"/>
                <a:cs typeface="华文细黑"/>
              </a:rPr>
              <a:t>像</a:t>
            </a:r>
            <a:r>
              <a:rPr lang="zh-CN" altLang="en-US" sz="2400" dirty="0" smtClean="0">
                <a:solidFill>
                  <a:srgbClr val="0000FF"/>
                </a:solidFill>
                <a:latin typeface="华文细黑"/>
                <a:ea typeface="华文细黑"/>
                <a:cs typeface="华文细黑"/>
              </a:rPr>
              <a:t>神</a:t>
            </a:r>
            <a:r>
              <a:rPr lang="en-US" sz="2400" dirty="0" smtClean="0">
                <a:solidFill>
                  <a:srgbClr val="0000FF"/>
                </a:solidFill>
                <a:latin typeface="华文细黑"/>
                <a:ea typeface="华文细黑"/>
                <a:cs typeface="华文细黑"/>
              </a:rPr>
              <a:t>”(创3:5</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“像</a:t>
            </a:r>
            <a:r>
              <a:rPr lang="en-US" sz="2400" dirty="0">
                <a:solidFill>
                  <a:srgbClr val="0000FF"/>
                </a:solidFill>
                <a:latin typeface="华文细黑"/>
                <a:ea typeface="华文细黑"/>
                <a:cs typeface="华文细黑"/>
              </a:rPr>
              <a:t>他们污秽</a:t>
            </a:r>
            <a:r>
              <a:rPr lang="en-US" sz="2400" dirty="0" smtClean="0">
                <a:solidFill>
                  <a:srgbClr val="0000FF"/>
                </a:solidFill>
                <a:latin typeface="华文细黑"/>
                <a:ea typeface="华文细黑"/>
                <a:cs typeface="华文细黑"/>
              </a:rPr>
              <a:t>身体</a:t>
            </a:r>
            <a:r>
              <a:rPr lang="en-US" sz="2400" dirty="0" smtClean="0">
                <a:solidFill>
                  <a:srgbClr val="0000FF"/>
                </a:solidFill>
                <a:latin typeface="华文细黑"/>
                <a:ea typeface="华文细黑"/>
                <a:cs typeface="华文细黑"/>
              </a:rPr>
              <a:t>”</a:t>
            </a:r>
          </a:p>
          <a:p>
            <a:r>
              <a:rPr lang="en-US" sz="2400" dirty="0" smtClean="0">
                <a:solidFill>
                  <a:srgbClr val="0000FF"/>
                </a:solidFill>
                <a:latin typeface="华文细黑"/>
                <a:ea typeface="华文细黑"/>
                <a:cs typeface="华文细黑"/>
              </a:rPr>
              <a:t>(1:8b</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err="1" smtClean="0">
                <a:solidFill>
                  <a:srgbClr val="FF0000"/>
                </a:solidFill>
                <a:latin typeface="华文细黑"/>
                <a:ea typeface="华文细黑"/>
                <a:cs typeface="华文细黑"/>
              </a:rPr>
              <a:t>他们</a:t>
            </a:r>
            <a:r>
              <a:rPr lang="en-US" sz="2400" dirty="0" err="1">
                <a:solidFill>
                  <a:srgbClr val="FF0000"/>
                </a:solidFill>
                <a:latin typeface="华文细黑"/>
                <a:ea typeface="华文细黑"/>
                <a:cs typeface="华文细黑"/>
              </a:rPr>
              <a:t>反叛的过程就是</a:t>
            </a:r>
            <a:r>
              <a:rPr lang="en-US" sz="2400" dirty="0" err="1" smtClean="0">
                <a:solidFill>
                  <a:srgbClr val="FF0000"/>
                </a:solidFill>
                <a:latin typeface="华文细黑"/>
                <a:ea typeface="华文细黑"/>
                <a:cs typeface="华文细黑"/>
              </a:rPr>
              <a:t>“</a:t>
            </a:r>
            <a:r>
              <a:rPr lang="en-US" sz="2400" dirty="0" err="1">
                <a:solidFill>
                  <a:srgbClr val="FF0000"/>
                </a:solidFill>
                <a:latin typeface="华文细黑"/>
                <a:ea typeface="华文细黑"/>
                <a:cs typeface="华文细黑"/>
              </a:rPr>
              <a:t>污秽身体</a:t>
            </a:r>
            <a:r>
              <a:rPr lang="en-US" sz="2400" dirty="0" smtClean="0">
                <a:solidFill>
                  <a:srgbClr val="FF0000"/>
                </a:solidFill>
                <a:latin typeface="华文细黑"/>
                <a:ea typeface="华文细黑"/>
                <a:cs typeface="华文细黑"/>
              </a:rPr>
              <a:t>”。(3</a:t>
            </a:r>
            <a:r>
              <a:rPr lang="en-US" sz="2400" dirty="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“轻慢</a:t>
            </a:r>
            <a:r>
              <a:rPr lang="en-US" sz="2400" dirty="0">
                <a:solidFill>
                  <a:srgbClr val="0000FF"/>
                </a:solidFill>
                <a:latin typeface="华文细黑"/>
                <a:ea typeface="华文细黑"/>
                <a:cs typeface="华文细黑"/>
              </a:rPr>
              <a:t>主治的，毁谤在尊位的</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天使长米迦勒，为摩西的尸首与魔鬼争辩的时候，尚且不敢用毁谤的话罪责他，只说，主责备你吧。但这些人毁谤他们所不知道的。他们本性所知道的事与那没有灵性的畜类</a:t>
            </a:r>
            <a:r>
              <a:rPr lang="en-US" sz="2400" dirty="0" smtClean="0">
                <a:solidFill>
                  <a:srgbClr val="0000FF"/>
                </a:solidFill>
                <a:latin typeface="华文细黑"/>
                <a:ea typeface="华文细黑"/>
                <a:cs typeface="华文细黑"/>
              </a:rPr>
              <a:t>一样,在</a:t>
            </a:r>
            <a:r>
              <a:rPr lang="en-US" sz="2400" dirty="0">
                <a:solidFill>
                  <a:srgbClr val="0000FF"/>
                </a:solidFill>
                <a:latin typeface="华文细黑"/>
                <a:ea typeface="华文细黑"/>
                <a:cs typeface="华文细黑"/>
              </a:rPr>
              <a:t>这事上竟败坏了</a:t>
            </a:r>
            <a:r>
              <a:rPr lang="en-US" sz="2400" dirty="0" smtClean="0">
                <a:solidFill>
                  <a:srgbClr val="0000FF"/>
                </a:solidFill>
                <a:latin typeface="华文细黑"/>
                <a:ea typeface="华文细黑"/>
                <a:cs typeface="华文细黑"/>
              </a:rPr>
              <a:t>自己</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(1:8c</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10)</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他们</a:t>
            </a:r>
            <a:r>
              <a:rPr lang="en-US" sz="2400" dirty="0">
                <a:solidFill>
                  <a:srgbClr val="FF0000"/>
                </a:solidFill>
                <a:latin typeface="华文细黑"/>
                <a:ea typeface="华文细黑"/>
                <a:cs typeface="华文细黑"/>
              </a:rPr>
              <a:t>叛乱的后果是他们会毁灭自己</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7" y="-18923"/>
            <a:ext cx="9342393"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对</a:t>
            </a:r>
            <a:r>
              <a:rPr lang="zh-CN" altLang="en-US" sz="2800" b="1" dirty="0">
                <a:solidFill>
                  <a:srgbClr val="FF0000"/>
                </a:solidFill>
                <a:latin typeface="华文细黑"/>
                <a:ea typeface="华文细黑"/>
                <a:cs typeface="华文细黑"/>
              </a:rPr>
              <a:t>背叛者</a:t>
            </a:r>
            <a:r>
              <a:rPr lang="zh-CN" altLang="en-US" sz="2800" b="1" dirty="0" smtClean="0">
                <a:solidFill>
                  <a:srgbClr val="FF0000"/>
                </a:solidFill>
                <a:latin typeface="华文细黑"/>
                <a:ea typeface="华文细黑"/>
                <a:cs typeface="华文细黑"/>
              </a:rPr>
              <a:t>的警告。</a:t>
            </a:r>
            <a:r>
              <a:rPr lang="en-US" sz="2800" b="1" dirty="0" smtClean="0">
                <a:latin typeface="Arial Narrow"/>
                <a:cs typeface="Arial Narrow"/>
              </a:rPr>
              <a:t>3</a:t>
            </a:r>
            <a:r>
              <a:rPr lang="en-US" sz="2800" b="1" dirty="0">
                <a:latin typeface="Arial Narrow"/>
                <a:cs typeface="Arial Narrow"/>
              </a:rPr>
              <a:t>. The warnings against apostate. </a:t>
            </a:r>
          </a:p>
        </p:txBody>
      </p:sp>
      <p:sp>
        <p:nvSpPr>
          <p:cNvPr id="7" name="TextBox 6"/>
          <p:cNvSpPr txBox="1"/>
          <p:nvPr/>
        </p:nvSpPr>
        <p:spPr>
          <a:xfrm>
            <a:off x="8508429" y="-6553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(10)</a:t>
            </a:r>
            <a:endParaRPr lang="en-US" sz="2400" dirty="0">
              <a:solidFill>
                <a:srgbClr val="0000FF"/>
              </a:solidFill>
              <a:latin typeface="Times"/>
              <a:cs typeface="Times"/>
            </a:endParaRPr>
          </a:p>
        </p:txBody>
      </p:sp>
      <p:sp>
        <p:nvSpPr>
          <p:cNvPr id="8" name="Rectangle 7"/>
          <p:cNvSpPr/>
          <p:nvPr/>
        </p:nvSpPr>
        <p:spPr>
          <a:xfrm>
            <a:off x="0" y="3423383"/>
            <a:ext cx="9175649" cy="3477875"/>
          </a:xfrm>
          <a:prstGeom prst="rect">
            <a:avLst/>
          </a:prstGeom>
        </p:spPr>
        <p:txBody>
          <a:bodyPr wrap="square">
            <a:spAutoFit/>
          </a:bodyPr>
          <a:lstStyle/>
          <a:p>
            <a:r>
              <a:rPr lang="en-US" sz="2200" b="1" dirty="0" err="1" smtClean="0">
                <a:latin typeface="Arial Narrow"/>
                <a:cs typeface="Arial Narrow"/>
              </a:rPr>
              <a:t>A.They</a:t>
            </a:r>
            <a:r>
              <a:rPr lang="en-US" sz="2200" b="1" dirty="0" smtClean="0">
                <a:latin typeface="Arial Narrow"/>
                <a:cs typeface="Arial Narrow"/>
              </a:rPr>
              <a:t> </a:t>
            </a:r>
            <a:r>
              <a:rPr lang="en-US" sz="2200" b="1" dirty="0">
                <a:latin typeface="Arial Narrow"/>
                <a:cs typeface="Arial Narrow"/>
              </a:rPr>
              <a:t>reject divine </a:t>
            </a:r>
            <a:r>
              <a:rPr lang="en-US" sz="2200" b="1" dirty="0" smtClean="0">
                <a:latin typeface="Arial Narrow"/>
                <a:cs typeface="Arial Narrow"/>
              </a:rPr>
              <a:t>authority. </a:t>
            </a:r>
            <a:r>
              <a:rPr lang="en-US" sz="2200" dirty="0">
                <a:solidFill>
                  <a:srgbClr val="0000FF"/>
                </a:solidFill>
                <a:latin typeface="Arial Narrow"/>
                <a:cs typeface="Arial Narrow"/>
              </a:rPr>
              <a:t>(1) “In the very same way, on the strength of </a:t>
            </a:r>
            <a:r>
              <a:rPr lang="en-US" sz="2200" dirty="0" smtClean="0">
                <a:solidFill>
                  <a:srgbClr val="0000FF"/>
                </a:solidFill>
                <a:latin typeface="Arial Narrow"/>
                <a:cs typeface="Arial Narrow"/>
              </a:rPr>
              <a:t>their dreams”(</a:t>
            </a:r>
            <a:r>
              <a:rPr lang="en-US" sz="2200" dirty="0">
                <a:solidFill>
                  <a:srgbClr val="0000FF"/>
                </a:solidFill>
                <a:latin typeface="Arial Narrow"/>
                <a:cs typeface="Arial Narrow"/>
              </a:rPr>
              <a:t>1:8a)</a:t>
            </a:r>
            <a:r>
              <a:rPr lang="en-US" sz="2200" dirty="0" smtClean="0">
                <a:solidFill>
                  <a:srgbClr val="0000FF"/>
                </a:solidFill>
                <a:latin typeface="Arial Narrow"/>
                <a:cs typeface="Arial Narrow"/>
              </a:rPr>
              <a:t>. </a:t>
            </a:r>
            <a:r>
              <a:rPr lang="en-US" sz="2200" dirty="0" smtClean="0">
                <a:latin typeface="Arial Narrow"/>
                <a:cs typeface="Arial Narrow"/>
              </a:rPr>
              <a:t>The </a:t>
            </a:r>
            <a:r>
              <a:rPr lang="en-US" sz="2200" dirty="0">
                <a:latin typeface="Arial Narrow"/>
                <a:cs typeface="Arial Narrow"/>
              </a:rPr>
              <a:t>cause of their rebellion is found in the </a:t>
            </a:r>
            <a:r>
              <a:rPr lang="en-US" sz="2200" dirty="0" err="1" smtClean="0">
                <a:latin typeface="Arial Narrow"/>
                <a:cs typeface="Arial Narrow"/>
              </a:rPr>
              <a:t>dreams.These</a:t>
            </a:r>
            <a:r>
              <a:rPr lang="en-US" sz="2200" dirty="0" smtClean="0">
                <a:latin typeface="Arial Narrow"/>
                <a:cs typeface="Arial Narrow"/>
              </a:rPr>
              <a:t> </a:t>
            </a:r>
            <a:r>
              <a:rPr lang="en-US" sz="2200" dirty="0">
                <a:latin typeface="Arial Narrow"/>
                <a:cs typeface="Arial Narrow"/>
              </a:rPr>
              <a:t>people live in a dream world of unreality and </a:t>
            </a:r>
            <a:r>
              <a:rPr lang="en-US" sz="2200" dirty="0" err="1" smtClean="0">
                <a:latin typeface="Arial Narrow"/>
                <a:cs typeface="Arial Narrow"/>
              </a:rPr>
              <a:t>delusion.They</a:t>
            </a:r>
            <a:r>
              <a:rPr lang="en-US" sz="2200" dirty="0" smtClean="0">
                <a:latin typeface="Arial Narrow"/>
                <a:cs typeface="Arial Narrow"/>
              </a:rPr>
              <a:t> </a:t>
            </a:r>
            <a:r>
              <a:rPr lang="en-US" sz="2200" dirty="0">
                <a:latin typeface="Arial Narrow"/>
                <a:cs typeface="Arial Narrow"/>
              </a:rPr>
              <a:t>believe Satan’s </a:t>
            </a:r>
            <a:r>
              <a:rPr lang="en-US" sz="2200" dirty="0" err="1">
                <a:latin typeface="Arial Narrow"/>
                <a:cs typeface="Arial Narrow"/>
              </a:rPr>
              <a:t>lie</a:t>
            </a:r>
            <a:r>
              <a:rPr lang="en-US" sz="2200" dirty="0" err="1" smtClean="0">
                <a:latin typeface="Arial Narrow"/>
                <a:cs typeface="Arial Narrow"/>
              </a:rPr>
              <a:t>,</a:t>
            </a:r>
            <a:r>
              <a:rPr lang="en-US" sz="2200" dirty="0" err="1" smtClean="0">
                <a:solidFill>
                  <a:srgbClr val="0000FF"/>
                </a:solidFill>
                <a:latin typeface="Arial Narrow"/>
                <a:cs typeface="Arial Narrow"/>
              </a:rPr>
              <a:t>“</a:t>
            </a:r>
            <a:r>
              <a:rPr lang="en-US" sz="2200" dirty="0" err="1">
                <a:solidFill>
                  <a:srgbClr val="0000FF"/>
                </a:solidFill>
                <a:latin typeface="Arial Narrow"/>
                <a:cs typeface="Arial Narrow"/>
              </a:rPr>
              <a:t>you</a:t>
            </a:r>
            <a:r>
              <a:rPr lang="en-US" sz="2200" dirty="0">
                <a:solidFill>
                  <a:srgbClr val="0000FF"/>
                </a:solidFill>
                <a:latin typeface="Arial Narrow"/>
                <a:cs typeface="Arial Narrow"/>
              </a:rPr>
              <a:t> will be like God”(</a:t>
            </a:r>
            <a:r>
              <a:rPr lang="en-US" sz="2200" dirty="0" smtClean="0">
                <a:solidFill>
                  <a:srgbClr val="0000FF"/>
                </a:solidFill>
                <a:latin typeface="Arial Narrow"/>
                <a:cs typeface="Arial Narrow"/>
              </a:rPr>
              <a:t>Ge.</a:t>
            </a:r>
            <a:r>
              <a:rPr lang="en-US" sz="2200" dirty="0">
                <a:solidFill>
                  <a:srgbClr val="0000FF"/>
                </a:solidFill>
                <a:latin typeface="Arial Narrow"/>
                <a:cs typeface="Arial Narrow"/>
              </a:rPr>
              <a:t>3:5).(2) “These ungodly people pollute their own bodies”(1:8b)</a:t>
            </a:r>
            <a:r>
              <a:rPr lang="en-US" sz="2200" dirty="0" smtClean="0">
                <a:solidFill>
                  <a:srgbClr val="0000FF"/>
                </a:solidFill>
                <a:latin typeface="Arial Narrow"/>
                <a:cs typeface="Arial Narrow"/>
              </a:rPr>
              <a:t>.</a:t>
            </a:r>
            <a:r>
              <a:rPr lang="en-US" sz="2200" dirty="0" smtClean="0">
                <a:latin typeface="Arial Narrow"/>
                <a:cs typeface="Arial Narrow"/>
              </a:rPr>
              <a:t>The </a:t>
            </a:r>
            <a:r>
              <a:rPr lang="en-US" sz="2200" dirty="0">
                <a:latin typeface="Arial Narrow"/>
                <a:cs typeface="Arial Narrow"/>
              </a:rPr>
              <a:t>course of their rebellion is that </a:t>
            </a:r>
            <a:r>
              <a:rPr lang="en-US" sz="2200" dirty="0" err="1">
                <a:latin typeface="Arial Narrow"/>
                <a:cs typeface="Arial Narrow"/>
              </a:rPr>
              <a:t>they“pollute</a:t>
            </a:r>
            <a:r>
              <a:rPr lang="en-US" sz="2200" dirty="0">
                <a:latin typeface="Arial Narrow"/>
                <a:cs typeface="Arial Narrow"/>
              </a:rPr>
              <a:t> their own bodies.” </a:t>
            </a:r>
            <a:r>
              <a:rPr lang="en-US" sz="2200" dirty="0" smtClean="0">
                <a:latin typeface="Arial Narrow"/>
                <a:cs typeface="Arial Narrow"/>
              </a:rPr>
              <a:t>(</a:t>
            </a:r>
            <a:r>
              <a:rPr lang="en-US" sz="2200" dirty="0">
                <a:latin typeface="Arial Narrow"/>
                <a:cs typeface="Arial Narrow"/>
              </a:rPr>
              <a:t>3)</a:t>
            </a:r>
            <a:r>
              <a:rPr lang="en-US" sz="2200" dirty="0">
                <a:solidFill>
                  <a:srgbClr val="0000FF"/>
                </a:solidFill>
                <a:latin typeface="Arial Narrow"/>
                <a:cs typeface="Arial Narrow"/>
              </a:rPr>
              <a:t>“Reject authority and heap abuse on celestial </a:t>
            </a:r>
            <a:r>
              <a:rPr lang="en-US" sz="2200" dirty="0" err="1">
                <a:solidFill>
                  <a:srgbClr val="0000FF"/>
                </a:solidFill>
                <a:latin typeface="Arial Narrow"/>
                <a:cs typeface="Arial Narrow"/>
              </a:rPr>
              <a:t>beings.But</a:t>
            </a:r>
            <a:r>
              <a:rPr lang="en-US" sz="2200" dirty="0">
                <a:solidFill>
                  <a:srgbClr val="0000FF"/>
                </a:solidFill>
                <a:latin typeface="Arial Narrow"/>
                <a:cs typeface="Arial Narrow"/>
              </a:rPr>
              <a:t> even the </a:t>
            </a:r>
            <a:r>
              <a:rPr lang="en-US" sz="2200" dirty="0" smtClean="0">
                <a:solidFill>
                  <a:srgbClr val="0000FF"/>
                </a:solidFill>
                <a:latin typeface="Arial Narrow"/>
                <a:cs typeface="Arial Narrow"/>
              </a:rPr>
              <a:t>archangel</a:t>
            </a:r>
            <a:r>
              <a:rPr lang="en-US" sz="2200" dirty="0">
                <a:solidFill>
                  <a:srgbClr val="0000FF"/>
                </a:solidFill>
                <a:latin typeface="Arial Narrow"/>
                <a:cs typeface="Arial Narrow"/>
              </a:rPr>
              <a:t> </a:t>
            </a:r>
            <a:r>
              <a:rPr lang="en-US" sz="2200" dirty="0" err="1" smtClean="0">
                <a:solidFill>
                  <a:srgbClr val="0000FF"/>
                </a:solidFill>
                <a:latin typeface="Arial Narrow"/>
                <a:cs typeface="Arial Narrow"/>
              </a:rPr>
              <a:t>Michael,when</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he was disputing with the devil about the body of Moses, did not himself dare to condemn him for slander but said, “The Lord rebuke you!” Yet these people slander whatever they do not </a:t>
            </a:r>
            <a:r>
              <a:rPr lang="en-US" sz="2200" dirty="0" smtClean="0">
                <a:solidFill>
                  <a:srgbClr val="0000FF"/>
                </a:solidFill>
                <a:latin typeface="Arial Narrow"/>
                <a:cs typeface="Arial Narrow"/>
              </a:rPr>
              <a:t>understand</a:t>
            </a:r>
            <a:r>
              <a:rPr lang="en-US" sz="2200" dirty="0">
                <a:solidFill>
                  <a:srgbClr val="0000FF"/>
                </a:solidFill>
                <a:latin typeface="Arial Narrow"/>
                <a:cs typeface="Arial Narrow"/>
              </a:rPr>
              <a:t>, and the very things they do understand by instinct—as irrational animals do—will destroy them</a:t>
            </a:r>
            <a:r>
              <a:rPr lang="en-US" sz="2200" dirty="0" smtClean="0">
                <a:solidFill>
                  <a:srgbClr val="0000FF"/>
                </a:solidFill>
                <a:latin typeface="Arial Narrow"/>
                <a:cs typeface="Arial Narrow"/>
              </a:rPr>
              <a:t>” </a:t>
            </a:r>
          </a:p>
          <a:p>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1:8c-10)</a:t>
            </a:r>
            <a:r>
              <a:rPr lang="en-US" sz="2200" dirty="0" smtClean="0">
                <a:solidFill>
                  <a:srgbClr val="0000FF"/>
                </a:solidFill>
                <a:latin typeface="Arial Narrow"/>
                <a:cs typeface="Arial Narrow"/>
              </a:rPr>
              <a:t>.</a:t>
            </a:r>
            <a:r>
              <a:rPr lang="en-US" sz="2200" dirty="0" smtClean="0">
                <a:latin typeface="Arial Narrow"/>
                <a:cs typeface="Arial Narrow"/>
              </a:rPr>
              <a:t>The result </a:t>
            </a:r>
            <a:r>
              <a:rPr lang="en-US" sz="2200" dirty="0">
                <a:latin typeface="Arial Narrow"/>
                <a:cs typeface="Arial Narrow"/>
              </a:rPr>
              <a:t>of their rebellion is that they will destroy themselves.</a:t>
            </a:r>
            <a:endParaRPr lang="en-US" sz="2200" dirty="0">
              <a:solidFill>
                <a:srgbClr val="0000FF"/>
              </a:solidFill>
              <a:latin typeface="Arial Narrow"/>
              <a:cs typeface="Arial Narrow"/>
            </a:endParaRPr>
          </a:p>
        </p:txBody>
      </p:sp>
    </p:spTree>
    <p:extLst>
      <p:ext uri="{BB962C8B-B14F-4D97-AF65-F5344CB8AC3E}">
        <p14:creationId xmlns:p14="http://schemas.microsoft.com/office/powerpoint/2010/main" val="32120982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471105"/>
            <a:ext cx="9175649" cy="2308324"/>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(4)</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他们</a:t>
            </a:r>
            <a:r>
              <a:rPr lang="en-US" sz="2400" dirty="0">
                <a:solidFill>
                  <a:srgbClr val="0000FF"/>
                </a:solidFill>
                <a:latin typeface="华文细黑"/>
                <a:ea typeface="华文细黑"/>
                <a:cs typeface="华文细黑"/>
              </a:rPr>
              <a:t>有祸了。因为走了该隐的道路，又为利往巴兰的错谬里直奔，并在可拉的背叛中灭亡</a:t>
            </a:r>
            <a:r>
              <a:rPr lang="en-US" sz="2400" dirty="0" smtClean="0">
                <a:solidFill>
                  <a:srgbClr val="0000FF"/>
                </a:solidFill>
                <a:latin typeface="华文细黑"/>
                <a:ea typeface="华文细黑"/>
                <a:cs typeface="华文细黑"/>
              </a:rPr>
              <a:t>了</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a:t>
            </a:r>
            <a:r>
              <a:rPr lang="zh-TW" altLang="en-US" sz="2400" dirty="0" smtClean="0">
                <a:solidFill>
                  <a:srgbClr val="0000FF"/>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给出了</a:t>
            </a:r>
            <a:r>
              <a:rPr lang="zh-CN" altLang="en-US" sz="2400" dirty="0" smtClean="0">
                <a:solidFill>
                  <a:srgbClr val="FF0000"/>
                </a:solidFill>
                <a:latin typeface="华文细黑"/>
                <a:ea typeface="华文细黑"/>
                <a:cs typeface="华文细黑"/>
              </a:rPr>
              <a:t>对</a:t>
            </a:r>
            <a:r>
              <a:rPr lang="zh-TW" altLang="en-US" sz="2400" dirty="0" smtClean="0">
                <a:solidFill>
                  <a:srgbClr val="FF0000"/>
                </a:solidFill>
                <a:latin typeface="华文细黑"/>
                <a:ea typeface="华文细黑"/>
                <a:cs typeface="华文细黑"/>
              </a:rPr>
              <a:t>假教师</a:t>
            </a:r>
            <a:r>
              <a:rPr lang="zh-TW" altLang="en-US" sz="2400" dirty="0">
                <a:solidFill>
                  <a:srgbClr val="FF0000"/>
                </a:solidFill>
                <a:latin typeface="华文细黑"/>
                <a:ea typeface="华文细黑"/>
                <a:cs typeface="华文细黑"/>
              </a:rPr>
              <a:t>的谴责。 </a:t>
            </a:r>
            <a:r>
              <a:rPr lang="zh-CN" altLang="en-US" sz="2400" dirty="0" smtClean="0">
                <a:solidFill>
                  <a:srgbClr val="FF0000"/>
                </a:solidFill>
                <a:latin typeface="华文细黑"/>
                <a:ea typeface="华文细黑"/>
                <a:cs typeface="华文细黑"/>
              </a:rPr>
              <a:t>犹大</a:t>
            </a:r>
            <a:r>
              <a:rPr lang="zh-TW" altLang="en-US" sz="2400" dirty="0" smtClean="0">
                <a:solidFill>
                  <a:srgbClr val="FF0000"/>
                </a:solidFill>
                <a:latin typeface="华文细黑"/>
                <a:ea typeface="华文细黑"/>
                <a:cs typeface="华文细黑"/>
              </a:rPr>
              <a:t>给出了</a:t>
            </a:r>
            <a:r>
              <a:rPr lang="zh-CN" altLang="en-US" sz="2400" dirty="0" smtClean="0">
                <a:solidFill>
                  <a:srgbClr val="FF0000"/>
                </a:solidFill>
                <a:latin typeface="华文细黑"/>
                <a:ea typeface="华文细黑"/>
                <a:cs typeface="华文细黑"/>
              </a:rPr>
              <a:t>旧约</a:t>
            </a:r>
            <a:r>
              <a:rPr lang="zh-TW" altLang="en-US" sz="2400" dirty="0" smtClean="0">
                <a:solidFill>
                  <a:srgbClr val="FF0000"/>
                </a:solidFill>
                <a:latin typeface="华文细黑"/>
                <a:ea typeface="华文细黑"/>
                <a:cs typeface="华文细黑"/>
              </a:rPr>
              <a:t>的三个例子</a:t>
            </a:r>
            <a:r>
              <a:rPr lang="zh-TW" altLang="en-US"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(a)</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该隐的道路</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是该隐对神的救恩方式的</a:t>
            </a:r>
            <a:r>
              <a:rPr lang="zh-CN" altLang="en-US" sz="2400" dirty="0" smtClean="0">
                <a:solidFill>
                  <a:srgbClr val="FF0000"/>
                </a:solidFill>
                <a:latin typeface="华文细黑"/>
                <a:ea typeface="华文细黑"/>
                <a:cs typeface="华文细黑"/>
              </a:rPr>
              <a:t>叛逆</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创</a:t>
            </a:r>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这是自私的</a:t>
            </a:r>
            <a:r>
              <a:rPr lang="zh-TW" altLang="en-US" sz="2400" dirty="0" smtClean="0">
                <a:solidFill>
                  <a:srgbClr val="FF0000"/>
                </a:solidFill>
                <a:latin typeface="华文细黑"/>
                <a:ea typeface="华文细黑"/>
                <a:cs typeface="华文细黑"/>
              </a:rPr>
              <a:t>方式 </a:t>
            </a:r>
            <a:r>
              <a:rPr lang="en-US" altLang="zh-TW" sz="2400" dirty="0" smtClean="0">
                <a:solidFill>
                  <a:srgbClr val="FF0000"/>
                </a:solidFill>
                <a:latin typeface="华文细黑"/>
                <a:ea typeface="华文细黑"/>
                <a:cs typeface="华文细黑"/>
              </a:rPr>
              <a:t>(11:4)</a:t>
            </a:r>
            <a:r>
              <a:rPr lang="zh-TW" alt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b)</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巴兰的道路</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是贪婪</a:t>
            </a:r>
            <a:r>
              <a:rPr lang="zh-CN" altLang="en-US" sz="2400" dirty="0">
                <a:solidFill>
                  <a:srgbClr val="FF0000"/>
                </a:solidFill>
                <a:latin typeface="华文细黑"/>
                <a:ea typeface="华文细黑"/>
                <a:cs typeface="华文细黑"/>
              </a:rPr>
              <a:t>，出卖恩赐和使命，</a:t>
            </a:r>
            <a:r>
              <a:rPr lang="zh-CN" altLang="en-US" sz="2400" dirty="0" smtClean="0">
                <a:solidFill>
                  <a:srgbClr val="FF0000"/>
                </a:solidFill>
                <a:latin typeface="华文细黑"/>
                <a:ea typeface="华文细黑"/>
                <a:cs typeface="华文细黑"/>
              </a:rPr>
              <a:t>仅仅为了钱财</a:t>
            </a:r>
            <a:r>
              <a:rPr lang="zh-TW" altLang="en-US" sz="2400" dirty="0" smtClean="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(c)</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可拉的</a:t>
            </a:r>
            <a:r>
              <a:rPr lang="zh-TW" altLang="en-US" sz="2400" dirty="0" smtClean="0">
                <a:solidFill>
                  <a:srgbClr val="FF0000"/>
                </a:solidFill>
                <a:latin typeface="华文细黑"/>
                <a:ea typeface="华文细黑"/>
                <a:cs typeface="华文细黑"/>
              </a:rPr>
              <a:t>道路”是</a:t>
            </a:r>
            <a:r>
              <a:rPr lang="zh-TW" altLang="en-US" sz="2400" dirty="0" smtClean="0">
                <a:solidFill>
                  <a:srgbClr val="FF0000"/>
                </a:solidFill>
                <a:latin typeface="华文细黑"/>
                <a:ea typeface="华文细黑"/>
                <a:cs typeface="华文细黑"/>
              </a:rPr>
              <a:t>背叛</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所定的权柄的</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民</a:t>
            </a:r>
            <a:r>
              <a:rPr lang="en-US" altLang="zh-TW" sz="2400" dirty="0" smtClean="0">
                <a:solidFill>
                  <a:srgbClr val="FF0000"/>
                </a:solidFill>
                <a:latin typeface="华文细黑"/>
                <a:ea typeface="华文细黑"/>
                <a:cs typeface="华文细黑"/>
              </a:rPr>
              <a:t>16)</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7" y="-18923"/>
            <a:ext cx="9342393"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对背叛者的警告。</a:t>
            </a:r>
            <a:r>
              <a:rPr lang="en-US" sz="2800" b="1" dirty="0">
                <a:latin typeface="Arial Narrow"/>
                <a:cs typeface="Arial Narrow"/>
              </a:rPr>
              <a:t>3. The warnings against apostate. </a:t>
            </a:r>
          </a:p>
        </p:txBody>
      </p:sp>
      <p:sp>
        <p:nvSpPr>
          <p:cNvPr id="7" name="TextBox 6"/>
          <p:cNvSpPr txBox="1"/>
          <p:nvPr/>
        </p:nvSpPr>
        <p:spPr>
          <a:xfrm>
            <a:off x="8508429" y="-6553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(11)</a:t>
            </a:r>
            <a:endParaRPr lang="en-US" sz="2400" dirty="0">
              <a:solidFill>
                <a:srgbClr val="0000FF"/>
              </a:solidFill>
              <a:latin typeface="Times"/>
              <a:cs typeface="Times"/>
            </a:endParaRPr>
          </a:p>
        </p:txBody>
      </p:sp>
      <p:sp>
        <p:nvSpPr>
          <p:cNvPr id="8" name="Rectangle 7"/>
          <p:cNvSpPr/>
          <p:nvPr/>
        </p:nvSpPr>
        <p:spPr>
          <a:xfrm>
            <a:off x="0" y="2675059"/>
            <a:ext cx="6488869" cy="4154983"/>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4) </a:t>
            </a:r>
            <a:r>
              <a:rPr lang="en-US" sz="2400" dirty="0">
                <a:solidFill>
                  <a:srgbClr val="0000FF"/>
                </a:solidFill>
                <a:latin typeface="Arial Narrow"/>
                <a:cs typeface="Arial Narrow"/>
              </a:rPr>
              <a:t>“Woe to them! They have taken the way of Cain; </a:t>
            </a:r>
            <a:r>
              <a:rPr lang="en-US" sz="2400" dirty="0" smtClean="0">
                <a:solidFill>
                  <a:srgbClr val="0000FF"/>
                </a:solidFill>
                <a:latin typeface="Arial Narrow"/>
                <a:cs typeface="Arial Narrow"/>
              </a:rPr>
              <a:t>they </a:t>
            </a:r>
            <a:r>
              <a:rPr lang="en-US" sz="2400" dirty="0">
                <a:solidFill>
                  <a:srgbClr val="0000FF"/>
                </a:solidFill>
                <a:latin typeface="Arial Narrow"/>
                <a:cs typeface="Arial Narrow"/>
              </a:rPr>
              <a:t>have rushed for profit into Balaam’s error; </a:t>
            </a:r>
            <a:r>
              <a:rPr lang="en-US" sz="2400" dirty="0" smtClean="0">
                <a:solidFill>
                  <a:srgbClr val="0000FF"/>
                </a:solidFill>
                <a:latin typeface="Arial Narrow"/>
                <a:cs typeface="Arial Narrow"/>
              </a:rPr>
              <a:t>hey </a:t>
            </a:r>
            <a:r>
              <a:rPr lang="en-US" sz="2400" dirty="0">
                <a:solidFill>
                  <a:srgbClr val="0000FF"/>
                </a:solidFill>
                <a:latin typeface="Arial Narrow"/>
                <a:cs typeface="Arial Narrow"/>
              </a:rPr>
              <a:t>have been destroyed in </a:t>
            </a:r>
            <a:r>
              <a:rPr lang="en-US" sz="2400" dirty="0" err="1">
                <a:solidFill>
                  <a:srgbClr val="0000FF"/>
                </a:solidFill>
                <a:latin typeface="Arial Narrow"/>
                <a:cs typeface="Arial Narrow"/>
              </a:rPr>
              <a:t>Korah’s</a:t>
            </a:r>
            <a:r>
              <a:rPr lang="en-US" sz="2400" dirty="0">
                <a:solidFill>
                  <a:srgbClr val="0000FF"/>
                </a:solidFill>
                <a:latin typeface="Arial Narrow"/>
                <a:cs typeface="Arial Narrow"/>
              </a:rPr>
              <a:t> rebellion”(1:11)</a:t>
            </a:r>
            <a:r>
              <a:rPr lang="en-US" sz="2400" dirty="0" smtClean="0">
                <a:solidFill>
                  <a:srgbClr val="0000FF"/>
                </a:solidFill>
                <a:latin typeface="Arial Narrow"/>
                <a:cs typeface="Arial Narrow"/>
              </a:rPr>
              <a:t>.</a:t>
            </a:r>
            <a:r>
              <a:rPr lang="en-US" sz="2400" dirty="0" smtClean="0">
                <a:latin typeface="Arial Narrow"/>
                <a:cs typeface="Arial Narrow"/>
              </a:rPr>
              <a:t>Condemnation of </a:t>
            </a:r>
            <a:r>
              <a:rPr lang="en-US" sz="2400" dirty="0">
                <a:latin typeface="Arial Narrow"/>
                <a:cs typeface="Arial Narrow"/>
              </a:rPr>
              <a:t>false teachers is given. Jude gives 3 examples from the OT</a:t>
            </a:r>
            <a:r>
              <a:rPr lang="en-US" sz="2400" dirty="0" smtClean="0">
                <a:latin typeface="Arial Narrow"/>
                <a:cs typeface="Arial Narrow"/>
              </a:rPr>
              <a:t>.(</a:t>
            </a:r>
            <a:r>
              <a:rPr lang="en-US" sz="2400" dirty="0">
                <a:latin typeface="Arial Narrow"/>
                <a:cs typeface="Arial Narrow"/>
              </a:rPr>
              <a:t>a</a:t>
            </a:r>
            <a:r>
              <a:rPr lang="en-US" sz="2400" dirty="0" smtClean="0">
                <a:latin typeface="Arial Narrow"/>
                <a:cs typeface="Arial Narrow"/>
              </a:rPr>
              <a:t>)“</a:t>
            </a:r>
            <a:r>
              <a:rPr lang="en-US" sz="2400" dirty="0">
                <a:latin typeface="Arial Narrow"/>
                <a:cs typeface="Arial Narrow"/>
              </a:rPr>
              <a:t>Way of </a:t>
            </a:r>
            <a:r>
              <a:rPr lang="en-US" sz="2400" dirty="0" err="1">
                <a:latin typeface="Arial Narrow"/>
                <a:cs typeface="Arial Narrow"/>
              </a:rPr>
              <a:t>Cain</a:t>
            </a:r>
            <a:r>
              <a:rPr lang="en-US" sz="2400" dirty="0" err="1" smtClean="0">
                <a:latin typeface="Arial Narrow"/>
                <a:cs typeface="Arial Narrow"/>
              </a:rPr>
              <a:t>”is</a:t>
            </a:r>
            <a:r>
              <a:rPr lang="en-US" sz="2400" dirty="0" smtClean="0">
                <a:latin typeface="Arial Narrow"/>
                <a:cs typeface="Arial Narrow"/>
              </a:rPr>
              <a:t> </a:t>
            </a:r>
            <a:r>
              <a:rPr lang="en-US" sz="2400" dirty="0">
                <a:latin typeface="Arial Narrow"/>
                <a:cs typeface="Arial Narrow"/>
              </a:rPr>
              <a:t>Cain’s rebellion against God’s way of salvation(Gen.4).This is the way of selfishness. It is by faith that Abel’s sacrifice was offered, and that was why God accepted it(He.11:4).(b) “Way of Balaam” is the way of greed, selling of one’s gifts and ministry just for the purpose of making money. (c) “Way of </a:t>
            </a:r>
            <a:r>
              <a:rPr lang="en-US" sz="2400" dirty="0" err="1" smtClean="0">
                <a:latin typeface="Arial Narrow"/>
                <a:cs typeface="Arial Narrow"/>
              </a:rPr>
              <a:t>Korah</a:t>
            </a:r>
            <a:r>
              <a:rPr lang="en-US" sz="2400" dirty="0" smtClean="0">
                <a:latin typeface="Arial Narrow"/>
                <a:cs typeface="Arial Narrow"/>
              </a:rPr>
              <a:t>” </a:t>
            </a:r>
            <a:r>
              <a:rPr lang="en-US" sz="2400" dirty="0">
                <a:latin typeface="Arial Narrow"/>
                <a:cs typeface="Arial Narrow"/>
              </a:rPr>
              <a:t>is the way of rebellion against God’s appointed authority(Num.16). </a:t>
            </a:r>
            <a:endParaRPr lang="en-US" sz="2400" dirty="0">
              <a:solidFill>
                <a:srgbClr val="0000FF"/>
              </a:solidFill>
              <a:latin typeface="Arial Narrow"/>
              <a:cs typeface="Arial Narrow"/>
            </a:endParaRPr>
          </a:p>
        </p:txBody>
      </p:sp>
      <p:pic>
        <p:nvPicPr>
          <p:cNvPr id="3" name="Picture 2"/>
          <p:cNvPicPr>
            <a:picLocks noChangeAspect="1"/>
          </p:cNvPicPr>
          <p:nvPr/>
        </p:nvPicPr>
        <p:blipFill>
          <a:blip r:embed="rId3"/>
          <a:stretch>
            <a:fillRect/>
          </a:stretch>
        </p:blipFill>
        <p:spPr>
          <a:xfrm>
            <a:off x="6506265" y="2779430"/>
            <a:ext cx="2725157" cy="4078570"/>
          </a:xfrm>
          <a:prstGeom prst="rect">
            <a:avLst/>
          </a:prstGeom>
        </p:spPr>
      </p:pic>
      <p:sp>
        <p:nvSpPr>
          <p:cNvPr id="5" name="TextBox 4"/>
          <p:cNvSpPr txBox="1"/>
          <p:nvPr/>
        </p:nvSpPr>
        <p:spPr>
          <a:xfrm>
            <a:off x="7080349" y="4470530"/>
            <a:ext cx="1565679" cy="1815882"/>
          </a:xfrm>
          <a:prstGeom prst="rect">
            <a:avLst/>
          </a:prstGeom>
          <a:noFill/>
        </p:spPr>
        <p:txBody>
          <a:bodyPr wrap="square" rtlCol="0">
            <a:spAutoFit/>
          </a:bodyPr>
          <a:lstStyle/>
          <a:p>
            <a:pPr algn="ctr"/>
            <a:r>
              <a:rPr lang="zh-TW" altLang="en-US" sz="2800" b="1" dirty="0" smtClean="0">
                <a:latin typeface="华文细黑"/>
                <a:ea typeface="华文细黑"/>
                <a:cs typeface="华文细黑"/>
              </a:rPr>
              <a:t>我们</a:t>
            </a:r>
            <a:r>
              <a:rPr lang="zh-CN" altLang="en-US" sz="2800" b="1" dirty="0" smtClean="0">
                <a:latin typeface="华文细黑"/>
                <a:ea typeface="华文细黑"/>
                <a:cs typeface="华文细黑"/>
              </a:rPr>
              <a:t>按着我们的意思</a:t>
            </a:r>
            <a:r>
              <a:rPr lang="zh-TW" altLang="en-US" sz="2800" b="1" dirty="0" smtClean="0">
                <a:latin typeface="华文细黑"/>
                <a:ea typeface="华文细黑"/>
                <a:cs typeface="华文细黑"/>
              </a:rPr>
              <a:t>做</a:t>
            </a:r>
            <a:r>
              <a:rPr lang="zh-TW" altLang="en-US" sz="2800" b="1" dirty="0">
                <a:latin typeface="华文细黑"/>
                <a:ea typeface="华文细黑"/>
                <a:cs typeface="华文细黑"/>
              </a:rPr>
              <a:t>了。</a:t>
            </a:r>
            <a:endParaRPr lang="en-US" sz="2800" b="1" dirty="0">
              <a:latin typeface="华文细黑"/>
              <a:ea typeface="华文细黑"/>
              <a:cs typeface="华文细黑"/>
            </a:endParaRPr>
          </a:p>
        </p:txBody>
      </p:sp>
    </p:spTree>
    <p:extLst>
      <p:ext uri="{BB962C8B-B14F-4D97-AF65-F5344CB8AC3E}">
        <p14:creationId xmlns:p14="http://schemas.microsoft.com/office/powerpoint/2010/main" val="647901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126" y="3719322"/>
            <a:ext cx="9259744" cy="3139321"/>
          </a:xfrm>
          <a:prstGeom prst="rect">
            <a:avLst/>
          </a:prstGeom>
        </p:spPr>
        <p:txBody>
          <a:bodyPr wrap="square">
            <a:spAutoFit/>
          </a:bodyPr>
          <a:lstStyle/>
          <a:p>
            <a:r>
              <a:rPr lang="en-US" sz="2200" b="1" dirty="0">
                <a:latin typeface="Arial Narrow"/>
                <a:cs typeface="Arial Narrow"/>
              </a:rPr>
              <a:t>B. They reveal deliberate </a:t>
            </a:r>
            <a:r>
              <a:rPr lang="en-US" sz="2200" b="1" dirty="0" smtClean="0">
                <a:latin typeface="Arial Narrow"/>
                <a:cs typeface="Arial Narrow"/>
              </a:rPr>
              <a:t>hypocrisy. </a:t>
            </a:r>
            <a:r>
              <a:rPr lang="en-US" sz="2200" dirty="0">
                <a:latin typeface="Arial Narrow"/>
                <a:cs typeface="Arial Narrow"/>
              </a:rPr>
              <a:t>(1) Dirty blemishes. </a:t>
            </a:r>
            <a:r>
              <a:rPr lang="en-US" sz="2200" dirty="0">
                <a:solidFill>
                  <a:srgbClr val="0000FF"/>
                </a:solidFill>
                <a:latin typeface="Arial Narrow"/>
                <a:cs typeface="Arial Narrow"/>
              </a:rPr>
              <a:t>“These people are blemishes at your love feasts, eating with you without the slightest qualm” (1:12a).</a:t>
            </a:r>
            <a:r>
              <a:rPr lang="en-US" sz="2200" dirty="0">
                <a:latin typeface="Arial Narrow"/>
                <a:cs typeface="Arial Narrow"/>
              </a:rPr>
              <a:t> (2) Selfish </a:t>
            </a:r>
            <a:r>
              <a:rPr lang="en-US" sz="2200" dirty="0" err="1">
                <a:latin typeface="Arial Narrow"/>
                <a:cs typeface="Arial Narrow"/>
              </a:rPr>
              <a:t>shepherds</a:t>
            </a:r>
            <a:r>
              <a:rPr lang="en-US" sz="2200" dirty="0" err="1" smtClean="0">
                <a:latin typeface="Arial Narrow"/>
                <a:cs typeface="Arial Narrow"/>
              </a:rPr>
              <a:t>.</a:t>
            </a:r>
            <a:r>
              <a:rPr lang="en-US" sz="2200" dirty="0" err="1" smtClean="0">
                <a:solidFill>
                  <a:srgbClr val="0000FF"/>
                </a:solidFill>
                <a:latin typeface="Arial Narrow"/>
                <a:cs typeface="Arial Narrow"/>
              </a:rPr>
              <a:t>“</a:t>
            </a:r>
            <a:r>
              <a:rPr lang="en-US" sz="2200" dirty="0" err="1">
                <a:solidFill>
                  <a:srgbClr val="0000FF"/>
                </a:solidFill>
                <a:latin typeface="Arial Narrow"/>
                <a:cs typeface="Arial Narrow"/>
              </a:rPr>
              <a:t>Shepherds</a:t>
            </a:r>
            <a:r>
              <a:rPr lang="en-US" sz="2200" dirty="0">
                <a:solidFill>
                  <a:srgbClr val="0000FF"/>
                </a:solidFill>
                <a:latin typeface="Arial Narrow"/>
                <a:cs typeface="Arial Narrow"/>
              </a:rPr>
              <a:t> who feed only themselves</a:t>
            </a:r>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1:12b;</a:t>
            </a:r>
            <a:r>
              <a:rPr lang="en-US" sz="2200" dirty="0" smtClean="0">
                <a:solidFill>
                  <a:srgbClr val="0000FF"/>
                </a:solidFill>
                <a:latin typeface="Arial Narrow"/>
                <a:cs typeface="Arial Narrow"/>
              </a:rPr>
              <a:t>Ez.</a:t>
            </a:r>
            <a:r>
              <a:rPr lang="en-US" sz="2200" dirty="0">
                <a:solidFill>
                  <a:srgbClr val="0000FF"/>
                </a:solidFill>
                <a:latin typeface="Arial Narrow"/>
                <a:cs typeface="Arial Narrow"/>
              </a:rPr>
              <a:t>34:8-10)</a:t>
            </a:r>
            <a:r>
              <a:rPr lang="en-US" sz="2200" dirty="0" smtClean="0">
                <a:solidFill>
                  <a:srgbClr val="0000FF"/>
                </a:solidFill>
                <a:latin typeface="Arial Narrow"/>
                <a:cs typeface="Arial Narrow"/>
              </a:rPr>
              <a:t>.</a:t>
            </a:r>
            <a:r>
              <a:rPr lang="en-US" sz="2200" dirty="0" smtClean="0">
                <a:latin typeface="Arial Narrow"/>
                <a:cs typeface="Arial Narrow"/>
              </a:rPr>
              <a:t>(</a:t>
            </a:r>
            <a:r>
              <a:rPr lang="en-US" sz="2200" dirty="0">
                <a:latin typeface="Arial Narrow"/>
                <a:cs typeface="Arial Narrow"/>
              </a:rPr>
              <a:t>3)Empty clouds</a:t>
            </a:r>
            <a:r>
              <a:rPr lang="en-US" sz="2200" dirty="0" smtClean="0">
                <a:latin typeface="Arial Narrow"/>
                <a:cs typeface="Arial Narrow"/>
              </a:rPr>
              <a:t>. </a:t>
            </a:r>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They are clouds without rain, </a:t>
            </a:r>
            <a:r>
              <a:rPr lang="en-US" sz="2200" dirty="0" smtClean="0">
                <a:solidFill>
                  <a:srgbClr val="0000FF"/>
                </a:solidFill>
                <a:latin typeface="Arial Narrow"/>
                <a:cs typeface="Arial Narrow"/>
              </a:rPr>
              <a:t>blown </a:t>
            </a:r>
            <a:r>
              <a:rPr lang="en-US" sz="2200" dirty="0">
                <a:solidFill>
                  <a:srgbClr val="0000FF"/>
                </a:solidFill>
                <a:latin typeface="Arial Narrow"/>
                <a:cs typeface="Arial Narrow"/>
              </a:rPr>
              <a:t>along by the wind”(1:12c).</a:t>
            </a:r>
            <a:r>
              <a:rPr lang="en-US" sz="2200" dirty="0">
                <a:latin typeface="Arial Narrow"/>
                <a:cs typeface="Arial Narrow"/>
              </a:rPr>
              <a:t> </a:t>
            </a:r>
            <a:r>
              <a:rPr lang="en-US" sz="2200" dirty="0" smtClean="0">
                <a:latin typeface="Arial Narrow"/>
                <a:cs typeface="Arial Narrow"/>
              </a:rPr>
              <a:t>(</a:t>
            </a:r>
            <a:r>
              <a:rPr lang="en-US" sz="2200" dirty="0">
                <a:latin typeface="Arial Narrow"/>
                <a:cs typeface="Arial Narrow"/>
              </a:rPr>
              <a:t>4)Dead </a:t>
            </a:r>
            <a:r>
              <a:rPr lang="en-US" sz="2200" dirty="0" err="1">
                <a:latin typeface="Arial Narrow"/>
                <a:cs typeface="Arial Narrow"/>
              </a:rPr>
              <a:t>trees</a:t>
            </a:r>
            <a:r>
              <a:rPr lang="en-US" sz="2200" dirty="0" err="1" smtClean="0">
                <a:solidFill>
                  <a:srgbClr val="0000FF"/>
                </a:solidFill>
                <a:latin typeface="Arial Narrow"/>
                <a:cs typeface="Arial Narrow"/>
              </a:rPr>
              <a:t>.“</a:t>
            </a:r>
            <a:r>
              <a:rPr lang="en-US" sz="2200" dirty="0" err="1">
                <a:solidFill>
                  <a:srgbClr val="0000FF"/>
                </a:solidFill>
                <a:latin typeface="Arial Narrow"/>
                <a:cs typeface="Arial Narrow"/>
              </a:rPr>
              <a:t>Autumn</a:t>
            </a:r>
            <a:r>
              <a:rPr lang="en-US" sz="2200" dirty="0">
                <a:solidFill>
                  <a:srgbClr val="0000FF"/>
                </a:solidFill>
                <a:latin typeface="Arial Narrow"/>
                <a:cs typeface="Arial Narrow"/>
              </a:rPr>
              <a:t> trees, without fruit and uprooted—twice dead”(1:12d).</a:t>
            </a:r>
            <a:r>
              <a:rPr lang="en-US" sz="2200" dirty="0">
                <a:latin typeface="Arial Narrow"/>
                <a:cs typeface="Arial Narrow"/>
              </a:rPr>
              <a:t> (5)Raging waves. </a:t>
            </a:r>
            <a:r>
              <a:rPr lang="en-US" sz="2200" dirty="0">
                <a:solidFill>
                  <a:srgbClr val="0000FF"/>
                </a:solidFill>
                <a:latin typeface="Arial Narrow"/>
                <a:cs typeface="Arial Narrow"/>
              </a:rPr>
              <a:t>“They are wild waves of the sea, foaming up their shame”(1:13a)</a:t>
            </a:r>
            <a:r>
              <a:rPr lang="en-US" sz="2200" dirty="0" smtClean="0">
                <a:solidFill>
                  <a:srgbClr val="0000FF"/>
                </a:solidFill>
                <a:latin typeface="Arial Narrow"/>
                <a:cs typeface="Arial Narrow"/>
              </a:rPr>
              <a:t>.</a:t>
            </a:r>
            <a:r>
              <a:rPr lang="en-US" sz="2200" dirty="0" smtClean="0">
                <a:latin typeface="Arial Narrow"/>
                <a:cs typeface="Arial Narrow"/>
              </a:rPr>
              <a:t>(</a:t>
            </a:r>
            <a:r>
              <a:rPr lang="en-US" sz="2200" dirty="0">
                <a:latin typeface="Arial Narrow"/>
                <a:cs typeface="Arial Narrow"/>
              </a:rPr>
              <a:t>6)Wandering </a:t>
            </a:r>
            <a:r>
              <a:rPr lang="en-US" sz="2200" dirty="0" err="1" smtClean="0">
                <a:latin typeface="Arial Narrow"/>
                <a:cs typeface="Arial Narrow"/>
              </a:rPr>
              <a:t>stars.</a:t>
            </a:r>
            <a:r>
              <a:rPr lang="en-US" sz="2200" dirty="0" err="1" smtClean="0">
                <a:solidFill>
                  <a:srgbClr val="0000FF"/>
                </a:solidFill>
                <a:latin typeface="Arial Narrow"/>
                <a:cs typeface="Arial Narrow"/>
              </a:rPr>
              <a:t>“Wandering</a:t>
            </a:r>
            <a:r>
              <a:rPr lang="en-US" sz="2200" dirty="0">
                <a:solidFill>
                  <a:srgbClr val="0000FF"/>
                </a:solidFill>
                <a:latin typeface="Arial Narrow"/>
                <a:cs typeface="Arial Narrow"/>
              </a:rPr>
              <a:t> </a:t>
            </a:r>
            <a:r>
              <a:rPr lang="en-US" sz="2200" dirty="0" err="1" smtClean="0">
                <a:solidFill>
                  <a:srgbClr val="0000FF"/>
                </a:solidFill>
                <a:latin typeface="Arial Narrow"/>
                <a:cs typeface="Arial Narrow"/>
              </a:rPr>
              <a:t>stars,for</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whom blackest darkness has been reserved forever</a:t>
            </a:r>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1</a:t>
            </a:r>
            <a:r>
              <a:rPr lang="en-US" sz="2200" dirty="0" smtClean="0">
                <a:solidFill>
                  <a:srgbClr val="0000FF"/>
                </a:solidFill>
                <a:latin typeface="Arial Narrow"/>
                <a:cs typeface="Arial Narrow"/>
              </a:rPr>
              <a:t>: 13b</a:t>
            </a:r>
            <a:r>
              <a:rPr lang="en-US" sz="2200" dirty="0">
                <a:solidFill>
                  <a:srgbClr val="0000FF"/>
                </a:solidFill>
                <a:latin typeface="Arial Narrow"/>
                <a:cs typeface="Arial Narrow"/>
              </a:rPr>
              <a:t>).</a:t>
            </a:r>
            <a:r>
              <a:rPr lang="en-US" sz="2200" dirty="0">
                <a:latin typeface="Arial Narrow"/>
                <a:cs typeface="Arial Narrow"/>
              </a:rPr>
              <a:t> (7)</a:t>
            </a:r>
            <a:r>
              <a:rPr lang="en-US" sz="2200" dirty="0" err="1">
                <a:latin typeface="Arial Narrow"/>
                <a:cs typeface="Arial Narrow"/>
              </a:rPr>
              <a:t>Murmurers</a:t>
            </a:r>
            <a:r>
              <a:rPr lang="en-US" sz="2200" dirty="0">
                <a:latin typeface="Arial Narrow"/>
                <a:cs typeface="Arial Narrow"/>
              </a:rPr>
              <a:t> and </a:t>
            </a:r>
            <a:r>
              <a:rPr lang="en-US" sz="2200" dirty="0" err="1">
                <a:latin typeface="Arial Narrow"/>
                <a:cs typeface="Arial Narrow"/>
              </a:rPr>
              <a:t>complainers</a:t>
            </a:r>
            <a:r>
              <a:rPr lang="en-US" sz="2200" dirty="0" err="1" smtClean="0">
                <a:latin typeface="Arial Narrow"/>
                <a:cs typeface="Arial Narrow"/>
              </a:rPr>
              <a:t>.</a:t>
            </a:r>
            <a:r>
              <a:rPr lang="en-US" sz="2200" dirty="0" err="1" smtClean="0">
                <a:solidFill>
                  <a:srgbClr val="0000FF"/>
                </a:solidFill>
                <a:latin typeface="Arial Narrow"/>
                <a:cs typeface="Arial Narrow"/>
              </a:rPr>
              <a:t>“</a:t>
            </a:r>
            <a:r>
              <a:rPr lang="en-US" sz="2200" dirty="0" err="1">
                <a:solidFill>
                  <a:srgbClr val="0000FF"/>
                </a:solidFill>
                <a:latin typeface="Arial Narrow"/>
                <a:cs typeface="Arial Narrow"/>
              </a:rPr>
              <a:t>These</a:t>
            </a:r>
            <a:r>
              <a:rPr lang="en-US" sz="2200" dirty="0">
                <a:solidFill>
                  <a:srgbClr val="0000FF"/>
                </a:solidFill>
                <a:latin typeface="Arial Narrow"/>
                <a:cs typeface="Arial Narrow"/>
              </a:rPr>
              <a:t> people are grumblers and faultfinders; they follow their own evil </a:t>
            </a:r>
            <a:r>
              <a:rPr lang="en-US" sz="2200" dirty="0" err="1">
                <a:solidFill>
                  <a:srgbClr val="0000FF"/>
                </a:solidFill>
                <a:latin typeface="Arial Narrow"/>
                <a:cs typeface="Arial Narrow"/>
              </a:rPr>
              <a:t>desires</a:t>
            </a:r>
            <a:r>
              <a:rPr lang="en-US" sz="2200" dirty="0" err="1" smtClean="0">
                <a:solidFill>
                  <a:srgbClr val="0000FF"/>
                </a:solidFill>
                <a:latin typeface="Arial Narrow"/>
                <a:cs typeface="Arial Narrow"/>
              </a:rPr>
              <a:t>;they</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boast about themselves and flatter others for their own advantage”(1:16). </a:t>
            </a:r>
            <a:endParaRPr lang="en-US" sz="2200" dirty="0" smtClean="0">
              <a:solidFill>
                <a:srgbClr val="0000FF"/>
              </a:solidFill>
              <a:latin typeface="Arial Narrow"/>
              <a:cs typeface="Arial Narrow"/>
            </a:endParaRPr>
          </a:p>
        </p:txBody>
      </p:sp>
      <p:sp>
        <p:nvSpPr>
          <p:cNvPr id="10" name="TextBox 9"/>
          <p:cNvSpPr txBox="1"/>
          <p:nvPr/>
        </p:nvSpPr>
        <p:spPr>
          <a:xfrm>
            <a:off x="-12126" y="-18923"/>
            <a:ext cx="93593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对背叛者的警告。</a:t>
            </a:r>
            <a:r>
              <a:rPr lang="en-US" sz="2800" b="1" dirty="0">
                <a:latin typeface="Arial Narrow"/>
                <a:cs typeface="Arial Narrow"/>
              </a:rPr>
              <a:t>3. The warnings against apostate. </a:t>
            </a:r>
          </a:p>
        </p:txBody>
      </p:sp>
      <p:sp>
        <p:nvSpPr>
          <p:cNvPr id="12" name="Rectangle 11"/>
          <p:cNvSpPr/>
          <p:nvPr/>
        </p:nvSpPr>
        <p:spPr>
          <a:xfrm>
            <a:off x="-12126" y="428163"/>
            <a:ext cx="9137170" cy="3416320"/>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他们</a:t>
            </a:r>
            <a:r>
              <a:rPr lang="zh-CN" altLang="en-US" sz="2400" b="1" dirty="0" smtClean="0">
                <a:solidFill>
                  <a:srgbClr val="FF0000"/>
                </a:solidFill>
                <a:latin typeface="华文细黑"/>
                <a:ea typeface="华文细黑"/>
                <a:cs typeface="华文细黑"/>
              </a:rPr>
              <a:t>表现出</a:t>
            </a:r>
            <a:r>
              <a:rPr lang="zh-TW" altLang="en-US" sz="2400" b="1" dirty="0" smtClean="0">
                <a:solidFill>
                  <a:srgbClr val="FF0000"/>
                </a:solidFill>
                <a:latin typeface="华文细黑"/>
                <a:ea typeface="华文细黑"/>
                <a:cs typeface="华文细黑"/>
              </a:rPr>
              <a:t>故意的虚伪</a:t>
            </a:r>
            <a:r>
              <a:rPr lang="zh-TW" altLang="en-US" sz="2400" b="1"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肮脏</a:t>
            </a:r>
            <a:r>
              <a:rPr lang="zh-TW" altLang="en-US" sz="2400" dirty="0">
                <a:solidFill>
                  <a:srgbClr val="FF0000"/>
                </a:solidFill>
                <a:latin typeface="华文细黑"/>
                <a:ea typeface="华文细黑"/>
                <a:cs typeface="华文细黑"/>
              </a:rPr>
              <a:t>的瑕疵</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这样的人，在你们的爱席上，与你们同吃的时候，正是</a:t>
            </a:r>
            <a:r>
              <a:rPr lang="en-US" sz="2400" dirty="0" smtClean="0">
                <a:solidFill>
                  <a:srgbClr val="0000FF"/>
                </a:solidFill>
                <a:latin typeface="华文细黑"/>
                <a:ea typeface="华文细黑"/>
                <a:cs typeface="华文细黑"/>
              </a:rPr>
              <a:t>礁石</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(1:12a)</a:t>
            </a:r>
            <a:r>
              <a:rPr lang="zh-TW" altLang="en-US" sz="2400" dirty="0" smtClean="0">
                <a:solidFill>
                  <a:srgbClr val="0000FF"/>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自</a:t>
            </a:r>
            <a:r>
              <a:rPr lang="zh-TW" altLang="en-US" sz="2400" dirty="0">
                <a:solidFill>
                  <a:srgbClr val="FF0000"/>
                </a:solidFill>
                <a:latin typeface="华文细黑"/>
                <a:ea typeface="华文细黑"/>
                <a:cs typeface="华文细黑"/>
              </a:rPr>
              <a:t>私的牧羊人</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他们作牧人，只知喂养</a:t>
            </a:r>
            <a:r>
              <a:rPr lang="en-US" sz="2400" dirty="0" smtClean="0">
                <a:solidFill>
                  <a:srgbClr val="0000FF"/>
                </a:solidFill>
                <a:latin typeface="华文细黑"/>
                <a:ea typeface="华文细黑"/>
                <a:cs typeface="华文细黑"/>
              </a:rPr>
              <a:t>自己</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(1:12b;34:8</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10)</a:t>
            </a:r>
            <a:r>
              <a:rPr lang="zh-TW" altLang="en-US" sz="2400" dirty="0" smtClean="0">
                <a:solidFill>
                  <a:srgbClr val="0000FF"/>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有云无雨</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是</a:t>
            </a:r>
            <a:r>
              <a:rPr lang="en-US" sz="2400" dirty="0">
                <a:solidFill>
                  <a:srgbClr val="0000FF"/>
                </a:solidFill>
                <a:latin typeface="华文细黑"/>
                <a:ea typeface="华文细黑"/>
                <a:cs typeface="华文细黑"/>
              </a:rPr>
              <a:t>没有雨的云彩，被风飘</a:t>
            </a:r>
            <a:r>
              <a:rPr lang="en-US" sz="2400" dirty="0" smtClean="0">
                <a:solidFill>
                  <a:srgbClr val="0000FF"/>
                </a:solidFill>
                <a:latin typeface="华文细黑"/>
                <a:ea typeface="华文细黑"/>
                <a:cs typeface="华文细黑"/>
              </a:rPr>
              <a:t>荡</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(1:12c)</a:t>
            </a:r>
            <a:r>
              <a:rPr lang="zh-TW" altLang="en-US" sz="2400" dirty="0" smtClean="0">
                <a:solidFill>
                  <a:srgbClr val="0000FF"/>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死树</a:t>
            </a:r>
            <a:r>
              <a:rPr lang="zh-TW" altLang="en-US" sz="2400" dirty="0">
                <a:solidFill>
                  <a:srgbClr val="FF0000"/>
                </a:solidFill>
                <a:latin typeface="华文细黑"/>
                <a:ea typeface="华文细黑"/>
                <a:cs typeface="华文细黑"/>
              </a:rPr>
              <a:t>。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是秋天没有果子的树，死而又死，连根被拔出来</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(1:12d)</a:t>
            </a:r>
            <a:r>
              <a:rPr lang="zh-TW" altLang="en-US" sz="2400" dirty="0" smtClean="0">
                <a:solidFill>
                  <a:srgbClr val="0000FF"/>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(5)</a:t>
            </a:r>
            <a:r>
              <a:rPr lang="zh-TW" altLang="en-US" sz="2400" dirty="0" smtClean="0">
                <a:solidFill>
                  <a:srgbClr val="FF0000"/>
                </a:solidFill>
                <a:latin typeface="华文细黑"/>
                <a:ea typeface="华文细黑"/>
                <a:cs typeface="华文细黑"/>
              </a:rPr>
              <a:t>狂暴的波涛 </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他</a:t>
            </a:r>
            <a:r>
              <a:rPr lang="en-US" sz="2400" dirty="0">
                <a:solidFill>
                  <a:srgbClr val="0000FF"/>
                </a:solidFill>
              </a:rPr>
              <a:t>是海里的狂浪，涌出自己可耻的沫子</a:t>
            </a:r>
            <a:r>
              <a:rPr lang="en-US" sz="2400" dirty="0" smtClean="0">
                <a:solidFill>
                  <a:srgbClr val="0000FF"/>
                </a:solidFill>
              </a:rPr>
              <a:t>来</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(1:13a)</a:t>
            </a:r>
            <a:r>
              <a:rPr lang="zh-TW" altLang="en-US" sz="2400" dirty="0" smtClean="0">
                <a:solidFill>
                  <a:srgbClr val="0000FF"/>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(6)</a:t>
            </a:r>
            <a:r>
              <a:rPr lang="zh-TW" altLang="en-US" sz="2400" dirty="0" smtClean="0">
                <a:solidFill>
                  <a:srgbClr val="FF0000"/>
                </a:solidFill>
                <a:latin typeface="华文细黑"/>
                <a:ea typeface="华文细黑"/>
                <a:cs typeface="华文细黑"/>
              </a:rPr>
              <a:t>流</a:t>
            </a:r>
            <a:r>
              <a:rPr lang="zh-CN" altLang="en-US" sz="2400" dirty="0">
                <a:solidFill>
                  <a:srgbClr val="FF0000"/>
                </a:solidFill>
                <a:latin typeface="华文细黑"/>
                <a:ea typeface="华文细黑"/>
                <a:cs typeface="华文细黑"/>
              </a:rPr>
              <a:t>荡</a:t>
            </a:r>
            <a:r>
              <a:rPr lang="zh-TW" altLang="en-US" sz="2400" dirty="0" smtClean="0">
                <a:solidFill>
                  <a:srgbClr val="FF0000"/>
                </a:solidFill>
                <a:latin typeface="华文细黑"/>
                <a:ea typeface="华文细黑"/>
                <a:cs typeface="华文细黑"/>
              </a:rPr>
              <a:t>的</a:t>
            </a:r>
            <a:r>
              <a:rPr lang="zh-TW" altLang="en-US" sz="2400" dirty="0">
                <a:solidFill>
                  <a:srgbClr val="FF0000"/>
                </a:solidFill>
                <a:latin typeface="华文细黑"/>
                <a:ea typeface="华文细黑"/>
                <a:cs typeface="华文细黑"/>
              </a:rPr>
              <a:t>星星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是流荡的星，有墨黑的幽暗为他们永远存留</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(1:13b)</a:t>
            </a:r>
            <a:r>
              <a:rPr lang="zh-TW" altLang="en-US" sz="2400" dirty="0" smtClean="0">
                <a:solidFill>
                  <a:srgbClr val="0000FF"/>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(7</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诽谤</a:t>
            </a:r>
            <a:r>
              <a:rPr lang="zh-TW" altLang="en-US" sz="2400" dirty="0" smtClean="0">
                <a:solidFill>
                  <a:srgbClr val="FF0000"/>
                </a:solidFill>
                <a:latin typeface="华文细黑"/>
                <a:ea typeface="华文细黑"/>
                <a:cs typeface="华文细黑"/>
              </a:rPr>
              <a:t>者和抱怨者</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这些人是私下议论，常发怨言的，随从自己的情欲而行，口中说夸大的话，为得便宜谄媚</a:t>
            </a:r>
            <a:r>
              <a:rPr lang="en-US" sz="2400" dirty="0" smtClean="0">
                <a:solidFill>
                  <a:srgbClr val="0000FF"/>
                </a:solidFill>
                <a:latin typeface="华文细黑"/>
                <a:ea typeface="华文细黑"/>
                <a:cs typeface="华文细黑"/>
              </a:rPr>
              <a:t>人</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16)</a:t>
            </a:r>
            <a:r>
              <a:rPr lang="zh-TW" altLang="en-US" sz="2400" dirty="0" smtClean="0">
                <a:solidFill>
                  <a:srgbClr val="0000FF"/>
                </a:solidFill>
                <a:latin typeface="华文细黑"/>
                <a:ea typeface="华文细黑"/>
                <a:cs typeface="华文细黑"/>
              </a:rPr>
              <a:t>。</a:t>
            </a:r>
            <a:endParaRPr lang="zh-TW" altLang="en-US" sz="2400" b="1" dirty="0">
              <a:solidFill>
                <a:srgbClr val="0000FF"/>
              </a:solidFill>
              <a:latin typeface="华文细黑"/>
              <a:ea typeface="华文细黑"/>
              <a:cs typeface="华文细黑"/>
            </a:endParaRPr>
          </a:p>
        </p:txBody>
      </p:sp>
      <p:sp>
        <p:nvSpPr>
          <p:cNvPr id="15" name="TextBox 14"/>
          <p:cNvSpPr txBox="1"/>
          <p:nvPr/>
        </p:nvSpPr>
        <p:spPr>
          <a:xfrm>
            <a:off x="8542287"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(12)</a:t>
            </a:r>
            <a:endParaRPr lang="en-US" sz="2400" dirty="0">
              <a:solidFill>
                <a:srgbClr val="0000FF"/>
              </a:solidFill>
              <a:latin typeface="Times"/>
              <a:cs typeface="Times"/>
            </a:endParaRP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144" y="3120155"/>
            <a:ext cx="9158144" cy="3416320"/>
          </a:xfrm>
          <a:prstGeom prst="rect">
            <a:avLst/>
          </a:prstGeom>
        </p:spPr>
        <p:txBody>
          <a:bodyPr wrap="square">
            <a:spAutoFit/>
          </a:bodyPr>
          <a:lstStyle/>
          <a:p>
            <a:r>
              <a:rPr lang="en-US" sz="2400" b="1" dirty="0" err="1">
                <a:latin typeface="Arial Narrow"/>
                <a:cs typeface="Arial Narrow"/>
              </a:rPr>
              <a:t>C.They</a:t>
            </a:r>
            <a:r>
              <a:rPr lang="en-US" sz="2400" b="1" dirty="0">
                <a:latin typeface="Arial Narrow"/>
                <a:cs typeface="Arial Narrow"/>
              </a:rPr>
              <a:t> receive their due </a:t>
            </a:r>
            <a:r>
              <a:rPr lang="en-US" sz="2400" b="1" dirty="0" smtClean="0">
                <a:latin typeface="Arial Narrow"/>
                <a:cs typeface="Arial Narrow"/>
              </a:rPr>
              <a:t>penalty.</a:t>
            </a:r>
            <a:r>
              <a:rPr lang="en-US" sz="2400" dirty="0" smtClean="0">
                <a:latin typeface="Arial Narrow"/>
                <a:cs typeface="Arial Narrow"/>
              </a:rPr>
              <a:t> </a:t>
            </a:r>
            <a:r>
              <a:rPr lang="en-US" sz="2400" dirty="0">
                <a:latin typeface="Arial Narrow"/>
                <a:cs typeface="Arial Narrow"/>
              </a:rPr>
              <a:t>Enoch walked with God and </a:t>
            </a:r>
            <a:r>
              <a:rPr lang="en-US" sz="2400" dirty="0" smtClean="0">
                <a:latin typeface="Arial Narrow"/>
                <a:cs typeface="Arial Narrow"/>
              </a:rPr>
              <a:t>ministered </a:t>
            </a:r>
            <a:r>
              <a:rPr lang="en-US" sz="2400" dirty="0">
                <a:latin typeface="Arial Narrow"/>
                <a:cs typeface="Arial Narrow"/>
              </a:rPr>
              <a:t>as a prophet when he announced the coming judgment of the flood and of the end times. What does Enoch’s prophecy say about the coming judgment? (1)It will be a personal judgment</a:t>
            </a:r>
            <a:r>
              <a:rPr lang="en-US" sz="2400" dirty="0" smtClean="0">
                <a:latin typeface="Arial Narrow"/>
                <a:cs typeface="Arial Narrow"/>
              </a:rPr>
              <a:t>.</a:t>
            </a:r>
            <a:r>
              <a:rPr lang="en-US" sz="2400" dirty="0" smtClean="0">
                <a:solidFill>
                  <a:srgbClr val="0000FF"/>
                </a:solidFill>
                <a:latin typeface="Arial Narrow"/>
                <a:cs typeface="Arial Narrow"/>
              </a:rPr>
              <a:t>“</a:t>
            </a:r>
            <a:r>
              <a:rPr lang="en-US" sz="2400" dirty="0" err="1">
                <a:solidFill>
                  <a:srgbClr val="0000FF"/>
                </a:solidFill>
                <a:latin typeface="Arial Narrow"/>
                <a:cs typeface="Arial Narrow"/>
              </a:rPr>
              <a:t>Enoch</a:t>
            </a:r>
            <a:r>
              <a:rPr lang="en-US" sz="2400" dirty="0" err="1" smtClean="0">
                <a:solidFill>
                  <a:srgbClr val="0000FF"/>
                </a:solidFill>
                <a:latin typeface="Arial Narrow"/>
                <a:cs typeface="Arial Narrow"/>
              </a:rPr>
              <a:t>,the</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seventh from </a:t>
            </a:r>
            <a:r>
              <a:rPr lang="en-US" sz="2400" dirty="0" err="1">
                <a:solidFill>
                  <a:srgbClr val="0000FF"/>
                </a:solidFill>
                <a:latin typeface="Arial Narrow"/>
                <a:cs typeface="Arial Narrow"/>
              </a:rPr>
              <a:t>Adam</a:t>
            </a:r>
            <a:r>
              <a:rPr lang="en-US" sz="2400" dirty="0" err="1" smtClean="0">
                <a:solidFill>
                  <a:srgbClr val="0000FF"/>
                </a:solidFill>
                <a:latin typeface="Arial Narrow"/>
                <a:cs typeface="Arial Narrow"/>
              </a:rPr>
              <a:t>,prophesied</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about them: </a:t>
            </a:r>
            <a:r>
              <a:rPr lang="en-US" sz="2400" dirty="0" smtClean="0">
                <a:solidFill>
                  <a:srgbClr val="0000FF"/>
                </a:solidFill>
                <a:latin typeface="Arial Narrow"/>
                <a:cs typeface="Arial Narrow"/>
              </a:rPr>
              <a:t>See</a:t>
            </a:r>
            <a:r>
              <a:rPr lang="en-US" sz="2400" dirty="0">
                <a:solidFill>
                  <a:srgbClr val="0000FF"/>
                </a:solidFill>
                <a:latin typeface="Arial Narrow"/>
                <a:cs typeface="Arial Narrow"/>
              </a:rPr>
              <a:t>, the Lord is coming with thousands upon thousands of his holy ones”(1:14). </a:t>
            </a:r>
            <a:r>
              <a:rPr lang="en-US" sz="2400" dirty="0">
                <a:latin typeface="Arial Narrow"/>
                <a:cs typeface="Arial Narrow"/>
              </a:rPr>
              <a:t>God Himself will come to judge the world. (2)It will be a universal judgment. </a:t>
            </a:r>
            <a:r>
              <a:rPr lang="en-US" sz="2400" dirty="0">
                <a:solidFill>
                  <a:srgbClr val="0000FF"/>
                </a:solidFill>
                <a:latin typeface="Arial Narrow"/>
                <a:cs typeface="Arial Narrow"/>
              </a:rPr>
              <a:t>“To judge everyone, and to convict all of them of all the ungodly acts they have committed in their ungodliness”(1:15a)</a:t>
            </a:r>
            <a:r>
              <a:rPr lang="en-US" sz="2400" dirty="0">
                <a:latin typeface="Arial Narrow"/>
                <a:cs typeface="Arial Narrow"/>
              </a:rPr>
              <a:t>. (3)It will be a righteous </a:t>
            </a:r>
            <a:r>
              <a:rPr lang="en-US" sz="2400" dirty="0" smtClean="0">
                <a:latin typeface="Arial Narrow"/>
                <a:cs typeface="Arial Narrow"/>
              </a:rPr>
              <a:t>judgment</a:t>
            </a:r>
            <a:r>
              <a:rPr lang="en-US" sz="2400" dirty="0">
                <a:latin typeface="Arial Narrow"/>
                <a:cs typeface="Arial Narrow"/>
              </a:rPr>
              <a:t>. </a:t>
            </a:r>
            <a:r>
              <a:rPr lang="en-US" sz="2400" dirty="0" smtClean="0">
                <a:solidFill>
                  <a:srgbClr val="0000FF"/>
                </a:solidFill>
                <a:latin typeface="Arial Narrow"/>
                <a:cs typeface="Arial Narrow"/>
              </a:rPr>
              <a:t>“Of </a:t>
            </a:r>
            <a:r>
              <a:rPr lang="en-US" sz="2400" dirty="0">
                <a:solidFill>
                  <a:srgbClr val="0000FF"/>
                </a:solidFill>
                <a:latin typeface="Arial Narrow"/>
                <a:cs typeface="Arial Narrow"/>
              </a:rPr>
              <a:t>all the defiant words ungodly sinners have spoken against him”(1:15b).</a:t>
            </a:r>
          </a:p>
        </p:txBody>
      </p:sp>
      <p:sp>
        <p:nvSpPr>
          <p:cNvPr id="10" name="TextBox 9"/>
          <p:cNvSpPr txBox="1"/>
          <p:nvPr/>
        </p:nvSpPr>
        <p:spPr>
          <a:xfrm>
            <a:off x="-12126" y="-18923"/>
            <a:ext cx="93593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对背叛者的警告。</a:t>
            </a:r>
            <a:r>
              <a:rPr lang="en-US" sz="2800" b="1" dirty="0">
                <a:latin typeface="Arial Narrow"/>
                <a:cs typeface="Arial Narrow"/>
              </a:rPr>
              <a:t>3. The warnings against apostate. </a:t>
            </a:r>
          </a:p>
        </p:txBody>
      </p:sp>
      <p:sp>
        <p:nvSpPr>
          <p:cNvPr id="12" name="Rectangle 11"/>
          <p:cNvSpPr/>
          <p:nvPr/>
        </p:nvSpPr>
        <p:spPr>
          <a:xfrm>
            <a:off x="-12126" y="462029"/>
            <a:ext cx="9137170" cy="3046988"/>
          </a:xfrm>
          <a:prstGeom prst="rect">
            <a:avLst/>
          </a:prstGeom>
        </p:spPr>
        <p:txBody>
          <a:bodyPr wrap="square">
            <a:spAutoFit/>
          </a:bodyPr>
          <a:lstStyle/>
          <a:p>
            <a:r>
              <a:rPr lang="en-US" sz="2400" dirty="0" smtClean="0">
                <a:solidFill>
                  <a:srgbClr val="FF0000"/>
                </a:solidFill>
                <a:latin typeface="华文细黑"/>
                <a:ea typeface="华文细黑"/>
                <a:cs typeface="华文细黑"/>
              </a:rPr>
              <a:t>C</a:t>
            </a:r>
            <a:r>
              <a:rPr lang="zh-CN" alt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他们</a:t>
            </a:r>
            <a:r>
              <a:rPr lang="en-US" sz="2400" dirty="0">
                <a:solidFill>
                  <a:srgbClr val="FF0000"/>
                </a:solidFill>
                <a:latin typeface="华文细黑"/>
                <a:ea typeface="华文细黑"/>
                <a:cs typeface="华文细黑"/>
              </a:rPr>
              <a:t>受到应有的</a:t>
            </a:r>
            <a:r>
              <a:rPr lang="en-US" sz="2400" dirty="0" smtClean="0">
                <a:solidFill>
                  <a:srgbClr val="FF0000"/>
                </a:solidFill>
                <a:latin typeface="华文细黑"/>
                <a:ea typeface="华文细黑"/>
                <a:cs typeface="华文细黑"/>
              </a:rPr>
              <a:t>惩罚。</a:t>
            </a:r>
            <a:r>
              <a:rPr lang="en-US" sz="2400" dirty="0">
                <a:solidFill>
                  <a:srgbClr val="FF0000"/>
                </a:solidFill>
                <a:latin typeface="华文细黑"/>
                <a:ea typeface="华文细黑"/>
                <a:cs typeface="华文细黑"/>
              </a:rPr>
              <a:t> 以诺与神同行，宣告洪水和末日的审判。 以诺的预言对即将到来的审判怎么说呢</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这</a:t>
            </a:r>
            <a:r>
              <a:rPr lang="en-US" sz="2400" dirty="0">
                <a:solidFill>
                  <a:srgbClr val="FF0000"/>
                </a:solidFill>
                <a:latin typeface="华文细黑"/>
                <a:ea typeface="华文细黑"/>
                <a:cs typeface="华文细黑"/>
              </a:rPr>
              <a:t>将是一个个人</a:t>
            </a:r>
            <a:r>
              <a:rPr 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审判</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rPr>
              <a:t>亚当的七世孙以诺，曾预言这些人说，看哪，主带着他的千万圣者</a:t>
            </a:r>
            <a:r>
              <a:rPr lang="en-US" sz="2400" dirty="0" smtClean="0">
                <a:solidFill>
                  <a:srgbClr val="0000FF"/>
                </a:solidFill>
              </a:rPr>
              <a:t>降临</a:t>
            </a:r>
            <a:r>
              <a:rPr lang="en-US" sz="2400" dirty="0" smtClean="0">
                <a:solidFill>
                  <a:srgbClr val="0000FF"/>
                </a:solidFill>
                <a:latin typeface="华文细黑"/>
                <a:ea typeface="华文细黑"/>
                <a:cs typeface="华文细黑"/>
              </a:rPr>
              <a:t>”(1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14)。</a:t>
            </a:r>
            <a:r>
              <a:rPr 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亲自</a:t>
            </a:r>
            <a:r>
              <a:rPr lang="en-US" sz="2400" dirty="0">
                <a:solidFill>
                  <a:srgbClr val="FF0000"/>
                </a:solidFill>
                <a:latin typeface="华文细黑"/>
                <a:ea typeface="华文细黑"/>
                <a:cs typeface="华文细黑"/>
              </a:rPr>
              <a:t>来审判世界</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这将是一个普</a:t>
            </a:r>
            <a:r>
              <a:rPr lang="zh-CN" altLang="en-US" sz="2400" dirty="0" smtClean="0">
                <a:solidFill>
                  <a:srgbClr val="FF0000"/>
                </a:solidFill>
                <a:latin typeface="华文细黑"/>
                <a:ea typeface="华文细黑"/>
                <a:cs typeface="华文细黑"/>
              </a:rPr>
              <a:t>世</a:t>
            </a:r>
            <a:r>
              <a:rPr lang="en-US" sz="2400" dirty="0" smtClean="0">
                <a:solidFill>
                  <a:srgbClr val="FF0000"/>
                </a:solidFill>
                <a:latin typeface="华文细黑"/>
                <a:ea typeface="华文细黑"/>
                <a:cs typeface="华文细黑"/>
              </a:rPr>
              <a:t>的</a:t>
            </a:r>
            <a:r>
              <a:rPr lang="zh-CN" altLang="en-US" sz="2400" dirty="0">
                <a:solidFill>
                  <a:srgbClr val="FF0000"/>
                </a:solidFill>
                <a:latin typeface="华文细黑"/>
                <a:ea typeface="华文细黑"/>
                <a:cs typeface="华文细黑"/>
              </a:rPr>
              <a:t>审判</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err="1">
                <a:solidFill>
                  <a:srgbClr val="0000FF"/>
                </a:solidFill>
                <a:latin typeface="华文细黑"/>
                <a:ea typeface="华文细黑"/>
                <a:cs typeface="华文细黑"/>
              </a:rPr>
              <a:t>要在众人身上行</a:t>
            </a:r>
            <a:r>
              <a:rPr lang="en-US" sz="2400" dirty="0" err="1" smtClean="0">
                <a:solidFill>
                  <a:srgbClr val="0000FF"/>
                </a:solidFill>
                <a:latin typeface="华文细黑"/>
                <a:ea typeface="华文细黑"/>
                <a:cs typeface="华文细黑"/>
              </a:rPr>
              <a:t>审判,证实</a:t>
            </a:r>
            <a:r>
              <a:rPr lang="en-US" sz="2400" dirty="0" err="1">
                <a:solidFill>
                  <a:srgbClr val="0000FF"/>
                </a:solidFill>
                <a:latin typeface="华文细黑"/>
                <a:ea typeface="华文细黑"/>
                <a:cs typeface="华文细黑"/>
              </a:rPr>
              <a:t>那一切不</a:t>
            </a:r>
            <a:r>
              <a:rPr lang="en-US" sz="2400" dirty="0" err="1" smtClean="0">
                <a:solidFill>
                  <a:srgbClr val="0000FF"/>
                </a:solidFill>
                <a:latin typeface="华文细黑"/>
                <a:ea typeface="华文细黑"/>
                <a:cs typeface="华文细黑"/>
              </a:rPr>
              <a:t>敬虔的人</a:t>
            </a:r>
            <a:r>
              <a:rPr lang="en-US" sz="2400" dirty="0" smtClean="0">
                <a:solidFill>
                  <a:srgbClr val="0000FF"/>
                </a:solidFill>
                <a:latin typeface="华文细黑"/>
                <a:ea typeface="华文细黑"/>
                <a:cs typeface="华文细黑"/>
              </a:rPr>
              <a:t>”(</a:t>
            </a:r>
            <a:r>
              <a:rPr lang="en-US" sz="2400" dirty="0" smtClean="0">
                <a:solidFill>
                  <a:srgbClr val="0000FF"/>
                </a:solidFill>
                <a:latin typeface="Arial Narrow"/>
                <a:ea typeface="华文细黑"/>
                <a:cs typeface="Arial Narrow"/>
              </a:rPr>
              <a:t>1: 15a</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这</a:t>
            </a:r>
            <a:r>
              <a:rPr lang="en-US" sz="2400" dirty="0">
                <a:solidFill>
                  <a:srgbClr val="FF0000"/>
                </a:solidFill>
                <a:latin typeface="华文细黑"/>
                <a:ea typeface="华文细黑"/>
                <a:cs typeface="华文细黑"/>
              </a:rPr>
              <a:t>将是一个正义</a:t>
            </a:r>
            <a:r>
              <a:rPr lang="en-US" sz="2400" dirty="0" smtClean="0">
                <a:solidFill>
                  <a:srgbClr val="FF0000"/>
                </a:solidFill>
                <a:latin typeface="华文细黑"/>
                <a:ea typeface="华文细黑"/>
                <a:cs typeface="华文细黑"/>
              </a:rPr>
              <a:t>的</a:t>
            </a:r>
            <a:r>
              <a:rPr lang="zh-CN" altLang="en-US" sz="2400" dirty="0">
                <a:solidFill>
                  <a:srgbClr val="FF0000"/>
                </a:solidFill>
                <a:latin typeface="华文细黑"/>
                <a:ea typeface="华文细黑"/>
                <a:cs typeface="华文细黑"/>
              </a:rPr>
              <a:t>审判</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所妄行一切不敬虔的事，又证实不敬虔之罪人所说顶撞他的刚愎</a:t>
            </a:r>
            <a:r>
              <a:rPr lang="en-US" sz="2400" dirty="0" smtClean="0">
                <a:solidFill>
                  <a:srgbClr val="0000FF"/>
                </a:solidFill>
                <a:latin typeface="华文细黑"/>
                <a:ea typeface="华文细黑"/>
                <a:cs typeface="华文细黑"/>
              </a:rPr>
              <a:t>话”(1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15b</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a:p>
            <a:r>
              <a:rPr lang="en-US" sz="2400" dirty="0"/>
              <a:t> </a:t>
            </a:r>
          </a:p>
        </p:txBody>
      </p:sp>
      <p:sp>
        <p:nvSpPr>
          <p:cNvPr id="7" name="TextBox 6"/>
          <p:cNvSpPr txBox="1"/>
          <p:nvPr/>
        </p:nvSpPr>
        <p:spPr>
          <a:xfrm>
            <a:off x="8542287"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(13)</a:t>
            </a:r>
            <a:endParaRPr lang="en-US" sz="2400" dirty="0">
              <a:solidFill>
                <a:srgbClr val="0000FF"/>
              </a:solidFill>
              <a:latin typeface="Times"/>
              <a:cs typeface="Times"/>
            </a:endParaRPr>
          </a:p>
        </p:txBody>
      </p:sp>
    </p:spTree>
    <p:extLst>
      <p:ext uri="{BB962C8B-B14F-4D97-AF65-F5344CB8AC3E}">
        <p14:creationId xmlns:p14="http://schemas.microsoft.com/office/powerpoint/2010/main" val="32755011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12" y="3458785"/>
            <a:ext cx="9158144" cy="3416320"/>
          </a:xfrm>
          <a:prstGeom prst="rect">
            <a:avLst/>
          </a:prstGeom>
        </p:spPr>
        <p:txBody>
          <a:bodyPr wrap="square">
            <a:spAutoFit/>
          </a:bodyPr>
          <a:lstStyle/>
          <a:p>
            <a:r>
              <a:rPr lang="en-US" sz="2400" dirty="0">
                <a:latin typeface="Arial Narrow"/>
                <a:cs typeface="Arial Narrow"/>
              </a:rPr>
              <a:t>From the </a:t>
            </a:r>
            <a:r>
              <a:rPr lang="en-US" sz="2400" dirty="0" err="1">
                <a:latin typeface="Arial Narrow"/>
                <a:cs typeface="Arial Narrow"/>
              </a:rPr>
              <a:t>beginning,Satan</a:t>
            </a:r>
            <a:r>
              <a:rPr lang="en-US" sz="2400" dirty="0">
                <a:latin typeface="Arial Narrow"/>
                <a:cs typeface="Arial Narrow"/>
              </a:rPr>
              <a:t> has attacked the Word of </a:t>
            </a:r>
            <a:r>
              <a:rPr lang="en-US" sz="2400" dirty="0" err="1">
                <a:latin typeface="Arial Narrow"/>
                <a:cs typeface="Arial Narrow"/>
              </a:rPr>
              <a:t>God</a:t>
            </a:r>
            <a:r>
              <a:rPr lang="en-US" sz="2400" dirty="0" err="1" smtClean="0">
                <a:latin typeface="Arial Narrow"/>
                <a:cs typeface="Arial Narrow"/>
              </a:rPr>
              <a:t>.</a:t>
            </a:r>
            <a:r>
              <a:rPr lang="en-US" sz="2400" dirty="0" err="1" smtClean="0">
                <a:solidFill>
                  <a:srgbClr val="0000FF"/>
                </a:solidFill>
                <a:latin typeface="Arial Narrow"/>
                <a:cs typeface="Arial Narrow"/>
              </a:rPr>
              <a:t>“</a:t>
            </a:r>
            <a:r>
              <a:rPr lang="en-US" sz="2400" dirty="0" err="1">
                <a:solidFill>
                  <a:srgbClr val="0000FF"/>
                </a:solidFill>
                <a:latin typeface="Arial Narrow"/>
                <a:cs typeface="Arial Narrow"/>
              </a:rPr>
              <a:t>Did</a:t>
            </a:r>
            <a:r>
              <a:rPr lang="en-US" sz="2400" dirty="0">
                <a:solidFill>
                  <a:srgbClr val="0000FF"/>
                </a:solidFill>
                <a:latin typeface="Arial Narrow"/>
                <a:cs typeface="Arial Narrow"/>
              </a:rPr>
              <a:t> God really say?</a:t>
            </a:r>
            <a:r>
              <a:rPr lang="en-US" sz="2400" dirty="0" smtClean="0">
                <a:solidFill>
                  <a:srgbClr val="0000FF"/>
                </a:solidFill>
                <a:latin typeface="Arial Narrow"/>
                <a:cs typeface="Arial Narrow"/>
              </a:rPr>
              <a:t>” </a:t>
            </a:r>
          </a:p>
          <a:p>
            <a:r>
              <a:rPr lang="en-US" sz="2400" dirty="0" smtClean="0">
                <a:latin typeface="Arial Narrow"/>
                <a:cs typeface="Arial Narrow"/>
              </a:rPr>
              <a:t>(Ge.</a:t>
            </a:r>
            <a:r>
              <a:rPr lang="en-US" sz="2400" dirty="0">
                <a:latin typeface="Arial Narrow"/>
                <a:cs typeface="Arial Narrow"/>
              </a:rPr>
              <a:t>3:1)</a:t>
            </a:r>
            <a:r>
              <a:rPr lang="en-US" sz="2400" dirty="0" smtClean="0">
                <a:latin typeface="Arial Narrow"/>
                <a:cs typeface="Arial Narrow"/>
              </a:rPr>
              <a:t>.Once </a:t>
            </a:r>
            <a:r>
              <a:rPr lang="en-US" sz="2400" dirty="0">
                <a:latin typeface="Arial Narrow"/>
                <a:cs typeface="Arial Narrow"/>
              </a:rPr>
              <a:t>we begin to </a:t>
            </a:r>
            <a:r>
              <a:rPr lang="en-US" sz="2400" dirty="0" smtClean="0">
                <a:latin typeface="Arial Narrow"/>
                <a:cs typeface="Arial Narrow"/>
              </a:rPr>
              <a:t>question </a:t>
            </a:r>
            <a:r>
              <a:rPr lang="en-US" sz="2400" dirty="0">
                <a:latin typeface="Arial Narrow"/>
                <a:cs typeface="Arial Narrow"/>
              </a:rPr>
              <a:t>God’s Word we are </a:t>
            </a:r>
            <a:r>
              <a:rPr lang="en-US" sz="2400" dirty="0" smtClean="0">
                <a:latin typeface="Arial Narrow"/>
                <a:cs typeface="Arial Narrow"/>
              </a:rPr>
              <a:t>open </a:t>
            </a:r>
            <a:r>
              <a:rPr lang="en-US" sz="2400" dirty="0">
                <a:latin typeface="Arial Narrow"/>
                <a:cs typeface="Arial Narrow"/>
              </a:rPr>
              <a:t>to </a:t>
            </a:r>
            <a:r>
              <a:rPr lang="en-US" sz="2400" dirty="0" smtClean="0">
                <a:latin typeface="Arial Narrow"/>
                <a:cs typeface="Arial Narrow"/>
              </a:rPr>
              <a:t>Satan’s </a:t>
            </a:r>
            <a:r>
              <a:rPr lang="en-US" sz="2400" dirty="0">
                <a:latin typeface="Arial Narrow"/>
                <a:cs typeface="Arial Narrow"/>
              </a:rPr>
              <a:t>attacks. </a:t>
            </a:r>
            <a:endParaRPr lang="en-US" sz="2400" dirty="0" smtClean="0">
              <a:latin typeface="Arial Narrow"/>
              <a:cs typeface="Arial Narrow"/>
            </a:endParaRPr>
          </a:p>
          <a:p>
            <a:r>
              <a:rPr lang="en-US" sz="2400" b="1" dirty="0" err="1" smtClean="0">
                <a:latin typeface="Arial Narrow"/>
                <a:cs typeface="Arial Narrow"/>
              </a:rPr>
              <a:t>A.Remember</a:t>
            </a:r>
            <a:r>
              <a:rPr lang="en-US" sz="2400" b="1" dirty="0" smtClean="0">
                <a:latin typeface="Arial Narrow"/>
                <a:cs typeface="Arial Narrow"/>
              </a:rPr>
              <a:t> </a:t>
            </a:r>
            <a:r>
              <a:rPr lang="en-US" sz="2400" b="1" dirty="0">
                <a:latin typeface="Arial Narrow"/>
                <a:cs typeface="Arial Narrow"/>
              </a:rPr>
              <a:t>God’s </a:t>
            </a:r>
            <a:r>
              <a:rPr lang="en-US" sz="2400" b="1" dirty="0" smtClean="0">
                <a:latin typeface="Arial Narrow"/>
                <a:cs typeface="Arial Narrow"/>
              </a:rPr>
              <a:t>Word. </a:t>
            </a:r>
            <a:r>
              <a:rPr lang="en-US" sz="2400" dirty="0" smtClean="0">
                <a:latin typeface="Arial Narrow"/>
                <a:cs typeface="Arial Narrow"/>
              </a:rPr>
              <a:t>(</a:t>
            </a:r>
            <a:r>
              <a:rPr lang="en-US" sz="2400" dirty="0">
                <a:latin typeface="Arial Narrow"/>
                <a:cs typeface="Arial Narrow"/>
              </a:rPr>
              <a:t>1)Remember who gave the Word</a:t>
            </a:r>
            <a:r>
              <a:rPr lang="en-US" sz="2400" dirty="0" smtClean="0">
                <a:latin typeface="Arial Narrow"/>
                <a:cs typeface="Arial Narrow"/>
              </a:rPr>
              <a:t>.</a:t>
            </a:r>
            <a:r>
              <a:rPr lang="en-US" sz="2400" dirty="0" smtClean="0">
                <a:solidFill>
                  <a:srgbClr val="0000FF"/>
                </a:solidFill>
                <a:latin typeface="Arial Narrow"/>
                <a:cs typeface="Arial Narrow"/>
              </a:rPr>
              <a:t>“</a:t>
            </a:r>
            <a:r>
              <a:rPr lang="en-US" sz="2400" dirty="0" err="1">
                <a:solidFill>
                  <a:srgbClr val="0000FF"/>
                </a:solidFill>
                <a:latin typeface="Arial Narrow"/>
                <a:cs typeface="Arial Narrow"/>
              </a:rPr>
              <a:t>But</a:t>
            </a:r>
            <a:r>
              <a:rPr lang="en-US" sz="2400" dirty="0" err="1" smtClean="0">
                <a:solidFill>
                  <a:srgbClr val="0000FF"/>
                </a:solidFill>
                <a:latin typeface="Arial Narrow"/>
                <a:cs typeface="Arial Narrow"/>
              </a:rPr>
              <a:t>,dear</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friends</a:t>
            </a:r>
            <a:r>
              <a:rPr lang="en-US" sz="2400" dirty="0" smtClean="0">
                <a:solidFill>
                  <a:srgbClr val="0000FF"/>
                </a:solidFill>
                <a:latin typeface="Arial Narrow"/>
                <a:cs typeface="Arial Narrow"/>
              </a:rPr>
              <a:t>, remember </a:t>
            </a:r>
            <a:r>
              <a:rPr lang="en-US" sz="2400" dirty="0">
                <a:solidFill>
                  <a:srgbClr val="0000FF"/>
                </a:solidFill>
                <a:latin typeface="Arial Narrow"/>
                <a:cs typeface="Arial Narrow"/>
              </a:rPr>
              <a:t>what the apostles of our Lord Jesus </a:t>
            </a:r>
            <a:r>
              <a:rPr lang="en-US" sz="2400" dirty="0" smtClean="0">
                <a:solidFill>
                  <a:srgbClr val="0000FF"/>
                </a:solidFill>
                <a:latin typeface="Arial Narrow"/>
                <a:cs typeface="Arial Narrow"/>
              </a:rPr>
              <a:t>Christ foretold”(</a:t>
            </a:r>
            <a:r>
              <a:rPr lang="en-US" sz="2400" dirty="0">
                <a:solidFill>
                  <a:srgbClr val="0000FF"/>
                </a:solidFill>
                <a:latin typeface="Arial Narrow"/>
                <a:cs typeface="Arial Narrow"/>
              </a:rPr>
              <a:t>1:17).</a:t>
            </a:r>
            <a:r>
              <a:rPr lang="en-US" sz="2400" dirty="0">
                <a:latin typeface="Arial Narrow"/>
                <a:cs typeface="Arial Narrow"/>
              </a:rPr>
              <a:t> </a:t>
            </a:r>
            <a:r>
              <a:rPr lang="en-US" sz="2400" dirty="0" smtClean="0">
                <a:latin typeface="Arial Narrow"/>
                <a:cs typeface="Arial Narrow"/>
              </a:rPr>
              <a:t>Is </a:t>
            </a:r>
            <a:r>
              <a:rPr lang="en-US" sz="2400" dirty="0">
                <a:latin typeface="Arial Narrow"/>
                <a:cs typeface="Arial Narrow"/>
              </a:rPr>
              <a:t>this what the apostles taught? (2)Remember what they said</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They said to you</a:t>
            </a:r>
            <a:r>
              <a:rPr lang="en-US" sz="2400" dirty="0" smtClean="0">
                <a:solidFill>
                  <a:srgbClr val="0000FF"/>
                </a:solidFill>
                <a:latin typeface="Arial Narrow"/>
                <a:cs typeface="Arial Narrow"/>
              </a:rPr>
              <a:t>, In </a:t>
            </a:r>
            <a:r>
              <a:rPr lang="en-US" sz="2400" dirty="0">
                <a:solidFill>
                  <a:srgbClr val="0000FF"/>
                </a:solidFill>
                <a:latin typeface="Arial Narrow"/>
                <a:cs typeface="Arial Narrow"/>
              </a:rPr>
              <a:t>the last times </a:t>
            </a:r>
            <a:r>
              <a:rPr lang="en-US" sz="2400" dirty="0" smtClean="0">
                <a:solidFill>
                  <a:srgbClr val="0000FF"/>
                </a:solidFill>
                <a:latin typeface="Arial Narrow"/>
                <a:cs typeface="Arial Narrow"/>
              </a:rPr>
              <a:t>there </a:t>
            </a:r>
            <a:r>
              <a:rPr lang="en-US" sz="2400" dirty="0">
                <a:solidFill>
                  <a:srgbClr val="0000FF"/>
                </a:solidFill>
                <a:latin typeface="Arial Narrow"/>
                <a:cs typeface="Arial Narrow"/>
              </a:rPr>
              <a:t>will be scoffers who will follow their own ungodly desires</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1:18).</a:t>
            </a:r>
            <a:r>
              <a:rPr lang="en-US" sz="2400" dirty="0">
                <a:latin typeface="Arial Narrow"/>
                <a:cs typeface="Arial Narrow"/>
              </a:rPr>
              <a:t> (3)Remember why they said </a:t>
            </a:r>
            <a:r>
              <a:rPr lang="en-US" sz="2400" dirty="0" err="1">
                <a:latin typeface="Arial Narrow"/>
                <a:cs typeface="Arial Narrow"/>
              </a:rPr>
              <a:t>it</a:t>
            </a:r>
            <a:r>
              <a:rPr lang="en-US" sz="2400" dirty="0" err="1" smtClean="0">
                <a:latin typeface="Arial Narrow"/>
                <a:cs typeface="Arial Narrow"/>
              </a:rPr>
              <a:t>.</a:t>
            </a:r>
            <a:r>
              <a:rPr lang="en-US" sz="2400" dirty="0" err="1" smtClean="0">
                <a:solidFill>
                  <a:srgbClr val="0000FF"/>
                </a:solidFill>
                <a:latin typeface="Arial Narrow"/>
                <a:cs typeface="Arial Narrow"/>
              </a:rPr>
              <a:t>“</a:t>
            </a:r>
            <a:r>
              <a:rPr lang="en-US" sz="2400" dirty="0" err="1">
                <a:solidFill>
                  <a:srgbClr val="0000FF"/>
                </a:solidFill>
                <a:latin typeface="Arial Narrow"/>
                <a:cs typeface="Arial Narrow"/>
              </a:rPr>
              <a:t>These</a:t>
            </a:r>
            <a:r>
              <a:rPr lang="en-US" sz="2400" dirty="0">
                <a:solidFill>
                  <a:srgbClr val="0000FF"/>
                </a:solidFill>
                <a:latin typeface="Arial Narrow"/>
                <a:cs typeface="Arial Narrow"/>
              </a:rPr>
              <a:t> are the people who divide you, who follow mere natural instincts and do not have the Spirit”(1:19). </a:t>
            </a:r>
            <a:r>
              <a:rPr lang="en-US" sz="2400" dirty="0">
                <a:latin typeface="Arial Narrow"/>
                <a:cs typeface="Arial Narrow"/>
              </a:rPr>
              <a:t>They claim to have a deeper knowledge of the Word. </a:t>
            </a:r>
            <a:endParaRPr lang="en-US" sz="2400" dirty="0">
              <a:solidFill>
                <a:srgbClr val="0000FF"/>
              </a:solidFill>
              <a:latin typeface="Arial Narrow"/>
              <a:cs typeface="Arial Narrow"/>
            </a:endParaRPr>
          </a:p>
        </p:txBody>
      </p:sp>
      <p:sp>
        <p:nvSpPr>
          <p:cNvPr id="10" name="TextBox 9"/>
          <p:cNvSpPr txBox="1"/>
          <p:nvPr/>
        </p:nvSpPr>
        <p:spPr>
          <a:xfrm>
            <a:off x="-12126" y="-18923"/>
            <a:ext cx="93593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对背叛者的</a:t>
            </a:r>
            <a:r>
              <a:rPr lang="zh-CN" altLang="en-US" sz="2800" b="1" dirty="0" smtClean="0">
                <a:solidFill>
                  <a:srgbClr val="FF0000"/>
                </a:solidFill>
                <a:latin typeface="华文细黑"/>
                <a:ea typeface="华文细黑"/>
                <a:cs typeface="华文细黑"/>
              </a:rPr>
              <a:t>指示。</a:t>
            </a:r>
            <a:r>
              <a:rPr lang="en-US" sz="2800" b="1" dirty="0" smtClean="0">
                <a:latin typeface="Arial Narrow"/>
                <a:cs typeface="Arial Narrow"/>
              </a:rPr>
              <a:t>4</a:t>
            </a:r>
            <a:r>
              <a:rPr lang="en-US" sz="2800" b="1" dirty="0">
                <a:latin typeface="Arial Narrow"/>
                <a:cs typeface="Arial Narrow"/>
              </a:rPr>
              <a:t>. Instructions to resist </a:t>
            </a:r>
            <a:r>
              <a:rPr lang="en-US" sz="2800" b="1" dirty="0" smtClean="0">
                <a:latin typeface="Arial Narrow"/>
                <a:cs typeface="Arial Narrow"/>
              </a:rPr>
              <a:t>apostasy.</a:t>
            </a:r>
            <a:r>
              <a:rPr lang="en-US" sz="2800" dirty="0" smtClean="0">
                <a:latin typeface="Arial Narrow"/>
                <a:cs typeface="Arial Narrow"/>
              </a:rPr>
              <a:t> </a:t>
            </a:r>
            <a:endParaRPr lang="en-US" sz="2800" b="1" dirty="0">
              <a:latin typeface="Arial Narrow"/>
              <a:cs typeface="Arial Narrow"/>
            </a:endParaRPr>
          </a:p>
        </p:txBody>
      </p:sp>
      <p:sp>
        <p:nvSpPr>
          <p:cNvPr id="12" name="Rectangle 11"/>
          <p:cNvSpPr/>
          <p:nvPr/>
        </p:nvSpPr>
        <p:spPr>
          <a:xfrm>
            <a:off x="-12126" y="462029"/>
            <a:ext cx="9137170" cy="3046988"/>
          </a:xfrm>
          <a:prstGeom prst="rect">
            <a:avLst/>
          </a:prstGeom>
        </p:spPr>
        <p:txBody>
          <a:bodyPr wrap="square">
            <a:spAutoFit/>
          </a:bodyPr>
          <a:lstStyle/>
          <a:p>
            <a:r>
              <a:rPr lang="zh-TW" altLang="en-US" sz="2400" dirty="0">
                <a:solidFill>
                  <a:srgbClr val="FF0000"/>
                </a:solidFill>
                <a:latin typeface="华文细黑"/>
                <a:ea typeface="华文细黑"/>
                <a:cs typeface="华文细黑"/>
              </a:rPr>
              <a:t>撒但从一开始就攻击神的道：</a:t>
            </a:r>
            <a:r>
              <a:rPr lang="zh-TW" altLang="en-US" sz="2400" dirty="0">
                <a:solidFill>
                  <a:srgbClr val="0000FF"/>
                </a:solidFill>
                <a:latin typeface="华文细黑"/>
                <a:ea typeface="华文细黑"/>
                <a:cs typeface="华文细黑"/>
              </a:rPr>
              <a:t>“神真的说了吗？</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创</a:t>
            </a:r>
            <a:r>
              <a:rPr lang="en-US" altLang="zh-TW" sz="2400" dirty="0" smtClean="0">
                <a:solidFill>
                  <a:srgbClr val="0000FF"/>
                </a:solidFill>
                <a:latin typeface="华文细黑"/>
                <a:ea typeface="华文细黑"/>
                <a:cs typeface="华文细黑"/>
              </a:rPr>
              <a:t>3:1)</a:t>
            </a:r>
            <a:r>
              <a:rPr lang="zh-TW" altLang="en-US" sz="2400" dirty="0" smtClean="0">
                <a:solidFill>
                  <a:srgbClr val="0000FF"/>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一旦我们开始质疑</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的话语</a:t>
            </a:r>
            <a:r>
              <a:rPr lang="zh-TW" altLang="en-US" sz="2400" dirty="0">
                <a:solidFill>
                  <a:srgbClr val="FF0000"/>
                </a:solidFill>
                <a:latin typeface="华文细黑"/>
                <a:ea typeface="华文细黑"/>
                <a:cs typeface="华文细黑"/>
              </a:rPr>
              <a:t>，我们就容易受到撒但的其他攻击。</a:t>
            </a: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记住</a:t>
            </a:r>
            <a:r>
              <a:rPr lang="zh-CN" altLang="en-US" sz="2400" b="1" dirty="0" smtClean="0">
                <a:solidFill>
                  <a:srgbClr val="FF0000"/>
                </a:solidFill>
                <a:latin typeface="华文细黑"/>
                <a:ea typeface="华文细黑"/>
                <a:cs typeface="华文细黑"/>
              </a:rPr>
              <a:t>神</a:t>
            </a:r>
            <a:r>
              <a:rPr lang="zh-TW" altLang="en-US" sz="2400" b="1" dirty="0" smtClean="0">
                <a:solidFill>
                  <a:srgbClr val="FF0000"/>
                </a:solidFill>
                <a:latin typeface="华文细黑"/>
                <a:ea typeface="华文细黑"/>
                <a:cs typeface="华文细黑"/>
              </a:rPr>
              <a:t>的话语</a:t>
            </a:r>
            <a:r>
              <a:rPr lang="zh-TW" altLang="en-US" sz="2400" b="1"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记住谁给了这</a:t>
            </a:r>
            <a:r>
              <a:rPr lang="zh-TW" altLang="en-US" sz="2400" dirty="0">
                <a:solidFill>
                  <a:srgbClr val="FF0000"/>
                </a:solidFill>
                <a:latin typeface="华文细黑"/>
                <a:ea typeface="华文细黑"/>
                <a:cs typeface="华文细黑"/>
              </a:rPr>
              <a:t>道</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亲爱的弟兄阿，你们要记念我们主耶稣基督之使徒从前所说</a:t>
            </a:r>
            <a:r>
              <a:rPr lang="en-US" sz="2400" dirty="0" smtClean="0">
                <a:solidFill>
                  <a:srgbClr val="0000FF"/>
                </a:solidFill>
                <a:latin typeface="华文细黑"/>
                <a:ea typeface="华文细黑"/>
                <a:cs typeface="华文细黑"/>
              </a:rPr>
              <a:t>的话</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a:t>
            </a:r>
            <a:r>
              <a:rPr lang="zh-TW" altLang="en-US" sz="2400" dirty="0" smtClean="0">
                <a:solidFill>
                  <a:srgbClr val="0000FF"/>
                </a:solidFill>
                <a:latin typeface="华文细黑"/>
                <a:ea typeface="华文细黑"/>
                <a:cs typeface="华文细黑"/>
              </a:rPr>
              <a:t>。 </a:t>
            </a:r>
            <a:r>
              <a:rPr lang="zh-TW" altLang="en-US" sz="2400" dirty="0">
                <a:solidFill>
                  <a:srgbClr val="FF0000"/>
                </a:solidFill>
                <a:latin typeface="华文细黑"/>
                <a:ea typeface="华文细黑"/>
                <a:cs typeface="华文细黑"/>
              </a:rPr>
              <a:t>使徒们所教的是什么</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记</a:t>
            </a:r>
            <a:r>
              <a:rPr lang="zh-TW" altLang="en-US" sz="2400" dirty="0">
                <a:solidFill>
                  <a:srgbClr val="FF0000"/>
                </a:solidFill>
                <a:latin typeface="华文细黑"/>
                <a:ea typeface="华文细黑"/>
                <a:cs typeface="华文细黑"/>
              </a:rPr>
              <a:t>住他们所说的话。</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他们曾对你们说过，末世必有好讥诮的人，随从自己不敬虔的私欲而</a:t>
            </a:r>
            <a:r>
              <a:rPr lang="en-US" sz="2400" dirty="0" smtClean="0">
                <a:solidFill>
                  <a:srgbClr val="0000FF"/>
                </a:solidFill>
                <a:latin typeface="华文细黑"/>
                <a:ea typeface="华文细黑"/>
                <a:cs typeface="华文细黑"/>
              </a:rPr>
              <a:t>行</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a:t>
            </a:r>
            <a:r>
              <a:rPr lang="zh-TW" altLang="en-US" sz="2400" dirty="0" smtClean="0">
                <a:solidFill>
                  <a:srgbClr val="0000FF"/>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记</a:t>
            </a:r>
            <a:r>
              <a:rPr lang="zh-TW" altLang="en-US" sz="2400" dirty="0">
                <a:solidFill>
                  <a:srgbClr val="FF0000"/>
                </a:solidFill>
                <a:latin typeface="华文细黑"/>
                <a:ea typeface="华文细黑"/>
                <a:cs typeface="华文细黑"/>
              </a:rPr>
              <a:t>住他们为什么这样说。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这就是那些引人结党，属乎血气，没有圣灵的</a:t>
            </a:r>
            <a:r>
              <a:rPr lang="en-US" sz="2400" dirty="0" smtClean="0">
                <a:solidFill>
                  <a:srgbClr val="0000FF"/>
                </a:solidFill>
                <a:latin typeface="华文细黑"/>
                <a:ea typeface="华文细黑"/>
                <a:cs typeface="华文细黑"/>
              </a:rPr>
              <a:t>人</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19)</a:t>
            </a:r>
            <a:r>
              <a:rPr lang="zh-TW" alt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他们声称对神的话有更深的认识。</a:t>
            </a:r>
            <a:r>
              <a:rPr lang="en-US" sz="2400" dirty="0">
                <a:solidFill>
                  <a:srgbClr val="FF0000"/>
                </a:solidFill>
                <a:latin typeface="华文细黑"/>
                <a:ea typeface="华文细黑"/>
                <a:cs typeface="华文细黑"/>
              </a:rPr>
              <a:t> </a:t>
            </a:r>
            <a:endParaRPr lang="zh-TW" altLang="en-US" sz="2400" dirty="0">
              <a:solidFill>
                <a:srgbClr val="FF0000"/>
              </a:solidFill>
              <a:latin typeface="华文细黑"/>
              <a:ea typeface="华文细黑"/>
              <a:cs typeface="华文细黑"/>
            </a:endParaRPr>
          </a:p>
        </p:txBody>
      </p:sp>
      <p:sp>
        <p:nvSpPr>
          <p:cNvPr id="7" name="TextBox 6"/>
          <p:cNvSpPr txBox="1"/>
          <p:nvPr/>
        </p:nvSpPr>
        <p:spPr>
          <a:xfrm>
            <a:off x="8525354"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(14)</a:t>
            </a:r>
            <a:endParaRPr lang="en-US" sz="2400" dirty="0">
              <a:solidFill>
                <a:srgbClr val="0000FF"/>
              </a:solidFill>
              <a:latin typeface="Times"/>
              <a:cs typeface="Times"/>
            </a:endParaRPr>
          </a:p>
        </p:txBody>
      </p:sp>
      <p:sp>
        <p:nvSpPr>
          <p:cNvPr id="5" name="TextBox 4"/>
          <p:cNvSpPr txBox="1"/>
          <p:nvPr/>
        </p:nvSpPr>
        <p:spPr>
          <a:xfrm>
            <a:off x="4812" y="5571067"/>
            <a:ext cx="465185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673692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11" y="3435701"/>
            <a:ext cx="9120231" cy="3416320"/>
          </a:xfrm>
          <a:prstGeom prst="rect">
            <a:avLst/>
          </a:prstGeom>
        </p:spPr>
        <p:txBody>
          <a:bodyPr wrap="square">
            <a:spAutoFit/>
          </a:bodyPr>
          <a:lstStyle/>
          <a:p>
            <a:r>
              <a:rPr lang="en-US" sz="2400" b="1" dirty="0" err="1">
                <a:latin typeface="Arial Narrow"/>
                <a:cs typeface="Arial Narrow"/>
              </a:rPr>
              <a:t>B.Build</a:t>
            </a:r>
            <a:r>
              <a:rPr lang="en-US" sz="2400" b="1" dirty="0">
                <a:latin typeface="Arial Narrow"/>
                <a:cs typeface="Arial Narrow"/>
              </a:rPr>
              <a:t> your Christian life(1:20-21). </a:t>
            </a:r>
            <a:r>
              <a:rPr lang="en-US" sz="2400" dirty="0">
                <a:latin typeface="Arial Narrow"/>
                <a:cs typeface="Arial Narrow"/>
              </a:rPr>
              <a:t>(1)The foundation for our Christian life is our most holy </a:t>
            </a:r>
            <a:r>
              <a:rPr lang="en-US" sz="2400" dirty="0" err="1">
                <a:latin typeface="Arial Narrow"/>
                <a:cs typeface="Arial Narrow"/>
              </a:rPr>
              <a:t>faith</a:t>
            </a:r>
            <a:r>
              <a:rPr lang="en-US" sz="2400" dirty="0" err="1" smtClean="0">
                <a:latin typeface="Arial Narrow"/>
                <a:cs typeface="Arial Narrow"/>
              </a:rPr>
              <a:t>.</a:t>
            </a:r>
            <a:r>
              <a:rPr lang="en-US" sz="2400" dirty="0" err="1" smtClean="0">
                <a:solidFill>
                  <a:srgbClr val="0000FF"/>
                </a:solidFill>
                <a:latin typeface="Arial Narrow"/>
                <a:cs typeface="Arial Narrow"/>
              </a:rPr>
              <a:t>“</a:t>
            </a:r>
            <a:r>
              <a:rPr lang="en-US" sz="2400" dirty="0" err="1">
                <a:solidFill>
                  <a:srgbClr val="0000FF"/>
                </a:solidFill>
                <a:latin typeface="Arial Narrow"/>
                <a:cs typeface="Arial Narrow"/>
              </a:rPr>
              <a:t>But</a:t>
            </a:r>
            <a:r>
              <a:rPr lang="en-US" sz="2400" dirty="0">
                <a:solidFill>
                  <a:srgbClr val="0000FF"/>
                </a:solidFill>
                <a:latin typeface="Arial Narrow"/>
                <a:cs typeface="Arial Narrow"/>
              </a:rPr>
              <a:t> </a:t>
            </a:r>
            <a:r>
              <a:rPr lang="en-US" sz="2400" dirty="0" err="1">
                <a:solidFill>
                  <a:srgbClr val="0000FF"/>
                </a:solidFill>
                <a:latin typeface="Arial Narrow"/>
                <a:cs typeface="Arial Narrow"/>
              </a:rPr>
              <a:t>you</a:t>
            </a:r>
            <a:r>
              <a:rPr lang="en-US" sz="2400" dirty="0" err="1" smtClean="0">
                <a:solidFill>
                  <a:srgbClr val="0000FF"/>
                </a:solidFill>
                <a:latin typeface="Arial Narrow"/>
                <a:cs typeface="Arial Narrow"/>
              </a:rPr>
              <a:t>,dear</a:t>
            </a:r>
            <a:r>
              <a:rPr lang="en-US" sz="2400" dirty="0" smtClean="0">
                <a:solidFill>
                  <a:srgbClr val="0000FF"/>
                </a:solidFill>
                <a:latin typeface="Arial Narrow"/>
                <a:cs typeface="Arial Narrow"/>
              </a:rPr>
              <a:t> </a:t>
            </a:r>
            <a:r>
              <a:rPr lang="en-US" sz="2400" dirty="0" err="1">
                <a:solidFill>
                  <a:srgbClr val="0000FF"/>
                </a:solidFill>
                <a:latin typeface="Arial Narrow"/>
                <a:cs typeface="Arial Narrow"/>
              </a:rPr>
              <a:t>friends</a:t>
            </a:r>
            <a:r>
              <a:rPr lang="en-US" sz="2400" dirty="0" err="1" smtClean="0">
                <a:solidFill>
                  <a:srgbClr val="0000FF"/>
                </a:solidFill>
                <a:latin typeface="Arial Narrow"/>
                <a:cs typeface="Arial Narrow"/>
              </a:rPr>
              <a:t>,by</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building yourselves up in your most holy faith”(1:20a)</a:t>
            </a:r>
            <a:r>
              <a:rPr lang="en-US" sz="2400" dirty="0" smtClean="0">
                <a:solidFill>
                  <a:srgbClr val="0000FF"/>
                </a:solidFill>
                <a:latin typeface="Arial Narrow"/>
                <a:cs typeface="Arial Narrow"/>
              </a:rPr>
              <a:t>. </a:t>
            </a:r>
            <a:r>
              <a:rPr lang="en-US" sz="2400" dirty="0">
                <a:latin typeface="Arial Narrow"/>
                <a:cs typeface="Arial Narrow"/>
              </a:rPr>
              <a:t>The members of the Chinese church used to have a saying, “No Bible, no breakfast!” </a:t>
            </a:r>
            <a:r>
              <a:rPr lang="en-US" sz="2400" dirty="0" smtClean="0">
                <a:latin typeface="Arial Narrow"/>
                <a:cs typeface="Arial Narrow"/>
              </a:rPr>
              <a:t>(</a:t>
            </a:r>
            <a:r>
              <a:rPr lang="en-US" sz="2400" dirty="0">
                <a:latin typeface="Arial Narrow"/>
                <a:cs typeface="Arial Narrow"/>
              </a:rPr>
              <a:t>2)The power for building the Christian life comes from prayer. </a:t>
            </a:r>
            <a:r>
              <a:rPr lang="en-US" sz="2400" dirty="0">
                <a:solidFill>
                  <a:srgbClr val="0000FF"/>
                </a:solidFill>
                <a:latin typeface="Arial Narrow"/>
                <a:cs typeface="Arial Narrow"/>
              </a:rPr>
              <a:t>“Praying in the Holy Spirit”(1:20b). </a:t>
            </a:r>
            <a:r>
              <a:rPr lang="en-US" sz="2400" dirty="0">
                <a:latin typeface="Arial Narrow"/>
                <a:cs typeface="Arial Narrow"/>
              </a:rPr>
              <a:t>Billy Sunday’s 3 rules for success in the Christian life. Each day read the Bible and let God talk to them. Pray and talk to God. And then they were to witness and talk to others about God. (3)Abide in God’s </a:t>
            </a:r>
            <a:r>
              <a:rPr lang="en-US" sz="2400" dirty="0" smtClean="0">
                <a:latin typeface="Arial Narrow"/>
                <a:cs typeface="Arial Narrow"/>
              </a:rPr>
              <a:t>love. </a:t>
            </a:r>
            <a:r>
              <a:rPr lang="en-US" sz="2400" dirty="0">
                <a:latin typeface="Arial Narrow"/>
                <a:cs typeface="Arial Narrow"/>
              </a:rPr>
              <a:t>By hearing and obeying God. </a:t>
            </a:r>
            <a:r>
              <a:rPr lang="en-US" sz="2400" dirty="0">
                <a:solidFill>
                  <a:srgbClr val="0000FF"/>
                </a:solidFill>
                <a:latin typeface="Arial Narrow"/>
                <a:cs typeface="Arial Narrow"/>
              </a:rPr>
              <a:t>“Keep yourselves in God’s love as you wait for the mercy of our Lord Jesus Christ to bring you to eternal life”(1:21).</a:t>
            </a:r>
            <a:r>
              <a:rPr lang="en-US" sz="2400" b="1" dirty="0">
                <a:solidFill>
                  <a:srgbClr val="0000FF"/>
                </a:solidFill>
                <a:latin typeface="Arial Narrow"/>
                <a:cs typeface="Arial Narrow"/>
              </a:rPr>
              <a:t> </a:t>
            </a:r>
          </a:p>
        </p:txBody>
      </p:sp>
      <p:sp>
        <p:nvSpPr>
          <p:cNvPr id="10" name="TextBox 9"/>
          <p:cNvSpPr txBox="1"/>
          <p:nvPr/>
        </p:nvSpPr>
        <p:spPr>
          <a:xfrm>
            <a:off x="-12126" y="-18923"/>
            <a:ext cx="93593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四。对背叛者的指示。</a:t>
            </a:r>
            <a:r>
              <a:rPr lang="en-US" sz="2400" b="1" dirty="0">
                <a:latin typeface="Arial Narrow"/>
                <a:cs typeface="Arial Narrow"/>
              </a:rPr>
              <a:t>4. Instructions to resist apostasy.</a:t>
            </a:r>
            <a:r>
              <a:rPr lang="en-US" sz="2400" dirty="0">
                <a:latin typeface="Arial Narrow"/>
                <a:cs typeface="Arial Narrow"/>
              </a:rPr>
              <a:t> </a:t>
            </a:r>
            <a:endParaRPr lang="en-US" sz="2400" b="1" dirty="0">
              <a:latin typeface="Arial Narrow"/>
              <a:cs typeface="Arial Narrow"/>
            </a:endParaRPr>
          </a:p>
        </p:txBody>
      </p:sp>
      <p:sp>
        <p:nvSpPr>
          <p:cNvPr id="12" name="Rectangle 11"/>
          <p:cNvSpPr/>
          <p:nvPr/>
        </p:nvSpPr>
        <p:spPr>
          <a:xfrm>
            <a:off x="-12126" y="462029"/>
            <a:ext cx="9137170" cy="3046988"/>
          </a:xfrm>
          <a:prstGeom prst="rect">
            <a:avLst/>
          </a:prstGeom>
        </p:spPr>
        <p:txBody>
          <a:bodyPr wrap="square">
            <a:spAutoFit/>
          </a:bodyPr>
          <a:lstStyle/>
          <a:p>
            <a:r>
              <a:rPr lang="en-US" sz="2400" b="1" dirty="0" err="1">
                <a:solidFill>
                  <a:srgbClr val="FF0000"/>
                </a:solidFill>
                <a:latin typeface="华文细黑"/>
                <a:ea typeface="华文细黑"/>
                <a:cs typeface="华文细黑"/>
              </a:rPr>
              <a:t>B.建立你的基督徒</a:t>
            </a:r>
            <a:r>
              <a:rPr lang="en-US" sz="2400" b="1" dirty="0" err="1" smtClean="0">
                <a:solidFill>
                  <a:srgbClr val="FF0000"/>
                </a:solidFill>
                <a:latin typeface="华文细黑"/>
                <a:ea typeface="华文细黑"/>
                <a:cs typeface="华文细黑"/>
              </a:rPr>
              <a:t>生活</a:t>
            </a:r>
            <a:r>
              <a:rPr lang="en-US" sz="2400"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1</a:t>
            </a:r>
            <a:r>
              <a:rPr lang="en-US" sz="2400" b="1" dirty="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20</a:t>
            </a:r>
            <a:r>
              <a:rPr lang="en-US" sz="2400" b="1" dirty="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21)。(</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我们</a:t>
            </a:r>
            <a:r>
              <a:rPr lang="en-US" sz="2400" dirty="0">
                <a:solidFill>
                  <a:srgbClr val="FF0000"/>
                </a:solidFill>
                <a:latin typeface="华文细黑"/>
                <a:ea typeface="华文细黑"/>
                <a:cs typeface="华文细黑"/>
              </a:rPr>
              <a:t>基督徒生命的根基是我们至圣的信仰，</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亲爱的弟兄阿，你们却要在至圣的真道上造就</a:t>
            </a:r>
            <a:r>
              <a:rPr lang="en-US" sz="2400" dirty="0" smtClean="0">
                <a:solidFill>
                  <a:srgbClr val="0000FF"/>
                </a:solidFill>
                <a:latin typeface="华文细黑"/>
                <a:ea typeface="华文细黑"/>
                <a:cs typeface="华文细黑"/>
              </a:rPr>
              <a:t>自己”(1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20a</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a:solidFill>
                  <a:srgbClr val="FF0000"/>
                </a:solidFill>
                <a:latin typeface="华文细黑"/>
                <a:ea typeface="华文细黑"/>
                <a:cs typeface="华文细黑"/>
              </a:rPr>
              <a:t>中国教会的成员曾经有句话</a:t>
            </a:r>
            <a:r>
              <a:rPr lang="en-US" sz="2400" dirty="0" smtClean="0">
                <a:solidFill>
                  <a:srgbClr val="FF0000"/>
                </a:solidFill>
                <a:latin typeface="华文细黑"/>
                <a:ea typeface="华文细黑"/>
                <a:cs typeface="华文细黑"/>
              </a:rPr>
              <a:t>说:“</a:t>
            </a:r>
            <a:r>
              <a:rPr lang="en-US" sz="2400" dirty="0" smtClean="0">
                <a:solidFill>
                  <a:srgbClr val="FF0000"/>
                </a:solidFill>
                <a:latin typeface="华文细黑"/>
                <a:ea typeface="华文细黑"/>
                <a:cs typeface="华文细黑"/>
              </a:rPr>
              <a:t>不</a:t>
            </a:r>
            <a:r>
              <a:rPr lang="zh-CN" altLang="en-US" sz="2400" dirty="0" smtClean="0">
                <a:solidFill>
                  <a:srgbClr val="FF0000"/>
                </a:solidFill>
                <a:latin typeface="华文细黑"/>
                <a:ea typeface="华文细黑"/>
                <a:cs typeface="华文细黑"/>
              </a:rPr>
              <a:t>读</a:t>
            </a:r>
            <a:r>
              <a:rPr lang="en-US" sz="2400" dirty="0" smtClean="0">
                <a:solidFill>
                  <a:srgbClr val="FF0000"/>
                </a:solidFill>
                <a:latin typeface="华文细黑"/>
                <a:ea typeface="华文细黑"/>
                <a:cs typeface="华文细黑"/>
              </a:rPr>
              <a:t>圣经</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不吃</a:t>
            </a:r>
            <a:r>
              <a:rPr lang="en-US" sz="2400" dirty="0">
                <a:solidFill>
                  <a:srgbClr val="FF0000"/>
                </a:solidFill>
                <a:latin typeface="华文细黑"/>
                <a:ea typeface="华文细黑"/>
                <a:cs typeface="华文细黑"/>
              </a:rPr>
              <a:t>早餐！</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建立</a:t>
            </a:r>
            <a:r>
              <a:rPr lang="en-US" sz="2400" dirty="0">
                <a:solidFill>
                  <a:srgbClr val="FF0000"/>
                </a:solidFill>
                <a:latin typeface="华文细黑"/>
                <a:ea typeface="华文细黑"/>
                <a:cs typeface="华文细黑"/>
              </a:rPr>
              <a:t>基督徒生命的力量来自祷告。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在圣灵里祷告</a:t>
            </a:r>
            <a:r>
              <a:rPr lang="en-US" sz="2400" dirty="0" smtClean="0">
                <a:solidFill>
                  <a:srgbClr val="0000FF"/>
                </a:solidFill>
                <a:latin typeface="华文细黑"/>
                <a:ea typeface="华文细黑"/>
                <a:cs typeface="华文细黑"/>
              </a:rPr>
              <a:t>” </a:t>
            </a:r>
          </a:p>
          <a:p>
            <a:r>
              <a:rPr lang="en-US" sz="2400" dirty="0" smtClean="0">
                <a:solidFill>
                  <a:srgbClr val="0000FF"/>
                </a:solidFill>
                <a:latin typeface="华文细黑"/>
                <a:ea typeface="华文细黑"/>
                <a:cs typeface="华文细黑"/>
              </a:rPr>
              <a:t>(1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20b</a:t>
            </a:r>
            <a:r>
              <a:rPr lang="en-US" sz="2400" dirty="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比利星期天在基督徒生活中成功的三条规则。 每天读圣经，</a:t>
            </a:r>
            <a:r>
              <a:rPr lang="en-US" sz="2400" dirty="0" smtClean="0">
                <a:solidFill>
                  <a:srgbClr val="FF0000"/>
                </a:solidFill>
                <a:latin typeface="华文细黑"/>
                <a:ea typeface="华文细黑"/>
                <a:cs typeface="华文细黑"/>
              </a:rPr>
              <a:t>让</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跟</a:t>
            </a:r>
            <a:r>
              <a:rPr lang="en-US" sz="2400" dirty="0">
                <a:solidFill>
                  <a:srgbClr val="FF0000"/>
                </a:solidFill>
                <a:latin typeface="华文细黑"/>
                <a:ea typeface="华文细黑"/>
                <a:cs typeface="华文细黑"/>
              </a:rPr>
              <a:t>他们说话。 </a:t>
            </a:r>
            <a:r>
              <a:rPr lang="en-US" sz="2400" dirty="0" smtClean="0">
                <a:solidFill>
                  <a:srgbClr val="FF0000"/>
                </a:solidFill>
                <a:latin typeface="华文细黑"/>
                <a:ea typeface="华文细黑"/>
                <a:cs typeface="华文细黑"/>
              </a:rPr>
              <a:t>与</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祷告</a:t>
            </a:r>
            <a:r>
              <a:rPr lang="en-US" sz="2400" dirty="0">
                <a:solidFill>
                  <a:srgbClr val="FF0000"/>
                </a:solidFill>
                <a:latin typeface="华文细黑"/>
                <a:ea typeface="华文细黑"/>
                <a:cs typeface="华文细黑"/>
              </a:rPr>
              <a:t>并交谈。 然后他们要见证别人，</a:t>
            </a:r>
            <a:r>
              <a:rPr lang="en-US" sz="2400" dirty="0" smtClean="0">
                <a:solidFill>
                  <a:srgbClr val="FF0000"/>
                </a:solidFill>
                <a:latin typeface="华文细黑"/>
                <a:ea typeface="华文细黑"/>
                <a:cs typeface="华文细黑"/>
              </a:rPr>
              <a:t>谈论</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(3</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住在</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的爱</a:t>
            </a:r>
            <a:r>
              <a:rPr lang="zh-CN" altLang="en-US" sz="2400" dirty="0" smtClean="0">
                <a:solidFill>
                  <a:srgbClr val="FF0000"/>
                </a:solidFill>
                <a:latin typeface="华文细黑"/>
                <a:ea typeface="华文细黑"/>
                <a:cs typeface="华文细黑"/>
              </a:rPr>
              <a:t>里</a:t>
            </a:r>
            <a:r>
              <a:rPr 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通过听和</a:t>
            </a:r>
            <a:r>
              <a:rPr lang="en-US" sz="2400" dirty="0" smtClean="0">
                <a:solidFill>
                  <a:srgbClr val="FF0000"/>
                </a:solidFill>
                <a:latin typeface="华文细黑"/>
                <a:ea typeface="华文细黑"/>
                <a:cs typeface="华文细黑"/>
              </a:rPr>
              <a:t>服从</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保守自己常在神的爱中，仰望我们主耶稣基督的怜悯，直到</a:t>
            </a:r>
            <a:r>
              <a:rPr lang="en-US" sz="2400" dirty="0" smtClean="0">
                <a:solidFill>
                  <a:srgbClr val="0000FF"/>
                </a:solidFill>
                <a:latin typeface="华文细黑"/>
                <a:ea typeface="华文细黑"/>
                <a:cs typeface="华文细黑"/>
              </a:rPr>
              <a:t>永生”(</a:t>
            </a:r>
            <a:r>
              <a:rPr lang="en-US" sz="2400" dirty="0">
                <a:solidFill>
                  <a:srgbClr val="0000FF"/>
                </a:solidFill>
                <a:latin typeface="华文细黑"/>
                <a:ea typeface="华文细黑"/>
                <a:cs typeface="华文细黑"/>
              </a:rPr>
              <a:t>1:21)</a:t>
            </a:r>
            <a:r>
              <a:rPr 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TextBox 6"/>
          <p:cNvSpPr txBox="1"/>
          <p:nvPr/>
        </p:nvSpPr>
        <p:spPr>
          <a:xfrm>
            <a:off x="8491488"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(15)</a:t>
            </a:r>
            <a:endParaRPr lang="en-US" sz="2400" dirty="0">
              <a:solidFill>
                <a:srgbClr val="0000FF"/>
              </a:solidFill>
              <a:latin typeface="Times"/>
              <a:cs typeface="Times"/>
            </a:endParaRPr>
          </a:p>
        </p:txBody>
      </p:sp>
    </p:spTree>
    <p:extLst>
      <p:ext uri="{BB962C8B-B14F-4D97-AF65-F5344CB8AC3E}">
        <p14:creationId xmlns:p14="http://schemas.microsoft.com/office/powerpoint/2010/main" val="37378498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878" y="3324920"/>
            <a:ext cx="9137169" cy="3046988"/>
          </a:xfrm>
          <a:prstGeom prst="rect">
            <a:avLst/>
          </a:prstGeom>
        </p:spPr>
        <p:txBody>
          <a:bodyPr wrap="square">
            <a:spAutoFit/>
          </a:bodyPr>
          <a:lstStyle/>
          <a:p>
            <a:r>
              <a:rPr lang="en-US" sz="2400" b="1" dirty="0" err="1">
                <a:latin typeface="Arial Narrow"/>
                <a:cs typeface="Arial Narrow"/>
              </a:rPr>
              <a:t>C.Exercise</a:t>
            </a:r>
            <a:r>
              <a:rPr lang="en-US" sz="2400" b="1" dirty="0">
                <a:latin typeface="Arial Narrow"/>
                <a:cs typeface="Arial Narrow"/>
              </a:rPr>
              <a:t> Spiritual discernment. </a:t>
            </a:r>
            <a:r>
              <a:rPr lang="en-US" sz="2400" dirty="0">
                <a:latin typeface="Arial Narrow"/>
                <a:cs typeface="Arial Narrow"/>
              </a:rPr>
              <a:t>“Be merciful to those who doubt; save others by snatching them from the fire; to others show mercy, mixed with fear—hating even the clothing stained by corrupted flesh”(1:22-23). </a:t>
            </a:r>
            <a:endParaRPr lang="en-US" sz="2400" dirty="0" smtClean="0">
              <a:latin typeface="Arial Narrow"/>
              <a:cs typeface="Arial Narrow"/>
            </a:endParaRPr>
          </a:p>
          <a:p>
            <a:r>
              <a:rPr lang="en-US" sz="2400" b="1" dirty="0" err="1" smtClean="0">
                <a:latin typeface="Arial Narrow"/>
                <a:cs typeface="Arial Narrow"/>
              </a:rPr>
              <a:t>D.Commit</a:t>
            </a:r>
            <a:r>
              <a:rPr lang="en-US" sz="2400" b="1" dirty="0" smtClean="0">
                <a:latin typeface="Arial Narrow"/>
                <a:cs typeface="Arial Narrow"/>
              </a:rPr>
              <a:t> </a:t>
            </a:r>
            <a:r>
              <a:rPr lang="en-US" sz="2400" b="1" dirty="0">
                <a:latin typeface="Arial Narrow"/>
                <a:cs typeface="Arial Narrow"/>
              </a:rPr>
              <a:t>yourself to Jesus Christ. </a:t>
            </a:r>
            <a:r>
              <a:rPr lang="en-US" sz="2400" dirty="0">
                <a:latin typeface="Arial Narrow"/>
                <a:cs typeface="Arial Narrow"/>
              </a:rPr>
              <a:t>“To him who is able to keep you from stumbling and to present you before his glorious presence without fault and with great joy—to the only God our Savior be glory, majesty, power and authority, through Jesus Christ our Lord, before all ages, now and forevermore! </a:t>
            </a:r>
            <a:r>
              <a:rPr lang="en-US" sz="2400" dirty="0" smtClean="0">
                <a:latin typeface="Arial Narrow"/>
                <a:cs typeface="Arial Narrow"/>
              </a:rPr>
              <a:t>Amen”</a:t>
            </a:r>
          </a:p>
          <a:p>
            <a:r>
              <a:rPr lang="en-US" sz="2400" dirty="0" smtClean="0">
                <a:latin typeface="Arial Narrow"/>
                <a:cs typeface="Arial Narrow"/>
              </a:rPr>
              <a:t>(</a:t>
            </a:r>
            <a:r>
              <a:rPr lang="en-US" sz="2400" dirty="0">
                <a:latin typeface="Arial Narrow"/>
                <a:cs typeface="Arial Narrow"/>
              </a:rPr>
              <a:t>1:24-25).We end our study of 36 NT churches with this doxology of praise.</a:t>
            </a:r>
          </a:p>
        </p:txBody>
      </p:sp>
      <p:sp>
        <p:nvSpPr>
          <p:cNvPr id="10" name="TextBox 9"/>
          <p:cNvSpPr txBox="1"/>
          <p:nvPr/>
        </p:nvSpPr>
        <p:spPr>
          <a:xfrm>
            <a:off x="-12126" y="-18923"/>
            <a:ext cx="93593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四。对背叛者的指示。</a:t>
            </a:r>
            <a:r>
              <a:rPr lang="en-US" sz="2400" b="1" dirty="0">
                <a:latin typeface="Arial Narrow"/>
                <a:cs typeface="Arial Narrow"/>
              </a:rPr>
              <a:t>4. Instructions to resist apostasy.</a:t>
            </a:r>
            <a:r>
              <a:rPr lang="en-US" sz="2400" dirty="0">
                <a:latin typeface="Arial Narrow"/>
                <a:cs typeface="Arial Narrow"/>
              </a:rPr>
              <a:t> </a:t>
            </a:r>
            <a:endParaRPr lang="en-US" sz="2400" b="1" dirty="0">
              <a:latin typeface="Arial Narrow"/>
              <a:cs typeface="Arial Narrow"/>
            </a:endParaRPr>
          </a:p>
        </p:txBody>
      </p:sp>
      <p:sp>
        <p:nvSpPr>
          <p:cNvPr id="12" name="Rectangle 11"/>
          <p:cNvSpPr/>
          <p:nvPr/>
        </p:nvSpPr>
        <p:spPr>
          <a:xfrm>
            <a:off x="-9878" y="417092"/>
            <a:ext cx="9153878" cy="304698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锻炼属灵辨识</a:t>
            </a:r>
            <a:r>
              <a:rPr lang="zh-CN" altLang="en-US" sz="2400" b="1" dirty="0" smtClean="0">
                <a:solidFill>
                  <a:srgbClr val="FF0000"/>
                </a:solidFill>
                <a:latin typeface="华文细黑"/>
                <a:ea typeface="华文细黑"/>
                <a:cs typeface="华文细黑"/>
              </a:rPr>
              <a:t>力</a:t>
            </a:r>
            <a:r>
              <a:rPr lang="zh-TW" altLang="en-US" sz="2400" b="1" dirty="0" smtClean="0">
                <a:solidFill>
                  <a:srgbClr val="FF0000"/>
                </a:solidFill>
                <a:latin typeface="华文细黑"/>
                <a:ea typeface="华文细黑"/>
                <a:cs typeface="华文细黑"/>
              </a:rPr>
              <a:t>。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有些人存疑心，你们要怜悯他们。有些人你们要从火中抢出来搭救他们。有些人你们要存惧怕的心怜悯他们。连那被情欲沾染的衣服也当</a:t>
            </a:r>
            <a:r>
              <a:rPr lang="en-US" sz="2400" dirty="0" smtClean="0">
                <a:solidFill>
                  <a:srgbClr val="0000FF"/>
                </a:solidFill>
                <a:latin typeface="华文细黑"/>
                <a:ea typeface="华文细黑"/>
                <a:cs typeface="华文细黑"/>
              </a:rPr>
              <a:t>厌恶</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22-</a:t>
            </a:r>
            <a:r>
              <a:rPr lang="en-US" altLang="zh-TW" sz="2400" dirty="0" smtClean="0">
                <a:solidFill>
                  <a:srgbClr val="0000FF"/>
                </a:solidFill>
                <a:latin typeface="华文细黑"/>
                <a:ea typeface="华文细黑"/>
                <a:cs typeface="华文细黑"/>
              </a:rPr>
              <a:t>23)</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将自己献给耶稣</a:t>
            </a:r>
            <a:r>
              <a:rPr lang="zh-CN" altLang="en-US" sz="2400" b="1" dirty="0" smtClean="0">
                <a:solidFill>
                  <a:srgbClr val="FF0000"/>
                </a:solidFill>
                <a:latin typeface="华文细黑"/>
                <a:ea typeface="华文细黑"/>
                <a:cs typeface="华文细黑"/>
              </a:rPr>
              <a:t>基督</a:t>
            </a:r>
            <a:r>
              <a:rPr lang="zh-TW" altLang="en-US" sz="2400" b="1"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那能保守你们不失脚，叫你们无瑕无疵，欢欢喜喜站在他荣耀之前的，我们的救主独一的神。愿荣耀，威严，能力，权柄，因我们的主耶稣基督，归与他，从万古以前，并现今，直到永永远远。阿</a:t>
            </a:r>
            <a:r>
              <a:rPr lang="en-US" sz="2400" dirty="0" smtClean="0">
                <a:solidFill>
                  <a:srgbClr val="0000FF"/>
                </a:solidFill>
                <a:latin typeface="华文细黑"/>
                <a:ea typeface="华文细黑"/>
                <a:cs typeface="华文细黑"/>
              </a:rPr>
              <a:t>们</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(1:24</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25)</a:t>
            </a:r>
            <a:r>
              <a:rPr lang="zh-TW" alt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我们用以上对神的赞美，结束对这</a:t>
            </a:r>
            <a:r>
              <a:rPr lang="en-US" sz="2400" dirty="0">
                <a:solidFill>
                  <a:srgbClr val="FF0000"/>
                </a:solidFill>
                <a:latin typeface="华文细黑"/>
                <a:ea typeface="华文细黑"/>
                <a:cs typeface="华文细黑"/>
              </a:rPr>
              <a:t>36</a:t>
            </a:r>
            <a:r>
              <a:rPr lang="zh-CN" altLang="en-US" sz="2400" dirty="0" smtClean="0">
                <a:solidFill>
                  <a:srgbClr val="FF0000"/>
                </a:solidFill>
                <a:latin typeface="华文细黑"/>
                <a:ea typeface="华文细黑"/>
                <a:cs typeface="华文细黑"/>
              </a:rPr>
              <a:t>个新</a:t>
            </a:r>
            <a:r>
              <a:rPr lang="zh-CN" altLang="en-US" sz="2400" dirty="0" smtClean="0">
                <a:solidFill>
                  <a:srgbClr val="FF0000"/>
                </a:solidFill>
                <a:latin typeface="华文细黑"/>
                <a:ea typeface="华文细黑"/>
                <a:cs typeface="华文细黑"/>
              </a:rPr>
              <a:t>约</a:t>
            </a:r>
            <a:r>
              <a:rPr lang="zh-CN" altLang="en-US" sz="2400" dirty="0" smtClean="0">
                <a:solidFill>
                  <a:srgbClr val="FF0000"/>
                </a:solidFill>
                <a:latin typeface="华文细黑"/>
                <a:ea typeface="华文细黑"/>
                <a:cs typeface="华文细黑"/>
              </a:rPr>
              <a:t>教会的学习。</a:t>
            </a:r>
            <a:endParaRPr lang="zh-TW" altLang="en-US" sz="2400" dirty="0" smtClean="0">
              <a:solidFill>
                <a:srgbClr val="FF0000"/>
              </a:solidFill>
              <a:latin typeface="华文细黑"/>
              <a:ea typeface="华文细黑"/>
              <a:cs typeface="华文细黑"/>
            </a:endParaRPr>
          </a:p>
        </p:txBody>
      </p:sp>
      <p:sp>
        <p:nvSpPr>
          <p:cNvPr id="7" name="TextBox 6"/>
          <p:cNvSpPr txBox="1"/>
          <p:nvPr/>
        </p:nvSpPr>
        <p:spPr>
          <a:xfrm>
            <a:off x="8457620" y="-33866"/>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(16)</a:t>
            </a:r>
            <a:endParaRPr lang="en-US" sz="2400" dirty="0">
              <a:solidFill>
                <a:srgbClr val="0000FF"/>
              </a:solidFill>
              <a:latin typeface="Times"/>
              <a:cs typeface="Times"/>
            </a:endParaRPr>
          </a:p>
        </p:txBody>
      </p:sp>
    </p:spTree>
    <p:extLst>
      <p:ext uri="{BB962C8B-B14F-4D97-AF65-F5344CB8AC3E}">
        <p14:creationId xmlns:p14="http://schemas.microsoft.com/office/powerpoint/2010/main" val="32772346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结论：</a:t>
            </a:r>
            <a:r>
              <a:rPr lang="en-US" sz="2400" b="1" dirty="0" smtClean="0">
                <a:latin typeface="Arial Narrow"/>
                <a:cs typeface="Arial Narrow"/>
              </a:rPr>
              <a:t>Conclusion:</a:t>
            </a:r>
            <a:endParaRPr lang="en-US" sz="2400" dirty="0"/>
          </a:p>
        </p:txBody>
      </p:sp>
      <p:sp>
        <p:nvSpPr>
          <p:cNvPr id="9" name="Rectangle 8"/>
          <p:cNvSpPr/>
          <p:nvPr/>
        </p:nvSpPr>
        <p:spPr>
          <a:xfrm>
            <a:off x="-16934" y="338913"/>
            <a:ext cx="9160934" cy="1569660"/>
          </a:xfrm>
          <a:prstGeom prst="rect">
            <a:avLst/>
          </a:prstGeom>
        </p:spPr>
        <p:txBody>
          <a:bodyPr wrap="square">
            <a:spAutoFit/>
          </a:bodyPr>
          <a:lstStyle/>
          <a:p>
            <a:r>
              <a:rPr lang="zh-CN" altLang="en-US" sz="2400" dirty="0">
                <a:solidFill>
                  <a:srgbClr val="FF0000"/>
                </a:solidFill>
                <a:latin typeface="华文细黑"/>
                <a:ea typeface="华文细黑"/>
                <a:cs typeface="华文细黑"/>
              </a:rPr>
              <a:t>说耶稣基督是</a:t>
            </a:r>
            <a:r>
              <a:rPr lang="zh-CN" altLang="en-US" sz="2400" dirty="0" smtClean="0">
                <a:solidFill>
                  <a:srgbClr val="FF0000"/>
                </a:solidFill>
                <a:latin typeface="华文细黑"/>
                <a:ea typeface="华文细黑"/>
                <a:cs typeface="华文细黑"/>
              </a:rPr>
              <a:t>“一个救</a:t>
            </a:r>
            <a:r>
              <a:rPr lang="zh-CN" altLang="en-US" sz="2400" dirty="0">
                <a:solidFill>
                  <a:srgbClr val="FF0000"/>
                </a:solidFill>
                <a:latin typeface="华文细黑"/>
                <a:ea typeface="华文细黑"/>
                <a:cs typeface="华文细黑"/>
              </a:rPr>
              <a:t>主”或</a:t>
            </a:r>
            <a:r>
              <a:rPr lang="zh-CN" altLang="en-US" sz="2400" dirty="0" smtClean="0">
                <a:solidFill>
                  <a:srgbClr val="FF0000"/>
                </a:solidFill>
                <a:latin typeface="华文细黑"/>
                <a:ea typeface="华文细黑"/>
                <a:cs typeface="华文细黑"/>
              </a:rPr>
              <a:t>“那个救</a:t>
            </a:r>
            <a:r>
              <a:rPr lang="zh-CN" altLang="en-US" sz="2400" dirty="0">
                <a:solidFill>
                  <a:srgbClr val="FF0000"/>
                </a:solidFill>
                <a:latin typeface="华文细黑"/>
                <a:ea typeface="华文细黑"/>
                <a:cs typeface="华文细黑"/>
              </a:rPr>
              <a:t>主”是不够的。 我们必须说他是</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我们的救主独一的神</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。犹大提醒我们耶稣基督的伟大。 如果我们能够记住他的伟大，那么我们决不会被虚假</a:t>
            </a:r>
            <a:r>
              <a:rPr lang="zh-CN" altLang="en-US" sz="2400" dirty="0" smtClean="0">
                <a:solidFill>
                  <a:srgbClr val="FF0000"/>
                </a:solidFill>
                <a:latin typeface="华文细黑"/>
                <a:ea typeface="华文细黑"/>
                <a:cs typeface="华文细黑"/>
              </a:rPr>
              <a:t>的老师或背道者误入歧</a:t>
            </a:r>
            <a:r>
              <a:rPr lang="zh-CN" altLang="en-US" sz="2400" dirty="0">
                <a:solidFill>
                  <a:srgbClr val="FF0000"/>
                </a:solidFill>
                <a:latin typeface="华文细黑"/>
                <a:ea typeface="华文细黑"/>
                <a:cs typeface="华文细黑"/>
              </a:rPr>
              <a:t>途。</a:t>
            </a:r>
            <a:endParaRPr lang="en-US" sz="2400" dirty="0">
              <a:solidFill>
                <a:srgbClr val="FF0000"/>
              </a:solidFill>
              <a:latin typeface="华文细黑"/>
              <a:ea typeface="华文细黑"/>
              <a:cs typeface="华文细黑"/>
            </a:endParaRPr>
          </a:p>
        </p:txBody>
      </p:sp>
      <p:sp>
        <p:nvSpPr>
          <p:cNvPr id="8" name="Rectangle 7"/>
          <p:cNvSpPr/>
          <p:nvPr/>
        </p:nvSpPr>
        <p:spPr>
          <a:xfrm>
            <a:off x="-16934" y="1732540"/>
            <a:ext cx="4217884" cy="3046988"/>
          </a:xfrm>
          <a:prstGeom prst="rect">
            <a:avLst/>
          </a:prstGeom>
        </p:spPr>
        <p:txBody>
          <a:bodyPr wrap="square">
            <a:spAutoFit/>
          </a:bodyPr>
          <a:lstStyle/>
          <a:p>
            <a:r>
              <a:rPr lang="en-US" sz="2400" dirty="0">
                <a:latin typeface="Arial Narrow"/>
                <a:cs typeface="Arial Narrow"/>
              </a:rPr>
              <a:t>It is not enough to say that Jesus Christ is “a savior,” or “the Savior”; we must say that He is </a:t>
            </a:r>
            <a:r>
              <a:rPr lang="en-US" sz="2400" dirty="0" smtClean="0">
                <a:latin typeface="Arial Narrow"/>
                <a:cs typeface="Arial Narrow"/>
              </a:rPr>
              <a:t>“the </a:t>
            </a:r>
            <a:r>
              <a:rPr lang="en-US" sz="2400" dirty="0">
                <a:latin typeface="Arial Narrow"/>
                <a:cs typeface="Arial Narrow"/>
              </a:rPr>
              <a:t>only God our </a:t>
            </a:r>
            <a:r>
              <a:rPr lang="en-US" sz="2400" dirty="0" err="1">
                <a:latin typeface="Arial Narrow"/>
                <a:cs typeface="Arial Narrow"/>
              </a:rPr>
              <a:t>Savior</a:t>
            </a:r>
            <a:r>
              <a:rPr lang="en-US" sz="2400" dirty="0" err="1" smtClean="0">
                <a:latin typeface="Arial Narrow"/>
                <a:cs typeface="Arial Narrow"/>
              </a:rPr>
              <a:t>.”Jude</a:t>
            </a:r>
            <a:r>
              <a:rPr lang="en-US" sz="2400" dirty="0" smtClean="0">
                <a:latin typeface="Arial Narrow"/>
                <a:cs typeface="Arial Narrow"/>
              </a:rPr>
              <a:t> </a:t>
            </a:r>
            <a:r>
              <a:rPr lang="en-US" sz="2400" dirty="0">
                <a:latin typeface="Arial Narrow"/>
                <a:cs typeface="Arial Narrow"/>
              </a:rPr>
              <a:t>reminds us of the greatness of Jesus Christ. If we can remember His </a:t>
            </a:r>
            <a:r>
              <a:rPr lang="en-US" sz="2400" dirty="0" err="1">
                <a:latin typeface="Arial Narrow"/>
                <a:cs typeface="Arial Narrow"/>
              </a:rPr>
              <a:t>greatness</a:t>
            </a:r>
            <a:r>
              <a:rPr lang="en-US" sz="2400" dirty="0" err="1" smtClean="0">
                <a:latin typeface="Arial Narrow"/>
                <a:cs typeface="Arial Narrow"/>
              </a:rPr>
              <a:t>,then</a:t>
            </a:r>
            <a:r>
              <a:rPr lang="en-US" sz="2400" dirty="0" smtClean="0">
                <a:latin typeface="Arial Narrow"/>
                <a:cs typeface="Arial Narrow"/>
              </a:rPr>
              <a:t> </a:t>
            </a:r>
            <a:r>
              <a:rPr lang="en-US" sz="2400" dirty="0">
                <a:latin typeface="Arial Narrow"/>
                <a:cs typeface="Arial Narrow"/>
              </a:rPr>
              <a:t>we would never be led astray by false teachers or apostates.</a:t>
            </a:r>
          </a:p>
        </p:txBody>
      </p:sp>
      <p:sp>
        <p:nvSpPr>
          <p:cNvPr id="10" name="TextBox 9"/>
          <p:cNvSpPr txBox="1"/>
          <p:nvPr/>
        </p:nvSpPr>
        <p:spPr>
          <a:xfrm>
            <a:off x="8508426" y="-8354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(17)</a:t>
            </a:r>
            <a:endParaRPr lang="en-US" sz="2400" dirty="0">
              <a:solidFill>
                <a:srgbClr val="0000FF"/>
              </a:solidFill>
              <a:latin typeface="Times"/>
              <a:cs typeface="Times"/>
            </a:endParaRPr>
          </a:p>
        </p:txBody>
      </p:sp>
      <p:pic>
        <p:nvPicPr>
          <p:cNvPr id="6" name="Picture 5"/>
          <p:cNvPicPr>
            <a:picLocks noChangeAspect="1"/>
          </p:cNvPicPr>
          <p:nvPr/>
        </p:nvPicPr>
        <p:blipFill>
          <a:blip r:embed="rId3"/>
          <a:stretch>
            <a:fillRect/>
          </a:stretch>
        </p:blipFill>
        <p:spPr>
          <a:xfrm>
            <a:off x="4064140" y="1772225"/>
            <a:ext cx="5114651" cy="5097402"/>
          </a:xfrm>
          <a:prstGeom prst="rect">
            <a:avLst/>
          </a:prstGeom>
        </p:spPr>
      </p:pic>
      <p:sp>
        <p:nvSpPr>
          <p:cNvPr id="7" name="TextBox 6"/>
          <p:cNvSpPr txBox="1"/>
          <p:nvPr/>
        </p:nvSpPr>
        <p:spPr>
          <a:xfrm>
            <a:off x="4096574" y="1769413"/>
            <a:ext cx="5082217" cy="2123658"/>
          </a:xfrm>
          <a:prstGeom prst="rect">
            <a:avLst/>
          </a:prstGeom>
          <a:noFill/>
        </p:spPr>
        <p:txBody>
          <a:bodyPr wrap="square" rtlCol="0">
            <a:spAutoFit/>
          </a:bodyPr>
          <a:lstStyle/>
          <a:p>
            <a:r>
              <a:rPr lang="en-US" sz="2200" dirty="0">
                <a:solidFill>
                  <a:srgbClr val="FFFF00"/>
                </a:solidFill>
                <a:latin typeface="Arial Narrow"/>
                <a:cs typeface="Arial Narrow"/>
              </a:rPr>
              <a:t>Watch out for false </a:t>
            </a:r>
            <a:r>
              <a:rPr lang="en-US" sz="2200" dirty="0" smtClean="0">
                <a:solidFill>
                  <a:srgbClr val="FFFF00"/>
                </a:solidFill>
                <a:latin typeface="Arial Narrow"/>
                <a:cs typeface="Arial Narrow"/>
              </a:rPr>
              <a:t>prophets. They </a:t>
            </a:r>
            <a:r>
              <a:rPr lang="en-US" sz="2200" dirty="0">
                <a:solidFill>
                  <a:srgbClr val="FFFF00"/>
                </a:solidFill>
                <a:latin typeface="Arial Narrow"/>
                <a:cs typeface="Arial Narrow"/>
              </a:rPr>
              <a:t>come to you in sheep’s clothing, but inwardly they are </a:t>
            </a:r>
            <a:r>
              <a:rPr lang="en-US" sz="2200" dirty="0" smtClean="0">
                <a:solidFill>
                  <a:srgbClr val="FFFF00"/>
                </a:solidFill>
                <a:latin typeface="Arial Narrow"/>
                <a:cs typeface="Arial Narrow"/>
              </a:rPr>
              <a:t>ferocious </a:t>
            </a:r>
            <a:r>
              <a:rPr lang="en-US" sz="2200" dirty="0">
                <a:solidFill>
                  <a:srgbClr val="FFFF00"/>
                </a:solidFill>
                <a:latin typeface="Arial Narrow"/>
                <a:cs typeface="Arial Narrow"/>
              </a:rPr>
              <a:t>wolves</a:t>
            </a:r>
            <a:r>
              <a:rPr lang="en-US" sz="2200" dirty="0" smtClean="0">
                <a:solidFill>
                  <a:srgbClr val="FFFF00"/>
                </a:solidFill>
                <a:latin typeface="Arial Narrow"/>
                <a:cs typeface="Arial Narrow"/>
              </a:rPr>
              <a:t>…For</a:t>
            </a:r>
            <a:r>
              <a:rPr lang="en-US" sz="2200" dirty="0">
                <a:solidFill>
                  <a:srgbClr val="FFFF00"/>
                </a:solidFill>
                <a:latin typeface="Arial Narrow"/>
                <a:cs typeface="Arial Narrow"/>
              </a:rPr>
              <a:t> false </a:t>
            </a:r>
            <a:r>
              <a:rPr lang="en-US" sz="2200" dirty="0" smtClean="0">
                <a:solidFill>
                  <a:srgbClr val="FFFF00"/>
                </a:solidFill>
                <a:latin typeface="Arial Narrow"/>
                <a:cs typeface="Arial Narrow"/>
              </a:rPr>
              <a:t>messiahs and</a:t>
            </a:r>
            <a:r>
              <a:rPr lang="en-US" sz="2200" dirty="0">
                <a:solidFill>
                  <a:srgbClr val="FFFF00"/>
                </a:solidFill>
                <a:latin typeface="Arial Narrow"/>
                <a:cs typeface="Arial Narrow"/>
              </a:rPr>
              <a:t> </a:t>
            </a:r>
            <a:endParaRPr lang="en-US" sz="2200" dirty="0" smtClean="0">
              <a:solidFill>
                <a:srgbClr val="FFFF00"/>
              </a:solidFill>
              <a:latin typeface="Arial Narrow"/>
              <a:cs typeface="Arial Narrow"/>
            </a:endParaRPr>
          </a:p>
          <a:p>
            <a:r>
              <a:rPr lang="en-US" sz="2200" dirty="0" smtClean="0">
                <a:solidFill>
                  <a:srgbClr val="FFFF00"/>
                </a:solidFill>
                <a:latin typeface="Arial Narrow"/>
                <a:cs typeface="Arial Narrow"/>
              </a:rPr>
              <a:t>false</a:t>
            </a:r>
            <a:r>
              <a:rPr lang="en-US" sz="2200" dirty="0">
                <a:solidFill>
                  <a:srgbClr val="FFFF00"/>
                </a:solidFill>
                <a:latin typeface="Arial Narrow"/>
                <a:cs typeface="Arial Narrow"/>
              </a:rPr>
              <a:t> </a:t>
            </a:r>
            <a:r>
              <a:rPr lang="en-US" sz="2200" dirty="0" smtClean="0">
                <a:solidFill>
                  <a:srgbClr val="FFFF00"/>
                </a:solidFill>
                <a:latin typeface="Arial Narrow"/>
                <a:cs typeface="Arial Narrow"/>
              </a:rPr>
              <a:t>prophets</a:t>
            </a:r>
            <a:r>
              <a:rPr lang="en-US" sz="2200" dirty="0">
                <a:solidFill>
                  <a:srgbClr val="FFFF00"/>
                </a:solidFill>
                <a:latin typeface="Arial Narrow"/>
                <a:cs typeface="Arial Narrow"/>
              </a:rPr>
              <a:t> will appear and perform great signs and wonders to deceive, if possible, even the </a:t>
            </a:r>
            <a:r>
              <a:rPr lang="en-US" sz="2200" dirty="0" smtClean="0">
                <a:solidFill>
                  <a:srgbClr val="FFFF00"/>
                </a:solidFill>
                <a:latin typeface="Arial Narrow"/>
                <a:cs typeface="Arial Narrow"/>
              </a:rPr>
              <a:t>elect (Mt.7:15;24:24).</a:t>
            </a:r>
            <a:endParaRPr lang="en-US" sz="2200" dirty="0">
              <a:solidFill>
                <a:srgbClr val="FFFF00"/>
              </a:solidFill>
              <a:latin typeface="Arial Narrow"/>
              <a:cs typeface="Arial Narrow"/>
            </a:endParaRPr>
          </a:p>
        </p:txBody>
      </p:sp>
      <p:sp>
        <p:nvSpPr>
          <p:cNvPr id="14" name="TextBox 13"/>
          <p:cNvSpPr txBox="1"/>
          <p:nvPr/>
        </p:nvSpPr>
        <p:spPr>
          <a:xfrm>
            <a:off x="-31731" y="4680315"/>
            <a:ext cx="4128306" cy="2123658"/>
          </a:xfrm>
          <a:prstGeom prst="rect">
            <a:avLst/>
          </a:prstGeom>
          <a:noFill/>
        </p:spPr>
        <p:txBody>
          <a:bodyPr wrap="square" rtlCol="0">
            <a:spAutoFit/>
          </a:bodyPr>
          <a:lstStyle/>
          <a:p>
            <a:r>
              <a:rPr lang="en-US" sz="2200" dirty="0">
                <a:solidFill>
                  <a:srgbClr val="0000FF"/>
                </a:solidFill>
                <a:latin typeface="华文细黑"/>
                <a:ea typeface="华文细黑"/>
                <a:cs typeface="华文细黑"/>
              </a:rPr>
              <a:t>你们要防备假先知。他们到你们这里来，外面披着羊皮，里面却是残暴的狼...因为假基督，假先知，将要起来，显大神迹，大奇事。倘若能行，连选民也就迷惑</a:t>
            </a:r>
            <a:r>
              <a:rPr lang="en-US" sz="2200" dirty="0" smtClean="0">
                <a:solidFill>
                  <a:srgbClr val="0000FF"/>
                </a:solidFill>
                <a:latin typeface="华文细黑"/>
                <a:ea typeface="华文细黑"/>
                <a:cs typeface="华文细黑"/>
              </a:rPr>
              <a:t>了(</a:t>
            </a:r>
            <a:r>
              <a:rPr lang="zh-CN" altLang="en-US" sz="2200" dirty="0" smtClean="0">
                <a:solidFill>
                  <a:srgbClr val="0000FF"/>
                </a:solidFill>
                <a:latin typeface="华文细黑"/>
                <a:ea typeface="华文细黑"/>
                <a:cs typeface="华文细黑"/>
              </a:rPr>
              <a:t>太</a:t>
            </a:r>
            <a:r>
              <a:rPr lang="en-US" altLang="zh-CN" sz="2200" dirty="0" smtClean="0">
                <a:solidFill>
                  <a:srgbClr val="0000FF"/>
                </a:solidFill>
                <a:latin typeface="华文细黑"/>
                <a:ea typeface="华文细黑"/>
                <a:cs typeface="华文细黑"/>
              </a:rPr>
              <a:t>7:15; 24:24</a:t>
            </a:r>
            <a:r>
              <a:rPr lang="en-US" sz="2200" dirty="0" smtClean="0">
                <a:solidFill>
                  <a:srgbClr val="0000FF"/>
                </a:solidFill>
                <a:latin typeface="华文细黑"/>
                <a:ea typeface="华文细黑"/>
                <a:cs typeface="华文细黑"/>
              </a:rPr>
              <a:t>)。</a:t>
            </a:r>
            <a:endParaRPr lang="en-US" sz="22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4126507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结论：</a:t>
            </a:r>
            <a:r>
              <a:rPr lang="en-US" sz="2400" b="1" dirty="0" smtClean="0">
                <a:latin typeface="Arial Narrow"/>
                <a:cs typeface="Arial Narrow"/>
              </a:rPr>
              <a:t>Conclusion:</a:t>
            </a:r>
            <a:endParaRPr lang="en-US" sz="2400" dirty="0"/>
          </a:p>
        </p:txBody>
      </p:sp>
      <p:sp>
        <p:nvSpPr>
          <p:cNvPr id="9" name="Rectangle 8"/>
          <p:cNvSpPr/>
          <p:nvPr/>
        </p:nvSpPr>
        <p:spPr>
          <a:xfrm>
            <a:off x="-16934" y="338913"/>
            <a:ext cx="9160934" cy="1200328"/>
          </a:xfrm>
          <a:prstGeom prst="rect">
            <a:avLst/>
          </a:prstGeom>
        </p:spPr>
        <p:txBody>
          <a:bodyPr wrap="square">
            <a:spAutoFit/>
          </a:bodyPr>
          <a:lstStyle/>
          <a:p>
            <a:r>
              <a:rPr lang="zh-TW" altLang="en-US" sz="2400" dirty="0">
                <a:solidFill>
                  <a:srgbClr val="FF0000"/>
                </a:solidFill>
                <a:latin typeface="华文细黑"/>
                <a:ea typeface="华文细黑"/>
                <a:cs typeface="华文细黑"/>
              </a:rPr>
              <a:t>圣经的正确性比政治正确性更重要</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尊重</a:t>
            </a:r>
            <a:r>
              <a:rPr lang="zh-TW" altLang="en-US" sz="2400" dirty="0" smtClean="0">
                <a:solidFill>
                  <a:srgbClr val="FF0000"/>
                </a:solidFill>
                <a:latin typeface="华文细黑"/>
                <a:ea typeface="华文细黑"/>
                <a:cs typeface="华文细黑"/>
              </a:rPr>
              <a:t>圣经教会比进步</a:t>
            </a:r>
            <a:r>
              <a:rPr lang="zh-TW" altLang="en-US" sz="2400" dirty="0">
                <a:solidFill>
                  <a:srgbClr val="FF0000"/>
                </a:solidFill>
                <a:latin typeface="华文细黑"/>
                <a:ea typeface="华文细黑"/>
                <a:cs typeface="华文细黑"/>
              </a:rPr>
              <a:t>教会更重要。</a:t>
            </a:r>
            <a:r>
              <a:rPr lang="en-US" altLang="zh-CN" sz="2400" dirty="0">
                <a:latin typeface="Arial Narrow"/>
                <a:cs typeface="Arial Narrow"/>
              </a:rPr>
              <a:t>Biblical Correctness is more important than Political </a:t>
            </a:r>
            <a:r>
              <a:rPr lang="en-US" altLang="zh-CN" sz="2400" dirty="0" smtClean="0">
                <a:latin typeface="Arial Narrow"/>
                <a:cs typeface="Arial Narrow"/>
              </a:rPr>
              <a:t>Correctness. </a:t>
            </a:r>
            <a:r>
              <a:rPr lang="en-US" sz="2400" dirty="0" smtClean="0">
                <a:latin typeface="Arial Narrow"/>
                <a:cs typeface="Arial Narrow"/>
              </a:rPr>
              <a:t>Biblical </a:t>
            </a:r>
            <a:r>
              <a:rPr lang="en-US" sz="2400" dirty="0">
                <a:latin typeface="Arial Narrow"/>
                <a:cs typeface="Arial Narrow"/>
              </a:rPr>
              <a:t>Church is more important than Progressive Church.</a:t>
            </a:r>
            <a:endParaRPr lang="en-US" sz="2400" dirty="0">
              <a:latin typeface="Arial Narrow"/>
              <a:cs typeface="Arial Narrow"/>
            </a:endParaRPr>
          </a:p>
        </p:txBody>
      </p:sp>
      <p:sp>
        <p:nvSpPr>
          <p:cNvPr id="10" name="TextBox 9"/>
          <p:cNvSpPr txBox="1"/>
          <p:nvPr/>
        </p:nvSpPr>
        <p:spPr>
          <a:xfrm>
            <a:off x="8508426" y="-8354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smtClean="0">
                <a:solidFill>
                  <a:srgbClr val="0000FF"/>
                </a:solidFill>
                <a:latin typeface="Times"/>
                <a:cs typeface="Times"/>
              </a:rPr>
              <a:t>18)</a:t>
            </a:r>
            <a:endParaRPr lang="en-US" sz="2400" dirty="0">
              <a:solidFill>
                <a:srgbClr val="0000FF"/>
              </a:solidFill>
              <a:latin typeface="Times"/>
              <a:cs typeface="Times"/>
            </a:endParaRPr>
          </a:p>
        </p:txBody>
      </p:sp>
      <p:pic>
        <p:nvPicPr>
          <p:cNvPr id="2" name="Picture 1" descr="10cdfba1-ccc4-4b88-be83-d46926a4bf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168" y="1539241"/>
            <a:ext cx="6296058" cy="3540392"/>
          </a:xfrm>
          <a:prstGeom prst="rect">
            <a:avLst/>
          </a:prstGeom>
        </p:spPr>
      </p:pic>
      <p:pic>
        <p:nvPicPr>
          <p:cNvPr id="3" name="Picture 2" descr="AFG-071206-00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12" y="1539241"/>
            <a:ext cx="3810000" cy="3657600"/>
          </a:xfrm>
          <a:prstGeom prst="rect">
            <a:avLst/>
          </a:prstGeom>
        </p:spPr>
      </p:pic>
      <p:sp>
        <p:nvSpPr>
          <p:cNvPr id="5" name="TextBox 4"/>
          <p:cNvSpPr txBox="1"/>
          <p:nvPr/>
        </p:nvSpPr>
        <p:spPr>
          <a:xfrm>
            <a:off x="4278316" y="4226714"/>
            <a:ext cx="5115488" cy="523220"/>
          </a:xfrm>
          <a:prstGeom prst="rect">
            <a:avLst/>
          </a:prstGeom>
          <a:noFill/>
        </p:spPr>
        <p:txBody>
          <a:bodyPr wrap="square" rtlCol="0">
            <a:spAutoFit/>
          </a:bodyPr>
          <a:lstStyle/>
          <a:p>
            <a:r>
              <a:rPr lang="zh-TW" altLang="en-US" sz="2800" dirty="0">
                <a:solidFill>
                  <a:schemeClr val="bg1"/>
                </a:solidFill>
                <a:latin typeface="华文细黑"/>
                <a:ea typeface="华文细黑"/>
                <a:cs typeface="华文细黑"/>
              </a:rPr>
              <a:t>政治上正确并不能使你正确。</a:t>
            </a:r>
            <a:endParaRPr lang="en-US" sz="2800" dirty="0">
              <a:solidFill>
                <a:schemeClr val="bg1"/>
              </a:solidFill>
              <a:latin typeface="华文细黑"/>
              <a:ea typeface="华文细黑"/>
              <a:cs typeface="华文细黑"/>
            </a:endParaRPr>
          </a:p>
        </p:txBody>
      </p:sp>
      <p:sp>
        <p:nvSpPr>
          <p:cNvPr id="11" name="TextBox 10"/>
          <p:cNvSpPr txBox="1"/>
          <p:nvPr/>
        </p:nvSpPr>
        <p:spPr>
          <a:xfrm>
            <a:off x="31158" y="5351062"/>
            <a:ext cx="9112842" cy="1200329"/>
          </a:xfrm>
          <a:prstGeom prst="rect">
            <a:avLst/>
          </a:prstGeom>
          <a:noFill/>
        </p:spPr>
        <p:txBody>
          <a:bodyPr wrap="square" rtlCol="0">
            <a:spAutoFit/>
          </a:bodyPr>
          <a:lstStyle/>
          <a:p>
            <a:pPr algn="ctr"/>
            <a:r>
              <a:rPr lang="zh-CN" altLang="en-US" sz="3600" dirty="0" smtClean="0">
                <a:solidFill>
                  <a:srgbClr val="FF0000"/>
                </a:solidFill>
                <a:latin typeface="华文细黑"/>
                <a:ea typeface="华文细黑"/>
                <a:cs typeface="华文细黑"/>
              </a:rPr>
              <a:t>祝你</a:t>
            </a:r>
            <a:r>
              <a:rPr lang="zh-TW" altLang="en-US" sz="3600" dirty="0" smtClean="0">
                <a:solidFill>
                  <a:srgbClr val="FF0000"/>
                </a:solidFill>
                <a:latin typeface="华文细黑"/>
                <a:ea typeface="华文细黑"/>
                <a:cs typeface="华文细黑"/>
              </a:rPr>
              <a:t>冬至快乐的非宗教</a:t>
            </a:r>
            <a:r>
              <a:rPr lang="zh-CN" altLang="en-US" sz="3600" dirty="0" smtClean="0">
                <a:solidFill>
                  <a:srgbClr val="FF0000"/>
                </a:solidFill>
                <a:latin typeface="华文细黑"/>
                <a:ea typeface="华文细黑"/>
                <a:cs typeface="华文细黑"/>
              </a:rPr>
              <a:t>性的</a:t>
            </a:r>
            <a:r>
              <a:rPr lang="zh-TW" altLang="en-US" sz="3600" dirty="0" smtClean="0">
                <a:solidFill>
                  <a:srgbClr val="FF0000"/>
                </a:solidFill>
                <a:latin typeface="华文细黑"/>
                <a:ea typeface="华文细黑"/>
                <a:cs typeface="华文细黑"/>
              </a:rPr>
              <a:t>庆祝。</a:t>
            </a:r>
            <a:endParaRPr lang="en-US" altLang="zh-TW" sz="3600" dirty="0" smtClean="0">
              <a:solidFill>
                <a:srgbClr val="FF0000"/>
              </a:solidFill>
              <a:latin typeface="华文细黑"/>
              <a:ea typeface="华文细黑"/>
              <a:cs typeface="华文细黑"/>
            </a:endParaRPr>
          </a:p>
          <a:p>
            <a:pPr algn="ctr"/>
            <a:r>
              <a:rPr lang="zh-CN" altLang="en-US" sz="3600" dirty="0" smtClean="0">
                <a:solidFill>
                  <a:srgbClr val="008000"/>
                </a:solidFill>
                <a:latin typeface="华文细黑"/>
                <a:ea typeface="华文细黑"/>
                <a:cs typeface="华文细黑"/>
              </a:rPr>
              <a:t>祝你圣诞快乐！</a:t>
            </a:r>
            <a:r>
              <a:rPr lang="en-US" altLang="zh-CN" sz="3600" dirty="0" smtClean="0">
                <a:solidFill>
                  <a:srgbClr val="008000"/>
                </a:solidFill>
                <a:latin typeface="Arial Narrow"/>
                <a:ea typeface="华文细黑"/>
                <a:cs typeface="Arial Narrow"/>
              </a:rPr>
              <a:t>Merry Christmas!</a:t>
            </a:r>
            <a:endParaRPr lang="en-US" sz="36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63478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2" y="1657864"/>
            <a:ext cx="9117338" cy="3407902"/>
          </a:xfrm>
        </p:spPr>
        <p:txBody>
          <a:bodyPr>
            <a:noAutofit/>
          </a:bodyPr>
          <a:lstStyle/>
          <a:p>
            <a:r>
              <a:rPr lang="zh-TW" altLang="en-US" sz="4800" b="1" dirty="0" smtClean="0">
                <a:solidFill>
                  <a:srgbClr val="008000"/>
                </a:solidFill>
                <a:latin typeface="华文细黑"/>
                <a:ea typeface="华文细黑"/>
                <a:cs typeface="华文细黑"/>
              </a:rPr>
              <a:t>欢迎来</a:t>
            </a:r>
            <a:r>
              <a:rPr lang="zh-CN" altLang="en-US" sz="4800" b="1" dirty="0" smtClean="0">
                <a:solidFill>
                  <a:srgbClr val="008000"/>
                </a:solidFill>
                <a:latin typeface="华文细黑"/>
                <a:ea typeface="华文细黑"/>
                <a:cs typeface="华文细黑"/>
              </a:rPr>
              <a:t>圣诞合并聚会</a:t>
            </a:r>
            <a:r>
              <a:rPr lang="zh-TW" altLang="en-US" sz="4800" b="1" dirty="0" smtClean="0">
                <a:solidFill>
                  <a:srgbClr val="008000"/>
                </a:solidFill>
                <a:latin typeface="华文细黑"/>
                <a:ea typeface="华文细黑"/>
                <a:cs typeface="华文细黑"/>
              </a:rPr>
              <a:t>！</a:t>
            </a:r>
            <a:r>
              <a:rPr lang="en-US" altLang="zh-TW" sz="4000" b="1" dirty="0" smtClean="0">
                <a:solidFill>
                  <a:srgbClr val="008000"/>
                </a:solidFill>
                <a:latin typeface="华文细黑"/>
                <a:ea typeface="华文细黑"/>
                <a:cs typeface="华文细黑"/>
              </a:rPr>
              <a:t/>
            </a:r>
            <a:br>
              <a:rPr lang="en-US" altLang="zh-TW" sz="4000" b="1" dirty="0" smtClean="0">
                <a:solidFill>
                  <a:srgbClr val="008000"/>
                </a:solidFill>
                <a:latin typeface="华文细黑"/>
                <a:ea typeface="华文细黑"/>
                <a:cs typeface="华文细黑"/>
              </a:rPr>
            </a:br>
            <a:r>
              <a:rPr lang="zh-CN" altLang="en-US" sz="4000" b="1" dirty="0">
                <a:solidFill>
                  <a:srgbClr val="FF0000"/>
                </a:solidFill>
                <a:latin typeface="华文细黑"/>
                <a:ea typeface="华文细黑"/>
                <a:cs typeface="华文细黑"/>
              </a:rPr>
              <a:t>在</a:t>
            </a:r>
            <a:r>
              <a:rPr lang="en-US" sz="4000" b="1" dirty="0">
                <a:solidFill>
                  <a:srgbClr val="FF0000"/>
                </a:solidFill>
                <a:latin typeface="Arial Narrow"/>
                <a:cs typeface="Arial Narrow"/>
              </a:rPr>
              <a:t>2017</a:t>
            </a:r>
            <a:r>
              <a:rPr lang="zh-CN" altLang="en-US" sz="4000" b="1" dirty="0">
                <a:solidFill>
                  <a:srgbClr val="FF0000"/>
                </a:solidFill>
                <a:latin typeface="华文细黑"/>
                <a:ea typeface="华文细黑"/>
                <a:cs typeface="华文细黑"/>
              </a:rPr>
              <a:t>年</a:t>
            </a:r>
            <a:r>
              <a:rPr lang="en-US" sz="4000" b="1" dirty="0">
                <a:solidFill>
                  <a:srgbClr val="FF0000"/>
                </a:solidFill>
                <a:latin typeface="Arial Narrow"/>
                <a:cs typeface="Arial Narrow"/>
              </a:rPr>
              <a:t>12</a:t>
            </a:r>
            <a:r>
              <a:rPr lang="zh-CN" altLang="en-US" sz="4000" b="1" dirty="0">
                <a:solidFill>
                  <a:srgbClr val="FF0000"/>
                </a:solidFill>
                <a:latin typeface="华文细黑"/>
                <a:ea typeface="华文细黑"/>
                <a:cs typeface="华文细黑"/>
              </a:rPr>
              <a:t>月</a:t>
            </a:r>
            <a:r>
              <a:rPr lang="en-US" altLang="zh-CN" sz="4000" b="1" dirty="0">
                <a:solidFill>
                  <a:srgbClr val="FF0000"/>
                </a:solidFill>
                <a:latin typeface="Arial Narrow"/>
                <a:cs typeface="Arial Narrow"/>
              </a:rPr>
              <a:t>24</a:t>
            </a:r>
            <a:r>
              <a:rPr lang="zh-CN" altLang="en-US" sz="4000" b="1" dirty="0">
                <a:solidFill>
                  <a:srgbClr val="FF0000"/>
                </a:solidFill>
                <a:latin typeface="华文细黑"/>
                <a:ea typeface="华文细黑"/>
                <a:cs typeface="华文细黑"/>
              </a:rPr>
              <a:t>日星期天早上</a:t>
            </a:r>
            <a:r>
              <a:rPr lang="en-US" altLang="zh-CN" sz="4000" b="1" dirty="0">
                <a:solidFill>
                  <a:srgbClr val="FF0000"/>
                </a:solidFill>
                <a:latin typeface="Arial Narrow"/>
                <a:cs typeface="Arial Narrow"/>
              </a:rPr>
              <a:t>10</a:t>
            </a:r>
            <a:r>
              <a:rPr lang="en-US" sz="4000" b="1" dirty="0">
                <a:solidFill>
                  <a:srgbClr val="FF0000"/>
                </a:solidFill>
                <a:latin typeface="Arial Narrow"/>
                <a:cs typeface="Arial Narrow"/>
              </a:rPr>
              <a:t>:30</a:t>
            </a:r>
            <a:r>
              <a:rPr lang="zh-CN" altLang="en-US" sz="4000" b="1" dirty="0" smtClean="0">
                <a:solidFill>
                  <a:srgbClr val="FF0000"/>
                </a:solidFill>
                <a:latin typeface="Arial Narrow"/>
                <a:cs typeface="Arial Narrow"/>
              </a:rPr>
              <a:t>。</a:t>
            </a:r>
            <a:r>
              <a:rPr lang="en-US" altLang="zh-CN" sz="4000" b="1" dirty="0" smtClean="0">
                <a:solidFill>
                  <a:srgbClr val="FF0000"/>
                </a:solidFill>
                <a:latin typeface="Arial Narrow"/>
                <a:cs typeface="Arial Narrow"/>
              </a:rPr>
              <a:t/>
            </a:r>
            <a:br>
              <a:rPr lang="en-US" altLang="zh-CN" sz="4000" b="1" dirty="0" smtClean="0">
                <a:solidFill>
                  <a:srgbClr val="FF0000"/>
                </a:solidFill>
                <a:latin typeface="Arial Narrow"/>
                <a:cs typeface="Arial Narrow"/>
              </a:rPr>
            </a:br>
            <a:r>
              <a:rPr lang="zh-TW" altLang="en-US" sz="4000" b="1" dirty="0" smtClean="0">
                <a:latin typeface="华文细黑"/>
                <a:ea typeface="华文细黑"/>
                <a:cs typeface="华文细黑"/>
              </a:rPr>
              <a:t>唱圣诞颂歌</a:t>
            </a:r>
            <a:r>
              <a:rPr lang="zh-TW" altLang="en-US" sz="4000" b="1" dirty="0" smtClean="0">
                <a:latin typeface="华文细黑"/>
                <a:ea typeface="华文细黑"/>
                <a:cs typeface="华文细黑"/>
              </a:rPr>
              <a:t>，</a:t>
            </a:r>
            <a:r>
              <a:rPr lang="en-US" altLang="zh-TW" sz="4000" b="1" dirty="0" smtClean="0">
                <a:latin typeface="华文细黑"/>
                <a:ea typeface="华文细黑"/>
                <a:cs typeface="华文细黑"/>
              </a:rPr>
              <a:t/>
            </a:r>
            <a:br>
              <a:rPr lang="en-US" altLang="zh-TW" sz="4000" b="1" dirty="0" smtClean="0">
                <a:latin typeface="华文细黑"/>
                <a:ea typeface="华文细黑"/>
                <a:cs typeface="华文细黑"/>
              </a:rPr>
            </a:br>
            <a:r>
              <a:rPr lang="zh-CN" altLang="en-US" sz="4000" b="1" dirty="0" smtClean="0">
                <a:latin typeface="华文细黑"/>
                <a:ea typeface="华文细黑"/>
                <a:cs typeface="华文细黑"/>
              </a:rPr>
              <a:t>听糖果手杖</a:t>
            </a:r>
            <a:r>
              <a:rPr lang="zh-TW" altLang="en-US" sz="4000" b="1" dirty="0" smtClean="0">
                <a:latin typeface="华文细黑"/>
                <a:ea typeface="华文细黑"/>
                <a:cs typeface="华文细黑"/>
              </a:rPr>
              <a:t>的故事</a:t>
            </a:r>
            <a:r>
              <a:rPr lang="zh-CN" altLang="en-US" sz="4000" b="1" dirty="0" smtClean="0">
                <a:latin typeface="华文细黑"/>
                <a:ea typeface="华文细黑"/>
                <a:cs typeface="华文细黑"/>
              </a:rPr>
              <a:t>并</a:t>
            </a:r>
            <a:r>
              <a:rPr lang="en-US" altLang="zh-TW" sz="4000" b="1" dirty="0" smtClean="0">
                <a:latin typeface="华文细黑"/>
                <a:ea typeface="华文细黑"/>
                <a:cs typeface="华文细黑"/>
              </a:rPr>
              <a:t/>
            </a:r>
            <a:br>
              <a:rPr lang="en-US" altLang="zh-TW" sz="4000" b="1" dirty="0" smtClean="0">
                <a:latin typeface="华文细黑"/>
                <a:ea typeface="华文细黑"/>
                <a:cs typeface="华文细黑"/>
              </a:rPr>
            </a:br>
            <a:r>
              <a:rPr lang="zh-TW" altLang="en-US" sz="4000" b="1" dirty="0" smtClean="0">
                <a:latin typeface="华文细黑"/>
                <a:ea typeface="华文细黑"/>
                <a:cs typeface="华文细黑"/>
              </a:rPr>
              <a:t>圣诞节的十二个</a:t>
            </a:r>
            <a:r>
              <a:rPr lang="zh-CN" altLang="en-US" sz="4000" b="1" dirty="0" smtClean="0">
                <a:latin typeface="华文细黑"/>
                <a:ea typeface="华文细黑"/>
                <a:cs typeface="华文细黑"/>
              </a:rPr>
              <a:t>人物</a:t>
            </a:r>
            <a:r>
              <a:rPr lang="en-US" altLang="zh-CN" sz="4000" b="1" dirty="0" smtClean="0">
                <a:latin typeface="华文细黑"/>
                <a:ea typeface="华文细黑"/>
                <a:cs typeface="华文细黑"/>
              </a:rPr>
              <a:t>:</a:t>
            </a:r>
            <a:r>
              <a:rPr lang="zh-CN" altLang="en-US" sz="4000" b="1" dirty="0" smtClean="0">
                <a:latin typeface="华文细黑"/>
                <a:ea typeface="华文细黑"/>
                <a:cs typeface="华文细黑"/>
              </a:rPr>
              <a:t>我是谁</a:t>
            </a:r>
            <a:r>
              <a:rPr lang="zh-TW" altLang="en-US" sz="4000" b="1" dirty="0">
                <a:latin typeface="华文细黑"/>
                <a:ea typeface="华文细黑"/>
                <a:cs typeface="华文细黑"/>
              </a:rPr>
              <a:t>？</a:t>
            </a:r>
            <a:r>
              <a:rPr lang="en-US" sz="4000" b="1" dirty="0" smtClean="0">
                <a:latin typeface="华文细黑"/>
                <a:ea typeface="华文细黑"/>
                <a:cs typeface="华文细黑"/>
              </a:rPr>
              <a:t> </a:t>
            </a:r>
            <a:r>
              <a:rPr lang="en-US" altLang="zh-CN" sz="4000" b="1" dirty="0" smtClean="0">
                <a:solidFill>
                  <a:srgbClr val="FF0000"/>
                </a:solidFill>
                <a:latin typeface="华文细黑"/>
                <a:ea typeface="华文细黑"/>
                <a:cs typeface="华文细黑"/>
              </a:rPr>
              <a:t/>
            </a:r>
            <a:br>
              <a:rPr lang="en-US" altLang="zh-CN" sz="4000" b="1" dirty="0" smtClean="0">
                <a:solidFill>
                  <a:srgbClr val="FF0000"/>
                </a:solidFill>
                <a:latin typeface="华文细黑"/>
                <a:ea typeface="华文细黑"/>
                <a:cs typeface="华文细黑"/>
              </a:rPr>
            </a:br>
            <a:r>
              <a:rPr lang="en-US" sz="4800" b="1" dirty="0">
                <a:solidFill>
                  <a:srgbClr val="008000"/>
                </a:solidFill>
                <a:latin typeface="Arial Narrow"/>
                <a:cs typeface="Arial Narrow"/>
              </a:rPr>
              <a:t>Welcome to Christmas </a:t>
            </a:r>
            <a:r>
              <a:rPr lang="en-US" sz="4800" b="1" dirty="0" smtClean="0">
                <a:solidFill>
                  <a:srgbClr val="008000"/>
                </a:solidFill>
                <a:latin typeface="Arial Narrow"/>
                <a:cs typeface="Arial Narrow"/>
              </a:rPr>
              <a:t/>
            </a:r>
            <a:br>
              <a:rPr lang="en-US" sz="4800" b="1" dirty="0" smtClean="0">
                <a:solidFill>
                  <a:srgbClr val="008000"/>
                </a:solidFill>
                <a:latin typeface="Arial Narrow"/>
                <a:cs typeface="Arial Narrow"/>
              </a:rPr>
            </a:br>
            <a:r>
              <a:rPr lang="en-US" altLang="zh-CN" sz="4800" b="1" dirty="0" smtClean="0">
                <a:solidFill>
                  <a:srgbClr val="008000"/>
                </a:solidFill>
                <a:latin typeface="Arial Narrow"/>
                <a:cs typeface="Arial Narrow"/>
              </a:rPr>
              <a:t>Combined </a:t>
            </a:r>
            <a:r>
              <a:rPr lang="en-US" sz="4800" b="1" dirty="0">
                <a:solidFill>
                  <a:srgbClr val="008000"/>
                </a:solidFill>
                <a:latin typeface="Arial Narrow"/>
                <a:cs typeface="Arial Narrow"/>
              </a:rPr>
              <a:t>Service!</a:t>
            </a:r>
            <a:br>
              <a:rPr lang="en-US" sz="4800" b="1" dirty="0">
                <a:solidFill>
                  <a:srgbClr val="008000"/>
                </a:solidFill>
                <a:latin typeface="Arial Narrow"/>
                <a:cs typeface="Arial Narrow"/>
              </a:rPr>
            </a:br>
            <a:r>
              <a:rPr lang="en-US" sz="3600" b="1" dirty="0" smtClean="0">
                <a:solidFill>
                  <a:srgbClr val="FF0000"/>
                </a:solidFill>
                <a:latin typeface="Arial Narrow"/>
                <a:cs typeface="Arial Narrow"/>
              </a:rPr>
              <a:t>On Sunday, Dec</a:t>
            </a:r>
            <a:r>
              <a:rPr lang="en-US" sz="3600" b="1" dirty="0" smtClean="0">
                <a:solidFill>
                  <a:srgbClr val="FF0000"/>
                </a:solidFill>
                <a:latin typeface="Arial Narrow"/>
                <a:cs typeface="Arial Narrow"/>
              </a:rPr>
              <a:t>ember 24</a:t>
            </a:r>
            <a:r>
              <a:rPr lang="en-US" sz="3600" b="1" dirty="0" smtClean="0">
                <a:solidFill>
                  <a:srgbClr val="FF0000"/>
                </a:solidFill>
                <a:latin typeface="Arial Narrow"/>
                <a:cs typeface="Arial Narrow"/>
              </a:rPr>
              <a:t>, 2017 at 10:30 am.</a:t>
            </a:r>
            <a:r>
              <a:rPr lang="en-US" sz="3600" b="1" dirty="0" smtClean="0">
                <a:solidFill>
                  <a:srgbClr val="FF0000"/>
                </a:solidFill>
                <a:latin typeface="Arial Narrow"/>
                <a:cs typeface="Arial Narrow"/>
              </a:rPr>
              <a:t/>
            </a:r>
            <a:br>
              <a:rPr lang="en-US" sz="3600" b="1" dirty="0" smtClean="0">
                <a:solidFill>
                  <a:srgbClr val="FF0000"/>
                </a:solidFill>
                <a:latin typeface="Arial Narrow"/>
                <a:cs typeface="Arial Narrow"/>
              </a:rPr>
            </a:br>
            <a:r>
              <a:rPr lang="en-US" sz="3600" b="1" dirty="0" smtClean="0">
                <a:solidFill>
                  <a:srgbClr val="000000"/>
                </a:solidFill>
                <a:latin typeface="Arial Narrow"/>
                <a:cs typeface="Arial Narrow"/>
              </a:rPr>
              <a:t>Sing </a:t>
            </a:r>
            <a:r>
              <a:rPr lang="en-US" altLang="zh-CN" sz="3600" b="1" dirty="0" smtClean="0">
                <a:solidFill>
                  <a:srgbClr val="000000"/>
                </a:solidFill>
                <a:latin typeface="Arial Narrow"/>
                <a:cs typeface="Arial Narrow"/>
              </a:rPr>
              <a:t>Christmas Carols,</a:t>
            </a:r>
            <a:br>
              <a:rPr lang="en-US" altLang="zh-CN" sz="3600" b="1" dirty="0" smtClean="0">
                <a:solidFill>
                  <a:srgbClr val="000000"/>
                </a:solidFill>
                <a:latin typeface="Arial Narrow"/>
                <a:cs typeface="Arial Narrow"/>
              </a:rPr>
            </a:br>
            <a:r>
              <a:rPr lang="en-US" altLang="zh-CN" sz="3600" b="1" dirty="0" smtClean="0">
                <a:solidFill>
                  <a:srgbClr val="000000"/>
                </a:solidFill>
                <a:latin typeface="Arial Narrow"/>
                <a:cs typeface="Arial Narrow"/>
              </a:rPr>
              <a:t>Hear Candy Cane Story and</a:t>
            </a:r>
            <a:br>
              <a:rPr lang="en-US" altLang="zh-CN" sz="3600" b="1" dirty="0" smtClean="0">
                <a:solidFill>
                  <a:srgbClr val="000000"/>
                </a:solidFill>
                <a:latin typeface="Arial Narrow"/>
                <a:cs typeface="Arial Narrow"/>
              </a:rPr>
            </a:br>
            <a:r>
              <a:rPr lang="en-US" altLang="zh-CN" sz="3600" b="1" dirty="0" smtClean="0">
                <a:solidFill>
                  <a:srgbClr val="000000"/>
                </a:solidFill>
                <a:latin typeface="Arial Narrow"/>
                <a:cs typeface="Arial Narrow"/>
              </a:rPr>
              <a:t>The Twelve Characters of </a:t>
            </a:r>
            <a:r>
              <a:rPr lang="en-US" altLang="zh-CN" sz="3600" b="1" dirty="0" err="1" smtClean="0">
                <a:solidFill>
                  <a:srgbClr val="000000"/>
                </a:solidFill>
                <a:latin typeface="Arial Narrow"/>
                <a:cs typeface="Arial Narrow"/>
              </a:rPr>
              <a:t>Christmas:Who</a:t>
            </a:r>
            <a:r>
              <a:rPr lang="en-US" altLang="zh-CN" sz="3600" b="1" dirty="0" smtClean="0">
                <a:solidFill>
                  <a:srgbClr val="000000"/>
                </a:solidFill>
                <a:latin typeface="Arial Narrow"/>
                <a:cs typeface="Arial Narrow"/>
              </a:rPr>
              <a:t> am I?</a:t>
            </a:r>
            <a:endParaRPr lang="en-US" sz="3600" b="1" dirty="0">
              <a:solidFill>
                <a:srgbClr val="000000"/>
              </a:solidFill>
              <a:latin typeface="Arial Narrow"/>
              <a:ea typeface="华文细黑"/>
              <a:cs typeface="Arial Narrow"/>
            </a:endParaRPr>
          </a:p>
        </p:txBody>
      </p:sp>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9" y="2971799"/>
            <a:ext cx="1524001" cy="1524001"/>
          </a:xfrm>
          <a:prstGeom prst="rect">
            <a:avLst/>
          </a:prstGeom>
        </p:spPr>
      </p:pic>
      <p:pic>
        <p:nvPicPr>
          <p:cNvPr id="5" name="Picture 4" descr="greens-home-accents-holiday-christmas-wreaths-2399500hd-64_10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71799"/>
            <a:ext cx="1557075" cy="1557075"/>
          </a:xfrm>
          <a:prstGeom prst="rect">
            <a:avLst/>
          </a:prstGeom>
        </p:spPr>
      </p:pic>
    </p:spTree>
    <p:extLst>
      <p:ext uri="{BB962C8B-B14F-4D97-AF65-F5344CB8AC3E}">
        <p14:creationId xmlns:p14="http://schemas.microsoft.com/office/powerpoint/2010/main" val="4443360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华文细黑"/>
              <a:ea typeface="华文细黑"/>
              <a:cs typeface="华文细黑"/>
            </a:endParaRPr>
          </a:p>
        </p:txBody>
      </p:sp>
      <p:sp>
        <p:nvSpPr>
          <p:cNvPr id="17" name="TextBox 16"/>
          <p:cNvSpPr txBox="1"/>
          <p:nvPr/>
        </p:nvSpPr>
        <p:spPr>
          <a:xfrm>
            <a:off x="-28442" y="-90480"/>
            <a:ext cx="9153201"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。犹大是谁？</a:t>
            </a:r>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err="1" smtClean="0">
                <a:latin typeface="Arial Narrow"/>
                <a:cs typeface="Arial Narrow"/>
              </a:rPr>
              <a:t>A.Who</a:t>
            </a:r>
            <a:r>
              <a:rPr lang="en-US" sz="2800" b="1" dirty="0" smtClean="0">
                <a:latin typeface="Arial Narrow"/>
                <a:cs typeface="Arial Narrow"/>
              </a:rPr>
              <a:t> </a:t>
            </a:r>
            <a:r>
              <a:rPr lang="en-US" sz="2800" b="1" dirty="0">
                <a:latin typeface="Arial Narrow"/>
                <a:cs typeface="Arial Narrow"/>
              </a:rPr>
              <a:t>is </a:t>
            </a:r>
            <a:r>
              <a:rPr lang="en-US" sz="2800" b="1" dirty="0" smtClean="0">
                <a:latin typeface="Arial Narrow"/>
                <a:cs typeface="Arial Narrow"/>
              </a:rPr>
              <a:t>Jude? </a:t>
            </a:r>
            <a:endParaRPr lang="en-US" sz="2800" b="1" dirty="0">
              <a:latin typeface="Arial Narrow"/>
              <a:ea typeface="华文细黑"/>
              <a:cs typeface="Arial Narrow"/>
            </a:endParaRPr>
          </a:p>
        </p:txBody>
      </p:sp>
      <p:sp>
        <p:nvSpPr>
          <p:cNvPr id="8" name="Rectangle 7"/>
          <p:cNvSpPr/>
          <p:nvPr/>
        </p:nvSpPr>
        <p:spPr>
          <a:xfrm>
            <a:off x="-43896" y="367602"/>
            <a:ext cx="6175982" cy="2308324"/>
          </a:xfrm>
          <a:prstGeom prst="rect">
            <a:avLst/>
          </a:prstGeom>
        </p:spPr>
        <p:txBody>
          <a:bodyPr wrap="square">
            <a:spAutoFit/>
          </a:bodyPr>
          <a:lstStyle/>
          <a:p>
            <a:r>
              <a:rPr lang="zh-TW" altLang="en-US" sz="2400" dirty="0">
                <a:solidFill>
                  <a:srgbClr val="0000FF"/>
                </a:solidFill>
                <a:latin typeface="华文细黑"/>
                <a:ea typeface="华文细黑"/>
                <a:cs typeface="华文细黑"/>
              </a:rPr>
              <a:t>“耶稣</a:t>
            </a:r>
            <a:r>
              <a:rPr lang="zh-TW" altLang="en-US" sz="2400" dirty="0" smtClean="0">
                <a:solidFill>
                  <a:srgbClr val="0000FF"/>
                </a:solidFill>
                <a:latin typeface="华文细黑"/>
                <a:ea typeface="华文细黑"/>
                <a:cs typeface="华文细黑"/>
              </a:rPr>
              <a:t>基督的仆人</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雅各的兄弟</a:t>
            </a:r>
            <a:r>
              <a:rPr lang="zh-CN" altLang="en-US" sz="2400" dirty="0" smtClean="0">
                <a:solidFill>
                  <a:srgbClr val="0000FF"/>
                </a:solidFill>
                <a:latin typeface="华文细黑"/>
                <a:ea typeface="华文细黑"/>
                <a:cs typeface="华文细黑"/>
              </a:rPr>
              <a:t>犹大</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1:1a)</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犹</a:t>
            </a:r>
            <a:r>
              <a:rPr lang="zh-TW" altLang="en-US" sz="2400" dirty="0">
                <a:solidFill>
                  <a:srgbClr val="FF0000"/>
                </a:solidFill>
                <a:latin typeface="华文细黑"/>
                <a:ea typeface="华文细黑"/>
                <a:cs typeface="华文细黑"/>
              </a:rPr>
              <a:t>大（希伯来犹大 </a:t>
            </a:r>
            <a:r>
              <a:rPr lang="en-US" altLang="zh-TW"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赞美”</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希腊犹大）是</a:t>
            </a:r>
            <a:r>
              <a:rPr lang="zh-TW" altLang="en-US" sz="2400" dirty="0" smtClean="0">
                <a:solidFill>
                  <a:srgbClr val="FF0000"/>
                </a:solidFill>
                <a:latin typeface="华文细黑"/>
                <a:ea typeface="华文细黑"/>
                <a:cs typeface="华文细黑"/>
              </a:rPr>
              <a:t>使徒</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路</a:t>
            </a:r>
            <a:r>
              <a:rPr lang="en-US" altLang="zh-TW" sz="2400" dirty="0" smtClean="0">
                <a:solidFill>
                  <a:srgbClr val="FF0000"/>
                </a:solidFill>
                <a:latin typeface="华文细黑"/>
                <a:ea typeface="华文细黑"/>
                <a:cs typeface="华文细黑"/>
              </a:rPr>
              <a:t>6:16;</a:t>
            </a:r>
            <a:r>
              <a:rPr lang="zh-CN" altLang="en-US" sz="2400" dirty="0" smtClean="0">
                <a:solidFill>
                  <a:srgbClr val="FF0000"/>
                </a:solidFill>
                <a:latin typeface="华文细黑"/>
                <a:ea typeface="华文细黑"/>
                <a:cs typeface="华文细黑"/>
              </a:rPr>
              <a:t>徒</a:t>
            </a:r>
            <a:r>
              <a:rPr lang="en-US" altLang="zh-TW" sz="2400" dirty="0" smtClean="0">
                <a:solidFill>
                  <a:srgbClr val="FF0000"/>
                </a:solidFill>
                <a:latin typeface="华文细黑"/>
                <a:ea typeface="华文细黑"/>
                <a:cs typeface="华文细黑"/>
              </a:rPr>
              <a:t>1:13)</a:t>
            </a:r>
            <a:r>
              <a:rPr lang="zh-TW" altLang="en-US" sz="2400" dirty="0" smtClean="0">
                <a:solidFill>
                  <a:srgbClr val="FF0000"/>
                </a:solidFill>
                <a:latin typeface="华文细黑"/>
                <a:ea typeface="华文细黑"/>
                <a:cs typeface="华文细黑"/>
              </a:rPr>
              <a:t>，不是加略人</a:t>
            </a:r>
            <a:r>
              <a:rPr lang="zh-TW" altLang="en-US" sz="2400" dirty="0">
                <a:solidFill>
                  <a:srgbClr val="FF0000"/>
                </a:solidFill>
                <a:latin typeface="华文细黑"/>
                <a:ea typeface="华文细黑"/>
                <a:cs typeface="华文细黑"/>
              </a:rPr>
              <a:t>犹大</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主的兄弟犹</a:t>
            </a:r>
            <a:r>
              <a:rPr lang="zh-TW" altLang="en-US" sz="2400" dirty="0" smtClean="0">
                <a:solidFill>
                  <a:srgbClr val="FF0000"/>
                </a:solidFill>
                <a:latin typeface="华文细黑"/>
                <a:ea typeface="华文细黑"/>
                <a:cs typeface="华文细黑"/>
              </a:rPr>
              <a:t>大</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太</a:t>
            </a:r>
            <a:r>
              <a:rPr lang="en-US" altLang="zh-TW" sz="2400" dirty="0" smtClean="0">
                <a:solidFill>
                  <a:srgbClr val="FF0000"/>
                </a:solidFill>
                <a:latin typeface="华文细黑"/>
                <a:ea typeface="华文细黑"/>
                <a:cs typeface="华文细黑"/>
              </a:rPr>
              <a:t>13:55</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可</a:t>
            </a:r>
            <a:r>
              <a:rPr lang="en-US" altLang="zh-TW" sz="2400" dirty="0" smtClean="0">
                <a:solidFill>
                  <a:srgbClr val="FF0000"/>
                </a:solidFill>
                <a:latin typeface="华文细黑"/>
                <a:ea typeface="华文细黑"/>
                <a:cs typeface="华文细黑"/>
              </a:rPr>
              <a:t>6:3)</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犹</a:t>
            </a:r>
            <a:r>
              <a:rPr lang="zh-TW" altLang="en-US" sz="2400" dirty="0" smtClean="0">
                <a:solidFill>
                  <a:srgbClr val="FF0000"/>
                </a:solidFill>
                <a:latin typeface="华文细黑"/>
                <a:ea typeface="华文细黑"/>
                <a:cs typeface="华文细黑"/>
              </a:rPr>
              <a:t>大在</a:t>
            </a:r>
            <a:r>
              <a:rPr lang="zh-CN" altLang="en-US" sz="2400" dirty="0" smtClean="0">
                <a:solidFill>
                  <a:srgbClr val="FF0000"/>
                </a:solidFill>
                <a:latin typeface="华文细黑"/>
                <a:ea typeface="华文细黑"/>
                <a:cs typeface="华文细黑"/>
              </a:rPr>
              <a:t>基督</a:t>
            </a:r>
            <a:r>
              <a:rPr lang="zh-TW" altLang="en-US" sz="2400" dirty="0" smtClean="0">
                <a:solidFill>
                  <a:srgbClr val="FF0000"/>
                </a:solidFill>
                <a:latin typeface="华文细黑"/>
                <a:ea typeface="华文细黑"/>
                <a:cs typeface="华文细黑"/>
              </a:rPr>
              <a:t>复活之</a:t>
            </a:r>
            <a:r>
              <a:rPr lang="zh-TW" altLang="en-US" sz="2400" dirty="0" smtClean="0">
                <a:solidFill>
                  <a:srgbClr val="FF0000"/>
                </a:solidFill>
                <a:latin typeface="华文细黑"/>
                <a:ea typeface="华文细黑"/>
                <a:cs typeface="华文细黑"/>
              </a:rPr>
              <a:t>前不相</a:t>
            </a:r>
            <a:r>
              <a:rPr lang="zh-TW" altLang="en-US" sz="2400" dirty="0" smtClean="0">
                <a:solidFill>
                  <a:srgbClr val="FF0000"/>
                </a:solidFill>
                <a:latin typeface="华文细黑"/>
                <a:ea typeface="华文细黑"/>
                <a:cs typeface="华文细黑"/>
              </a:rPr>
              <a:t>信</a:t>
            </a:r>
            <a:r>
              <a:rPr lang="zh-CN" altLang="en-US" sz="2400" dirty="0" smtClean="0">
                <a:solidFill>
                  <a:srgbClr val="FF0000"/>
                </a:solidFill>
                <a:latin typeface="华文细黑"/>
                <a:ea typeface="华文细黑"/>
                <a:cs typeface="华文细黑"/>
              </a:rPr>
              <a:t>他</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约</a:t>
            </a:r>
            <a:r>
              <a:rPr lang="en-US" altLang="zh-TW" sz="2400" dirty="0" smtClean="0">
                <a:solidFill>
                  <a:srgbClr val="FF0000"/>
                </a:solidFill>
                <a:latin typeface="华文细黑"/>
                <a:ea typeface="华文细黑"/>
                <a:cs typeface="华文细黑"/>
              </a:rPr>
              <a:t>7:5</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林前</a:t>
            </a:r>
            <a:r>
              <a:rPr lang="en-US" altLang="zh-TW" sz="2400" dirty="0" smtClean="0">
                <a:solidFill>
                  <a:srgbClr val="FF0000"/>
                </a:solidFill>
                <a:latin typeface="华文细黑"/>
                <a:ea typeface="华文细黑"/>
                <a:cs typeface="华文细黑"/>
              </a:rPr>
              <a:t>15:7</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徒</a:t>
            </a:r>
            <a:r>
              <a:rPr lang="en-US" altLang="zh-TW" sz="2400" dirty="0" smtClean="0">
                <a:solidFill>
                  <a:srgbClr val="FF0000"/>
                </a:solidFill>
                <a:latin typeface="华文细黑"/>
                <a:ea typeface="华文细黑"/>
                <a:cs typeface="华文细黑"/>
              </a:rPr>
              <a:t>1:14;</a:t>
            </a:r>
            <a:r>
              <a:rPr lang="zh-TW" altLang="en-US" sz="2400" dirty="0">
                <a:solidFill>
                  <a:srgbClr val="FF0000"/>
                </a:solidFill>
                <a:latin typeface="华文细黑"/>
                <a:ea typeface="华文细黑"/>
                <a:cs typeface="华文细黑"/>
              </a:rPr>
              <a:t>林前</a:t>
            </a:r>
            <a:r>
              <a:rPr lang="en-US" altLang="zh-TW" sz="2400" dirty="0" smtClean="0">
                <a:solidFill>
                  <a:srgbClr val="FF0000"/>
                </a:solidFill>
                <a:latin typeface="华文细黑"/>
                <a:ea typeface="华文细黑"/>
                <a:cs typeface="华文细黑"/>
              </a:rPr>
              <a:t>9:5)</a:t>
            </a:r>
            <a:r>
              <a:rPr lang="zh-TW"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
        <p:nvSpPr>
          <p:cNvPr id="7" name="Rectangle 6"/>
          <p:cNvSpPr/>
          <p:nvPr/>
        </p:nvSpPr>
        <p:spPr>
          <a:xfrm>
            <a:off x="-1" y="2608579"/>
            <a:ext cx="6132087" cy="3785652"/>
          </a:xfrm>
          <a:prstGeom prst="rect">
            <a:avLst/>
          </a:prstGeom>
        </p:spPr>
        <p:txBody>
          <a:bodyPr wrap="square">
            <a:spAutoFit/>
          </a:bodyPr>
          <a:lstStyle/>
          <a:p>
            <a:r>
              <a:rPr lang="en-US" sz="2400" dirty="0">
                <a:solidFill>
                  <a:srgbClr val="0000FF"/>
                </a:solidFill>
                <a:latin typeface="Arial Narrow"/>
                <a:cs typeface="Arial Narrow"/>
              </a:rPr>
              <a:t>“Jude, a servant of Jesus Christ and a brother of James” (1:1a)</a:t>
            </a:r>
            <a:r>
              <a:rPr lang="en-US" sz="2400" dirty="0" smtClean="0">
                <a:solidFill>
                  <a:srgbClr val="0000FF"/>
                </a:solidFill>
                <a:latin typeface="Arial Narrow"/>
                <a:cs typeface="Arial Narrow"/>
              </a:rPr>
              <a:t>.</a:t>
            </a:r>
          </a:p>
          <a:p>
            <a:r>
              <a:rPr lang="en-US" sz="2400" dirty="0" smtClean="0">
                <a:latin typeface="Arial Narrow"/>
                <a:cs typeface="Arial Narrow"/>
              </a:rPr>
              <a:t>(</a:t>
            </a:r>
            <a:r>
              <a:rPr lang="en-US" sz="2400" dirty="0">
                <a:latin typeface="Arial Narrow"/>
                <a:cs typeface="Arial Narrow"/>
              </a:rPr>
              <a:t>1)Jude (Hebrew Judah</a:t>
            </a:r>
            <a:r>
              <a:rPr lang="en-US" sz="2400" dirty="0" smtClean="0">
                <a:latin typeface="Arial Narrow"/>
                <a:cs typeface="Arial Narrow"/>
              </a:rPr>
              <a:t>- “</a:t>
            </a:r>
            <a:r>
              <a:rPr lang="en-US" sz="2400" dirty="0">
                <a:latin typeface="Arial Narrow"/>
                <a:cs typeface="Arial Narrow"/>
              </a:rPr>
              <a:t>praise”</a:t>
            </a:r>
            <a:r>
              <a:rPr lang="en-US" sz="2400" dirty="0" smtClean="0">
                <a:latin typeface="Arial Narrow"/>
                <a:cs typeface="Arial Narrow"/>
              </a:rPr>
              <a:t>; Greek </a:t>
            </a:r>
            <a:r>
              <a:rPr lang="en-US" sz="2400" dirty="0">
                <a:latin typeface="Arial Narrow"/>
                <a:cs typeface="Arial Narrow"/>
              </a:rPr>
              <a:t>Judas)is the apostle(Lk.6:16</a:t>
            </a:r>
            <a:r>
              <a:rPr lang="en-US" sz="2400" dirty="0" smtClean="0">
                <a:latin typeface="Arial Narrow"/>
                <a:cs typeface="Arial Narrow"/>
              </a:rPr>
              <a:t>; Ac</a:t>
            </a:r>
            <a:r>
              <a:rPr lang="en-US" sz="2400" dirty="0">
                <a:latin typeface="Arial Narrow"/>
                <a:cs typeface="Arial Narrow"/>
              </a:rPr>
              <a:t>.1:13), not Judas Iscariot. (2)Judas the brother of the </a:t>
            </a:r>
            <a:r>
              <a:rPr lang="en-US" sz="2400" dirty="0" smtClean="0">
                <a:latin typeface="Arial Narrow"/>
                <a:cs typeface="Arial Narrow"/>
              </a:rPr>
              <a:t>Lord (</a:t>
            </a:r>
            <a:r>
              <a:rPr lang="en-US" sz="2400" dirty="0">
                <a:latin typeface="Arial Narrow"/>
                <a:cs typeface="Arial Narrow"/>
              </a:rPr>
              <a:t>Mt.13:55;Mk.6:3). This is more likely because he does not claim to be an apostle and describes himself as a “brother of James.”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3)Jude did not believe in Christ until after the resurrection(Jn.7:5;1Co.15:7;Ac.1:14;1Co.9:5). </a:t>
            </a:r>
            <a:endParaRPr lang="en-US" sz="2400" b="1" dirty="0" smtClean="0">
              <a:latin typeface="Arial Narrow"/>
              <a:cs typeface="Arial Narrow"/>
            </a:endParaRPr>
          </a:p>
        </p:txBody>
      </p:sp>
      <p:pic>
        <p:nvPicPr>
          <p:cNvPr id="3" name="Picture 2"/>
          <p:cNvPicPr>
            <a:picLocks noChangeAspect="1"/>
          </p:cNvPicPr>
          <p:nvPr/>
        </p:nvPicPr>
        <p:blipFill>
          <a:blip r:embed="rId3"/>
          <a:stretch>
            <a:fillRect/>
          </a:stretch>
        </p:blipFill>
        <p:spPr>
          <a:xfrm>
            <a:off x="6132086" y="397950"/>
            <a:ext cx="3046705" cy="4021650"/>
          </a:xfrm>
          <a:prstGeom prst="rect">
            <a:avLst/>
          </a:prstGeom>
        </p:spPr>
      </p:pic>
      <p:pic>
        <p:nvPicPr>
          <p:cNvPr id="2" name="Picture 1" descr="StargateGlyph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687" y="-294381"/>
            <a:ext cx="4219116" cy="5294649"/>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华文细黑"/>
              <a:ea typeface="华文细黑"/>
              <a:cs typeface="华文细黑"/>
            </a:endParaRPr>
          </a:p>
        </p:txBody>
      </p:sp>
      <p:sp>
        <p:nvSpPr>
          <p:cNvPr id="17" name="TextBox 16"/>
          <p:cNvSpPr txBox="1"/>
          <p:nvPr/>
        </p:nvSpPr>
        <p:spPr>
          <a:xfrm>
            <a:off x="-28442" y="-9048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a:solidFill>
                  <a:srgbClr val="FF0000"/>
                </a:solidFill>
                <a:latin typeface="Arial Narrow"/>
                <a:ea typeface="华文细黑"/>
                <a:cs typeface="Arial Narrow"/>
              </a:rPr>
              <a:t>。犹大写信给谁</a:t>
            </a:r>
            <a:r>
              <a:rPr lang="zh-CN" altLang="en-US" sz="2800" b="1" dirty="0" smtClean="0">
                <a:solidFill>
                  <a:srgbClr val="FF0000"/>
                </a:solidFill>
                <a:latin typeface="Arial Narrow"/>
                <a:ea typeface="华文细黑"/>
                <a:cs typeface="Arial Narrow"/>
              </a:rPr>
              <a:t>？</a:t>
            </a:r>
            <a:r>
              <a:rPr lang="en-US" sz="2800" b="1" dirty="0" err="1" smtClean="0">
                <a:latin typeface="Arial Narrow"/>
                <a:cs typeface="Arial Narrow"/>
              </a:rPr>
              <a:t>B.To</a:t>
            </a:r>
            <a:r>
              <a:rPr lang="en-US" sz="2800" b="1" dirty="0" smtClean="0">
                <a:latin typeface="Arial Narrow"/>
                <a:cs typeface="Arial Narrow"/>
              </a:rPr>
              <a:t> </a:t>
            </a:r>
            <a:r>
              <a:rPr lang="en-US" sz="2800" b="1" dirty="0">
                <a:latin typeface="Arial Narrow"/>
                <a:cs typeface="Arial Narrow"/>
              </a:rPr>
              <a:t>whom did </a:t>
            </a:r>
            <a:r>
              <a:rPr lang="en-US" sz="2800" b="1" dirty="0" smtClean="0">
                <a:latin typeface="Arial Narrow"/>
                <a:cs typeface="Arial Narrow"/>
              </a:rPr>
              <a:t>Jude </a:t>
            </a:r>
            <a:r>
              <a:rPr lang="en-US" sz="2800" b="1" dirty="0">
                <a:latin typeface="Arial Narrow"/>
                <a:cs typeface="Arial Narrow"/>
              </a:rPr>
              <a:t>write?</a:t>
            </a:r>
            <a:r>
              <a:rPr lang="en-US" sz="2800" dirty="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367602"/>
            <a:ext cx="9187896" cy="2308324"/>
          </a:xfrm>
          <a:prstGeom prst="rect">
            <a:avLst/>
          </a:prstGeom>
        </p:spPr>
        <p:txBody>
          <a:bodyPr wrap="square">
            <a:spAutoFit/>
          </a:bodyPr>
          <a:lstStyle/>
          <a:p>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写信给那被召，在父神里蒙爱，为耶稣基督保守的</a:t>
            </a:r>
            <a:r>
              <a:rPr lang="en-US" sz="2400" dirty="0" smtClean="0">
                <a:solidFill>
                  <a:srgbClr val="0000FF"/>
                </a:solidFill>
                <a:latin typeface="华文细黑"/>
                <a:ea typeface="华文细黑"/>
                <a:cs typeface="华文细黑"/>
              </a:rPr>
              <a:t>人</a:t>
            </a:r>
            <a:r>
              <a:rPr lang="zh-TW" altLang="en-US" sz="2400" b="1" dirty="0" smtClean="0">
                <a:solidFill>
                  <a:srgbClr val="0000FF"/>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(1:1b)</a:t>
            </a:r>
            <a:r>
              <a:rPr lang="zh-CN" altLang="en-US" sz="2400" b="1" dirty="0" smtClean="0">
                <a:solidFill>
                  <a:srgbClr val="0000FF"/>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1)</a:t>
            </a:r>
            <a:r>
              <a:rPr lang="zh-TW" altLang="en-US" sz="2400" b="1" dirty="0" smtClean="0">
                <a:solidFill>
                  <a:srgbClr val="FF0000"/>
                </a:solidFill>
                <a:latin typeface="华文细黑"/>
                <a:ea typeface="华文细黑"/>
                <a:cs typeface="华文细黑"/>
              </a:rPr>
              <a:t>没有提及</a:t>
            </a:r>
            <a:r>
              <a:rPr lang="zh-TW" altLang="en-US" sz="2400" b="1" dirty="0">
                <a:solidFill>
                  <a:srgbClr val="FF0000"/>
                </a:solidFill>
                <a:latin typeface="华文细黑"/>
                <a:ea typeface="华文细黑"/>
                <a:cs typeface="华文细黑"/>
              </a:rPr>
              <a:t>的地方。 </a:t>
            </a:r>
            <a:r>
              <a:rPr lang="en-US" altLang="zh-TW" sz="2400" b="1" dirty="0" smtClean="0">
                <a:solidFill>
                  <a:srgbClr val="FF0000"/>
                </a:solidFill>
                <a:latin typeface="华文细黑"/>
                <a:ea typeface="华文细黑"/>
                <a:cs typeface="华文细黑"/>
              </a:rPr>
              <a:t>(2)</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写信给那被</a:t>
            </a:r>
            <a:r>
              <a:rPr lang="en-US" sz="2400" dirty="0" smtClean="0">
                <a:solidFill>
                  <a:srgbClr val="0000FF"/>
                </a:solidFill>
                <a:latin typeface="华文细黑"/>
                <a:ea typeface="华文细黑"/>
                <a:cs typeface="华文细黑"/>
              </a:rPr>
              <a:t>召</a:t>
            </a:r>
            <a:r>
              <a:rPr lang="zh-CN" altLang="en-US" sz="2400" dirty="0" smtClean="0">
                <a:solidFill>
                  <a:srgbClr val="0000FF"/>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(3)</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写信</a:t>
            </a:r>
            <a:r>
              <a:rPr lang="en-US" sz="2400" dirty="0" smtClean="0">
                <a:solidFill>
                  <a:srgbClr val="0000FF"/>
                </a:solidFill>
                <a:latin typeface="华文细黑"/>
                <a:ea typeface="华文细黑"/>
                <a:cs typeface="华文细黑"/>
              </a:rPr>
              <a:t>给…</a:t>
            </a:r>
            <a:r>
              <a:rPr lang="en-US" sz="2400" dirty="0">
                <a:solidFill>
                  <a:srgbClr val="0000FF"/>
                </a:solidFill>
                <a:latin typeface="华文细黑"/>
                <a:ea typeface="华文细黑"/>
                <a:cs typeface="华文细黑"/>
              </a:rPr>
              <a:t>在父神里蒙</a:t>
            </a:r>
            <a:r>
              <a:rPr lang="en-US" sz="2400" dirty="0" smtClean="0">
                <a:solidFill>
                  <a:srgbClr val="0000FF"/>
                </a:solidFill>
                <a:latin typeface="华文细黑"/>
                <a:ea typeface="华文细黑"/>
                <a:cs typeface="华文细黑"/>
              </a:rPr>
              <a:t>爱</a:t>
            </a:r>
            <a:r>
              <a:rPr lang="zh-CN" altLang="en-US" sz="2400" dirty="0" smtClean="0">
                <a:solidFill>
                  <a:srgbClr val="0000FF"/>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a:t>
            </a:r>
            <a:r>
              <a:rPr lang="en-US" altLang="zh-TW" sz="2400" b="1" dirty="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4</a:t>
            </a:r>
            <a:r>
              <a:rPr lang="en-US" altLang="zh-TW" sz="2400" b="1" dirty="0">
                <a:solidFill>
                  <a:srgbClr val="FF0000"/>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写信给…</a:t>
            </a:r>
            <a:r>
              <a:rPr lang="en-US" sz="2400" dirty="0" smtClean="0">
                <a:solidFill>
                  <a:srgbClr val="0000FF"/>
                </a:solidFill>
                <a:latin typeface="华文细黑"/>
                <a:ea typeface="华文细黑"/>
                <a:cs typeface="华文细黑"/>
              </a:rPr>
              <a:t>为</a:t>
            </a:r>
            <a:r>
              <a:rPr lang="en-US" sz="2400" dirty="0">
                <a:solidFill>
                  <a:srgbClr val="0000FF"/>
                </a:solidFill>
                <a:latin typeface="华文细黑"/>
                <a:ea typeface="华文细黑"/>
                <a:cs typeface="华文细黑"/>
              </a:rPr>
              <a:t>耶稣基督保守的人</a:t>
            </a:r>
            <a:r>
              <a:rPr lang="zh-TW" altLang="en-US" sz="2400" b="1" dirty="0" smtClean="0">
                <a:solidFill>
                  <a:srgbClr val="0000FF"/>
                </a:solidFill>
                <a:latin typeface="华文细黑"/>
                <a:ea typeface="华文细黑"/>
                <a:cs typeface="华文细黑"/>
              </a:rPr>
              <a:t>。 </a:t>
            </a:r>
            <a:r>
              <a:rPr lang="zh-TW" altLang="en-US" sz="2400" b="1" dirty="0" smtClean="0">
                <a:solidFill>
                  <a:srgbClr val="FF0000"/>
                </a:solidFill>
                <a:latin typeface="华文细黑"/>
                <a:ea typeface="华文细黑"/>
                <a:cs typeface="华文细黑"/>
              </a:rPr>
              <a:t>这意味着要</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仔细观察和守护”。</a:t>
            </a:r>
            <a:r>
              <a:rPr lang="zh-TW" altLang="en-US" sz="2400" b="1" dirty="0">
                <a:solidFill>
                  <a:srgbClr val="FF0000"/>
                </a:solidFill>
                <a:latin typeface="华文细黑"/>
                <a:ea typeface="华文细黑"/>
                <a:cs typeface="华文细黑"/>
              </a:rPr>
              <a:t>信徒在基督里是安全的。 </a:t>
            </a:r>
            <a:r>
              <a:rPr lang="en-US" altLang="zh-TW" sz="2400" b="1" dirty="0" smtClean="0">
                <a:solidFill>
                  <a:srgbClr val="FF0000"/>
                </a:solidFill>
                <a:latin typeface="华文细黑"/>
                <a:ea typeface="华文细黑"/>
                <a:cs typeface="华文细黑"/>
              </a:rPr>
              <a:t>(5</a:t>
            </a:r>
            <a:r>
              <a:rPr lang="en-US" altLang="zh-TW" sz="2400" b="1" dirty="0">
                <a:solidFill>
                  <a:srgbClr val="FF0000"/>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对</a:t>
            </a:r>
            <a:r>
              <a:rPr lang="zh-CN" altLang="en-US" sz="2400" b="1" dirty="0" smtClean="0">
                <a:solidFill>
                  <a:srgbClr val="0000FF"/>
                </a:solidFill>
                <a:latin typeface="华文细黑"/>
                <a:ea typeface="华文细黑"/>
                <a:cs typeface="华文细黑"/>
              </a:rPr>
              <a:t>神</a:t>
            </a:r>
            <a:r>
              <a:rPr lang="zh-TW" altLang="en-US" sz="2400" b="1" dirty="0" smtClean="0">
                <a:solidFill>
                  <a:srgbClr val="0000FF"/>
                </a:solidFill>
                <a:latin typeface="华文细黑"/>
                <a:ea typeface="华文细黑"/>
                <a:cs typeface="华文细黑"/>
              </a:rPr>
              <a:t>的圣</a:t>
            </a:r>
            <a:r>
              <a:rPr lang="zh-TW" altLang="en-US" sz="2400" b="1" dirty="0">
                <a:solidFill>
                  <a:srgbClr val="0000FF"/>
                </a:solidFill>
                <a:latin typeface="华文细黑"/>
                <a:ea typeface="华文细黑"/>
                <a:cs typeface="华文细黑"/>
              </a:rPr>
              <a:t>民”</a:t>
            </a:r>
            <a:r>
              <a:rPr lang="zh-TW" altLang="en-US" sz="2400" b="1" dirty="0">
                <a:solidFill>
                  <a:srgbClr val="FF0000"/>
                </a:solidFill>
                <a:latin typeface="华文细黑"/>
                <a:ea typeface="华文细黑"/>
                <a:cs typeface="华文细黑"/>
              </a:rPr>
              <a:t>，意思是“分开”</a:t>
            </a:r>
            <a:r>
              <a:rPr lang="zh-TW" altLang="en-US" sz="2400" b="1" dirty="0" smtClean="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(6</a:t>
            </a:r>
            <a:r>
              <a:rPr lang="en-US" altLang="zh-TW" sz="2400" b="1" dirty="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对那些</a:t>
            </a:r>
            <a:r>
              <a:rPr lang="zh-TW" altLang="en-US" sz="2400" b="1" dirty="0">
                <a:solidFill>
                  <a:srgbClr val="FF0000"/>
                </a:solidFill>
                <a:latin typeface="华文细黑"/>
                <a:ea typeface="华文细黑"/>
                <a:cs typeface="华文细黑"/>
              </a:rPr>
              <a:t>接受</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愿怜恤，平安，慈爱，多多地加给</a:t>
            </a:r>
            <a:r>
              <a:rPr lang="en-US" sz="2400" dirty="0" smtClean="0">
                <a:solidFill>
                  <a:srgbClr val="0000FF"/>
                </a:solidFill>
                <a:latin typeface="华文细黑"/>
                <a:ea typeface="华文细黑"/>
                <a:cs typeface="华文细黑"/>
              </a:rPr>
              <a:t>你们</a:t>
            </a:r>
            <a:r>
              <a:rPr lang="en-US" altLang="zh-TW" sz="2400" b="1" dirty="0" smtClean="0">
                <a:solidFill>
                  <a:srgbClr val="0000FF"/>
                </a:solidFill>
                <a:latin typeface="华文细黑"/>
                <a:ea typeface="华文细黑"/>
                <a:cs typeface="华文细黑"/>
              </a:rPr>
              <a:t>”(1:1c)</a:t>
            </a:r>
            <a:r>
              <a:rPr lang="zh-TW" altLang="en-US" sz="2400" b="1" dirty="0" smtClean="0">
                <a:solidFill>
                  <a:srgbClr val="0000FF"/>
                </a:solidFill>
                <a:latin typeface="华文细黑"/>
                <a:ea typeface="华文细黑"/>
                <a:cs typeface="华文细黑"/>
              </a:rPr>
              <a:t>。</a:t>
            </a:r>
            <a:endParaRPr lang="en-US" altLang="zh-CN" sz="2400" b="1" dirty="0" smtClean="0">
              <a:solidFill>
                <a:srgbClr val="0000FF"/>
              </a:solidFill>
              <a:latin typeface="华文细黑"/>
              <a:ea typeface="华文细黑"/>
              <a:cs typeface="华文细黑"/>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(3)</a:t>
            </a:r>
            <a:endParaRPr lang="en-US" sz="2800" dirty="0">
              <a:solidFill>
                <a:srgbClr val="0000FF"/>
              </a:solidFill>
              <a:latin typeface="Arial Narrow"/>
              <a:ea typeface="华文细黑"/>
              <a:cs typeface="Arial Narrow"/>
            </a:endParaRPr>
          </a:p>
        </p:txBody>
      </p:sp>
      <p:sp>
        <p:nvSpPr>
          <p:cNvPr id="7" name="Rectangle 6"/>
          <p:cNvSpPr/>
          <p:nvPr/>
        </p:nvSpPr>
        <p:spPr>
          <a:xfrm>
            <a:off x="0" y="2564980"/>
            <a:ext cx="5427688" cy="4154983"/>
          </a:xfrm>
          <a:prstGeom prst="rect">
            <a:avLst/>
          </a:prstGeom>
        </p:spPr>
        <p:txBody>
          <a:bodyPr wrap="square">
            <a:spAutoFit/>
          </a:bodyPr>
          <a:lstStyle/>
          <a:p>
            <a:r>
              <a:rPr lang="en-US" sz="2400" dirty="0">
                <a:solidFill>
                  <a:srgbClr val="0000FF"/>
                </a:solidFill>
                <a:latin typeface="Arial Narrow"/>
                <a:cs typeface="Arial Narrow"/>
              </a:rPr>
              <a:t>“To those who have been </a:t>
            </a:r>
            <a:r>
              <a:rPr lang="en-US" sz="2400" dirty="0" err="1">
                <a:solidFill>
                  <a:srgbClr val="0000FF"/>
                </a:solidFill>
                <a:latin typeface="Arial Narrow"/>
                <a:cs typeface="Arial Narrow"/>
              </a:rPr>
              <a:t>called</a:t>
            </a:r>
            <a:r>
              <a:rPr lang="en-US" sz="2400" dirty="0" err="1" smtClean="0">
                <a:solidFill>
                  <a:srgbClr val="0000FF"/>
                </a:solidFill>
                <a:latin typeface="Arial Narrow"/>
                <a:cs typeface="Arial Narrow"/>
              </a:rPr>
              <a:t>,who</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are loved in God the Father and kept for</a:t>
            </a:r>
            <a:r>
              <a:rPr lang="en-US" sz="2400" baseline="30000" dirty="0">
                <a:solidFill>
                  <a:srgbClr val="0000FF"/>
                </a:solidFill>
                <a:latin typeface="Arial Narrow"/>
                <a:cs typeface="Arial Narrow"/>
              </a:rPr>
              <a:t> </a:t>
            </a:r>
            <a:r>
              <a:rPr lang="en-US" sz="2400" dirty="0" smtClean="0">
                <a:solidFill>
                  <a:srgbClr val="0000FF"/>
                </a:solidFill>
                <a:latin typeface="Arial Narrow"/>
                <a:cs typeface="Arial Narrow"/>
              </a:rPr>
              <a:t>Jesus Christ” </a:t>
            </a: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1:1b)</a:t>
            </a:r>
            <a:r>
              <a:rPr lang="en-US" sz="2400" dirty="0" smtClean="0">
                <a:solidFill>
                  <a:srgbClr val="0000FF"/>
                </a:solidFill>
                <a:latin typeface="Arial Narrow"/>
                <a:cs typeface="Arial Narrow"/>
              </a:rPr>
              <a:t>. </a:t>
            </a:r>
            <a:r>
              <a:rPr lang="en-US" sz="2400" dirty="0" smtClean="0">
                <a:latin typeface="Arial Narrow"/>
                <a:cs typeface="Arial Narrow"/>
              </a:rPr>
              <a:t>(</a:t>
            </a:r>
            <a:r>
              <a:rPr lang="en-US" sz="2400" dirty="0">
                <a:latin typeface="Arial Narrow"/>
                <a:cs typeface="Arial Narrow"/>
              </a:rPr>
              <a:t>1)There is no location mentioned. (2)</a:t>
            </a:r>
            <a:r>
              <a:rPr lang="en-US" sz="2400" dirty="0">
                <a:solidFill>
                  <a:srgbClr val="0000FF"/>
                </a:solidFill>
                <a:latin typeface="Arial Narrow"/>
                <a:cs typeface="Arial Narrow"/>
              </a:rPr>
              <a:t>“To those who have been called.” </a:t>
            </a:r>
            <a:r>
              <a:rPr lang="en-US" sz="2400" dirty="0">
                <a:latin typeface="Arial Narrow"/>
                <a:cs typeface="Arial Narrow"/>
              </a:rPr>
              <a:t>(3) </a:t>
            </a:r>
            <a:r>
              <a:rPr lang="en-US" sz="2400" dirty="0">
                <a:solidFill>
                  <a:srgbClr val="0000FF"/>
                </a:solidFill>
                <a:latin typeface="Arial Narrow"/>
                <a:cs typeface="Arial Narrow"/>
              </a:rPr>
              <a:t>“To those…who are loved in God the Father.”</a:t>
            </a:r>
            <a:r>
              <a:rPr lang="en-US" sz="2400" dirty="0">
                <a:latin typeface="Arial Narrow"/>
                <a:cs typeface="Arial Narrow"/>
              </a:rPr>
              <a:t> </a:t>
            </a:r>
            <a:r>
              <a:rPr lang="en-US" sz="2400" dirty="0" smtClean="0">
                <a:latin typeface="Arial Narrow"/>
                <a:cs typeface="Arial Narrow"/>
              </a:rPr>
              <a:t>(</a:t>
            </a:r>
            <a:r>
              <a:rPr lang="en-US" altLang="zh-CN" sz="2400" dirty="0" smtClean="0">
                <a:latin typeface="Arial Narrow"/>
                <a:cs typeface="Arial Narrow"/>
              </a:rPr>
              <a:t>4</a:t>
            </a:r>
            <a:r>
              <a:rPr lang="en-US" sz="2400" dirty="0" smtClean="0">
                <a:latin typeface="Arial Narrow"/>
                <a:cs typeface="Arial Narrow"/>
              </a:rPr>
              <a:t>) </a:t>
            </a:r>
            <a:r>
              <a:rPr lang="en-US" sz="2400" dirty="0">
                <a:solidFill>
                  <a:srgbClr val="0000FF"/>
                </a:solidFill>
                <a:latin typeface="Arial Narrow"/>
                <a:cs typeface="Arial Narrow"/>
              </a:rPr>
              <a:t>“To those…who kept for Jesus Christ</a:t>
            </a:r>
            <a:r>
              <a:rPr lang="en-US" sz="2400" dirty="0" smtClean="0">
                <a:solidFill>
                  <a:srgbClr val="0000FF"/>
                </a:solidFill>
                <a:latin typeface="Arial Narrow"/>
                <a:cs typeface="Arial Narrow"/>
              </a:rPr>
              <a:t>.” </a:t>
            </a:r>
            <a:r>
              <a:rPr lang="en-US" sz="2400" dirty="0">
                <a:latin typeface="Arial Narrow"/>
                <a:cs typeface="Arial Narrow"/>
              </a:rPr>
              <a:t>It means to be “carefully watched and guarded.” The believer is secure in Christ. </a:t>
            </a:r>
            <a:r>
              <a:rPr lang="en-US" sz="2400" dirty="0" smtClean="0">
                <a:latin typeface="Arial Narrow"/>
                <a:cs typeface="Arial Narrow"/>
              </a:rPr>
              <a:t>(</a:t>
            </a:r>
            <a:r>
              <a:rPr lang="en-US" altLang="zh-CN" sz="2400" dirty="0" smtClean="0">
                <a:latin typeface="Arial Narrow"/>
                <a:cs typeface="Arial Narrow"/>
              </a:rPr>
              <a:t>5</a:t>
            </a:r>
            <a:r>
              <a:rPr lang="en-US" sz="2400" dirty="0" smtClean="0">
                <a:latin typeface="Arial Narrow"/>
                <a:cs typeface="Arial Narrow"/>
              </a:rPr>
              <a:t>) </a:t>
            </a:r>
            <a:r>
              <a:rPr lang="en-US" sz="2400" dirty="0">
                <a:solidFill>
                  <a:srgbClr val="0000FF"/>
                </a:solidFill>
                <a:latin typeface="Arial Narrow"/>
                <a:cs typeface="Arial Narrow"/>
              </a:rPr>
              <a:t>“To God’s holy </a:t>
            </a:r>
            <a:r>
              <a:rPr lang="en-US" sz="2400" dirty="0" smtClean="0">
                <a:solidFill>
                  <a:srgbClr val="0000FF"/>
                </a:solidFill>
                <a:latin typeface="Arial Narrow"/>
                <a:cs typeface="Arial Narrow"/>
              </a:rPr>
              <a:t>people.” </a:t>
            </a:r>
            <a:r>
              <a:rPr lang="en-US" sz="2400" dirty="0">
                <a:latin typeface="Arial Narrow"/>
                <a:cs typeface="Arial Narrow"/>
              </a:rPr>
              <a:t>It means to be “set apart.”</a:t>
            </a:r>
            <a:r>
              <a:rPr lang="en-US" sz="2400" dirty="0" smtClean="0">
                <a:latin typeface="Arial Narrow"/>
                <a:cs typeface="Arial Narrow"/>
              </a:rPr>
              <a:t>(</a:t>
            </a:r>
            <a:r>
              <a:rPr lang="en-US" altLang="zh-CN" sz="2400" dirty="0" smtClean="0">
                <a:latin typeface="Arial Narrow"/>
                <a:cs typeface="Arial Narrow"/>
              </a:rPr>
              <a:t>6</a:t>
            </a:r>
            <a:r>
              <a:rPr lang="en-US" sz="2400" dirty="0" smtClean="0">
                <a:latin typeface="Arial Narrow"/>
                <a:cs typeface="Arial Narrow"/>
              </a:rPr>
              <a:t>)</a:t>
            </a:r>
            <a:r>
              <a:rPr lang="en-US" sz="2400" dirty="0">
                <a:latin typeface="Arial Narrow"/>
                <a:cs typeface="Arial Narrow"/>
              </a:rPr>
              <a:t>To those who receive </a:t>
            </a:r>
            <a:r>
              <a:rPr lang="en-US" sz="2400" dirty="0">
                <a:solidFill>
                  <a:srgbClr val="0000FF"/>
                </a:solidFill>
                <a:latin typeface="Arial Narrow"/>
                <a:cs typeface="Arial Narrow"/>
              </a:rPr>
              <a:t>“mercy, peace and love be yours in abundance”(1:1c). </a:t>
            </a:r>
            <a:endParaRPr lang="en-US" sz="2400" b="1" dirty="0" smtClean="0">
              <a:solidFill>
                <a:srgbClr val="0000FF"/>
              </a:solidFill>
              <a:latin typeface="Arial Narrow"/>
              <a:cs typeface="Arial Narrow"/>
            </a:endParaRPr>
          </a:p>
        </p:txBody>
      </p:sp>
      <p:pic>
        <p:nvPicPr>
          <p:cNvPr id="3" name="Picture 2"/>
          <p:cNvPicPr>
            <a:picLocks noChangeAspect="1"/>
          </p:cNvPicPr>
          <p:nvPr/>
        </p:nvPicPr>
        <p:blipFill>
          <a:blip r:embed="rId3"/>
          <a:stretch>
            <a:fillRect/>
          </a:stretch>
        </p:blipFill>
        <p:spPr>
          <a:xfrm>
            <a:off x="5323312" y="2547584"/>
            <a:ext cx="3860649" cy="4333507"/>
          </a:xfrm>
          <a:prstGeom prst="rect">
            <a:avLst/>
          </a:prstGeom>
        </p:spPr>
      </p:pic>
    </p:spTree>
    <p:extLst>
      <p:ext uri="{BB962C8B-B14F-4D97-AF65-F5344CB8AC3E}">
        <p14:creationId xmlns:p14="http://schemas.microsoft.com/office/powerpoint/2010/main" val="2787533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97099"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C</a:t>
            </a:r>
            <a:r>
              <a:rPr lang="zh-CN" altLang="zh-CN"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对教</a:t>
            </a:r>
            <a:r>
              <a:rPr lang="zh-CN" altLang="en-US" sz="2800" b="1" dirty="0">
                <a:solidFill>
                  <a:srgbClr val="FF0000"/>
                </a:solidFill>
                <a:latin typeface="华文细黑"/>
                <a:ea typeface="华文细黑"/>
                <a:cs typeface="华文细黑"/>
              </a:rPr>
              <a:t>会的信息是什</a:t>
            </a:r>
            <a:r>
              <a:rPr lang="zh-CN" altLang="en-US" sz="2800" b="1" dirty="0" smtClean="0">
                <a:solidFill>
                  <a:srgbClr val="FF0000"/>
                </a:solidFill>
                <a:latin typeface="华文细黑"/>
                <a:ea typeface="华文细黑"/>
                <a:cs typeface="华文细黑"/>
              </a:rPr>
              <a:t>么？</a:t>
            </a:r>
            <a:r>
              <a:rPr lang="en-US" altLang="zh-CN" sz="2800" b="1" dirty="0" err="1">
                <a:latin typeface="Arial Narrow"/>
                <a:cs typeface="Arial Narrow"/>
              </a:rPr>
              <a:t>C</a:t>
            </a:r>
            <a:r>
              <a:rPr lang="en-US" sz="2800" b="1" dirty="0" err="1" smtClean="0">
                <a:latin typeface="Arial Narrow"/>
                <a:cs typeface="Arial Narrow"/>
              </a:rPr>
              <a:t>.What</a:t>
            </a:r>
            <a:r>
              <a:rPr lang="en-US" sz="2800" b="1" dirty="0" smtClean="0">
                <a:latin typeface="Arial Narrow"/>
                <a:cs typeface="Arial Narrow"/>
              </a:rPr>
              <a:t> is message to </a:t>
            </a:r>
            <a:r>
              <a:rPr lang="en-US" altLang="zh-CN" sz="2800" b="1" dirty="0" smtClean="0">
                <a:latin typeface="Arial Narrow"/>
                <a:cs typeface="Arial Narrow"/>
              </a:rPr>
              <a:t>the Church</a:t>
            </a:r>
            <a:r>
              <a:rPr lang="en-US" altLang="zh-CN" sz="2800" dirty="0">
                <a:latin typeface="Arial Narrow"/>
                <a:cs typeface="Arial Narrow"/>
              </a:rPr>
              <a:t>?</a:t>
            </a:r>
            <a:endParaRPr lang="en-US" sz="2800" b="1" dirty="0">
              <a:latin typeface="Arial Narrow"/>
              <a:ea typeface="华文细黑"/>
              <a:cs typeface="Arial Narrow"/>
            </a:endParaRPr>
          </a:p>
        </p:txBody>
      </p:sp>
      <p:sp>
        <p:nvSpPr>
          <p:cNvPr id="9" name="Rectangle 8"/>
          <p:cNvSpPr/>
          <p:nvPr/>
        </p:nvSpPr>
        <p:spPr>
          <a:xfrm>
            <a:off x="1" y="498013"/>
            <a:ext cx="5758898" cy="3046988"/>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(1)</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亲爱的弟兄阿，我想尽心写信给你们，论我们同得救恩的</a:t>
            </a:r>
            <a:r>
              <a:rPr lang="en-US" sz="2400" dirty="0" smtClean="0">
                <a:solidFill>
                  <a:srgbClr val="0000FF"/>
                </a:solidFill>
                <a:latin typeface="华文细黑"/>
                <a:ea typeface="华文细黑"/>
                <a:cs typeface="华文细黑"/>
              </a:rPr>
              <a:t>时候</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(1:3a)</a:t>
            </a:r>
            <a:r>
              <a:rPr lang="zh-TW" altLang="en-US" sz="2400" dirty="0" smtClean="0">
                <a:solidFill>
                  <a:srgbClr val="0000FF"/>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犹大</a:t>
            </a:r>
            <a:r>
              <a:rPr lang="zh-TW" altLang="en-US" sz="2400" dirty="0" smtClean="0">
                <a:solidFill>
                  <a:srgbClr val="FF0000"/>
                </a:solidFill>
                <a:latin typeface="华文细黑"/>
                <a:ea typeface="华文细黑"/>
                <a:cs typeface="华文细黑"/>
              </a:rPr>
              <a:t>已经开始写一封关于救恩的安静</a:t>
            </a:r>
            <a:r>
              <a:rPr lang="zh-CN" altLang="en-US" sz="2400" dirty="0" smtClean="0">
                <a:solidFill>
                  <a:srgbClr val="FF0000"/>
                </a:solidFill>
                <a:latin typeface="华文细黑"/>
                <a:ea typeface="华文细黑"/>
                <a:cs typeface="华文细黑"/>
              </a:rPr>
              <a:t>灵修书</a:t>
            </a:r>
            <a:r>
              <a:rPr lang="zh-TW" altLang="en-US" sz="2400" dirty="0" smtClean="0">
                <a:solidFill>
                  <a:srgbClr val="FF0000"/>
                </a:solidFill>
                <a:latin typeface="华文细黑"/>
                <a:ea typeface="华文细黑"/>
                <a:cs typeface="华文细黑"/>
              </a:rPr>
              <a:t>信</a:t>
            </a:r>
            <a:r>
              <a:rPr lang="zh-TW" altLang="en-US" sz="2400" dirty="0">
                <a:solidFill>
                  <a:srgbClr val="FF0000"/>
                </a:solidFill>
                <a:latin typeface="华文细黑"/>
                <a:ea typeface="华文细黑"/>
                <a:cs typeface="华文细黑"/>
              </a:rPr>
              <a:t>。 </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就不得不写信劝你们，要为从前一次交付圣徒的真道，竭力地争辩</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1:3b)</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这封信是号召武装来抵御反对派</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他警告说，背叛</a:t>
            </a:r>
            <a:r>
              <a:rPr lang="zh-TW" altLang="en-US" sz="2400" dirty="0" smtClean="0">
                <a:solidFill>
                  <a:srgbClr val="FF0000"/>
                </a:solidFill>
                <a:latin typeface="华文细黑"/>
                <a:ea typeface="华文细黑"/>
                <a:cs typeface="华文细黑"/>
              </a:rPr>
              <a:t>者已经</a:t>
            </a:r>
            <a:r>
              <a:rPr lang="zh-CN" altLang="en-US" sz="2400" dirty="0" smtClean="0">
                <a:solidFill>
                  <a:srgbClr val="FF0000"/>
                </a:solidFill>
                <a:latin typeface="华文细黑"/>
                <a:ea typeface="华文细黑"/>
                <a:cs typeface="华文细黑"/>
              </a:rPr>
              <a:t>来了</a:t>
            </a:r>
            <a:r>
              <a:rPr lang="zh-TW"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11" name="Rectangle 10"/>
          <p:cNvSpPr/>
          <p:nvPr/>
        </p:nvSpPr>
        <p:spPr>
          <a:xfrm>
            <a:off x="-9201" y="3493141"/>
            <a:ext cx="5739760" cy="3416320"/>
          </a:xfrm>
          <a:prstGeom prst="rect">
            <a:avLst/>
          </a:prstGeom>
        </p:spPr>
        <p:txBody>
          <a:bodyPr wrap="square">
            <a:spAutoFit/>
          </a:bodyPr>
          <a:lstStyle/>
          <a:p>
            <a:r>
              <a:rPr lang="en-US" sz="2400" dirty="0" smtClean="0">
                <a:latin typeface="Arial Narrow"/>
                <a:cs typeface="Arial Narrow"/>
              </a:rPr>
              <a:t>(1)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Dear friends, although I was very eager to write to you about the salvation we share”(1:3a). </a:t>
            </a:r>
            <a:r>
              <a:rPr lang="en-US" sz="2400" dirty="0">
                <a:latin typeface="Arial Narrow"/>
                <a:cs typeface="Arial Narrow"/>
              </a:rPr>
              <a:t>Jude had started to write a quiet devotional letter about salvation.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a:t>
            </a:r>
            <a:r>
              <a:rPr lang="en-US" sz="2400" dirty="0">
                <a:solidFill>
                  <a:srgbClr val="0000FF"/>
                </a:solidFill>
                <a:latin typeface="Arial Narrow"/>
                <a:cs typeface="Arial Narrow"/>
              </a:rPr>
              <a:t> “I felt compelled to write and urge you to contend for the faith that was once for all entrusted to God’s holy people”(1:3b). </a:t>
            </a:r>
            <a:r>
              <a:rPr lang="en-US" sz="2400" dirty="0" smtClean="0">
                <a:latin typeface="Arial Narrow"/>
                <a:cs typeface="Arial Narrow"/>
              </a:rPr>
              <a:t>This </a:t>
            </a:r>
            <a:r>
              <a:rPr lang="en-US" sz="2400" dirty="0">
                <a:latin typeface="Arial Narrow"/>
                <a:cs typeface="Arial Narrow"/>
              </a:rPr>
              <a:t>letter is a call to arms against apostates. He warns that the apostates were already on the scene! </a:t>
            </a:r>
          </a:p>
        </p:txBody>
      </p:sp>
      <p:pic>
        <p:nvPicPr>
          <p:cNvPr id="2" name="Picture 1"/>
          <p:cNvPicPr>
            <a:picLocks noChangeAspect="1"/>
          </p:cNvPicPr>
          <p:nvPr/>
        </p:nvPicPr>
        <p:blipFill>
          <a:blip r:embed="rId3"/>
          <a:stretch>
            <a:fillRect/>
          </a:stretch>
        </p:blipFill>
        <p:spPr>
          <a:xfrm>
            <a:off x="5758898" y="498013"/>
            <a:ext cx="3429000" cy="6858000"/>
          </a:xfrm>
          <a:prstGeom prst="rect">
            <a:avLst/>
          </a:prstGeom>
        </p:spPr>
      </p:pic>
      <p:sp>
        <p:nvSpPr>
          <p:cNvPr id="8" name="TextBox 7"/>
          <p:cNvSpPr txBox="1"/>
          <p:nvPr/>
        </p:nvSpPr>
        <p:spPr>
          <a:xfrm>
            <a:off x="8636989" y="6480040"/>
            <a:ext cx="1101818" cy="461665"/>
          </a:xfrm>
          <a:prstGeom prst="rect">
            <a:avLst/>
          </a:prstGeom>
          <a:noFill/>
        </p:spPr>
        <p:txBody>
          <a:bodyPr wrap="square" rtlCol="0">
            <a:spAutoFit/>
          </a:bodyPr>
          <a:lstStyle/>
          <a:p>
            <a:r>
              <a:rPr lang="en-US" altLang="zh-CN" sz="2400" dirty="0" smtClean="0">
                <a:solidFill>
                  <a:schemeClr val="bg1"/>
                </a:solidFill>
                <a:latin typeface="华文细黑"/>
                <a:ea typeface="华文细黑"/>
                <a:cs typeface="华文细黑"/>
              </a:rPr>
              <a:t>(</a:t>
            </a:r>
            <a:r>
              <a:rPr lang="en-US" altLang="zh-CN" sz="2400" dirty="0">
                <a:solidFill>
                  <a:schemeClr val="bg1"/>
                </a:solidFill>
                <a:latin typeface="华文细黑"/>
                <a:ea typeface="华文细黑"/>
                <a:cs typeface="华文细黑"/>
              </a:rPr>
              <a:t>4</a:t>
            </a:r>
            <a:r>
              <a:rPr lang="en-US" altLang="zh-CN" sz="2400" dirty="0" smtClean="0">
                <a:solidFill>
                  <a:schemeClr val="bg1"/>
                </a:solidFill>
                <a:latin typeface="华文细黑"/>
                <a:ea typeface="华文细黑"/>
                <a:cs typeface="华文细黑"/>
              </a:rPr>
              <a:t>)</a:t>
            </a:r>
            <a:endParaRPr lang="en-US" sz="2400" dirty="0">
              <a:solidFill>
                <a:schemeClr val="bg1"/>
              </a:solidFill>
              <a:latin typeface="华文细黑"/>
              <a:ea typeface="华文细黑"/>
              <a:cs typeface="华文细黑"/>
            </a:endParaRPr>
          </a:p>
        </p:txBody>
      </p:sp>
    </p:spTree>
    <p:extLst>
      <p:ext uri="{BB962C8B-B14F-4D97-AF65-F5344CB8AC3E}">
        <p14:creationId xmlns:p14="http://schemas.microsoft.com/office/powerpoint/2010/main" val="17061094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97099"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C</a:t>
            </a:r>
            <a:r>
              <a:rPr lang="zh-CN" altLang="zh-CN"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对教</a:t>
            </a:r>
            <a:r>
              <a:rPr lang="zh-CN" altLang="en-US" sz="2800" b="1" dirty="0">
                <a:solidFill>
                  <a:srgbClr val="FF0000"/>
                </a:solidFill>
                <a:latin typeface="华文细黑"/>
                <a:ea typeface="华文细黑"/>
                <a:cs typeface="华文细黑"/>
              </a:rPr>
              <a:t>会的信息是什</a:t>
            </a:r>
            <a:r>
              <a:rPr lang="zh-CN" altLang="en-US" sz="2800" b="1" dirty="0" smtClean="0">
                <a:solidFill>
                  <a:srgbClr val="FF0000"/>
                </a:solidFill>
                <a:latin typeface="华文细黑"/>
                <a:ea typeface="华文细黑"/>
                <a:cs typeface="华文细黑"/>
              </a:rPr>
              <a:t>么？</a:t>
            </a:r>
            <a:r>
              <a:rPr lang="en-US" altLang="zh-CN" sz="2800" b="1" dirty="0" err="1">
                <a:latin typeface="Arial Narrow"/>
                <a:cs typeface="Arial Narrow"/>
              </a:rPr>
              <a:t>C</a:t>
            </a:r>
            <a:r>
              <a:rPr lang="en-US" sz="2800" b="1" dirty="0" err="1" smtClean="0">
                <a:latin typeface="Arial Narrow"/>
                <a:cs typeface="Arial Narrow"/>
              </a:rPr>
              <a:t>.What</a:t>
            </a:r>
            <a:r>
              <a:rPr lang="en-US" sz="2800" b="1" dirty="0" smtClean="0">
                <a:latin typeface="Arial Narrow"/>
                <a:cs typeface="Arial Narrow"/>
              </a:rPr>
              <a:t> is message to </a:t>
            </a:r>
            <a:r>
              <a:rPr lang="en-US" altLang="zh-CN" sz="2800" b="1" dirty="0" smtClean="0">
                <a:latin typeface="Arial Narrow"/>
                <a:cs typeface="Arial Narrow"/>
              </a:rPr>
              <a:t>the Church</a:t>
            </a:r>
            <a:r>
              <a:rPr lang="en-US" altLang="zh-CN" sz="2800" dirty="0">
                <a:latin typeface="Arial Narrow"/>
                <a:cs typeface="Arial Narrow"/>
              </a:rPr>
              <a:t>?</a:t>
            </a:r>
            <a:endParaRPr lang="en-US" sz="2800" b="1" dirty="0">
              <a:latin typeface="Arial Narrow"/>
              <a:ea typeface="华文细黑"/>
              <a:cs typeface="Arial Narrow"/>
            </a:endParaRPr>
          </a:p>
        </p:txBody>
      </p:sp>
      <p:sp>
        <p:nvSpPr>
          <p:cNvPr id="9" name="Rectangle 8"/>
          <p:cNvSpPr/>
          <p:nvPr/>
        </p:nvSpPr>
        <p:spPr>
          <a:xfrm>
            <a:off x="0" y="498013"/>
            <a:ext cx="9144000" cy="1938992"/>
          </a:xfrm>
          <a:prstGeom prst="rect">
            <a:avLst/>
          </a:prstGeom>
        </p:spPr>
        <p:txBody>
          <a:bodyPr wrap="square">
            <a:spAutoFit/>
          </a:bodyPr>
          <a:lstStyle/>
          <a:p>
            <a:r>
              <a:rPr lang="zh-TW" altLang="en-US" sz="2400" dirty="0">
                <a:solidFill>
                  <a:srgbClr val="FF0000"/>
                </a:solidFill>
                <a:latin typeface="华文细黑"/>
                <a:ea typeface="华文细黑"/>
                <a:cs typeface="华文细黑"/>
              </a:rPr>
              <a:t>背道者不是一个真正的信徒，他已经放弃了他的救赎。他是一个自称接受真理，信靠救主，</a:t>
            </a:r>
            <a:r>
              <a:rPr lang="zh-TW" altLang="en-US" sz="2400" dirty="0" smtClean="0">
                <a:solidFill>
                  <a:srgbClr val="FF0000"/>
                </a:solidFill>
                <a:latin typeface="华文细黑"/>
                <a:ea typeface="华文细黑"/>
                <a:cs typeface="华文细黑"/>
              </a:rPr>
              <a:t>然后</a:t>
            </a:r>
            <a:r>
              <a:rPr lang="zh-CN" altLang="en-US" sz="2400" dirty="0" smtClean="0">
                <a:solidFill>
                  <a:srgbClr val="FF0000"/>
                </a:solidFill>
                <a:latin typeface="华文细黑"/>
                <a:ea typeface="华文细黑"/>
                <a:cs typeface="华文细黑"/>
              </a:rPr>
              <a:t>离弃</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信仰”的人。出卖耶稣</a:t>
            </a:r>
            <a:r>
              <a:rPr lang="zh-TW" altLang="en-US" sz="2400" dirty="0" smtClean="0">
                <a:solidFill>
                  <a:srgbClr val="FF0000"/>
                </a:solidFill>
                <a:latin typeface="华文细黑"/>
                <a:ea typeface="华文细黑"/>
                <a:cs typeface="华文细黑"/>
              </a:rPr>
              <a:t>的加略人犹</a:t>
            </a:r>
            <a:r>
              <a:rPr lang="zh-CN" altLang="en-US" sz="2400" dirty="0" smtClean="0">
                <a:solidFill>
                  <a:srgbClr val="FF0000"/>
                </a:solidFill>
                <a:latin typeface="华文细黑"/>
                <a:ea typeface="华文细黑"/>
                <a:cs typeface="华文细黑"/>
              </a:rPr>
              <a:t>大</a:t>
            </a:r>
            <a:r>
              <a:rPr lang="zh-TW" altLang="en-US" sz="2400" dirty="0" smtClean="0">
                <a:solidFill>
                  <a:srgbClr val="FF0000"/>
                </a:solidFill>
                <a:latin typeface="华文细黑"/>
                <a:ea typeface="华文细黑"/>
                <a:cs typeface="华文细黑"/>
              </a:rPr>
              <a:t>是</a:t>
            </a:r>
            <a:r>
              <a:rPr lang="zh-TW" altLang="en-US" sz="2400" dirty="0">
                <a:solidFill>
                  <a:srgbClr val="FF0000"/>
                </a:solidFill>
                <a:latin typeface="华文细黑"/>
                <a:ea typeface="华文细黑"/>
                <a:cs typeface="华文细黑"/>
              </a:rPr>
              <a:t>背叛的一个例子。 彼得明确指出，背道者不是神的羊，而是猪和</a:t>
            </a:r>
            <a:r>
              <a:rPr lang="zh-TW" altLang="en-US" sz="2400" dirty="0" smtClean="0">
                <a:solidFill>
                  <a:srgbClr val="FF0000"/>
                </a:solidFill>
                <a:latin typeface="华文细黑"/>
                <a:ea typeface="华文细黑"/>
                <a:cs typeface="华文细黑"/>
              </a:rPr>
              <a:t>狗</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彼后</a:t>
            </a:r>
            <a:r>
              <a:rPr lang="en-US" altLang="zh-TW" sz="2400" dirty="0" smtClean="0">
                <a:solidFill>
                  <a:srgbClr val="FF0000"/>
                </a:solidFill>
                <a:latin typeface="华文细黑"/>
                <a:ea typeface="华文细黑"/>
                <a:cs typeface="华文细黑"/>
              </a:rPr>
              <a:t>2:21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22)</a:t>
            </a:r>
            <a:r>
              <a:rPr lang="zh-TW"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我们是</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军队</a:t>
            </a:r>
            <a:r>
              <a:rPr lang="zh-TW" altLang="en-US" sz="2400" dirty="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一部分</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林前</a:t>
            </a:r>
            <a:r>
              <a:rPr lang="en-US" altLang="zh-TW" sz="2400" dirty="0" smtClean="0">
                <a:solidFill>
                  <a:srgbClr val="FF0000"/>
                </a:solidFill>
                <a:latin typeface="华文细黑"/>
                <a:ea typeface="华文细黑"/>
                <a:cs typeface="华文细黑"/>
              </a:rPr>
              <a:t>16:3)</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真理受到攻击，</a:t>
            </a:r>
            <a:r>
              <a:rPr lang="zh-TW" altLang="en-US" sz="2400" dirty="0" smtClean="0">
                <a:solidFill>
                  <a:srgbClr val="FF0000"/>
                </a:solidFill>
                <a:latin typeface="华文细黑"/>
                <a:ea typeface="华文细黑"/>
                <a:cs typeface="华文细黑"/>
              </a:rPr>
              <a:t>必须</a:t>
            </a:r>
            <a:r>
              <a:rPr lang="zh-CN" altLang="en-US" sz="2400" dirty="0">
                <a:solidFill>
                  <a:srgbClr val="FF0000"/>
                </a:solidFill>
                <a:latin typeface="华文细黑"/>
                <a:ea typeface="华文细黑"/>
                <a:cs typeface="华文细黑"/>
              </a:rPr>
              <a:t>被捍卫</a:t>
            </a:r>
            <a:r>
              <a:rPr lang="zh-TW" altLang="en-US" sz="2400" dirty="0" smtClean="0">
                <a:solidFill>
                  <a:srgbClr val="FF0000"/>
                </a:solidFill>
                <a:latin typeface="华文细黑"/>
                <a:ea typeface="华文细黑"/>
                <a:cs typeface="华文细黑"/>
              </a:rPr>
              <a:t>这是一个战场</a:t>
            </a:r>
            <a:r>
              <a:rPr lang="zh-TW" altLang="en-US" sz="2400" dirty="0">
                <a:solidFill>
                  <a:srgbClr val="FF0000"/>
                </a:solidFill>
                <a:latin typeface="华文细黑"/>
                <a:ea typeface="华文细黑"/>
                <a:cs typeface="华文细黑"/>
              </a:rPr>
              <a:t>，而不是一个游乐场</a:t>
            </a:r>
            <a:r>
              <a:rPr lang="zh-TW"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11" name="Rectangle 10"/>
          <p:cNvSpPr/>
          <p:nvPr/>
        </p:nvSpPr>
        <p:spPr>
          <a:xfrm>
            <a:off x="-9201" y="2317954"/>
            <a:ext cx="6376295" cy="3416320"/>
          </a:xfrm>
          <a:prstGeom prst="rect">
            <a:avLst/>
          </a:prstGeom>
        </p:spPr>
        <p:txBody>
          <a:bodyPr wrap="square">
            <a:spAutoFit/>
          </a:bodyPr>
          <a:lstStyle/>
          <a:p>
            <a:r>
              <a:rPr lang="en-US" sz="2400" dirty="0">
                <a:latin typeface="Arial Narrow"/>
                <a:cs typeface="Arial Narrow"/>
              </a:rPr>
              <a:t>An apostate is not a true believer</a:t>
            </a:r>
            <a:r>
              <a:rPr lang="en-US" sz="2400" dirty="0" smtClean="0">
                <a:latin typeface="Arial Narrow"/>
                <a:cs typeface="Arial Narrow"/>
              </a:rPr>
              <a:t>, who </a:t>
            </a:r>
            <a:r>
              <a:rPr lang="en-US" sz="2400" dirty="0">
                <a:latin typeface="Arial Narrow"/>
                <a:cs typeface="Arial Narrow"/>
              </a:rPr>
              <a:t>has abandoned his salvation</a:t>
            </a:r>
            <a:r>
              <a:rPr lang="en-US" sz="2400" dirty="0" smtClean="0">
                <a:latin typeface="Arial Narrow"/>
                <a:cs typeface="Arial Narrow"/>
              </a:rPr>
              <a:t>. He </a:t>
            </a:r>
            <a:r>
              <a:rPr lang="en-US" sz="2400" dirty="0">
                <a:latin typeface="Arial Narrow"/>
                <a:cs typeface="Arial Narrow"/>
              </a:rPr>
              <a:t>is a person who has professed to accept the truth and trust the </a:t>
            </a:r>
            <a:r>
              <a:rPr lang="en-US" sz="2400" dirty="0" err="1">
                <a:latin typeface="Arial Narrow"/>
                <a:cs typeface="Arial Narrow"/>
              </a:rPr>
              <a:t>Savior,and</a:t>
            </a:r>
            <a:r>
              <a:rPr lang="en-US" sz="2400" dirty="0">
                <a:latin typeface="Arial Narrow"/>
                <a:cs typeface="Arial Narrow"/>
              </a:rPr>
              <a:t> then turns from “the </a:t>
            </a:r>
            <a:r>
              <a:rPr lang="en-US" sz="2400" dirty="0" smtClean="0">
                <a:latin typeface="Arial Narrow"/>
                <a:cs typeface="Arial Narrow"/>
              </a:rPr>
              <a:t>faith.” Judas Iscariot who betrayed Jesus is </a:t>
            </a:r>
            <a:r>
              <a:rPr lang="en-US" sz="2400" dirty="0">
                <a:latin typeface="Arial Narrow"/>
                <a:cs typeface="Arial Narrow"/>
              </a:rPr>
              <a:t>an example of an apostate. Peter made it clear that the apostates were not God’s </a:t>
            </a:r>
            <a:r>
              <a:rPr lang="en-US" sz="2400" dirty="0" err="1">
                <a:latin typeface="Arial Narrow"/>
                <a:cs typeface="Arial Narrow"/>
              </a:rPr>
              <a:t>sheep,rather</a:t>
            </a:r>
            <a:r>
              <a:rPr lang="en-US" sz="2400" dirty="0">
                <a:latin typeface="Arial Narrow"/>
                <a:cs typeface="Arial Narrow"/>
              </a:rPr>
              <a:t> they were pigs and dogs(2Pe.2:21-22).We are part of God’s army(1Co.16:3).The truth is under attack and has to be defended</a:t>
            </a:r>
            <a:r>
              <a:rPr lang="en-US" sz="2400" dirty="0" smtClean="0">
                <a:latin typeface="Arial Narrow"/>
                <a:cs typeface="Arial Narrow"/>
              </a:rPr>
              <a:t>. It </a:t>
            </a:r>
            <a:r>
              <a:rPr lang="en-US" sz="2400" dirty="0">
                <a:latin typeface="Arial Narrow"/>
                <a:cs typeface="Arial Narrow"/>
              </a:rPr>
              <a:t>is a battleground</a:t>
            </a:r>
            <a:r>
              <a:rPr lang="en-US" sz="2400" dirty="0" smtClean="0">
                <a:latin typeface="Arial Narrow"/>
                <a:cs typeface="Arial Narrow"/>
              </a:rPr>
              <a:t>, not </a:t>
            </a:r>
            <a:r>
              <a:rPr lang="en-US" sz="2400" dirty="0">
                <a:latin typeface="Arial Narrow"/>
                <a:cs typeface="Arial Narrow"/>
              </a:rPr>
              <a:t>a </a:t>
            </a:r>
            <a:r>
              <a:rPr lang="en-US" sz="2400" dirty="0" smtClean="0">
                <a:latin typeface="Arial Narrow"/>
                <a:cs typeface="Arial Narrow"/>
              </a:rPr>
              <a:t>playground.</a:t>
            </a:r>
            <a:endParaRPr lang="en-US" sz="2200" dirty="0">
              <a:latin typeface="Arial Narrow"/>
              <a:cs typeface="Arial Narrow"/>
            </a:endParaRPr>
          </a:p>
        </p:txBody>
      </p:sp>
      <p:pic>
        <p:nvPicPr>
          <p:cNvPr id="2" name="Picture 1"/>
          <p:cNvPicPr>
            <a:picLocks noChangeAspect="1"/>
          </p:cNvPicPr>
          <p:nvPr/>
        </p:nvPicPr>
        <p:blipFill>
          <a:blip r:embed="rId3"/>
          <a:stretch>
            <a:fillRect/>
          </a:stretch>
        </p:blipFill>
        <p:spPr>
          <a:xfrm>
            <a:off x="6367094" y="2429339"/>
            <a:ext cx="2820804" cy="4915061"/>
          </a:xfrm>
          <a:prstGeom prst="rect">
            <a:avLst/>
          </a:prstGeom>
        </p:spPr>
      </p:pic>
      <p:sp>
        <p:nvSpPr>
          <p:cNvPr id="8" name="TextBox 7"/>
          <p:cNvSpPr txBox="1"/>
          <p:nvPr/>
        </p:nvSpPr>
        <p:spPr>
          <a:xfrm>
            <a:off x="8593091" y="6396335"/>
            <a:ext cx="1101818" cy="461665"/>
          </a:xfrm>
          <a:prstGeom prst="rect">
            <a:avLst/>
          </a:prstGeom>
          <a:noFill/>
        </p:spPr>
        <p:txBody>
          <a:bodyPr wrap="square" rtlCol="0">
            <a:spAutoFit/>
          </a:bodyPr>
          <a:lstStyle/>
          <a:p>
            <a:r>
              <a:rPr lang="en-US" altLang="zh-CN" sz="2400" dirty="0" smtClean="0">
                <a:solidFill>
                  <a:srgbClr val="FFFFFF"/>
                </a:solidFill>
                <a:latin typeface="华文细黑"/>
                <a:ea typeface="华文细黑"/>
                <a:cs typeface="华文细黑"/>
              </a:rPr>
              <a:t>(</a:t>
            </a:r>
            <a:r>
              <a:rPr lang="en-US" altLang="zh-CN" sz="2400" dirty="0">
                <a:solidFill>
                  <a:srgbClr val="FFFFFF"/>
                </a:solidFill>
                <a:latin typeface="华文细黑"/>
                <a:ea typeface="华文细黑"/>
                <a:cs typeface="华文细黑"/>
              </a:rPr>
              <a:t>5</a:t>
            </a:r>
            <a:r>
              <a:rPr lang="en-US" altLang="zh-CN" sz="2400" dirty="0" smtClean="0">
                <a:solidFill>
                  <a:srgbClr val="FFFFFF"/>
                </a:solidFill>
                <a:latin typeface="华文细黑"/>
                <a:ea typeface="华文细黑"/>
                <a:cs typeface="华文细黑"/>
              </a:rPr>
              <a:t>)</a:t>
            </a:r>
            <a:endParaRPr lang="en-US" sz="2400" dirty="0">
              <a:solidFill>
                <a:srgbClr val="FFFFFF"/>
              </a:solidFill>
              <a:latin typeface="华文细黑"/>
              <a:ea typeface="华文细黑"/>
              <a:cs typeface="华文细黑"/>
            </a:endParaRPr>
          </a:p>
        </p:txBody>
      </p:sp>
      <p:sp>
        <p:nvSpPr>
          <p:cNvPr id="3" name="TextBox 2"/>
          <p:cNvSpPr txBox="1"/>
          <p:nvPr/>
        </p:nvSpPr>
        <p:spPr>
          <a:xfrm>
            <a:off x="6549148" y="3668882"/>
            <a:ext cx="2495622" cy="646331"/>
          </a:xfrm>
          <a:prstGeom prst="rect">
            <a:avLst/>
          </a:prstGeom>
          <a:noFill/>
        </p:spPr>
        <p:txBody>
          <a:bodyPr wrap="square" rtlCol="0">
            <a:spAutoFit/>
          </a:bodyPr>
          <a:lstStyle/>
          <a:p>
            <a:r>
              <a:rPr lang="zh-CN" altLang="en-US" sz="3600" dirty="0" smtClean="0">
                <a:solidFill>
                  <a:schemeClr val="bg1"/>
                </a:solidFill>
                <a:latin typeface="华文细黑"/>
                <a:ea typeface="华文细黑"/>
                <a:cs typeface="华文细黑"/>
              </a:rPr>
              <a:t>离道叛教者</a:t>
            </a:r>
            <a:endParaRPr lang="en-US" sz="3600" dirty="0">
              <a:solidFill>
                <a:schemeClr val="bg1"/>
              </a:solidFill>
              <a:latin typeface="华文细黑"/>
              <a:ea typeface="华文细黑"/>
              <a:cs typeface="华文细黑"/>
            </a:endParaRPr>
          </a:p>
        </p:txBody>
      </p:sp>
      <p:sp>
        <p:nvSpPr>
          <p:cNvPr id="6" name="TextBox 5"/>
          <p:cNvSpPr txBox="1"/>
          <p:nvPr/>
        </p:nvSpPr>
        <p:spPr>
          <a:xfrm>
            <a:off x="-1" y="5694748"/>
            <a:ext cx="6364293" cy="954107"/>
          </a:xfrm>
          <a:prstGeom prst="rect">
            <a:avLst/>
          </a:prstGeom>
          <a:noFill/>
        </p:spPr>
        <p:txBody>
          <a:bodyPr wrap="square" rtlCol="0">
            <a:spAutoFit/>
          </a:bodyPr>
          <a:lstStyle/>
          <a:p>
            <a:r>
              <a:rPr lang="zh-TW"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挂羊头卖</a:t>
            </a:r>
            <a:r>
              <a:rPr lang="zh-TW" altLang="en-US" sz="2800" dirty="0">
                <a:solidFill>
                  <a:srgbClr val="FF0000"/>
                </a:solidFill>
                <a:latin typeface="华文细黑"/>
                <a:ea typeface="华文细黑"/>
                <a:cs typeface="华文细黑"/>
              </a:rPr>
              <a:t>狗</a:t>
            </a:r>
            <a:r>
              <a:rPr lang="zh-TW" altLang="en-US" sz="2800" dirty="0" smtClean="0">
                <a:solidFill>
                  <a:srgbClr val="FF0000"/>
                </a:solidFill>
                <a:latin typeface="华文细黑"/>
                <a:ea typeface="华文细黑"/>
                <a:cs typeface="华文细黑"/>
              </a:rPr>
              <a:t>肉</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altLang="zh-TW" sz="2800" dirty="0" smtClean="0">
                <a:latin typeface="Arial Narrow"/>
                <a:ea typeface="华文细黑"/>
                <a:cs typeface="Arial Narrow"/>
              </a:rPr>
              <a:t>“Sign says Lamb meat but selling Dog meat.”</a:t>
            </a:r>
            <a:endParaRPr lang="en-US" sz="2800" dirty="0">
              <a:latin typeface="华文细黑"/>
              <a:ea typeface="华文细黑"/>
              <a:cs typeface="华文细黑"/>
            </a:endParaRPr>
          </a:p>
        </p:txBody>
      </p:sp>
      <p:pic>
        <p:nvPicPr>
          <p:cNvPr id="7" name="Picture 6"/>
          <p:cNvPicPr>
            <a:picLocks noChangeAspect="1"/>
          </p:cNvPicPr>
          <p:nvPr/>
        </p:nvPicPr>
        <p:blipFill>
          <a:blip r:embed="rId4"/>
          <a:stretch>
            <a:fillRect/>
          </a:stretch>
        </p:blipFill>
        <p:spPr>
          <a:xfrm>
            <a:off x="6364292" y="4270918"/>
            <a:ext cx="2823606" cy="2823606"/>
          </a:xfrm>
          <a:prstGeom prst="rect">
            <a:avLst/>
          </a:prstGeom>
        </p:spPr>
      </p:pic>
    </p:spTree>
    <p:extLst>
      <p:ext uri="{BB962C8B-B14F-4D97-AF65-F5344CB8AC3E}">
        <p14:creationId xmlns:p14="http://schemas.microsoft.com/office/powerpoint/2010/main" val="1443853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471106"/>
            <a:ext cx="9144000" cy="3046988"/>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犹大</a:t>
            </a:r>
            <a:r>
              <a:rPr lang="zh-TW" altLang="en-US" sz="2400" b="1" dirty="0" smtClean="0">
                <a:solidFill>
                  <a:srgbClr val="FF0000"/>
                </a:solidFill>
                <a:latin typeface="华文细黑"/>
                <a:ea typeface="华文细黑"/>
                <a:cs typeface="华文细黑"/>
              </a:rPr>
              <a:t>识别敌人</a:t>
            </a:r>
            <a:r>
              <a:rPr lang="zh-TW" altLang="en-US" sz="2400" b="1" dirty="0">
                <a:solidFill>
                  <a:srgbClr val="FF0000"/>
                </a:solidFill>
                <a:latin typeface="华文细黑"/>
                <a:ea typeface="华文细黑"/>
                <a:cs typeface="华文细黑"/>
              </a:rPr>
              <a:t>。</a:t>
            </a: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他们受到谴责。</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因为</a:t>
            </a:r>
            <a:r>
              <a:rPr lang="en-US" sz="2400" dirty="0" smtClean="0">
                <a:solidFill>
                  <a:srgbClr val="0000FF"/>
                </a:solidFill>
                <a:latin typeface="华文细黑"/>
                <a:ea typeface="华文细黑"/>
                <a:cs typeface="华文细黑"/>
              </a:rPr>
              <a:t>有些人…是</a:t>
            </a:r>
            <a:r>
              <a:rPr lang="en-US" sz="2400" dirty="0">
                <a:solidFill>
                  <a:srgbClr val="0000FF"/>
                </a:solidFill>
                <a:latin typeface="华文细黑"/>
                <a:ea typeface="华文细黑"/>
                <a:cs typeface="华文细黑"/>
              </a:rPr>
              <a:t>自古被定</a:t>
            </a:r>
            <a:r>
              <a:rPr lang="en-US" sz="2400" dirty="0" smtClean="0">
                <a:solidFill>
                  <a:srgbClr val="0000FF"/>
                </a:solidFill>
                <a:latin typeface="华文细黑"/>
                <a:ea typeface="华文细黑"/>
                <a:cs typeface="华文细黑"/>
              </a:rPr>
              <a:t>受刑罚的</a:t>
            </a:r>
            <a:r>
              <a:rPr lang="zh-TW" altLang="en-US" sz="2400" b="1" dirty="0" smtClean="0">
                <a:solidFill>
                  <a:srgbClr val="0000FF"/>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(1:4a)</a:t>
            </a:r>
            <a:r>
              <a:rPr lang="zh-TW" altLang="en-US" sz="2400" b="1" dirty="0" smtClean="0">
                <a:solidFill>
                  <a:srgbClr val="0000FF"/>
                </a:solidFill>
                <a:latin typeface="华文细黑"/>
                <a:ea typeface="华文细黑"/>
                <a:cs typeface="华文细黑"/>
              </a:rPr>
              <a:t>。</a:t>
            </a:r>
            <a:endParaRPr lang="en-US" altLang="zh-TW" sz="2400" b="1" dirty="0" smtClean="0">
              <a:solidFill>
                <a:srgbClr val="0000FF"/>
              </a:solidFill>
              <a:latin typeface="华文细黑"/>
              <a:ea typeface="华文细黑"/>
              <a:cs typeface="华文细黑"/>
            </a:endParaRPr>
          </a:p>
          <a:p>
            <a:r>
              <a:rPr lang="zh-TW" altLang="en-US" sz="2400" b="1" dirty="0" smtClean="0">
                <a:solidFill>
                  <a:srgbClr val="FF0000"/>
                </a:solidFill>
                <a:latin typeface="华文细黑"/>
                <a:ea typeface="华文细黑"/>
                <a:cs typeface="华文细黑"/>
              </a:rPr>
              <a:t>他们很久以前就被以诺所谴责</a:t>
            </a:r>
            <a:r>
              <a:rPr lang="en-US" altLang="zh-TW" sz="2400" b="1" dirty="0" smtClean="0">
                <a:solidFill>
                  <a:srgbClr val="FF0000"/>
                </a:solidFill>
                <a:latin typeface="华文细黑"/>
                <a:ea typeface="华文细黑"/>
                <a:cs typeface="华文细黑"/>
              </a:rPr>
              <a:t>(1:14</a:t>
            </a:r>
            <a:r>
              <a:rPr lang="en-US" altLang="zh-TW" sz="2400" b="1" dirty="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15)</a:t>
            </a:r>
            <a:r>
              <a:rPr lang="zh-TW" altLang="en-US" sz="2400" b="1" dirty="0" smtClean="0">
                <a:solidFill>
                  <a:srgbClr val="FF0000"/>
                </a:solidFill>
                <a:latin typeface="华文细黑"/>
                <a:ea typeface="华文细黑"/>
                <a:cs typeface="华文细黑"/>
              </a:rPr>
              <a:t>，</a:t>
            </a:r>
            <a:r>
              <a:rPr lang="zh-TW" altLang="en-US" sz="2400" b="1" dirty="0">
                <a:solidFill>
                  <a:srgbClr val="FF0000"/>
                </a:solidFill>
                <a:latin typeface="华文细黑"/>
                <a:ea typeface="华文细黑"/>
                <a:cs typeface="华文细黑"/>
              </a:rPr>
              <a:t>最近彼得也预言他们会</a:t>
            </a:r>
            <a:r>
              <a:rPr lang="zh-TW" altLang="en-US" sz="2400" b="1" dirty="0" smtClean="0">
                <a:solidFill>
                  <a:srgbClr val="FF0000"/>
                </a:solidFill>
                <a:latin typeface="华文细黑"/>
                <a:ea typeface="华文细黑"/>
                <a:cs typeface="华文细黑"/>
              </a:rPr>
              <a:t>来</a:t>
            </a:r>
            <a:r>
              <a:rPr lang="en-US" altLang="zh-TW"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彼</a:t>
            </a:r>
            <a:r>
              <a:rPr lang="zh-TW" altLang="en-US" sz="2400" b="1" dirty="0">
                <a:solidFill>
                  <a:srgbClr val="FF0000"/>
                </a:solidFill>
                <a:latin typeface="华文细黑"/>
                <a:ea typeface="华文细黑"/>
                <a:cs typeface="华文细黑"/>
              </a:rPr>
              <a:t>后</a:t>
            </a:r>
            <a:r>
              <a:rPr lang="en-US" altLang="zh-TW" sz="2400" b="1" dirty="0" smtClean="0">
                <a:solidFill>
                  <a:srgbClr val="FF0000"/>
                </a:solidFill>
                <a:latin typeface="华文细黑"/>
                <a:ea typeface="华文细黑"/>
                <a:cs typeface="华文细黑"/>
              </a:rPr>
              <a:t>2:1</a:t>
            </a:r>
            <a:r>
              <a:rPr lang="en-US" altLang="zh-TW" sz="2400" b="1" dirty="0">
                <a:solidFill>
                  <a:srgbClr val="FF0000"/>
                </a:solidFill>
                <a:latin typeface="华文细黑"/>
                <a:ea typeface="华文细黑"/>
                <a:cs typeface="华文细黑"/>
              </a:rPr>
              <a:t>-3; </a:t>
            </a:r>
            <a:r>
              <a:rPr lang="en-US" altLang="zh-TW" sz="2400" b="1" dirty="0" smtClean="0">
                <a:solidFill>
                  <a:srgbClr val="FF0000"/>
                </a:solidFill>
                <a:latin typeface="华文细黑"/>
                <a:ea typeface="华文细黑"/>
                <a:cs typeface="华文细黑"/>
              </a:rPr>
              <a:t>3:3)</a:t>
            </a:r>
            <a:r>
              <a:rPr lang="zh-TW" altLang="en-US" sz="2400" b="1" dirty="0" smtClean="0">
                <a:solidFill>
                  <a:srgbClr val="FF0000"/>
                </a:solidFill>
                <a:latin typeface="华文细黑"/>
                <a:ea typeface="华文细黑"/>
                <a:cs typeface="华文细黑"/>
              </a:rPr>
              <a:t>，</a:t>
            </a:r>
            <a:r>
              <a:rPr lang="zh-TW" altLang="en-US" sz="2400" b="1" dirty="0">
                <a:solidFill>
                  <a:srgbClr val="FF0000"/>
                </a:solidFill>
                <a:latin typeface="华文细黑"/>
                <a:ea typeface="华文细黑"/>
                <a:cs typeface="华文细黑"/>
              </a:rPr>
              <a:t>他们的预言已经成就了。</a:t>
            </a:r>
          </a:p>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他们是骗人的</a:t>
            </a:r>
            <a:r>
              <a:rPr lang="zh-TW" altLang="en-US" sz="2400" b="1" dirty="0">
                <a:solidFill>
                  <a:srgbClr val="FF0000"/>
                </a:solidFill>
                <a:latin typeface="华文细黑"/>
                <a:ea typeface="华文细黑"/>
                <a:cs typeface="华文细黑"/>
              </a:rPr>
              <a:t>。 </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偷着进来</a:t>
            </a:r>
            <a:r>
              <a:rPr lang="zh-TW" altLang="en-US" sz="2400" b="1" dirty="0" smtClean="0">
                <a:solidFill>
                  <a:srgbClr val="0000FF"/>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(1:4b)</a:t>
            </a:r>
            <a:r>
              <a:rPr lang="zh-TW" altLang="en-US" sz="2400" b="1" dirty="0" smtClean="0">
                <a:solidFill>
                  <a:srgbClr val="0000FF"/>
                </a:solidFill>
                <a:latin typeface="华文细黑"/>
                <a:ea typeface="华文细黑"/>
                <a:cs typeface="华文细黑"/>
              </a:rPr>
              <a:t>。 </a:t>
            </a:r>
            <a:r>
              <a:rPr lang="zh-TW" altLang="en-US" sz="2400" b="1" dirty="0">
                <a:solidFill>
                  <a:srgbClr val="FF0000"/>
                </a:solidFill>
                <a:latin typeface="华文细黑"/>
                <a:ea typeface="华文细黑"/>
                <a:cs typeface="华文细黑"/>
              </a:rPr>
              <a:t>这些假教师从内部攻击教会。</a:t>
            </a:r>
          </a:p>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他们</a:t>
            </a:r>
            <a:r>
              <a:rPr lang="zh-TW" altLang="en-US" sz="2400" b="1" dirty="0">
                <a:solidFill>
                  <a:srgbClr val="FF0000"/>
                </a:solidFill>
                <a:latin typeface="华文细黑"/>
                <a:ea typeface="华文细黑"/>
                <a:cs typeface="华文细黑"/>
              </a:rPr>
              <a:t>不敬虔。 </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是不虔诚</a:t>
            </a:r>
            <a:r>
              <a:rPr lang="en-US" sz="2400" dirty="0" smtClean="0">
                <a:solidFill>
                  <a:srgbClr val="0000FF"/>
                </a:solidFill>
                <a:latin typeface="华文细黑"/>
                <a:ea typeface="华文细黑"/>
                <a:cs typeface="华文细黑"/>
              </a:rPr>
              <a:t>的</a:t>
            </a:r>
            <a:r>
              <a:rPr lang="en-US" sz="2400" dirty="0">
                <a:solidFill>
                  <a:srgbClr val="0000FF"/>
                </a:solidFill>
                <a:latin typeface="华文细黑"/>
                <a:ea typeface="华文细黑"/>
                <a:cs typeface="华文细黑"/>
              </a:rPr>
              <a:t> </a:t>
            </a:r>
            <a:r>
              <a:rPr lang="zh-TW" altLang="en-US" sz="2400" b="1" dirty="0" smtClean="0">
                <a:solidFill>
                  <a:srgbClr val="0000FF"/>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(1:4c)</a:t>
            </a:r>
            <a:r>
              <a:rPr lang="zh-TW" altLang="en-US" sz="2400" b="1" dirty="0" smtClean="0">
                <a:solidFill>
                  <a:srgbClr val="0000FF"/>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他们在</a:t>
            </a:r>
            <a:r>
              <a:rPr lang="zh-TW" altLang="en-US" sz="2400" b="1" dirty="0">
                <a:solidFill>
                  <a:srgbClr val="FF0000"/>
                </a:solidFill>
                <a:latin typeface="华文细黑"/>
                <a:ea typeface="华文细黑"/>
                <a:cs typeface="华文细黑"/>
              </a:rPr>
              <a:t>思想和生活</a:t>
            </a:r>
            <a:r>
              <a:rPr lang="zh-TW" altLang="en-US" sz="2400" b="1" dirty="0" smtClean="0">
                <a:solidFill>
                  <a:srgbClr val="FF0000"/>
                </a:solidFill>
                <a:latin typeface="华文细黑"/>
                <a:ea typeface="华文细黑"/>
                <a:cs typeface="华文细黑"/>
              </a:rPr>
              <a:t>上不敬虔</a:t>
            </a:r>
            <a:r>
              <a:rPr lang="en-US" altLang="zh-TW"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提前</a:t>
            </a:r>
            <a:r>
              <a:rPr lang="en-US" altLang="zh-TW" sz="2400" b="1" dirty="0" smtClean="0">
                <a:solidFill>
                  <a:srgbClr val="FF0000"/>
                </a:solidFill>
                <a:latin typeface="华文细黑"/>
                <a:ea typeface="华文细黑"/>
                <a:cs typeface="华文细黑"/>
              </a:rPr>
              <a:t>3:5)</a:t>
            </a:r>
            <a:r>
              <a:rPr lang="zh-TW" altLang="en-US" sz="2400" b="1" dirty="0" smtClean="0">
                <a:solidFill>
                  <a:srgbClr val="FF0000"/>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18923"/>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对背叛</a:t>
            </a:r>
            <a:r>
              <a:rPr lang="zh-CN" altLang="en-US" sz="2800" b="1" dirty="0" smtClean="0">
                <a:solidFill>
                  <a:srgbClr val="FF0000"/>
                </a:solidFill>
                <a:latin typeface="华文细黑"/>
                <a:ea typeface="华文细黑"/>
                <a:cs typeface="华文细黑"/>
              </a:rPr>
              <a:t>者发出警报。</a:t>
            </a:r>
            <a:r>
              <a:rPr lang="en-US" sz="2800" b="1" dirty="0">
                <a:latin typeface="Arial Narrow"/>
                <a:cs typeface="Arial Narrow"/>
              </a:rPr>
              <a:t>1</a:t>
            </a:r>
            <a:r>
              <a:rPr lang="en-US" sz="2800" b="1" dirty="0" smtClean="0">
                <a:latin typeface="Arial Narrow"/>
                <a:cs typeface="Arial Narrow"/>
              </a:rPr>
              <a:t>.The </a:t>
            </a:r>
            <a:r>
              <a:rPr lang="en-US" sz="2800" b="1" dirty="0">
                <a:latin typeface="Arial Narrow"/>
                <a:cs typeface="Arial Narrow"/>
              </a:rPr>
              <a:t>alarm against apostates</a:t>
            </a:r>
            <a:r>
              <a:rPr lang="en-US" sz="2800" b="1" dirty="0" smtClean="0">
                <a:latin typeface="Arial Narrow"/>
                <a:cs typeface="Arial Narrow"/>
              </a:rPr>
              <a:t>.</a:t>
            </a:r>
            <a:endParaRPr lang="en-US" sz="2800" b="1" dirty="0">
              <a:latin typeface="Arial Narrow"/>
              <a:cs typeface="Arial Narrow"/>
            </a:endParaRPr>
          </a:p>
        </p:txBody>
      </p:sp>
      <p:sp>
        <p:nvSpPr>
          <p:cNvPr id="7" name="TextBox 6"/>
          <p:cNvSpPr txBox="1"/>
          <p:nvPr/>
        </p:nvSpPr>
        <p:spPr>
          <a:xfrm>
            <a:off x="8652933" y="-25099"/>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6</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1" y="3440756"/>
            <a:ext cx="9160933" cy="3416320"/>
          </a:xfrm>
          <a:prstGeom prst="rect">
            <a:avLst/>
          </a:prstGeom>
        </p:spPr>
        <p:txBody>
          <a:bodyPr wrap="square">
            <a:spAutoFit/>
          </a:bodyPr>
          <a:lstStyle/>
          <a:p>
            <a:r>
              <a:rPr lang="en-US" sz="2400" dirty="0">
                <a:latin typeface="Arial Narrow"/>
                <a:cs typeface="Arial Narrow"/>
              </a:rPr>
              <a:t>Jude identifies the enemy.</a:t>
            </a:r>
            <a:r>
              <a:rPr lang="en-US" sz="2400" b="1" dirty="0">
                <a:latin typeface="Arial Narrow"/>
                <a:cs typeface="Arial Narrow"/>
              </a:rPr>
              <a:t> </a:t>
            </a:r>
            <a:endParaRPr lang="en-US" sz="2400" b="1" dirty="0" smtClean="0">
              <a:latin typeface="Arial Narrow"/>
              <a:cs typeface="Arial Narrow"/>
            </a:endParaRPr>
          </a:p>
          <a:p>
            <a:r>
              <a:rPr lang="en-US" sz="2400" b="1" dirty="0" err="1" smtClean="0">
                <a:latin typeface="Arial Narrow"/>
                <a:cs typeface="Arial Narrow"/>
              </a:rPr>
              <a:t>A.They</a:t>
            </a:r>
            <a:r>
              <a:rPr lang="en-US" sz="2400" b="1" dirty="0" smtClean="0">
                <a:latin typeface="Arial Narrow"/>
                <a:cs typeface="Arial Narrow"/>
              </a:rPr>
              <a:t> </a:t>
            </a:r>
            <a:r>
              <a:rPr lang="en-US" sz="2400" b="1" dirty="0">
                <a:latin typeface="Arial Narrow"/>
                <a:cs typeface="Arial Narrow"/>
              </a:rPr>
              <a:t>are condemned. </a:t>
            </a:r>
            <a:r>
              <a:rPr lang="en-US" sz="2400" dirty="0">
                <a:solidFill>
                  <a:srgbClr val="0000FF"/>
                </a:solidFill>
                <a:latin typeface="Arial Narrow"/>
                <a:cs typeface="Arial Narrow"/>
              </a:rPr>
              <a:t>“For certain individuals whose condemnation was written about</a:t>
            </a:r>
            <a:r>
              <a:rPr lang="en-US" sz="2400" baseline="30000" dirty="0">
                <a:solidFill>
                  <a:srgbClr val="0000FF"/>
                </a:solidFill>
                <a:latin typeface="Arial Narrow"/>
                <a:cs typeface="Arial Narrow"/>
              </a:rPr>
              <a:t> </a:t>
            </a:r>
            <a:r>
              <a:rPr lang="en-US" sz="2400" dirty="0">
                <a:solidFill>
                  <a:srgbClr val="0000FF"/>
                </a:solidFill>
                <a:latin typeface="Arial Narrow"/>
                <a:cs typeface="Arial Narrow"/>
              </a:rPr>
              <a:t>long ago”(1:4a). </a:t>
            </a:r>
            <a:r>
              <a:rPr lang="en-US" sz="2400" dirty="0">
                <a:latin typeface="Arial Narrow"/>
                <a:cs typeface="Arial Narrow"/>
              </a:rPr>
              <a:t>They were condemned long ago by </a:t>
            </a:r>
            <a:r>
              <a:rPr lang="en-US" sz="2400" dirty="0" smtClean="0">
                <a:latin typeface="Arial Narrow"/>
                <a:cs typeface="Arial Narrow"/>
              </a:rPr>
              <a:t>Enoch (</a:t>
            </a:r>
            <a:r>
              <a:rPr lang="en-US" sz="2400" dirty="0">
                <a:latin typeface="Arial Narrow"/>
                <a:cs typeface="Arial Narrow"/>
              </a:rPr>
              <a:t>1:14-15) and recently by Peter who prophesied that they would come(2Pe.2:1-3;3:3), and their prophecies had been fulfilled. </a:t>
            </a:r>
            <a:endParaRPr lang="en-US" sz="2400" dirty="0" smtClean="0">
              <a:latin typeface="Arial Narrow"/>
              <a:cs typeface="Arial Narrow"/>
            </a:endParaRPr>
          </a:p>
          <a:p>
            <a:r>
              <a:rPr lang="en-US" sz="2400" b="1" dirty="0" err="1" smtClean="0">
                <a:latin typeface="Arial Narrow"/>
                <a:cs typeface="Arial Narrow"/>
              </a:rPr>
              <a:t>B.They</a:t>
            </a:r>
            <a:r>
              <a:rPr lang="en-US" sz="2400" b="1" dirty="0" smtClean="0">
                <a:latin typeface="Arial Narrow"/>
                <a:cs typeface="Arial Narrow"/>
              </a:rPr>
              <a:t> </a:t>
            </a:r>
            <a:r>
              <a:rPr lang="en-US" sz="2400" b="1" dirty="0">
                <a:latin typeface="Arial Narrow"/>
                <a:cs typeface="Arial Narrow"/>
              </a:rPr>
              <a:t>are </a:t>
            </a:r>
            <a:r>
              <a:rPr lang="en-US" sz="2400" b="1" dirty="0" smtClean="0">
                <a:latin typeface="Arial Narrow"/>
                <a:cs typeface="Arial Narrow"/>
              </a:rPr>
              <a:t>decei</a:t>
            </a:r>
            <a:r>
              <a:rPr lang="en-US" altLang="zh-CN" sz="2400" b="1" dirty="0" smtClean="0">
                <a:latin typeface="Arial Narrow"/>
                <a:cs typeface="Arial Narrow"/>
              </a:rPr>
              <a:t>tful</a:t>
            </a:r>
            <a:r>
              <a:rPr lang="en-US" sz="2400" b="1" dirty="0" smtClean="0">
                <a:latin typeface="Arial Narrow"/>
                <a:cs typeface="Arial Narrow"/>
              </a:rPr>
              <a:t>.</a:t>
            </a:r>
            <a:r>
              <a:rPr lang="en-US" sz="2400" dirty="0" smtClean="0">
                <a:latin typeface="Arial Narrow"/>
                <a:cs typeface="Arial Narrow"/>
              </a:rPr>
              <a:t> </a:t>
            </a:r>
            <a:r>
              <a:rPr lang="en-US" sz="2400" dirty="0">
                <a:solidFill>
                  <a:srgbClr val="0000FF"/>
                </a:solidFill>
                <a:latin typeface="Arial Narrow"/>
                <a:cs typeface="Arial Narrow"/>
              </a:rPr>
              <a:t>“Have secretly slipped in among you”(1:4b). </a:t>
            </a:r>
            <a:r>
              <a:rPr lang="en-US" sz="2400" dirty="0">
                <a:latin typeface="Arial Narrow"/>
                <a:cs typeface="Arial Narrow"/>
              </a:rPr>
              <a:t>These false teachers were attacking the church from within. </a:t>
            </a:r>
            <a:endParaRPr lang="en-US" sz="2400" dirty="0" smtClean="0">
              <a:latin typeface="Arial Narrow"/>
              <a:cs typeface="Arial Narrow"/>
            </a:endParaRPr>
          </a:p>
          <a:p>
            <a:r>
              <a:rPr lang="en-US" sz="2400" b="1" dirty="0" err="1" smtClean="0">
                <a:latin typeface="Arial Narrow"/>
                <a:cs typeface="Arial Narrow"/>
              </a:rPr>
              <a:t>C.They</a:t>
            </a:r>
            <a:r>
              <a:rPr lang="en-US" sz="2400" b="1" dirty="0" smtClean="0">
                <a:latin typeface="Arial Narrow"/>
                <a:cs typeface="Arial Narrow"/>
              </a:rPr>
              <a:t> </a:t>
            </a:r>
            <a:r>
              <a:rPr lang="en-US" sz="2400" b="1" dirty="0">
                <a:latin typeface="Arial Narrow"/>
                <a:cs typeface="Arial Narrow"/>
              </a:rPr>
              <a:t>are ungodly.</a:t>
            </a:r>
            <a:r>
              <a:rPr lang="en-US" sz="2400" dirty="0">
                <a:latin typeface="Arial Narrow"/>
                <a:cs typeface="Arial Narrow"/>
              </a:rPr>
              <a:t> </a:t>
            </a:r>
            <a:r>
              <a:rPr lang="en-US" sz="2400" dirty="0">
                <a:solidFill>
                  <a:srgbClr val="0000FF"/>
                </a:solidFill>
                <a:latin typeface="Arial Narrow"/>
                <a:cs typeface="Arial Narrow"/>
              </a:rPr>
              <a:t>“They are ungodly people”(1:4c). </a:t>
            </a:r>
            <a:r>
              <a:rPr lang="en-US" sz="2400" dirty="0">
                <a:latin typeface="Arial Narrow"/>
                <a:cs typeface="Arial Narrow"/>
              </a:rPr>
              <a:t>They are ungodly in their thinking and in their living(2Tim.3:5). </a:t>
            </a:r>
            <a:endParaRPr lang="en-US" sz="2400" dirty="0">
              <a:solidFill>
                <a:srgbClr val="0000FF"/>
              </a:solidFill>
              <a:latin typeface="Arial Narrow"/>
              <a:cs typeface="Arial Narrow"/>
            </a:endParaRP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1904"/>
            <a:ext cx="9175649" cy="3785652"/>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D</a:t>
            </a:r>
            <a:r>
              <a:rPr lang="zh-CN" altLang="en-US" sz="2400"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他们是变态</a:t>
            </a:r>
            <a:r>
              <a:rPr lang="zh-CN" altLang="en-US" sz="2400" b="1" dirty="0" smtClean="0">
                <a:solidFill>
                  <a:srgbClr val="FF0000"/>
                </a:solidFill>
                <a:latin typeface="华文细黑"/>
                <a:ea typeface="华文细黑"/>
                <a:cs typeface="华文细黑"/>
              </a:rPr>
              <a:t>的</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将我们神的恩变作放纵情欲的</a:t>
            </a:r>
            <a:r>
              <a:rPr lang="en-US" sz="2400" dirty="0" smtClean="0">
                <a:solidFill>
                  <a:srgbClr val="0000FF"/>
                </a:solidFill>
                <a:latin typeface="华文细黑"/>
                <a:ea typeface="华文细黑"/>
                <a:cs typeface="华文细黑"/>
              </a:rPr>
              <a:t>机会</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a:p>
            <a:r>
              <a:rPr lang="en-US" sz="2400" dirty="0" smtClean="0">
                <a:solidFill>
                  <a:srgbClr val="0000FF"/>
                </a:solidFill>
                <a:latin typeface="华文细黑"/>
                <a:ea typeface="华文细黑"/>
                <a:cs typeface="华文细黑"/>
              </a:rPr>
              <a:t>(1:4d)。</a:t>
            </a:r>
            <a:r>
              <a:rPr lang="zh-TW" altLang="en-US" sz="2400" dirty="0" smtClean="0">
                <a:solidFill>
                  <a:srgbClr val="FF0000"/>
                </a:solidFill>
                <a:latin typeface="华文细黑"/>
                <a:ea typeface="华文细黑"/>
                <a:cs typeface="华文细黑"/>
              </a:rPr>
              <a:t>背叛者和</a:t>
            </a:r>
            <a:r>
              <a:rPr lang="zh-TW" altLang="en-US" sz="2400" dirty="0">
                <a:solidFill>
                  <a:srgbClr val="FF0000"/>
                </a:solidFill>
                <a:latin typeface="华文细黑"/>
                <a:ea typeface="华文细黑"/>
                <a:cs typeface="华文细黑"/>
              </a:rPr>
              <a:t>今天的邪教徒一样，</a:t>
            </a:r>
            <a:r>
              <a:rPr lang="zh-TW" altLang="en-US" sz="2400" dirty="0" smtClean="0">
                <a:solidFill>
                  <a:srgbClr val="FF0000"/>
                </a:solidFill>
                <a:latin typeface="华文细黑"/>
                <a:ea typeface="华文细黑"/>
                <a:cs typeface="华文细黑"/>
              </a:rPr>
              <a:t>用</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的圣</a:t>
            </a:r>
            <a:r>
              <a:rPr lang="zh-TW" altLang="en-US" sz="2400" dirty="0">
                <a:solidFill>
                  <a:srgbClr val="FF0000"/>
                </a:solidFill>
                <a:latin typeface="华文细黑"/>
                <a:ea typeface="华文细黑"/>
                <a:cs typeface="华文细黑"/>
              </a:rPr>
              <a:t>言来宣扬和捍卫他们的错误教义。 十字架上的每一个士兵都需要在当地的教会里进行“基本的训练</a:t>
            </a:r>
            <a:r>
              <a:rPr lang="zh-TW" altLang="en-US" sz="2400" dirty="0" smtClean="0">
                <a:solidFill>
                  <a:srgbClr val="FF0000"/>
                </a:solidFill>
                <a:latin typeface="华文细黑"/>
                <a:ea typeface="华文细黑"/>
                <a:cs typeface="华文细黑"/>
              </a:rPr>
              <a:t>”以</a:t>
            </a:r>
            <a:r>
              <a:rPr lang="zh-TW" altLang="en-US" sz="2400" dirty="0">
                <a:solidFill>
                  <a:srgbClr val="FF0000"/>
                </a:solidFill>
                <a:latin typeface="华文细黑"/>
                <a:ea typeface="华文细黑"/>
                <a:cs typeface="华文细黑"/>
              </a:rPr>
              <a:t>便他知道如何使用属灵的战争</a:t>
            </a:r>
            <a:r>
              <a:rPr lang="zh-TW" altLang="en-US" sz="2400" dirty="0" smtClean="0">
                <a:solidFill>
                  <a:srgbClr val="FF0000"/>
                </a:solidFill>
                <a:latin typeface="华文细黑"/>
                <a:ea typeface="华文细黑"/>
                <a:cs typeface="华文细黑"/>
              </a:rPr>
              <a:t>武器</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林前</a:t>
            </a:r>
            <a:r>
              <a:rPr lang="en-US" altLang="zh-TW" sz="2400" dirty="0" smtClean="0">
                <a:solidFill>
                  <a:srgbClr val="FF0000"/>
                </a:solidFill>
                <a:latin typeface="Arial Narrow"/>
                <a:ea typeface="华文细黑"/>
                <a:cs typeface="Arial Narrow"/>
              </a:rPr>
              <a:t>10:4</a:t>
            </a:r>
            <a:r>
              <a:rPr lang="en-US" altLang="zh-TW" sz="2400" dirty="0">
                <a:solidFill>
                  <a:srgbClr val="FF0000"/>
                </a:solidFill>
                <a:latin typeface="Arial Narrow"/>
                <a:ea typeface="华文细黑"/>
                <a:cs typeface="Arial Narrow"/>
              </a:rPr>
              <a:t>-</a:t>
            </a:r>
            <a:r>
              <a:rPr lang="en-US" altLang="zh-TW" sz="2400" dirty="0" smtClean="0">
                <a:solidFill>
                  <a:srgbClr val="FF0000"/>
                </a:solidFill>
                <a:latin typeface="Arial Narrow"/>
                <a:ea typeface="华文细黑"/>
                <a:cs typeface="Arial Narrow"/>
              </a:rPr>
              <a:t>5</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E</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他们是否认</a:t>
            </a:r>
            <a:r>
              <a:rPr lang="zh-CN" altLang="en-US" sz="2400" dirty="0" smtClean="0">
                <a:solidFill>
                  <a:srgbClr val="FF0000"/>
                </a:solidFill>
                <a:latin typeface="华文细黑"/>
                <a:ea typeface="华文细黑"/>
                <a:cs typeface="华文细黑"/>
              </a:rPr>
              <a:t>者</a:t>
            </a:r>
            <a:r>
              <a:rPr lang="zh-TW" altLang="en-US" sz="2400" dirty="0" smtClean="0">
                <a:solidFill>
                  <a:srgbClr val="FF0000"/>
                </a:solidFill>
                <a:latin typeface="华文细黑"/>
                <a:ea typeface="华文细黑"/>
                <a:cs typeface="华文细黑"/>
              </a:rPr>
              <a:t>。</a:t>
            </a:r>
            <a:r>
              <a:rPr lang="zh-CN" altLang="zh-TW"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不</a:t>
            </a:r>
            <a:r>
              <a:rPr lang="en-US" sz="2400" dirty="0">
                <a:solidFill>
                  <a:srgbClr val="0000FF"/>
                </a:solidFill>
                <a:latin typeface="华文细黑"/>
                <a:ea typeface="华文细黑"/>
                <a:cs typeface="华文细黑"/>
              </a:rPr>
              <a:t>认独一的主宰</a:t>
            </a:r>
            <a:r>
              <a:rPr lang="en-US" sz="2400" dirty="0" smtClean="0">
                <a:solidFill>
                  <a:srgbClr val="0000FF"/>
                </a:solidFill>
                <a:latin typeface="华文细黑"/>
                <a:ea typeface="华文细黑"/>
                <a:cs typeface="华文细黑"/>
              </a:rPr>
              <a:t>我们主耶稣基督</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(1:4e)</a:t>
            </a:r>
            <a:r>
              <a:rPr lang="en-US" sz="2400" dirty="0" smtClean="0">
                <a:solidFill>
                  <a:srgbClr val="0000FF"/>
                </a:solidFill>
                <a:latin typeface="华文细黑"/>
                <a:ea typeface="华文细黑"/>
                <a:cs typeface="华文细黑"/>
              </a:rPr>
              <a:t>。</a:t>
            </a:r>
            <a:r>
              <a:rPr lang="zh-TW" altLang="en-US" sz="2400" dirty="0">
                <a:solidFill>
                  <a:srgbClr val="FF0000"/>
                </a:solidFill>
                <a:latin typeface="华文细黑"/>
                <a:ea typeface="华文细黑"/>
                <a:cs typeface="华文细黑"/>
              </a:rPr>
              <a:t>他们会同意耶稣是一个好人，一个伟大的老师，</a:t>
            </a:r>
            <a:r>
              <a:rPr lang="zh-TW" altLang="en-US" sz="2400" dirty="0" smtClean="0">
                <a:solidFill>
                  <a:srgbClr val="FF0000"/>
                </a:solidFill>
                <a:latin typeface="华文细黑"/>
                <a:ea typeface="华文细黑"/>
                <a:cs typeface="华文细黑"/>
              </a:rPr>
              <a:t>但不</a:t>
            </a:r>
            <a:r>
              <a:rPr lang="zh-CN" altLang="en-US" sz="2400" dirty="0" smtClean="0">
                <a:solidFill>
                  <a:srgbClr val="FF0000"/>
                </a:solidFill>
                <a:latin typeface="华文细黑"/>
                <a:ea typeface="华文细黑"/>
                <a:cs typeface="华文细黑"/>
              </a:rPr>
              <a:t>会</a:t>
            </a:r>
            <a:r>
              <a:rPr lang="zh-TW" altLang="en-US" sz="2400" dirty="0" smtClean="0">
                <a:solidFill>
                  <a:srgbClr val="FF0000"/>
                </a:solidFill>
                <a:latin typeface="华文细黑"/>
                <a:ea typeface="华文细黑"/>
                <a:cs typeface="华文细黑"/>
              </a:rPr>
              <a:t>说</a:t>
            </a:r>
            <a:r>
              <a:rPr lang="zh-TW" altLang="en-US" sz="2400" dirty="0">
                <a:solidFill>
                  <a:srgbClr val="FF0000"/>
                </a:solidFill>
                <a:latin typeface="华文细黑"/>
                <a:ea typeface="华文细黑"/>
                <a:cs typeface="华文细黑"/>
              </a:rPr>
              <a:t>他是永</a:t>
            </a:r>
            <a:r>
              <a:rPr lang="zh-TW" altLang="en-US" sz="2400" dirty="0" smtClean="0">
                <a:solidFill>
                  <a:srgbClr val="FF0000"/>
                </a:solidFill>
                <a:latin typeface="华文细黑"/>
                <a:ea typeface="华文细黑"/>
                <a:cs typeface="华文细黑"/>
              </a:rPr>
              <a:t>恒的</a:t>
            </a:r>
            <a:r>
              <a:rPr lang="zh-CN" altLang="en-US" sz="2400" dirty="0" smtClean="0">
                <a:solidFill>
                  <a:srgbClr val="FF0000"/>
                </a:solidFill>
                <a:latin typeface="华文细黑"/>
                <a:ea typeface="华文细黑"/>
                <a:cs typeface="华文细黑"/>
              </a:rPr>
              <a:t>神</a:t>
            </a:r>
            <a:r>
              <a:rPr lang="zh-CN" altLang="en-US" sz="2400" dirty="0">
                <a:solidFill>
                  <a:srgbClr val="FF0000"/>
                </a:solidFill>
                <a:latin typeface="华文细黑"/>
                <a:ea typeface="华文细黑"/>
                <a:cs typeface="华文细黑"/>
              </a:rPr>
              <a:t>道成肉身来到</a:t>
            </a:r>
            <a:r>
              <a:rPr lang="zh-CN" altLang="en-US" sz="2400" dirty="0" smtClean="0">
                <a:solidFill>
                  <a:srgbClr val="FF0000"/>
                </a:solidFill>
                <a:latin typeface="华文细黑"/>
                <a:ea typeface="华文细黑"/>
                <a:cs typeface="华文细黑"/>
              </a:rPr>
              <a:t>世上</a:t>
            </a:r>
            <a:r>
              <a:rPr lang="zh-TW" altLang="en-US" sz="2400" dirty="0" smtClean="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第一个考验</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你怎么看待耶稣基督？</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第</a:t>
            </a:r>
            <a:r>
              <a:rPr lang="zh-CN" altLang="en-US" sz="2400" dirty="0" smtClean="0">
                <a:solidFill>
                  <a:srgbClr val="FF0000"/>
                </a:solidFill>
                <a:latin typeface="华文细黑"/>
                <a:ea typeface="华文细黑"/>
                <a:cs typeface="华文细黑"/>
              </a:rPr>
              <a:t>二</a:t>
            </a:r>
            <a:r>
              <a:rPr lang="zh-TW" altLang="en-US" sz="2400" dirty="0" smtClean="0">
                <a:solidFill>
                  <a:srgbClr val="FF0000"/>
                </a:solidFill>
                <a:latin typeface="华文细黑"/>
                <a:ea typeface="华文细黑"/>
                <a:cs typeface="华文细黑"/>
              </a:rPr>
              <a:t>个考验</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他是道成肉身来到</a:t>
            </a:r>
            <a:r>
              <a:rPr lang="zh-CN" altLang="en-US" sz="2400" dirty="0" smtClean="0">
                <a:solidFill>
                  <a:srgbClr val="FF0000"/>
                </a:solidFill>
                <a:latin typeface="华文细黑"/>
                <a:ea typeface="华文细黑"/>
                <a:cs typeface="华文细黑"/>
              </a:rPr>
              <a:t>世上吗</a:t>
            </a:r>
            <a:r>
              <a:rPr lang="zh-TW"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sz="2400" dirty="0"/>
              <a:t> </a:t>
            </a:r>
          </a:p>
          <a:p>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18923"/>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一。对背叛者发出警报。</a:t>
            </a:r>
            <a:r>
              <a:rPr lang="en-US" sz="2800" b="1" dirty="0">
                <a:latin typeface="Arial Narrow"/>
                <a:cs typeface="Arial Narrow"/>
              </a:rPr>
              <a:t>1.The alarm against apostates.</a:t>
            </a:r>
          </a:p>
        </p:txBody>
      </p:sp>
      <p:sp>
        <p:nvSpPr>
          <p:cNvPr id="7" name="TextBox 6"/>
          <p:cNvSpPr txBox="1"/>
          <p:nvPr/>
        </p:nvSpPr>
        <p:spPr>
          <a:xfrm>
            <a:off x="8669873" y="-2919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7</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0" y="3413617"/>
            <a:ext cx="9129282" cy="3416320"/>
          </a:xfrm>
          <a:prstGeom prst="rect">
            <a:avLst/>
          </a:prstGeom>
        </p:spPr>
        <p:txBody>
          <a:bodyPr wrap="square">
            <a:spAutoFit/>
          </a:bodyPr>
          <a:lstStyle/>
          <a:p>
            <a:r>
              <a:rPr lang="en-US" sz="2400" b="1" dirty="0" err="1">
                <a:latin typeface="Arial Narrow"/>
                <a:cs typeface="Arial Narrow"/>
              </a:rPr>
              <a:t>D.They</a:t>
            </a:r>
            <a:r>
              <a:rPr lang="en-US" sz="2400" b="1" dirty="0">
                <a:latin typeface="Arial Narrow"/>
                <a:cs typeface="Arial Narrow"/>
              </a:rPr>
              <a:t> are </a:t>
            </a:r>
            <a:r>
              <a:rPr lang="en-US" sz="2400" b="1" dirty="0" smtClean="0">
                <a:latin typeface="Arial Narrow"/>
                <a:cs typeface="Arial Narrow"/>
              </a:rPr>
              <a:t>perverts. </a:t>
            </a:r>
            <a:r>
              <a:rPr lang="en-US" sz="2400" dirty="0">
                <a:solidFill>
                  <a:srgbClr val="0000FF"/>
                </a:solidFill>
                <a:latin typeface="Arial Narrow"/>
                <a:cs typeface="Arial Narrow"/>
              </a:rPr>
              <a:t>“Who pervert the grace of our God into a license for immorality</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1:4d).</a:t>
            </a:r>
            <a:r>
              <a:rPr lang="en-US" sz="2400" dirty="0">
                <a:latin typeface="Arial Narrow"/>
                <a:cs typeface="Arial Narrow"/>
              </a:rPr>
              <a:t>The apostates, like the cultists </a:t>
            </a:r>
            <a:r>
              <a:rPr lang="en-US" sz="2400" dirty="0" err="1">
                <a:latin typeface="Arial Narrow"/>
                <a:cs typeface="Arial Narrow"/>
              </a:rPr>
              <a:t>today,use</a:t>
            </a:r>
            <a:r>
              <a:rPr lang="en-US" sz="2400" dirty="0">
                <a:latin typeface="Arial Narrow"/>
                <a:cs typeface="Arial Narrow"/>
              </a:rPr>
              <a:t> the Word of God to promote and defend their false doctrines. Every soldier of the cross needs to go through “basic training” in a local church so that he knows how to use the weapons of spiritual warfare(2Cor.10:4-5)</a:t>
            </a:r>
            <a:r>
              <a:rPr lang="en-US" sz="2400" dirty="0" smtClean="0">
                <a:latin typeface="Arial Narrow"/>
                <a:cs typeface="Arial Narrow"/>
              </a:rPr>
              <a:t>.</a:t>
            </a:r>
          </a:p>
          <a:p>
            <a:r>
              <a:rPr lang="en-US" sz="2400" b="1" dirty="0" err="1" smtClean="0">
                <a:latin typeface="Arial Narrow"/>
                <a:cs typeface="Arial Narrow"/>
              </a:rPr>
              <a:t>E.They</a:t>
            </a:r>
            <a:r>
              <a:rPr lang="en-US" sz="2400" b="1" dirty="0" smtClean="0">
                <a:latin typeface="Arial Narrow"/>
                <a:cs typeface="Arial Narrow"/>
              </a:rPr>
              <a:t> </a:t>
            </a:r>
            <a:r>
              <a:rPr lang="en-US" sz="2400" b="1" dirty="0">
                <a:latin typeface="Arial Narrow"/>
                <a:cs typeface="Arial Narrow"/>
              </a:rPr>
              <a:t>are deniers.</a:t>
            </a:r>
            <a:r>
              <a:rPr lang="en-US" sz="2400" dirty="0">
                <a:latin typeface="Arial Narrow"/>
                <a:cs typeface="Arial Narrow"/>
              </a:rPr>
              <a:t> </a:t>
            </a:r>
            <a:r>
              <a:rPr lang="en-US" sz="2400" dirty="0">
                <a:solidFill>
                  <a:srgbClr val="0000FF"/>
                </a:solidFill>
                <a:latin typeface="Arial Narrow"/>
                <a:cs typeface="Arial Narrow"/>
              </a:rPr>
              <a:t>“Deny Jesus Christ our only Sovereign and Lord”(1:4e)</a:t>
            </a:r>
            <a:r>
              <a:rPr lang="en-US" sz="2400" dirty="0" smtClean="0">
                <a:solidFill>
                  <a:srgbClr val="0000FF"/>
                </a:solidFill>
                <a:latin typeface="Arial Narrow"/>
                <a:cs typeface="Arial Narrow"/>
              </a:rPr>
              <a:t>. </a:t>
            </a:r>
            <a:r>
              <a:rPr lang="en-US" sz="2400" dirty="0" smtClean="0">
                <a:latin typeface="Arial Narrow"/>
                <a:cs typeface="Arial Narrow"/>
              </a:rPr>
              <a:t>They </a:t>
            </a:r>
            <a:r>
              <a:rPr lang="en-US" sz="2400" dirty="0">
                <a:latin typeface="Arial Narrow"/>
                <a:cs typeface="Arial Narrow"/>
              </a:rPr>
              <a:t>would agree that Jesus was a good man and a great teacher, but not that He was eternal God come in human flesh. (1) The first test: “What do you think of Jesus Christ?”  (2</a:t>
            </a:r>
            <a:r>
              <a:rPr lang="en-US" sz="2400" dirty="0">
                <a:latin typeface="Arial Narrow"/>
                <a:cs typeface="Arial Narrow"/>
              </a:rPr>
              <a:t>) The </a:t>
            </a:r>
            <a:r>
              <a:rPr lang="en-US" sz="2400" dirty="0" smtClean="0">
                <a:latin typeface="Arial Narrow"/>
                <a:cs typeface="Arial Narrow"/>
              </a:rPr>
              <a:t>second </a:t>
            </a:r>
            <a:r>
              <a:rPr lang="en-US" sz="2400" dirty="0">
                <a:latin typeface="Arial Narrow"/>
                <a:cs typeface="Arial Narrow"/>
              </a:rPr>
              <a:t>test</a:t>
            </a:r>
            <a:r>
              <a:rPr lang="en-US" sz="2400" dirty="0" smtClean="0">
                <a:latin typeface="Arial Narrow"/>
                <a:cs typeface="Arial Narrow"/>
              </a:rPr>
              <a:t>: </a:t>
            </a:r>
            <a:r>
              <a:rPr lang="en-US" sz="2400" dirty="0">
                <a:latin typeface="Arial Narrow"/>
                <a:cs typeface="Arial Narrow"/>
              </a:rPr>
              <a:t>“Is He God come in the flesh?”</a:t>
            </a:r>
          </a:p>
        </p:txBody>
      </p:sp>
    </p:spTree>
    <p:extLst>
      <p:ext uri="{BB962C8B-B14F-4D97-AF65-F5344CB8AC3E}">
        <p14:creationId xmlns:p14="http://schemas.microsoft.com/office/powerpoint/2010/main" val="29789124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1904"/>
            <a:ext cx="9175649" cy="3046988"/>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犹大</a:t>
            </a:r>
            <a:r>
              <a:rPr lang="zh-CN" altLang="en-US" sz="2400" dirty="0" smtClean="0">
                <a:solidFill>
                  <a:srgbClr val="FF0000"/>
                </a:solidFill>
                <a:latin typeface="华文细黑"/>
                <a:ea typeface="华文细黑"/>
                <a:cs typeface="华文细黑"/>
              </a:rPr>
              <a:t>提</a:t>
            </a:r>
            <a:r>
              <a:rPr lang="zh-TW" altLang="en-US" sz="2400" dirty="0" smtClean="0">
                <a:solidFill>
                  <a:srgbClr val="FF0000"/>
                </a:solidFill>
                <a:latin typeface="华文细黑"/>
                <a:ea typeface="华文细黑"/>
                <a:cs typeface="华文细黑"/>
              </a:rPr>
              <a:t>到他们的</a:t>
            </a:r>
            <a:r>
              <a:rPr lang="zh-CN" altLang="en-US" sz="2400" dirty="0" smtClean="0">
                <a:solidFill>
                  <a:srgbClr val="FF0000"/>
                </a:solidFill>
                <a:latin typeface="华文细黑"/>
                <a:ea typeface="华文细黑"/>
                <a:cs typeface="华文细黑"/>
              </a:rPr>
              <a:t>审判</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r>
              <a:rPr lang="en-US" altLang="zh-TW" sz="2400" b="1" dirty="0">
                <a:solidFill>
                  <a:srgbClr val="FF0000"/>
                </a:solidFill>
                <a:latin typeface="华文细黑"/>
                <a:ea typeface="华文细黑"/>
                <a:cs typeface="华文细黑"/>
              </a:rPr>
              <a:t>A.</a:t>
            </a:r>
            <a:r>
              <a:rPr lang="zh-TW" altLang="en-US" sz="2400" b="1" dirty="0">
                <a:solidFill>
                  <a:srgbClr val="FF0000"/>
                </a:solidFill>
                <a:latin typeface="华文细黑"/>
                <a:ea typeface="华文细黑"/>
                <a:cs typeface="华文细黑"/>
              </a:rPr>
              <a:t>以色列的</a:t>
            </a:r>
            <a:r>
              <a:rPr lang="zh-TW" altLang="en-US" sz="2400" b="1" dirty="0" smtClean="0">
                <a:solidFill>
                  <a:srgbClr val="FF0000"/>
                </a:solidFill>
                <a:latin typeface="华文细黑"/>
                <a:ea typeface="华文细黑"/>
                <a:cs typeface="华文细黑"/>
              </a:rPr>
              <a:t>国家。</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从前主救了他的百姓出埃及地，后来就把那些不信的灭绝了。这一切的事，你们虽然都知道，我却仍要提醒</a:t>
            </a:r>
            <a:r>
              <a:rPr lang="en-US" sz="2400" dirty="0" smtClean="0">
                <a:solidFill>
                  <a:srgbClr val="0000FF"/>
                </a:solidFill>
                <a:latin typeface="华文细黑"/>
                <a:ea typeface="华文细黑"/>
                <a:cs typeface="华文细黑"/>
              </a:rPr>
              <a:t>你们</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(1:5)</a:t>
            </a:r>
            <a:r>
              <a:rPr lang="zh-TW" altLang="en-US" sz="2400" dirty="0" smtClean="0">
                <a:solidFill>
                  <a:srgbClr val="0000FF"/>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这个国家是</a:t>
            </a:r>
            <a:r>
              <a:rPr lang="zh-TW" altLang="en-US" sz="2400" dirty="0" smtClean="0">
                <a:solidFill>
                  <a:srgbClr val="FF0000"/>
                </a:solidFill>
                <a:latin typeface="华文细黑"/>
                <a:ea typeface="华文细黑"/>
                <a:cs typeface="华文细黑"/>
              </a:rPr>
              <a:t>由</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大能</a:t>
            </a:r>
            <a:r>
              <a:rPr lang="zh-TW" altLang="en-US" sz="2400" dirty="0" smtClean="0">
                <a:solidFill>
                  <a:srgbClr val="FF0000"/>
                </a:solidFill>
                <a:latin typeface="华文细黑"/>
                <a:ea typeface="华文细黑"/>
                <a:cs typeface="华文细黑"/>
              </a:rPr>
              <a:t>从埃</a:t>
            </a:r>
            <a:r>
              <a:rPr lang="zh-CN" altLang="en-US" sz="2400" dirty="0" smtClean="0">
                <a:solidFill>
                  <a:srgbClr val="FF0000"/>
                </a:solidFill>
                <a:latin typeface="华文细黑"/>
                <a:ea typeface="华文细黑"/>
                <a:cs typeface="华文细黑"/>
              </a:rPr>
              <a:t>带出</a:t>
            </a:r>
            <a:r>
              <a:rPr lang="zh-TW" altLang="en-US" sz="2400" dirty="0" smtClean="0">
                <a:solidFill>
                  <a:srgbClr val="FF0000"/>
                </a:solidFill>
                <a:latin typeface="华文细黑"/>
                <a:ea typeface="华文细黑"/>
                <a:cs typeface="华文细黑"/>
              </a:rPr>
              <a:t>来的</a:t>
            </a:r>
            <a:r>
              <a:rPr lang="zh-TW" altLang="en-US" sz="2400" dirty="0">
                <a:solidFill>
                  <a:srgbClr val="FF0000"/>
                </a:solidFill>
                <a:latin typeface="华文细黑"/>
                <a:ea typeface="华文细黑"/>
                <a:cs typeface="华文细黑"/>
              </a:rPr>
              <a:t>，带到了应许之地的边界。</a:t>
            </a:r>
          </a:p>
          <a:p>
            <a:r>
              <a:rPr lang="en-US" altLang="zh-TW" sz="2400" b="1" dirty="0">
                <a:solidFill>
                  <a:srgbClr val="FF0000"/>
                </a:solidFill>
                <a:latin typeface="华文细黑"/>
                <a:ea typeface="华文细黑"/>
                <a:cs typeface="华文细黑"/>
              </a:rPr>
              <a:t>B.</a:t>
            </a:r>
            <a:r>
              <a:rPr lang="zh-TW" altLang="en-US" sz="2400" b="1" dirty="0">
                <a:solidFill>
                  <a:srgbClr val="FF0000"/>
                </a:solidFill>
                <a:latin typeface="华文细黑"/>
                <a:ea typeface="华文细黑"/>
                <a:cs typeface="华文细黑"/>
              </a:rPr>
              <a:t>堕落的天使</a:t>
            </a:r>
            <a:r>
              <a:rPr lang="zh-TW" altLang="en-US" sz="2400" b="1"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又有不守本位，离开自己住处的天使，主用锁链把他们永远拘留在黑暗里，等候大日的</a:t>
            </a:r>
            <a:r>
              <a:rPr lang="en-US" sz="2400" dirty="0" smtClean="0">
                <a:solidFill>
                  <a:srgbClr val="0000FF"/>
                </a:solidFill>
                <a:latin typeface="华文细黑"/>
                <a:ea typeface="华文细黑"/>
                <a:cs typeface="华文细黑"/>
              </a:rPr>
              <a:t>审判</a:t>
            </a:r>
            <a:r>
              <a:rPr lang="en-US" altLang="zh-TW" sz="2400" dirty="0" smtClean="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1:6)</a:t>
            </a:r>
            <a:r>
              <a:rPr lang="zh-CN" alt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天使们背叛了，并受到了审判。</a:t>
            </a:r>
            <a:r>
              <a:rPr lang="en-US" sz="2400" dirty="0">
                <a:solidFill>
                  <a:srgbClr val="FF0000"/>
                </a:solidFill>
                <a:latin typeface="华文细黑"/>
                <a:ea typeface="华文细黑"/>
                <a:cs typeface="华文细黑"/>
              </a:rPr>
              <a:t> </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6932" y="-29190"/>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对</a:t>
            </a:r>
            <a:r>
              <a:rPr lang="zh-CN" altLang="en-US" sz="2800" b="1" dirty="0" smtClean="0">
                <a:solidFill>
                  <a:srgbClr val="FF0000"/>
                </a:solidFill>
                <a:latin typeface="华文细黑"/>
                <a:ea typeface="华文细黑"/>
                <a:cs typeface="华文细黑"/>
              </a:rPr>
              <a:t>背叛者的胜</a:t>
            </a:r>
            <a:r>
              <a:rPr lang="zh-CN" altLang="en-US" sz="2800" b="1" dirty="0">
                <a:solidFill>
                  <a:srgbClr val="FF0000"/>
                </a:solidFill>
                <a:latin typeface="华文细黑"/>
                <a:ea typeface="华文细黑"/>
                <a:cs typeface="华文细黑"/>
              </a:rPr>
              <a:t>利</a:t>
            </a:r>
            <a:r>
              <a:rPr lang="zh-CN" altLang="en-US" sz="2800" b="1" dirty="0" smtClean="0">
                <a:solidFill>
                  <a:srgbClr val="FF0000"/>
                </a:solidFill>
                <a:latin typeface="华文细黑"/>
                <a:ea typeface="华文细黑"/>
                <a:cs typeface="华文细黑"/>
              </a:rPr>
              <a:t>。</a:t>
            </a:r>
            <a:r>
              <a:rPr lang="en-US" altLang="zh-CN" sz="2800" b="1" dirty="0">
                <a:latin typeface="Arial Narrow"/>
                <a:cs typeface="Arial Narrow"/>
              </a:rPr>
              <a:t>2</a:t>
            </a:r>
            <a:r>
              <a:rPr lang="en-US" sz="2800" b="1" dirty="0" smtClean="0">
                <a:latin typeface="Arial Narrow"/>
                <a:cs typeface="Arial Narrow"/>
              </a:rPr>
              <a:t>. </a:t>
            </a:r>
            <a:r>
              <a:rPr lang="en-US" sz="2800" b="1" dirty="0">
                <a:latin typeface="Arial Narrow"/>
                <a:cs typeface="Arial Narrow"/>
              </a:rPr>
              <a:t>The victory against apostates</a:t>
            </a:r>
            <a:r>
              <a:rPr lang="en-US" sz="2800" b="1" dirty="0" smtClean="0">
                <a:latin typeface="Arial Narrow"/>
                <a:cs typeface="Arial Narrow"/>
              </a:rPr>
              <a:t>.</a:t>
            </a:r>
            <a:endParaRPr lang="en-US" sz="2800" b="1" dirty="0">
              <a:latin typeface="Arial Narrow"/>
              <a:cs typeface="Arial Narrow"/>
            </a:endParaRPr>
          </a:p>
        </p:txBody>
      </p:sp>
      <p:sp>
        <p:nvSpPr>
          <p:cNvPr id="7" name="TextBox 6"/>
          <p:cNvSpPr txBox="1"/>
          <p:nvPr/>
        </p:nvSpPr>
        <p:spPr>
          <a:xfrm>
            <a:off x="8669873" y="-2919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8</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1" y="3512670"/>
            <a:ext cx="9175649" cy="3416320"/>
          </a:xfrm>
          <a:prstGeom prst="rect">
            <a:avLst/>
          </a:prstGeom>
        </p:spPr>
        <p:txBody>
          <a:bodyPr wrap="square">
            <a:spAutoFit/>
          </a:bodyPr>
          <a:lstStyle/>
          <a:p>
            <a:r>
              <a:rPr lang="en-US" sz="2400" dirty="0">
                <a:latin typeface="Arial Narrow"/>
                <a:cs typeface="Arial Narrow"/>
              </a:rPr>
              <a:t>Jude speaks of their judgment. </a:t>
            </a:r>
            <a:endParaRPr lang="en-US" sz="2400" dirty="0" smtClean="0">
              <a:latin typeface="Arial Narrow"/>
              <a:cs typeface="Arial Narrow"/>
            </a:endParaRPr>
          </a:p>
          <a:p>
            <a:r>
              <a:rPr lang="en-US" sz="2400" b="1" dirty="0" err="1" smtClean="0">
                <a:latin typeface="Arial Narrow"/>
                <a:cs typeface="Arial Narrow"/>
              </a:rPr>
              <a:t>A.The</a:t>
            </a:r>
            <a:r>
              <a:rPr lang="en-US" sz="2400" b="1" dirty="0" smtClean="0">
                <a:latin typeface="Arial Narrow"/>
                <a:cs typeface="Arial Narrow"/>
              </a:rPr>
              <a:t> </a:t>
            </a:r>
            <a:r>
              <a:rPr lang="en-US" sz="2400" b="1" dirty="0">
                <a:latin typeface="Arial Narrow"/>
                <a:cs typeface="Arial Narrow"/>
              </a:rPr>
              <a:t>nation of Israel.</a:t>
            </a:r>
            <a:r>
              <a:rPr lang="en-US" sz="2400" dirty="0">
                <a:latin typeface="Arial Narrow"/>
                <a:cs typeface="Arial Narrow"/>
              </a:rPr>
              <a:t> </a:t>
            </a:r>
            <a:r>
              <a:rPr lang="en-US" sz="2400" dirty="0">
                <a:solidFill>
                  <a:srgbClr val="0000FF"/>
                </a:solidFill>
                <a:latin typeface="Arial Narrow"/>
                <a:cs typeface="Arial Narrow"/>
              </a:rPr>
              <a:t>“Though you already know all this, I want to remind you that the Lord at one time delivered his people out of Egypt, but later destroyed those who did not believe”(1:5). </a:t>
            </a:r>
            <a:r>
              <a:rPr lang="en-US" sz="2400" dirty="0">
                <a:latin typeface="Arial Narrow"/>
                <a:cs typeface="Arial Narrow"/>
              </a:rPr>
              <a:t>The nation was delivered from Egypt by the power of God and brought to the border of the Promised Land. </a:t>
            </a:r>
            <a:endParaRPr lang="en-US" sz="2400" dirty="0" smtClean="0">
              <a:latin typeface="Arial Narrow"/>
              <a:cs typeface="Arial Narrow"/>
            </a:endParaRPr>
          </a:p>
          <a:p>
            <a:r>
              <a:rPr lang="en-US" sz="2400" b="1" dirty="0" err="1" smtClean="0">
                <a:latin typeface="Arial Narrow"/>
                <a:cs typeface="Arial Narrow"/>
              </a:rPr>
              <a:t>B.The</a:t>
            </a:r>
            <a:r>
              <a:rPr lang="en-US" sz="2400" b="1" dirty="0" smtClean="0">
                <a:latin typeface="Arial Narrow"/>
                <a:cs typeface="Arial Narrow"/>
              </a:rPr>
              <a:t> </a:t>
            </a:r>
            <a:r>
              <a:rPr lang="en-US" sz="2400" b="1" dirty="0">
                <a:latin typeface="Arial Narrow"/>
                <a:cs typeface="Arial Narrow"/>
              </a:rPr>
              <a:t>fallen angels. </a:t>
            </a:r>
            <a:r>
              <a:rPr lang="en-US" sz="2400" dirty="0">
                <a:solidFill>
                  <a:srgbClr val="0000FF"/>
                </a:solidFill>
                <a:latin typeface="Arial Narrow"/>
                <a:cs typeface="Arial Narrow"/>
              </a:rPr>
              <a:t>“And the angels who did not keep their positions of authority but abandoned their proper dwelling—these he has kept in darkness, bound with everlasting chains for judgment on the great Day”(1:6).</a:t>
            </a:r>
            <a:r>
              <a:rPr lang="en-US" sz="2400" dirty="0">
                <a:latin typeface="Arial Narrow"/>
                <a:cs typeface="Arial Narrow"/>
              </a:rPr>
              <a:t>The angels rebelled and were punished for their rebellion. </a:t>
            </a:r>
            <a:endParaRPr lang="en-US" sz="2200" dirty="0">
              <a:solidFill>
                <a:srgbClr val="0000FF"/>
              </a:solidFill>
              <a:latin typeface="Arial Narrow"/>
              <a:cs typeface="Arial Narrow"/>
            </a:endParaRPr>
          </a:p>
        </p:txBody>
      </p:sp>
    </p:spTree>
    <p:extLst>
      <p:ext uri="{BB962C8B-B14F-4D97-AF65-F5344CB8AC3E}">
        <p14:creationId xmlns:p14="http://schemas.microsoft.com/office/powerpoint/2010/main" val="25698460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748" y="503891"/>
            <a:ext cx="9175649" cy="304698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索多</a:t>
            </a:r>
            <a:r>
              <a:rPr lang="zh-CN" altLang="en-US" sz="2400" b="1" dirty="0" smtClean="0">
                <a:solidFill>
                  <a:srgbClr val="FF0000"/>
                </a:solidFill>
                <a:latin typeface="华文细黑"/>
                <a:ea typeface="华文细黑"/>
                <a:cs typeface="华文细黑"/>
              </a:rPr>
              <a:t>玛</a:t>
            </a:r>
            <a:r>
              <a:rPr lang="zh-TW" altLang="en-US" sz="2400" b="1" dirty="0" smtClean="0">
                <a:solidFill>
                  <a:srgbClr val="FF0000"/>
                </a:solidFill>
                <a:latin typeface="华文细黑"/>
                <a:ea typeface="华文细黑"/>
                <a:cs typeface="华文细黑"/>
              </a:rPr>
              <a:t>和蛾摩拉</a:t>
            </a:r>
            <a:r>
              <a:rPr lang="zh-TW" altLang="en-US" sz="2400" b="1" dirty="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又如所多玛，蛾摩拉，和周围城邑的人，也照他们一味地行淫，随从逆性的情欲，就受永火的刑罚，作为</a:t>
            </a:r>
            <a:r>
              <a:rPr lang="en-US" sz="2400" dirty="0" smtClean="0">
                <a:solidFill>
                  <a:srgbClr val="0000FF"/>
                </a:solidFill>
                <a:latin typeface="华文细黑"/>
                <a:ea typeface="华文细黑"/>
                <a:cs typeface="华文细黑"/>
              </a:rPr>
              <a:t>鉴戒</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a:t>
            </a:r>
            <a:r>
              <a:rPr lang="zh-TW" altLang="en-US" sz="2400" dirty="0" smtClean="0">
                <a:solidFill>
                  <a:srgbClr val="0000FF"/>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谴责</a:t>
            </a:r>
            <a:r>
              <a:rPr lang="zh-TW" altLang="en-US" sz="2400" dirty="0">
                <a:solidFill>
                  <a:srgbClr val="FF0000"/>
                </a:solidFill>
                <a:latin typeface="华文细黑"/>
                <a:ea typeface="华文细黑"/>
                <a:cs typeface="华文细黑"/>
              </a:rPr>
              <a:t>同性恋和兽</a:t>
            </a:r>
            <a:r>
              <a:rPr lang="zh-TW" altLang="en-US" sz="2400" dirty="0" smtClean="0">
                <a:solidFill>
                  <a:srgbClr val="FF0000"/>
                </a:solidFill>
                <a:latin typeface="华文细黑"/>
                <a:ea typeface="华文细黑"/>
                <a:cs typeface="华文细黑"/>
              </a:rPr>
              <a:t>性</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利</a:t>
            </a:r>
            <a:r>
              <a:rPr lang="en-US" altLang="zh-TW" sz="2400" dirty="0" smtClean="0">
                <a:solidFill>
                  <a:srgbClr val="FF0000"/>
                </a:solidFill>
                <a:latin typeface="华文细黑"/>
                <a:ea typeface="华文细黑"/>
                <a:cs typeface="华文细黑"/>
              </a:rPr>
              <a:t>18:22</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25)</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以色列的罪恶是反叛的不信，</a:t>
            </a:r>
            <a:r>
              <a:rPr lang="zh-TW" altLang="en-US" sz="2400" dirty="0" smtClean="0">
                <a:solidFill>
                  <a:srgbClr val="FF0000"/>
                </a:solidFill>
                <a:latin typeface="华文细黑"/>
                <a:ea typeface="华文细黑"/>
                <a:cs typeface="华文细黑"/>
              </a:rPr>
              <a:t>天使的罪恶</a:t>
            </a:r>
            <a:r>
              <a:rPr lang="zh-CN" altLang="en-US" sz="2400" dirty="0" smtClean="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反抗</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a:t>
            </a:r>
            <a:r>
              <a:rPr lang="zh-TW" altLang="en-US" sz="2400" dirty="0">
                <a:solidFill>
                  <a:srgbClr val="FF0000"/>
                </a:solidFill>
                <a:latin typeface="华文细黑"/>
                <a:ea typeface="华文细黑"/>
                <a:cs typeface="华文细黑"/>
              </a:rPr>
              <a:t>宝座，所多玛和蛾摩拉</a:t>
            </a:r>
            <a:r>
              <a:rPr lang="zh-TW" altLang="en-US" sz="2400" dirty="0" smtClean="0">
                <a:solidFill>
                  <a:srgbClr val="FF0000"/>
                </a:solidFill>
                <a:latin typeface="华文细黑"/>
                <a:ea typeface="华文细黑"/>
                <a:cs typeface="华文细黑"/>
              </a:rPr>
              <a:t>的罪恶</a:t>
            </a:r>
            <a:r>
              <a:rPr lang="zh-CN" altLang="en-US" sz="2400" dirty="0" smtClean="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沉迷于</a:t>
            </a:r>
            <a:r>
              <a:rPr lang="zh-TW" altLang="en-US" sz="2400" dirty="0">
                <a:solidFill>
                  <a:srgbClr val="FF0000"/>
                </a:solidFill>
                <a:latin typeface="华文细黑"/>
                <a:ea typeface="华文细黑"/>
                <a:cs typeface="华文细黑"/>
              </a:rPr>
              <a:t>非自然 情欲。 </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我们必须知道</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的话语</a:t>
            </a:r>
            <a:r>
              <a:rPr lang="zh-TW" altLang="en-US" sz="2400" dirty="0">
                <a:solidFill>
                  <a:srgbClr val="FF0000"/>
                </a:solidFill>
                <a:latin typeface="华文细黑"/>
                <a:ea typeface="华文细黑"/>
                <a:cs typeface="华文细黑"/>
              </a:rPr>
              <a:t>，并</a:t>
            </a:r>
            <a:r>
              <a:rPr lang="zh-TW" altLang="en-US" sz="2400" dirty="0" smtClean="0">
                <a:solidFill>
                  <a:srgbClr val="FF0000"/>
                </a:solidFill>
                <a:latin typeface="华文细黑"/>
                <a:ea typeface="华文细黑"/>
                <a:cs typeface="华文细黑"/>
              </a:rPr>
              <a:t>且有勇气去捍卫它。</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我们必须</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警醒并</a:t>
            </a:r>
            <a:r>
              <a:rPr lang="zh-TW" altLang="en-US" sz="2400" dirty="0" smtClean="0">
                <a:solidFill>
                  <a:srgbClr val="FF0000"/>
                </a:solidFill>
                <a:latin typeface="华文细黑"/>
                <a:ea typeface="华文细黑"/>
                <a:cs typeface="华文细黑"/>
              </a:rPr>
              <a:t>祷</a:t>
            </a:r>
            <a:r>
              <a:rPr lang="zh-CN" altLang="en-US" sz="2400" dirty="0" smtClean="0">
                <a:solidFill>
                  <a:srgbClr val="FF0000"/>
                </a:solidFill>
                <a:latin typeface="华文细黑"/>
                <a:ea typeface="华文细黑"/>
                <a:cs typeface="华文细黑"/>
              </a:rPr>
              <a:t>告</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彼</a:t>
            </a:r>
            <a:r>
              <a:rPr lang="zh-TW" altLang="en-US" sz="2400" dirty="0">
                <a:solidFill>
                  <a:srgbClr val="FF0000"/>
                </a:solidFill>
                <a:latin typeface="华文细黑"/>
                <a:ea typeface="华文细黑"/>
                <a:cs typeface="华文细黑"/>
              </a:rPr>
              <a:t>前</a:t>
            </a:r>
            <a:r>
              <a:rPr lang="en-US" altLang="zh-TW" sz="2400" dirty="0" smtClean="0">
                <a:solidFill>
                  <a:srgbClr val="FF0000"/>
                </a:solidFill>
                <a:latin typeface="华文细黑"/>
                <a:ea typeface="华文细黑"/>
                <a:cs typeface="华文细黑"/>
              </a:rPr>
              <a:t>5:8,9)</a:t>
            </a:r>
            <a:r>
              <a:rPr lang="zh-CN" altLang="en-US"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我们必须有勇气与那些否认基督和</a:t>
            </a:r>
            <a:r>
              <a:rPr lang="zh-CN" altLang="en-US" sz="2400" dirty="0" smtClean="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圣</a:t>
            </a:r>
            <a:r>
              <a:rPr lang="zh-CN" altLang="en-US" sz="2400" dirty="0">
                <a:solidFill>
                  <a:srgbClr val="FF0000"/>
                </a:solidFill>
                <a:latin typeface="华文细黑"/>
                <a:ea typeface="华文细黑"/>
                <a:cs typeface="华文细黑"/>
              </a:rPr>
              <a:t>言的基本教义的人保持圣经</a:t>
            </a:r>
            <a:r>
              <a:rPr lang="zh-CN" altLang="en-US" sz="2400" dirty="0" smtClean="0">
                <a:solidFill>
                  <a:srgbClr val="FF0000"/>
                </a:solidFill>
                <a:latin typeface="华文细黑"/>
                <a:ea typeface="华文细黑"/>
                <a:cs typeface="华文细黑"/>
              </a:rPr>
              <a:t>上的分别</a:t>
            </a:r>
            <a:endParaRPr lang="en-US" sz="2400" dirty="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罗</a:t>
            </a:r>
            <a:r>
              <a:rPr lang="en-US" altLang="zh-TW" sz="2400" dirty="0" smtClean="0">
                <a:solidFill>
                  <a:srgbClr val="FF0000"/>
                </a:solidFill>
                <a:latin typeface="华文细黑"/>
                <a:ea typeface="华文细黑"/>
                <a:cs typeface="华文细黑"/>
              </a:rPr>
              <a:t>16</a:t>
            </a:r>
            <a:r>
              <a:rPr lang="en-US" altLang="zh-TW" sz="2400" dirty="0" smtClean="0">
                <a:solidFill>
                  <a:srgbClr val="FF0000"/>
                </a:solidFill>
                <a:latin typeface="华文细黑"/>
                <a:ea typeface="华文细黑"/>
                <a:cs typeface="华文细黑"/>
              </a:rPr>
              <a:t>:17</a:t>
            </a:r>
            <a:r>
              <a:rPr lang="en-US" altLang="zh-TW" sz="2400" dirty="0">
                <a:solidFill>
                  <a:srgbClr val="FF0000"/>
                </a:solidFill>
                <a:latin typeface="华文细黑"/>
                <a:ea typeface="华文细黑"/>
                <a:cs typeface="华文细黑"/>
              </a:rPr>
              <a:t>-20;</a:t>
            </a:r>
            <a:r>
              <a:rPr lang="zh-TW" altLang="en-US" sz="2400" dirty="0" smtClean="0">
                <a:solidFill>
                  <a:srgbClr val="FF0000"/>
                </a:solidFill>
                <a:latin typeface="华文细黑"/>
                <a:ea typeface="华文细黑"/>
                <a:cs typeface="华文细黑"/>
              </a:rPr>
              <a:t>提</a:t>
            </a:r>
            <a:r>
              <a:rPr lang="zh-CN" altLang="en-US" sz="2400" dirty="0" smtClean="0">
                <a:solidFill>
                  <a:srgbClr val="FF0000"/>
                </a:solidFill>
                <a:latin typeface="华文细黑"/>
                <a:ea typeface="华文细黑"/>
                <a:cs typeface="华文细黑"/>
              </a:rPr>
              <a:t>后</a:t>
            </a:r>
            <a:r>
              <a:rPr lang="en-US" altLang="zh-TW" sz="2400" dirty="0" smtClean="0">
                <a:solidFill>
                  <a:srgbClr val="FF0000"/>
                </a:solidFill>
                <a:latin typeface="华文细黑"/>
                <a:ea typeface="华文细黑"/>
                <a:cs typeface="华文细黑"/>
              </a:rPr>
              <a:t>2:15;</a:t>
            </a:r>
            <a:r>
              <a:rPr lang="zh-CN" altLang="en-US" sz="2400" dirty="0" smtClean="0">
                <a:solidFill>
                  <a:srgbClr val="FF0000"/>
                </a:solidFill>
                <a:latin typeface="华文细黑"/>
                <a:ea typeface="华文细黑"/>
                <a:cs typeface="华文细黑"/>
              </a:rPr>
              <a:t>约</a:t>
            </a:r>
            <a:r>
              <a:rPr lang="zh-CN" altLang="en-US" sz="2400" dirty="0" smtClean="0">
                <a:solidFill>
                  <a:srgbClr val="FF0000"/>
                </a:solidFill>
                <a:latin typeface="华文细黑"/>
                <a:ea typeface="华文细黑"/>
                <a:cs typeface="华文细黑"/>
              </a:rPr>
              <a:t>二</a:t>
            </a:r>
            <a:r>
              <a:rPr lang="en-US"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:6-11)</a:t>
            </a:r>
            <a:r>
              <a:rPr lang="zh-TW"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7" y="-18923"/>
            <a:ext cx="9342393"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二。对背叛者的胜利。</a:t>
            </a:r>
            <a:r>
              <a:rPr lang="en-US" altLang="zh-CN" sz="2800" b="1" dirty="0">
                <a:latin typeface="Arial Narrow"/>
                <a:cs typeface="Arial Narrow"/>
              </a:rPr>
              <a:t>2</a:t>
            </a:r>
            <a:r>
              <a:rPr lang="en-US" sz="2800" b="1" dirty="0">
                <a:latin typeface="Arial Narrow"/>
                <a:cs typeface="Arial Narrow"/>
              </a:rPr>
              <a:t>. The victory against apostates</a:t>
            </a:r>
            <a:r>
              <a:rPr lang="en-US" sz="2800" b="1" dirty="0" smtClean="0">
                <a:latin typeface="Arial Narrow"/>
                <a:cs typeface="Arial Narrow"/>
              </a:rPr>
              <a:t>.</a:t>
            </a:r>
            <a:endParaRPr lang="en-US" sz="2800" b="1" dirty="0">
              <a:latin typeface="Arial Narrow"/>
              <a:cs typeface="Arial Narrow"/>
            </a:endParaRPr>
          </a:p>
        </p:txBody>
      </p:sp>
      <p:sp>
        <p:nvSpPr>
          <p:cNvPr id="7" name="TextBox 6"/>
          <p:cNvSpPr txBox="1"/>
          <p:nvPr/>
        </p:nvSpPr>
        <p:spPr>
          <a:xfrm>
            <a:off x="8660826" y="8766"/>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9</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2668" y="3441680"/>
            <a:ext cx="9175649" cy="3477875"/>
          </a:xfrm>
          <a:prstGeom prst="rect">
            <a:avLst/>
          </a:prstGeom>
        </p:spPr>
        <p:txBody>
          <a:bodyPr wrap="square">
            <a:spAutoFit/>
          </a:bodyPr>
          <a:lstStyle/>
          <a:p>
            <a:r>
              <a:rPr lang="en-US" sz="2200" b="1" dirty="0" err="1">
                <a:latin typeface="Arial Narrow"/>
                <a:cs typeface="Arial Narrow"/>
              </a:rPr>
              <a:t>C.Sodom</a:t>
            </a:r>
            <a:r>
              <a:rPr lang="en-US" sz="2200" b="1" dirty="0">
                <a:latin typeface="Arial Narrow"/>
                <a:cs typeface="Arial Narrow"/>
              </a:rPr>
              <a:t> and Gomorrah</a:t>
            </a:r>
            <a:r>
              <a:rPr lang="en-US" sz="2200" b="1" dirty="0" smtClean="0">
                <a:latin typeface="Arial Narrow"/>
                <a:cs typeface="Arial Narrow"/>
              </a:rPr>
              <a:t>. </a:t>
            </a:r>
            <a:r>
              <a:rPr lang="en-US" sz="2200" dirty="0" smtClean="0">
                <a:solidFill>
                  <a:srgbClr val="0000FF"/>
                </a:solidFill>
                <a:latin typeface="Arial Narrow"/>
                <a:cs typeface="Arial Narrow"/>
              </a:rPr>
              <a:t>“In </a:t>
            </a:r>
            <a:r>
              <a:rPr lang="en-US" sz="2200" dirty="0">
                <a:solidFill>
                  <a:srgbClr val="0000FF"/>
                </a:solidFill>
                <a:latin typeface="Arial Narrow"/>
                <a:cs typeface="Arial Narrow"/>
              </a:rPr>
              <a:t>a similar </a:t>
            </a:r>
            <a:r>
              <a:rPr lang="en-US" sz="2200" dirty="0" err="1">
                <a:solidFill>
                  <a:srgbClr val="0000FF"/>
                </a:solidFill>
                <a:latin typeface="Arial Narrow"/>
                <a:cs typeface="Arial Narrow"/>
              </a:rPr>
              <a:t>way,Sodom</a:t>
            </a:r>
            <a:r>
              <a:rPr lang="en-US" sz="2200" dirty="0">
                <a:solidFill>
                  <a:srgbClr val="0000FF"/>
                </a:solidFill>
                <a:latin typeface="Arial Narrow"/>
                <a:cs typeface="Arial Narrow"/>
              </a:rPr>
              <a:t> and Gomorrah and the surrounding towns </a:t>
            </a:r>
            <a:r>
              <a:rPr lang="en-US" sz="2200" dirty="0" smtClean="0">
                <a:solidFill>
                  <a:srgbClr val="0000FF"/>
                </a:solidFill>
                <a:latin typeface="Arial Narrow"/>
                <a:cs typeface="Arial Narrow"/>
              </a:rPr>
              <a:t>gave </a:t>
            </a:r>
            <a:r>
              <a:rPr lang="en-US" sz="2200" dirty="0">
                <a:solidFill>
                  <a:srgbClr val="0000FF"/>
                </a:solidFill>
                <a:latin typeface="Arial Narrow"/>
                <a:cs typeface="Arial Narrow"/>
              </a:rPr>
              <a:t>themselves up to sexual immorality and perversion. They serve as an example of those who suffer the punishment of eternal fire”(1:7). </a:t>
            </a:r>
            <a:r>
              <a:rPr lang="en-US" sz="2200" dirty="0">
                <a:latin typeface="Arial Narrow"/>
                <a:cs typeface="Arial Narrow"/>
              </a:rPr>
              <a:t>Both homosexuality and bestiality are condemned by God(Lev.18:22-25).The sin of Israel was rebellious unbelief, the sin of the angels was rebellion against the throne of </a:t>
            </a:r>
            <a:r>
              <a:rPr lang="en-US" sz="2200" dirty="0" err="1">
                <a:latin typeface="Arial Narrow"/>
                <a:cs typeface="Arial Narrow"/>
              </a:rPr>
              <a:t>God,and</a:t>
            </a:r>
            <a:r>
              <a:rPr lang="en-US" sz="2200" dirty="0">
                <a:latin typeface="Arial Narrow"/>
                <a:cs typeface="Arial Narrow"/>
              </a:rPr>
              <a:t> the sin of Sodom and Gomorrah was indulging in unnatural lust. How do we oppose the enemy?(1)We must know the Word of God and have the courage to defend it.(2)We must “watch and pray”(1Pet.5:8,9).(3)We must have the courage to maintain a position of biblical separation from those who deny Christ and the fundamental doctrines of the Word of God(Ro.16:17-20;2Tim.2:15;2Jn</a:t>
            </a:r>
            <a:r>
              <a:rPr lang="en-US" sz="2200" dirty="0" smtClean="0">
                <a:latin typeface="Arial Narrow"/>
                <a:cs typeface="Arial Narrow"/>
              </a:rPr>
              <a:t>.1:6</a:t>
            </a:r>
            <a:r>
              <a:rPr lang="en-US" sz="2200" dirty="0">
                <a:latin typeface="Arial Narrow"/>
                <a:cs typeface="Arial Narrow"/>
              </a:rPr>
              <a:t>-11). </a:t>
            </a:r>
          </a:p>
        </p:txBody>
      </p:sp>
    </p:spTree>
    <p:extLst>
      <p:ext uri="{BB962C8B-B14F-4D97-AF65-F5344CB8AC3E}">
        <p14:creationId xmlns:p14="http://schemas.microsoft.com/office/powerpoint/2010/main" val="7721697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377947</TotalTime>
  <Words>5053</Words>
  <Application>Microsoft Macintosh PowerPoint</Application>
  <PresentationFormat>On-screen Show (4:3)</PresentationFormat>
  <Paragraphs>171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欢迎来圣诞合并聚会！ 在2017年12月24日星期天早上10:30。 唱圣诞颂歌， 听糖果手杖的故事并 圣诞节的十二个人物:我是谁？  Welcome to Christmas  Combined Service! On Sunday, December 24, 2017 at 10:30 am. Sing Christmas Carols, Hear Candy Cane Story and The Twelve Characters of Christmas:Who am I?</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2306</cp:revision>
  <cp:lastPrinted>2017-04-20T12:26:42Z</cp:lastPrinted>
  <dcterms:created xsi:type="dcterms:W3CDTF">2016-02-20T15:39:29Z</dcterms:created>
  <dcterms:modified xsi:type="dcterms:W3CDTF">2017-12-15T21:11:20Z</dcterms:modified>
</cp:coreProperties>
</file>