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96" r:id="rId3"/>
    <p:sldId id="295" r:id="rId4"/>
    <p:sldId id="337" r:id="rId5"/>
    <p:sldId id="297" r:id="rId6"/>
    <p:sldId id="292" r:id="rId7"/>
    <p:sldId id="298" r:id="rId8"/>
    <p:sldId id="360" r:id="rId9"/>
    <p:sldId id="374" r:id="rId10"/>
    <p:sldId id="319" r:id="rId11"/>
    <p:sldId id="365" r:id="rId12"/>
    <p:sldId id="375" r:id="rId13"/>
    <p:sldId id="366" r:id="rId14"/>
    <p:sldId id="302" r:id="rId15"/>
    <p:sldId id="335" r:id="rId16"/>
    <p:sldId id="370" r:id="rId17"/>
    <p:sldId id="376" r:id="rId18"/>
    <p:sldId id="3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671" autoAdjust="0"/>
  </p:normalViewPr>
  <p:slideViewPr>
    <p:cSldViewPr snapToGrid="0" snapToObjects="1">
      <p:cViewPr>
        <p:scale>
          <a:sx n="75" d="100"/>
          <a:sy n="75" d="100"/>
        </p:scale>
        <p:origin x="2680" y="6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9/23/17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9/23/17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9/23/17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9/23/17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9/23/17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a:t>
            </a:r>
            <a:r>
              <a:rPr lang="zh-CN" altLang="en-US" sz="4000" dirty="0" smtClean="0">
                <a:solidFill>
                  <a:schemeClr val="tx1"/>
                </a:solidFill>
                <a:latin typeface="Arial Narrow"/>
                <a:ea typeface="华文细黑"/>
                <a:cs typeface="Arial Narrow"/>
              </a:rPr>
              <a:t>一七年九月二十四日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September 24, </a:t>
            </a:r>
            <a:r>
              <a:rPr lang="en-US" altLang="zh-CN" sz="4000" dirty="0">
                <a:solidFill>
                  <a:schemeClr val="tx1"/>
                </a:solidFill>
                <a:latin typeface="Arial Narrow"/>
                <a:ea typeface="华文细黑"/>
                <a:cs typeface="Arial Narrow"/>
              </a:rPr>
              <a:t>2017 </a:t>
            </a:r>
          </a:p>
          <a:p>
            <a:pPr algn="l"/>
            <a:r>
              <a:rPr lang="zh-CN" altLang="en-US" sz="4000" dirty="0">
                <a:solidFill>
                  <a:srgbClr val="008000"/>
                </a:solidFill>
                <a:latin typeface="Arial Narrow"/>
                <a:ea typeface="华文细黑"/>
                <a:cs typeface="Arial Narrow"/>
              </a:rPr>
              <a:t>何礼义牧师</a:t>
            </a:r>
            <a:r>
              <a:rPr lang="en-US" altLang="zh-CN" sz="4000" dirty="0">
                <a:solidFill>
                  <a:srgbClr val="008000"/>
                </a:solidFill>
                <a:latin typeface="Arial Narrow"/>
                <a:ea typeface="华文细黑"/>
                <a:cs typeface="Arial Narrow"/>
              </a:rPr>
              <a:t> </a:t>
            </a:r>
            <a:r>
              <a:rPr lang="en-US" sz="4000" dirty="0">
                <a:solidFill>
                  <a:srgbClr val="008000"/>
                </a:solidFill>
                <a:latin typeface="Arial Narrow"/>
                <a:ea typeface="华文细黑"/>
                <a:cs typeface="Arial Narrow"/>
              </a:rPr>
              <a:t>Pastor Gary Hart</a:t>
            </a:r>
          </a:p>
          <a:p>
            <a:pPr algn="l"/>
            <a:r>
              <a:rPr lang="zh-CN" altLang="en-US" sz="4000" b="1" dirty="0">
                <a:solidFill>
                  <a:srgbClr val="660066"/>
                </a:solidFill>
                <a:latin typeface="华文细黑"/>
                <a:ea typeface="华文细黑"/>
                <a:cs typeface="华文细黑"/>
              </a:rPr>
              <a:t>题目：</a:t>
            </a:r>
            <a:r>
              <a:rPr lang="en-US" altLang="zh-CN" sz="4000" b="1" dirty="0" smtClean="0">
                <a:solidFill>
                  <a:srgbClr val="660066"/>
                </a:solidFill>
                <a:latin typeface="华文细黑"/>
                <a:ea typeface="华文细黑"/>
                <a:cs typeface="华文细黑"/>
              </a:rPr>
              <a:t>“</a:t>
            </a:r>
            <a:r>
              <a:rPr lang="zh-TW" altLang="en-US" sz="4000" b="1" dirty="0" smtClean="0">
                <a:solidFill>
                  <a:srgbClr val="660066"/>
                </a:solidFill>
                <a:latin typeface="华文细黑"/>
                <a:ea typeface="华文细黑"/>
                <a:cs typeface="华文细黑"/>
              </a:rPr>
              <a:t>社区</a:t>
            </a:r>
            <a:r>
              <a:rPr lang="zh-TW" altLang="en-US" sz="4000" dirty="0" smtClean="0">
                <a:solidFill>
                  <a:srgbClr val="660066"/>
                </a:solidFill>
                <a:latin typeface="华文细黑"/>
                <a:ea typeface="华文细黑"/>
                <a:cs typeface="华文细黑"/>
              </a:rPr>
              <a:t>教会</a:t>
            </a:r>
            <a:r>
              <a:rPr lang="zh-TW" altLang="en-US" sz="4000" b="1" dirty="0" smtClean="0">
                <a:solidFill>
                  <a:srgbClr val="660066"/>
                </a:solidFill>
                <a:latin typeface="华文细黑"/>
                <a:ea typeface="华文细黑"/>
                <a:cs typeface="华文细黑"/>
              </a:rPr>
              <a:t>。</a:t>
            </a:r>
            <a:r>
              <a:rPr lang="en-US" altLang="zh-TW" sz="4000" b="1" dirty="0">
                <a:solidFill>
                  <a:srgbClr val="660066"/>
                </a:solidFill>
                <a:latin typeface="华文细黑"/>
                <a:ea typeface="华文细黑"/>
                <a:cs typeface="华文细黑"/>
              </a:rPr>
              <a:t>”</a:t>
            </a: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a:t>
            </a:r>
            <a:r>
              <a:rPr lang="en-US" altLang="zh-CN" sz="4000" dirty="0" smtClean="0">
                <a:solidFill>
                  <a:srgbClr val="660066"/>
                </a:solidFill>
                <a:latin typeface="Arial Narrow"/>
                <a:cs typeface="Arial Narrow"/>
              </a:rPr>
              <a:t>Community</a:t>
            </a:r>
            <a:r>
              <a:rPr lang="en-US" sz="4000" dirty="0" smtClean="0">
                <a:solidFill>
                  <a:srgbClr val="660066"/>
                </a:solidFill>
                <a:latin typeface="Arial Narrow"/>
                <a:cs typeface="Arial Narrow"/>
              </a:rPr>
              <a:t> 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徒</a:t>
            </a:r>
            <a:r>
              <a:rPr lang="en-US" altLang="zh-CN" sz="4000" b="1" dirty="0" smtClean="0">
                <a:solidFill>
                  <a:srgbClr val="FF0000"/>
                </a:solidFill>
                <a:latin typeface="华文细黑"/>
                <a:ea typeface="华文细黑"/>
                <a:cs typeface="华文细黑"/>
              </a:rPr>
              <a:t>1</a:t>
            </a:r>
            <a:r>
              <a:rPr lang="en-US" altLang="zh-CN" sz="4000" b="1" dirty="0">
                <a:solidFill>
                  <a:srgbClr val="FF0000"/>
                </a:solidFill>
                <a:latin typeface="华文细黑"/>
                <a:ea typeface="华文细黑"/>
                <a:cs typeface="华文细黑"/>
              </a:rPr>
              <a:t>7</a:t>
            </a:r>
            <a:r>
              <a:rPr lang="en-US" altLang="zh-CN" sz="4000" b="1" dirty="0" smtClean="0">
                <a:solidFill>
                  <a:srgbClr val="FF0000"/>
                </a:solidFill>
                <a:latin typeface="华文细黑"/>
                <a:ea typeface="华文细黑"/>
                <a:cs typeface="华文细黑"/>
              </a:rPr>
              <a:t>:16-34 </a:t>
            </a:r>
            <a:r>
              <a:rPr lang="en-US" sz="4000" b="1" dirty="0" smtClean="0">
                <a:solidFill>
                  <a:srgbClr val="FF0000"/>
                </a:solidFill>
                <a:latin typeface="Arial Narrow"/>
                <a:ea typeface="华文细黑"/>
                <a:cs typeface="Arial Narrow"/>
              </a:rPr>
              <a:t>Text</a:t>
            </a:r>
            <a:r>
              <a:rPr lang="en-US" sz="4000" b="1" dirty="0">
                <a:solidFill>
                  <a:srgbClr val="FF0000"/>
                </a:solidFill>
                <a:latin typeface="Arial Narrow"/>
                <a:ea typeface="华文细黑"/>
                <a:cs typeface="Arial Narrow"/>
              </a:rPr>
              <a:t>: Acts </a:t>
            </a:r>
            <a:r>
              <a:rPr lang="en-US" sz="4000" b="1" dirty="0" smtClean="0">
                <a:solidFill>
                  <a:srgbClr val="FF0000"/>
                </a:solidFill>
                <a:latin typeface="Arial Narrow"/>
                <a:ea typeface="华文细黑"/>
                <a:cs typeface="Arial Narrow"/>
              </a:rPr>
              <a:t>1</a:t>
            </a:r>
            <a:r>
              <a:rPr lang="en-US" sz="4000" b="1" dirty="0">
                <a:solidFill>
                  <a:srgbClr val="FF0000"/>
                </a:solidFill>
                <a:latin typeface="Arial Narrow"/>
                <a:ea typeface="华文细黑"/>
                <a:cs typeface="Arial Narrow"/>
              </a:rPr>
              <a:t>7</a:t>
            </a:r>
            <a:r>
              <a:rPr lang="en-US" sz="4000" b="1" dirty="0" smtClean="0">
                <a:solidFill>
                  <a:srgbClr val="FF0000"/>
                </a:solidFill>
                <a:latin typeface="Arial Narrow"/>
                <a:ea typeface="华文细黑"/>
                <a:cs typeface="Arial Narrow"/>
              </a:rPr>
              <a:t>:16-34</a:t>
            </a:r>
            <a:endParaRPr lang="en-US" altLang="zh-CN" sz="4000" b="1" dirty="0">
              <a:solidFill>
                <a:srgbClr val="FF0000"/>
              </a:solidFill>
              <a:latin typeface="华文细黑"/>
              <a:ea typeface="华文细黑"/>
              <a:cs typeface="华文细黑"/>
            </a:endParaRPr>
          </a:p>
          <a:p>
            <a:pPr algn="l"/>
            <a:r>
              <a:rPr lang="zh-TW" altLang="en-US" sz="3600" dirty="0" smtClean="0">
                <a:solidFill>
                  <a:srgbClr val="0000FF"/>
                </a:solidFill>
                <a:latin typeface="华文细黑"/>
                <a:ea typeface="华文细黑"/>
                <a:cs typeface="华文细黑"/>
              </a:rPr>
              <a:t>“</a:t>
            </a:r>
            <a:r>
              <a:rPr lang="en-US" sz="3600" dirty="0">
                <a:solidFill>
                  <a:srgbClr val="0000FF"/>
                </a:solidFill>
                <a:latin typeface="华文细黑"/>
                <a:ea typeface="华文细黑"/>
                <a:cs typeface="华文细黑"/>
              </a:rPr>
              <a:t>保罗在雅典等候他们的时候，看见满城都是偶像，就心里</a:t>
            </a:r>
            <a:r>
              <a:rPr lang="en-US" sz="3600" dirty="0" smtClean="0">
                <a:solidFill>
                  <a:srgbClr val="0000FF"/>
                </a:solidFill>
                <a:latin typeface="华文细黑"/>
                <a:ea typeface="华文细黑"/>
                <a:cs typeface="华文细黑"/>
              </a:rPr>
              <a:t>着急</a:t>
            </a:r>
            <a:r>
              <a:rPr lang="zh-TW" altLang="en-US" sz="3600" dirty="0" smtClean="0">
                <a:solidFill>
                  <a:srgbClr val="0000FF"/>
                </a:solidFill>
                <a:latin typeface="华文细黑"/>
                <a:ea typeface="华文细黑"/>
                <a:cs typeface="华文细黑"/>
              </a:rPr>
              <a:t>”</a:t>
            </a:r>
            <a:r>
              <a:rPr lang="en-US" altLang="zh-TW" sz="3600" dirty="0" smtClean="0">
                <a:solidFill>
                  <a:srgbClr val="0000FF"/>
                </a:solidFill>
                <a:latin typeface="华文细黑"/>
                <a:ea typeface="华文细黑"/>
                <a:cs typeface="华文细黑"/>
              </a:rPr>
              <a:t>(</a:t>
            </a:r>
            <a:r>
              <a:rPr lang="zh-CN" altLang="en-US" sz="3600" dirty="0" smtClean="0">
                <a:solidFill>
                  <a:srgbClr val="0000FF"/>
                </a:solidFill>
                <a:latin typeface="华文细黑"/>
                <a:ea typeface="华文细黑"/>
                <a:cs typeface="华文细黑"/>
              </a:rPr>
              <a:t>徒</a:t>
            </a:r>
            <a:r>
              <a:rPr lang="en-US" altLang="zh-CN" sz="3600" dirty="0" smtClean="0">
                <a:solidFill>
                  <a:srgbClr val="0000FF"/>
                </a:solidFill>
                <a:latin typeface="华文细黑"/>
                <a:ea typeface="华文细黑"/>
                <a:cs typeface="华文细黑"/>
              </a:rPr>
              <a:t>17:16)</a:t>
            </a:r>
            <a:r>
              <a:rPr lang="zh-CN" altLang="en-US" sz="3600" dirty="0" smtClean="0">
                <a:solidFill>
                  <a:srgbClr val="0000FF"/>
                </a:solidFill>
                <a:latin typeface="华文细黑"/>
                <a:ea typeface="华文细黑"/>
                <a:cs typeface="华文细黑"/>
              </a:rPr>
              <a:t>。</a:t>
            </a:r>
            <a:r>
              <a:rPr lang="en-US" sz="3600" dirty="0" smtClean="0">
                <a:solidFill>
                  <a:srgbClr val="0000FF"/>
                </a:solidFill>
                <a:latin typeface="Arial Narrow"/>
                <a:cs typeface="Arial Narrow"/>
              </a:rPr>
              <a:t>“</a:t>
            </a:r>
            <a:r>
              <a:rPr lang="en-US" sz="3600" dirty="0">
                <a:solidFill>
                  <a:srgbClr val="0000FF"/>
                </a:solidFill>
                <a:latin typeface="Arial Narrow"/>
                <a:cs typeface="Arial Narrow"/>
              </a:rPr>
              <a:t>While Paul was waiting for them in </a:t>
            </a:r>
            <a:r>
              <a:rPr lang="en-US" sz="3600" dirty="0" err="1">
                <a:solidFill>
                  <a:srgbClr val="0000FF"/>
                </a:solidFill>
                <a:latin typeface="Arial Narrow"/>
                <a:cs typeface="Arial Narrow"/>
              </a:rPr>
              <a:t>Athens</a:t>
            </a:r>
            <a:r>
              <a:rPr lang="en-US" sz="3600" dirty="0" err="1" smtClean="0">
                <a:solidFill>
                  <a:srgbClr val="0000FF"/>
                </a:solidFill>
                <a:latin typeface="Arial Narrow"/>
                <a:cs typeface="Arial Narrow"/>
              </a:rPr>
              <a:t>,he</a:t>
            </a:r>
            <a:r>
              <a:rPr lang="en-US" sz="3600" dirty="0" smtClean="0">
                <a:solidFill>
                  <a:srgbClr val="0000FF"/>
                </a:solidFill>
                <a:latin typeface="Arial Narrow"/>
                <a:cs typeface="Arial Narrow"/>
              </a:rPr>
              <a:t> </a:t>
            </a:r>
            <a:r>
              <a:rPr lang="en-US" sz="3600" dirty="0">
                <a:solidFill>
                  <a:srgbClr val="0000FF"/>
                </a:solidFill>
                <a:latin typeface="Arial Narrow"/>
                <a:cs typeface="Arial Narrow"/>
              </a:rPr>
              <a:t>was greatly distress to see that the city was full </a:t>
            </a:r>
            <a:r>
              <a:rPr lang="en-US" sz="3600" dirty="0" smtClean="0">
                <a:solidFill>
                  <a:srgbClr val="0000FF"/>
                </a:solidFill>
                <a:latin typeface="Arial Narrow"/>
                <a:cs typeface="Arial Narrow"/>
              </a:rPr>
              <a:t>of idols”(Ac.17</a:t>
            </a:r>
            <a:r>
              <a:rPr lang="en-US" sz="3600" dirty="0">
                <a:solidFill>
                  <a:srgbClr val="0000FF"/>
                </a:solidFill>
                <a:latin typeface="Arial Narrow"/>
                <a:cs typeface="Arial Narrow"/>
              </a:rPr>
              <a:t>:</a:t>
            </a:r>
            <a:r>
              <a:rPr lang="en-US" sz="3600" dirty="0" smtClean="0">
                <a:solidFill>
                  <a:srgbClr val="0000FF"/>
                </a:solidFill>
                <a:latin typeface="Arial Narrow"/>
                <a:cs typeface="Arial Narrow"/>
              </a:rPr>
              <a:t>16)</a:t>
            </a:r>
            <a:r>
              <a:rPr lang="en-US" sz="3600" dirty="0">
                <a:solidFill>
                  <a:srgbClr val="0000FF"/>
                </a:solidFill>
                <a:latin typeface="Arial Narrow"/>
                <a:cs typeface="Arial Narrow"/>
              </a:rPr>
              <a:t>. </a:t>
            </a:r>
            <a:r>
              <a:rPr lang="en-US" sz="3600" dirty="0" smtClean="0">
                <a:solidFill>
                  <a:srgbClr val="0000FF"/>
                </a:solidFill>
                <a:latin typeface="Arial Narrow"/>
                <a:cs typeface="Arial Narrow"/>
              </a:rPr>
              <a:t> </a:t>
            </a:r>
            <a:endParaRPr lang="en-US" sz="3600" dirty="0">
              <a:solidFill>
                <a:srgbClr val="0000FF"/>
              </a:solidFill>
              <a:latin typeface="Arial Narrow"/>
              <a:ea typeface="华文细黑"/>
              <a:cs typeface="Arial Narrow"/>
            </a:endParaRPr>
          </a:p>
        </p:txBody>
      </p:sp>
      <p:sp>
        <p:nvSpPr>
          <p:cNvPr id="10" name="TextBox 9"/>
          <p:cNvSpPr txBox="1"/>
          <p:nvPr/>
        </p:nvSpPr>
        <p:spPr>
          <a:xfrm>
            <a:off x="8628491" y="0"/>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407561"/>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778917"/>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保罗给了一个信息。</a:t>
            </a:r>
            <a:r>
              <a:rPr lang="en-US" sz="2800" b="1" dirty="0">
                <a:latin typeface="Arial Narrow"/>
                <a:cs typeface="Arial Narrow"/>
              </a:rPr>
              <a:t>2. Paul gives a message.</a:t>
            </a:r>
            <a:r>
              <a:rPr lang="en-US" sz="2800" dirty="0">
                <a:latin typeface="Arial Narrow"/>
                <a:cs typeface="Arial Narrow"/>
              </a:rPr>
              <a:t> </a:t>
            </a:r>
            <a:r>
              <a:rPr lang="en-US" sz="2800" b="1" dirty="0">
                <a:latin typeface="Arial Narrow"/>
                <a:cs typeface="Arial Narrow"/>
              </a:rPr>
              <a:t> </a:t>
            </a:r>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12" name="Rectangle 11"/>
          <p:cNvSpPr/>
          <p:nvPr/>
        </p:nvSpPr>
        <p:spPr>
          <a:xfrm>
            <a:off x="4808" y="396421"/>
            <a:ext cx="9137169" cy="3046988"/>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。神的伟</a:t>
            </a:r>
            <a:r>
              <a:rPr lang="zh-CN" altLang="en-US" sz="2400" b="1" dirty="0">
                <a:solidFill>
                  <a:srgbClr val="FF0000"/>
                </a:solidFill>
                <a:latin typeface="华文细黑"/>
                <a:ea typeface="华文细黑"/>
                <a:cs typeface="华文细黑"/>
              </a:rPr>
              <a:t>大：他是造物主。 </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创造宇宙和其中万物的神，既是天地的主，就不住人手所造的</a:t>
            </a:r>
            <a:r>
              <a:rPr lang="en-US" sz="2400" dirty="0" smtClean="0">
                <a:solidFill>
                  <a:srgbClr val="0000FF"/>
                </a:solidFill>
                <a:latin typeface="华文细黑"/>
                <a:ea typeface="华文细黑"/>
                <a:cs typeface="华文细黑"/>
              </a:rPr>
              <a:t>殿</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(17</a:t>
            </a:r>
            <a:r>
              <a:rPr lang="en-US" altLang="zh-CN"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24)</a:t>
            </a:r>
            <a:r>
              <a:rPr lang="zh-CN" altLang="en-US" sz="2400" dirty="0" smtClean="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人类</a:t>
            </a:r>
            <a:r>
              <a:rPr lang="zh-CN" altLang="en-US" sz="2400" dirty="0">
                <a:solidFill>
                  <a:srgbClr val="FF0000"/>
                </a:solidFill>
                <a:latin typeface="华文细黑"/>
                <a:ea typeface="华文细黑"/>
                <a:cs typeface="华文细黑"/>
              </a:rPr>
              <a:t>的问题。 “我从哪里来？ 为什么我在这里？ 我要去哪里</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人类</a:t>
            </a:r>
            <a:r>
              <a:rPr lang="zh-CN" altLang="en-US" sz="2400" dirty="0">
                <a:solidFill>
                  <a:srgbClr val="FF0000"/>
                </a:solidFill>
                <a:latin typeface="华文细黑"/>
                <a:ea typeface="华文细黑"/>
                <a:cs typeface="华文细黑"/>
              </a:rPr>
              <a:t>的答案。 科学试图回答第一个问题，哲学试图回答第二个问题，但只有基督教信仰才能对这三个人有一个答案</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a:t>
            </a:r>
            <a:r>
              <a:rPr lang="zh-CN" altLang="en-US" sz="2400" dirty="0" smtClean="0">
                <a:solidFill>
                  <a:srgbClr val="FF0000"/>
                </a:solidFill>
                <a:latin typeface="华文细黑"/>
                <a:ea typeface="华文细黑"/>
                <a:cs typeface="华文细黑"/>
              </a:rPr>
              <a:t>保罗</a:t>
            </a:r>
            <a:r>
              <a:rPr lang="zh-CN" altLang="en-US" sz="2400" dirty="0">
                <a:solidFill>
                  <a:srgbClr val="FF0000"/>
                </a:solidFill>
                <a:latin typeface="华文细黑"/>
                <a:ea typeface="华文细黑"/>
                <a:cs typeface="华文细黑"/>
              </a:rPr>
              <a:t>肯定：</a:t>
            </a:r>
            <a:r>
              <a:rPr lang="zh-CN" altLang="en-US" sz="2400" dirty="0" smtClean="0">
                <a:solidFill>
                  <a:srgbClr val="FF0000"/>
                </a:solidFill>
                <a:latin typeface="华文细黑"/>
                <a:ea typeface="华文细黑"/>
                <a:cs typeface="华文细黑"/>
              </a:rPr>
              <a:t>“起初神！”神创造天地，</a:t>
            </a:r>
            <a:r>
              <a:rPr lang="zh-CN" altLang="en-US" sz="2400" dirty="0">
                <a:solidFill>
                  <a:srgbClr val="FF0000"/>
                </a:solidFill>
                <a:latin typeface="华文细黑"/>
                <a:ea typeface="华文细黑"/>
                <a:cs typeface="华文细黑"/>
              </a:rPr>
              <a:t>他</a:t>
            </a:r>
            <a:r>
              <a:rPr lang="zh-CN" altLang="en-US" sz="2400" dirty="0" smtClean="0">
                <a:solidFill>
                  <a:srgbClr val="FF0000"/>
                </a:solidFill>
                <a:latin typeface="华文细黑"/>
                <a:ea typeface="华文细黑"/>
                <a:cs typeface="华文细黑"/>
              </a:rPr>
              <a:t>是万物的主宰。 </a:t>
            </a:r>
            <a:r>
              <a:rPr lang="zh-CN" altLang="en-US" sz="2400" dirty="0">
                <a:solidFill>
                  <a:srgbClr val="FF0000"/>
                </a:solidFill>
                <a:latin typeface="华文细黑"/>
                <a:ea typeface="华文细黑"/>
                <a:cs typeface="华文细黑"/>
              </a:rPr>
              <a:t>他不是一个遥远的神，与他的创造分离，也</a:t>
            </a:r>
            <a:r>
              <a:rPr lang="zh-CN" altLang="en-US" sz="2400" dirty="0" smtClean="0">
                <a:solidFill>
                  <a:srgbClr val="FF0000"/>
                </a:solidFill>
                <a:latin typeface="华文细黑"/>
                <a:ea typeface="华文细黑"/>
                <a:cs typeface="华文细黑"/>
              </a:rPr>
              <a:t>不是他被监禁的神，</a:t>
            </a:r>
            <a:r>
              <a:rPr lang="zh-CN" altLang="en-US" sz="2400" dirty="0">
                <a:solidFill>
                  <a:srgbClr val="FF0000"/>
                </a:solidFill>
                <a:latin typeface="华文细黑"/>
                <a:ea typeface="华文细黑"/>
                <a:cs typeface="华文细黑"/>
              </a:rPr>
              <a:t>锁在创造中。 他太大了，不能</a:t>
            </a:r>
            <a:r>
              <a:rPr lang="zh-CN" altLang="en-US" sz="2400" dirty="0" smtClean="0">
                <a:solidFill>
                  <a:srgbClr val="FF0000"/>
                </a:solidFill>
                <a:latin typeface="华文细黑"/>
                <a:ea typeface="华文细黑"/>
                <a:cs typeface="华文细黑"/>
              </a:rPr>
              <a:t>安置在人造圣殿</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王上</a:t>
            </a:r>
            <a:r>
              <a:rPr lang="en-US" altLang="zh-CN" sz="2400" dirty="0" smtClean="0">
                <a:solidFill>
                  <a:srgbClr val="FF0000"/>
                </a:solidFill>
                <a:latin typeface="华文细黑"/>
                <a:ea typeface="华文细黑"/>
                <a:cs typeface="华文细黑"/>
              </a:rPr>
              <a:t>8:27;</a:t>
            </a:r>
            <a:r>
              <a:rPr lang="zh-CN" altLang="en-US" sz="2400" dirty="0" smtClean="0">
                <a:solidFill>
                  <a:srgbClr val="FF0000"/>
                </a:solidFill>
                <a:latin typeface="华文细黑"/>
                <a:ea typeface="华文细黑"/>
                <a:cs typeface="华文细黑"/>
              </a:rPr>
              <a:t>赛</a:t>
            </a:r>
            <a:r>
              <a:rPr lang="en-US" altLang="zh-CN" sz="2400" dirty="0" smtClean="0">
                <a:solidFill>
                  <a:srgbClr val="FF0000"/>
                </a:solidFill>
                <a:latin typeface="华文细黑"/>
                <a:ea typeface="华文细黑"/>
                <a:cs typeface="华文细黑"/>
              </a:rPr>
              <a:t>66:1</a:t>
            </a:r>
            <a:r>
              <a:rPr lang="en-US" altLang="zh-CN" sz="2400" dirty="0">
                <a:solidFill>
                  <a:srgbClr val="FF0000"/>
                </a:solidFill>
                <a:latin typeface="华文细黑"/>
                <a:ea typeface="华文细黑"/>
                <a:cs typeface="华文细黑"/>
              </a:rPr>
              <a:t>-2; </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7:48</a:t>
            </a:r>
            <a:r>
              <a:rPr lang="en-US" altLang="zh-CN" sz="2400" dirty="0">
                <a:solidFill>
                  <a:srgbClr val="FF0000"/>
                </a:solidFill>
                <a:latin typeface="华文细黑"/>
                <a:ea typeface="华文细黑"/>
                <a:cs typeface="华文细黑"/>
              </a:rPr>
              <a:t>-50</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但他关</a:t>
            </a:r>
            <a:r>
              <a:rPr lang="zh-CN" altLang="en-US" sz="2400" dirty="0">
                <a:solidFill>
                  <a:srgbClr val="FF0000"/>
                </a:solidFill>
                <a:latin typeface="华文细黑"/>
                <a:ea typeface="华文细黑"/>
                <a:cs typeface="华文细黑"/>
              </a:rPr>
              <a:t>心人的需要。</a:t>
            </a:r>
            <a:endParaRPr lang="en-US" altLang="zh-CN" sz="2400" dirty="0" smtClean="0">
              <a:solidFill>
                <a:srgbClr val="FF0000"/>
              </a:solidFill>
              <a:latin typeface="华文细黑"/>
              <a:ea typeface="华文细黑"/>
              <a:cs typeface="华文细黑"/>
            </a:endParaRPr>
          </a:p>
        </p:txBody>
      </p:sp>
      <p:sp>
        <p:nvSpPr>
          <p:cNvPr id="13" name="Rectangle 12"/>
          <p:cNvSpPr/>
          <p:nvPr/>
        </p:nvSpPr>
        <p:spPr>
          <a:xfrm>
            <a:off x="-12126" y="3377168"/>
            <a:ext cx="9120236" cy="3508652"/>
          </a:xfrm>
          <a:prstGeom prst="rect">
            <a:avLst/>
          </a:prstGeom>
        </p:spPr>
        <p:txBody>
          <a:bodyPr wrap="square">
            <a:spAutoFit/>
          </a:bodyPr>
          <a:lstStyle/>
          <a:p>
            <a:r>
              <a:rPr lang="en-US" sz="2400" b="1" dirty="0">
                <a:latin typeface="Arial Narrow"/>
                <a:cs typeface="Arial Narrow"/>
              </a:rPr>
              <a:t>A. The greatness of God: He is Creator.</a:t>
            </a:r>
            <a:r>
              <a:rPr lang="en-US" sz="2400" dirty="0">
                <a:latin typeface="Arial Narrow"/>
                <a:cs typeface="Arial Narrow"/>
              </a:rPr>
              <a:t> </a:t>
            </a:r>
            <a:r>
              <a:rPr lang="en-US" sz="2200" dirty="0">
                <a:solidFill>
                  <a:srgbClr val="0000FF"/>
                </a:solidFill>
                <a:latin typeface="Arial Narrow"/>
                <a:cs typeface="Arial Narrow"/>
              </a:rPr>
              <a:t>“The God who made the world and everything in it is the Lord of heaven and earth and does not live in temples built by human hands”(17:24).</a:t>
            </a:r>
            <a:r>
              <a:rPr lang="en-US" sz="2200" dirty="0">
                <a:latin typeface="Arial Narrow"/>
                <a:cs typeface="Arial Narrow"/>
              </a:rPr>
              <a:t>(1) The questions of mankind. </a:t>
            </a:r>
            <a:r>
              <a:rPr lang="en-US" sz="2200" dirty="0" smtClean="0">
                <a:latin typeface="Arial Narrow"/>
                <a:cs typeface="Arial Narrow"/>
              </a:rPr>
              <a:t>“</a:t>
            </a:r>
            <a:r>
              <a:rPr lang="en-US" sz="2200" dirty="0">
                <a:latin typeface="Arial Narrow"/>
                <a:cs typeface="Arial Narrow"/>
              </a:rPr>
              <a:t>Where did I come from? Why am I here? Where am I going?” (2) The answers for mankind. Science attempts to answer the first question, and philosophy </a:t>
            </a:r>
            <a:r>
              <a:rPr lang="en-US" altLang="zh-CN" sz="2200" dirty="0" smtClean="0">
                <a:latin typeface="Arial Narrow"/>
                <a:cs typeface="Arial Narrow"/>
              </a:rPr>
              <a:t>tries to answer</a:t>
            </a:r>
            <a:r>
              <a:rPr lang="en-US" sz="2200" dirty="0" smtClean="0">
                <a:latin typeface="Arial Narrow"/>
                <a:cs typeface="Arial Narrow"/>
              </a:rPr>
              <a:t> </a:t>
            </a:r>
            <a:r>
              <a:rPr lang="en-US" sz="2200" dirty="0">
                <a:latin typeface="Arial Narrow"/>
                <a:cs typeface="Arial Narrow"/>
              </a:rPr>
              <a:t>the </a:t>
            </a:r>
            <a:r>
              <a:rPr lang="en-US" sz="2200" dirty="0" err="1">
                <a:latin typeface="Arial Narrow"/>
                <a:cs typeface="Arial Narrow"/>
              </a:rPr>
              <a:t>second</a:t>
            </a:r>
            <a:r>
              <a:rPr lang="en-US" sz="2200" dirty="0" err="1" smtClean="0">
                <a:latin typeface="Arial Narrow"/>
                <a:cs typeface="Arial Narrow"/>
              </a:rPr>
              <a:t>,but</a:t>
            </a:r>
            <a:r>
              <a:rPr lang="en-US" sz="2200" dirty="0" smtClean="0">
                <a:latin typeface="Arial Narrow"/>
                <a:cs typeface="Arial Narrow"/>
              </a:rPr>
              <a:t> </a:t>
            </a:r>
            <a:r>
              <a:rPr lang="en-US" sz="2200" dirty="0">
                <a:latin typeface="Arial Narrow"/>
                <a:cs typeface="Arial Narrow"/>
              </a:rPr>
              <a:t>only the Christian faith has </a:t>
            </a:r>
            <a:r>
              <a:rPr lang="en-US" sz="2200" dirty="0" smtClean="0">
                <a:latin typeface="Arial Narrow"/>
                <a:cs typeface="Arial Narrow"/>
              </a:rPr>
              <a:t>an answer </a:t>
            </a:r>
            <a:r>
              <a:rPr lang="en-US" sz="2200" dirty="0">
                <a:latin typeface="Arial Narrow"/>
                <a:cs typeface="Arial Narrow"/>
              </a:rPr>
              <a:t>to all three. </a:t>
            </a:r>
            <a:r>
              <a:rPr lang="en-US" sz="2200" dirty="0" smtClean="0">
                <a:latin typeface="Arial Narrow"/>
                <a:cs typeface="Arial Narrow"/>
              </a:rPr>
              <a:t>(</a:t>
            </a:r>
            <a:r>
              <a:rPr lang="en-US" sz="2200" dirty="0">
                <a:latin typeface="Arial Narrow"/>
                <a:cs typeface="Arial Narrow"/>
              </a:rPr>
              <a:t>3) </a:t>
            </a:r>
            <a:r>
              <a:rPr lang="en-US" sz="2200" dirty="0" smtClean="0">
                <a:latin typeface="Arial Narrow"/>
                <a:cs typeface="Arial Narrow"/>
              </a:rPr>
              <a:t>Paul </a:t>
            </a:r>
            <a:r>
              <a:rPr lang="en-US" sz="2200" dirty="0">
                <a:latin typeface="Arial Narrow"/>
                <a:cs typeface="Arial Narrow"/>
              </a:rPr>
              <a:t>affirmed, “In the beginning, God!” God made the world and everything in </a:t>
            </a:r>
            <a:r>
              <a:rPr lang="en-US" sz="2200" dirty="0" err="1">
                <a:latin typeface="Arial Narrow"/>
                <a:cs typeface="Arial Narrow"/>
              </a:rPr>
              <a:t>it,and</a:t>
            </a:r>
            <a:r>
              <a:rPr lang="en-US" sz="2200" dirty="0">
                <a:latin typeface="Arial Narrow"/>
                <a:cs typeface="Arial Narrow"/>
              </a:rPr>
              <a:t> He is the Lord of all that He has made. He is not a distant </a:t>
            </a:r>
            <a:r>
              <a:rPr lang="en-US" sz="2200" dirty="0" err="1">
                <a:latin typeface="Arial Narrow"/>
                <a:cs typeface="Arial Narrow"/>
              </a:rPr>
              <a:t>God,separated</a:t>
            </a:r>
            <a:r>
              <a:rPr lang="en-US" sz="2200" dirty="0">
                <a:latin typeface="Arial Narrow"/>
                <a:cs typeface="Arial Narrow"/>
              </a:rPr>
              <a:t> from His creation, nor is He an imprisoned God, locked in creation. He is too great to be housed in man-made temples (1K.8:27;Isa.66:1-2;Ac. 7:48-50), but He is not too great to be concerned about man’s needs. </a:t>
            </a:r>
          </a:p>
        </p:txBody>
      </p:sp>
    </p:spTree>
    <p:extLst>
      <p:ext uri="{BB962C8B-B14F-4D97-AF65-F5344CB8AC3E}">
        <p14:creationId xmlns:p14="http://schemas.microsoft.com/office/powerpoint/2010/main" val="3131674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79488"/>
            <a:ext cx="9137169" cy="3046988"/>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。神的</a:t>
            </a:r>
            <a:r>
              <a:rPr lang="zh-CN" altLang="en-US" sz="2400" b="1" dirty="0">
                <a:solidFill>
                  <a:srgbClr val="FF0000"/>
                </a:solidFill>
                <a:latin typeface="华文细黑"/>
                <a:ea typeface="华文细黑"/>
                <a:cs typeface="华文细黑"/>
              </a:rPr>
              <a:t>恩典：</a:t>
            </a:r>
            <a:r>
              <a:rPr lang="zh-CN" altLang="en-US" sz="2400" b="1" dirty="0" smtClean="0">
                <a:solidFill>
                  <a:srgbClr val="FF0000"/>
                </a:solidFill>
                <a:latin typeface="华文细黑"/>
                <a:ea typeface="华文细黑"/>
                <a:cs typeface="华文细黑"/>
              </a:rPr>
              <a:t>他是供应者</a:t>
            </a:r>
            <a:r>
              <a:rPr lang="zh-CN" altLang="en-US" sz="2400" b="1" dirty="0">
                <a:solidFill>
                  <a:srgbClr val="FF0000"/>
                </a:solidFill>
                <a:latin typeface="华文细黑"/>
                <a:ea typeface="华文细黑"/>
                <a:cs typeface="华文细黑"/>
              </a:rPr>
              <a:t>。 </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也不用人手服事，好像缺少什么，自己倒将生命气息，万物，赐给</a:t>
            </a:r>
            <a:r>
              <a:rPr lang="en-US" sz="2400" dirty="0" smtClean="0">
                <a:solidFill>
                  <a:srgbClr val="0000FF"/>
                </a:solidFill>
                <a:latin typeface="华文细黑"/>
                <a:ea typeface="华文细黑"/>
                <a:cs typeface="华文细黑"/>
              </a:rPr>
              <a:t>万人</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(17</a:t>
            </a:r>
            <a:r>
              <a:rPr lang="en-US" altLang="zh-CN"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25)</a:t>
            </a:r>
            <a:r>
              <a:rPr lang="zh-CN" altLang="en-US" sz="2400" dirty="0" smtClean="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错误</a:t>
            </a:r>
            <a:r>
              <a:rPr lang="zh-CN" altLang="en-US" sz="2400" dirty="0">
                <a:solidFill>
                  <a:srgbClr val="FF0000"/>
                </a:solidFill>
                <a:latin typeface="华文细黑"/>
                <a:ea typeface="华文细黑"/>
                <a:cs typeface="华文细黑"/>
              </a:rPr>
              <a:t>的理解。</a:t>
            </a:r>
            <a:r>
              <a:rPr lang="zh-CN" altLang="en-US" sz="2400" dirty="0" smtClean="0">
                <a:solidFill>
                  <a:srgbClr val="FF0000"/>
                </a:solidFill>
                <a:latin typeface="华文细黑"/>
                <a:ea typeface="华文细黑"/>
                <a:cs typeface="华文细黑"/>
              </a:rPr>
              <a:t>人可以为服事神而</a:t>
            </a:r>
            <a:r>
              <a:rPr lang="zh-CN" altLang="en-US" sz="2400" dirty="0">
                <a:solidFill>
                  <a:srgbClr val="FF0000"/>
                </a:solidFill>
                <a:latin typeface="华文细黑"/>
                <a:ea typeface="华文细黑"/>
                <a:cs typeface="华文细黑"/>
              </a:rPr>
              <a:t>自豪</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正确</a:t>
            </a:r>
            <a:r>
              <a:rPr lang="zh-CN" altLang="en-US" sz="2400" dirty="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理解</a:t>
            </a:r>
            <a:r>
              <a:rPr lang="zh-CN" altLang="en-US" sz="2400" dirty="0">
                <a:solidFill>
                  <a:srgbClr val="FF0000"/>
                </a:solidFill>
                <a:latin typeface="华文细黑"/>
                <a:ea typeface="华文细黑"/>
                <a:cs typeface="华文细黑"/>
              </a:rPr>
              <a:t>。是神服事人</a:t>
            </a:r>
            <a:r>
              <a:rPr lang="zh-CN" altLang="en-US" sz="2400" dirty="0" smtClean="0">
                <a:solidFill>
                  <a:srgbClr val="FF0000"/>
                </a:solidFill>
                <a:latin typeface="华文细黑"/>
                <a:ea typeface="华文细黑"/>
                <a:cs typeface="华文细黑"/>
              </a:rPr>
              <a:t>。 如果神是</a:t>
            </a:r>
            <a:r>
              <a:rPr lang="zh-CN" altLang="en-US" sz="2400" dirty="0">
                <a:solidFill>
                  <a:srgbClr val="FF0000"/>
                </a:solidFill>
                <a:latin typeface="华文细黑"/>
                <a:ea typeface="华文细黑"/>
                <a:cs typeface="华文细黑"/>
              </a:rPr>
              <a:t>神，那么他是自给自足的，</a:t>
            </a:r>
            <a:r>
              <a:rPr lang="zh-CN" altLang="en-US" sz="2400" dirty="0" smtClean="0">
                <a:solidFill>
                  <a:srgbClr val="FF0000"/>
                </a:solidFill>
                <a:latin typeface="华文细黑"/>
                <a:ea typeface="华文细黑"/>
                <a:cs typeface="华文细黑"/>
              </a:rPr>
              <a:t>没有什么需要人供应</a:t>
            </a:r>
            <a:r>
              <a:rPr lang="zh-CN" altLang="en-US" sz="2400" dirty="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a:t>
            </a:r>
            <a:r>
              <a:rPr lang="zh-CN" altLang="en-US" sz="2400" dirty="0">
                <a:solidFill>
                  <a:srgbClr val="FF0000"/>
                </a:solidFill>
                <a:latin typeface="华文细黑"/>
                <a:ea typeface="华文细黑"/>
                <a:cs typeface="华文细黑"/>
              </a:rPr>
              <a:t>殿堂不但</a:t>
            </a:r>
            <a:r>
              <a:rPr lang="zh-CN" altLang="en-US" sz="2400" dirty="0" smtClean="0">
                <a:solidFill>
                  <a:srgbClr val="FF0000"/>
                </a:solidFill>
                <a:latin typeface="华文细黑"/>
                <a:ea typeface="华文细黑"/>
                <a:cs typeface="华文细黑"/>
              </a:rPr>
              <a:t>不包含神，</a:t>
            </a:r>
            <a:r>
              <a:rPr lang="zh-CN" altLang="en-US" sz="2400" dirty="0">
                <a:solidFill>
                  <a:srgbClr val="FF0000"/>
                </a:solidFill>
                <a:latin typeface="华文细黑"/>
                <a:ea typeface="华文细黑"/>
                <a:cs typeface="华文细黑"/>
              </a:rPr>
              <a:t>并且</a:t>
            </a:r>
            <a:r>
              <a:rPr lang="zh-CN" altLang="en-US" sz="2400" dirty="0" smtClean="0">
                <a:solidFill>
                  <a:srgbClr val="FF0000"/>
                </a:solidFill>
                <a:latin typeface="华文细黑"/>
                <a:ea typeface="华文细黑"/>
                <a:cs typeface="华文细黑"/>
              </a:rPr>
              <a:t>在殿中的服事也不会给神增添任何东</a:t>
            </a:r>
            <a:r>
              <a:rPr lang="zh-CN" altLang="en-US" sz="2400" dirty="0">
                <a:solidFill>
                  <a:srgbClr val="FF0000"/>
                </a:solidFill>
                <a:latin typeface="华文细黑"/>
                <a:ea typeface="华文细黑"/>
                <a:cs typeface="华文细黑"/>
              </a:rPr>
              <a:t>西！</a:t>
            </a:r>
            <a:r>
              <a:rPr lang="zh-CN" altLang="en-US" sz="2400" dirty="0" smtClean="0">
                <a:solidFill>
                  <a:srgbClr val="FF0000"/>
                </a:solidFill>
                <a:latin typeface="华文细黑"/>
                <a:ea typeface="华文细黑"/>
                <a:cs typeface="华文细黑"/>
              </a:rPr>
              <a:t>是神给我们所需要的</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生命，呼吸，万事万物”。神是每一个善良和完美的礼物的</a:t>
            </a:r>
            <a:r>
              <a:rPr lang="zh-CN" altLang="en-US" sz="2400" dirty="0" smtClean="0">
                <a:solidFill>
                  <a:srgbClr val="FF0000"/>
                </a:solidFill>
                <a:latin typeface="华文细黑"/>
                <a:ea typeface="华文细黑"/>
                <a:cs typeface="华文细黑"/>
              </a:rPr>
              <a:t>来源</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雅</a:t>
            </a:r>
            <a:r>
              <a:rPr lang="en-US" altLang="zh-CN" sz="2400" dirty="0" smtClean="0">
                <a:solidFill>
                  <a:srgbClr val="FF0000"/>
                </a:solidFill>
                <a:latin typeface="华文细黑"/>
                <a:ea typeface="华文细黑"/>
                <a:cs typeface="华文细黑"/>
              </a:rPr>
              <a:t>1:17</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他给了我们生命，他凭着良善维持</a:t>
            </a:r>
            <a:r>
              <a:rPr lang="zh-CN" altLang="en-US" sz="2400" dirty="0" smtClean="0">
                <a:solidFill>
                  <a:srgbClr val="FF0000"/>
                </a:solidFill>
                <a:latin typeface="华文细黑"/>
                <a:ea typeface="华文细黑"/>
                <a:cs typeface="华文细黑"/>
              </a:rPr>
              <a:t>生命</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5:45)</a:t>
            </a:r>
            <a:r>
              <a:rPr lang="zh-CN" altLang="en-US" sz="2400" dirty="0" smtClean="0">
                <a:solidFill>
                  <a:srgbClr val="FF0000"/>
                </a:solidFill>
                <a:latin typeface="华文细黑"/>
                <a:ea typeface="华文细黑"/>
                <a:cs typeface="华文细黑"/>
              </a:rPr>
              <a:t>。 神的恩典理应引导人们悔改</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罗</a:t>
            </a:r>
            <a:r>
              <a:rPr lang="en-US" altLang="zh-CN" sz="2400" dirty="0" smtClean="0">
                <a:solidFill>
                  <a:srgbClr val="FF0000"/>
                </a:solidFill>
                <a:latin typeface="华文细黑"/>
                <a:ea typeface="华文细黑"/>
                <a:cs typeface="华文细黑"/>
              </a:rPr>
              <a:t>2:4)</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二。保罗给了一个信息。</a:t>
            </a:r>
            <a:r>
              <a:rPr lang="en-US" sz="2800" b="1" dirty="0">
                <a:latin typeface="Arial Narrow"/>
                <a:cs typeface="Arial Narrow"/>
              </a:rPr>
              <a:t>2. Paul gives a message.</a:t>
            </a:r>
            <a:r>
              <a:rPr lang="en-US" sz="2800" dirty="0">
                <a:latin typeface="Arial Narrow"/>
                <a:cs typeface="Arial Narrow"/>
              </a:rPr>
              <a:t> </a:t>
            </a:r>
            <a:r>
              <a:rPr lang="en-US" sz="2800" b="1" dirty="0">
                <a:latin typeface="Arial Narrow"/>
                <a:cs typeface="Arial Narrow"/>
              </a:rPr>
              <a:t> </a:t>
            </a:r>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7" name="Rectangle 6"/>
          <p:cNvSpPr/>
          <p:nvPr/>
        </p:nvSpPr>
        <p:spPr>
          <a:xfrm>
            <a:off x="4808" y="3207840"/>
            <a:ext cx="9156126" cy="3754874"/>
          </a:xfrm>
          <a:prstGeom prst="rect">
            <a:avLst/>
          </a:prstGeom>
        </p:spPr>
        <p:txBody>
          <a:bodyPr wrap="square">
            <a:spAutoFit/>
          </a:bodyPr>
          <a:lstStyle/>
          <a:p>
            <a:r>
              <a:rPr lang="en-US" sz="2400" b="1" dirty="0">
                <a:latin typeface="Arial Narrow"/>
                <a:cs typeface="Arial Narrow"/>
              </a:rPr>
              <a:t>B. The goodness of God: He is Provider.</a:t>
            </a:r>
            <a:r>
              <a:rPr lang="en-US" sz="2400" dirty="0">
                <a:latin typeface="Arial Narrow"/>
                <a:cs typeface="Arial Narrow"/>
              </a:rPr>
              <a:t> </a:t>
            </a:r>
            <a:r>
              <a:rPr lang="en-US" sz="2200" dirty="0">
                <a:solidFill>
                  <a:srgbClr val="0000FF"/>
                </a:solidFill>
                <a:latin typeface="Arial Narrow"/>
                <a:cs typeface="Arial Narrow"/>
              </a:rPr>
              <a:t>“And he is not served by human hands, as if he needed anything. Rather, he himself gives everyone life and breath and everything else”(17:25).</a:t>
            </a:r>
            <a:r>
              <a:rPr lang="en-US" sz="2400" dirty="0">
                <a:latin typeface="Arial Narrow"/>
                <a:cs typeface="Arial Narrow"/>
              </a:rPr>
              <a:t>(1)Wrong </a:t>
            </a:r>
            <a:r>
              <a:rPr lang="en-US" sz="2400" dirty="0" err="1">
                <a:latin typeface="Arial Narrow"/>
                <a:cs typeface="Arial Narrow"/>
              </a:rPr>
              <a:t>understanding.Men</a:t>
            </a:r>
            <a:r>
              <a:rPr lang="en-US" sz="2400" dirty="0">
                <a:latin typeface="Arial Narrow"/>
                <a:cs typeface="Arial Narrow"/>
              </a:rPr>
              <a:t> may pride themselves in serving God. (2) Correct understanding. It is God who serves man. If God is God, then He is self-sufficient and needs nothing that man can supply. (3)Not only do the temples not contain </a:t>
            </a:r>
            <a:r>
              <a:rPr lang="en-US" sz="2400" dirty="0" err="1">
                <a:latin typeface="Arial Narrow"/>
                <a:cs typeface="Arial Narrow"/>
              </a:rPr>
              <a:t>God,but</a:t>
            </a:r>
            <a:r>
              <a:rPr lang="en-US" sz="2400" dirty="0">
                <a:latin typeface="Arial Narrow"/>
                <a:cs typeface="Arial Narrow"/>
              </a:rPr>
              <a:t> the services in the temples add nothing to God! It is God who gives to us what we need: “life, and breath, and all things.” God is the source of every good and perfect gift (Ja.1:17). He gave us life and He sustains that life by His goodness(Mt.5:45). It is the goodness of God that should lead men to repentance(Ro.2:4). </a:t>
            </a:r>
          </a:p>
        </p:txBody>
      </p:sp>
    </p:spTree>
    <p:extLst>
      <p:ext uri="{BB962C8B-B14F-4D97-AF65-F5344CB8AC3E}">
        <p14:creationId xmlns:p14="http://schemas.microsoft.com/office/powerpoint/2010/main" val="3610048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3354"/>
            <a:ext cx="9139191" cy="3416320"/>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。神的政权：</a:t>
            </a:r>
            <a:r>
              <a:rPr lang="zh-CN" altLang="en-US" sz="2400" b="1" dirty="0">
                <a:solidFill>
                  <a:srgbClr val="FF0000"/>
                </a:solidFill>
                <a:latin typeface="华文细黑"/>
                <a:ea typeface="华文细黑"/>
                <a:cs typeface="华文细黑"/>
              </a:rPr>
              <a:t>他是统治者。 </a:t>
            </a:r>
            <a:r>
              <a:rPr lang="zh-CN" altLang="en-US" sz="2400" dirty="0" smtClean="0">
                <a:solidFill>
                  <a:srgbClr val="0000FF"/>
                </a:solidFill>
                <a:latin typeface="华文细黑"/>
                <a:ea typeface="华文细黑"/>
                <a:cs typeface="华文细黑"/>
              </a:rPr>
              <a:t>“他从一本，造出万族的人，</a:t>
            </a:r>
            <a:r>
              <a:rPr lang="en-US" sz="2400" dirty="0">
                <a:solidFill>
                  <a:srgbClr val="0000FF"/>
                </a:solidFill>
              </a:rPr>
              <a:t>住在全地上，并且预先定准他们的年限，和所住的疆界</a:t>
            </a:r>
            <a:r>
              <a:rPr lang="en-US" sz="2400" dirty="0" smtClean="0">
                <a:solidFill>
                  <a:srgbClr val="0000FF"/>
                </a:solidFill>
              </a:rPr>
              <a:t>。</a:t>
            </a:r>
            <a:r>
              <a:rPr lang="en-US" sz="2400" dirty="0">
                <a:solidFill>
                  <a:srgbClr val="0000FF"/>
                </a:solidFill>
              </a:rPr>
              <a:t>要叫他们寻求神，或者可以揣摩而得，其实他离我们各人不远</a:t>
            </a:r>
            <a:r>
              <a:rPr lang="en-US" sz="2400" dirty="0" smtClean="0">
                <a:solidFill>
                  <a:srgbClr val="0000FF"/>
                </a:solidFill>
              </a:rPr>
              <a:t>。</a:t>
            </a:r>
            <a:r>
              <a:rPr lang="en-US" sz="2400" dirty="0">
                <a:solidFill>
                  <a:srgbClr val="0000FF"/>
                </a:solidFill>
              </a:rPr>
              <a:t>我们生活，动作，存留，都在乎他，就如你们作诗的，有人说，我们也是他所生的</a:t>
            </a:r>
            <a:r>
              <a:rPr lang="en-US" sz="2400" dirty="0" smtClean="0">
                <a:solidFill>
                  <a:srgbClr val="0000FF"/>
                </a:solidFill>
              </a:rPr>
              <a:t>。</a:t>
            </a:r>
            <a:r>
              <a:rPr lang="en-US" sz="2400" dirty="0">
                <a:solidFill>
                  <a:srgbClr val="0000FF"/>
                </a:solidFill>
              </a:rPr>
              <a:t>我们既是神所生的，就不当以为神的神性像人用手艺，心思，所雕刻的金，银，</a:t>
            </a:r>
            <a:r>
              <a:rPr lang="en-US" sz="2400" dirty="0" smtClean="0">
                <a:solidFill>
                  <a:srgbClr val="0000FF"/>
                </a:solidFill>
              </a:rPr>
              <a:t>石”(</a:t>
            </a:r>
            <a:r>
              <a:rPr lang="en-US" altLang="zh-CN" sz="2400" dirty="0" smtClean="0">
                <a:solidFill>
                  <a:srgbClr val="0000FF"/>
                </a:solidFill>
              </a:rPr>
              <a:t>17:26-29</a:t>
            </a:r>
            <a:r>
              <a:rPr lang="en-US" altLang="zh-CN" sz="2400" dirty="0">
                <a:solidFill>
                  <a:srgbClr val="0000FF"/>
                </a:solidFill>
              </a:rPr>
              <a:t>)</a:t>
            </a:r>
            <a:r>
              <a:rPr lang="en-US" sz="2400" dirty="0" smtClean="0">
                <a:solidFill>
                  <a:srgbClr val="0000FF"/>
                </a:solidFill>
              </a:rPr>
              <a:t>。</a:t>
            </a:r>
            <a:endParaRPr lang="en-US" sz="2400" dirty="0">
              <a:solidFill>
                <a:srgbClr val="0000FF"/>
              </a:solidFill>
            </a:endParaRPr>
          </a:p>
          <a:p>
            <a:endParaRPr lang="en-US" sz="2400" dirty="0"/>
          </a:p>
          <a:p>
            <a:endParaRPr lang="en-US" sz="2400" dirty="0"/>
          </a:p>
          <a:p>
            <a:endParaRPr lang="en-US" altLang="zh-CN" sz="2400" dirty="0" smtClean="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二。保罗给了一个信息。</a:t>
            </a:r>
            <a:r>
              <a:rPr lang="en-US" sz="2800" b="1" dirty="0">
                <a:latin typeface="Arial Narrow"/>
                <a:cs typeface="Arial Narrow"/>
              </a:rPr>
              <a:t>2. Paul gives a message.</a:t>
            </a:r>
            <a:r>
              <a:rPr lang="en-US" sz="2800" dirty="0">
                <a:latin typeface="Arial Narrow"/>
                <a:cs typeface="Arial Narrow"/>
              </a:rPr>
              <a:t> </a:t>
            </a:r>
            <a:r>
              <a:rPr lang="en-US" sz="2800" b="1" dirty="0">
                <a:latin typeface="Arial Narrow"/>
                <a:cs typeface="Arial Narrow"/>
              </a:rPr>
              <a:t> </a:t>
            </a:r>
          </a:p>
        </p:txBody>
      </p:sp>
      <p:sp>
        <p:nvSpPr>
          <p:cNvPr id="6" name="TextBox 5"/>
          <p:cNvSpPr txBox="1"/>
          <p:nvPr/>
        </p:nvSpPr>
        <p:spPr>
          <a:xfrm>
            <a:off x="8406828" y="-6602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
        <p:nvSpPr>
          <p:cNvPr id="7" name="Rectangle 6"/>
          <p:cNvSpPr/>
          <p:nvPr/>
        </p:nvSpPr>
        <p:spPr>
          <a:xfrm>
            <a:off x="4809" y="2615145"/>
            <a:ext cx="9139191" cy="3046988"/>
          </a:xfrm>
          <a:prstGeom prst="rect">
            <a:avLst/>
          </a:prstGeom>
        </p:spPr>
        <p:txBody>
          <a:bodyPr wrap="square">
            <a:spAutoFit/>
          </a:bodyPr>
          <a:lstStyle/>
          <a:p>
            <a:r>
              <a:rPr lang="en-US" sz="2400" b="1" dirty="0">
                <a:latin typeface="Arial Narrow"/>
                <a:cs typeface="Arial Narrow"/>
              </a:rPr>
              <a:t>C. The government of God: He is Ruler.</a:t>
            </a:r>
            <a:r>
              <a:rPr lang="en-US" sz="2400" dirty="0">
                <a:latin typeface="Arial Narrow"/>
                <a:cs typeface="Arial Narrow"/>
              </a:rPr>
              <a:t> </a:t>
            </a:r>
            <a:r>
              <a:rPr lang="en-US" sz="2400" dirty="0">
                <a:solidFill>
                  <a:srgbClr val="0000FF"/>
                </a:solidFill>
                <a:latin typeface="Arial Narrow"/>
                <a:cs typeface="Arial Narrow"/>
              </a:rPr>
              <a:t>“From one man he made all the </a:t>
            </a:r>
            <a:r>
              <a:rPr lang="en-US" sz="2400" dirty="0" err="1">
                <a:solidFill>
                  <a:srgbClr val="0000FF"/>
                </a:solidFill>
                <a:latin typeface="Arial Narrow"/>
                <a:cs typeface="Arial Narrow"/>
              </a:rPr>
              <a:t>nations,that</a:t>
            </a:r>
            <a:r>
              <a:rPr lang="en-US" sz="2400" dirty="0">
                <a:solidFill>
                  <a:srgbClr val="0000FF"/>
                </a:solidFill>
                <a:latin typeface="Arial Narrow"/>
                <a:cs typeface="Arial Narrow"/>
              </a:rPr>
              <a:t> they should inhabit the whole earth; and he marked out their appointed times in history and the boundaries of their lands.</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God did this so that they would seek him and perhaps reach out for him and find him, though he is not far from any one of </a:t>
            </a:r>
            <a:r>
              <a:rPr lang="en-US" sz="2400" dirty="0" err="1">
                <a:solidFill>
                  <a:srgbClr val="0000FF"/>
                </a:solidFill>
                <a:latin typeface="Arial Narrow"/>
                <a:cs typeface="Arial Narrow"/>
              </a:rPr>
              <a:t>us.‘For</a:t>
            </a:r>
            <a:r>
              <a:rPr lang="en-US" sz="2400" dirty="0">
                <a:solidFill>
                  <a:srgbClr val="0000FF"/>
                </a:solidFill>
                <a:latin typeface="Arial Narrow"/>
                <a:cs typeface="Arial Narrow"/>
              </a:rPr>
              <a:t> in him we live and move and have our </a:t>
            </a:r>
            <a:r>
              <a:rPr lang="en-US" sz="2400" dirty="0" err="1">
                <a:solidFill>
                  <a:srgbClr val="0000FF"/>
                </a:solidFill>
                <a:latin typeface="Arial Narrow"/>
                <a:cs typeface="Arial Narrow"/>
              </a:rPr>
              <a:t>being.’As</a:t>
            </a:r>
            <a:r>
              <a:rPr lang="en-US" sz="2400" dirty="0">
                <a:solidFill>
                  <a:srgbClr val="0000FF"/>
                </a:solidFill>
                <a:latin typeface="Arial Narrow"/>
                <a:cs typeface="Arial Narrow"/>
              </a:rPr>
              <a:t> some of your own poets have said, ‘We are his offspring.’</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“Therefore since we are God’s offspring, we should not think that the divine being is like gold or silver or stone—an image made by human design and skill”</a:t>
            </a:r>
            <a:r>
              <a:rPr lang="en-US" sz="2400" dirty="0" smtClean="0">
                <a:solidFill>
                  <a:srgbClr val="0000FF"/>
                </a:solidFill>
                <a:latin typeface="Arial Narrow"/>
                <a:cs typeface="Arial Narrow"/>
              </a:rPr>
              <a:t>(17</a:t>
            </a:r>
            <a:r>
              <a:rPr lang="en-US" sz="2400" dirty="0">
                <a:solidFill>
                  <a:srgbClr val="0000FF"/>
                </a:solidFill>
                <a:latin typeface="Arial Narrow"/>
                <a:cs typeface="Arial Narrow"/>
              </a:rPr>
              <a:t>:26-29). </a:t>
            </a:r>
            <a:endParaRPr lang="en-US" sz="2400" dirty="0" smtClean="0">
              <a:solidFill>
                <a:srgbClr val="0000FF"/>
              </a:solidFill>
              <a:latin typeface="Arial Narrow"/>
              <a:cs typeface="Arial Narrow"/>
            </a:endParaRPr>
          </a:p>
        </p:txBody>
      </p:sp>
    </p:spTree>
    <p:extLst>
      <p:ext uri="{BB962C8B-B14F-4D97-AF65-F5344CB8AC3E}">
        <p14:creationId xmlns:p14="http://schemas.microsoft.com/office/powerpoint/2010/main" val="2644883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96421"/>
            <a:ext cx="9137169" cy="3570208"/>
          </a:xfrm>
          <a:prstGeom prst="rect">
            <a:avLst/>
          </a:prstGeom>
        </p:spPr>
        <p:txBody>
          <a:bodyPr wrap="square">
            <a:spAutoFit/>
          </a:bodyPr>
          <a:lstStyle/>
          <a:p>
            <a:r>
              <a:rPr lang="en-US" altLang="zh-CN" sz="2200" dirty="0" smtClean="0">
                <a:solidFill>
                  <a:srgbClr val="FF0000"/>
                </a:solidFill>
                <a:latin typeface="华文细黑"/>
                <a:ea typeface="华文细黑"/>
                <a:cs typeface="华文细黑"/>
              </a:rPr>
              <a:t>(1)</a:t>
            </a:r>
            <a:r>
              <a:rPr lang="zh-CN" altLang="en-US" sz="2200" dirty="0" smtClean="0">
                <a:solidFill>
                  <a:srgbClr val="FF0000"/>
                </a:solidFill>
                <a:latin typeface="华文细黑"/>
                <a:ea typeface="华文细黑"/>
                <a:cs typeface="华文细黑"/>
              </a:rPr>
              <a:t>希腊诸神是</a:t>
            </a:r>
            <a:r>
              <a:rPr lang="zh-CN" altLang="en-US" sz="2200" dirty="0">
                <a:solidFill>
                  <a:srgbClr val="FF0000"/>
                </a:solidFill>
                <a:latin typeface="华文细黑"/>
                <a:ea typeface="华文细黑"/>
                <a:cs typeface="华文细黑"/>
              </a:rPr>
              <a:t>遥不可及的，并不关心人的问题和</a:t>
            </a:r>
            <a:r>
              <a:rPr lang="zh-CN" altLang="en-US" sz="2200" dirty="0" smtClean="0">
                <a:solidFill>
                  <a:srgbClr val="FF0000"/>
                </a:solidFill>
                <a:latin typeface="华文细黑"/>
                <a:ea typeface="华文细黑"/>
                <a:cs typeface="华文细黑"/>
              </a:rPr>
              <a:t>需要。</a:t>
            </a:r>
            <a:r>
              <a:rPr lang="en-US" altLang="zh-CN" sz="2200" dirty="0" smtClean="0">
                <a:solidFill>
                  <a:srgbClr val="FF0000"/>
                </a:solidFill>
                <a:latin typeface="华文细黑"/>
                <a:ea typeface="华文细黑"/>
                <a:cs typeface="华文细黑"/>
              </a:rPr>
              <a:t>(2)</a:t>
            </a:r>
            <a:r>
              <a:rPr lang="zh-CN" altLang="en-US" sz="2200" dirty="0" smtClean="0">
                <a:solidFill>
                  <a:srgbClr val="FF0000"/>
                </a:solidFill>
                <a:latin typeface="华文细黑"/>
                <a:ea typeface="华文细黑"/>
                <a:cs typeface="华文细黑"/>
              </a:rPr>
              <a:t>创造之神也是历史与地理之</a:t>
            </a:r>
            <a:r>
              <a:rPr lang="zh-CN" altLang="en-US" sz="2200" dirty="0">
                <a:solidFill>
                  <a:srgbClr val="FF0000"/>
                </a:solidFill>
                <a:latin typeface="华文细黑"/>
                <a:ea typeface="华文细黑"/>
                <a:cs typeface="华文细黑"/>
              </a:rPr>
              <a:t>神！</a:t>
            </a:r>
            <a:r>
              <a:rPr lang="zh-CN" altLang="en-US" sz="2200" dirty="0" smtClean="0">
                <a:solidFill>
                  <a:srgbClr val="FF0000"/>
                </a:solidFill>
                <a:latin typeface="华文细黑"/>
                <a:ea typeface="华文细黑"/>
                <a:cs typeface="华文细黑"/>
              </a:rPr>
              <a:t>他“</a:t>
            </a:r>
            <a:r>
              <a:rPr lang="zh-CN" altLang="en-US" sz="2200" dirty="0">
                <a:solidFill>
                  <a:srgbClr val="FF0000"/>
                </a:solidFill>
                <a:latin typeface="华文细黑"/>
                <a:ea typeface="华文细黑"/>
                <a:cs typeface="华文细黑"/>
              </a:rPr>
              <a:t>从一个人</a:t>
            </a:r>
            <a:r>
              <a:rPr lang="zh-CN" altLang="en-US" sz="2200" dirty="0" smtClean="0">
                <a:solidFill>
                  <a:srgbClr val="FF0000"/>
                </a:solidFill>
                <a:latin typeface="华文细黑"/>
                <a:ea typeface="华文细黑"/>
                <a:cs typeface="华文细黑"/>
              </a:rPr>
              <a:t>”</a:t>
            </a:r>
            <a:r>
              <a:rPr lang="en-US" altLang="zh-CN" sz="2200" dirty="0" smtClean="0">
                <a:solidFill>
                  <a:srgbClr val="FF0000"/>
                </a:solidFill>
                <a:latin typeface="华文细黑"/>
                <a:ea typeface="华文细黑"/>
                <a:cs typeface="华文细黑"/>
              </a:rPr>
              <a:t>(17</a:t>
            </a:r>
            <a:r>
              <a:rPr lang="en-US" altLang="zh-CN" sz="2200" dirty="0">
                <a:solidFill>
                  <a:srgbClr val="FF0000"/>
                </a:solidFill>
                <a:latin typeface="华文细黑"/>
                <a:ea typeface="华文细黑"/>
                <a:cs typeface="华文细黑"/>
              </a:rPr>
              <a:t>:</a:t>
            </a:r>
            <a:r>
              <a:rPr lang="en-US" altLang="zh-CN" sz="2200" dirty="0" smtClean="0">
                <a:solidFill>
                  <a:srgbClr val="FF0000"/>
                </a:solidFill>
                <a:latin typeface="华文细黑"/>
                <a:ea typeface="华文细黑"/>
                <a:cs typeface="华文细黑"/>
              </a:rPr>
              <a:t>36</a:t>
            </a:r>
            <a:r>
              <a:rPr lang="en-US" altLang="zh-CN" sz="2200" dirty="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创造了整个人类</a:t>
            </a:r>
            <a:r>
              <a:rPr lang="zh-CN" altLang="en-US" sz="2200" dirty="0">
                <a:solidFill>
                  <a:srgbClr val="FF0000"/>
                </a:solidFill>
                <a:latin typeface="华文细黑"/>
                <a:ea typeface="华文细黑"/>
                <a:cs typeface="华文细黑"/>
              </a:rPr>
              <a:t>，使所有的国家都是同源，同宗，</a:t>
            </a:r>
            <a:r>
              <a:rPr lang="zh-CN" altLang="en-US" sz="2200" dirty="0" smtClean="0">
                <a:solidFill>
                  <a:srgbClr val="FF0000"/>
                </a:solidFill>
                <a:latin typeface="华文细黑"/>
                <a:ea typeface="华文细黑"/>
                <a:cs typeface="华文细黑"/>
              </a:rPr>
              <a:t>同血脉。</a:t>
            </a:r>
            <a:r>
              <a:rPr lang="en-US" altLang="zh-CN" sz="2200" dirty="0" smtClean="0">
                <a:solidFill>
                  <a:srgbClr val="FF0000"/>
                </a:solidFill>
                <a:latin typeface="华文细黑"/>
                <a:ea typeface="华文细黑"/>
                <a:cs typeface="华文细黑"/>
              </a:rPr>
              <a:t>(3</a:t>
            </a:r>
            <a:r>
              <a:rPr lang="en-US" altLang="zh-CN" sz="2200" dirty="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神的政权决</a:t>
            </a:r>
            <a:r>
              <a:rPr lang="zh-CN" altLang="en-US" sz="2200" dirty="0">
                <a:solidFill>
                  <a:srgbClr val="FF0000"/>
                </a:solidFill>
                <a:latin typeface="华文细黑"/>
                <a:ea typeface="华文细黑"/>
                <a:cs typeface="华文细黑"/>
              </a:rPr>
              <a:t>定了</a:t>
            </a:r>
            <a:r>
              <a:rPr lang="zh-CN" altLang="en-US" sz="2200" dirty="0" smtClean="0">
                <a:solidFill>
                  <a:srgbClr val="FF0000"/>
                </a:solidFill>
                <a:latin typeface="华文细黑"/>
                <a:ea typeface="华文细黑"/>
                <a:cs typeface="华文细黑"/>
              </a:rPr>
              <a:t>国家的兴衰</a:t>
            </a:r>
            <a:r>
              <a:rPr lang="en-US"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但</a:t>
            </a:r>
            <a:r>
              <a:rPr lang="en-US" altLang="zh-CN" sz="2200" dirty="0" smtClean="0">
                <a:solidFill>
                  <a:srgbClr val="FF0000"/>
                </a:solidFill>
                <a:latin typeface="华文细黑"/>
                <a:ea typeface="华文细黑"/>
                <a:cs typeface="华文细黑"/>
              </a:rPr>
              <a:t>4:35)</a:t>
            </a:r>
            <a:r>
              <a:rPr lang="zh-CN" altLang="en-US" sz="2200" dirty="0" smtClean="0">
                <a:solidFill>
                  <a:srgbClr val="FF0000"/>
                </a:solidFill>
                <a:latin typeface="华文细黑"/>
                <a:ea typeface="华文细黑"/>
                <a:cs typeface="华文细黑"/>
              </a:rPr>
              <a:t>。</a:t>
            </a:r>
            <a:r>
              <a:rPr lang="zh-CN" altLang="en-US" sz="2200" dirty="0">
                <a:solidFill>
                  <a:srgbClr val="FF0000"/>
                </a:solidFill>
                <a:latin typeface="华文细黑"/>
                <a:ea typeface="华文细黑"/>
                <a:cs typeface="华文细黑"/>
              </a:rPr>
              <a:t>神不是遥远的神，“他离我们每个人</a:t>
            </a:r>
            <a:r>
              <a:rPr lang="zh-CN" altLang="en-US" sz="2200" dirty="0" smtClean="0">
                <a:solidFill>
                  <a:srgbClr val="FF0000"/>
                </a:solidFill>
                <a:latin typeface="华文细黑"/>
                <a:ea typeface="华文细黑"/>
                <a:cs typeface="华文细黑"/>
              </a:rPr>
              <a:t>都不远</a:t>
            </a:r>
            <a:r>
              <a:rPr lang="en-US" altLang="zh-CN" sz="2200" dirty="0" smtClean="0">
                <a:solidFill>
                  <a:srgbClr val="FF0000"/>
                </a:solidFill>
                <a:latin typeface="华文细黑"/>
                <a:ea typeface="华文细黑"/>
                <a:cs typeface="华文细黑"/>
              </a:rPr>
              <a:t>(17</a:t>
            </a:r>
            <a:r>
              <a:rPr lang="en-US" altLang="zh-CN" sz="2200" dirty="0">
                <a:solidFill>
                  <a:srgbClr val="FF0000"/>
                </a:solidFill>
                <a:latin typeface="华文细黑"/>
                <a:ea typeface="华文细黑"/>
                <a:cs typeface="华文细黑"/>
              </a:rPr>
              <a:t>:</a:t>
            </a:r>
            <a:r>
              <a:rPr lang="en-US" altLang="zh-CN" sz="2200" dirty="0" smtClean="0">
                <a:solidFill>
                  <a:srgbClr val="FF0000"/>
                </a:solidFill>
                <a:latin typeface="华文细黑"/>
                <a:ea typeface="华文细黑"/>
                <a:cs typeface="华文细黑"/>
              </a:rPr>
              <a:t>27)</a:t>
            </a:r>
            <a:r>
              <a:rPr lang="zh-CN" altLang="en-US" sz="2200" dirty="0" smtClean="0">
                <a:solidFill>
                  <a:srgbClr val="FF0000"/>
                </a:solidFill>
                <a:latin typeface="华文细黑"/>
                <a:ea typeface="华文细黑"/>
                <a:cs typeface="华文细黑"/>
              </a:rPr>
              <a:t>。</a:t>
            </a:r>
            <a:r>
              <a:rPr lang="zh-CN" altLang="en-US" sz="2200" dirty="0">
                <a:solidFill>
                  <a:srgbClr val="FF0000"/>
                </a:solidFill>
                <a:latin typeface="华文细黑"/>
                <a:ea typeface="华文细黑"/>
                <a:cs typeface="华文细黑"/>
              </a:rPr>
              <a:t>因此</a:t>
            </a:r>
            <a:r>
              <a:rPr lang="zh-CN" altLang="en-US" sz="2200" dirty="0" smtClean="0">
                <a:solidFill>
                  <a:srgbClr val="FF0000"/>
                </a:solidFill>
                <a:latin typeface="华文细黑"/>
                <a:ea typeface="华文细黑"/>
                <a:cs typeface="华文细黑"/>
              </a:rPr>
              <a:t>，人应该寻</a:t>
            </a:r>
            <a:r>
              <a:rPr lang="zh-CN" altLang="en-US" sz="2200" dirty="0">
                <a:solidFill>
                  <a:srgbClr val="FF0000"/>
                </a:solidFill>
                <a:latin typeface="华文细黑"/>
                <a:ea typeface="华文细黑"/>
                <a:cs typeface="华文细黑"/>
              </a:rPr>
              <a:t>求神，真实地认识他。在这里</a:t>
            </a:r>
            <a:r>
              <a:rPr lang="zh-CN" altLang="en-US" sz="2200" dirty="0" smtClean="0">
                <a:solidFill>
                  <a:srgbClr val="FF0000"/>
                </a:solidFill>
                <a:latin typeface="华文细黑"/>
                <a:ea typeface="华文细黑"/>
                <a:cs typeface="华文细黑"/>
              </a:rPr>
              <a:t>，保罗引用了诗人伊壁孟德的诗句“</a:t>
            </a:r>
            <a:r>
              <a:rPr lang="zh-CN" altLang="en-US" sz="2200" dirty="0">
                <a:solidFill>
                  <a:srgbClr val="FF0000"/>
                </a:solidFill>
                <a:latin typeface="华文细黑"/>
                <a:ea typeface="华文细黑"/>
                <a:cs typeface="华文细黑"/>
              </a:rPr>
              <a:t>我们生活，动作，存留，都在乎</a:t>
            </a:r>
            <a:r>
              <a:rPr lang="zh-CN" altLang="en-US" sz="2200" dirty="0" smtClean="0">
                <a:solidFill>
                  <a:srgbClr val="FF0000"/>
                </a:solidFill>
                <a:latin typeface="华文细黑"/>
                <a:ea typeface="华文细黑"/>
                <a:cs typeface="华文细黑"/>
              </a:rPr>
              <a:t>他”</a:t>
            </a:r>
            <a:r>
              <a:rPr lang="zh-CN" altLang="en-US" sz="2200" dirty="0">
                <a:solidFill>
                  <a:srgbClr val="FF0000"/>
                </a:solidFill>
                <a:latin typeface="华文细黑"/>
                <a:ea typeface="华文细黑"/>
                <a:cs typeface="华文细黑"/>
              </a:rPr>
              <a:t>。然后他又加了两位诗人阿拉斯特和克莱门特的话：“因为我们也是他的后代。”罪人成为神的儿女</a:t>
            </a:r>
            <a:r>
              <a:rPr lang="zh-CN" altLang="en-US" sz="2200" dirty="0" smtClean="0">
                <a:solidFill>
                  <a:srgbClr val="FF0000"/>
                </a:solidFill>
                <a:latin typeface="华文细黑"/>
                <a:ea typeface="华文细黑"/>
                <a:cs typeface="华文细黑"/>
              </a:rPr>
              <a:t>只有信靠基督</a:t>
            </a:r>
            <a:r>
              <a:rPr lang="en-US"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约</a:t>
            </a:r>
            <a:r>
              <a:rPr lang="en-US" altLang="zh-CN" sz="2200" dirty="0" smtClean="0">
                <a:solidFill>
                  <a:srgbClr val="FF0000"/>
                </a:solidFill>
                <a:latin typeface="华文细黑"/>
                <a:ea typeface="华文细黑"/>
                <a:cs typeface="华文细黑"/>
              </a:rPr>
              <a:t>1</a:t>
            </a:r>
            <a:r>
              <a:rPr lang="en-US" altLang="zh-CN" sz="2200" dirty="0">
                <a:solidFill>
                  <a:srgbClr val="FF0000"/>
                </a:solidFill>
                <a:latin typeface="华文细黑"/>
                <a:ea typeface="华文细黑"/>
                <a:cs typeface="华文细黑"/>
              </a:rPr>
              <a:t>:</a:t>
            </a:r>
            <a:r>
              <a:rPr lang="en-US" altLang="zh-CN" sz="2200" dirty="0" smtClean="0">
                <a:solidFill>
                  <a:srgbClr val="FF0000"/>
                </a:solidFill>
                <a:latin typeface="华文细黑"/>
                <a:ea typeface="华文细黑"/>
                <a:cs typeface="华文细黑"/>
              </a:rPr>
              <a:t>12)</a:t>
            </a:r>
            <a:r>
              <a:rPr lang="zh-CN" altLang="en-US" sz="2200" dirty="0" smtClean="0">
                <a:solidFill>
                  <a:srgbClr val="FF0000"/>
                </a:solidFill>
                <a:latin typeface="华文细黑"/>
                <a:ea typeface="华文细黑"/>
                <a:cs typeface="华文细黑"/>
              </a:rPr>
              <a:t>，</a:t>
            </a:r>
            <a:r>
              <a:rPr lang="zh-CN" altLang="en-US" sz="2200" dirty="0">
                <a:solidFill>
                  <a:srgbClr val="FF0000"/>
                </a:solidFill>
                <a:latin typeface="华文细黑"/>
                <a:ea typeface="华文细黑"/>
                <a:cs typeface="华文细黑"/>
              </a:rPr>
              <a:t>但人是以</a:t>
            </a:r>
            <a:r>
              <a:rPr lang="zh-CN" altLang="en-US" sz="2200" dirty="0" smtClean="0">
                <a:solidFill>
                  <a:srgbClr val="FF0000"/>
                </a:solidFill>
                <a:latin typeface="华文细黑"/>
                <a:ea typeface="华文细黑"/>
                <a:cs typeface="华文细黑"/>
              </a:rPr>
              <a:t>神的形象创造的</a:t>
            </a:r>
            <a:r>
              <a:rPr lang="en-US"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创</a:t>
            </a:r>
            <a:r>
              <a:rPr lang="en-US" altLang="zh-CN" sz="2200" dirty="0" smtClean="0">
                <a:solidFill>
                  <a:srgbClr val="FF0000"/>
                </a:solidFill>
                <a:latin typeface="华文细黑"/>
                <a:ea typeface="华文细黑"/>
                <a:cs typeface="华文细黑"/>
              </a:rPr>
              <a:t>1:26)</a:t>
            </a:r>
            <a:r>
              <a:rPr lang="zh-CN" altLang="en-US" sz="2200" dirty="0" smtClean="0">
                <a:solidFill>
                  <a:srgbClr val="FF0000"/>
                </a:solidFill>
                <a:latin typeface="华文细黑"/>
                <a:ea typeface="华文细黑"/>
                <a:cs typeface="华文细黑"/>
              </a:rPr>
              <a:t>。</a:t>
            </a:r>
            <a:r>
              <a:rPr lang="zh-CN" altLang="en-US" sz="2200" dirty="0">
                <a:solidFill>
                  <a:srgbClr val="FF0000"/>
                </a:solidFill>
                <a:latin typeface="华文细黑"/>
                <a:ea typeface="华文细黑"/>
                <a:cs typeface="华文细黑"/>
              </a:rPr>
              <a:t>神以他的形象造了我们，所以我们以自己的形象造偶像是愚蠢的！保罗指出了寺庙，寺庙仪式和偶像崇拜的愚昧。</a:t>
            </a:r>
            <a:endParaRPr lang="en-US" sz="2200" dirty="0">
              <a:solidFill>
                <a:srgbClr val="FF0000"/>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二。保罗给了一个信息。</a:t>
            </a:r>
            <a:r>
              <a:rPr lang="en-US" sz="2800" b="1" dirty="0">
                <a:latin typeface="Arial Narrow"/>
                <a:cs typeface="Arial Narrow"/>
              </a:rPr>
              <a:t>2. Paul gives a message.</a:t>
            </a:r>
            <a:r>
              <a:rPr lang="en-US" sz="2800" dirty="0">
                <a:latin typeface="Arial Narrow"/>
                <a:cs typeface="Arial Narrow"/>
              </a:rPr>
              <a:t> </a:t>
            </a:r>
            <a:r>
              <a:rPr lang="en-US" sz="2800" b="1" dirty="0">
                <a:latin typeface="Arial Narrow"/>
                <a:cs typeface="Arial Narrow"/>
              </a:rPr>
              <a:t> </a:t>
            </a:r>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
        <p:nvSpPr>
          <p:cNvPr id="7" name="Rectangle 6"/>
          <p:cNvSpPr/>
          <p:nvPr/>
        </p:nvSpPr>
        <p:spPr>
          <a:xfrm>
            <a:off x="4808" y="3717199"/>
            <a:ext cx="9156126" cy="3170099"/>
          </a:xfrm>
          <a:prstGeom prst="rect">
            <a:avLst/>
          </a:prstGeom>
        </p:spPr>
        <p:txBody>
          <a:bodyPr wrap="square">
            <a:spAutoFit/>
          </a:bodyPr>
          <a:lstStyle/>
          <a:p>
            <a:r>
              <a:rPr lang="en-US" sz="2000" dirty="0">
                <a:latin typeface="Arial Narrow"/>
                <a:cs typeface="Arial Narrow"/>
              </a:rPr>
              <a:t>(1) The Greek gods were distant beings who had no concern for the problems and needs of men. (2) The God of creation is also the God of history and geography! He created mankind “from one man”(17:36) so that all nations are made of the same stuff and have the same blood. (3) The government of God determines the rise and fall of nations(Dan.4:35). God is not a distant deity</a:t>
            </a:r>
            <a:r>
              <a:rPr lang="en-US" sz="2000" dirty="0" smtClean="0">
                <a:latin typeface="Arial Narrow"/>
                <a:cs typeface="Arial Narrow"/>
              </a:rPr>
              <a:t>; “</a:t>
            </a:r>
            <a:r>
              <a:rPr lang="en-US" sz="2000" dirty="0">
                <a:latin typeface="Arial Narrow"/>
                <a:cs typeface="Arial Narrow"/>
              </a:rPr>
              <a:t>He is not far from every one of us(17:27). </a:t>
            </a:r>
            <a:r>
              <a:rPr lang="en-US" sz="2000" dirty="0" err="1">
                <a:latin typeface="Arial Narrow"/>
                <a:cs typeface="Arial Narrow"/>
              </a:rPr>
              <a:t>Therefore,men</a:t>
            </a:r>
            <a:r>
              <a:rPr lang="en-US" sz="2000" dirty="0">
                <a:latin typeface="Arial Narrow"/>
                <a:cs typeface="Arial Narrow"/>
              </a:rPr>
              <a:t> ought to seek God and come to know Him in truth. Here Paul quoted from the poet </a:t>
            </a:r>
            <a:r>
              <a:rPr lang="en-US" sz="2000" dirty="0" err="1">
                <a:latin typeface="Arial Narrow"/>
                <a:cs typeface="Arial Narrow"/>
              </a:rPr>
              <a:t>Epimenides</a:t>
            </a:r>
            <a:r>
              <a:rPr lang="en-US" sz="2000" dirty="0">
                <a:latin typeface="Arial Narrow"/>
                <a:cs typeface="Arial Narrow"/>
              </a:rPr>
              <a:t>: “For in him we live, and move, and have our being.” Then he added a quotation from two poets, </a:t>
            </a:r>
            <a:r>
              <a:rPr lang="en-US" sz="2000" dirty="0" err="1">
                <a:latin typeface="Arial Narrow"/>
                <a:cs typeface="Arial Narrow"/>
              </a:rPr>
              <a:t>Aratus</a:t>
            </a:r>
            <a:r>
              <a:rPr lang="en-US" sz="2000" dirty="0">
                <a:latin typeface="Arial Narrow"/>
                <a:cs typeface="Arial Narrow"/>
              </a:rPr>
              <a:t> and Cleanthes: “For we are also his offspring.” Sinners become God’s children only by faith in Christ(Jn.1:12),but man was created in the image of God(Gen.1:26)</a:t>
            </a:r>
            <a:r>
              <a:rPr lang="en-US" sz="2000" dirty="0" smtClean="0">
                <a:latin typeface="Arial Narrow"/>
                <a:cs typeface="Arial Narrow"/>
              </a:rPr>
              <a:t>. God </a:t>
            </a:r>
            <a:r>
              <a:rPr lang="en-US" sz="2000" dirty="0">
                <a:latin typeface="Arial Narrow"/>
                <a:cs typeface="Arial Narrow"/>
              </a:rPr>
              <a:t>made us in His image, so it is foolish for us to make gods in our own image! Paul shows the folly of temples, temple rituals, and the folly of idolatry.	 </a:t>
            </a:r>
          </a:p>
        </p:txBody>
      </p:sp>
    </p:spTree>
    <p:extLst>
      <p:ext uri="{BB962C8B-B14F-4D97-AF65-F5344CB8AC3E}">
        <p14:creationId xmlns:p14="http://schemas.microsoft.com/office/powerpoint/2010/main" val="282928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568064"/>
            <a:ext cx="9175083" cy="3046988"/>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。神的</a:t>
            </a:r>
            <a:r>
              <a:rPr lang="zh-CN" altLang="en-US" sz="2400" b="1" dirty="0">
                <a:solidFill>
                  <a:srgbClr val="FF0000"/>
                </a:solidFill>
                <a:latin typeface="华文细黑"/>
                <a:ea typeface="华文细黑"/>
                <a:cs typeface="华文细黑"/>
              </a:rPr>
              <a:t>恩典：他是救</a:t>
            </a:r>
            <a:r>
              <a:rPr lang="zh-CN" altLang="en-US" sz="2400" b="1" dirty="0" smtClean="0">
                <a:solidFill>
                  <a:srgbClr val="FF0000"/>
                </a:solidFill>
                <a:latin typeface="华文细黑"/>
                <a:ea typeface="华文细黑"/>
                <a:cs typeface="华文细黑"/>
              </a:rPr>
              <a:t>主。</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世人蒙昧无知的时候，神并不监察，如今却吩咐各处的人都要悔改。因为他已经定了日子，要借着他所设立的人，按公义审判天下。并且叫他从死里复活，给万人作可信的</a:t>
            </a:r>
            <a:r>
              <a:rPr lang="en-US" sz="2400" dirty="0" smtClean="0">
                <a:solidFill>
                  <a:srgbClr val="0000FF"/>
                </a:solidFill>
                <a:latin typeface="华文细黑"/>
                <a:ea typeface="华文细黑"/>
                <a:cs typeface="华文细黑"/>
              </a:rPr>
              <a:t>凭据</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(17</a:t>
            </a:r>
            <a:r>
              <a:rPr lang="en-US" altLang="zh-CN"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30-31)</a:t>
            </a:r>
            <a:r>
              <a:rPr lang="zh-CN" altLang="en-US" sz="2400" dirty="0" smtClean="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神对</a:t>
            </a:r>
            <a:r>
              <a:rPr lang="zh-CN" altLang="en-US" sz="2400" dirty="0">
                <a:solidFill>
                  <a:srgbClr val="FF0000"/>
                </a:solidFill>
                <a:latin typeface="华文细黑"/>
                <a:ea typeface="华文细黑"/>
                <a:cs typeface="华文细黑"/>
              </a:rPr>
              <a:t>人的罪和无知有耐</a:t>
            </a:r>
            <a:r>
              <a:rPr lang="zh-CN" altLang="en-US" sz="2400" dirty="0" smtClean="0">
                <a:solidFill>
                  <a:srgbClr val="FF0000"/>
                </a:solidFill>
                <a:latin typeface="华文细黑"/>
                <a:ea typeface="华文细黑"/>
                <a:cs typeface="华文细黑"/>
              </a:rPr>
              <a:t>心</a:t>
            </a:r>
            <a:r>
              <a:rPr lang="en-US" altLang="zh-CN" sz="2400" dirty="0" smtClean="0">
                <a:solidFill>
                  <a:srgbClr val="FF0000"/>
                </a:solidFill>
                <a:latin typeface="华文细黑"/>
                <a:ea typeface="华文细黑"/>
                <a:cs typeface="华文细黑"/>
              </a:rPr>
              <a:t>(14:16;</a:t>
            </a:r>
            <a:r>
              <a:rPr lang="zh-CN" altLang="en-US" sz="2400" dirty="0" smtClean="0">
                <a:solidFill>
                  <a:srgbClr val="FF0000"/>
                </a:solidFill>
                <a:latin typeface="华文细黑"/>
                <a:ea typeface="华文细黑"/>
                <a:cs typeface="华文细黑"/>
              </a:rPr>
              <a:t>罗</a:t>
            </a:r>
            <a:r>
              <a:rPr lang="en-US" altLang="zh-CN" sz="2400" dirty="0" smtClean="0">
                <a:solidFill>
                  <a:srgbClr val="FF0000"/>
                </a:solidFill>
                <a:latin typeface="华文细黑"/>
                <a:ea typeface="华文细黑"/>
                <a:cs typeface="华文细黑"/>
              </a:rPr>
              <a:t>3:25)</a:t>
            </a:r>
            <a:r>
              <a:rPr lang="zh-CN" altLang="en-US" sz="2400" dirty="0" smtClean="0">
                <a:solidFill>
                  <a:srgbClr val="FF0000"/>
                </a:solidFill>
                <a:latin typeface="华文细黑"/>
                <a:ea typeface="华文细黑"/>
                <a:cs typeface="华文细黑"/>
              </a:rPr>
              <a:t>。 这并不意味着人是无罪的</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罗</a:t>
            </a:r>
            <a:r>
              <a:rPr lang="en-US" altLang="zh-CN" sz="2400" dirty="0" smtClean="0">
                <a:solidFill>
                  <a:srgbClr val="FF0000"/>
                </a:solidFill>
                <a:latin typeface="华文细黑"/>
                <a:ea typeface="华文细黑"/>
                <a:cs typeface="华文细黑"/>
              </a:rPr>
              <a:t>1:19</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20)</a:t>
            </a:r>
            <a:r>
              <a:rPr lang="zh-CN" altLang="en-US" sz="2400" dirty="0" smtClean="0">
                <a:solidFill>
                  <a:srgbClr val="FF0000"/>
                </a:solidFill>
                <a:latin typeface="华文细黑"/>
                <a:ea typeface="华文细黑"/>
                <a:cs typeface="华文细黑"/>
              </a:rPr>
              <a:t>，只是神</a:t>
            </a:r>
            <a:r>
              <a:rPr lang="zh-CN" altLang="en-US" sz="2400" dirty="0">
                <a:solidFill>
                  <a:srgbClr val="FF0000"/>
                </a:solidFill>
                <a:latin typeface="华文细黑"/>
                <a:ea typeface="华文细黑"/>
                <a:cs typeface="华文细黑"/>
              </a:rPr>
              <a:t>忍住了</a:t>
            </a:r>
            <a:r>
              <a:rPr lang="zh-CN" altLang="en-US" sz="2400" dirty="0" smtClean="0">
                <a:solidFill>
                  <a:srgbClr val="FF0000"/>
                </a:solidFill>
                <a:latin typeface="华文细黑"/>
                <a:ea typeface="华文细黑"/>
                <a:cs typeface="华文细黑"/>
              </a:rPr>
              <a:t>他的烈怒。</a:t>
            </a:r>
            <a:r>
              <a:rPr lang="en-US" altLang="zh-CN" sz="2400" dirty="0" smtClean="0">
                <a:solidFill>
                  <a:srgbClr val="FF0000"/>
                </a:solidFill>
                <a:latin typeface="华文细黑"/>
                <a:ea typeface="华文细黑"/>
                <a:cs typeface="华文细黑"/>
              </a:rPr>
              <a:t>(2)</a:t>
            </a:r>
            <a:r>
              <a:rPr lang="zh-CN" altLang="en-US" sz="2400" dirty="0">
                <a:solidFill>
                  <a:srgbClr val="FF0000"/>
                </a:solidFill>
                <a:latin typeface="华文细黑"/>
                <a:ea typeface="华文细黑"/>
                <a:cs typeface="华文细黑"/>
              </a:rPr>
              <a:t>日期满足，</a:t>
            </a:r>
            <a:r>
              <a:rPr lang="zh-CN" altLang="en-US" sz="2400" dirty="0" smtClean="0">
                <a:solidFill>
                  <a:srgbClr val="FF0000"/>
                </a:solidFill>
                <a:latin typeface="华文细黑"/>
                <a:ea typeface="华文细黑"/>
                <a:cs typeface="华文细黑"/>
              </a:rPr>
              <a:t>神差遣救</a:t>
            </a:r>
            <a:r>
              <a:rPr lang="zh-CN" altLang="en-US" sz="2400" dirty="0">
                <a:solidFill>
                  <a:srgbClr val="FF0000"/>
                </a:solidFill>
                <a:latin typeface="华文细黑"/>
                <a:ea typeface="华文细黑"/>
                <a:cs typeface="华文细黑"/>
              </a:rPr>
              <a:t>主，现在他命令所有的人为自己的愚行悔改</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a:t>
            </a:r>
            <a:r>
              <a:rPr lang="zh-CN" altLang="en-US" sz="2400" dirty="0" smtClean="0">
                <a:solidFill>
                  <a:srgbClr val="FF0000"/>
                </a:solidFill>
                <a:latin typeface="华文细黑"/>
                <a:ea typeface="华文细黑"/>
                <a:cs typeface="华文细黑"/>
              </a:rPr>
              <a:t>这位救</a:t>
            </a:r>
            <a:r>
              <a:rPr lang="zh-CN" altLang="en-US" sz="2400" dirty="0">
                <a:solidFill>
                  <a:srgbClr val="FF0000"/>
                </a:solidFill>
                <a:latin typeface="华文细黑"/>
                <a:ea typeface="华文细黑"/>
                <a:cs typeface="华文细黑"/>
              </a:rPr>
              <a:t>主死了，然后从死里复活，有一天</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他将施行审判的证据是他已经从死里复活了。</a:t>
            </a:r>
            <a:r>
              <a:rPr lang="en-US" sz="2400" dirty="0">
                <a:solidFill>
                  <a:srgbClr val="FF0000"/>
                </a:solidFill>
                <a:latin typeface="华文细黑"/>
                <a:ea typeface="华文细黑"/>
                <a:cs typeface="华文细黑"/>
              </a:rPr>
              <a:t> </a:t>
            </a:r>
            <a:endParaRPr lang="en-US" altLang="zh-CN" sz="2400" dirty="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二。保罗给了一个信息。</a:t>
            </a:r>
            <a:r>
              <a:rPr lang="en-US" sz="2800" b="1" dirty="0">
                <a:latin typeface="Arial Narrow"/>
                <a:cs typeface="Arial Narrow"/>
              </a:rPr>
              <a:t>2. Paul gives a message.</a:t>
            </a:r>
            <a:r>
              <a:rPr lang="en-US" sz="2800" dirty="0">
                <a:latin typeface="Arial Narrow"/>
                <a:cs typeface="Arial Narrow"/>
              </a:rPr>
              <a:t> </a:t>
            </a:r>
            <a:r>
              <a:rPr lang="en-US" sz="2800" b="1" dirty="0">
                <a:latin typeface="Arial Narrow"/>
                <a:cs typeface="Arial Narrow"/>
              </a:rPr>
              <a:t> </a:t>
            </a:r>
          </a:p>
        </p:txBody>
      </p:sp>
      <p:sp>
        <p:nvSpPr>
          <p:cNvPr id="6" name="TextBox 5"/>
          <p:cNvSpPr txBox="1"/>
          <p:nvPr/>
        </p:nvSpPr>
        <p:spPr>
          <a:xfrm>
            <a:off x="8440694" y="1575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
        <p:nvSpPr>
          <p:cNvPr id="7" name="Rectangle 6"/>
          <p:cNvSpPr/>
          <p:nvPr/>
        </p:nvSpPr>
        <p:spPr>
          <a:xfrm>
            <a:off x="6831" y="3687901"/>
            <a:ext cx="9137169" cy="3170099"/>
          </a:xfrm>
          <a:prstGeom prst="rect">
            <a:avLst/>
          </a:prstGeom>
        </p:spPr>
        <p:txBody>
          <a:bodyPr wrap="square">
            <a:spAutoFit/>
          </a:bodyPr>
          <a:lstStyle/>
          <a:p>
            <a:r>
              <a:rPr lang="en-US" sz="2400" b="1" dirty="0">
                <a:latin typeface="Arial Narrow"/>
                <a:cs typeface="Arial Narrow"/>
              </a:rPr>
              <a:t>D. The grace of God: He is Savior.</a:t>
            </a:r>
            <a:r>
              <a:rPr lang="en-US" sz="2400" dirty="0">
                <a:latin typeface="Arial Narrow"/>
                <a:cs typeface="Arial Narrow"/>
              </a:rPr>
              <a:t> </a:t>
            </a:r>
            <a:r>
              <a:rPr lang="en-US" sz="2200" dirty="0">
                <a:solidFill>
                  <a:srgbClr val="0000FF"/>
                </a:solidFill>
                <a:latin typeface="Arial Narrow"/>
                <a:cs typeface="Arial Narrow"/>
              </a:rPr>
              <a:t>“In the past God overlooked such ignorance, but now he commands all people everywhere to </a:t>
            </a:r>
            <a:r>
              <a:rPr lang="en-US" sz="2200" dirty="0" err="1">
                <a:solidFill>
                  <a:srgbClr val="0000FF"/>
                </a:solidFill>
                <a:latin typeface="Arial Narrow"/>
                <a:cs typeface="Arial Narrow"/>
              </a:rPr>
              <a:t>repent.For</a:t>
            </a:r>
            <a:r>
              <a:rPr lang="en-US" sz="2200" dirty="0">
                <a:solidFill>
                  <a:srgbClr val="0000FF"/>
                </a:solidFill>
                <a:latin typeface="Arial Narrow"/>
                <a:cs typeface="Arial Narrow"/>
              </a:rPr>
              <a:t> he has set a day when he will judge the world with justice by the man he has </a:t>
            </a:r>
            <a:r>
              <a:rPr lang="en-US" sz="2200" dirty="0" err="1">
                <a:solidFill>
                  <a:srgbClr val="0000FF"/>
                </a:solidFill>
                <a:latin typeface="Arial Narrow"/>
                <a:cs typeface="Arial Narrow"/>
              </a:rPr>
              <a:t>appointed.He</a:t>
            </a:r>
            <a:r>
              <a:rPr lang="en-US" sz="2200" dirty="0">
                <a:solidFill>
                  <a:srgbClr val="0000FF"/>
                </a:solidFill>
                <a:latin typeface="Arial Narrow"/>
                <a:cs typeface="Arial Narrow"/>
              </a:rPr>
              <a:t> has given proof of this to everyone by raising him from the dead”(Ac. 17:30-31). </a:t>
            </a:r>
            <a:r>
              <a:rPr lang="en-US" sz="2200" dirty="0">
                <a:latin typeface="Arial Narrow"/>
                <a:cs typeface="Arial Narrow"/>
              </a:rPr>
              <a:t>(1) God was patient with man’s sin and ignorance(14:16;Ro.3:25). This does not mean that men were not guilty(Rom.1:19-20), but only that God held back divine wrath. (2) In due time, God sent a Savior, and now He commands all men to repent of their foolish ways. (3) This Savior was killed and then raised from the dead and one day, He will return to judge the world. The proof that He will judge is that He have raised from the dead</a:t>
            </a:r>
            <a:r>
              <a:rPr lang="en-US" sz="2000" dirty="0">
                <a:latin typeface="Arial Narrow"/>
                <a:cs typeface="Arial Narrow"/>
              </a:rPr>
              <a:t>. </a:t>
            </a:r>
          </a:p>
        </p:txBody>
      </p:sp>
    </p:spTree>
    <p:extLst>
      <p:ext uri="{BB962C8B-B14F-4D97-AF65-F5344CB8AC3E}">
        <p14:creationId xmlns:p14="http://schemas.microsoft.com/office/powerpoint/2010/main" val="122283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
        <p:nvSpPr>
          <p:cNvPr id="9" name="Rectangle 8"/>
          <p:cNvSpPr/>
          <p:nvPr/>
        </p:nvSpPr>
        <p:spPr>
          <a:xfrm>
            <a:off x="-16934" y="305047"/>
            <a:ext cx="9160934" cy="6370974"/>
          </a:xfrm>
          <a:prstGeom prst="rect">
            <a:avLst/>
          </a:prstGeom>
        </p:spPr>
        <p:txBody>
          <a:bodyPr wrap="square">
            <a:spAutoFit/>
          </a:bodyPr>
          <a:lstStyle/>
          <a:p>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众人听见从死里复活的话，就有讥诮他的，又有人说，我们再听你讲这个吧。于是保罗从他们当中出去了。但有几个人贴近他，信了主，其中有亚略巴古的官丢尼修，并一个妇人，名叫大马哩，还有别人一同信</a:t>
            </a:r>
            <a:r>
              <a:rPr lang="en-US" sz="2400" dirty="0" smtClean="0">
                <a:solidFill>
                  <a:srgbClr val="0000FF"/>
                </a:solidFill>
                <a:latin typeface="华文细黑"/>
                <a:ea typeface="华文细黑"/>
                <a:cs typeface="华文细黑"/>
              </a:rPr>
              <a:t>从</a:t>
            </a:r>
            <a:r>
              <a:rPr lang="zh-CN" altLang="en-US" sz="2400" dirty="0" smtClean="0">
                <a:solidFill>
                  <a:srgbClr val="0000FF"/>
                </a:solidFill>
                <a:latin typeface="华文细黑"/>
                <a:ea typeface="华文细黑"/>
                <a:cs typeface="华文细黑"/>
              </a:rPr>
              <a:t>”</a:t>
            </a:r>
            <a:r>
              <a:rPr lang="en-US" altLang="zh-CN" sz="2400" dirty="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徒</a:t>
            </a:r>
            <a:r>
              <a:rPr lang="en-US" altLang="zh-CN" sz="2400" dirty="0" smtClean="0">
                <a:solidFill>
                  <a:srgbClr val="0000FF"/>
                </a:solidFill>
                <a:latin typeface="华文细黑"/>
                <a:ea typeface="华文细黑"/>
                <a:cs typeface="华文细黑"/>
              </a:rPr>
              <a:t>17:30</a:t>
            </a:r>
            <a:r>
              <a:rPr lang="en-US" altLang="zh-CN"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34)</a:t>
            </a:r>
            <a:r>
              <a:rPr lang="zh-CN" altLang="en-US" sz="2400" dirty="0" smtClean="0">
                <a:solidFill>
                  <a:srgbClr val="0000FF"/>
                </a:solidFill>
                <a:latin typeface="华文细黑"/>
                <a:ea typeface="华文细黑"/>
                <a:cs typeface="华文细黑"/>
              </a:rPr>
              <a:t>。 </a:t>
            </a:r>
            <a:r>
              <a:rPr lang="zh-CN" altLang="en-US" sz="2400" dirty="0">
                <a:solidFill>
                  <a:srgbClr val="FF0000"/>
                </a:solidFill>
                <a:latin typeface="华文细黑"/>
                <a:ea typeface="华文细黑"/>
                <a:cs typeface="华文细黑"/>
              </a:rPr>
              <a:t>三个</a:t>
            </a:r>
            <a:r>
              <a:rPr lang="zh-CN" altLang="en-US" sz="2400" dirty="0" smtClean="0">
                <a:solidFill>
                  <a:srgbClr val="FF0000"/>
                </a:solidFill>
                <a:latin typeface="华文细黑"/>
                <a:ea typeface="华文细黑"/>
                <a:cs typeface="华文细黑"/>
              </a:rPr>
              <a:t>不同的反应是什么？</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有些人</a:t>
            </a:r>
            <a:r>
              <a:rPr lang="zh-CN" altLang="en-US" sz="2400" dirty="0">
                <a:solidFill>
                  <a:srgbClr val="FF0000"/>
                </a:solidFill>
                <a:latin typeface="华文细黑"/>
                <a:ea typeface="华文细黑"/>
                <a:cs typeface="华文细黑"/>
              </a:rPr>
              <a:t>嘲笑，没有认真对待保罗的消息</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其</a:t>
            </a:r>
            <a:r>
              <a:rPr lang="zh-CN" altLang="en-US" sz="2400" dirty="0">
                <a:solidFill>
                  <a:srgbClr val="FF0000"/>
                </a:solidFill>
                <a:latin typeface="华文细黑"/>
                <a:ea typeface="华文细黑"/>
                <a:cs typeface="华文细黑"/>
              </a:rPr>
              <a:t>他人有兴趣但想听到更</a:t>
            </a:r>
            <a:r>
              <a:rPr lang="zh-CN" altLang="en-US" sz="2400" dirty="0" smtClean="0">
                <a:solidFill>
                  <a:srgbClr val="FF0000"/>
                </a:solidFill>
                <a:latin typeface="华文细黑"/>
                <a:ea typeface="华文细黑"/>
                <a:cs typeface="华文细黑"/>
              </a:rPr>
              <a:t>多的。</a:t>
            </a:r>
            <a:r>
              <a:rPr lang="en-US" altLang="zh-CN" sz="2400" dirty="0" smtClean="0">
                <a:solidFill>
                  <a:srgbClr val="FF0000"/>
                </a:solidFill>
                <a:latin typeface="华文细黑"/>
                <a:ea typeface="华文细黑"/>
                <a:cs typeface="华文细黑"/>
              </a:rPr>
              <a:t>(3)</a:t>
            </a:r>
            <a:r>
              <a:rPr lang="zh-CN" altLang="en-US" sz="2400" dirty="0" smtClean="0">
                <a:solidFill>
                  <a:srgbClr val="FF0000"/>
                </a:solidFill>
                <a:latin typeface="华文细黑"/>
                <a:ea typeface="华文细黑"/>
                <a:cs typeface="华文细黑"/>
              </a:rPr>
              <a:t>一个小团体接受了保罗的传讲</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相信了耶稣基督，并且得救</a:t>
            </a:r>
            <a:r>
              <a:rPr lang="zh-CN" altLang="en-US" sz="2400" dirty="0">
                <a:solidFill>
                  <a:srgbClr val="FF0000"/>
                </a:solidFill>
                <a:latin typeface="华文细黑"/>
                <a:ea typeface="华文细黑"/>
                <a:cs typeface="华文细黑"/>
              </a:rPr>
              <a:t>了</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0000FF"/>
                </a:solidFill>
                <a:latin typeface="Arial Narrow"/>
                <a:cs typeface="Arial Narrow"/>
              </a:rPr>
              <a:t>“</a:t>
            </a:r>
            <a:r>
              <a:rPr lang="en-US" sz="2400" dirty="0">
                <a:solidFill>
                  <a:srgbClr val="0000FF"/>
                </a:solidFill>
                <a:latin typeface="Arial Narrow"/>
                <a:cs typeface="Arial Narrow"/>
              </a:rPr>
              <a:t>When they heard about the resurrection of the dead, some of them sneered, but others said, “We want to hear you again on this subject.” At </a:t>
            </a:r>
            <a:r>
              <a:rPr lang="en-US" sz="2400" dirty="0" err="1">
                <a:solidFill>
                  <a:srgbClr val="0000FF"/>
                </a:solidFill>
                <a:latin typeface="Arial Narrow"/>
                <a:cs typeface="Arial Narrow"/>
              </a:rPr>
              <a:t>that,Paul</a:t>
            </a:r>
            <a:r>
              <a:rPr lang="en-US" sz="2400" dirty="0">
                <a:solidFill>
                  <a:srgbClr val="0000FF"/>
                </a:solidFill>
                <a:latin typeface="Arial Narrow"/>
                <a:cs typeface="Arial Narrow"/>
              </a:rPr>
              <a:t> left the Council.</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Some of the people became followers of Paul and believed. Among them was Dionysius, a member of the </a:t>
            </a:r>
            <a:r>
              <a:rPr lang="en-US" sz="2400" dirty="0" err="1">
                <a:solidFill>
                  <a:srgbClr val="0000FF"/>
                </a:solidFill>
                <a:latin typeface="Arial Narrow"/>
                <a:cs typeface="Arial Narrow"/>
              </a:rPr>
              <a:t>Areopagus</a:t>
            </a:r>
            <a:r>
              <a:rPr lang="en-US" sz="2400" dirty="0">
                <a:solidFill>
                  <a:srgbClr val="0000FF"/>
                </a:solidFill>
                <a:latin typeface="Arial Narrow"/>
                <a:cs typeface="Arial Narrow"/>
              </a:rPr>
              <a:t>, also a woman named </a:t>
            </a:r>
            <a:r>
              <a:rPr lang="en-US" sz="2400" dirty="0" err="1">
                <a:solidFill>
                  <a:srgbClr val="0000FF"/>
                </a:solidFill>
                <a:latin typeface="Arial Narrow"/>
                <a:cs typeface="Arial Narrow"/>
              </a:rPr>
              <a:t>Damaris</a:t>
            </a:r>
            <a:r>
              <a:rPr lang="en-US" sz="2400" dirty="0">
                <a:solidFill>
                  <a:srgbClr val="0000FF"/>
                </a:solidFill>
                <a:latin typeface="Arial Narrow"/>
                <a:cs typeface="Arial Narrow"/>
              </a:rPr>
              <a:t>, and a number of others”(Ac.17:</a:t>
            </a:r>
            <a:r>
              <a:rPr lang="en-US" sz="2400" dirty="0" smtClean="0">
                <a:solidFill>
                  <a:srgbClr val="0000FF"/>
                </a:solidFill>
                <a:latin typeface="Arial Narrow"/>
                <a:cs typeface="Arial Narrow"/>
              </a:rPr>
              <a:t>32-</a:t>
            </a:r>
            <a:r>
              <a:rPr lang="en-US" sz="2400" dirty="0">
                <a:solidFill>
                  <a:srgbClr val="0000FF"/>
                </a:solidFill>
                <a:latin typeface="Arial Narrow"/>
                <a:cs typeface="Arial Narrow"/>
              </a:rPr>
              <a:t>34).</a:t>
            </a:r>
            <a:r>
              <a:rPr lang="en-US" sz="2400" b="1" dirty="0">
                <a:solidFill>
                  <a:srgbClr val="0000FF"/>
                </a:solidFill>
                <a:latin typeface="Arial Narrow"/>
                <a:cs typeface="Arial Narrow"/>
              </a:rPr>
              <a:t> </a:t>
            </a:r>
            <a:r>
              <a:rPr lang="en-US" sz="2400" dirty="0">
                <a:latin typeface="Arial Narrow"/>
                <a:cs typeface="Arial Narrow"/>
              </a:rPr>
              <a:t>What were the three different responses? (1) Some laughed and </a:t>
            </a:r>
            <a:r>
              <a:rPr lang="en-US" sz="2400" dirty="0" smtClean="0">
                <a:latin typeface="Arial Narrow"/>
                <a:cs typeface="Arial Narrow"/>
              </a:rPr>
              <a:t>mocked </a:t>
            </a:r>
            <a:r>
              <a:rPr lang="en-US" sz="2400" dirty="0">
                <a:latin typeface="Arial Narrow"/>
                <a:cs typeface="Arial Narrow"/>
              </a:rPr>
              <a:t>and </a:t>
            </a:r>
            <a:endParaRPr lang="en-US" sz="2400" dirty="0" smtClean="0">
              <a:latin typeface="Arial Narrow"/>
              <a:cs typeface="Arial Narrow"/>
            </a:endParaRPr>
          </a:p>
          <a:p>
            <a:r>
              <a:rPr lang="en-US" sz="2400" dirty="0" smtClean="0">
                <a:latin typeface="Arial Narrow"/>
                <a:cs typeface="Arial Narrow"/>
              </a:rPr>
              <a:t>did </a:t>
            </a:r>
            <a:r>
              <a:rPr lang="en-US" sz="2400" dirty="0">
                <a:latin typeface="Arial Narrow"/>
                <a:cs typeface="Arial Narrow"/>
              </a:rPr>
              <a:t>not take Paul’s message seriously</a:t>
            </a:r>
            <a:r>
              <a:rPr lang="en-US" sz="2400" dirty="0" smtClean="0">
                <a:latin typeface="Arial Narrow"/>
                <a:cs typeface="Arial Narrow"/>
              </a:rPr>
              <a:t>.(</a:t>
            </a:r>
            <a:r>
              <a:rPr lang="en-US" sz="2400" dirty="0">
                <a:latin typeface="Arial Narrow"/>
                <a:cs typeface="Arial Narrow"/>
              </a:rPr>
              <a:t>2</a:t>
            </a:r>
            <a:r>
              <a:rPr lang="en-US" sz="2400" dirty="0" smtClean="0">
                <a:latin typeface="Arial Narrow"/>
                <a:cs typeface="Arial Narrow"/>
              </a:rPr>
              <a:t>)Others </a:t>
            </a:r>
          </a:p>
          <a:p>
            <a:r>
              <a:rPr lang="en-US" sz="2400" dirty="0" smtClean="0">
                <a:latin typeface="Arial Narrow"/>
                <a:cs typeface="Arial Narrow"/>
              </a:rPr>
              <a:t>were </a:t>
            </a:r>
            <a:r>
              <a:rPr lang="en-US" sz="2400" dirty="0">
                <a:latin typeface="Arial Narrow"/>
                <a:cs typeface="Arial Narrow"/>
              </a:rPr>
              <a:t>interested but wanted to hear more</a:t>
            </a:r>
            <a:r>
              <a:rPr lang="en-US" sz="2400" dirty="0" smtClean="0">
                <a:latin typeface="Arial Narrow"/>
                <a:cs typeface="Arial Narrow"/>
              </a:rPr>
              <a:t>.(</a:t>
            </a:r>
            <a:r>
              <a:rPr lang="en-US" sz="2400" dirty="0">
                <a:latin typeface="Arial Narrow"/>
                <a:cs typeface="Arial Narrow"/>
              </a:rPr>
              <a:t>3</a:t>
            </a:r>
            <a:r>
              <a:rPr lang="en-US" sz="2400" dirty="0" smtClean="0">
                <a:latin typeface="Arial Narrow"/>
                <a:cs typeface="Arial Narrow"/>
              </a:rPr>
              <a:t>)A </a:t>
            </a:r>
          </a:p>
          <a:p>
            <a:r>
              <a:rPr lang="en-US" sz="2400" dirty="0" smtClean="0">
                <a:latin typeface="Arial Narrow"/>
                <a:cs typeface="Arial Narrow"/>
              </a:rPr>
              <a:t>small </a:t>
            </a:r>
            <a:r>
              <a:rPr lang="en-US" sz="2400" dirty="0">
                <a:latin typeface="Arial Narrow"/>
                <a:cs typeface="Arial Narrow"/>
              </a:rPr>
              <a:t>group accepted what Paul preached, </a:t>
            </a:r>
            <a:endParaRPr lang="en-US" sz="2400" dirty="0" smtClean="0">
              <a:latin typeface="Arial Narrow"/>
              <a:cs typeface="Arial Narrow"/>
            </a:endParaRPr>
          </a:p>
          <a:p>
            <a:r>
              <a:rPr lang="en-US" sz="2400" dirty="0" smtClean="0">
                <a:latin typeface="Arial Narrow"/>
                <a:cs typeface="Arial Narrow"/>
              </a:rPr>
              <a:t>believed </a:t>
            </a:r>
            <a:r>
              <a:rPr lang="en-US" sz="2400" dirty="0">
                <a:latin typeface="Arial Narrow"/>
                <a:cs typeface="Arial Narrow"/>
              </a:rPr>
              <a:t>on Jesus </a:t>
            </a:r>
            <a:r>
              <a:rPr lang="en-US" sz="2400" dirty="0" err="1">
                <a:latin typeface="Arial Narrow"/>
                <a:cs typeface="Arial Narrow"/>
              </a:rPr>
              <a:t>Christ,and</a:t>
            </a:r>
            <a:r>
              <a:rPr lang="en-US" sz="2400" dirty="0">
                <a:latin typeface="Arial Narrow"/>
                <a:cs typeface="Arial Narrow"/>
              </a:rPr>
              <a:t> were saved</a:t>
            </a:r>
            <a:r>
              <a:rPr lang="en-US" sz="2400" dirty="0" smtClean="0">
                <a:latin typeface="Arial Narrow"/>
                <a:cs typeface="Arial Narrow"/>
              </a:rPr>
              <a:t>. </a:t>
            </a:r>
            <a:endParaRPr lang="en-US" sz="2400" dirty="0">
              <a:latin typeface="Arial Narrow"/>
              <a:cs typeface="Arial Narrow"/>
            </a:endParaRPr>
          </a:p>
        </p:txBody>
      </p:sp>
      <p:pic>
        <p:nvPicPr>
          <p:cNvPr id="3" name="Picture 2"/>
          <p:cNvPicPr>
            <a:picLocks noChangeAspect="1"/>
          </p:cNvPicPr>
          <p:nvPr/>
        </p:nvPicPr>
        <p:blipFill>
          <a:blip r:embed="rId3"/>
          <a:stretch>
            <a:fillRect/>
          </a:stretch>
        </p:blipFill>
        <p:spPr>
          <a:xfrm>
            <a:off x="5429150" y="4842927"/>
            <a:ext cx="4612318" cy="2421467"/>
          </a:xfrm>
          <a:prstGeom prst="rect">
            <a:avLst/>
          </a:prstGeom>
        </p:spPr>
      </p:pic>
    </p:spTree>
    <p:extLst>
      <p:ext uri="{BB962C8B-B14F-4D97-AF65-F5344CB8AC3E}">
        <p14:creationId xmlns:p14="http://schemas.microsoft.com/office/powerpoint/2010/main" val="340323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(16)</a:t>
            </a:r>
            <a:endParaRPr lang="en-US" sz="2800" dirty="0">
              <a:solidFill>
                <a:srgbClr val="0000FF"/>
              </a:solidFill>
              <a:latin typeface="Times"/>
              <a:cs typeface="Times"/>
            </a:endParaRPr>
          </a:p>
        </p:txBody>
      </p:sp>
      <p:sp>
        <p:nvSpPr>
          <p:cNvPr id="9" name="Rectangle 8"/>
          <p:cNvSpPr/>
          <p:nvPr/>
        </p:nvSpPr>
        <p:spPr>
          <a:xfrm>
            <a:off x="-16934" y="271181"/>
            <a:ext cx="9160934" cy="6494085"/>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智慧的</a:t>
            </a:r>
            <a:r>
              <a:rPr lang="zh-CN" altLang="en-US" sz="2400" dirty="0">
                <a:solidFill>
                  <a:srgbClr val="FF0000"/>
                </a:solidFill>
                <a:latin typeface="华文细黑"/>
                <a:ea typeface="华文细黑"/>
                <a:cs typeface="华文细黑"/>
              </a:rPr>
              <a:t>雅典人是不会轻易接受保罗卑微的福音信息的，尤其当他把这个希腊历史归结为一个“无知的时代”时。我们需要能走向学院大门的见证人，将基督传扬给在他们的世界里有智慧但不知道世上真</a:t>
            </a:r>
            <a:r>
              <a:rPr lang="zh-CN" altLang="en-US" sz="2400" dirty="0" smtClean="0">
                <a:solidFill>
                  <a:srgbClr val="FF0000"/>
                </a:solidFill>
                <a:latin typeface="华文细黑"/>
                <a:ea typeface="华文细黑"/>
                <a:cs typeface="华文细黑"/>
              </a:rPr>
              <a:t>智慧的人。</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可见你们蒙召的，按着肉体有智慧的不多，有能力的不多，有尊贵的也不</a:t>
            </a:r>
            <a:r>
              <a:rPr lang="en-US" sz="2400" dirty="0" smtClean="0">
                <a:solidFill>
                  <a:srgbClr val="0000FF"/>
                </a:solidFill>
                <a:latin typeface="华文细黑"/>
                <a:ea typeface="华文细黑"/>
                <a:cs typeface="华文细黑"/>
              </a:rPr>
              <a:t>多</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林前</a:t>
            </a:r>
            <a:r>
              <a:rPr lang="en-US" altLang="zh-CN" sz="2400" dirty="0" smtClean="0">
                <a:solidFill>
                  <a:srgbClr val="0000FF"/>
                </a:solidFill>
                <a:latin typeface="华文细黑"/>
                <a:ea typeface="华文细黑"/>
                <a:cs typeface="华文细黑"/>
              </a:rPr>
              <a:t>1</a:t>
            </a:r>
            <a:r>
              <a:rPr lang="en-US" altLang="zh-CN"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26)</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但有些智慧人蒙神拣选，</a:t>
            </a:r>
            <a:r>
              <a:rPr lang="zh-CN" altLang="en-US" sz="2400" dirty="0" smtClean="0">
                <a:solidFill>
                  <a:srgbClr val="FF0000"/>
                </a:solidFill>
                <a:latin typeface="华文细黑"/>
                <a:ea typeface="华文细黑"/>
                <a:cs typeface="华文细黑"/>
              </a:rPr>
              <a:t>神可以用你去呼召他们。 </a:t>
            </a:r>
            <a:r>
              <a:rPr lang="zh-CN" altLang="en-US" sz="2400" dirty="0">
                <a:solidFill>
                  <a:srgbClr val="FF0000"/>
                </a:solidFill>
                <a:latin typeface="华文细黑"/>
                <a:ea typeface="华文细黑"/>
                <a:cs typeface="华文细黑"/>
              </a:rPr>
              <a:t>把福音带到你的“雅典</a:t>
            </a:r>
            <a:r>
              <a:rPr lang="zh-CN" altLang="en-US" sz="2400" dirty="0" smtClean="0">
                <a:solidFill>
                  <a:srgbClr val="FF0000"/>
                </a:solidFill>
                <a:latin typeface="华文细黑"/>
                <a:ea typeface="华文细黑"/>
                <a:cs typeface="华文细黑"/>
              </a:rPr>
              <a:t>”到大堪萨斯</a:t>
            </a:r>
            <a:r>
              <a:rPr lang="zh-CN" altLang="en-US" sz="2400" dirty="0">
                <a:solidFill>
                  <a:srgbClr val="FF0000"/>
                </a:solidFill>
                <a:latin typeface="华文细黑"/>
                <a:ea typeface="华文细黑"/>
                <a:cs typeface="华文细黑"/>
              </a:rPr>
              <a:t>城社区</a:t>
            </a:r>
            <a:r>
              <a:rPr lang="zh-CN" altLang="en-US" sz="2400" dirty="0" smtClean="0">
                <a:solidFill>
                  <a:srgbClr val="FF0000"/>
                </a:solidFill>
                <a:latin typeface="华文细黑"/>
                <a:ea typeface="华文细黑"/>
                <a:cs typeface="华文细黑"/>
              </a:rPr>
              <a:t>。对我们</a:t>
            </a:r>
            <a:r>
              <a:rPr lang="zh-CN" altLang="en-US" sz="2400" dirty="0">
                <a:solidFill>
                  <a:srgbClr val="FF0000"/>
                </a:solidFill>
                <a:latin typeface="华文细黑"/>
                <a:ea typeface="华文细黑"/>
                <a:cs typeface="华文细黑"/>
              </a:rPr>
              <a:t>的社区有什么看法？ 美丽</a:t>
            </a:r>
            <a:r>
              <a:rPr lang="zh-CN" altLang="en-US" sz="2400" dirty="0" smtClean="0">
                <a:solidFill>
                  <a:srgbClr val="FF0000"/>
                </a:solidFill>
                <a:latin typeface="华文细黑"/>
                <a:ea typeface="华文细黑"/>
                <a:cs typeface="华文细黑"/>
              </a:rPr>
              <a:t>的喷泉，美味的烧烤</a:t>
            </a:r>
            <a:r>
              <a:rPr lang="zh-CN" altLang="en-US" sz="2400" dirty="0">
                <a:solidFill>
                  <a:srgbClr val="FF0000"/>
                </a:solidFill>
                <a:latin typeface="华文细黑"/>
                <a:ea typeface="华文细黑"/>
                <a:cs typeface="华文细黑"/>
              </a:rPr>
              <a:t>，友好的人</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美</a:t>
            </a:r>
            <a:r>
              <a:rPr lang="zh-CN" altLang="en-US" sz="2400" dirty="0" smtClean="0">
                <a:solidFill>
                  <a:srgbClr val="FF0000"/>
                </a:solidFill>
                <a:latin typeface="华文细黑"/>
                <a:ea typeface="华文细黑"/>
                <a:cs typeface="华文细黑"/>
              </a:rPr>
              <a:t>国本地人</a:t>
            </a:r>
            <a:r>
              <a:rPr lang="en-US" altLang="zh-CN" sz="2400" dirty="0" smtClean="0">
                <a:solidFill>
                  <a:srgbClr val="FF0000"/>
                </a:solidFill>
                <a:latin typeface="Arial Narrow"/>
                <a:ea typeface="华文细黑"/>
                <a:cs typeface="Arial Narrow"/>
              </a:rPr>
              <a:t>Shawnee</a:t>
            </a:r>
            <a:r>
              <a:rPr lang="zh-CN" altLang="en-US" sz="2400" dirty="0">
                <a:solidFill>
                  <a:srgbClr val="FF0000"/>
                </a:solidFill>
                <a:latin typeface="华文细黑"/>
                <a:ea typeface="华文细黑"/>
                <a:cs typeface="华文细黑"/>
              </a:rPr>
              <a:t>意思是“黑蹄”</a:t>
            </a:r>
            <a:r>
              <a:rPr lang="zh-CN" altLang="en-US" sz="2400" dirty="0" smtClean="0">
                <a:solidFill>
                  <a:srgbClr val="FF0000"/>
                </a:solidFill>
                <a:latin typeface="华文细黑"/>
                <a:ea typeface="华文细黑"/>
                <a:cs typeface="华文细黑"/>
              </a:rPr>
              <a:t>。</a:t>
            </a:r>
            <a:r>
              <a:rPr lang="en-US" altLang="zh-CN" sz="2400" dirty="0">
                <a:solidFill>
                  <a:srgbClr val="FF0000"/>
                </a:solidFill>
                <a:latin typeface="Arial Narrow"/>
                <a:ea typeface="华文细黑"/>
                <a:cs typeface="Arial Narrow"/>
              </a:rPr>
              <a:t>Shawnee</a:t>
            </a:r>
            <a:r>
              <a:rPr lang="zh-CN" altLang="en-US" sz="2400" dirty="0" smtClean="0">
                <a:solidFill>
                  <a:srgbClr val="FF0000"/>
                </a:solidFill>
                <a:latin typeface="华文细黑"/>
                <a:ea typeface="华文细黑"/>
                <a:cs typeface="华文细黑"/>
              </a:rPr>
              <a:t>座右铭</a:t>
            </a:r>
            <a:r>
              <a:rPr lang="zh-CN" altLang="en-US" sz="2400" dirty="0">
                <a:solidFill>
                  <a:srgbClr val="FF0000"/>
                </a:solidFill>
                <a:latin typeface="华文细黑"/>
                <a:ea typeface="华文细黑"/>
                <a:cs typeface="华文细黑"/>
              </a:rPr>
              <a:t>是“好的起点在这里</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。社区</a:t>
            </a:r>
            <a:r>
              <a:rPr lang="zh-CN" altLang="en-US" sz="2400" dirty="0" smtClean="0">
                <a:solidFill>
                  <a:srgbClr val="FF0000"/>
                </a:solidFill>
                <a:latin typeface="华文细黑"/>
                <a:ea typeface="华文细黑"/>
                <a:cs typeface="华文细黑"/>
              </a:rPr>
              <a:t>来自“</a:t>
            </a:r>
            <a:r>
              <a:rPr lang="zh-CN" altLang="en-US" sz="2400" dirty="0">
                <a:solidFill>
                  <a:srgbClr val="FF0000"/>
                </a:solidFill>
                <a:latin typeface="华文细黑"/>
                <a:ea typeface="华文细黑"/>
                <a:cs typeface="华文细黑"/>
              </a:rPr>
              <a:t>共同</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200" dirty="0" smtClean="0">
                <a:latin typeface="Arial Narrow"/>
                <a:cs typeface="Arial Narrow"/>
              </a:rPr>
              <a:t>W</a:t>
            </a:r>
            <a:r>
              <a:rPr lang="en-US" sz="2200" dirty="0" smtClean="0">
                <a:latin typeface="Arial Narrow"/>
                <a:cs typeface="Arial Narrow"/>
              </a:rPr>
              <a:t>ise </a:t>
            </a:r>
            <a:r>
              <a:rPr lang="en-US" sz="2200" dirty="0">
                <a:latin typeface="Arial Narrow"/>
                <a:cs typeface="Arial Narrow"/>
              </a:rPr>
              <a:t>Athens would not take easily to Paul’s humbling message of the </a:t>
            </a:r>
            <a:r>
              <a:rPr lang="en-US" sz="2200" dirty="0" err="1">
                <a:latin typeface="Arial Narrow"/>
                <a:cs typeface="Arial Narrow"/>
              </a:rPr>
              <a:t>gospel,especially</a:t>
            </a:r>
            <a:r>
              <a:rPr lang="en-US" sz="2200" dirty="0">
                <a:latin typeface="Arial Narrow"/>
                <a:cs typeface="Arial Narrow"/>
              </a:rPr>
              <a:t> when he summarized all of Greek history in the phrase “the times of this ignorance.” We need witnesses who will go to the “halls of academe” and present Christ to people who are wise in their world but ignorant of the true wisdom of the world to come. </a:t>
            </a:r>
            <a:r>
              <a:rPr lang="en-US" sz="2200" dirty="0">
                <a:solidFill>
                  <a:srgbClr val="0000FF"/>
                </a:solidFill>
                <a:latin typeface="Arial Narrow"/>
                <a:cs typeface="Arial Narrow"/>
              </a:rPr>
              <a:t>“Not many wise men after the flesh, not many mighty, not many noble are called”(1Cor.1:26)</a:t>
            </a:r>
            <a:r>
              <a:rPr lang="en-US" sz="2200" dirty="0">
                <a:latin typeface="Arial Narrow"/>
                <a:cs typeface="Arial Narrow"/>
              </a:rPr>
              <a:t>, but some are called, and God may use you to call </a:t>
            </a:r>
            <a:r>
              <a:rPr lang="en-US" sz="2200" dirty="0" err="1" smtClean="0">
                <a:latin typeface="Arial Narrow"/>
                <a:cs typeface="Arial Narrow"/>
              </a:rPr>
              <a:t>them.Take</a:t>
            </a:r>
            <a:r>
              <a:rPr lang="en-US" sz="2200" dirty="0" smtClean="0">
                <a:latin typeface="Arial Narrow"/>
                <a:cs typeface="Arial Narrow"/>
              </a:rPr>
              <a:t> </a:t>
            </a:r>
            <a:r>
              <a:rPr lang="en-US" sz="2200" dirty="0">
                <a:latin typeface="Arial Narrow"/>
                <a:cs typeface="Arial Narrow"/>
              </a:rPr>
              <a:t>the gospel to your “Athens”, to </a:t>
            </a:r>
            <a:r>
              <a:rPr lang="en-US" sz="2200" dirty="0" smtClean="0">
                <a:latin typeface="Arial Narrow"/>
                <a:cs typeface="Arial Narrow"/>
              </a:rPr>
              <a:t>the GKC community. </a:t>
            </a:r>
            <a:r>
              <a:rPr lang="en-US" sz="2200" dirty="0">
                <a:latin typeface="Arial Narrow"/>
                <a:cs typeface="Arial Narrow"/>
              </a:rPr>
              <a:t>What are some observations about our </a:t>
            </a:r>
            <a:r>
              <a:rPr lang="en-US" sz="2200" dirty="0" err="1">
                <a:latin typeface="Arial Narrow"/>
                <a:cs typeface="Arial Narrow"/>
              </a:rPr>
              <a:t>community</a:t>
            </a:r>
            <a:r>
              <a:rPr lang="en-US" sz="2200" dirty="0" err="1" smtClean="0">
                <a:latin typeface="Arial Narrow"/>
                <a:cs typeface="Arial Narrow"/>
              </a:rPr>
              <a:t>?GKC</a:t>
            </a:r>
            <a:r>
              <a:rPr lang="en-US" sz="2200" dirty="0" smtClean="0">
                <a:latin typeface="Arial Narrow"/>
                <a:cs typeface="Arial Narrow"/>
              </a:rPr>
              <a:t> has beautiful </a:t>
            </a:r>
            <a:r>
              <a:rPr lang="en-US" sz="2200" dirty="0" err="1" smtClean="0">
                <a:latin typeface="Arial Narrow"/>
                <a:cs typeface="Arial Narrow"/>
              </a:rPr>
              <a:t>fountains,</a:t>
            </a:r>
            <a:r>
              <a:rPr lang="en-US" sz="2200" dirty="0" err="1">
                <a:latin typeface="Arial Narrow"/>
                <a:cs typeface="Arial Narrow"/>
              </a:rPr>
              <a:t>good</a:t>
            </a:r>
            <a:r>
              <a:rPr lang="en-US" sz="2200" dirty="0">
                <a:latin typeface="Arial Narrow"/>
                <a:cs typeface="Arial Narrow"/>
              </a:rPr>
              <a:t> </a:t>
            </a:r>
            <a:r>
              <a:rPr lang="en-US" sz="2200" dirty="0" smtClean="0">
                <a:latin typeface="Arial Narrow"/>
                <a:cs typeface="Arial Narrow"/>
              </a:rPr>
              <a:t>BBQ, friendly </a:t>
            </a:r>
            <a:r>
              <a:rPr lang="en-US" sz="2200" dirty="0" err="1" smtClean="0">
                <a:latin typeface="Arial Narrow"/>
                <a:cs typeface="Arial Narrow"/>
              </a:rPr>
              <a:t>people.Native</a:t>
            </a:r>
            <a:r>
              <a:rPr lang="en-US" sz="2200" dirty="0" smtClean="0">
                <a:latin typeface="Arial Narrow"/>
                <a:cs typeface="Arial Narrow"/>
              </a:rPr>
              <a:t> American name Shawnee means “</a:t>
            </a:r>
            <a:r>
              <a:rPr lang="en-US" sz="2200" dirty="0">
                <a:latin typeface="Arial Narrow"/>
                <a:cs typeface="Arial Narrow"/>
              </a:rPr>
              <a:t>black </a:t>
            </a:r>
            <a:r>
              <a:rPr lang="en-US" sz="2200" dirty="0" err="1">
                <a:latin typeface="Arial Narrow"/>
                <a:cs typeface="Arial Narrow"/>
              </a:rPr>
              <a:t>hoof.</a:t>
            </a:r>
            <a:r>
              <a:rPr lang="en-US" sz="2200" dirty="0" err="1" smtClean="0">
                <a:latin typeface="Arial Narrow"/>
                <a:cs typeface="Arial Narrow"/>
              </a:rPr>
              <a:t>”Shawnee’s</a:t>
            </a:r>
            <a:r>
              <a:rPr lang="en-US" sz="2200" dirty="0" smtClean="0">
                <a:latin typeface="Arial Narrow"/>
                <a:cs typeface="Arial Narrow"/>
              </a:rPr>
              <a:t> motto </a:t>
            </a:r>
            <a:r>
              <a:rPr lang="en-US" sz="2200" dirty="0" err="1" smtClean="0">
                <a:latin typeface="Arial Narrow"/>
                <a:cs typeface="Arial Narrow"/>
              </a:rPr>
              <a:t>is,“Good</a:t>
            </a:r>
            <a:r>
              <a:rPr lang="en-US" sz="2200" dirty="0" smtClean="0">
                <a:latin typeface="Arial Narrow"/>
                <a:cs typeface="Arial Narrow"/>
              </a:rPr>
              <a:t> starts </a:t>
            </a:r>
            <a:r>
              <a:rPr lang="en-US" sz="2200" dirty="0" err="1" smtClean="0">
                <a:latin typeface="Arial Narrow"/>
                <a:cs typeface="Arial Narrow"/>
              </a:rPr>
              <a:t>here”</a:t>
            </a:r>
            <a:r>
              <a:rPr lang="en-US" sz="2400" dirty="0" err="1">
                <a:latin typeface="Arial Narrow"/>
                <a:cs typeface="Arial Narrow"/>
              </a:rPr>
              <a:t>.</a:t>
            </a:r>
            <a:r>
              <a:rPr lang="en-US" sz="2400" dirty="0" err="1" smtClean="0">
                <a:latin typeface="Arial Narrow"/>
                <a:cs typeface="Arial Narrow"/>
              </a:rPr>
              <a:t>Community</a:t>
            </a:r>
            <a:r>
              <a:rPr lang="en-US" sz="2400" dirty="0" smtClean="0">
                <a:latin typeface="Arial Narrow"/>
                <a:cs typeface="Arial Narrow"/>
              </a:rPr>
              <a:t> </a:t>
            </a:r>
            <a:r>
              <a:rPr lang="en-US" altLang="zh-CN" sz="2400" dirty="0" smtClean="0">
                <a:latin typeface="Arial Narrow"/>
                <a:cs typeface="Arial Narrow"/>
              </a:rPr>
              <a:t>comes from common</a:t>
            </a:r>
            <a:r>
              <a:rPr lang="en-US" sz="2400" dirty="0" smtClean="0">
                <a:latin typeface="Arial Narrow"/>
                <a:cs typeface="Arial Narrow"/>
              </a:rPr>
              <a:t>.</a:t>
            </a:r>
            <a:endParaRPr lang="en-US" sz="2400" dirty="0">
              <a:latin typeface="Arial Narrow"/>
              <a:cs typeface="Arial Narrow"/>
            </a:endParaRPr>
          </a:p>
        </p:txBody>
      </p:sp>
    </p:spTree>
    <p:extLst>
      <p:ext uri="{BB962C8B-B14F-4D97-AF65-F5344CB8AC3E}">
        <p14:creationId xmlns:p14="http://schemas.microsoft.com/office/powerpoint/2010/main" val="4126507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799" y="0"/>
            <a:ext cx="8890000" cy="3810000"/>
          </a:xfrm>
          <a:prstGeom prst="rect">
            <a:avLst/>
          </a:prstGeom>
        </p:spPr>
      </p:pic>
      <p:pic>
        <p:nvPicPr>
          <p:cNvPr id="5" name="Picture 4"/>
          <p:cNvPicPr>
            <a:picLocks noChangeAspect="1"/>
          </p:cNvPicPr>
          <p:nvPr/>
        </p:nvPicPr>
        <p:blipFill>
          <a:blip r:embed="rId3"/>
          <a:stretch>
            <a:fillRect/>
          </a:stretch>
        </p:blipFill>
        <p:spPr>
          <a:xfrm>
            <a:off x="4602668" y="0"/>
            <a:ext cx="4541331" cy="3810000"/>
          </a:xfrm>
          <a:prstGeom prst="rect">
            <a:avLst/>
          </a:prstGeom>
        </p:spPr>
      </p:pic>
      <p:pic>
        <p:nvPicPr>
          <p:cNvPr id="9" name="Picture 8" descr="Screen Shot 2017-09-11 at 1.20.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61366"/>
            <a:ext cx="4305300" cy="2413000"/>
          </a:xfrm>
          <a:prstGeom prst="rect">
            <a:avLst/>
          </a:prstGeom>
        </p:spPr>
      </p:pic>
      <p:pic>
        <p:nvPicPr>
          <p:cNvPr id="11" name="Picture 10"/>
          <p:cNvPicPr>
            <a:picLocks noChangeAspect="1"/>
          </p:cNvPicPr>
          <p:nvPr/>
        </p:nvPicPr>
        <p:blipFill>
          <a:blip r:embed="rId5"/>
          <a:stretch>
            <a:fillRect/>
          </a:stretch>
        </p:blipFill>
        <p:spPr>
          <a:xfrm>
            <a:off x="5476463" y="3810000"/>
            <a:ext cx="2706413" cy="3048000"/>
          </a:xfrm>
          <a:prstGeom prst="rect">
            <a:avLst/>
          </a:prstGeom>
        </p:spPr>
      </p:pic>
    </p:spTree>
    <p:extLst>
      <p:ext uri="{BB962C8B-B14F-4D97-AF65-F5344CB8AC3E}">
        <p14:creationId xmlns:p14="http://schemas.microsoft.com/office/powerpoint/2010/main" val="417846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25933"/>
            <a:ext cx="9144000" cy="4240425"/>
          </a:xfrm>
          <a:prstGeom prst="rect">
            <a:avLst/>
          </a:prstGeom>
        </p:spPr>
      </p:pic>
      <p:sp>
        <p:nvSpPr>
          <p:cNvPr id="5" name="TextBox 4"/>
          <p:cNvSpPr txBox="1"/>
          <p:nvPr/>
        </p:nvSpPr>
        <p:spPr>
          <a:xfrm>
            <a:off x="0" y="16936"/>
            <a:ext cx="9144000" cy="830997"/>
          </a:xfrm>
          <a:prstGeom prst="rect">
            <a:avLst/>
          </a:prstGeom>
          <a:noFill/>
        </p:spPr>
        <p:txBody>
          <a:bodyPr wrap="square" rtlCol="0">
            <a:spAutoFit/>
          </a:bodyPr>
          <a:lstStyle/>
          <a:p>
            <a:r>
              <a:rPr lang="en-US" altLang="zh-TW" sz="2400" b="1" dirty="0" smtClean="0">
                <a:solidFill>
                  <a:srgbClr val="FF0000"/>
                </a:solidFill>
                <a:latin typeface="华文细黑"/>
                <a:ea typeface="华文细黑"/>
                <a:cs typeface="华文细黑"/>
              </a:rPr>
              <a:t>(1)2017</a:t>
            </a:r>
            <a:r>
              <a:rPr lang="zh-CN" altLang="en-US" sz="2400" b="1" dirty="0" smtClean="0">
                <a:solidFill>
                  <a:srgbClr val="FF0000"/>
                </a:solidFill>
                <a:latin typeface="华文细黑"/>
                <a:ea typeface="华文细黑"/>
                <a:cs typeface="华文细黑"/>
              </a:rPr>
              <a:t>年</a:t>
            </a:r>
            <a:r>
              <a:rPr lang="en-US" altLang="zh-TW" sz="2400" b="1" dirty="0" smtClean="0">
                <a:solidFill>
                  <a:srgbClr val="FF0000"/>
                </a:solidFill>
                <a:latin typeface="华文细黑"/>
                <a:ea typeface="华文细黑"/>
                <a:cs typeface="华文细黑"/>
              </a:rPr>
              <a:t>11</a:t>
            </a:r>
            <a:r>
              <a:rPr lang="zh-TW" altLang="en-US" sz="2400" b="1" dirty="0">
                <a:solidFill>
                  <a:srgbClr val="FF0000"/>
                </a:solidFill>
                <a:latin typeface="华文细黑"/>
                <a:ea typeface="华文细黑"/>
                <a:cs typeface="华文细黑"/>
              </a:rPr>
              <a:t>月</a:t>
            </a:r>
            <a:r>
              <a:rPr lang="en-US" altLang="zh-TW" sz="2400" b="1" dirty="0" smtClean="0">
                <a:solidFill>
                  <a:srgbClr val="FF0000"/>
                </a:solidFill>
                <a:latin typeface="华文细黑"/>
                <a:ea typeface="华文细黑"/>
                <a:cs typeface="华文细黑"/>
              </a:rPr>
              <a:t>18</a:t>
            </a:r>
            <a:r>
              <a:rPr lang="zh-CN" altLang="en-US" sz="2400" b="1" dirty="0" smtClean="0">
                <a:solidFill>
                  <a:srgbClr val="FF0000"/>
                </a:solidFill>
                <a:latin typeface="华文细黑"/>
                <a:ea typeface="华文细黑"/>
                <a:cs typeface="华文细黑"/>
              </a:rPr>
              <a:t>日</a:t>
            </a:r>
            <a:r>
              <a:rPr lang="en-US" altLang="zh-TW" sz="2400" b="1" dirty="0" smtClean="0">
                <a:solidFill>
                  <a:srgbClr val="FF0000"/>
                </a:solidFill>
                <a:latin typeface="华文细黑"/>
                <a:ea typeface="华文细黑"/>
                <a:cs typeface="华文细黑"/>
              </a:rPr>
              <a:t> </a:t>
            </a:r>
            <a:r>
              <a:rPr lang="zh-TW" altLang="en-US" sz="2400" b="1" dirty="0" smtClean="0">
                <a:solidFill>
                  <a:srgbClr val="FF0000"/>
                </a:solidFill>
                <a:latin typeface="华文细黑"/>
                <a:ea typeface="华文细黑"/>
                <a:cs typeface="华文细黑"/>
              </a:rPr>
              <a:t>：</a:t>
            </a:r>
            <a:r>
              <a:rPr lang="en-US" altLang="zh-TW" sz="2400" b="1" dirty="0">
                <a:solidFill>
                  <a:srgbClr val="FF0000"/>
                </a:solidFill>
                <a:latin typeface="华文细黑"/>
                <a:ea typeface="华文细黑"/>
                <a:cs typeface="华文细黑"/>
              </a:rPr>
              <a:t>225</a:t>
            </a:r>
            <a:r>
              <a:rPr lang="zh-TW" altLang="en-US" sz="2400" b="1" dirty="0">
                <a:solidFill>
                  <a:srgbClr val="FF0000"/>
                </a:solidFill>
                <a:latin typeface="华文细黑"/>
                <a:ea typeface="华文细黑"/>
                <a:cs typeface="华文细黑"/>
              </a:rPr>
              <a:t>名家庭感恩节需要罐头蔬菜</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Nov.18,2017: 450 Cans of vegetables are needed for 225 families Thanksgiving. </a:t>
            </a:r>
            <a:endParaRPr lang="en-US" sz="2400" dirty="0">
              <a:latin typeface="Arial Narrow"/>
              <a:cs typeface="Arial Narrow"/>
            </a:endParaRPr>
          </a:p>
        </p:txBody>
      </p:sp>
      <p:pic>
        <p:nvPicPr>
          <p:cNvPr id="6" name="Picture 5"/>
          <p:cNvPicPr>
            <a:picLocks noChangeAspect="1"/>
          </p:cNvPicPr>
          <p:nvPr/>
        </p:nvPicPr>
        <p:blipFill>
          <a:blip r:embed="rId3"/>
          <a:stretch>
            <a:fillRect/>
          </a:stretch>
        </p:blipFill>
        <p:spPr>
          <a:xfrm>
            <a:off x="6775003" y="847933"/>
            <a:ext cx="2368997" cy="1778000"/>
          </a:xfrm>
          <a:prstGeom prst="rect">
            <a:avLst/>
          </a:prstGeom>
        </p:spPr>
      </p:pic>
      <p:sp>
        <p:nvSpPr>
          <p:cNvPr id="7" name="TextBox 6"/>
          <p:cNvSpPr txBox="1"/>
          <p:nvPr/>
        </p:nvSpPr>
        <p:spPr>
          <a:xfrm>
            <a:off x="0" y="809726"/>
            <a:ext cx="9144000" cy="830997"/>
          </a:xfrm>
          <a:prstGeom prst="rect">
            <a:avLst/>
          </a:prstGeom>
          <a:noFill/>
        </p:spPr>
        <p:txBody>
          <a:bodyPr wrap="square" rtlCol="0">
            <a:spAutoFit/>
          </a:bodyPr>
          <a:lstStyle/>
          <a:p>
            <a:r>
              <a:rPr lang="en-US" altLang="zh-TW" sz="2400" b="1" dirty="0" smtClean="0">
                <a:solidFill>
                  <a:srgbClr val="FF0000"/>
                </a:solidFill>
                <a:latin typeface="华文细黑"/>
                <a:ea typeface="华文细黑"/>
                <a:cs typeface="华文细黑"/>
              </a:rPr>
              <a:t>(2)2017</a:t>
            </a:r>
            <a:r>
              <a:rPr lang="zh-CN" altLang="en-US" sz="2400" b="1" dirty="0" smtClean="0">
                <a:solidFill>
                  <a:srgbClr val="FF0000"/>
                </a:solidFill>
                <a:latin typeface="华文细黑"/>
                <a:ea typeface="华文细黑"/>
                <a:cs typeface="华文细黑"/>
              </a:rPr>
              <a:t>年</a:t>
            </a:r>
            <a:r>
              <a:rPr lang="en-US" altLang="zh-TW" sz="2400" b="1" dirty="0" smtClean="0">
                <a:solidFill>
                  <a:srgbClr val="FF0000"/>
                </a:solidFill>
                <a:latin typeface="华文细黑"/>
                <a:ea typeface="华文细黑"/>
                <a:cs typeface="华文细黑"/>
              </a:rPr>
              <a:t>12</a:t>
            </a:r>
            <a:r>
              <a:rPr lang="zh-TW" altLang="en-US" sz="2400" b="1" dirty="0" smtClean="0">
                <a:solidFill>
                  <a:srgbClr val="FF0000"/>
                </a:solidFill>
                <a:latin typeface="华文细黑"/>
                <a:ea typeface="华文细黑"/>
                <a:cs typeface="华文细黑"/>
              </a:rPr>
              <a:t>月</a:t>
            </a:r>
            <a:r>
              <a:rPr lang="en-US" altLang="zh-TW" sz="2400" b="1" dirty="0" smtClean="0">
                <a:solidFill>
                  <a:srgbClr val="FF0000"/>
                </a:solidFill>
                <a:latin typeface="华文细黑"/>
                <a:ea typeface="华文细黑"/>
                <a:cs typeface="华文细黑"/>
              </a:rPr>
              <a:t>21</a:t>
            </a:r>
            <a:r>
              <a:rPr lang="zh-CN" altLang="en-US" sz="2400" b="1" dirty="0" smtClean="0">
                <a:solidFill>
                  <a:srgbClr val="FF0000"/>
                </a:solidFill>
                <a:latin typeface="华文细黑"/>
                <a:ea typeface="华文细黑"/>
                <a:cs typeface="华文细黑"/>
              </a:rPr>
              <a:t>日</a:t>
            </a:r>
            <a:r>
              <a:rPr lang="en-US" altLang="zh-TW" sz="2400" b="1" dirty="0" smtClean="0">
                <a:solidFill>
                  <a:srgbClr val="FF0000"/>
                </a:solidFill>
                <a:latin typeface="华文细黑"/>
                <a:ea typeface="华文细黑"/>
                <a:cs typeface="华文细黑"/>
              </a:rPr>
              <a:t> </a:t>
            </a:r>
            <a:r>
              <a:rPr lang="zh-TW"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圣诞节“收养一个家庭”</a:t>
            </a:r>
            <a:r>
              <a:rPr lang="zh-TW" altLang="en-US" sz="2400" b="1" dirty="0" smtClean="0">
                <a:solidFill>
                  <a:srgbClr val="FF0000"/>
                </a:solidFill>
                <a:latin typeface="华文细黑"/>
                <a:ea typeface="华文细黑"/>
                <a:cs typeface="华文细黑"/>
              </a:rPr>
              <a:t>。</a:t>
            </a:r>
            <a:endParaRPr lang="en-US" altLang="zh-TW" sz="2400" b="1" dirty="0" smtClean="0">
              <a:solidFill>
                <a:srgbClr val="FF0000"/>
              </a:solidFill>
              <a:latin typeface="华文细黑"/>
              <a:ea typeface="华文细黑"/>
              <a:cs typeface="华文细黑"/>
            </a:endParaRPr>
          </a:p>
          <a:p>
            <a:r>
              <a:rPr lang="en-US" sz="2400" b="1" dirty="0" smtClean="0">
                <a:latin typeface="Arial Narrow"/>
                <a:cs typeface="Arial Narrow"/>
              </a:rPr>
              <a:t>Dec.21,2017: “Adopt a Family” for Christmas. </a:t>
            </a:r>
            <a:endParaRPr lang="en-US" sz="2400" b="1" dirty="0">
              <a:latin typeface="Arial Narrow"/>
              <a:cs typeface="Arial Narrow"/>
            </a:endParaRPr>
          </a:p>
        </p:txBody>
      </p:sp>
      <p:sp>
        <p:nvSpPr>
          <p:cNvPr id="8" name="TextBox 7"/>
          <p:cNvSpPr txBox="1"/>
          <p:nvPr/>
        </p:nvSpPr>
        <p:spPr>
          <a:xfrm>
            <a:off x="0" y="1723581"/>
            <a:ext cx="9144000" cy="830997"/>
          </a:xfrm>
          <a:prstGeom prst="rect">
            <a:avLst/>
          </a:prstGeom>
          <a:noFill/>
        </p:spPr>
        <p:txBody>
          <a:bodyPr wrap="square" rtlCol="0">
            <a:spAutoFit/>
          </a:bodyPr>
          <a:lstStyle/>
          <a:p>
            <a:r>
              <a:rPr lang="en-US" altLang="zh-TW" sz="2400" b="1" dirty="0" smtClean="0">
                <a:solidFill>
                  <a:srgbClr val="FF0000"/>
                </a:solidFill>
                <a:latin typeface="华文细黑"/>
                <a:ea typeface="华文细黑"/>
                <a:cs typeface="华文细黑"/>
              </a:rPr>
              <a:t>(3)2017</a:t>
            </a:r>
            <a:r>
              <a:rPr lang="zh-CN" altLang="en-US" sz="2400" b="1" dirty="0" smtClean="0">
                <a:solidFill>
                  <a:srgbClr val="FF0000"/>
                </a:solidFill>
                <a:latin typeface="华文细黑"/>
                <a:ea typeface="华文细黑"/>
                <a:cs typeface="华文细黑"/>
              </a:rPr>
              <a:t>年</a:t>
            </a:r>
            <a:r>
              <a:rPr lang="en-US" altLang="zh-TW" sz="2400" b="1" dirty="0" smtClean="0">
                <a:solidFill>
                  <a:srgbClr val="FF0000"/>
                </a:solidFill>
                <a:latin typeface="华文细黑"/>
                <a:ea typeface="华文细黑"/>
                <a:cs typeface="华文细黑"/>
              </a:rPr>
              <a:t>12</a:t>
            </a:r>
            <a:r>
              <a:rPr lang="zh-TW" altLang="en-US" sz="2400" b="1" dirty="0" smtClean="0">
                <a:solidFill>
                  <a:srgbClr val="FF0000"/>
                </a:solidFill>
                <a:latin typeface="华文细黑"/>
                <a:ea typeface="华文细黑"/>
                <a:cs typeface="华文细黑"/>
              </a:rPr>
              <a:t>月</a:t>
            </a:r>
            <a:r>
              <a:rPr lang="en-US" altLang="zh-TW" sz="2400" b="1" dirty="0" smtClean="0">
                <a:solidFill>
                  <a:srgbClr val="FF0000"/>
                </a:solidFill>
                <a:latin typeface="华文细黑"/>
                <a:ea typeface="华文细黑"/>
                <a:cs typeface="华文细黑"/>
              </a:rPr>
              <a:t>21</a:t>
            </a:r>
            <a:r>
              <a:rPr lang="zh-CN" altLang="en-US" sz="2400" b="1" dirty="0" smtClean="0">
                <a:solidFill>
                  <a:srgbClr val="FF0000"/>
                </a:solidFill>
                <a:latin typeface="华文细黑"/>
                <a:ea typeface="华文细黑"/>
                <a:cs typeface="华文细黑"/>
              </a:rPr>
              <a:t>日</a:t>
            </a:r>
            <a:r>
              <a:rPr lang="en-US" altLang="zh-TW" sz="2400" b="1" dirty="0" smtClean="0">
                <a:solidFill>
                  <a:srgbClr val="FF0000"/>
                </a:solidFill>
                <a:latin typeface="华文细黑"/>
                <a:ea typeface="华文细黑"/>
                <a:cs typeface="华文细黑"/>
              </a:rPr>
              <a:t> </a:t>
            </a:r>
            <a:r>
              <a:rPr lang="zh-TW" altLang="en-US" sz="2400" b="1" dirty="0" smtClean="0">
                <a:solidFill>
                  <a:srgbClr val="FF0000"/>
                </a:solidFill>
                <a:latin typeface="华文细黑"/>
                <a:ea typeface="华文细黑"/>
                <a:cs typeface="华文细黑"/>
              </a:rPr>
              <a:t>：</a:t>
            </a:r>
            <a:r>
              <a:rPr lang="zh-TW" altLang="en-US" sz="2400" b="1" dirty="0">
                <a:solidFill>
                  <a:srgbClr val="FF0000"/>
                </a:solidFill>
                <a:latin typeface="华文细黑"/>
                <a:ea typeface="华文细黑"/>
                <a:cs typeface="华文细黑"/>
              </a:rPr>
              <a:t>需要</a:t>
            </a:r>
            <a:r>
              <a:rPr lang="zh-CN" altLang="en-US" sz="2400" b="1" dirty="0" smtClean="0">
                <a:solidFill>
                  <a:srgbClr val="FF0000"/>
                </a:solidFill>
                <a:latin typeface="华文细黑"/>
                <a:ea typeface="华文细黑"/>
                <a:cs typeface="华文细黑"/>
              </a:rPr>
              <a:t>儿童书圣诞节</a:t>
            </a:r>
            <a:r>
              <a:rPr lang="zh-TW" altLang="en-US" sz="2400" b="1" dirty="0" smtClean="0">
                <a:solidFill>
                  <a:srgbClr val="FF0000"/>
                </a:solidFill>
                <a:latin typeface="华文细黑"/>
                <a:ea typeface="华文细黑"/>
                <a:cs typeface="华文细黑"/>
              </a:rPr>
              <a:t>。</a:t>
            </a:r>
            <a:endParaRPr lang="en-US" altLang="zh-TW" sz="2400" b="1" dirty="0" smtClean="0">
              <a:solidFill>
                <a:srgbClr val="FF0000"/>
              </a:solidFill>
              <a:latin typeface="华文细黑"/>
              <a:ea typeface="华文细黑"/>
              <a:cs typeface="华文细黑"/>
            </a:endParaRPr>
          </a:p>
          <a:p>
            <a:r>
              <a:rPr lang="en-US" sz="2400" b="1" dirty="0" smtClean="0">
                <a:latin typeface="Arial Narrow"/>
                <a:cs typeface="Arial Narrow"/>
              </a:rPr>
              <a:t>Dec.21,2017: They need Children’s books for Christmas. </a:t>
            </a:r>
            <a:endParaRPr lang="en-US" sz="2400" b="1" dirty="0">
              <a:latin typeface="Arial Narrow"/>
              <a:cs typeface="Arial Narrow"/>
            </a:endParaRPr>
          </a:p>
        </p:txBody>
      </p:sp>
    </p:spTree>
    <p:extLst>
      <p:ext uri="{BB962C8B-B14F-4D97-AF65-F5344CB8AC3E}">
        <p14:creationId xmlns:p14="http://schemas.microsoft.com/office/powerpoint/2010/main" val="31050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94730"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基督建造祂的教会（基督的灵借着使徒在作工）。</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圣灵的指挥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控制和赋权的事工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创立和加强了教会，并使它成长</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三</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从耶稣的</a:t>
            </a:r>
            <a:r>
              <a:rPr lang="zh-CN" altLang="en-US" sz="2400" dirty="0">
                <a:solidFill>
                  <a:srgbClr val="FF0000"/>
                </a:solidFill>
                <a:latin typeface="华文细黑"/>
                <a:ea typeface="华文细黑"/>
                <a:cs typeface="华文细黑"/>
              </a:rPr>
              <a:t>事工</a:t>
            </a:r>
            <a:r>
              <a:rPr lang="zh-TW" altLang="en-US" sz="2400" dirty="0">
                <a:solidFill>
                  <a:srgbClr val="FF0000"/>
                </a:solidFill>
                <a:latin typeface="华文细黑"/>
                <a:ea typeface="华文细黑"/>
                <a:cs typeface="华文细黑"/>
              </a:rPr>
              <a:t>到使徒的</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从以色列作神的见证</a:t>
            </a:r>
            <a:r>
              <a:rPr lang="zh-CN" altLang="en-US" sz="2400" dirty="0">
                <a:solidFill>
                  <a:srgbClr val="FF0000"/>
                </a:solidFill>
                <a:latin typeface="华文细黑"/>
                <a:ea typeface="华文细黑"/>
                <a:cs typeface="华文细黑"/>
              </a:rPr>
              <a:t>到教会作神</a:t>
            </a:r>
            <a:r>
              <a:rPr lang="zh-TW" altLang="en-US" sz="2400" dirty="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a:t>
            </a:r>
            <a:r>
              <a:rPr lang="en-US" altLang="zh-TW"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a:solidFill>
                  <a:srgbClr val="FF0000"/>
                </a:solidFill>
                <a:latin typeface="华文细黑"/>
                <a:ea typeface="华文细黑"/>
                <a:cs typeface="华文细黑"/>
              </a:rPr>
              <a:t>了。</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显示大使命</a:t>
            </a:r>
            <a:r>
              <a:rPr lang="zh-CN" altLang="en-US" sz="2400" dirty="0">
                <a:solidFill>
                  <a:srgbClr val="FF0000"/>
                </a:solidFill>
                <a:latin typeface="华文细黑"/>
                <a:ea typeface="华文细黑"/>
                <a:cs typeface="华文细黑"/>
              </a:rPr>
              <a:t>得以遵行</a:t>
            </a:r>
            <a:r>
              <a:rPr lang="en-US" altLang="zh-TW" sz="2400" dirty="0">
                <a:solidFill>
                  <a:srgbClr val="FF0000"/>
                </a:solidFill>
                <a:latin typeface="华文细黑"/>
                <a:ea typeface="华文细黑"/>
                <a:cs typeface="华文细黑"/>
              </a:rPr>
              <a:t>(1:8)</a:t>
            </a:r>
            <a:r>
              <a:rPr lang="zh-TW" altLang="en-US" sz="2400" dirty="0">
                <a:solidFill>
                  <a:srgbClr val="FF0000"/>
                </a:solidFill>
                <a:latin typeface="华文细黑"/>
                <a:ea typeface="华文细黑"/>
                <a:cs typeface="华文细黑"/>
              </a:rPr>
              <a:t>从证人到耶路撒冷</a:t>
            </a:r>
            <a:r>
              <a:rPr lang="en-US" altLang="zh-TW"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到</a:t>
            </a:r>
            <a:r>
              <a:rPr lang="zh-TW" altLang="en-US" sz="2400" dirty="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(8-12)</a:t>
            </a:r>
            <a:r>
              <a:rPr lang="zh-CN" altLang="en-US" sz="2400" dirty="0">
                <a:solidFill>
                  <a:srgbClr val="FF0000"/>
                </a:solidFill>
                <a:latin typeface="华文细黑"/>
                <a:ea typeface="华文细黑"/>
                <a:cs typeface="华文细黑"/>
              </a:rPr>
              <a:t>并到</a:t>
            </a:r>
            <a:r>
              <a:rPr lang="zh-TW" altLang="en-US" sz="2400" dirty="0">
                <a:solidFill>
                  <a:srgbClr val="FF0000"/>
                </a:solidFill>
                <a:latin typeface="华文细黑"/>
                <a:ea typeface="华文细黑"/>
                <a:cs typeface="华文细黑"/>
              </a:rPr>
              <a:t>地</a:t>
            </a:r>
            <a:r>
              <a:rPr lang="zh-CN" altLang="en-US" sz="2400" dirty="0">
                <a:solidFill>
                  <a:srgbClr val="FF0000"/>
                </a:solidFill>
                <a:latin typeface="华文细黑"/>
                <a:ea typeface="华文细黑"/>
                <a:cs typeface="华文细黑"/>
              </a:rPr>
              <a:t>极</a:t>
            </a:r>
            <a:r>
              <a:rPr lang="en-US" altLang="zh-CN"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13-28)</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五</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保罗</a:t>
            </a:r>
            <a:r>
              <a:rPr lang="zh-CN" altLang="en-US" sz="2400" dirty="0" smtClean="0">
                <a:solidFill>
                  <a:srgbClr val="FF0000"/>
                </a:solidFill>
                <a:latin typeface="华文细黑"/>
                <a:ea typeface="华文细黑"/>
                <a:cs typeface="华文细黑"/>
              </a:rPr>
              <a:t>继续</a:t>
            </a:r>
            <a:r>
              <a:rPr lang="zh-TW" altLang="en-US" sz="2400" dirty="0" smtClean="0">
                <a:solidFill>
                  <a:srgbClr val="FF0000"/>
                </a:solidFill>
                <a:latin typeface="华文细黑"/>
                <a:ea typeface="华文细黑"/>
                <a:cs typeface="华文细黑"/>
              </a:rPr>
              <a:t>了</a:t>
            </a:r>
            <a:r>
              <a:rPr lang="zh-TW" altLang="en-US" sz="2400" dirty="0">
                <a:solidFill>
                  <a:srgbClr val="FF0000"/>
                </a:solidFill>
                <a:latin typeface="华文细黑"/>
                <a:ea typeface="华文细黑"/>
                <a:cs typeface="华文细黑"/>
              </a:rPr>
              <a:t>他的第二次传教旅程</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1)Christ builds His Church(the Acts of the Spirit of Christ through the Apostles). (2)The Acts were the Spirit’s directing, controlling, and empowering ministry that founded and strengthened the church and caused it to grow. </a:t>
            </a:r>
          </a:p>
          <a:p>
            <a:r>
              <a:rPr lang="en-US" sz="2400" dirty="0">
                <a:latin typeface="Arial Narrow"/>
                <a:cs typeface="Arial Narrow"/>
              </a:rPr>
              <a:t>(3)The Acts is a time of transitions: from ministry of Jesus to that of the apostles; from the Old Covenant to the New Covenant; from Israel as God’s witness to the Church as God’s witness; from Judaism is going out and Church is coming in. </a:t>
            </a:r>
          </a:p>
          <a:p>
            <a:r>
              <a:rPr lang="en-US" sz="2400" dirty="0">
                <a:latin typeface="Arial Narrow"/>
                <a:cs typeface="Arial Narrow"/>
              </a:rPr>
              <a:t>(4)The Acts show the fulfillment of the Great Commission(1:8) from the witness to Jerusalem(1-8), to Judea and Samaria(8-12), and to the ends of earth(13-28). </a:t>
            </a:r>
          </a:p>
          <a:p>
            <a:r>
              <a:rPr lang="en-US" sz="2400" dirty="0">
                <a:latin typeface="Arial Narrow"/>
                <a:cs typeface="Arial Narrow"/>
              </a:rPr>
              <a:t>(5</a:t>
            </a:r>
            <a:r>
              <a:rPr lang="en-US" sz="2400" dirty="0" smtClean="0">
                <a:latin typeface="Arial Narrow"/>
                <a:cs typeface="Arial Narrow"/>
              </a:rPr>
              <a:t>)</a:t>
            </a:r>
            <a:r>
              <a:rPr lang="en-US" sz="2400" dirty="0">
                <a:latin typeface="Arial Narrow"/>
                <a:cs typeface="Arial Narrow"/>
              </a:rPr>
              <a:t> </a:t>
            </a:r>
            <a:r>
              <a:rPr lang="en-US" sz="2400" dirty="0" smtClean="0">
                <a:latin typeface="Arial Narrow"/>
                <a:cs typeface="Arial Narrow"/>
              </a:rPr>
              <a:t>Paul continues </a:t>
            </a:r>
            <a:r>
              <a:rPr lang="en-US" sz="2400" dirty="0">
                <a:latin typeface="Arial Narrow"/>
                <a:cs typeface="Arial Narrow"/>
              </a:rPr>
              <a:t>his second missionary journey. </a:t>
            </a:r>
            <a:endParaRPr lang="en-US" altLang="zh-TW" sz="2400" dirty="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(2)</a:t>
            </a:r>
            <a:endParaRPr lang="en-US" sz="2800" dirty="0">
              <a:solidFill>
                <a:srgbClr val="0000FF"/>
              </a:solidFill>
              <a:latin typeface="Arial Narrow"/>
              <a:ea typeface="华文细黑"/>
              <a:cs typeface="Arial Narrow"/>
            </a:endParaRPr>
          </a:p>
        </p:txBody>
      </p:sp>
    </p:spTree>
    <p:extLst>
      <p:ext uri="{BB962C8B-B14F-4D97-AF65-F5344CB8AC3E}">
        <p14:creationId xmlns:p14="http://schemas.microsoft.com/office/powerpoint/2010/main" val="169163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48662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雅典的</a:t>
            </a:r>
            <a:r>
              <a:rPr lang="zh-CN" altLang="en-US" sz="2800" b="1" dirty="0" smtClean="0">
                <a:solidFill>
                  <a:srgbClr val="FF0000"/>
                </a:solidFill>
                <a:latin typeface="Arial Narrow"/>
                <a:ea typeface="华文细黑"/>
                <a:cs typeface="Arial Narrow"/>
              </a:rPr>
              <a:t>地理</a:t>
            </a:r>
            <a:r>
              <a:rPr lang="zh-CN" altLang="en-US" sz="2800" b="1" dirty="0">
                <a:solidFill>
                  <a:srgbClr val="FF0000"/>
                </a:solidFill>
                <a:latin typeface="Arial Narrow"/>
                <a:ea typeface="华文细黑"/>
                <a:cs typeface="Arial Narrow"/>
              </a:rPr>
              <a:t>位置。</a:t>
            </a:r>
            <a:r>
              <a:rPr lang="en-US" sz="2800" b="1" dirty="0">
                <a:latin typeface="Arial Narrow"/>
                <a:cs typeface="Arial Narrow"/>
              </a:rPr>
              <a:t>B. </a:t>
            </a:r>
            <a:r>
              <a:rPr lang="en-US" sz="2800" b="1" dirty="0" smtClean="0">
                <a:latin typeface="Arial Narrow"/>
                <a:cs typeface="Arial Narrow"/>
              </a:rPr>
              <a:t>Athens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3215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7" name="Picture 6"/>
          <p:cNvPicPr>
            <a:picLocks noChangeAspect="1"/>
          </p:cNvPicPr>
          <p:nvPr/>
        </p:nvPicPr>
        <p:blipFill>
          <a:blip r:embed="rId3"/>
          <a:stretch>
            <a:fillRect/>
          </a:stretch>
        </p:blipFill>
        <p:spPr>
          <a:xfrm>
            <a:off x="0" y="936017"/>
            <a:ext cx="9144000" cy="5603984"/>
          </a:xfrm>
          <a:prstGeom prst="rect">
            <a:avLst/>
          </a:prstGeom>
        </p:spPr>
      </p:pic>
      <p:sp>
        <p:nvSpPr>
          <p:cNvPr id="6" name="Donut 5"/>
          <p:cNvSpPr/>
          <p:nvPr/>
        </p:nvSpPr>
        <p:spPr>
          <a:xfrm>
            <a:off x="3293535" y="2743188"/>
            <a:ext cx="1202265"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840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58020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雅典的</a:t>
            </a:r>
            <a:r>
              <a:rPr lang="zh-CN" altLang="en-US" sz="2800" b="1" dirty="0">
                <a:solidFill>
                  <a:srgbClr val="FF0000"/>
                </a:solidFill>
                <a:latin typeface="Arial Narrow"/>
                <a:ea typeface="华文细黑"/>
                <a:cs typeface="Arial Narrow"/>
              </a:rPr>
              <a:t>地理位置。</a:t>
            </a:r>
            <a:r>
              <a:rPr lang="en-US" sz="2800" b="1" dirty="0">
                <a:latin typeface="Arial Narrow"/>
                <a:cs typeface="Arial Narrow"/>
              </a:rPr>
              <a:t>B. Athens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79396" y="603293"/>
            <a:ext cx="8559803" cy="6254708"/>
          </a:xfrm>
          <a:prstGeom prst="rect">
            <a:avLst/>
          </a:prstGeom>
        </p:spPr>
      </p:pic>
      <p:sp>
        <p:nvSpPr>
          <p:cNvPr id="2" name="Donut 1"/>
          <p:cNvSpPr/>
          <p:nvPr/>
        </p:nvSpPr>
        <p:spPr>
          <a:xfrm>
            <a:off x="1473204" y="2675443"/>
            <a:ext cx="1159946"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6625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雅典的历</a:t>
            </a:r>
            <a:r>
              <a:rPr lang="zh-CN" altLang="en-US" sz="2800" b="1" dirty="0" smtClean="0">
                <a:solidFill>
                  <a:srgbClr val="FF0000"/>
                </a:solidFill>
                <a:latin typeface="Arial Narrow"/>
                <a:ea typeface="华文细黑"/>
                <a:cs typeface="Arial Narrow"/>
              </a:rPr>
              <a:t>史背景。</a:t>
            </a:r>
            <a:r>
              <a:rPr lang="en-US" sz="2800" b="1" dirty="0" smtClean="0">
                <a:latin typeface="Arial Narrow"/>
                <a:cs typeface="Arial Narrow"/>
              </a:rPr>
              <a:t>C</a:t>
            </a:r>
            <a:r>
              <a:rPr lang="en-US" sz="2800" b="1" dirty="0">
                <a:latin typeface="Arial Narrow"/>
                <a:cs typeface="Arial Narrow"/>
              </a:rPr>
              <a:t>. Athens</a:t>
            </a:r>
            <a:r>
              <a:rPr lang="en-US" sz="2800" b="1" dirty="0" smtClean="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31437"/>
            <a:ext cx="9187896" cy="6370974"/>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雅典是希腊</a:t>
            </a:r>
            <a:r>
              <a:rPr lang="zh-TW" altLang="en-US" sz="2400" dirty="0">
                <a:solidFill>
                  <a:srgbClr val="FF0000"/>
                </a:solidFill>
                <a:latin typeface="华文细黑"/>
                <a:ea typeface="华文细黑"/>
                <a:cs typeface="华文细黑"/>
              </a:rPr>
              <a:t>的首都</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是文化和教育的中心</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这个城市沉溺于偶像崇拜</a:t>
            </a:r>
            <a:r>
              <a:rPr lang="en-US" altLang="zh-TW" sz="2400" dirty="0" smtClean="0">
                <a:solidFill>
                  <a:srgbClr val="FF0000"/>
                </a:solidFill>
                <a:latin typeface="华文细黑"/>
                <a:ea typeface="华文细黑"/>
                <a:cs typeface="华文细黑"/>
              </a:rPr>
              <a:t>(17</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16)</a:t>
            </a:r>
            <a:r>
              <a:rPr lang="zh-TW" altLang="en-US" sz="2400" dirty="0" smtClean="0">
                <a:solidFill>
                  <a:srgbClr val="FF0000"/>
                </a:solidFill>
                <a:latin typeface="华文细黑"/>
                <a:ea typeface="华文细黑"/>
                <a:cs typeface="华文细黑"/>
              </a:rPr>
              <a:t>，新奇</a:t>
            </a:r>
            <a:r>
              <a:rPr lang="en-US" altLang="zh-TW" sz="2400" dirty="0" smtClean="0">
                <a:solidFill>
                  <a:srgbClr val="FF0000"/>
                </a:solidFill>
                <a:latin typeface="华文细黑"/>
                <a:ea typeface="华文细黑"/>
                <a:cs typeface="华文细黑"/>
              </a:rPr>
              <a:t>(17</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21)</a:t>
            </a:r>
            <a:r>
              <a:rPr lang="zh-TW" altLang="en-US" sz="2400" dirty="0" smtClean="0">
                <a:solidFill>
                  <a:srgbClr val="FF0000"/>
                </a:solidFill>
                <a:latin typeface="华文细黑"/>
                <a:ea typeface="华文细黑"/>
                <a:cs typeface="华文细黑"/>
              </a:rPr>
              <a:t>和哲学</a:t>
            </a:r>
            <a:r>
              <a:rPr lang="en-US" altLang="zh-TW" sz="2400" dirty="0" smtClean="0">
                <a:solidFill>
                  <a:srgbClr val="FF0000"/>
                </a:solidFill>
                <a:latin typeface="华文细黑"/>
                <a:ea typeface="华文细黑"/>
                <a:cs typeface="华文细黑"/>
              </a:rPr>
              <a:t>(17</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18)</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希腊</a:t>
            </a:r>
            <a:r>
              <a:rPr lang="zh-CN" altLang="en-US" sz="2400" dirty="0">
                <a:solidFill>
                  <a:srgbClr val="FF0000"/>
                </a:solidFill>
                <a:latin typeface="华文细黑"/>
                <a:ea typeface="华文细黑"/>
                <a:cs typeface="华文细黑"/>
              </a:rPr>
              <a:t>宗教神化了人的属性和自然的</a:t>
            </a:r>
            <a:r>
              <a:rPr lang="zh-CN" altLang="en-US" sz="2400" dirty="0" smtClean="0">
                <a:solidFill>
                  <a:srgbClr val="FF0000"/>
                </a:solidFill>
                <a:latin typeface="华文细黑"/>
                <a:ea typeface="华文细黑"/>
                <a:cs typeface="华文细黑"/>
              </a:rPr>
              <a:t>力量</a:t>
            </a:r>
            <a:r>
              <a:rPr lang="zh-TW" altLang="en-US" sz="2400" dirty="0" smtClean="0">
                <a:solidFill>
                  <a:srgbClr val="FF0000"/>
                </a:solidFill>
                <a:latin typeface="华文细黑"/>
                <a:ea typeface="华文细黑"/>
                <a:cs typeface="华文细黑"/>
              </a:rPr>
              <a:t>。 偶像崇拜是恶魔</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林前书</a:t>
            </a:r>
            <a:r>
              <a:rPr lang="en-US" altLang="zh-TW" sz="2400" dirty="0" smtClean="0">
                <a:solidFill>
                  <a:srgbClr val="FF0000"/>
                </a:solidFill>
                <a:latin typeface="华文细黑"/>
                <a:ea typeface="华文细黑"/>
                <a:cs typeface="华文细黑"/>
              </a:rPr>
              <a:t>10:14</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23)</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新奇寻求听到和告诉“一些新事物</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传</a:t>
            </a:r>
            <a:r>
              <a:rPr lang="en-US" altLang="zh-TW" sz="2400" dirty="0" smtClean="0">
                <a:solidFill>
                  <a:srgbClr val="FF0000"/>
                </a:solidFill>
                <a:latin typeface="华文细黑"/>
                <a:ea typeface="华文细黑"/>
                <a:cs typeface="华文细黑"/>
              </a:rPr>
              <a:t>1:8</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11)</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享乐主义</a:t>
            </a:r>
            <a:r>
              <a:rPr lang="zh-TW" altLang="en-US" sz="2400" dirty="0" smtClean="0">
                <a:solidFill>
                  <a:srgbClr val="FF0000"/>
                </a:solidFill>
                <a:latin typeface="华文细黑"/>
                <a:ea typeface="华文细黑"/>
                <a:cs typeface="华文细黑"/>
              </a:rPr>
              <a:t>说</a:t>
            </a:r>
            <a:r>
              <a:rPr lang="zh-TW" altLang="en-US" sz="2400" dirty="0">
                <a:solidFill>
                  <a:srgbClr val="FF0000"/>
                </a:solidFill>
                <a:latin typeface="华文细黑"/>
                <a:ea typeface="华文细黑"/>
                <a:cs typeface="华文细黑"/>
              </a:rPr>
              <a:t>“享受</a:t>
            </a:r>
            <a:r>
              <a:rPr lang="zh-TW" altLang="en-US" sz="2400" dirty="0" smtClean="0">
                <a:solidFill>
                  <a:srgbClr val="FF0000"/>
                </a:solidFill>
                <a:latin typeface="华文细黑"/>
                <a:ea typeface="华文细黑"/>
                <a:cs typeface="华文细黑"/>
              </a:rPr>
              <a:t>生</a:t>
            </a:r>
            <a:r>
              <a:rPr lang="zh-TW" altLang="en-US" sz="2400" dirty="0">
                <a:solidFill>
                  <a:srgbClr val="FF0000"/>
                </a:solidFill>
                <a:latin typeface="华文细黑"/>
                <a:ea typeface="华文细黑"/>
                <a:cs typeface="华文细黑"/>
              </a:rPr>
              <a:t>命</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路</a:t>
            </a:r>
            <a:r>
              <a:rPr lang="en-US" altLang="zh-CN" sz="2400" dirty="0" smtClean="0">
                <a:solidFill>
                  <a:srgbClr val="FF0000"/>
                </a:solidFill>
                <a:latin typeface="华文细黑"/>
                <a:ea typeface="华文细黑"/>
                <a:cs typeface="华文细黑"/>
              </a:rPr>
              <a:t>12:19</a:t>
            </a:r>
            <a:r>
              <a:rPr lang="en-US" altLang="zh-TW" sz="2400" dirty="0" smtClean="0">
                <a:solidFill>
                  <a:srgbClr val="FF0000"/>
                </a:solidFill>
                <a:latin typeface="华文细黑"/>
                <a:ea typeface="华文细黑"/>
                <a:cs typeface="华文细黑"/>
              </a:rPr>
              <a:t>)</a:t>
            </a:r>
            <a:r>
              <a:rPr lang="zh-CN"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斯多</a:t>
            </a:r>
            <a:r>
              <a:rPr lang="zh-CN" altLang="en-US" sz="2400" dirty="0" smtClean="0">
                <a:solidFill>
                  <a:srgbClr val="FF0000"/>
                </a:solidFill>
                <a:latin typeface="华文细黑"/>
                <a:ea typeface="华文细黑"/>
                <a:cs typeface="华文细黑"/>
              </a:rPr>
              <a:t>噶派的</a:t>
            </a:r>
            <a:r>
              <a:rPr lang="zh-TW" altLang="en-US" sz="2400" dirty="0" smtClean="0">
                <a:solidFill>
                  <a:srgbClr val="FF0000"/>
                </a:solidFill>
                <a:latin typeface="华文细黑"/>
                <a:ea typeface="华文细黑"/>
                <a:cs typeface="华文细黑"/>
              </a:rPr>
              <a:t>说</a:t>
            </a:r>
            <a:r>
              <a:rPr lang="zh-TW" altLang="en-US" sz="2400" dirty="0">
                <a:solidFill>
                  <a:srgbClr val="FF0000"/>
                </a:solidFill>
                <a:latin typeface="华文细黑"/>
                <a:ea typeface="华文细黑"/>
                <a:cs typeface="华文细黑"/>
              </a:rPr>
              <a:t>“忍受生命！</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来</a:t>
            </a:r>
            <a:r>
              <a:rPr lang="en-US" altLang="zh-CN" sz="2400" dirty="0" smtClean="0">
                <a:solidFill>
                  <a:srgbClr val="FF0000"/>
                </a:solidFill>
                <a:latin typeface="华文细黑"/>
                <a:ea typeface="华文细黑"/>
                <a:cs typeface="华文细黑"/>
              </a:rPr>
              <a:t>12:7</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保罗通过信</a:t>
            </a:r>
            <a:r>
              <a:rPr lang="zh-CN" altLang="en-US" sz="2400" dirty="0" smtClean="0">
                <a:solidFill>
                  <a:srgbClr val="FF0000"/>
                </a:solidFill>
                <a:latin typeface="华文细黑"/>
                <a:ea typeface="华文细黑"/>
                <a:cs typeface="华文细黑"/>
              </a:rPr>
              <a:t>靠基督</a:t>
            </a:r>
            <a:r>
              <a:rPr lang="zh-TW" altLang="en-US" sz="2400" dirty="0" smtClean="0">
                <a:solidFill>
                  <a:srgbClr val="FF0000"/>
                </a:solidFill>
                <a:latin typeface="华文细黑"/>
                <a:ea typeface="华文细黑"/>
                <a:cs typeface="华文细黑"/>
              </a:rPr>
              <a:t>来解释</a:t>
            </a:r>
            <a:r>
              <a:rPr lang="zh-TW" altLang="en-US" sz="2400" dirty="0">
                <a:solidFill>
                  <a:srgbClr val="FF0000"/>
                </a:solidFill>
                <a:latin typeface="华文细黑"/>
                <a:ea typeface="华文细黑"/>
                <a:cs typeface="华文细黑"/>
              </a:rPr>
              <a:t>如何“进入生命！</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24:24</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雅典教</a:t>
            </a:r>
            <a:r>
              <a:rPr lang="zh-CN" altLang="en-US" sz="2400" dirty="0" smtClean="0">
                <a:solidFill>
                  <a:srgbClr val="FF0000"/>
                </a:solidFill>
                <a:latin typeface="华文细黑"/>
                <a:ea typeface="华文细黑"/>
                <a:cs typeface="华文细黑"/>
              </a:rPr>
              <a:t>会是</a:t>
            </a:r>
            <a:r>
              <a:rPr lang="zh-TW" altLang="en-US" sz="2400" dirty="0" smtClean="0">
                <a:solidFill>
                  <a:srgbClr val="FF0000"/>
                </a:solidFill>
                <a:latin typeface="华文细黑"/>
                <a:ea typeface="华文细黑"/>
                <a:cs typeface="华文细黑"/>
              </a:rPr>
              <a:t>由保罗创立</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雅</a:t>
            </a:r>
            <a:r>
              <a:rPr lang="zh-TW" altLang="en-US" sz="2400" dirty="0">
                <a:solidFill>
                  <a:srgbClr val="FF0000"/>
                </a:solidFill>
                <a:latin typeface="华文细黑"/>
                <a:ea typeface="华文细黑"/>
                <a:cs typeface="华文细黑"/>
              </a:rPr>
              <a:t>典教会代表“社区</a:t>
            </a:r>
            <a:r>
              <a:rPr lang="zh-TW" altLang="en-US" sz="2400" dirty="0" smtClean="0">
                <a:solidFill>
                  <a:srgbClr val="FF0000"/>
                </a:solidFill>
                <a:latin typeface="华文细黑"/>
                <a:ea typeface="华文细黑"/>
                <a:cs typeface="华文细黑"/>
              </a:rPr>
              <a:t>教会”。</a:t>
            </a:r>
            <a:r>
              <a:rPr lang="en-US" altLang="zh-TW" sz="2400" dirty="0" smtClean="0">
                <a:solidFill>
                  <a:srgbClr val="FF0000"/>
                </a:solidFill>
                <a:latin typeface="华文细黑"/>
                <a:ea typeface="华文细黑"/>
                <a:cs typeface="华文细黑"/>
              </a:rPr>
              <a:t>(4)</a:t>
            </a:r>
            <a:r>
              <a:rPr lang="zh-CN" altLang="en-US" sz="2400" dirty="0">
                <a:solidFill>
                  <a:srgbClr val="FF0000"/>
                </a:solidFill>
                <a:latin typeface="华文细黑"/>
                <a:ea typeface="华文细黑"/>
                <a:cs typeface="华文细黑"/>
              </a:rPr>
              <a:t>雅典是以智慧和知识的女神雅典娜的名字</a:t>
            </a:r>
            <a:r>
              <a:rPr lang="zh-CN" altLang="en-US" sz="2400" dirty="0" smtClean="0">
                <a:solidFill>
                  <a:srgbClr val="FF0000"/>
                </a:solidFill>
                <a:latin typeface="华文细黑"/>
                <a:ea typeface="华文细黑"/>
                <a:cs typeface="华文细黑"/>
              </a:rPr>
              <a:t>命名的</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1)Athens </a:t>
            </a:r>
            <a:r>
              <a:rPr lang="en-US" sz="2400" dirty="0" smtClean="0">
                <a:latin typeface="Arial Narrow"/>
                <a:cs typeface="Arial Narrow"/>
              </a:rPr>
              <a:t>was the capital </a:t>
            </a:r>
            <a:r>
              <a:rPr lang="en-US" sz="2400" dirty="0">
                <a:latin typeface="Arial Narrow"/>
                <a:cs typeface="Arial Narrow"/>
              </a:rPr>
              <a:t>of Greece </a:t>
            </a:r>
            <a:r>
              <a:rPr lang="en-US" sz="2400" dirty="0" smtClean="0">
                <a:latin typeface="Arial Narrow"/>
                <a:cs typeface="Arial Narrow"/>
              </a:rPr>
              <a:t>and </a:t>
            </a:r>
            <a:r>
              <a:rPr lang="en-US" sz="2400" dirty="0">
                <a:latin typeface="Arial Narrow"/>
                <a:cs typeface="Arial Narrow"/>
              </a:rPr>
              <a:t>the center of culture and </a:t>
            </a:r>
            <a:r>
              <a:rPr lang="en-US" sz="2400" dirty="0" err="1">
                <a:latin typeface="Arial Narrow"/>
                <a:cs typeface="Arial Narrow"/>
              </a:rPr>
              <a:t>education.The</a:t>
            </a:r>
            <a:r>
              <a:rPr lang="en-US" sz="2400" dirty="0">
                <a:latin typeface="Arial Narrow"/>
                <a:cs typeface="Arial Narrow"/>
              </a:rPr>
              <a:t> city was given over to </a:t>
            </a:r>
            <a:r>
              <a:rPr lang="en-US" sz="2400" dirty="0" smtClean="0">
                <a:latin typeface="Arial Narrow"/>
                <a:cs typeface="Arial Narrow"/>
              </a:rPr>
              <a:t>idolatry (</a:t>
            </a:r>
            <a:r>
              <a:rPr lang="en-US" sz="2400" dirty="0">
                <a:latin typeface="Arial Narrow"/>
                <a:cs typeface="Arial Narrow"/>
              </a:rPr>
              <a:t>17:16)</a:t>
            </a:r>
            <a:r>
              <a:rPr lang="en-US" sz="2400" dirty="0" smtClean="0">
                <a:latin typeface="Arial Narrow"/>
                <a:cs typeface="Arial Narrow"/>
              </a:rPr>
              <a:t>, novelty</a:t>
            </a:r>
            <a:r>
              <a:rPr lang="en-US" sz="2400" dirty="0">
                <a:latin typeface="Arial Narrow"/>
                <a:cs typeface="Arial Narrow"/>
              </a:rPr>
              <a:t>(17:21),and philosophy(17:18).The Greek religion was a deification of human attributes and the powers of nature. Idolatry is demonic(1Cor.10:14-23). Novelty seeks to hear and tell “some new thing”(Ecc.1:8-11).Epicureans said “Enjoy life!</a:t>
            </a:r>
            <a:r>
              <a:rPr lang="en-US" sz="2400" dirty="0" smtClean="0">
                <a:latin typeface="Arial Narrow"/>
                <a:cs typeface="Arial Narrow"/>
              </a:rPr>
              <a:t>”(Lk.12:19).The </a:t>
            </a:r>
            <a:r>
              <a:rPr lang="en-US" sz="2400" dirty="0">
                <a:latin typeface="Arial Narrow"/>
                <a:cs typeface="Arial Narrow"/>
              </a:rPr>
              <a:t>Stoics said “Endure life!</a:t>
            </a:r>
            <a:r>
              <a:rPr lang="en-US" sz="2400" dirty="0" smtClean="0">
                <a:latin typeface="Arial Narrow"/>
                <a:cs typeface="Arial Narrow"/>
              </a:rPr>
              <a:t>”(Heb.12:7). </a:t>
            </a:r>
            <a:r>
              <a:rPr lang="en-US" sz="2400" dirty="0">
                <a:latin typeface="Arial Narrow"/>
                <a:cs typeface="Arial Narrow"/>
              </a:rPr>
              <a:t>Paul explained how to “Enter into life!” through faith in </a:t>
            </a:r>
            <a:r>
              <a:rPr lang="en-US" sz="2400" dirty="0" smtClean="0">
                <a:latin typeface="Arial Narrow"/>
                <a:cs typeface="Arial Narrow"/>
              </a:rPr>
              <a:t>Christ (Ac.24:24). (</a:t>
            </a:r>
            <a:r>
              <a:rPr lang="en-US" sz="2400" dirty="0">
                <a:latin typeface="Arial Narrow"/>
                <a:cs typeface="Arial Narrow"/>
              </a:rPr>
              <a:t>2</a:t>
            </a:r>
            <a:r>
              <a:rPr lang="en-US" sz="2400" dirty="0" smtClean="0">
                <a:latin typeface="Arial Narrow"/>
                <a:cs typeface="Arial Narrow"/>
              </a:rPr>
              <a:t>)Athens </a:t>
            </a:r>
            <a:r>
              <a:rPr lang="en-US" sz="2400" dirty="0">
                <a:latin typeface="Arial Narrow"/>
                <a:cs typeface="Arial Narrow"/>
              </a:rPr>
              <a:t>church was founded by Paul. </a:t>
            </a:r>
            <a:r>
              <a:rPr lang="en-US" sz="2400" dirty="0" smtClean="0">
                <a:latin typeface="Arial Narrow"/>
                <a:cs typeface="Arial Narrow"/>
              </a:rPr>
              <a:t>(</a:t>
            </a:r>
            <a:r>
              <a:rPr lang="en-US" sz="2400" dirty="0">
                <a:latin typeface="Arial Narrow"/>
                <a:cs typeface="Arial Narrow"/>
              </a:rPr>
              <a:t>3) Athens church represents “Community Church</a:t>
            </a:r>
            <a:r>
              <a:rPr lang="en-US" sz="2400" dirty="0" smtClean="0">
                <a:latin typeface="Arial Narrow"/>
                <a:cs typeface="Arial Narrow"/>
              </a:rPr>
              <a:t>”. (</a:t>
            </a:r>
            <a:r>
              <a:rPr lang="en-US" sz="2400" dirty="0">
                <a:latin typeface="Arial Narrow"/>
                <a:cs typeface="Arial Narrow"/>
              </a:rPr>
              <a:t>4)Athens was named for </a:t>
            </a:r>
            <a:r>
              <a:rPr lang="en-US" sz="2400" dirty="0" smtClean="0">
                <a:latin typeface="Arial Narrow"/>
                <a:cs typeface="Arial Narrow"/>
              </a:rPr>
              <a:t>the </a:t>
            </a:r>
            <a:r>
              <a:rPr lang="en-US" sz="2400" dirty="0">
                <a:latin typeface="Arial Narrow"/>
                <a:cs typeface="Arial Narrow"/>
              </a:rPr>
              <a:t>goddess </a:t>
            </a:r>
            <a:r>
              <a:rPr lang="en-US" sz="2400" dirty="0" err="1" smtClean="0">
                <a:latin typeface="Arial Narrow"/>
                <a:cs typeface="Arial Narrow"/>
              </a:rPr>
              <a:t>Athene</a:t>
            </a:r>
            <a:r>
              <a:rPr lang="en-US" sz="2400" dirty="0">
                <a:latin typeface="Arial Narrow"/>
                <a:cs typeface="Arial Narrow"/>
              </a:rPr>
              <a:t>, the goddess of wisdom and knowledge. </a:t>
            </a:r>
          </a:p>
        </p:txBody>
      </p:sp>
      <p:sp>
        <p:nvSpPr>
          <p:cNvPr id="7" name="TextBox 6"/>
          <p:cNvSpPr txBox="1"/>
          <p:nvPr/>
        </p:nvSpPr>
        <p:spPr>
          <a:xfrm>
            <a:off x="8517466" y="12294"/>
            <a:ext cx="1101818" cy="523220"/>
          </a:xfrm>
          <a:prstGeom prst="rect">
            <a:avLst/>
          </a:prstGeom>
          <a:noFill/>
        </p:spPr>
        <p:txBody>
          <a:bodyPr wrap="square" rtlCol="0">
            <a:spAutoFit/>
          </a:bodyPr>
          <a:lstStyle/>
          <a:p>
            <a:r>
              <a:rPr lang="en-US" altLang="zh-CN" sz="2800" dirty="0" smtClean="0">
                <a:latin typeface="华文细黑"/>
                <a:ea typeface="华文细黑"/>
                <a:cs typeface="华文细黑"/>
              </a:rPr>
              <a:t>(5)</a:t>
            </a:r>
            <a:endParaRPr lang="en-US" sz="2800" dirty="0">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521904"/>
            <a:ext cx="9175649" cy="3416320"/>
          </a:xfrm>
          <a:prstGeom prst="rect">
            <a:avLst/>
          </a:prstGeom>
        </p:spPr>
        <p:txBody>
          <a:bodyPr wrap="square">
            <a:spAutoFit/>
          </a:bodyPr>
          <a:lstStyle/>
          <a:p>
            <a:r>
              <a:rPr lang="zh-CN" altLang="en-US" sz="2400" dirty="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保罗在雅典等候他们的时候”</a:t>
            </a:r>
            <a:r>
              <a:rPr lang="en-US" altLang="zh-CN" sz="2400" dirty="0" smtClean="0">
                <a:solidFill>
                  <a:srgbClr val="0000FF"/>
                </a:solidFill>
                <a:latin typeface="华文细黑"/>
                <a:ea typeface="华文细黑"/>
                <a:cs typeface="华文细黑"/>
              </a:rPr>
              <a:t>(17:16a)</a:t>
            </a:r>
            <a:r>
              <a:rPr lang="zh-CN" altLang="en-US" sz="2400" dirty="0" smtClean="0">
                <a:solidFill>
                  <a:srgbClr val="0000FF"/>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保罗</a:t>
            </a:r>
            <a:r>
              <a:rPr lang="zh-CN" altLang="en-US" sz="2400" dirty="0" smtClean="0">
                <a:solidFill>
                  <a:srgbClr val="0000FF"/>
                </a:solidFill>
                <a:latin typeface="华文细黑"/>
                <a:ea typeface="华文细黑"/>
                <a:cs typeface="华文细黑"/>
              </a:rPr>
              <a:t>“预备行各样的善事”</a:t>
            </a:r>
            <a:r>
              <a:rPr lang="en-US" altLang="zh-CN" sz="2400" dirty="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多</a:t>
            </a:r>
            <a:r>
              <a:rPr lang="en-US" altLang="zh-CN" sz="2400" dirty="0" smtClean="0">
                <a:solidFill>
                  <a:srgbClr val="0000FF"/>
                </a:solidFill>
                <a:latin typeface="华文细黑"/>
                <a:ea typeface="华文细黑"/>
                <a:cs typeface="华文细黑"/>
              </a:rPr>
              <a:t>3:1)</a:t>
            </a:r>
            <a:r>
              <a:rPr lang="zh-CN" altLang="en-US" sz="2400" dirty="0" smtClean="0">
                <a:solidFill>
                  <a:srgbClr val="0000FF"/>
                </a:solidFill>
                <a:latin typeface="华文细黑"/>
                <a:ea typeface="华文细黑"/>
                <a:cs typeface="华文细黑"/>
              </a:rPr>
              <a:t>。</a:t>
            </a:r>
            <a:endParaRPr lang="zh-CN" altLang="en-US" sz="2400" dirty="0">
              <a:solidFill>
                <a:srgbClr val="0000FF"/>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。保罗是个服务员</a:t>
            </a:r>
            <a:r>
              <a:rPr lang="zh-CN" altLang="en-US" sz="2400" dirty="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a:p>
            <a:r>
              <a:rPr lang="zh-CN" altLang="en-US" sz="2400" dirty="0">
                <a:solidFill>
                  <a:srgbClr val="FF0000"/>
                </a:solidFill>
                <a:latin typeface="华文细黑"/>
                <a:ea typeface="华文细黑"/>
                <a:cs typeface="华文细黑"/>
              </a:rPr>
              <a:t>不是在桌子上等着被服</a:t>
            </a:r>
            <a:r>
              <a:rPr lang="zh-CN" altLang="en-US" sz="2400" dirty="0" smtClean="0">
                <a:solidFill>
                  <a:srgbClr val="FF0000"/>
                </a:solidFill>
                <a:latin typeface="华文细黑"/>
                <a:ea typeface="华文细黑"/>
                <a:cs typeface="华文细黑"/>
              </a:rPr>
              <a:t>侍的人。</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保罗等候</a:t>
            </a:r>
            <a:r>
              <a:rPr lang="zh-CN" altLang="en-US" sz="2400" dirty="0" smtClean="0">
                <a:solidFill>
                  <a:srgbClr val="0000FF"/>
                </a:solidFill>
                <a:latin typeface="华文细黑"/>
                <a:ea typeface="华文细黑"/>
                <a:cs typeface="华文细黑"/>
              </a:rPr>
              <a:t>“</a:t>
            </a:r>
            <a:r>
              <a:rPr lang="en-US" sz="2400" dirty="0" smtClean="0">
                <a:solidFill>
                  <a:srgbClr val="0000FF"/>
                </a:solidFill>
              </a:rPr>
              <a:t>西</a:t>
            </a:r>
            <a:r>
              <a:rPr lang="en-US" sz="2400" dirty="0">
                <a:solidFill>
                  <a:srgbClr val="0000FF"/>
                </a:solidFill>
              </a:rPr>
              <a:t>拉和提摩太速速到他这里来，就</a:t>
            </a:r>
            <a:r>
              <a:rPr lang="en-US" sz="2400" dirty="0">
                <a:solidFill>
                  <a:srgbClr val="0000FF"/>
                </a:solidFill>
                <a:latin typeface="华文细黑"/>
                <a:ea typeface="华文细黑"/>
                <a:cs typeface="华文细黑"/>
              </a:rPr>
              <a:t>回去</a:t>
            </a:r>
            <a:r>
              <a:rPr lang="en-US" sz="2400" dirty="0" smtClean="0">
                <a:solidFill>
                  <a:srgbClr val="0000FF"/>
                </a:solidFill>
                <a:latin typeface="华文细黑"/>
                <a:ea typeface="华文细黑"/>
                <a:cs typeface="华文细黑"/>
              </a:rPr>
              <a:t>了</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保罗在雅典等候他们的</a:t>
            </a:r>
            <a:r>
              <a:rPr lang="en-US" sz="2400" dirty="0" smtClean="0">
                <a:solidFill>
                  <a:srgbClr val="0000FF"/>
                </a:solidFill>
                <a:latin typeface="华文细黑"/>
                <a:ea typeface="华文细黑"/>
                <a:cs typeface="华文细黑"/>
              </a:rPr>
              <a:t>时候</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(17:15</a:t>
            </a:r>
            <a:r>
              <a:rPr lang="en-US" altLang="zh-CN"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16a)</a:t>
            </a:r>
            <a:r>
              <a:rPr lang="zh-CN" altLang="en-US" sz="2400" dirty="0" smtClean="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保罗在等候神。</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从古以来人未曾听见，未曾耳闻，未曾眼见，在你以外有什么神为等候他的人行事</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赛</a:t>
            </a:r>
            <a:r>
              <a:rPr lang="zh-CN" altLang="zh-CN" sz="2400" dirty="0" smtClean="0">
                <a:solidFill>
                  <a:srgbClr val="0000FF"/>
                </a:solidFill>
                <a:latin typeface="华文细黑"/>
                <a:ea typeface="华文细黑"/>
                <a:cs typeface="华文细黑"/>
              </a:rPr>
              <a:t>6</a:t>
            </a:r>
            <a:r>
              <a:rPr lang="en-US" altLang="zh-CN" sz="2400" dirty="0" smtClean="0">
                <a:solidFill>
                  <a:srgbClr val="0000FF"/>
                </a:solidFill>
                <a:latin typeface="华文细黑"/>
                <a:ea typeface="华文细黑"/>
                <a:cs typeface="华文细黑"/>
              </a:rPr>
              <a:t>4:4)</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要等候耶和华。当壮胆，坚固你的心。我再说，要等候</a:t>
            </a:r>
            <a:r>
              <a:rPr lang="en-US" sz="2400" dirty="0" smtClean="0">
                <a:solidFill>
                  <a:srgbClr val="0000FF"/>
                </a:solidFill>
                <a:latin typeface="华文细黑"/>
                <a:ea typeface="华文细黑"/>
                <a:cs typeface="华文细黑"/>
              </a:rPr>
              <a:t>耶和华</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诗</a:t>
            </a:r>
            <a:r>
              <a:rPr lang="en-US" altLang="zh-CN" sz="2400" dirty="0" smtClean="0">
                <a:solidFill>
                  <a:srgbClr val="0000FF"/>
                </a:solidFill>
                <a:latin typeface="华文细黑"/>
                <a:ea typeface="华文细黑"/>
                <a:cs typeface="华文细黑"/>
              </a:rPr>
              <a:t>27:14)</a:t>
            </a:r>
            <a:r>
              <a:rPr lang="zh-CN" altLang="en-US" sz="2400" dirty="0" smtClean="0">
                <a:solidFill>
                  <a:srgbClr val="0000FF"/>
                </a:solidFill>
                <a:latin typeface="华文细黑"/>
                <a:ea typeface="华文细黑"/>
                <a:cs typeface="华文细黑"/>
              </a:rPr>
              <a:t>。 </a:t>
            </a:r>
            <a:r>
              <a:rPr lang="zh-CN" altLang="en-US" sz="2400" dirty="0">
                <a:solidFill>
                  <a:srgbClr val="FF0000"/>
                </a:solidFill>
                <a:latin typeface="华文细黑"/>
                <a:ea typeface="华文细黑"/>
                <a:cs typeface="华文细黑"/>
              </a:rPr>
              <a:t>停下来祈求智慧，勇气，力量。</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a:t>
            </a:r>
            <a:r>
              <a:rPr lang="zh-CN" altLang="en-US" sz="2800" b="1" dirty="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保罗是一个使者。</a:t>
            </a:r>
            <a:r>
              <a:rPr lang="en-US" altLang="zh-CN" sz="2800" b="1" dirty="0" smtClean="0">
                <a:latin typeface="Arial Narrow"/>
                <a:cs typeface="Arial Narrow"/>
              </a:rPr>
              <a:t>1.P</a:t>
            </a:r>
            <a:r>
              <a:rPr lang="en-US" sz="2800" b="1" dirty="0" smtClean="0">
                <a:latin typeface="Arial Narrow"/>
                <a:cs typeface="Arial Narrow"/>
              </a:rPr>
              <a:t>aul </a:t>
            </a:r>
            <a:r>
              <a:rPr lang="en-US" sz="2800" b="1" dirty="0">
                <a:latin typeface="Arial Narrow"/>
                <a:cs typeface="Arial Narrow"/>
              </a:rPr>
              <a:t>was a messenger. </a:t>
            </a:r>
          </a:p>
        </p:txBody>
      </p:sp>
      <p:sp>
        <p:nvSpPr>
          <p:cNvPr id="7" name="TextBox 6"/>
          <p:cNvSpPr txBox="1"/>
          <p:nvPr/>
        </p:nvSpPr>
        <p:spPr>
          <a:xfrm>
            <a:off x="8587544" y="-80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3859958"/>
            <a:ext cx="9144000" cy="3046988"/>
          </a:xfrm>
          <a:prstGeom prst="rect">
            <a:avLst/>
          </a:prstGeom>
        </p:spPr>
        <p:txBody>
          <a:bodyPr wrap="square">
            <a:spAutoFit/>
          </a:bodyPr>
          <a:lstStyle/>
          <a:p>
            <a:r>
              <a:rPr lang="en-US" sz="2400" dirty="0">
                <a:solidFill>
                  <a:srgbClr val="0000FF"/>
                </a:solidFill>
                <a:latin typeface="Arial Narrow"/>
                <a:cs typeface="Arial Narrow"/>
              </a:rPr>
              <a:t>“While Paul was waiting for them in Athens…”(17:16a).</a:t>
            </a:r>
            <a:r>
              <a:rPr lang="en-US" sz="2400" dirty="0">
                <a:latin typeface="Arial Narrow"/>
                <a:cs typeface="Arial Narrow"/>
              </a:rPr>
              <a:t> Paul was </a:t>
            </a:r>
            <a:r>
              <a:rPr lang="en-US" sz="2400" dirty="0">
                <a:solidFill>
                  <a:srgbClr val="0000FF"/>
                </a:solidFill>
                <a:latin typeface="Arial Narrow"/>
                <a:cs typeface="Arial Narrow"/>
              </a:rPr>
              <a:t>“ready to do whatever is good”(</a:t>
            </a:r>
            <a:r>
              <a:rPr lang="en-US" sz="2400" dirty="0" smtClean="0">
                <a:solidFill>
                  <a:srgbClr val="0000FF"/>
                </a:solidFill>
                <a:latin typeface="Arial Narrow"/>
                <a:cs typeface="Arial Narrow"/>
              </a:rPr>
              <a:t>Titus 3</a:t>
            </a:r>
            <a:r>
              <a:rPr lang="en-US" sz="2400" dirty="0">
                <a:solidFill>
                  <a:srgbClr val="0000FF"/>
                </a:solidFill>
                <a:latin typeface="Arial Narrow"/>
                <a:cs typeface="Arial Narrow"/>
              </a:rPr>
              <a:t>:1).</a:t>
            </a:r>
          </a:p>
          <a:p>
            <a:r>
              <a:rPr lang="en-US" sz="2400" b="1" dirty="0" smtClean="0">
                <a:latin typeface="Arial Narrow"/>
                <a:cs typeface="Arial Narrow"/>
              </a:rPr>
              <a:t>A. Paul </a:t>
            </a:r>
            <a:r>
              <a:rPr lang="en-US" sz="2400" b="1" dirty="0">
                <a:latin typeface="Arial Narrow"/>
                <a:cs typeface="Arial Narrow"/>
              </a:rPr>
              <a:t>was a waiter. </a:t>
            </a:r>
            <a:r>
              <a:rPr lang="en-US" sz="2400" dirty="0">
                <a:latin typeface="Arial Narrow"/>
                <a:cs typeface="Arial Narrow"/>
              </a:rPr>
              <a:t>Not one who waited on tables. (1) Paul was waiting </a:t>
            </a:r>
            <a:r>
              <a:rPr lang="en-US" sz="2400" dirty="0">
                <a:solidFill>
                  <a:srgbClr val="0000FF"/>
                </a:solidFill>
                <a:latin typeface="Arial Narrow"/>
                <a:cs typeface="Arial Narrow"/>
              </a:rPr>
              <a:t>“for Timothy and Silas to join him as soon as possible”(17:15-16a). </a:t>
            </a:r>
            <a:r>
              <a:rPr lang="en-US" sz="2400" dirty="0">
                <a:latin typeface="Arial Narrow"/>
                <a:cs typeface="Arial Narrow"/>
              </a:rPr>
              <a:t>(2) Paul was waiting on God. </a:t>
            </a:r>
            <a:r>
              <a:rPr lang="en-US" sz="2400" dirty="0">
                <a:solidFill>
                  <a:srgbClr val="0000FF"/>
                </a:solidFill>
                <a:latin typeface="Arial Narrow"/>
                <a:cs typeface="Arial Narrow"/>
              </a:rPr>
              <a:t>“Since ancient times no one has heard, no ear has perceived, no eye has seen any God besides </a:t>
            </a:r>
            <a:r>
              <a:rPr lang="en-US" sz="2400" dirty="0" err="1">
                <a:solidFill>
                  <a:srgbClr val="0000FF"/>
                </a:solidFill>
                <a:latin typeface="Arial Narrow"/>
                <a:cs typeface="Arial Narrow"/>
              </a:rPr>
              <a:t>you</a:t>
            </a:r>
            <a:r>
              <a:rPr lang="en-US" sz="2400" dirty="0" err="1" smtClean="0">
                <a:solidFill>
                  <a:srgbClr val="0000FF"/>
                </a:solidFill>
                <a:latin typeface="Arial Narrow"/>
                <a:cs typeface="Arial Narrow"/>
              </a:rPr>
              <a:t>,who</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acts on </a:t>
            </a:r>
            <a:r>
              <a:rPr lang="en-US" sz="2400" dirty="0" smtClean="0">
                <a:solidFill>
                  <a:srgbClr val="0000FF"/>
                </a:solidFill>
                <a:latin typeface="Arial Narrow"/>
                <a:cs typeface="Arial Narrow"/>
              </a:rPr>
              <a:t>behalf </a:t>
            </a:r>
            <a:r>
              <a:rPr lang="en-US" sz="2400" dirty="0">
                <a:solidFill>
                  <a:srgbClr val="0000FF"/>
                </a:solidFill>
                <a:latin typeface="Arial Narrow"/>
                <a:cs typeface="Arial Narrow"/>
              </a:rPr>
              <a:t>of those who wait for him</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Isa.64:4)</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Wait </a:t>
            </a:r>
            <a:r>
              <a:rPr lang="en-US" sz="2400" dirty="0" smtClean="0">
                <a:solidFill>
                  <a:srgbClr val="0000FF"/>
                </a:solidFill>
                <a:latin typeface="Arial Narrow"/>
                <a:cs typeface="Arial Narrow"/>
              </a:rPr>
              <a:t>for</a:t>
            </a:r>
            <a:r>
              <a:rPr lang="en-US" sz="2400" dirty="0">
                <a:solidFill>
                  <a:srgbClr val="0000FF"/>
                </a:solidFill>
                <a:latin typeface="Arial Narrow"/>
                <a:cs typeface="Arial Narrow"/>
              </a:rPr>
              <a:t> the </a:t>
            </a:r>
            <a:r>
              <a:rPr lang="en-US" sz="2400" dirty="0" err="1">
                <a:solidFill>
                  <a:srgbClr val="0000FF"/>
                </a:solidFill>
                <a:latin typeface="Arial Narrow"/>
                <a:cs typeface="Arial Narrow"/>
              </a:rPr>
              <a:t>Lord</a:t>
            </a:r>
            <a:r>
              <a:rPr lang="en-US" sz="2400" dirty="0" err="1" smtClean="0">
                <a:solidFill>
                  <a:srgbClr val="0000FF"/>
                </a:solidFill>
                <a:latin typeface="Arial Narrow"/>
                <a:cs typeface="Arial Narrow"/>
              </a:rPr>
              <a:t>;be</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strong and take </a:t>
            </a:r>
            <a:r>
              <a:rPr lang="en-US" sz="2400" dirty="0" smtClean="0">
                <a:solidFill>
                  <a:srgbClr val="0000FF"/>
                </a:solidFill>
                <a:latin typeface="Arial Narrow"/>
                <a:cs typeface="Arial Narrow"/>
              </a:rPr>
              <a:t>heart and</a:t>
            </a:r>
            <a:r>
              <a:rPr lang="en-US" sz="2400" dirty="0">
                <a:solidFill>
                  <a:srgbClr val="0000FF"/>
                </a:solidFill>
                <a:latin typeface="Arial Narrow"/>
                <a:cs typeface="Arial Narrow"/>
              </a:rPr>
              <a:t> wait </a:t>
            </a:r>
            <a:r>
              <a:rPr lang="en-US" sz="2400" dirty="0" smtClean="0">
                <a:solidFill>
                  <a:srgbClr val="0000FF"/>
                </a:solidFill>
                <a:latin typeface="Arial Narrow"/>
                <a:cs typeface="Arial Narrow"/>
              </a:rPr>
              <a:t>for</a:t>
            </a:r>
            <a:r>
              <a:rPr lang="en-US" sz="2400" dirty="0">
                <a:solidFill>
                  <a:srgbClr val="0000FF"/>
                </a:solidFill>
                <a:latin typeface="Arial Narrow"/>
                <a:cs typeface="Arial Narrow"/>
              </a:rPr>
              <a:t> the  </a:t>
            </a:r>
            <a:r>
              <a:rPr lang="en-US" sz="2400" dirty="0" smtClean="0">
                <a:solidFill>
                  <a:srgbClr val="0000FF"/>
                </a:solidFill>
                <a:latin typeface="Arial Narrow"/>
                <a:cs typeface="Arial Narrow"/>
              </a:rPr>
              <a:t>Lord</a:t>
            </a:r>
            <a:r>
              <a:rPr lang="en-US" sz="2400" dirty="0">
                <a:solidFill>
                  <a:srgbClr val="0000FF"/>
                </a:solidFill>
                <a:latin typeface="Arial Narrow"/>
                <a:cs typeface="Arial Narrow"/>
              </a:rPr>
              <a:t>.</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Ps.27:14). </a:t>
            </a:r>
            <a:r>
              <a:rPr lang="en-US" sz="2400" dirty="0">
                <a:latin typeface="Arial Narrow"/>
                <a:cs typeface="Arial Narrow"/>
              </a:rPr>
              <a:t>Stop and pray for </a:t>
            </a:r>
            <a:r>
              <a:rPr lang="en-US" sz="2400" dirty="0" err="1" smtClean="0">
                <a:latin typeface="Arial Narrow"/>
                <a:cs typeface="Arial Narrow"/>
              </a:rPr>
              <a:t>wisdom</a:t>
            </a:r>
            <a:r>
              <a:rPr lang="en-US" sz="2400" dirty="0" err="1">
                <a:latin typeface="Arial Narrow"/>
                <a:cs typeface="Arial Narrow"/>
              </a:rPr>
              <a:t>,courage,strength</a:t>
            </a:r>
            <a:r>
              <a:rPr lang="en-US" sz="2400" dirty="0">
                <a:latin typeface="Arial Narrow"/>
                <a:cs typeface="Arial Narrow"/>
              </a:rPr>
              <a:t>. </a:t>
            </a:r>
          </a:p>
        </p:txBody>
      </p:sp>
      <p:pic>
        <p:nvPicPr>
          <p:cNvPr id="2" name="Picture 1"/>
          <p:cNvPicPr>
            <a:picLocks noChangeAspect="1"/>
          </p:cNvPicPr>
          <p:nvPr/>
        </p:nvPicPr>
        <p:blipFill>
          <a:blip r:embed="rId3"/>
          <a:stretch>
            <a:fillRect/>
          </a:stretch>
        </p:blipFill>
        <p:spPr>
          <a:xfrm>
            <a:off x="6841067" y="470432"/>
            <a:ext cx="2302933" cy="1180803"/>
          </a:xfrm>
          <a:prstGeom prst="rect">
            <a:avLst/>
          </a:prstGeom>
        </p:spPr>
      </p:pic>
    </p:spTree>
    <p:extLst>
      <p:ext uri="{BB962C8B-B14F-4D97-AF65-F5344CB8AC3E}">
        <p14:creationId xmlns:p14="http://schemas.microsoft.com/office/powerpoint/2010/main" val="295960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57239"/>
            <a:ext cx="9137170" cy="1569660"/>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en-US" sz="2400" b="1" dirty="0">
                <a:solidFill>
                  <a:srgbClr val="FF0000"/>
                </a:solidFill>
                <a:latin typeface="华文细黑"/>
                <a:ea typeface="华文细黑"/>
                <a:cs typeface="华文细黑"/>
              </a:rPr>
              <a:t>保罗是</a:t>
            </a:r>
            <a:r>
              <a:rPr lang="en-US" sz="2400" b="1" dirty="0" smtClean="0">
                <a:solidFill>
                  <a:srgbClr val="FF0000"/>
                </a:solidFill>
                <a:latin typeface="华文细黑"/>
                <a:ea typeface="华文细黑"/>
                <a:cs typeface="华文细黑"/>
              </a:rPr>
              <a:t>一个</a:t>
            </a:r>
            <a:r>
              <a:rPr lang="zh-CN" altLang="en-US" sz="2400" b="1" dirty="0" smtClean="0">
                <a:solidFill>
                  <a:srgbClr val="FF0000"/>
                </a:solidFill>
                <a:latin typeface="华文细黑"/>
                <a:ea typeface="华文细黑"/>
                <a:cs typeface="华文细黑"/>
              </a:rPr>
              <a:t>受感动的人</a:t>
            </a:r>
            <a:r>
              <a:rPr lang="en-US" sz="2400" b="1"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他的心</a:t>
            </a:r>
            <a:r>
              <a:rPr lang="en-US" sz="2400" dirty="0" smtClean="0">
                <a:solidFill>
                  <a:srgbClr val="FF0000"/>
                </a:solidFill>
                <a:latin typeface="华文细黑"/>
                <a:ea typeface="华文细黑"/>
                <a:cs typeface="华文细黑"/>
              </a:rPr>
              <a:t>被</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灵所感动，</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看见满城都是偶像，就心里着急</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17</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16)。</a:t>
            </a:r>
            <a:r>
              <a:rPr lang="zh-CN" altLang="en-US" sz="2400" dirty="0">
                <a:solidFill>
                  <a:srgbClr val="FF0000"/>
                </a:solidFill>
                <a:latin typeface="华文细黑"/>
                <a:ea typeface="华文细黑"/>
                <a:cs typeface="华文细黑"/>
              </a:rPr>
              <a:t>他不是以雅典建筑的观光客的身份来看待这座城市的，而是以对神的作为的敬畏者的身份来看待这座城市的。他看</a:t>
            </a:r>
            <a:r>
              <a:rPr lang="zh-CN" altLang="en-US" sz="2400" dirty="0" smtClean="0">
                <a:solidFill>
                  <a:srgbClr val="FF0000"/>
                </a:solidFill>
                <a:latin typeface="华文细黑"/>
                <a:ea typeface="华文细黑"/>
                <a:cs typeface="华文细黑"/>
              </a:rPr>
              <a:t>到的不仅</a:t>
            </a:r>
            <a:r>
              <a:rPr lang="zh-CN" altLang="en-US" sz="2400" dirty="0">
                <a:solidFill>
                  <a:srgbClr val="FF0000"/>
                </a:solidFill>
                <a:latin typeface="华文细黑"/>
                <a:ea typeface="华文细黑"/>
                <a:cs typeface="华文细黑"/>
              </a:rPr>
              <a:t>是人的建造，他看到的是建造人的那一位。</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一。保罗是一个使者。</a:t>
            </a:r>
            <a:r>
              <a:rPr lang="en-US" altLang="zh-CN" sz="2800" b="1" dirty="0">
                <a:latin typeface="Arial Narrow"/>
                <a:cs typeface="Arial Narrow"/>
              </a:rPr>
              <a:t>1. P</a:t>
            </a:r>
            <a:r>
              <a:rPr lang="en-US" sz="2800" b="1" dirty="0">
                <a:latin typeface="Arial Narrow"/>
                <a:cs typeface="Arial Narrow"/>
              </a:rPr>
              <a:t>aul was a messenger. </a:t>
            </a: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9" name="Rectangle 8"/>
          <p:cNvSpPr/>
          <p:nvPr/>
        </p:nvSpPr>
        <p:spPr>
          <a:xfrm>
            <a:off x="6831" y="1866503"/>
            <a:ext cx="9156126" cy="1569660"/>
          </a:xfrm>
          <a:prstGeom prst="rect">
            <a:avLst/>
          </a:prstGeom>
        </p:spPr>
        <p:txBody>
          <a:bodyPr wrap="square">
            <a:spAutoFit/>
          </a:bodyPr>
          <a:lstStyle/>
          <a:p>
            <a:r>
              <a:rPr lang="en-US" sz="2400" b="1" dirty="0">
                <a:latin typeface="Arial Narrow"/>
                <a:cs typeface="Arial Narrow"/>
              </a:rPr>
              <a:t>B. Paul was a mover. </a:t>
            </a:r>
            <a:r>
              <a:rPr lang="en-US" sz="2400" dirty="0">
                <a:latin typeface="Arial Narrow"/>
                <a:cs typeface="Arial Narrow"/>
              </a:rPr>
              <a:t>His heart was moved by the Spirit of </a:t>
            </a:r>
            <a:r>
              <a:rPr lang="en-US" sz="2400" dirty="0" err="1">
                <a:latin typeface="Arial Narrow"/>
                <a:cs typeface="Arial Narrow"/>
              </a:rPr>
              <a:t>God.</a:t>
            </a:r>
            <a:r>
              <a:rPr lang="en-US" sz="2400" dirty="0" err="1">
                <a:solidFill>
                  <a:srgbClr val="0000FF"/>
                </a:solidFill>
                <a:latin typeface="Arial Narrow"/>
                <a:cs typeface="Arial Narrow"/>
              </a:rPr>
              <a:t>“He</a:t>
            </a:r>
            <a:r>
              <a:rPr lang="en-US" sz="2400" dirty="0">
                <a:solidFill>
                  <a:srgbClr val="0000FF"/>
                </a:solidFill>
                <a:latin typeface="Arial Narrow"/>
                <a:cs typeface="Arial Narrow"/>
              </a:rPr>
              <a:t> was greatly distressed to see that the city was full of idols”(17:16b).</a:t>
            </a:r>
            <a:r>
              <a:rPr lang="en-US" sz="2400" dirty="0">
                <a:latin typeface="Arial Narrow"/>
                <a:cs typeface="Arial Narrow"/>
              </a:rPr>
              <a:t>He viewed the city not as a sight-seer of Athens </a:t>
            </a:r>
            <a:r>
              <a:rPr lang="en-US" sz="2400" dirty="0" err="1">
                <a:latin typeface="Arial Narrow"/>
                <a:cs typeface="Arial Narrow"/>
              </a:rPr>
              <a:t>buildings,but</a:t>
            </a:r>
            <a:r>
              <a:rPr lang="en-US" sz="2400" dirty="0">
                <a:latin typeface="Arial Narrow"/>
                <a:cs typeface="Arial Narrow"/>
              </a:rPr>
              <a:t> as a God-fearer of God’s </a:t>
            </a:r>
            <a:r>
              <a:rPr lang="en-US" sz="2400" dirty="0" err="1" smtClean="0">
                <a:latin typeface="Arial Narrow"/>
                <a:cs typeface="Arial Narrow"/>
              </a:rPr>
              <a:t>workings.He</a:t>
            </a:r>
            <a:r>
              <a:rPr lang="en-US" sz="2400" dirty="0" smtClean="0">
                <a:latin typeface="Arial Narrow"/>
                <a:cs typeface="Arial Narrow"/>
              </a:rPr>
              <a:t> </a:t>
            </a:r>
            <a:r>
              <a:rPr lang="en-US" sz="2400" dirty="0">
                <a:latin typeface="Arial Narrow"/>
                <a:cs typeface="Arial Narrow"/>
              </a:rPr>
              <a:t>saw more than architecture of </a:t>
            </a:r>
            <a:r>
              <a:rPr lang="en-US" sz="2400" dirty="0" err="1">
                <a:latin typeface="Arial Narrow"/>
                <a:cs typeface="Arial Narrow"/>
              </a:rPr>
              <a:t>men,he</a:t>
            </a:r>
            <a:r>
              <a:rPr lang="en-US" sz="2400" dirty="0">
                <a:latin typeface="Arial Narrow"/>
                <a:cs typeface="Arial Narrow"/>
              </a:rPr>
              <a:t> saw the Architect of </a:t>
            </a:r>
            <a:r>
              <a:rPr lang="en-US" sz="2400" dirty="0" smtClean="0">
                <a:latin typeface="Arial Narrow"/>
                <a:cs typeface="Arial Narrow"/>
              </a:rPr>
              <a:t>mankind.</a:t>
            </a:r>
            <a:endParaRPr lang="en-US" sz="2400" dirty="0">
              <a:latin typeface="Arial Narrow"/>
              <a:cs typeface="Arial Narrow"/>
            </a:endParaRPr>
          </a:p>
        </p:txBody>
      </p:sp>
      <p:pic>
        <p:nvPicPr>
          <p:cNvPr id="5" name="Picture 4"/>
          <p:cNvPicPr>
            <a:picLocks noChangeAspect="1"/>
          </p:cNvPicPr>
          <p:nvPr/>
        </p:nvPicPr>
        <p:blipFill>
          <a:blip r:embed="rId3"/>
          <a:stretch>
            <a:fillRect/>
          </a:stretch>
        </p:blipFill>
        <p:spPr>
          <a:xfrm>
            <a:off x="-249188" y="3440550"/>
            <a:ext cx="5181600" cy="3451316"/>
          </a:xfrm>
          <a:prstGeom prst="rect">
            <a:avLst/>
          </a:prstGeom>
        </p:spPr>
      </p:pic>
      <p:pic>
        <p:nvPicPr>
          <p:cNvPr id="7" name="Picture 6"/>
          <p:cNvPicPr>
            <a:picLocks noChangeAspect="1"/>
          </p:cNvPicPr>
          <p:nvPr/>
        </p:nvPicPr>
        <p:blipFill>
          <a:blip r:embed="rId4"/>
          <a:stretch>
            <a:fillRect/>
          </a:stretch>
        </p:blipFill>
        <p:spPr>
          <a:xfrm>
            <a:off x="4629703" y="3402297"/>
            <a:ext cx="4533254" cy="4114800"/>
          </a:xfrm>
          <a:prstGeom prst="rect">
            <a:avLst/>
          </a:prstGeom>
        </p:spPr>
      </p:pic>
    </p:spTree>
    <p:extLst>
      <p:ext uri="{BB962C8B-B14F-4D97-AF65-F5344CB8AC3E}">
        <p14:creationId xmlns:p14="http://schemas.microsoft.com/office/powerpoint/2010/main" val="286023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3046988"/>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。保罗是一位辩士</a:t>
            </a:r>
            <a:r>
              <a:rPr lang="zh-CN" altLang="en-US" sz="2400"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于是在会堂里，与犹太人，和虔敬的人，并每日在市上所遇见的人</a:t>
            </a:r>
            <a:r>
              <a:rPr lang="en-US" sz="2400" dirty="0" smtClean="0">
                <a:solidFill>
                  <a:srgbClr val="0000FF"/>
                </a:solidFill>
                <a:latin typeface="华文细黑"/>
                <a:ea typeface="华文细黑"/>
                <a:cs typeface="华文细黑"/>
              </a:rPr>
              <a:t>辩论</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(17:17)</a:t>
            </a:r>
            <a:r>
              <a:rPr lang="zh-CN" altLang="en-US" sz="2400" dirty="0" smtClean="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他在犹太教堂里辩论。</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他在市场上</a:t>
            </a:r>
            <a:r>
              <a:rPr lang="zh-CN" altLang="en-US" sz="2400" dirty="0">
                <a:solidFill>
                  <a:srgbClr val="FF0000"/>
                </a:solidFill>
                <a:latin typeface="华文细黑"/>
                <a:ea typeface="华文细黑"/>
                <a:cs typeface="华文细黑"/>
              </a:rPr>
              <a:t>辩论</a:t>
            </a:r>
            <a:r>
              <a:rPr lang="zh-CN" altLang="en-US" sz="2400"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还有</a:t>
            </a:r>
            <a:r>
              <a:rPr lang="en-US" sz="2400" dirty="0">
                <a:solidFill>
                  <a:srgbClr val="0000FF"/>
                </a:solidFill>
                <a:latin typeface="华文细黑"/>
                <a:ea typeface="华文细黑"/>
                <a:cs typeface="华文细黑"/>
              </a:rPr>
              <a:t>以彼古罗和斯多亚两门的学士，与他争论。有的说，这胡言乱语的要说什么。有的说，他似乎是传说外邦鬼神的。这话是因保罗传讲耶稣，与复活的道。他们就把他带到亚略巴古说，你所讲的这新道，我们也可以知道吗？因为你有些奇怪的事，传到我们耳中。我们愿意知道这些事是什么意思。雅典人，和住在那里的客人，都不顾别的事，只将新闻说说听</a:t>
            </a:r>
            <a:r>
              <a:rPr lang="en-US" sz="2400" dirty="0" smtClean="0">
                <a:solidFill>
                  <a:srgbClr val="0000FF"/>
                </a:solidFill>
                <a:latin typeface="华文细黑"/>
                <a:ea typeface="华文细黑"/>
                <a:cs typeface="华文细黑"/>
              </a:rPr>
              <a:t>听</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en-US" altLang="zh-CN" sz="2400" dirty="0" smtClean="0">
                <a:solidFill>
                  <a:srgbClr val="0000FF"/>
                </a:solidFill>
                <a:latin typeface="Arial Narrow"/>
                <a:ea typeface="华文细黑"/>
                <a:cs typeface="Arial Narrow"/>
              </a:rPr>
              <a:t>17:18-21</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一。保罗是一个使者。</a:t>
            </a:r>
            <a:r>
              <a:rPr lang="en-US" altLang="zh-CN" sz="2800" b="1" dirty="0">
                <a:latin typeface="Arial Narrow"/>
                <a:cs typeface="Arial Narrow"/>
              </a:rPr>
              <a:t>1. P</a:t>
            </a:r>
            <a:r>
              <a:rPr lang="en-US" sz="2800" b="1" dirty="0">
                <a:latin typeface="Arial Narrow"/>
                <a:cs typeface="Arial Narrow"/>
              </a:rPr>
              <a:t>aul was a messenger. </a:t>
            </a: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9" name="Rectangle 8"/>
          <p:cNvSpPr/>
          <p:nvPr/>
        </p:nvSpPr>
        <p:spPr>
          <a:xfrm>
            <a:off x="-12127" y="3242005"/>
            <a:ext cx="9156128" cy="3662541"/>
          </a:xfrm>
          <a:prstGeom prst="rect">
            <a:avLst/>
          </a:prstGeom>
        </p:spPr>
        <p:txBody>
          <a:bodyPr wrap="square">
            <a:spAutoFit/>
          </a:bodyPr>
          <a:lstStyle/>
          <a:p>
            <a:r>
              <a:rPr lang="en-US" sz="2400" b="1" dirty="0">
                <a:latin typeface="Arial Narrow"/>
                <a:cs typeface="Arial Narrow"/>
              </a:rPr>
              <a:t>C. Paul was a dialoguer. </a:t>
            </a:r>
            <a:r>
              <a:rPr lang="en-US" sz="2400" dirty="0">
                <a:solidFill>
                  <a:srgbClr val="0000FF"/>
                </a:solidFill>
                <a:latin typeface="Arial Narrow"/>
                <a:cs typeface="Arial Narrow"/>
              </a:rPr>
              <a:t>“So he reasoned in the synagogue with both Jews and God-fearing Greeks, as well as in the marketplace day by day with those who happened to be there”(17:</a:t>
            </a:r>
            <a:r>
              <a:rPr lang="en-US" sz="2400" dirty="0" smtClean="0">
                <a:solidFill>
                  <a:srgbClr val="0000FF"/>
                </a:solidFill>
                <a:latin typeface="Arial Narrow"/>
                <a:cs typeface="Arial Narrow"/>
              </a:rPr>
              <a:t>17)</a:t>
            </a:r>
            <a:r>
              <a:rPr lang="en-US" sz="2400" dirty="0">
                <a:solidFill>
                  <a:srgbClr val="0000FF"/>
                </a:solidFill>
                <a:latin typeface="Arial Narrow"/>
                <a:cs typeface="Arial Narrow"/>
              </a:rPr>
              <a:t>. </a:t>
            </a:r>
            <a:r>
              <a:rPr lang="en-US" sz="2000" dirty="0">
                <a:latin typeface="Arial Narrow"/>
                <a:cs typeface="Arial Narrow"/>
              </a:rPr>
              <a:t>(1)He </a:t>
            </a:r>
            <a:r>
              <a:rPr lang="en-US" sz="2000" dirty="0" smtClean="0">
                <a:latin typeface="Arial Narrow"/>
                <a:cs typeface="Arial Narrow"/>
              </a:rPr>
              <a:t>reasoned </a:t>
            </a:r>
            <a:r>
              <a:rPr lang="en-US" sz="2000" dirty="0">
                <a:latin typeface="Arial Narrow"/>
                <a:cs typeface="Arial Narrow"/>
              </a:rPr>
              <a:t>in the </a:t>
            </a:r>
            <a:r>
              <a:rPr lang="en-US" sz="2000" dirty="0" smtClean="0">
                <a:latin typeface="Arial Narrow"/>
                <a:cs typeface="Arial Narrow"/>
              </a:rPr>
              <a:t>synagogue. </a:t>
            </a:r>
            <a:r>
              <a:rPr lang="en-US" sz="2000" dirty="0">
                <a:latin typeface="Arial Narrow"/>
                <a:cs typeface="Arial Narrow"/>
              </a:rPr>
              <a:t>(2)He </a:t>
            </a:r>
            <a:r>
              <a:rPr lang="en-US" sz="2000" dirty="0" smtClean="0">
                <a:latin typeface="Arial Narrow"/>
                <a:cs typeface="Arial Narrow"/>
              </a:rPr>
              <a:t>reasoned in </a:t>
            </a:r>
            <a:r>
              <a:rPr lang="en-US" sz="2000" dirty="0">
                <a:latin typeface="Arial Narrow"/>
                <a:cs typeface="Arial Narrow"/>
              </a:rPr>
              <a:t>the </a:t>
            </a:r>
            <a:r>
              <a:rPr lang="en-US" sz="2000" dirty="0" smtClean="0">
                <a:latin typeface="Arial Narrow"/>
                <a:cs typeface="Arial Narrow"/>
              </a:rPr>
              <a:t>marketplace. </a:t>
            </a:r>
            <a:r>
              <a:rPr lang="en-US" sz="2000" dirty="0">
                <a:solidFill>
                  <a:srgbClr val="0000FF"/>
                </a:solidFill>
                <a:latin typeface="Arial Narrow"/>
                <a:cs typeface="Arial Narrow"/>
              </a:rPr>
              <a:t>“A group of Epicurean and Stoic philosophers began to debate with </a:t>
            </a:r>
            <a:r>
              <a:rPr lang="en-US" sz="2000" dirty="0" smtClean="0">
                <a:solidFill>
                  <a:srgbClr val="0000FF"/>
                </a:solidFill>
                <a:latin typeface="Arial Narrow"/>
                <a:cs typeface="Arial Narrow"/>
              </a:rPr>
              <a:t>him. Some </a:t>
            </a:r>
            <a:r>
              <a:rPr lang="en-US" sz="2000" dirty="0">
                <a:solidFill>
                  <a:srgbClr val="0000FF"/>
                </a:solidFill>
                <a:latin typeface="Arial Narrow"/>
                <a:cs typeface="Arial Narrow"/>
              </a:rPr>
              <a:t>of them asked</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What is this babbler trying to say?</a:t>
            </a:r>
            <a:r>
              <a:rPr lang="en-US" sz="2000" dirty="0" smtClean="0">
                <a:solidFill>
                  <a:srgbClr val="0000FF"/>
                </a:solidFill>
                <a:latin typeface="Arial Narrow"/>
                <a:cs typeface="Arial Narrow"/>
              </a:rPr>
              <a:t>” Others remarked</a:t>
            </a:r>
            <a:r>
              <a:rPr lang="en-US" sz="2000" dirty="0">
                <a:solidFill>
                  <a:srgbClr val="0000FF"/>
                </a:solidFill>
                <a:latin typeface="Arial Narrow"/>
                <a:cs typeface="Arial Narrow"/>
              </a:rPr>
              <a:t>, “He seems to be advocating foreign </a:t>
            </a:r>
            <a:r>
              <a:rPr lang="en-US" sz="2000" dirty="0" err="1">
                <a:solidFill>
                  <a:srgbClr val="0000FF"/>
                </a:solidFill>
                <a:latin typeface="Arial Narrow"/>
                <a:cs typeface="Arial Narrow"/>
              </a:rPr>
              <a:t>gods.</a:t>
            </a:r>
            <a:r>
              <a:rPr lang="en-US" sz="2000" dirty="0" err="1" smtClean="0">
                <a:solidFill>
                  <a:srgbClr val="0000FF"/>
                </a:solidFill>
                <a:latin typeface="Arial Narrow"/>
                <a:cs typeface="Arial Narrow"/>
              </a:rPr>
              <a:t>”They</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said this because Paul was preaching the good news about Jesus and the </a:t>
            </a:r>
            <a:r>
              <a:rPr lang="en-US" sz="2000" dirty="0" err="1" smtClean="0">
                <a:solidFill>
                  <a:srgbClr val="0000FF"/>
                </a:solidFill>
                <a:latin typeface="Arial Narrow"/>
                <a:cs typeface="Arial Narrow"/>
              </a:rPr>
              <a:t>resurrection.Then</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they took him and brought him to a meeting of the </a:t>
            </a:r>
            <a:r>
              <a:rPr lang="en-US" sz="2000" dirty="0" err="1">
                <a:solidFill>
                  <a:srgbClr val="0000FF"/>
                </a:solidFill>
                <a:latin typeface="Arial Narrow"/>
                <a:cs typeface="Arial Narrow"/>
              </a:rPr>
              <a:t>Areopagus</a:t>
            </a:r>
            <a:r>
              <a:rPr lang="en-US" sz="2000" dirty="0" err="1" smtClean="0">
                <a:solidFill>
                  <a:srgbClr val="0000FF"/>
                </a:solidFill>
                <a:latin typeface="Arial Narrow"/>
                <a:cs typeface="Arial Narrow"/>
              </a:rPr>
              <a:t>,where</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they said to </a:t>
            </a:r>
            <a:r>
              <a:rPr lang="en-US" sz="2000" dirty="0" err="1">
                <a:solidFill>
                  <a:srgbClr val="0000FF"/>
                </a:solidFill>
                <a:latin typeface="Arial Narrow"/>
                <a:cs typeface="Arial Narrow"/>
              </a:rPr>
              <a:t>him</a:t>
            </a:r>
            <a:r>
              <a:rPr lang="en-US" sz="2000" dirty="0" err="1" smtClean="0">
                <a:solidFill>
                  <a:srgbClr val="0000FF"/>
                </a:solidFill>
                <a:latin typeface="Arial Narrow"/>
                <a:cs typeface="Arial Narrow"/>
              </a:rPr>
              <a:t>,“</a:t>
            </a:r>
            <a:r>
              <a:rPr lang="en-US" sz="2000" dirty="0" err="1">
                <a:solidFill>
                  <a:srgbClr val="0000FF"/>
                </a:solidFill>
                <a:latin typeface="Arial Narrow"/>
                <a:cs typeface="Arial Narrow"/>
              </a:rPr>
              <a:t>May</a:t>
            </a:r>
            <a:r>
              <a:rPr lang="en-US" sz="2000" dirty="0">
                <a:solidFill>
                  <a:srgbClr val="0000FF"/>
                </a:solidFill>
                <a:latin typeface="Arial Narrow"/>
                <a:cs typeface="Arial Narrow"/>
              </a:rPr>
              <a:t> we know what this new teaching is that you are </a:t>
            </a:r>
            <a:r>
              <a:rPr lang="en-US" sz="2000" dirty="0" err="1">
                <a:solidFill>
                  <a:srgbClr val="0000FF"/>
                </a:solidFill>
                <a:latin typeface="Arial Narrow"/>
                <a:cs typeface="Arial Narrow"/>
              </a:rPr>
              <a:t>presenting</a:t>
            </a:r>
            <a:r>
              <a:rPr lang="en-US" sz="2000" dirty="0" err="1" smtClean="0">
                <a:solidFill>
                  <a:srgbClr val="0000FF"/>
                </a:solidFill>
                <a:latin typeface="Arial Narrow"/>
                <a:cs typeface="Arial Narrow"/>
              </a:rPr>
              <a:t>?You</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are </a:t>
            </a:r>
            <a:r>
              <a:rPr lang="en-US" sz="2000" dirty="0" smtClean="0">
                <a:solidFill>
                  <a:srgbClr val="0000FF"/>
                </a:solidFill>
                <a:latin typeface="Arial Narrow"/>
                <a:cs typeface="Arial Narrow"/>
              </a:rPr>
              <a:t>bringing </a:t>
            </a:r>
            <a:r>
              <a:rPr lang="en-US" sz="2000" dirty="0">
                <a:solidFill>
                  <a:srgbClr val="0000FF"/>
                </a:solidFill>
                <a:latin typeface="Arial Narrow"/>
                <a:cs typeface="Arial Narrow"/>
              </a:rPr>
              <a:t>some strange ideas to our </a:t>
            </a:r>
            <a:r>
              <a:rPr lang="en-US" sz="2000" dirty="0" err="1">
                <a:solidFill>
                  <a:srgbClr val="0000FF"/>
                </a:solidFill>
                <a:latin typeface="Arial Narrow"/>
                <a:cs typeface="Arial Narrow"/>
              </a:rPr>
              <a:t>ears</a:t>
            </a:r>
            <a:r>
              <a:rPr lang="en-US" sz="2000" dirty="0" err="1" smtClean="0">
                <a:solidFill>
                  <a:srgbClr val="0000FF"/>
                </a:solidFill>
                <a:latin typeface="Arial Narrow"/>
                <a:cs typeface="Arial Narrow"/>
              </a:rPr>
              <a:t>,and</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we would like to know what they mean.</a:t>
            </a:r>
            <a:r>
              <a:rPr lang="en-US" sz="2000" dirty="0" smtClean="0">
                <a:solidFill>
                  <a:srgbClr val="0000FF"/>
                </a:solidFill>
                <a:latin typeface="Arial Narrow"/>
                <a:cs typeface="Arial Narrow"/>
              </a:rPr>
              <a:t>”(</a:t>
            </a:r>
            <a:r>
              <a:rPr lang="en-US" sz="2000" dirty="0">
                <a:solidFill>
                  <a:srgbClr val="0000FF"/>
                </a:solidFill>
                <a:latin typeface="Arial Narrow"/>
                <a:cs typeface="Arial Narrow"/>
              </a:rPr>
              <a:t>All the </a:t>
            </a:r>
            <a:r>
              <a:rPr lang="en-US" sz="2000" dirty="0" smtClean="0">
                <a:solidFill>
                  <a:srgbClr val="0000FF"/>
                </a:solidFill>
                <a:latin typeface="Arial Narrow"/>
                <a:cs typeface="Arial Narrow"/>
              </a:rPr>
              <a:t>Athenians</a:t>
            </a:r>
            <a:r>
              <a:rPr lang="en-US" sz="2000" dirty="0">
                <a:solidFill>
                  <a:srgbClr val="0000FF"/>
                </a:solidFill>
                <a:latin typeface="Arial Narrow"/>
                <a:cs typeface="Arial Narrow"/>
              </a:rPr>
              <a:t> and the foreigners who lived there spent their time doing nothing but talking about and </a:t>
            </a:r>
            <a:r>
              <a:rPr lang="en-US" sz="2000" dirty="0" smtClean="0">
                <a:solidFill>
                  <a:srgbClr val="0000FF"/>
                </a:solidFill>
                <a:latin typeface="Arial Narrow"/>
                <a:cs typeface="Arial Narrow"/>
              </a:rPr>
              <a:t>listening </a:t>
            </a:r>
            <a:r>
              <a:rPr lang="en-US" sz="2000" dirty="0">
                <a:solidFill>
                  <a:srgbClr val="0000FF"/>
                </a:solidFill>
                <a:latin typeface="Arial Narrow"/>
                <a:cs typeface="Arial Narrow"/>
              </a:rPr>
              <a:t>to the latest ideas.)(17:</a:t>
            </a:r>
            <a:r>
              <a:rPr lang="en-US" sz="2000" dirty="0" smtClean="0">
                <a:solidFill>
                  <a:srgbClr val="0000FF"/>
                </a:solidFill>
                <a:latin typeface="Arial Narrow"/>
                <a:cs typeface="Arial Narrow"/>
              </a:rPr>
              <a:t>1</a:t>
            </a:r>
            <a:r>
              <a:rPr lang="en-US" altLang="zh-CN" sz="2000" dirty="0" smtClean="0">
                <a:solidFill>
                  <a:srgbClr val="0000FF"/>
                </a:solidFill>
                <a:latin typeface="Arial Narrow"/>
                <a:cs typeface="Arial Narrow"/>
              </a:rPr>
              <a:t>8</a:t>
            </a:r>
            <a:r>
              <a:rPr lang="en-US" sz="2000" dirty="0" smtClean="0">
                <a:solidFill>
                  <a:srgbClr val="0000FF"/>
                </a:solidFill>
                <a:latin typeface="Arial Narrow"/>
                <a:cs typeface="Arial Narrow"/>
              </a:rPr>
              <a:t>-</a:t>
            </a:r>
            <a:r>
              <a:rPr lang="en-US" sz="2000" dirty="0">
                <a:solidFill>
                  <a:srgbClr val="0000FF"/>
                </a:solidFill>
                <a:latin typeface="Arial Narrow"/>
                <a:cs typeface="Arial Narrow"/>
              </a:rPr>
              <a:t>21)</a:t>
            </a:r>
            <a:r>
              <a:rPr lang="en-US" sz="2000" dirty="0" smtClean="0">
                <a:solidFill>
                  <a:srgbClr val="0000FF"/>
                </a:solidFill>
                <a:latin typeface="Arial Narrow"/>
                <a:cs typeface="Arial Narrow"/>
              </a:rPr>
              <a:t>.</a:t>
            </a:r>
          </a:p>
        </p:txBody>
      </p:sp>
    </p:spTree>
    <p:extLst>
      <p:ext uri="{BB962C8B-B14F-4D97-AF65-F5344CB8AC3E}">
        <p14:creationId xmlns:p14="http://schemas.microsoft.com/office/powerpoint/2010/main" val="3502374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3046988"/>
          </a:xfrm>
          <a:prstGeom prst="rect">
            <a:avLst/>
          </a:prstGeom>
        </p:spPr>
        <p:txBody>
          <a:bodyPr wrap="square">
            <a:spAutoFit/>
          </a:bodyPr>
          <a:lstStyle/>
          <a:p>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保罗站在亚略巴古当中，</a:t>
            </a:r>
            <a:r>
              <a:rPr lang="en-US" sz="2400" dirty="0" smtClean="0">
                <a:solidFill>
                  <a:srgbClr val="0000FF"/>
                </a:solidFill>
                <a:latin typeface="华文细黑"/>
                <a:ea typeface="华文细黑"/>
                <a:cs typeface="华文细黑"/>
              </a:rPr>
              <a:t>说…</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(17</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22)</a:t>
            </a:r>
            <a:r>
              <a:rPr lang="zh-TW" alt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在亚略巴古当中，保罗从人们献祭给未识之神的话题开始，引起了他们的兴趣，然后他解释了那位神是谁，他是怎么样子的。保罗以向每个人发起挑战的方式结束了这个信息，让每个议会议员面临一个道德决定，其中一些人决定相信耶稣基督。</a:t>
            </a:r>
            <a:r>
              <a:rPr lang="zh-TW" altLang="en-US" sz="2400" dirty="0" smtClean="0">
                <a:solidFill>
                  <a:srgbClr val="FF0000"/>
                </a:solidFill>
                <a:latin typeface="华文细黑"/>
                <a:ea typeface="华文细黑"/>
                <a:cs typeface="华文细黑"/>
              </a:rPr>
              <a:t>保罗</a:t>
            </a:r>
            <a:r>
              <a:rPr lang="zh-CN" altLang="en-US" sz="2400" dirty="0" smtClean="0">
                <a:solidFill>
                  <a:srgbClr val="FF0000"/>
                </a:solidFill>
                <a:latin typeface="华文细黑"/>
                <a:ea typeface="华文细黑"/>
                <a:cs typeface="华文细黑"/>
              </a:rPr>
              <a:t>称赞道</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众位雅典人哪，我看你们凡事很敬畏鬼神。我游行的时候，观看你们所敬拜的，遇见一座坛，上面写着未识之神。你们所不认识而敬拜的，我现在告诉</a:t>
            </a:r>
            <a:r>
              <a:rPr lang="en-US" sz="2400" dirty="0" smtClean="0">
                <a:solidFill>
                  <a:srgbClr val="0000FF"/>
                </a:solidFill>
                <a:latin typeface="华文细黑"/>
                <a:ea typeface="华文细黑"/>
                <a:cs typeface="华文细黑"/>
              </a:rPr>
              <a:t>你们</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(17: 22</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23)</a:t>
            </a:r>
            <a:r>
              <a:rPr lang="zh-TW" altLang="en-US" sz="2400" dirty="0" smtClean="0">
                <a:solidFill>
                  <a:srgbClr val="0000FF"/>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保罗分享了关于</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的四个</a:t>
            </a:r>
            <a:r>
              <a:rPr lang="zh-TW" altLang="en-US" sz="2400" dirty="0">
                <a:solidFill>
                  <a:srgbClr val="FF0000"/>
                </a:solidFill>
                <a:latin typeface="华文细黑"/>
                <a:ea typeface="华文细黑"/>
                <a:cs typeface="华文细黑"/>
              </a:rPr>
              <a:t>基本真理。</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二。保罗给了一个信息。</a:t>
            </a:r>
            <a:r>
              <a:rPr lang="en-US" sz="2800" b="1" dirty="0">
                <a:latin typeface="Arial Narrow"/>
                <a:cs typeface="Arial Narrow"/>
              </a:rPr>
              <a:t>2. Paul gives a message.</a:t>
            </a:r>
            <a:r>
              <a:rPr lang="en-US" sz="2800" dirty="0">
                <a:latin typeface="Arial Narrow"/>
                <a:cs typeface="Arial Narrow"/>
              </a:rPr>
              <a:t> </a:t>
            </a:r>
            <a:r>
              <a:rPr lang="en-US" sz="2800" b="1" dirty="0">
                <a:latin typeface="Arial Narrow"/>
                <a:cs typeface="Arial Narrow"/>
              </a:rPr>
              <a:t> </a:t>
            </a: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9" name="Rectangle 8"/>
          <p:cNvSpPr/>
          <p:nvPr/>
        </p:nvSpPr>
        <p:spPr>
          <a:xfrm>
            <a:off x="6830" y="3386090"/>
            <a:ext cx="9156126" cy="3477875"/>
          </a:xfrm>
          <a:prstGeom prst="rect">
            <a:avLst/>
          </a:prstGeom>
        </p:spPr>
        <p:txBody>
          <a:bodyPr wrap="square">
            <a:spAutoFit/>
          </a:bodyPr>
          <a:lstStyle/>
          <a:p>
            <a:r>
              <a:rPr lang="en-US" sz="2200" dirty="0">
                <a:solidFill>
                  <a:srgbClr val="0000FF"/>
                </a:solidFill>
                <a:latin typeface="Arial Narrow"/>
                <a:cs typeface="Arial Narrow"/>
              </a:rPr>
              <a:t>“Paul then stood up in the meeting of the </a:t>
            </a:r>
            <a:r>
              <a:rPr lang="en-US" sz="2200" dirty="0" err="1">
                <a:solidFill>
                  <a:srgbClr val="0000FF"/>
                </a:solidFill>
                <a:latin typeface="Arial Narrow"/>
                <a:cs typeface="Arial Narrow"/>
              </a:rPr>
              <a:t>Areopagus</a:t>
            </a:r>
            <a:r>
              <a:rPr lang="en-US" sz="2200" dirty="0">
                <a:solidFill>
                  <a:srgbClr val="0000FF"/>
                </a:solidFill>
                <a:latin typeface="Arial Narrow"/>
                <a:cs typeface="Arial Narrow"/>
              </a:rPr>
              <a:t> and said…”(17:22). </a:t>
            </a:r>
            <a:r>
              <a:rPr lang="en-US" sz="2200" dirty="0">
                <a:latin typeface="Arial Narrow"/>
                <a:cs typeface="Arial Narrow"/>
              </a:rPr>
              <a:t>At a meeting of the council on Mars’ </a:t>
            </a:r>
            <a:r>
              <a:rPr lang="en-US" sz="2200" dirty="0" err="1">
                <a:latin typeface="Arial Narrow"/>
                <a:cs typeface="Arial Narrow"/>
              </a:rPr>
              <a:t>Hill</a:t>
            </a:r>
            <a:r>
              <a:rPr lang="en-US" sz="2200" dirty="0" err="1" smtClean="0">
                <a:latin typeface="Arial Narrow"/>
                <a:cs typeface="Arial Narrow"/>
              </a:rPr>
              <a:t>,Paul</a:t>
            </a:r>
            <a:r>
              <a:rPr lang="en-US" sz="2200" dirty="0" smtClean="0">
                <a:latin typeface="Arial Narrow"/>
                <a:cs typeface="Arial Narrow"/>
              </a:rPr>
              <a:t> </a:t>
            </a:r>
            <a:r>
              <a:rPr lang="en-US" sz="2200" dirty="0">
                <a:latin typeface="Arial Narrow"/>
                <a:cs typeface="Arial Narrow"/>
              </a:rPr>
              <a:t>started where the people were by </a:t>
            </a:r>
            <a:r>
              <a:rPr lang="en-US" sz="2200" dirty="0" smtClean="0">
                <a:latin typeface="Arial Narrow"/>
                <a:cs typeface="Arial Narrow"/>
              </a:rPr>
              <a:t>referring </a:t>
            </a:r>
            <a:r>
              <a:rPr lang="en-US" sz="2200" dirty="0">
                <a:latin typeface="Arial Narrow"/>
                <a:cs typeface="Arial Narrow"/>
              </a:rPr>
              <a:t>to their altar dedicated to an unknown </a:t>
            </a:r>
            <a:r>
              <a:rPr lang="en-US" sz="2200" dirty="0" err="1" smtClean="0">
                <a:latin typeface="Arial Narrow"/>
                <a:cs typeface="Arial Narrow"/>
              </a:rPr>
              <a:t>god.Having</a:t>
            </a:r>
            <a:r>
              <a:rPr lang="en-US" sz="2200" dirty="0" smtClean="0">
                <a:latin typeface="Arial Narrow"/>
                <a:cs typeface="Arial Narrow"/>
              </a:rPr>
              <a:t> </a:t>
            </a:r>
            <a:r>
              <a:rPr lang="en-US" sz="2200" dirty="0">
                <a:latin typeface="Arial Narrow"/>
                <a:cs typeface="Arial Narrow"/>
              </a:rPr>
              <a:t>aroused their interest, he then explained who that God is what He is like. He concluded the message with a personal application that left each council member facing a moral </a:t>
            </a:r>
            <a:r>
              <a:rPr lang="en-US" sz="2200" dirty="0" err="1">
                <a:latin typeface="Arial Narrow"/>
                <a:cs typeface="Arial Narrow"/>
              </a:rPr>
              <a:t>decision</a:t>
            </a:r>
            <a:r>
              <a:rPr lang="en-US" sz="2200" dirty="0" err="1" smtClean="0">
                <a:latin typeface="Arial Narrow"/>
                <a:cs typeface="Arial Narrow"/>
              </a:rPr>
              <a:t>,and</a:t>
            </a:r>
            <a:r>
              <a:rPr lang="en-US" sz="2200" dirty="0" smtClean="0">
                <a:latin typeface="Arial Narrow"/>
                <a:cs typeface="Arial Narrow"/>
              </a:rPr>
              <a:t> </a:t>
            </a:r>
            <a:r>
              <a:rPr lang="en-US" sz="2200" dirty="0">
                <a:latin typeface="Arial Narrow"/>
                <a:cs typeface="Arial Narrow"/>
              </a:rPr>
              <a:t>some of them decided for Jesus </a:t>
            </a:r>
            <a:r>
              <a:rPr lang="en-US" sz="2200" dirty="0" err="1">
                <a:latin typeface="Arial Narrow"/>
                <a:cs typeface="Arial Narrow"/>
              </a:rPr>
              <a:t>Christ.Paul</a:t>
            </a:r>
            <a:r>
              <a:rPr lang="en-US" sz="2200" dirty="0">
                <a:latin typeface="Arial Narrow"/>
                <a:cs typeface="Arial Narrow"/>
              </a:rPr>
              <a:t> gave a compliment</a:t>
            </a:r>
            <a:r>
              <a:rPr lang="en-US" sz="2200" dirty="0" smtClean="0">
                <a:latin typeface="Arial Narrow"/>
                <a:cs typeface="Arial Narrow"/>
              </a:rPr>
              <a:t>: </a:t>
            </a:r>
            <a:r>
              <a:rPr lang="en-US" sz="2200" dirty="0" smtClean="0">
                <a:solidFill>
                  <a:srgbClr val="0000FF"/>
                </a:solidFill>
                <a:latin typeface="Arial Narrow"/>
                <a:cs typeface="Arial Narrow"/>
              </a:rPr>
              <a:t>“</a:t>
            </a:r>
            <a:r>
              <a:rPr lang="en-US" sz="2200" dirty="0">
                <a:solidFill>
                  <a:srgbClr val="0000FF"/>
                </a:solidFill>
                <a:latin typeface="Arial Narrow"/>
                <a:cs typeface="Arial Narrow"/>
              </a:rPr>
              <a:t>I see that in every way you are very </a:t>
            </a:r>
            <a:r>
              <a:rPr lang="en-US" sz="2200" dirty="0" err="1" smtClean="0">
                <a:solidFill>
                  <a:srgbClr val="0000FF"/>
                </a:solidFill>
                <a:latin typeface="Arial Narrow"/>
                <a:cs typeface="Arial Narrow"/>
              </a:rPr>
              <a:t>religious</a:t>
            </a:r>
            <a:r>
              <a:rPr lang="en-US" sz="2200" dirty="0" err="1">
                <a:solidFill>
                  <a:srgbClr val="0000FF"/>
                </a:solidFill>
                <a:latin typeface="Arial Narrow"/>
                <a:cs typeface="Arial Narrow"/>
              </a:rPr>
              <a:t>.</a:t>
            </a:r>
            <a:r>
              <a:rPr lang="en-US" sz="2200" dirty="0" err="1" smtClean="0">
                <a:solidFill>
                  <a:srgbClr val="0000FF"/>
                </a:solidFill>
                <a:latin typeface="Arial Narrow"/>
                <a:cs typeface="Arial Narrow"/>
              </a:rPr>
              <a:t>For</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as I walked around and looked carefully at your objects of worship, I even found an altar with this inscription: to an unknown god. So you are ignorant of the very thing you worship—and this is what I am going to proclaim to you” </a:t>
            </a:r>
            <a:r>
              <a:rPr lang="en-US" sz="2200" dirty="0" smtClean="0">
                <a:solidFill>
                  <a:srgbClr val="0000FF"/>
                </a:solidFill>
                <a:latin typeface="Arial Narrow"/>
                <a:cs typeface="Arial Narrow"/>
              </a:rPr>
              <a:t>(17</a:t>
            </a:r>
            <a:r>
              <a:rPr lang="en-US" sz="2200" dirty="0">
                <a:solidFill>
                  <a:srgbClr val="0000FF"/>
                </a:solidFill>
                <a:latin typeface="Arial Narrow"/>
                <a:cs typeface="Arial Narrow"/>
              </a:rPr>
              <a:t>:</a:t>
            </a:r>
            <a:r>
              <a:rPr lang="en-US" sz="2200" dirty="0" smtClean="0">
                <a:solidFill>
                  <a:srgbClr val="0000FF"/>
                </a:solidFill>
                <a:latin typeface="Arial Narrow"/>
                <a:cs typeface="Arial Narrow"/>
              </a:rPr>
              <a:t>22-23</a:t>
            </a:r>
            <a:r>
              <a:rPr lang="en-US" sz="2200" dirty="0">
                <a:solidFill>
                  <a:srgbClr val="0000FF"/>
                </a:solidFill>
                <a:latin typeface="Arial Narrow"/>
                <a:cs typeface="Arial Narrow"/>
              </a:rPr>
              <a:t>).</a:t>
            </a:r>
            <a:r>
              <a:rPr lang="en-US" sz="2200" dirty="0">
                <a:latin typeface="Arial Narrow"/>
                <a:cs typeface="Arial Narrow"/>
              </a:rPr>
              <a:t>Paul shared four basic truths about God.</a:t>
            </a:r>
          </a:p>
        </p:txBody>
      </p:sp>
    </p:spTree>
    <p:extLst>
      <p:ext uri="{BB962C8B-B14F-4D97-AF65-F5344CB8AC3E}">
        <p14:creationId xmlns:p14="http://schemas.microsoft.com/office/powerpoint/2010/main" val="536467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288476</TotalTime>
  <Words>3163</Words>
  <Application>Microsoft Macintosh PowerPoint</Application>
  <PresentationFormat>On-screen Show (4:3)</PresentationFormat>
  <Paragraphs>102</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 Narrow</vt:lpstr>
      <vt:lpstr>Times</vt:lpstr>
      <vt:lpstr>华文细黑</vt:lpstr>
      <vt:lpstr>宋体</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Yiming Li</cp:lastModifiedBy>
  <cp:revision>1613</cp:revision>
  <cp:lastPrinted>2017-04-20T12:26:42Z</cp:lastPrinted>
  <dcterms:created xsi:type="dcterms:W3CDTF">2016-02-20T15:39:29Z</dcterms:created>
  <dcterms:modified xsi:type="dcterms:W3CDTF">2017-09-24T00:28:32Z</dcterms:modified>
</cp:coreProperties>
</file>