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96" r:id="rId3"/>
    <p:sldId id="295" r:id="rId4"/>
    <p:sldId id="297" r:id="rId5"/>
    <p:sldId id="292" r:id="rId6"/>
    <p:sldId id="298" r:id="rId7"/>
    <p:sldId id="336" r:id="rId8"/>
    <p:sldId id="319" r:id="rId9"/>
    <p:sldId id="325" r:id="rId10"/>
    <p:sldId id="331" r:id="rId11"/>
    <p:sldId id="302" r:id="rId12"/>
    <p:sldId id="326" r:id="rId13"/>
    <p:sldId id="332" r:id="rId14"/>
    <p:sldId id="304" r:id="rId15"/>
    <p:sldId id="333" r:id="rId16"/>
    <p:sldId id="33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71" autoAdjust="0"/>
  </p:normalViewPr>
  <p:slideViewPr>
    <p:cSldViewPr snapToGrid="0" snapToObjects="1">
      <p:cViewPr>
        <p:scale>
          <a:sx n="66" d="100"/>
          <a:sy n="66" d="100"/>
        </p:scale>
        <p:origin x="-63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5/14/17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5/14/17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5/14/17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5/14/17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5/14/17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5/14/17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5/14/17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5/14/17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5/14/17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5/14/17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5/14/17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5/14/17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5/14/17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98681" cy="6839201"/>
          </a:xfrm>
        </p:spPr>
        <p:txBody>
          <a:bodyPr>
            <a:noAutofit/>
          </a:bodyPr>
          <a:lstStyle/>
          <a:p>
            <a:pPr algn="l"/>
            <a:r>
              <a:rPr lang="zh-CN" altLang="en-US" sz="3600" b="1" dirty="0">
                <a:solidFill>
                  <a:schemeClr val="tx1"/>
                </a:solidFill>
                <a:latin typeface="Arial Narrow"/>
                <a:ea typeface="华文细黑"/>
                <a:cs typeface="Arial Narrow"/>
              </a:rPr>
              <a:t>主日</a:t>
            </a:r>
            <a:r>
              <a:rPr lang="en-US" altLang="zh-CN" sz="3600" b="1" dirty="0">
                <a:solidFill>
                  <a:schemeClr val="tx1"/>
                </a:solidFill>
                <a:latin typeface="Arial Narrow"/>
                <a:ea typeface="华文细黑"/>
                <a:cs typeface="Arial Narrow"/>
              </a:rPr>
              <a:t>:</a:t>
            </a:r>
            <a:r>
              <a:rPr lang="zh-CN" altLang="en-US" sz="3600" dirty="0">
                <a:solidFill>
                  <a:schemeClr val="tx1"/>
                </a:solidFill>
                <a:latin typeface="Arial Narrow"/>
                <a:ea typeface="华文细黑"/>
                <a:cs typeface="Arial Narrow"/>
              </a:rPr>
              <a:t>二零</a:t>
            </a:r>
            <a:r>
              <a:rPr lang="zh-CN" altLang="en-US" sz="3600" dirty="0" smtClean="0">
                <a:solidFill>
                  <a:schemeClr val="tx1"/>
                </a:solidFill>
                <a:latin typeface="Arial Narrow"/>
                <a:ea typeface="华文细黑"/>
                <a:cs typeface="Arial Narrow"/>
              </a:rPr>
              <a:t>一七年五月</a:t>
            </a:r>
            <a:r>
              <a:rPr lang="zh-CN" altLang="en-US" sz="3600" dirty="0" smtClean="0">
                <a:solidFill>
                  <a:schemeClr val="tx1"/>
                </a:solidFill>
                <a:latin typeface="Arial Narrow"/>
                <a:ea typeface="华文细黑"/>
                <a:cs typeface="Arial Narrow"/>
              </a:rPr>
              <a:t>二十</a:t>
            </a:r>
            <a:r>
              <a:rPr lang="zh-CN" altLang="en-US" sz="3600" dirty="0" smtClean="0">
                <a:solidFill>
                  <a:schemeClr val="tx1"/>
                </a:solidFill>
                <a:latin typeface="Arial Narrow"/>
                <a:ea typeface="华文细黑"/>
                <a:cs typeface="Arial Narrow"/>
              </a:rPr>
              <a:t>八</a:t>
            </a:r>
            <a:r>
              <a:rPr lang="zh-CN" altLang="en-US" sz="3600" dirty="0" smtClean="0">
                <a:solidFill>
                  <a:schemeClr val="tx1"/>
                </a:solidFill>
                <a:latin typeface="Arial Narrow"/>
                <a:ea typeface="华文细黑"/>
                <a:cs typeface="Arial Narrow"/>
              </a:rPr>
              <a:t>日</a:t>
            </a:r>
            <a:endParaRPr lang="en-US" altLang="zh-CN" sz="3600" dirty="0">
              <a:solidFill>
                <a:schemeClr val="tx1"/>
              </a:solidFill>
              <a:latin typeface="Arial Narrow"/>
              <a:ea typeface="华文细黑"/>
              <a:cs typeface="Arial Narrow"/>
            </a:endParaRPr>
          </a:p>
          <a:p>
            <a:pPr algn="l"/>
            <a:r>
              <a:rPr lang="en-US" altLang="zh-CN" sz="3600" b="1" dirty="0">
                <a:solidFill>
                  <a:schemeClr val="tx1"/>
                </a:solidFill>
                <a:latin typeface="Arial Narrow"/>
                <a:ea typeface="华文细黑"/>
                <a:cs typeface="Arial Narrow"/>
              </a:rPr>
              <a:t>Sunday: </a:t>
            </a:r>
            <a:r>
              <a:rPr lang="en-US" altLang="zh-CN" sz="3600" dirty="0" smtClean="0">
                <a:solidFill>
                  <a:schemeClr val="tx1"/>
                </a:solidFill>
                <a:latin typeface="Arial Narrow"/>
                <a:ea typeface="华文细黑"/>
                <a:cs typeface="Arial Narrow"/>
              </a:rPr>
              <a:t>May </a:t>
            </a:r>
            <a:r>
              <a:rPr lang="en-US" altLang="zh-CN" sz="3600" dirty="0" smtClean="0">
                <a:solidFill>
                  <a:schemeClr val="tx1"/>
                </a:solidFill>
                <a:latin typeface="Arial Narrow"/>
                <a:ea typeface="华文细黑"/>
                <a:cs typeface="Arial Narrow"/>
              </a:rPr>
              <a:t>28, </a:t>
            </a:r>
            <a:r>
              <a:rPr lang="en-US" altLang="zh-CN" sz="3600" dirty="0">
                <a:solidFill>
                  <a:schemeClr val="tx1"/>
                </a:solidFill>
                <a:latin typeface="Arial Narrow"/>
                <a:ea typeface="华文细黑"/>
                <a:cs typeface="Arial Narrow"/>
              </a:rPr>
              <a:t>2017 </a:t>
            </a:r>
          </a:p>
          <a:p>
            <a:pPr algn="l"/>
            <a:r>
              <a:rPr lang="zh-CN" altLang="en-US" sz="3600" dirty="0">
                <a:solidFill>
                  <a:srgbClr val="0000FF"/>
                </a:solidFill>
                <a:latin typeface="Arial Narrow"/>
                <a:ea typeface="华文细黑"/>
                <a:cs typeface="Arial Narrow"/>
              </a:rPr>
              <a:t>何礼义牧师</a:t>
            </a:r>
            <a:r>
              <a:rPr lang="en-US" altLang="zh-CN" sz="3600" dirty="0">
                <a:solidFill>
                  <a:srgbClr val="0000FF"/>
                </a:solidFill>
                <a:latin typeface="Arial Narrow"/>
                <a:ea typeface="华文细黑"/>
                <a:cs typeface="Arial Narrow"/>
              </a:rPr>
              <a:t> </a:t>
            </a:r>
            <a:r>
              <a:rPr lang="en-US" sz="3600" dirty="0">
                <a:solidFill>
                  <a:srgbClr val="0000FF"/>
                </a:solidFill>
                <a:latin typeface="Arial Narrow"/>
                <a:ea typeface="华文细黑"/>
                <a:cs typeface="Arial Narrow"/>
              </a:rPr>
              <a:t>Pastor Gary Hart</a:t>
            </a:r>
          </a:p>
          <a:p>
            <a:pPr algn="l"/>
            <a:r>
              <a:rPr lang="zh-CN" altLang="en-US" sz="3600" b="1" dirty="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TW" altLang="en-US" sz="3600" b="1" dirty="0">
                <a:solidFill>
                  <a:srgbClr val="660066"/>
                </a:solidFill>
                <a:latin typeface="Arial Narrow"/>
                <a:ea typeface="华文细黑"/>
                <a:cs typeface="Arial Narrow"/>
              </a:rPr>
              <a:t>多元文化</a:t>
            </a:r>
            <a:r>
              <a:rPr lang="zh-CN" altLang="en-US" sz="3600" b="1" dirty="0" smtClean="0">
                <a:solidFill>
                  <a:srgbClr val="660066"/>
                </a:solidFill>
                <a:latin typeface="华文细黑"/>
                <a:ea typeface="华文细黑"/>
                <a:cs typeface="华文细黑"/>
              </a:rPr>
              <a:t>的</a:t>
            </a:r>
            <a:r>
              <a:rPr lang="en-US" sz="3600" b="1" dirty="0">
                <a:solidFill>
                  <a:srgbClr val="660066"/>
                </a:solidFill>
                <a:latin typeface="华文细黑"/>
                <a:ea typeface="华文细黑"/>
                <a:cs typeface="华文细黑"/>
              </a:rPr>
              <a:t>教会 </a:t>
            </a:r>
            <a:r>
              <a:rPr lang="zh-TW" altLang="en-US" sz="3600" dirty="0">
                <a:solidFill>
                  <a:srgbClr val="660066"/>
                </a:solidFill>
                <a:latin typeface="华文细黑"/>
                <a:ea typeface="华文细黑"/>
                <a:cs typeface="华文细黑"/>
              </a:rPr>
              <a:t>。</a:t>
            </a:r>
            <a:r>
              <a:rPr lang="en-US" altLang="zh-TW" sz="3600" b="1" dirty="0">
                <a:solidFill>
                  <a:srgbClr val="660066"/>
                </a:solidFill>
                <a:latin typeface="Arial Narrow"/>
                <a:ea typeface="华文细黑"/>
                <a:cs typeface="Arial Narrow"/>
              </a:rPr>
              <a:t>”</a:t>
            </a:r>
          </a:p>
          <a:p>
            <a:pPr algn="l"/>
            <a:r>
              <a:rPr lang="en-US" sz="3600" b="1" dirty="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“Multicultural </a:t>
            </a:r>
            <a:r>
              <a:rPr lang="en-US" sz="3600" dirty="0" smtClean="0">
                <a:solidFill>
                  <a:srgbClr val="660066"/>
                </a:solidFill>
                <a:latin typeface="Arial Narrow"/>
                <a:cs typeface="Arial Narrow"/>
              </a:rPr>
              <a:t>Church</a:t>
            </a:r>
            <a:r>
              <a:rPr lang="en-US" sz="3600" dirty="0">
                <a:solidFill>
                  <a:srgbClr val="660066"/>
                </a:solidFill>
                <a:latin typeface="Arial Narrow"/>
                <a:cs typeface="Arial Narrow"/>
              </a:rPr>
              <a:t>.”</a:t>
            </a:r>
          </a:p>
          <a:p>
            <a:pPr algn="l"/>
            <a:r>
              <a:rPr lang="zh-CN" altLang="en-US" sz="3600" b="1" dirty="0">
                <a:solidFill>
                  <a:srgbClr val="FF0000"/>
                </a:solidFill>
                <a:latin typeface="华文细黑"/>
                <a:ea typeface="华文细黑"/>
                <a:cs typeface="华文细黑"/>
              </a:rPr>
              <a:t>经文</a:t>
            </a:r>
            <a:r>
              <a:rPr lang="en-US" altLang="zh-CN" sz="3600" b="1" dirty="0">
                <a:solidFill>
                  <a:srgbClr val="FF0000"/>
                </a:solidFill>
                <a:latin typeface="华文细黑"/>
                <a:ea typeface="华文细黑"/>
                <a:cs typeface="华文细黑"/>
              </a:rPr>
              <a:t>:</a:t>
            </a:r>
            <a:r>
              <a:rPr lang="zh-CN" altLang="en-US" sz="3600" b="1" dirty="0" smtClean="0">
                <a:solidFill>
                  <a:srgbClr val="FF0000"/>
                </a:solidFill>
                <a:latin typeface="华文细黑"/>
                <a:ea typeface="华文细黑"/>
                <a:cs typeface="华文细黑"/>
              </a:rPr>
              <a:t>使徒行传</a:t>
            </a:r>
            <a:r>
              <a:rPr lang="en-US" altLang="zh-CN" sz="3600" b="1" dirty="0" smtClean="0">
                <a:solidFill>
                  <a:srgbClr val="FF0000"/>
                </a:solidFill>
                <a:latin typeface="华文细黑"/>
                <a:ea typeface="华文细黑"/>
                <a:cs typeface="华文细黑"/>
              </a:rPr>
              <a:t>10</a:t>
            </a:r>
            <a:r>
              <a:rPr lang="en-US" altLang="zh-CN" sz="3600" b="1" dirty="0" smtClean="0">
                <a:solidFill>
                  <a:srgbClr val="FF0000"/>
                </a:solidFill>
                <a:latin typeface="华文细黑"/>
                <a:ea typeface="华文细黑"/>
                <a:cs typeface="华文细黑"/>
              </a:rPr>
              <a:t>:1-48</a:t>
            </a:r>
            <a:endParaRPr lang="en-US" altLang="zh-CN" sz="3600" b="1" dirty="0">
              <a:solidFill>
                <a:srgbClr val="FF0000"/>
              </a:solidFill>
              <a:latin typeface="华文细黑"/>
              <a:ea typeface="华文细黑"/>
              <a:cs typeface="华文细黑"/>
            </a:endParaRPr>
          </a:p>
          <a:p>
            <a:pPr algn="l"/>
            <a:r>
              <a:rPr lang="zh-TW" altLang="en-US" sz="3600" dirty="0" smtClean="0">
                <a:solidFill>
                  <a:srgbClr val="008000"/>
                </a:solidFill>
                <a:latin typeface="华文细黑"/>
                <a:ea typeface="华文细黑"/>
                <a:cs typeface="华文细黑"/>
              </a:rPr>
              <a:t>“</a:t>
            </a:r>
            <a:r>
              <a:rPr lang="zh-CN" altLang="en-US" sz="3600" dirty="0" smtClean="0">
                <a:solidFill>
                  <a:srgbClr val="008000"/>
                </a:solidFill>
                <a:latin typeface="华文细黑"/>
                <a:ea typeface="华文细黑"/>
                <a:cs typeface="华文细黑"/>
              </a:rPr>
              <a:t>在该撒利亚有一个人，名叫哥尼流</a:t>
            </a:r>
            <a:r>
              <a:rPr lang="en-US" altLang="zh-CN" sz="3600" dirty="0" smtClean="0">
                <a:solidFill>
                  <a:srgbClr val="008000"/>
                </a:solidFill>
                <a:latin typeface="华文细黑"/>
                <a:ea typeface="华文细黑"/>
                <a:cs typeface="华文细黑"/>
              </a:rPr>
              <a:t>…</a:t>
            </a:r>
            <a:r>
              <a:rPr lang="zh-TW" altLang="en-US" sz="3600" dirty="0" smtClean="0">
                <a:solidFill>
                  <a:srgbClr val="008000"/>
                </a:solidFill>
                <a:latin typeface="华文细黑"/>
                <a:ea typeface="华文细黑"/>
                <a:cs typeface="华文细黑"/>
              </a:rPr>
              <a:t>”</a:t>
            </a:r>
            <a:r>
              <a:rPr lang="en-US" altLang="zh-TW" sz="3600" dirty="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徒</a:t>
            </a:r>
            <a:r>
              <a:rPr lang="en-US" altLang="zh-CN" sz="3600" b="1" dirty="0" smtClean="0">
                <a:solidFill>
                  <a:srgbClr val="008000"/>
                </a:solidFill>
                <a:latin typeface="华文细黑"/>
                <a:ea typeface="华文细黑"/>
                <a:cs typeface="华文细黑"/>
              </a:rPr>
              <a:t>10</a:t>
            </a:r>
            <a:r>
              <a:rPr lang="en-US" altLang="zh-CN" sz="3600" b="1" dirty="0" smtClean="0">
                <a:solidFill>
                  <a:srgbClr val="008000"/>
                </a:solidFill>
                <a:latin typeface="华文细黑"/>
                <a:ea typeface="华文细黑"/>
                <a:cs typeface="华文细黑"/>
              </a:rPr>
              <a:t>:1)</a:t>
            </a:r>
            <a:r>
              <a:rPr lang="zh-CN" altLang="en-US" sz="3600" b="1" dirty="0" smtClean="0">
                <a:solidFill>
                  <a:srgbClr val="008000"/>
                </a:solidFill>
                <a:latin typeface="华文细黑"/>
                <a:ea typeface="华文细黑"/>
                <a:cs typeface="华文细黑"/>
              </a:rPr>
              <a:t>。</a:t>
            </a:r>
            <a:endParaRPr lang="en-US" altLang="zh-TW" sz="3600" dirty="0">
              <a:solidFill>
                <a:srgbClr val="008000"/>
              </a:solidFill>
              <a:latin typeface="华文细黑"/>
              <a:ea typeface="华文细黑"/>
              <a:cs typeface="华文细黑"/>
            </a:endParaRPr>
          </a:p>
          <a:p>
            <a:pPr algn="l"/>
            <a:r>
              <a:rPr lang="en-US" sz="3600" b="1" dirty="0">
                <a:solidFill>
                  <a:srgbClr val="FF0000"/>
                </a:solidFill>
                <a:latin typeface="Arial Narrow"/>
                <a:ea typeface="华文细黑"/>
                <a:cs typeface="Arial Narrow"/>
              </a:rPr>
              <a:t>Text: Acts </a:t>
            </a:r>
            <a:r>
              <a:rPr lang="en-US" sz="3600" b="1" dirty="0" smtClean="0">
                <a:solidFill>
                  <a:srgbClr val="FF0000"/>
                </a:solidFill>
                <a:latin typeface="Arial Narrow"/>
                <a:ea typeface="华文细黑"/>
                <a:cs typeface="Arial Narrow"/>
              </a:rPr>
              <a:t>10:1-48</a:t>
            </a:r>
            <a:endParaRPr lang="en-US" sz="3600" dirty="0">
              <a:solidFill>
                <a:srgbClr val="FF0000"/>
              </a:solidFill>
              <a:latin typeface="Arial Narrow"/>
              <a:ea typeface="华文细黑"/>
              <a:cs typeface="Arial Narrow"/>
            </a:endParaRPr>
          </a:p>
          <a:p>
            <a:pPr algn="l"/>
            <a:r>
              <a:rPr lang="en-US" sz="3600" dirty="0" smtClean="0">
                <a:solidFill>
                  <a:srgbClr val="008000"/>
                </a:solidFill>
                <a:latin typeface="Arial Narrow"/>
                <a:cs typeface="Arial Narrow"/>
              </a:rPr>
              <a:t>“</a:t>
            </a:r>
            <a:r>
              <a:rPr lang="en-US" sz="3600" dirty="0">
                <a:solidFill>
                  <a:srgbClr val="008000"/>
                </a:solidFill>
              </a:rPr>
              <a:t>At Caesarea there was a man named Cornelius</a:t>
            </a:r>
            <a:r>
              <a:rPr lang="en-US" sz="3600" dirty="0">
                <a:solidFill>
                  <a:srgbClr val="008000"/>
                </a:solidFill>
              </a:rPr>
              <a:t> </a:t>
            </a:r>
            <a:r>
              <a:rPr lang="en-US" sz="3600" dirty="0" smtClean="0">
                <a:solidFill>
                  <a:srgbClr val="008000"/>
                </a:solidFill>
              </a:rPr>
              <a:t>…</a:t>
            </a:r>
            <a:r>
              <a:rPr lang="en-US" sz="3600" dirty="0" smtClean="0">
                <a:solidFill>
                  <a:srgbClr val="008000"/>
                </a:solidFill>
                <a:latin typeface="Arial Narrow"/>
                <a:cs typeface="Arial Narrow"/>
              </a:rPr>
              <a:t>”</a:t>
            </a:r>
            <a:r>
              <a:rPr lang="en-US" sz="3600" dirty="0">
                <a:solidFill>
                  <a:srgbClr val="008000"/>
                </a:solidFill>
                <a:latin typeface="Arial Narrow"/>
                <a:cs typeface="Arial Narrow"/>
              </a:rPr>
              <a:t>(</a:t>
            </a:r>
            <a:r>
              <a:rPr lang="en-US" sz="3600" dirty="0" smtClean="0">
                <a:solidFill>
                  <a:srgbClr val="008000"/>
                </a:solidFill>
                <a:latin typeface="Arial Narrow"/>
                <a:cs typeface="Arial Narrow"/>
              </a:rPr>
              <a:t>Ac</a:t>
            </a:r>
            <a:r>
              <a:rPr lang="en-US" sz="3600" dirty="0" smtClean="0">
                <a:solidFill>
                  <a:srgbClr val="008000"/>
                </a:solidFill>
                <a:latin typeface="Arial Narrow"/>
                <a:cs typeface="Arial Narrow"/>
              </a:rPr>
              <a:t>ts </a:t>
            </a:r>
            <a:r>
              <a:rPr lang="en-US" sz="3600" dirty="0" smtClean="0">
                <a:solidFill>
                  <a:srgbClr val="008000"/>
                </a:solidFill>
                <a:latin typeface="Arial Narrow"/>
                <a:cs typeface="Arial Narrow"/>
              </a:rPr>
              <a:t>10:1)</a:t>
            </a:r>
            <a:r>
              <a:rPr lang="en-US" sz="3600" dirty="0">
                <a:solidFill>
                  <a:srgbClr val="008000"/>
                </a:solidFill>
                <a:latin typeface="Arial Narrow"/>
                <a:cs typeface="Arial Narrow"/>
              </a:rPr>
              <a:t>. </a:t>
            </a:r>
            <a:endParaRPr lang="en-US" sz="36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3785652"/>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E</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问题。“</a:t>
            </a:r>
            <a:r>
              <a:rPr lang="en-US" sz="2400" dirty="0">
                <a:solidFill>
                  <a:srgbClr val="FF0000"/>
                </a:solidFill>
                <a:latin typeface="华文细黑"/>
                <a:ea typeface="华文细黑"/>
                <a:cs typeface="华文细黑"/>
              </a:rPr>
              <a:t>于是彼得下去见那些人，说，我就是你们所找的人。你们来是为什么</a:t>
            </a:r>
            <a:r>
              <a:rPr lang="en-US" sz="2400" dirty="0" smtClean="0">
                <a:solidFill>
                  <a:srgbClr val="FF0000"/>
                </a:solidFill>
                <a:latin typeface="华文细黑"/>
                <a:ea typeface="华文细黑"/>
                <a:cs typeface="华文细黑"/>
              </a:rPr>
              <a:t>缘故</a:t>
            </a:r>
            <a:r>
              <a:rPr lang="zh-CN" altLang="en-US" sz="2400" b="1" dirty="0" smtClean="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10:21</a:t>
            </a:r>
            <a:r>
              <a:rPr lang="zh-CN" altLang="en-US" sz="2400" b="1" dirty="0" smtClean="0">
                <a:solidFill>
                  <a:srgbClr val="FF0000"/>
                </a:solidFill>
                <a:latin typeface="华文细黑"/>
                <a:ea typeface="华文细黑"/>
                <a:cs typeface="华文细黑"/>
              </a:rPr>
              <a:t>）。</a:t>
            </a:r>
            <a:endParaRPr lang="en-US" altLang="zh-CN" sz="2400" b="1"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F</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批评。</a:t>
            </a:r>
            <a:r>
              <a:rPr lang="en-US" altLang="zh-CN" sz="2400" b="1" dirty="0" smtClean="0">
                <a:solidFill>
                  <a:srgbClr val="FF0000"/>
                </a:solidFill>
                <a:latin typeface="华文细黑"/>
                <a:ea typeface="华文细黑"/>
                <a:cs typeface="华文细黑"/>
              </a:rPr>
              <a:t> </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一</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不好的批评</a:t>
            </a:r>
            <a:r>
              <a:rPr lang="zh-CN" altLang="en-US" sz="2400" b="1" dirty="0" smtClean="0">
                <a:solidFill>
                  <a:srgbClr val="FF0000"/>
                </a:solidFill>
                <a:latin typeface="华文细黑"/>
                <a:ea typeface="华文细黑"/>
                <a:cs typeface="华文细黑"/>
                <a:sym typeface="Wingdings"/>
              </a:rPr>
              <a:t>：</a:t>
            </a:r>
            <a:r>
              <a:rPr lang="en-US" sz="2400" dirty="0" smtClean="0">
                <a:solidFill>
                  <a:srgbClr val="FF0000"/>
                </a:solidFill>
                <a:latin typeface="华文细黑"/>
                <a:ea typeface="华文细黑"/>
                <a:cs typeface="华文细黑"/>
              </a:rPr>
              <a:t>使徒</a:t>
            </a:r>
            <a:r>
              <a:rPr lang="en-US" sz="2400" dirty="0">
                <a:solidFill>
                  <a:srgbClr val="FF0000"/>
                </a:solidFill>
                <a:latin typeface="华文细黑"/>
                <a:ea typeface="华文细黑"/>
                <a:cs typeface="华文细黑"/>
              </a:rPr>
              <a:t>和在犹太的众弟兄，听说外邦人也领受了神的道</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及至彼得上了耶路撒冷，那些奉割礼的门徒和他争辩说</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你进入未受割礼之人的家，和他们一同吃饭</a:t>
            </a:r>
            <a:r>
              <a:rPr lang="en-US" sz="2400" dirty="0" smtClean="0">
                <a:solidFill>
                  <a:srgbClr val="FF0000"/>
                </a:solidFill>
                <a:latin typeface="华文细黑"/>
                <a:ea typeface="华文细黑"/>
                <a:cs typeface="华文细黑"/>
              </a:rPr>
              <a:t>了</a:t>
            </a:r>
            <a:r>
              <a:rPr lang="en-US" altLang="zh-CN" sz="2400" b="1" dirty="0" smtClean="0">
                <a:solidFill>
                  <a:srgbClr val="FF0000"/>
                </a:solidFill>
                <a:latin typeface="华文细黑"/>
                <a:ea typeface="华文细黑"/>
                <a:cs typeface="华文细黑"/>
                <a:sym typeface="Wingdings"/>
              </a:rPr>
              <a:t>(11:1-3)</a:t>
            </a:r>
            <a:r>
              <a:rPr lang="zh-CN" altLang="en-US" sz="2400" b="1" dirty="0" smtClean="0">
                <a:solidFill>
                  <a:srgbClr val="FF0000"/>
                </a:solidFill>
                <a:latin typeface="华文细黑"/>
                <a:ea typeface="华文细黑"/>
                <a:cs typeface="华文细黑"/>
                <a:sym typeface="Wingdings"/>
              </a:rPr>
              <a:t>。</a:t>
            </a:r>
            <a:endParaRPr lang="en-US" altLang="zh-CN" sz="2400" b="1" dirty="0" smtClean="0">
              <a:solidFill>
                <a:srgbClr val="FF0000"/>
              </a:solidFill>
              <a:latin typeface="华文细黑"/>
              <a:ea typeface="华文细黑"/>
              <a:cs typeface="华文细黑"/>
              <a:sym typeface="Wingdings"/>
            </a:endParaRPr>
          </a:p>
          <a:p>
            <a:r>
              <a:rPr lang="en-US" altLang="zh-CN" sz="2400" b="1" dirty="0" smtClean="0">
                <a:solidFill>
                  <a:srgbClr val="FF0000"/>
                </a:solidFill>
                <a:latin typeface="华文细黑"/>
                <a:ea typeface="华文细黑"/>
                <a:cs typeface="华文细黑"/>
                <a:sym typeface="Wingdings"/>
              </a:rPr>
              <a:t>(</a:t>
            </a:r>
            <a:r>
              <a:rPr lang="zh-CN" altLang="en-US" sz="2400" b="1" dirty="0" smtClean="0">
                <a:solidFill>
                  <a:srgbClr val="FF0000"/>
                </a:solidFill>
                <a:latin typeface="华文细黑"/>
                <a:ea typeface="华文细黑"/>
                <a:cs typeface="华文细黑"/>
                <a:sym typeface="Wingdings"/>
              </a:rPr>
              <a:t>二</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好的批评：</a:t>
            </a:r>
            <a:r>
              <a:rPr lang="en-US" sz="2400" dirty="0">
                <a:solidFill>
                  <a:srgbClr val="FF0000"/>
                </a:solidFill>
                <a:latin typeface="华文细黑"/>
                <a:ea typeface="华文细黑"/>
                <a:cs typeface="华文细黑"/>
              </a:rPr>
              <a:t>彼得一进去，哥尼流就迎接他，俯伏在他脚前拜他</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彼得却拉他说，你起来，我也是</a:t>
            </a:r>
            <a:r>
              <a:rPr lang="en-US" sz="2400" dirty="0" smtClean="0">
                <a:solidFill>
                  <a:srgbClr val="FF0000"/>
                </a:solidFill>
                <a:latin typeface="华文细黑"/>
                <a:ea typeface="华文细黑"/>
                <a:cs typeface="华文细黑"/>
              </a:rPr>
              <a:t>人(10:25-26)</a:t>
            </a:r>
            <a:r>
              <a:rPr lang="zh-CN" altLang="en-US" sz="2400" dirty="0">
                <a:solidFill>
                  <a:srgbClr val="FF0000"/>
                </a:solidFill>
                <a:latin typeface="华文细黑"/>
                <a:ea typeface="华文细黑"/>
                <a:cs typeface="华文细黑"/>
              </a:rPr>
              <a:t>。后来保罗批评彼得的虚伪（</a:t>
            </a:r>
            <a:r>
              <a:rPr lang="zh-CN" altLang="en-US" sz="2400" dirty="0" smtClean="0">
                <a:solidFill>
                  <a:srgbClr val="FF0000"/>
                </a:solidFill>
                <a:latin typeface="华文细黑"/>
                <a:ea typeface="华文细黑"/>
                <a:cs typeface="华文细黑"/>
              </a:rPr>
              <a:t>加</a:t>
            </a:r>
            <a:r>
              <a:rPr lang="en-US" altLang="zh-CN" sz="2400" dirty="0" smtClean="0">
                <a:solidFill>
                  <a:srgbClr val="FF0000"/>
                </a:solidFill>
                <a:latin typeface="华文细黑"/>
                <a:ea typeface="华文细黑"/>
                <a:cs typeface="华文细黑"/>
              </a:rPr>
              <a:t>2</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11-15</a:t>
            </a:r>
            <a:r>
              <a:rPr lang="zh-CN"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endParaRPr lang="en-US" sz="2400" dirty="0"/>
          </a:p>
          <a:p>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7" name="Rectangle 6"/>
          <p:cNvSpPr/>
          <p:nvPr/>
        </p:nvSpPr>
        <p:spPr>
          <a:xfrm>
            <a:off x="6832" y="3438596"/>
            <a:ext cx="9137168" cy="3785652"/>
          </a:xfrm>
          <a:prstGeom prst="rect">
            <a:avLst/>
          </a:prstGeom>
        </p:spPr>
        <p:txBody>
          <a:bodyPr wrap="square">
            <a:spAutoFit/>
          </a:bodyPr>
          <a:lstStyle/>
          <a:p>
            <a:r>
              <a:rPr lang="en-US" sz="2400" b="1" dirty="0">
                <a:latin typeface="Arial Narrow"/>
                <a:cs typeface="Arial Narrow"/>
              </a:rPr>
              <a:t>E. Question.</a:t>
            </a:r>
            <a:r>
              <a:rPr lang="en-US" sz="2400" dirty="0">
                <a:latin typeface="Arial Narrow"/>
                <a:cs typeface="Arial Narrow"/>
              </a:rPr>
              <a:t> Peter went down and said to the men, “I’m the one you’re looking for. Why have you come?”(10</a:t>
            </a:r>
            <a:r>
              <a:rPr lang="en-US" sz="2400" dirty="0" smtClean="0">
                <a:latin typeface="Arial Narrow"/>
                <a:cs typeface="Arial Narrow"/>
              </a:rPr>
              <a:t>:21</a:t>
            </a:r>
            <a:r>
              <a:rPr lang="en-US" sz="2400" dirty="0">
                <a:latin typeface="Arial Narrow"/>
                <a:cs typeface="Arial Narrow"/>
              </a:rPr>
              <a:t>). 	   </a:t>
            </a:r>
          </a:p>
          <a:p>
            <a:r>
              <a:rPr lang="en-US" sz="2400" b="1" dirty="0" err="1">
                <a:latin typeface="Arial Narrow"/>
                <a:cs typeface="Arial Narrow"/>
              </a:rPr>
              <a:t>F.Criticism</a:t>
            </a:r>
            <a:r>
              <a:rPr lang="en-US" sz="2400" b="1" dirty="0">
                <a:latin typeface="Arial Narrow"/>
                <a:cs typeface="Arial Narrow"/>
              </a:rPr>
              <a:t>.</a:t>
            </a:r>
            <a:r>
              <a:rPr lang="en-US" sz="2400" dirty="0">
                <a:latin typeface="Arial Narrow"/>
                <a:cs typeface="Arial Narrow"/>
              </a:rPr>
              <a:t> (1)Bad </a:t>
            </a:r>
            <a:r>
              <a:rPr lang="en-US" sz="2400" dirty="0" err="1">
                <a:latin typeface="Arial Narrow"/>
                <a:cs typeface="Arial Narrow"/>
              </a:rPr>
              <a:t>criticism:“The</a:t>
            </a:r>
            <a:r>
              <a:rPr lang="en-US" sz="2400" dirty="0">
                <a:latin typeface="Arial Narrow"/>
                <a:cs typeface="Arial Narrow"/>
              </a:rPr>
              <a:t> apostles and the believers throughout Judea heard that the Gentiles also had received the word of </a:t>
            </a:r>
            <a:r>
              <a:rPr lang="en-US" sz="2400" dirty="0" err="1" smtClean="0">
                <a:latin typeface="Arial Narrow"/>
                <a:cs typeface="Arial Narrow"/>
              </a:rPr>
              <a:t>God.So</a:t>
            </a:r>
            <a:r>
              <a:rPr lang="en-US" sz="2400" dirty="0" smtClean="0">
                <a:latin typeface="Arial Narrow"/>
                <a:cs typeface="Arial Narrow"/>
              </a:rPr>
              <a:t> </a:t>
            </a:r>
            <a:r>
              <a:rPr lang="en-US" sz="2400" dirty="0">
                <a:latin typeface="Arial Narrow"/>
                <a:cs typeface="Arial Narrow"/>
              </a:rPr>
              <a:t>when Peter went up to </a:t>
            </a:r>
            <a:r>
              <a:rPr lang="en-US" sz="2400" dirty="0" err="1">
                <a:latin typeface="Arial Narrow"/>
                <a:cs typeface="Arial Narrow"/>
              </a:rPr>
              <a:t>Jerusalem,the</a:t>
            </a:r>
            <a:r>
              <a:rPr lang="en-US" sz="2400" dirty="0">
                <a:latin typeface="Arial Narrow"/>
                <a:cs typeface="Arial Narrow"/>
              </a:rPr>
              <a:t> circumcised believers criticized him and </a:t>
            </a:r>
            <a:r>
              <a:rPr lang="en-US" sz="2400" dirty="0" err="1">
                <a:latin typeface="Arial Narrow"/>
                <a:cs typeface="Arial Narrow"/>
              </a:rPr>
              <a:t>said</a:t>
            </a:r>
            <a:r>
              <a:rPr lang="en-US" sz="2400" dirty="0" err="1" smtClean="0">
                <a:latin typeface="Arial Narrow"/>
                <a:cs typeface="Arial Narrow"/>
              </a:rPr>
              <a:t>,You</a:t>
            </a:r>
            <a:r>
              <a:rPr lang="en-US" sz="2400" dirty="0" smtClean="0">
                <a:latin typeface="Arial Narrow"/>
                <a:cs typeface="Arial Narrow"/>
              </a:rPr>
              <a:t> </a:t>
            </a:r>
            <a:r>
              <a:rPr lang="en-US" sz="2400" dirty="0">
                <a:latin typeface="Arial Narrow"/>
                <a:cs typeface="Arial Narrow"/>
              </a:rPr>
              <a:t>went into the house of uncircumcised men and ate with them”(11:1-3).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2)Good criticism</a:t>
            </a:r>
            <a:r>
              <a:rPr lang="en-US" sz="2400" dirty="0" smtClean="0">
                <a:latin typeface="Arial Narrow"/>
                <a:cs typeface="Arial Narrow"/>
              </a:rPr>
              <a:t>: “</a:t>
            </a:r>
            <a:r>
              <a:rPr lang="en-US" sz="2400" dirty="0">
                <a:latin typeface="Arial Narrow"/>
                <a:cs typeface="Arial Narrow"/>
              </a:rPr>
              <a:t>As Peter entered the house, Cornelius met him and fell at his feet in reverence.</a:t>
            </a:r>
            <a:r>
              <a:rPr lang="en-US" sz="2400" b="1" baseline="30000" dirty="0">
                <a:latin typeface="Arial Narrow"/>
                <a:cs typeface="Arial Narrow"/>
              </a:rPr>
              <a:t> </a:t>
            </a:r>
            <a:r>
              <a:rPr lang="en-US" sz="2400" dirty="0">
                <a:latin typeface="Arial Narrow"/>
                <a:cs typeface="Arial Narrow"/>
              </a:rPr>
              <a:t>But Peter made him get up. “Stand up,” he said, “I am only a man myself”(10:25-26). </a:t>
            </a:r>
            <a:r>
              <a:rPr lang="en-US" sz="2400" dirty="0" smtClean="0">
                <a:latin typeface="Arial Narrow"/>
                <a:cs typeface="Arial Narrow"/>
              </a:rPr>
              <a:t>Later </a:t>
            </a:r>
            <a:r>
              <a:rPr lang="en-US" sz="2400" dirty="0">
                <a:latin typeface="Arial Narrow"/>
                <a:cs typeface="Arial Narrow"/>
              </a:rPr>
              <a:t>Paul criticized Peter for his </a:t>
            </a:r>
            <a:r>
              <a:rPr lang="en-US" sz="2400" dirty="0" smtClean="0">
                <a:latin typeface="Arial Narrow"/>
                <a:cs typeface="Arial Narrow"/>
              </a:rPr>
              <a:t>hypocrisy(</a:t>
            </a:r>
            <a:r>
              <a:rPr lang="en-US" sz="2400" dirty="0">
                <a:latin typeface="Arial Narrow"/>
                <a:cs typeface="Arial Narrow"/>
              </a:rPr>
              <a:t>Gal.2:11-15).</a:t>
            </a:r>
          </a:p>
          <a:p>
            <a:r>
              <a:rPr lang="en-US" sz="2400" dirty="0" smtClean="0">
                <a:latin typeface="Arial Narrow"/>
                <a:cs typeface="Arial Narrow"/>
              </a:rPr>
              <a:t> </a:t>
            </a:r>
            <a:endParaRPr lang="en-US" sz="2400" dirty="0">
              <a:latin typeface="Arial Narrow"/>
              <a:cs typeface="Arial Narrow"/>
            </a:endParaRPr>
          </a:p>
        </p:txBody>
      </p:sp>
    </p:spTree>
    <p:extLst>
      <p:ext uri="{BB962C8B-B14F-4D97-AF65-F5344CB8AC3E}">
        <p14:creationId xmlns:p14="http://schemas.microsoft.com/office/powerpoint/2010/main" val="37676704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58236"/>
            <a:ext cx="9137169" cy="6001642"/>
          </a:xfrm>
          <a:prstGeom prst="rect">
            <a:avLst/>
          </a:prstGeom>
        </p:spPr>
        <p:txBody>
          <a:bodyPr wrap="square">
            <a:spAutoFit/>
          </a:bodyPr>
          <a:lstStyle/>
          <a:p>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彼得和他说着话进去，见有好些人在那里聚集</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就对他们说，你们知道犹太人，和别国的人亲近来往，本是不合例</a:t>
            </a:r>
            <a:r>
              <a:rPr 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10</a:t>
            </a:r>
            <a:r>
              <a:rPr lang="en-US" altLang="zh-CN" sz="2400" dirty="0" smtClean="0">
                <a:solidFill>
                  <a:srgbClr val="FF0000"/>
                </a:solidFill>
                <a:latin typeface="华文细黑"/>
                <a:ea typeface="华文细黑"/>
                <a:cs typeface="华文细黑"/>
              </a:rPr>
              <a:t>:27-28a</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悔悟</a:t>
            </a:r>
            <a:r>
              <a:rPr lang="zh-CN" altLang="en-US"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但神已经指示我，无论什么人，都不可看作俗而不洁净的</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所以我被请的时候，就不推辞而来。现在请问：你们叫我来有什么意思呢？</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10</a:t>
            </a:r>
            <a:r>
              <a:rPr lang="en-US" altLang="zh-CN" sz="2400" dirty="0" smtClean="0">
                <a:solidFill>
                  <a:srgbClr val="FF0000"/>
                </a:solidFill>
                <a:latin typeface="华文细黑"/>
                <a:ea typeface="华文细黑"/>
                <a:cs typeface="华文细黑"/>
              </a:rPr>
              <a:t>:28b-29</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。启示</a:t>
            </a:r>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彼得就开口说，我真看出神是不偏待人</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原来各国中，那敬畏主行义的人，都为主所悦</a:t>
            </a:r>
            <a:r>
              <a:rPr lang="en-US" sz="2400" dirty="0" smtClean="0">
                <a:solidFill>
                  <a:srgbClr val="FF0000"/>
                </a:solidFill>
                <a:latin typeface="华文细黑"/>
                <a:ea typeface="华文细黑"/>
                <a:cs typeface="华文细黑"/>
              </a:rPr>
              <a:t>纳</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10:34-35</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a:latin typeface="Arial Narrow"/>
                <a:cs typeface="Arial Narrow"/>
              </a:rPr>
              <a:t>“While talking with him, Peter went inside and found a large gathering of people. He said to them: “You are well aware that it is against our law for a Jew to associate with or visit a Gentile”(10:27-28a).</a:t>
            </a:r>
          </a:p>
          <a:p>
            <a:r>
              <a:rPr lang="en-US" sz="2400" b="1" dirty="0">
                <a:latin typeface="Arial Narrow"/>
                <a:cs typeface="Arial Narrow"/>
              </a:rPr>
              <a:t>A. Conviction.</a:t>
            </a:r>
            <a:r>
              <a:rPr lang="en-US" sz="2400" dirty="0">
                <a:latin typeface="Arial Narrow"/>
                <a:cs typeface="Arial Narrow"/>
              </a:rPr>
              <a:t> “But God has shown me that I should not call anyone impure or unclean.</a:t>
            </a:r>
            <a:r>
              <a:rPr lang="en-US" sz="2400" b="1" baseline="30000" dirty="0">
                <a:latin typeface="Arial Narrow"/>
                <a:cs typeface="Arial Narrow"/>
              </a:rPr>
              <a:t> </a:t>
            </a:r>
            <a:r>
              <a:rPr lang="en-US" sz="2400" dirty="0">
                <a:latin typeface="Arial Narrow"/>
                <a:cs typeface="Arial Narrow"/>
              </a:rPr>
              <a:t>So when I was sent for, I came without raising any objection. May I ask why you sent for me?”(10:28b-29). </a:t>
            </a:r>
          </a:p>
          <a:p>
            <a:r>
              <a:rPr lang="en-US" sz="2400" b="1" dirty="0">
                <a:latin typeface="Arial Narrow"/>
                <a:cs typeface="Arial Narrow"/>
              </a:rPr>
              <a:t>B. Revelation.</a:t>
            </a:r>
            <a:r>
              <a:rPr lang="en-US" sz="2400" dirty="0">
                <a:latin typeface="Arial Narrow"/>
                <a:cs typeface="Arial Narrow"/>
              </a:rPr>
              <a:t> “Then Peter began to speak: I now realize how true it is that God does not show favoritism but accepts from every nation the one who fears him and does what is right”(10:34-35).  	</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灵的忠告。</a:t>
            </a:r>
            <a:r>
              <a:rPr lang="en-US" sz="2800" b="1" dirty="0" smtClean="0">
                <a:latin typeface="Arial Narrow"/>
                <a:cs typeface="Arial Narrow"/>
              </a:rPr>
              <a:t>3</a:t>
            </a:r>
            <a:r>
              <a:rPr lang="en-US" sz="2800" b="1" dirty="0">
                <a:latin typeface="Arial Narrow"/>
                <a:cs typeface="Arial Narrow"/>
              </a:rPr>
              <a:t>. </a:t>
            </a:r>
            <a:r>
              <a:rPr lang="en-US" sz="2800" b="1" dirty="0" smtClean="0">
                <a:latin typeface="Arial Narrow"/>
                <a:cs typeface="Arial Narrow"/>
              </a:rPr>
              <a:t>Spirit of Christ’s </a:t>
            </a:r>
            <a:r>
              <a:rPr lang="en-US" sz="2800" b="1" dirty="0">
                <a:latin typeface="Arial Narrow"/>
                <a:cs typeface="Arial Narrow"/>
              </a:rPr>
              <a:t>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58236"/>
            <a:ext cx="9137169" cy="6370974"/>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C</a:t>
            </a:r>
            <a:r>
              <a:rPr lang="zh-CN" altLang="en-US" sz="2400" b="1" dirty="0">
                <a:solidFill>
                  <a:srgbClr val="FF0000"/>
                </a:solidFill>
                <a:latin typeface="华文细黑"/>
                <a:ea typeface="华文细黑"/>
                <a:cs typeface="华文细黑"/>
              </a:rPr>
              <a:t>。福传。</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神藉着耶稣基督，他是万有的主，传和平的福音</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众先知也为他作见证，说：凡信他的人，必因他的名得蒙赦罪</a:t>
            </a:r>
            <a:r>
              <a:rPr lang="zh-CN" altLang="en-US" sz="2400" dirty="0" smtClean="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10:36-43</a:t>
            </a:r>
            <a:r>
              <a:rPr lang="zh-CN" altLang="en-US" sz="2400" dirty="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a:t>
            </a:r>
            <a:endParaRPr lang="en-US" altLang="zh-CN" sz="2400" b="1"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D</a:t>
            </a:r>
            <a:r>
              <a:rPr lang="zh-CN" altLang="en-US" sz="2400" b="1" dirty="0">
                <a:solidFill>
                  <a:srgbClr val="FF0000"/>
                </a:solidFill>
                <a:latin typeface="华文细黑"/>
                <a:ea typeface="华文细黑"/>
                <a:cs typeface="华文细黑"/>
              </a:rPr>
              <a:t>。确认</a:t>
            </a:r>
            <a:r>
              <a:rPr lang="zh-CN" altLang="en-US" sz="2400" b="1"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彼得</a:t>
            </a:r>
            <a:r>
              <a:rPr lang="en-US" sz="2400" dirty="0">
                <a:solidFill>
                  <a:srgbClr val="FF0000"/>
                </a:solidFill>
                <a:latin typeface="华文细黑"/>
                <a:ea typeface="华文细黑"/>
                <a:cs typeface="华文细黑"/>
              </a:rPr>
              <a:t>还说这话的时候，圣灵降在一切听道的人身上</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那些奉割礼和彼得同来的信徒，见圣灵的恩赐也浇在外邦人身上，就都希奇</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因听见他们说方言，称赞神为大</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于是彼得说，这些人既受了圣灵，与我们一样，谁能禁止用水给他们施洗呢</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10:44-47</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sz="2400" b="1" dirty="0" smtClean="0">
                <a:latin typeface="Arial Narrow"/>
                <a:cs typeface="Arial Narrow"/>
              </a:rPr>
              <a:t>C</a:t>
            </a:r>
            <a:r>
              <a:rPr lang="en-US" sz="2400" b="1" dirty="0">
                <a:latin typeface="Arial Narrow"/>
                <a:cs typeface="Arial Narrow"/>
              </a:rPr>
              <a:t>. Evangelization. </a:t>
            </a:r>
            <a:r>
              <a:rPr lang="en-US" sz="2400" dirty="0">
                <a:latin typeface="Arial Narrow"/>
                <a:cs typeface="Arial Narrow"/>
              </a:rPr>
              <a:t>“You know the message God sent to the people of Israel, announcing the good news of peace through Jesus Christ, who is Lord of all…All the prophets testify about him that everyone who believes in him receives forgiveness of sins through his name”(10:36-43).                              </a:t>
            </a:r>
            <a:endParaRPr lang="en-US" sz="2400" dirty="0" smtClean="0">
              <a:latin typeface="Arial Narrow"/>
              <a:cs typeface="Arial Narrow"/>
            </a:endParaRPr>
          </a:p>
          <a:p>
            <a:r>
              <a:rPr lang="en-US" sz="2400" b="1" dirty="0" smtClean="0">
                <a:latin typeface="Arial Narrow"/>
                <a:cs typeface="Arial Narrow"/>
              </a:rPr>
              <a:t>D</a:t>
            </a:r>
            <a:r>
              <a:rPr lang="en-US" sz="2400" b="1" dirty="0">
                <a:latin typeface="Arial Narrow"/>
                <a:cs typeface="Arial Narrow"/>
              </a:rPr>
              <a:t>. Confirmation.</a:t>
            </a:r>
            <a:r>
              <a:rPr lang="en-US" sz="2400" dirty="0">
                <a:latin typeface="Arial Narrow"/>
                <a:cs typeface="Arial Narrow"/>
              </a:rPr>
              <a:t> “While Peter was still speaking these words, the Holy Spirit came on all who heard the message.</a:t>
            </a:r>
            <a:r>
              <a:rPr lang="en-US" sz="2400" b="1" baseline="30000" dirty="0">
                <a:latin typeface="Arial Narrow"/>
                <a:cs typeface="Arial Narrow"/>
              </a:rPr>
              <a:t> </a:t>
            </a:r>
            <a:r>
              <a:rPr lang="en-US" sz="2400" dirty="0">
                <a:latin typeface="Arial Narrow"/>
                <a:cs typeface="Arial Narrow"/>
              </a:rPr>
              <a:t>The circumcised believers who had come with Peter were astonished that the gift of the Holy Spirit had been poured out even on </a:t>
            </a:r>
            <a:r>
              <a:rPr lang="en-US" sz="2400" dirty="0" err="1">
                <a:latin typeface="Arial Narrow"/>
                <a:cs typeface="Arial Narrow"/>
              </a:rPr>
              <a:t>Gentiles.For</a:t>
            </a:r>
            <a:r>
              <a:rPr lang="en-US" sz="2400" dirty="0">
                <a:latin typeface="Arial Narrow"/>
                <a:cs typeface="Arial Narrow"/>
              </a:rPr>
              <a:t> they heard them speaking in tongues</a:t>
            </a:r>
            <a:r>
              <a:rPr lang="en-US" sz="2400" baseline="30000" dirty="0">
                <a:latin typeface="Arial Narrow"/>
                <a:cs typeface="Arial Narrow"/>
              </a:rPr>
              <a:t> </a:t>
            </a:r>
            <a:r>
              <a:rPr lang="en-US" sz="2400" dirty="0">
                <a:latin typeface="Arial Narrow"/>
                <a:cs typeface="Arial Narrow"/>
              </a:rPr>
              <a:t>and </a:t>
            </a:r>
            <a:r>
              <a:rPr lang="en-US" sz="2400" dirty="0" smtClean="0">
                <a:latin typeface="Arial Narrow"/>
                <a:cs typeface="Arial Narrow"/>
              </a:rPr>
              <a:t>praising </a:t>
            </a:r>
            <a:r>
              <a:rPr lang="en-US" sz="2400" dirty="0">
                <a:latin typeface="Arial Narrow"/>
                <a:cs typeface="Arial Narrow"/>
              </a:rPr>
              <a:t>God. Then Peter said,</a:t>
            </a:r>
            <a:r>
              <a:rPr lang="en-US" sz="2400" b="1" baseline="30000" dirty="0">
                <a:latin typeface="Arial Narrow"/>
                <a:cs typeface="Arial Narrow"/>
              </a:rPr>
              <a:t> </a:t>
            </a:r>
            <a:r>
              <a:rPr lang="en-US" sz="2400" dirty="0">
                <a:latin typeface="Arial Narrow"/>
                <a:cs typeface="Arial Narrow"/>
              </a:rPr>
              <a:t>“Surely no one can stand in the way of their being baptized with water. They have received the Holy Spirit just as we </a:t>
            </a:r>
            <a:r>
              <a:rPr lang="en-US" sz="2400" dirty="0" smtClean="0">
                <a:latin typeface="Arial Narrow"/>
                <a:cs typeface="Arial Narrow"/>
              </a:rPr>
              <a:t>have”(10:44-47).</a:t>
            </a:r>
            <a:endParaRPr lang="en-US" sz="2400" dirty="0">
              <a:latin typeface="Arial Narrow"/>
              <a:cs typeface="Arial Narrow"/>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灵的忠告。</a:t>
            </a:r>
            <a:r>
              <a:rPr lang="en-US" sz="2800" b="1" dirty="0" smtClean="0">
                <a:latin typeface="Arial Narrow"/>
                <a:cs typeface="Arial Narrow"/>
              </a:rPr>
              <a:t>3</a:t>
            </a:r>
            <a:r>
              <a:rPr lang="en-US" sz="2800" b="1" dirty="0">
                <a:latin typeface="Arial Narrow"/>
                <a:cs typeface="Arial Narrow"/>
              </a:rPr>
              <a:t>. </a:t>
            </a:r>
            <a:r>
              <a:rPr lang="en-US" sz="2800" b="1" dirty="0" smtClean="0">
                <a:latin typeface="Arial Narrow"/>
                <a:cs typeface="Arial Narrow"/>
              </a:rPr>
              <a:t>Spirit of Christ’s </a:t>
            </a:r>
            <a:r>
              <a:rPr lang="en-US" sz="2800" b="1" dirty="0">
                <a:latin typeface="Arial Narrow"/>
                <a:cs typeface="Arial Narrow"/>
              </a:rPr>
              <a:t>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val="12316253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58236"/>
            <a:ext cx="9137169" cy="1200328"/>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鉴定</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就吩咐奉耶稣基督的名给他们施洗</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0</a:t>
            </a:r>
            <a:r>
              <a:rPr lang="en-US" altLang="zh-CN" sz="2400" dirty="0" smtClean="0">
                <a:solidFill>
                  <a:srgbClr val="FF0000"/>
                </a:solidFill>
                <a:latin typeface="华文细黑"/>
                <a:ea typeface="华文细黑"/>
                <a:cs typeface="华文细黑"/>
              </a:rPr>
              <a:t>:4</a:t>
            </a:r>
            <a:r>
              <a:rPr lang="en-US" altLang="zh-CN" sz="2400" dirty="0" smtClean="0">
                <a:solidFill>
                  <a:srgbClr val="FF0000"/>
                </a:solidFill>
                <a:latin typeface="华文细黑"/>
                <a:ea typeface="华文细黑"/>
                <a:cs typeface="华文细黑"/>
              </a:rPr>
              <a:t>8a;11:15-18</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F</a:t>
            </a:r>
            <a:r>
              <a:rPr lang="zh-CN" altLang="en-US" sz="2400" b="1" dirty="0">
                <a:solidFill>
                  <a:srgbClr val="FF0000"/>
                </a:solidFill>
                <a:latin typeface="华文细黑"/>
                <a:ea typeface="华文细黑"/>
                <a:cs typeface="华文细黑"/>
              </a:rPr>
              <a:t>。指令</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“他们又请彼得住了几天”（</a:t>
            </a:r>
            <a:r>
              <a:rPr lang="en-US" altLang="zh-CN" sz="2400" dirty="0" smtClean="0">
                <a:solidFill>
                  <a:srgbClr val="FF0000"/>
                </a:solidFill>
                <a:latin typeface="华文细黑"/>
                <a:ea typeface="华文细黑"/>
                <a:cs typeface="华文细黑"/>
              </a:rPr>
              <a:t>10:48b</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灵的忠告。</a:t>
            </a:r>
            <a:r>
              <a:rPr lang="en-US" sz="2800" b="1" dirty="0" smtClean="0">
                <a:latin typeface="Arial Narrow"/>
                <a:cs typeface="Arial Narrow"/>
              </a:rPr>
              <a:t>3</a:t>
            </a:r>
            <a:r>
              <a:rPr lang="en-US" sz="2800" b="1" dirty="0">
                <a:latin typeface="Arial Narrow"/>
                <a:cs typeface="Arial Narrow"/>
              </a:rPr>
              <a:t>. </a:t>
            </a:r>
            <a:r>
              <a:rPr lang="en-US" sz="2800" b="1" dirty="0" smtClean="0">
                <a:latin typeface="Arial Narrow"/>
                <a:cs typeface="Arial Narrow"/>
              </a:rPr>
              <a:t>Spirit of Christ’s </a:t>
            </a:r>
            <a:r>
              <a:rPr lang="en-US" sz="2800" b="1" dirty="0">
                <a:latin typeface="Arial Narrow"/>
                <a:cs typeface="Arial Narrow"/>
              </a:rPr>
              <a:t>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sp>
        <p:nvSpPr>
          <p:cNvPr id="7" name="Rectangle 6"/>
          <p:cNvSpPr/>
          <p:nvPr/>
        </p:nvSpPr>
        <p:spPr>
          <a:xfrm>
            <a:off x="6832" y="1758564"/>
            <a:ext cx="9137168" cy="1200328"/>
          </a:xfrm>
          <a:prstGeom prst="rect">
            <a:avLst/>
          </a:prstGeom>
        </p:spPr>
        <p:txBody>
          <a:bodyPr wrap="square">
            <a:spAutoFit/>
          </a:bodyPr>
          <a:lstStyle/>
          <a:p>
            <a:r>
              <a:rPr lang="en-US" sz="2400" b="1" dirty="0">
                <a:latin typeface="Arial Narrow"/>
                <a:cs typeface="Arial Narrow"/>
              </a:rPr>
              <a:t>E. Identification.</a:t>
            </a:r>
            <a:r>
              <a:rPr lang="en-US" sz="2400" dirty="0">
                <a:latin typeface="Arial Narrow"/>
                <a:cs typeface="Arial Narrow"/>
              </a:rPr>
              <a:t> So he ordered that they be baptized in the name of Jesus Christ”(10</a:t>
            </a:r>
            <a:r>
              <a:rPr lang="en-US" sz="2400" dirty="0" smtClean="0">
                <a:latin typeface="Arial Narrow"/>
                <a:cs typeface="Arial Narrow"/>
              </a:rPr>
              <a:t>:48a;11</a:t>
            </a:r>
            <a:r>
              <a:rPr lang="en-US" sz="2400" dirty="0">
                <a:latin typeface="Arial Narrow"/>
                <a:cs typeface="Arial Narrow"/>
              </a:rPr>
              <a:t>:15-</a:t>
            </a:r>
            <a:r>
              <a:rPr lang="en-US" sz="2400" dirty="0" smtClean="0">
                <a:latin typeface="Arial Narrow"/>
                <a:cs typeface="Arial Narrow"/>
              </a:rPr>
              <a:t>18)</a:t>
            </a:r>
            <a:r>
              <a:rPr lang="en-US" sz="2400" dirty="0">
                <a:latin typeface="Arial Narrow"/>
                <a:cs typeface="Arial Narrow"/>
              </a:rPr>
              <a:t>. </a:t>
            </a:r>
            <a:r>
              <a:rPr lang="en-US" sz="2400" b="1" dirty="0">
                <a:latin typeface="Arial Narrow"/>
                <a:cs typeface="Arial Narrow"/>
              </a:rPr>
              <a:t>	</a:t>
            </a:r>
            <a:endParaRPr lang="en-US" sz="2400" dirty="0">
              <a:latin typeface="Arial Narrow"/>
              <a:cs typeface="Arial Narrow"/>
            </a:endParaRPr>
          </a:p>
          <a:p>
            <a:r>
              <a:rPr lang="en-US" sz="2400" b="1" dirty="0">
                <a:latin typeface="Arial Narrow"/>
                <a:cs typeface="Arial Narrow"/>
              </a:rPr>
              <a:t>F. </a:t>
            </a:r>
            <a:r>
              <a:rPr lang="en-US" sz="2400" b="1" dirty="0" err="1">
                <a:latin typeface="Arial Narrow"/>
                <a:cs typeface="Arial Narrow"/>
              </a:rPr>
              <a:t>Instruction</a:t>
            </a:r>
            <a:r>
              <a:rPr lang="en-US" sz="2400" b="1" dirty="0" err="1" smtClean="0">
                <a:latin typeface="Arial Narrow"/>
                <a:cs typeface="Arial Narrow"/>
              </a:rPr>
              <a:t>.</a:t>
            </a:r>
            <a:r>
              <a:rPr lang="en-US" sz="2400" dirty="0" err="1" smtClean="0">
                <a:latin typeface="Arial Narrow"/>
                <a:cs typeface="Arial Narrow"/>
              </a:rPr>
              <a:t>“Then</a:t>
            </a:r>
            <a:r>
              <a:rPr lang="en-US" sz="2400" dirty="0" smtClean="0">
                <a:latin typeface="Arial Narrow"/>
                <a:cs typeface="Arial Narrow"/>
              </a:rPr>
              <a:t> </a:t>
            </a:r>
            <a:r>
              <a:rPr lang="en-US" sz="2400" dirty="0">
                <a:latin typeface="Arial Narrow"/>
                <a:cs typeface="Arial Narrow"/>
              </a:rPr>
              <a:t>they asked Peter to stay with them for a few days”(10:</a:t>
            </a:r>
            <a:r>
              <a:rPr lang="en-US" sz="2400" dirty="0" smtClean="0">
                <a:latin typeface="Arial Narrow"/>
                <a:cs typeface="Arial Narrow"/>
              </a:rPr>
              <a:t>48b)</a:t>
            </a:r>
            <a:r>
              <a:rPr lang="en-US" sz="2400" dirty="0">
                <a:latin typeface="Arial Narrow"/>
                <a:cs typeface="Arial Narrow"/>
              </a:rPr>
              <a:t>. </a:t>
            </a:r>
            <a:endParaRPr lang="en-US" sz="2400" dirty="0">
              <a:latin typeface="Arial Narrow"/>
              <a:cs typeface="Arial Narrow"/>
            </a:endParaRPr>
          </a:p>
        </p:txBody>
      </p:sp>
      <p:pic>
        <p:nvPicPr>
          <p:cNvPr id="3" name="Picture 2"/>
          <p:cNvPicPr>
            <a:picLocks noChangeAspect="1"/>
          </p:cNvPicPr>
          <p:nvPr/>
        </p:nvPicPr>
        <p:blipFill>
          <a:blip r:embed="rId3"/>
          <a:stretch>
            <a:fillRect/>
          </a:stretch>
        </p:blipFill>
        <p:spPr>
          <a:xfrm>
            <a:off x="0" y="2978136"/>
            <a:ext cx="9144000" cy="3899108"/>
          </a:xfrm>
          <a:prstGeom prst="rect">
            <a:avLst/>
          </a:prstGeom>
        </p:spPr>
      </p:pic>
    </p:spTree>
    <p:extLst>
      <p:ext uri="{BB962C8B-B14F-4D97-AF65-F5344CB8AC3E}">
        <p14:creationId xmlns:p14="http://schemas.microsoft.com/office/powerpoint/2010/main" val="9060387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37169" cy="3785652"/>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所以我立时打发人去请你</a:t>
            </a:r>
            <a:r>
              <a:rPr lang="en-US" altLang="zh-CN"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(10:33a)</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使命</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你来了很好</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(10</a:t>
            </a:r>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33b</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。指令。</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现今我们都在神面前，要听主所吩咐你的一切话</a:t>
            </a:r>
            <a:r>
              <a:rPr lang="zh-CN" altLang="en-US" sz="2400" dirty="0" smtClean="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10:33c</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解释</a:t>
            </a:r>
            <a:r>
              <a:rPr lang="zh-CN" altLang="en-US"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众人听见这话，就不言语了</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11:18a)</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a:latin typeface="Arial Narrow"/>
                <a:cs typeface="Arial Narrow"/>
              </a:rPr>
              <a:t>“So I sent for you immediately...”(10:33a).</a:t>
            </a:r>
            <a:r>
              <a:rPr lang="en-US" sz="2400" b="1" dirty="0">
                <a:latin typeface="Arial Narrow"/>
                <a:cs typeface="Arial Narrow"/>
              </a:rPr>
              <a:t> </a:t>
            </a:r>
            <a:endParaRPr lang="en-US" sz="2400" b="1" dirty="0" smtClean="0">
              <a:latin typeface="Arial Narrow"/>
              <a:cs typeface="Arial Narrow"/>
            </a:endParaRPr>
          </a:p>
          <a:p>
            <a:r>
              <a:rPr lang="en-US" sz="2400" b="1" dirty="0" smtClean="0">
                <a:latin typeface="Arial Narrow"/>
                <a:cs typeface="Arial Narrow"/>
              </a:rPr>
              <a:t>A</a:t>
            </a:r>
            <a:r>
              <a:rPr lang="en-US" sz="2400" b="1" dirty="0">
                <a:latin typeface="Arial Narrow"/>
                <a:cs typeface="Arial Narrow"/>
              </a:rPr>
              <a:t>. Commission. </a:t>
            </a:r>
            <a:r>
              <a:rPr lang="en-US" sz="2400" dirty="0">
                <a:latin typeface="Arial Narrow"/>
                <a:cs typeface="Arial Narrow"/>
              </a:rPr>
              <a:t>“It was good of you to come”(10:33b).</a:t>
            </a:r>
          </a:p>
          <a:p>
            <a:r>
              <a:rPr lang="en-US" sz="2400" b="1" dirty="0">
                <a:latin typeface="Arial Narrow"/>
                <a:cs typeface="Arial Narrow"/>
              </a:rPr>
              <a:t>B. Instruction. </a:t>
            </a:r>
            <a:r>
              <a:rPr lang="en-US" sz="2400" dirty="0">
                <a:latin typeface="Arial Narrow"/>
                <a:cs typeface="Arial Narrow"/>
              </a:rPr>
              <a:t>“Now we are all here in the presence of God to listen to everything the Lord has commanded you to tell us”(10:33c).</a:t>
            </a:r>
          </a:p>
          <a:p>
            <a:r>
              <a:rPr lang="en-US" sz="2400" b="1" dirty="0">
                <a:latin typeface="Arial Narrow"/>
                <a:cs typeface="Arial Narrow"/>
              </a:rPr>
              <a:t>C. Explanation.</a:t>
            </a:r>
            <a:r>
              <a:rPr lang="en-US" sz="2400" dirty="0">
                <a:latin typeface="Arial Narrow"/>
                <a:cs typeface="Arial Narrow"/>
              </a:rPr>
              <a:t> “When they heard this, they had no further objections”(11:18a).</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灵的挑战。</a:t>
            </a:r>
            <a:r>
              <a:rPr lang="en-US" sz="2800" b="1" dirty="0" smtClean="0">
                <a:latin typeface="Arial Narrow"/>
                <a:cs typeface="Arial Narrow"/>
              </a:rPr>
              <a:t>4</a:t>
            </a:r>
            <a:r>
              <a:rPr lang="en-US" sz="2800" b="1" dirty="0">
                <a:latin typeface="Arial Narrow"/>
                <a:cs typeface="Arial Narrow"/>
              </a:rPr>
              <a:t>. </a:t>
            </a:r>
            <a:r>
              <a:rPr lang="en-US" altLang="zh-CN" sz="2800" b="1" dirty="0" smtClean="0">
                <a:latin typeface="Arial Narrow"/>
                <a:cs typeface="Arial Narrow"/>
              </a:rPr>
              <a:t>Spirit of </a:t>
            </a:r>
            <a:r>
              <a:rPr lang="en-US" sz="2800" b="1" dirty="0" smtClean="0">
                <a:latin typeface="Arial Narrow"/>
                <a:cs typeface="Arial Narrow"/>
              </a:rPr>
              <a:t>Christ’s </a:t>
            </a:r>
            <a:r>
              <a:rPr lang="en-US" sz="2800" b="1" dirty="0">
                <a:latin typeface="Arial Narrow"/>
                <a:cs typeface="Arial Narrow"/>
              </a:rPr>
              <a:t>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(14)</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2498115" y="4145258"/>
            <a:ext cx="4167480" cy="2778320"/>
          </a:xfrm>
          <a:prstGeom prst="rect">
            <a:avLst/>
          </a:prstGeom>
        </p:spPr>
      </p:pic>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36582"/>
            <a:ext cx="9137169" cy="1938992"/>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高举神</a:t>
            </a:r>
            <a:r>
              <a:rPr lang="zh-CN" altLang="en-US"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只归荣耀与神，说：这样看来，神也赐恩给外邦人，叫他们悔改得生命了</a:t>
            </a:r>
            <a:r>
              <a:rPr lang="en-US" altLang="zh-CN" sz="2400" dirty="0" smtClean="0">
                <a:solidFill>
                  <a:srgbClr val="FF0000"/>
                </a:solidFill>
                <a:latin typeface="华文细黑"/>
                <a:ea typeface="华文细黑"/>
                <a:cs typeface="华文细黑"/>
              </a:rPr>
              <a:t>”(11:18b)</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广泛</a:t>
            </a:r>
            <a:r>
              <a:rPr lang="zh-CN" altLang="en-US" sz="2400" b="1" dirty="0" smtClean="0">
                <a:solidFill>
                  <a:srgbClr val="FF0000"/>
                </a:solidFill>
                <a:latin typeface="华文细黑"/>
                <a:ea typeface="华文细黑"/>
                <a:cs typeface="华文细黑"/>
              </a:rPr>
              <a:t>的</a:t>
            </a:r>
            <a:r>
              <a:rPr lang="zh-CN" altLang="en-US" sz="2400" b="1"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 </a:t>
            </a:r>
            <a:r>
              <a:rPr lang="zh-CHT" altLang="en-US" sz="2400" dirty="0">
                <a:solidFill>
                  <a:srgbClr val="FF0000"/>
                </a:solidFill>
                <a:latin typeface="华文细黑"/>
                <a:ea typeface="华文细黑"/>
                <a:cs typeface="华文细黑"/>
              </a:rPr>
              <a:t>救恩甚</a:t>
            </a:r>
            <a:r>
              <a:rPr lang="zh-CHT" altLang="en-US" sz="2400" dirty="0" smtClean="0">
                <a:solidFill>
                  <a:srgbClr val="FF0000"/>
                </a:solidFill>
                <a:latin typeface="华文细黑"/>
                <a:ea typeface="华文细黑"/>
                <a:cs typeface="华文细黑"/>
              </a:rPr>
              <a:t>至</a:t>
            </a:r>
            <a:r>
              <a:rPr lang="zh-CN" altLang="en-US" sz="2400" dirty="0" smtClean="0">
                <a:solidFill>
                  <a:srgbClr val="FF0000"/>
                </a:solidFill>
                <a:latin typeface="华文细黑"/>
                <a:ea typeface="华文细黑"/>
                <a:cs typeface="华文细黑"/>
              </a:rPr>
              <a:t>包括</a:t>
            </a:r>
            <a:r>
              <a:rPr lang="zh-CHT" altLang="en-US" sz="2400" dirty="0" smtClean="0">
                <a:solidFill>
                  <a:srgbClr val="FF0000"/>
                </a:solidFill>
                <a:latin typeface="华文细黑"/>
                <a:ea typeface="华文细黑"/>
                <a:cs typeface="华文细黑"/>
              </a:rPr>
              <a:t>外邦人</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赛</a:t>
            </a:r>
            <a:r>
              <a:rPr lang="en-US" altLang="zh-CN" sz="2400" dirty="0" smtClean="0">
                <a:solidFill>
                  <a:srgbClr val="FF0000"/>
                </a:solidFill>
                <a:latin typeface="华文细黑"/>
                <a:ea typeface="华文细黑"/>
                <a:cs typeface="华文细黑"/>
              </a:rPr>
              <a:t>49:6</a:t>
            </a:r>
            <a:r>
              <a:rPr lang="zh-CN" altLang="en-US" sz="2400" dirty="0" smtClean="0">
                <a:solidFill>
                  <a:srgbClr val="FF0000"/>
                </a:solidFill>
                <a:latin typeface="华文细黑"/>
                <a:ea typeface="华文细黑"/>
                <a:cs typeface="华文细黑"/>
              </a:rPr>
              <a:t>；路</a:t>
            </a:r>
            <a:r>
              <a:rPr lang="en-US" altLang="zh-CN" sz="2400" dirty="0" smtClean="0">
                <a:solidFill>
                  <a:srgbClr val="FF0000"/>
                </a:solidFill>
                <a:latin typeface="华文细黑"/>
                <a:ea typeface="华文细黑"/>
                <a:cs typeface="华文细黑"/>
              </a:rPr>
              <a:t>2:32</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F</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唯独</a:t>
            </a:r>
            <a:r>
              <a:rPr lang="zh-CN" altLang="en-US" sz="2400" b="1" dirty="0" smtClean="0">
                <a:solidFill>
                  <a:srgbClr val="FF0000"/>
                </a:solidFill>
                <a:latin typeface="华文细黑"/>
                <a:ea typeface="华文细黑"/>
                <a:cs typeface="华文细黑"/>
              </a:rPr>
              <a:t>的。</a:t>
            </a:r>
            <a:r>
              <a:rPr lang="en-US" altLang="zh-CN" sz="2400" dirty="0" smtClean="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救恩只能</a:t>
            </a:r>
            <a:r>
              <a:rPr lang="zh-CN" altLang="en-US" sz="2400" dirty="0" smtClean="0">
                <a:solidFill>
                  <a:srgbClr val="FF0000"/>
                </a:solidFill>
                <a:latin typeface="华文细黑"/>
                <a:ea typeface="华文细黑"/>
                <a:cs typeface="华文细黑"/>
              </a:rPr>
              <a:t>藉着</a:t>
            </a:r>
            <a:r>
              <a:rPr lang="zh-TW" altLang="en-US" sz="2400" dirty="0" smtClean="0">
                <a:solidFill>
                  <a:srgbClr val="FF0000"/>
                </a:solidFill>
                <a:latin typeface="华文细黑"/>
                <a:ea typeface="华文细黑"/>
                <a:cs typeface="华文细黑"/>
              </a:rPr>
              <a:t>耶稣</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a:t>
            </a:r>
            <a:r>
              <a:rPr lang="en-US" altLang="zh-CN" sz="2400" dirty="0" smtClean="0">
                <a:solidFill>
                  <a:srgbClr val="FF0000"/>
                </a:solidFill>
                <a:latin typeface="华文细黑"/>
                <a:ea typeface="华文细黑"/>
                <a:cs typeface="华文细黑"/>
              </a:rPr>
              <a:t>14:6</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4:10</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灵的挑战。</a:t>
            </a:r>
            <a:r>
              <a:rPr lang="en-US" sz="2800" b="1" dirty="0" smtClean="0">
                <a:latin typeface="Arial Narrow"/>
                <a:cs typeface="Arial Narrow"/>
              </a:rPr>
              <a:t>4</a:t>
            </a:r>
            <a:r>
              <a:rPr lang="en-US" sz="2800" b="1" dirty="0">
                <a:latin typeface="Arial Narrow"/>
                <a:cs typeface="Arial Narrow"/>
              </a:rPr>
              <a:t>. </a:t>
            </a:r>
            <a:r>
              <a:rPr lang="en-US" altLang="zh-CN" sz="2800" b="1" dirty="0" smtClean="0">
                <a:latin typeface="Arial Narrow"/>
                <a:cs typeface="Arial Narrow"/>
              </a:rPr>
              <a:t>Spirit of </a:t>
            </a:r>
            <a:r>
              <a:rPr lang="en-US" sz="2800" b="1" dirty="0" smtClean="0">
                <a:latin typeface="Arial Narrow"/>
                <a:cs typeface="Arial Narrow"/>
              </a:rPr>
              <a:t>Christ’s </a:t>
            </a:r>
            <a:r>
              <a:rPr lang="en-US" sz="2800" b="1" dirty="0">
                <a:latin typeface="Arial Narrow"/>
                <a:cs typeface="Arial Narrow"/>
              </a:rPr>
              <a:t>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(15)</a:t>
            </a:r>
            <a:endParaRPr lang="en-US" sz="2800" dirty="0">
              <a:solidFill>
                <a:srgbClr val="0000FF"/>
              </a:solidFill>
              <a:latin typeface="Times"/>
              <a:cs typeface="Times"/>
            </a:endParaRPr>
          </a:p>
        </p:txBody>
      </p:sp>
      <p:sp>
        <p:nvSpPr>
          <p:cNvPr id="7" name="Rectangle 6"/>
          <p:cNvSpPr/>
          <p:nvPr/>
        </p:nvSpPr>
        <p:spPr>
          <a:xfrm>
            <a:off x="0" y="1863393"/>
            <a:ext cx="9163524" cy="1569660"/>
          </a:xfrm>
          <a:prstGeom prst="rect">
            <a:avLst/>
          </a:prstGeom>
        </p:spPr>
        <p:txBody>
          <a:bodyPr wrap="square">
            <a:spAutoFit/>
          </a:bodyPr>
          <a:lstStyle/>
          <a:p>
            <a:r>
              <a:rPr lang="en-US" sz="2400" b="1" dirty="0">
                <a:latin typeface="Arial Narrow"/>
                <a:cs typeface="Arial Narrow"/>
              </a:rPr>
              <a:t>D. Exaltation.</a:t>
            </a:r>
            <a:r>
              <a:rPr lang="en-US" sz="2400" dirty="0">
                <a:latin typeface="Arial Narrow"/>
                <a:cs typeface="Arial Narrow"/>
              </a:rPr>
              <a:t> “And praised God, saying, So then, even to Gentiles God has granted repentance that leads to life”(11:18b).</a:t>
            </a:r>
          </a:p>
          <a:p>
            <a:r>
              <a:rPr lang="en-US" sz="2400" b="1" dirty="0">
                <a:latin typeface="Arial Narrow"/>
                <a:cs typeface="Arial Narrow"/>
              </a:rPr>
              <a:t>E. Inclusive. </a:t>
            </a:r>
            <a:r>
              <a:rPr lang="en-US" sz="2400" dirty="0">
                <a:latin typeface="Arial Narrow"/>
                <a:cs typeface="Arial Narrow"/>
              </a:rPr>
              <a:t>Salvation is even to Gentiles(Isa.49:</a:t>
            </a:r>
            <a:r>
              <a:rPr lang="en-US" sz="2400" dirty="0" smtClean="0">
                <a:latin typeface="Arial Narrow"/>
                <a:cs typeface="Arial Narrow"/>
              </a:rPr>
              <a:t>6;Lk.2:32).</a:t>
            </a:r>
          </a:p>
          <a:p>
            <a:r>
              <a:rPr lang="en-US" sz="2400" b="1" dirty="0" smtClean="0">
                <a:latin typeface="Arial Narrow"/>
                <a:cs typeface="Arial Narrow"/>
              </a:rPr>
              <a:t>F. Exclusive. </a:t>
            </a:r>
            <a:r>
              <a:rPr lang="en-US" sz="2400" dirty="0" smtClean="0">
                <a:latin typeface="Arial Narrow"/>
                <a:cs typeface="Arial Narrow"/>
              </a:rPr>
              <a:t>Salvation is only through Jesus(Jn.14:</a:t>
            </a:r>
            <a:r>
              <a:rPr lang="en-US" sz="2400" dirty="0">
                <a:latin typeface="Arial Narrow"/>
                <a:cs typeface="Arial Narrow"/>
              </a:rPr>
              <a:t>6;Ac.4:10). </a:t>
            </a:r>
          </a:p>
        </p:txBody>
      </p:sp>
      <p:pic>
        <p:nvPicPr>
          <p:cNvPr id="5" name="Picture 4"/>
          <p:cNvPicPr>
            <a:picLocks noChangeAspect="1"/>
          </p:cNvPicPr>
          <p:nvPr/>
        </p:nvPicPr>
        <p:blipFill>
          <a:blip r:embed="rId3"/>
          <a:stretch>
            <a:fillRect/>
          </a:stretch>
        </p:blipFill>
        <p:spPr>
          <a:xfrm>
            <a:off x="-12126" y="3428923"/>
            <a:ext cx="4572101" cy="3429076"/>
          </a:xfrm>
          <a:prstGeom prst="rect">
            <a:avLst/>
          </a:prstGeom>
        </p:spPr>
      </p:pic>
      <p:pic>
        <p:nvPicPr>
          <p:cNvPr id="8" name="Picture 7"/>
          <p:cNvPicPr>
            <a:picLocks noChangeAspect="1"/>
          </p:cNvPicPr>
          <p:nvPr/>
        </p:nvPicPr>
        <p:blipFill>
          <a:blip r:embed="rId4"/>
          <a:stretch>
            <a:fillRect/>
          </a:stretch>
        </p:blipFill>
        <p:spPr>
          <a:xfrm>
            <a:off x="4559975" y="3428923"/>
            <a:ext cx="4603548" cy="3429076"/>
          </a:xfrm>
          <a:prstGeom prst="rect">
            <a:avLst/>
          </a:prstGeom>
        </p:spPr>
      </p:pic>
    </p:spTree>
    <p:extLst>
      <p:ext uri="{BB962C8B-B14F-4D97-AF65-F5344CB8AC3E}">
        <p14:creationId xmlns:p14="http://schemas.microsoft.com/office/powerpoint/2010/main" val="1382187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06645"/>
            <a:ext cx="9144000" cy="2677656"/>
          </a:xfrm>
          <a:prstGeom prst="rect">
            <a:avLst/>
          </a:prstGeom>
        </p:spPr>
        <p:txBody>
          <a:bodyPr wrap="square">
            <a:spAutoFit/>
          </a:bodyPr>
          <a:lstStyle/>
          <a:p>
            <a:r>
              <a:rPr lang="zh-CN"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该</a:t>
            </a:r>
            <a:r>
              <a:rPr lang="zh-CN" altLang="en-US" sz="2800" dirty="0" smtClean="0">
                <a:solidFill>
                  <a:srgbClr val="FF0000"/>
                </a:solidFill>
                <a:latin typeface="华文细黑"/>
                <a:ea typeface="华文细黑"/>
                <a:cs typeface="华文细黑"/>
              </a:rPr>
              <a:t>撒利亚犹太</a:t>
            </a:r>
            <a:r>
              <a:rPr lang="zh-CN" altLang="en-US" sz="2800" dirty="0" smtClean="0">
                <a:solidFill>
                  <a:srgbClr val="FF0000"/>
                </a:solidFill>
                <a:latin typeface="华文细黑"/>
                <a:ea typeface="华文细黑"/>
                <a:cs typeface="华文细黑"/>
              </a:rPr>
              <a:t>人的</a:t>
            </a:r>
            <a:r>
              <a:rPr lang="zh-CN" altLang="en-US" sz="2800" dirty="0" smtClean="0">
                <a:solidFill>
                  <a:srgbClr val="FF0000"/>
                </a:solidFill>
                <a:latin typeface="华文细黑"/>
                <a:ea typeface="华文细黑"/>
                <a:cs typeface="华文细黑"/>
              </a:rPr>
              <a:t>教会</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成为</a:t>
            </a:r>
            <a:r>
              <a:rPr lang="zh-CN" altLang="en-US" sz="2800" dirty="0" smtClean="0">
                <a:solidFill>
                  <a:srgbClr val="FF0000"/>
                </a:solidFill>
                <a:latin typeface="华文细黑"/>
                <a:ea typeface="华文细黑"/>
                <a:cs typeface="华文细黑"/>
              </a:rPr>
              <a:t>了</a:t>
            </a:r>
            <a:r>
              <a:rPr lang="zh-CN" altLang="en-US" sz="2800" dirty="0" smtClean="0">
                <a:solidFill>
                  <a:srgbClr val="FF0000"/>
                </a:solidFill>
                <a:latin typeface="华文细黑"/>
                <a:ea typeface="华文细黑"/>
                <a:cs typeface="华文细黑"/>
              </a:rPr>
              <a:t>“该撒利亚犹太人和外邦</a:t>
            </a:r>
            <a:r>
              <a:rPr lang="zh-CN" altLang="en-US" sz="2800" dirty="0" smtClean="0">
                <a:solidFill>
                  <a:srgbClr val="FF0000"/>
                </a:solidFill>
                <a:latin typeface="华文细黑"/>
                <a:ea typeface="华文细黑"/>
                <a:cs typeface="华文细黑"/>
              </a:rPr>
              <a:t>人的</a:t>
            </a:r>
            <a:r>
              <a:rPr lang="zh-CN" altLang="en-US" sz="2800" dirty="0" smtClean="0">
                <a:solidFill>
                  <a:srgbClr val="FF0000"/>
                </a:solidFill>
                <a:latin typeface="华文细黑"/>
                <a:ea typeface="华文细黑"/>
                <a:cs typeface="华文细黑"/>
              </a:rPr>
              <a:t>教会</a:t>
            </a:r>
            <a:r>
              <a:rPr lang="zh-CN" altLang="en-US" sz="2800" dirty="0">
                <a:solidFill>
                  <a:srgbClr val="FF0000"/>
                </a:solidFill>
                <a:latin typeface="华文细黑"/>
                <a:ea typeface="华文细黑"/>
                <a:cs typeface="华文细黑"/>
              </a:rPr>
              <a:t>”。 它成为一个“多元文化”的教会</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因为他们认识到上帝不偏袒人，而是接纳每个敬畏他行正义的</a:t>
            </a:r>
            <a:r>
              <a:rPr lang="zh-CN" altLang="en-US" sz="2800" dirty="0" smtClean="0">
                <a:solidFill>
                  <a:srgbClr val="FF0000"/>
                </a:solidFill>
                <a:latin typeface="华文细黑"/>
                <a:ea typeface="华文细黑"/>
                <a:cs typeface="华文细黑"/>
              </a:rPr>
              <a:t>国家</a:t>
            </a:r>
            <a:r>
              <a:rPr lang="zh-CN"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 </a:t>
            </a:r>
            <a:r>
              <a:rPr lang="zh-CN" altLang="en-US" sz="2800" dirty="0">
                <a:solidFill>
                  <a:srgbClr val="FF0000"/>
                </a:solidFill>
                <a:latin typeface="华文细黑"/>
                <a:ea typeface="华文细黑"/>
                <a:cs typeface="华文细黑"/>
              </a:rPr>
              <a:t>大使命是</a:t>
            </a:r>
            <a:r>
              <a:rPr lang="zh-CN"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你们要去使万民作我的门徒</a:t>
            </a:r>
            <a:r>
              <a:rPr lang="zh-CN" altLang="en-US"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太</a:t>
            </a:r>
            <a:r>
              <a:rPr lang="en-US" altLang="zh-CN" sz="2800" dirty="0" smtClean="0">
                <a:solidFill>
                  <a:srgbClr val="FF0000"/>
                </a:solidFill>
                <a:latin typeface="华文细黑"/>
                <a:ea typeface="华文细黑"/>
                <a:cs typeface="华文细黑"/>
              </a:rPr>
              <a:t>28: 19)</a:t>
            </a:r>
            <a:r>
              <a:rPr lang="zh-CN" altLang="en-US" sz="2800" dirty="0" smtClean="0">
                <a:solidFill>
                  <a:srgbClr val="FF0000"/>
                </a:solidFill>
                <a:latin typeface="华文细黑"/>
                <a:ea typeface="华文细黑"/>
                <a:cs typeface="华文细黑"/>
              </a:rPr>
              <a:t>。 </a:t>
            </a:r>
            <a:r>
              <a:rPr lang="zh-CN" altLang="en-US" sz="2800" dirty="0" smtClean="0">
                <a:solidFill>
                  <a:srgbClr val="FF0000"/>
                </a:solidFill>
                <a:latin typeface="华文细黑"/>
                <a:ea typeface="华文细黑"/>
                <a:cs typeface="华文细黑"/>
              </a:rPr>
              <a:t>在天堂有人“从各族，各方，各民，各国中”</a:t>
            </a:r>
            <a:r>
              <a:rPr lang="zh-CN" altLang="en-US" sz="2800" dirty="0" smtClean="0">
                <a:solidFill>
                  <a:srgbClr val="FF0000"/>
                </a:solidFill>
                <a:latin typeface="华文细黑"/>
                <a:ea typeface="华文细黑"/>
                <a:cs typeface="华文细黑"/>
              </a:rPr>
              <a:t> </a:t>
            </a:r>
            <a:r>
              <a:rPr lang="en-US"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启</a:t>
            </a:r>
            <a:r>
              <a:rPr lang="en-US" altLang="zh-CN" sz="2800" dirty="0" smtClean="0">
                <a:solidFill>
                  <a:srgbClr val="FF0000"/>
                </a:solidFill>
                <a:latin typeface="华文细黑"/>
                <a:ea typeface="华文细黑"/>
                <a:cs typeface="华文细黑"/>
              </a:rPr>
              <a:t>5:9</a:t>
            </a:r>
            <a:r>
              <a:rPr lang="en-US" altLang="zh-CN" sz="2800" dirty="0">
                <a:solidFill>
                  <a:srgbClr val="FF0000"/>
                </a:solidFill>
                <a:latin typeface="华文细黑"/>
                <a:ea typeface="华文细黑"/>
                <a:cs typeface="华文细黑"/>
              </a:rPr>
              <a:t>; </a:t>
            </a:r>
            <a:r>
              <a:rPr lang="en-US" altLang="zh-CN" sz="2800" dirty="0" smtClean="0">
                <a:solidFill>
                  <a:srgbClr val="FF0000"/>
                </a:solidFill>
                <a:latin typeface="华文细黑"/>
                <a:ea typeface="华文细黑"/>
                <a:cs typeface="华文细黑"/>
              </a:rPr>
              <a:t>7:9)</a:t>
            </a:r>
            <a:r>
              <a:rPr lang="zh-CN" altLang="en-US" sz="2800" dirty="0" smtClean="0">
                <a:solidFill>
                  <a:srgbClr val="FF0000"/>
                </a:solidFill>
                <a:latin typeface="华文细黑"/>
                <a:ea typeface="华文细黑"/>
                <a:cs typeface="华文细黑"/>
              </a:rPr>
              <a:t>。</a:t>
            </a:r>
            <a:endParaRPr lang="en-US" altLang="zh-CN" sz="2800" dirty="0" smtClean="0">
              <a:solidFill>
                <a:srgbClr val="FF0000"/>
              </a:solidFill>
              <a:latin typeface="华文细黑"/>
              <a:ea typeface="华文细黑"/>
              <a:cs typeface="华文细黑"/>
            </a:endParaRPr>
          </a:p>
        </p:txBody>
      </p:sp>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4216937" y="2703017"/>
            <a:ext cx="4965544" cy="4154983"/>
          </a:xfrm>
          <a:prstGeom prst="rect">
            <a:avLst/>
          </a:prstGeom>
        </p:spPr>
        <p:txBody>
          <a:bodyPr wrap="square">
            <a:spAutoFit/>
          </a:bodyPr>
          <a:lstStyle/>
          <a:p>
            <a:r>
              <a:rPr lang="en-US" sz="2400" dirty="0" smtClean="0">
                <a:latin typeface="Arial Narrow"/>
                <a:cs typeface="Arial Narrow"/>
              </a:rPr>
              <a:t>“Caesarea </a:t>
            </a:r>
            <a:r>
              <a:rPr lang="en-US" sz="2400" dirty="0">
                <a:latin typeface="Arial Narrow"/>
                <a:cs typeface="Arial Narrow"/>
              </a:rPr>
              <a:t>Jewish </a:t>
            </a:r>
            <a:r>
              <a:rPr lang="en-US" sz="2400" dirty="0" smtClean="0">
                <a:latin typeface="Arial Narrow"/>
                <a:cs typeface="Arial Narrow"/>
              </a:rPr>
              <a:t>Church” </a:t>
            </a:r>
            <a:r>
              <a:rPr lang="en-US" sz="2400" dirty="0">
                <a:latin typeface="Arial Narrow"/>
                <a:cs typeface="Arial Narrow"/>
              </a:rPr>
              <a:t>became </a:t>
            </a:r>
            <a:r>
              <a:rPr lang="en-US" sz="2400" dirty="0" smtClean="0">
                <a:latin typeface="Arial Narrow"/>
                <a:cs typeface="Arial Narrow"/>
              </a:rPr>
              <a:t>”Caesarea </a:t>
            </a:r>
            <a:r>
              <a:rPr lang="en-US" sz="2400" dirty="0">
                <a:latin typeface="Arial Narrow"/>
                <a:cs typeface="Arial Narrow"/>
              </a:rPr>
              <a:t>Jewish and Gentile </a:t>
            </a:r>
            <a:r>
              <a:rPr lang="en-US" sz="2400" dirty="0" smtClean="0">
                <a:latin typeface="Arial Narrow"/>
                <a:cs typeface="Arial Narrow"/>
              </a:rPr>
              <a:t>Church”. </a:t>
            </a:r>
            <a:r>
              <a:rPr lang="en-US" sz="2400" dirty="0">
                <a:latin typeface="Arial Narrow"/>
                <a:cs typeface="Arial Narrow"/>
              </a:rPr>
              <a:t>It became a “Multicultural” Church, because they realized how true it is that God does not show favoritism but accepts from every nation the one who fears him and does what is right. The Great Commission is “Go and make disciples of all nations”(Mt.28:19). </a:t>
            </a:r>
            <a:r>
              <a:rPr lang="en-US" sz="2400" dirty="0" smtClean="0">
                <a:latin typeface="Arial Narrow"/>
                <a:cs typeface="Arial Narrow"/>
              </a:rPr>
              <a:t>In heaven there will be “persons </a:t>
            </a:r>
            <a:r>
              <a:rPr lang="en-US" sz="2400" dirty="0">
                <a:latin typeface="Arial Narrow"/>
                <a:cs typeface="Arial Narrow"/>
              </a:rPr>
              <a:t>from every tribe and language and people and nation</a:t>
            </a:r>
            <a:r>
              <a:rPr lang="en-US" sz="2400" dirty="0" smtClean="0">
                <a:latin typeface="Arial Narrow"/>
                <a:cs typeface="Arial Narrow"/>
              </a:rPr>
              <a:t>”(</a:t>
            </a:r>
            <a:r>
              <a:rPr lang="en-US" sz="2400" dirty="0">
                <a:latin typeface="Arial Narrow"/>
                <a:cs typeface="Arial Narrow"/>
              </a:rPr>
              <a:t>Rev.5:9;7:9).</a:t>
            </a:r>
          </a:p>
        </p:txBody>
      </p:sp>
      <p:pic>
        <p:nvPicPr>
          <p:cNvPr id="2" name="Picture 1"/>
          <p:cNvPicPr>
            <a:picLocks noChangeAspect="1"/>
          </p:cNvPicPr>
          <p:nvPr/>
        </p:nvPicPr>
        <p:blipFill>
          <a:blip r:embed="rId3"/>
          <a:stretch>
            <a:fillRect/>
          </a:stretch>
        </p:blipFill>
        <p:spPr>
          <a:xfrm>
            <a:off x="-29914" y="3084301"/>
            <a:ext cx="4246851" cy="3773699"/>
          </a:xfrm>
          <a:prstGeom prst="rect">
            <a:avLst/>
          </a:prstGeom>
        </p:spPr>
      </p:pic>
    </p:spTree>
    <p:extLst>
      <p:ext uri="{BB962C8B-B14F-4D97-AF65-F5344CB8AC3E}">
        <p14:creationId xmlns:p14="http://schemas.microsoft.com/office/powerpoint/2010/main" val="340323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394730"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基督建造祂的教会（基督的灵借着使徒在作工）。</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圣灵的指挥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控制和赋权的事工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创立和加强了教会，并使它成长</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三</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从耶稣的</a:t>
            </a:r>
            <a:r>
              <a:rPr lang="zh-CN" altLang="en-US" sz="2400" dirty="0">
                <a:solidFill>
                  <a:srgbClr val="FF0000"/>
                </a:solidFill>
                <a:latin typeface="华文细黑"/>
                <a:ea typeface="华文细黑"/>
                <a:cs typeface="华文细黑"/>
              </a:rPr>
              <a:t>事工</a:t>
            </a:r>
            <a:r>
              <a:rPr lang="zh-TW" altLang="en-US" sz="2400" dirty="0">
                <a:solidFill>
                  <a:srgbClr val="FF0000"/>
                </a:solidFill>
                <a:latin typeface="华文细黑"/>
                <a:ea typeface="华文细黑"/>
                <a:cs typeface="华文细黑"/>
              </a:rPr>
              <a:t>到使徒的</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从以色列作神的见证</a:t>
            </a:r>
            <a:r>
              <a:rPr lang="zh-CN" altLang="en-US" sz="2400" dirty="0">
                <a:solidFill>
                  <a:srgbClr val="FF0000"/>
                </a:solidFill>
                <a:latin typeface="华文细黑"/>
                <a:ea typeface="华文细黑"/>
                <a:cs typeface="华文细黑"/>
              </a:rPr>
              <a:t>到教会作神</a:t>
            </a:r>
            <a:r>
              <a:rPr lang="zh-TW" altLang="en-US" sz="2400" dirty="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从犹太教出来</a:t>
            </a:r>
            <a:r>
              <a:rPr lang="en-US" altLang="zh-TW"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诞生</a:t>
            </a:r>
            <a:r>
              <a:rPr lang="zh-TW" altLang="en-US" sz="2400" dirty="0">
                <a:solidFill>
                  <a:srgbClr val="FF0000"/>
                </a:solidFill>
                <a:latin typeface="华文细黑"/>
                <a:ea typeface="华文细黑"/>
                <a:cs typeface="华文细黑"/>
              </a:rPr>
              <a:t>了。</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四</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a:t>
            </a:r>
            <a:r>
              <a:rPr lang="zh-TW" altLang="en-US" sz="2400" dirty="0">
                <a:solidFill>
                  <a:srgbClr val="FF0000"/>
                </a:solidFill>
                <a:latin typeface="华文细黑"/>
                <a:ea typeface="华文细黑"/>
                <a:cs typeface="华文细黑"/>
              </a:rPr>
              <a:t>显示大使命</a:t>
            </a:r>
            <a:r>
              <a:rPr lang="zh-CN" altLang="en-US" sz="2400" dirty="0">
                <a:solidFill>
                  <a:srgbClr val="FF0000"/>
                </a:solidFill>
                <a:latin typeface="华文细黑"/>
                <a:ea typeface="华文细黑"/>
                <a:cs typeface="华文细黑"/>
              </a:rPr>
              <a:t>得以遵行</a:t>
            </a:r>
            <a:r>
              <a:rPr lang="en-US" altLang="zh-TW" sz="2400" dirty="0">
                <a:solidFill>
                  <a:srgbClr val="FF0000"/>
                </a:solidFill>
                <a:latin typeface="华文细黑"/>
                <a:ea typeface="华文细黑"/>
                <a:cs typeface="华文细黑"/>
              </a:rPr>
              <a:t>(1:8)</a:t>
            </a:r>
            <a:r>
              <a:rPr lang="zh-TW" altLang="en-US" sz="2400" dirty="0">
                <a:solidFill>
                  <a:srgbClr val="FF0000"/>
                </a:solidFill>
                <a:latin typeface="华文细黑"/>
                <a:ea typeface="华文细黑"/>
                <a:cs typeface="华文细黑"/>
              </a:rPr>
              <a:t>从证人到耶路撒冷</a:t>
            </a:r>
            <a:r>
              <a:rPr lang="en-US" altLang="zh-TW" sz="2400" dirty="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到</a:t>
            </a:r>
            <a:r>
              <a:rPr lang="zh-TW" altLang="en-US" sz="2400" dirty="0">
                <a:solidFill>
                  <a:srgbClr val="FF0000"/>
                </a:solidFill>
                <a:latin typeface="华文细黑"/>
                <a:ea typeface="华文细黑"/>
                <a:cs typeface="华文细黑"/>
              </a:rPr>
              <a:t>犹太和撒玛利亚</a:t>
            </a:r>
            <a:r>
              <a:rPr lang="en-US" altLang="zh-TW" sz="2400" dirty="0">
                <a:solidFill>
                  <a:srgbClr val="FF0000"/>
                </a:solidFill>
                <a:latin typeface="华文细黑"/>
                <a:ea typeface="华文细黑"/>
                <a:cs typeface="华文细黑"/>
              </a:rPr>
              <a:t>(8-12)</a:t>
            </a:r>
            <a:r>
              <a:rPr lang="zh-CN" altLang="en-US" sz="2400" dirty="0">
                <a:solidFill>
                  <a:srgbClr val="FF0000"/>
                </a:solidFill>
                <a:latin typeface="华文细黑"/>
                <a:ea typeface="华文细黑"/>
                <a:cs typeface="华文细黑"/>
              </a:rPr>
              <a:t>并到</a:t>
            </a:r>
            <a:r>
              <a:rPr lang="zh-TW" altLang="en-US" sz="2400" dirty="0">
                <a:solidFill>
                  <a:srgbClr val="FF0000"/>
                </a:solidFill>
                <a:latin typeface="华文细黑"/>
                <a:ea typeface="华文细黑"/>
                <a:cs typeface="华文细黑"/>
              </a:rPr>
              <a:t>地</a:t>
            </a:r>
            <a:r>
              <a:rPr lang="zh-CN" altLang="en-US" sz="2400" dirty="0">
                <a:solidFill>
                  <a:srgbClr val="FF0000"/>
                </a:solidFill>
                <a:latin typeface="华文细黑"/>
                <a:ea typeface="华文细黑"/>
                <a:cs typeface="华文细黑"/>
              </a:rPr>
              <a:t>极</a:t>
            </a:r>
            <a:r>
              <a:rPr lang="en-US" altLang="zh-CN"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13-28)</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五</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圣灵将</a:t>
            </a:r>
            <a:r>
              <a:rPr lang="zh-TW" altLang="en-US" sz="2400" dirty="0">
                <a:solidFill>
                  <a:srgbClr val="FF0000"/>
                </a:solidFill>
                <a:latin typeface="华文细黑"/>
                <a:ea typeface="华文细黑"/>
                <a:cs typeface="华文细黑"/>
              </a:rPr>
              <a:t>继续</a:t>
            </a:r>
            <a:r>
              <a:rPr lang="zh-CN" altLang="en-US" sz="2400" dirty="0">
                <a:solidFill>
                  <a:srgbClr val="FF0000"/>
                </a:solidFill>
                <a:latin typeface="华文细黑"/>
                <a:ea typeface="华文细黑"/>
                <a:cs typeface="华文细黑"/>
              </a:rPr>
              <a:t>在教会作工，书写使徒行传</a:t>
            </a:r>
            <a:r>
              <a:rPr lang="en-US" altLang="zh-CN" sz="2400" dirty="0">
                <a:solidFill>
                  <a:srgbClr val="FF0000"/>
                </a:solidFill>
                <a:latin typeface="华文细黑"/>
                <a:ea typeface="华文细黑"/>
                <a:cs typeface="华文细黑"/>
              </a:rPr>
              <a:t>28</a:t>
            </a:r>
            <a:r>
              <a:rPr lang="zh-CN" altLang="en-US" sz="2400" dirty="0">
                <a:solidFill>
                  <a:srgbClr val="FF0000"/>
                </a:solidFill>
                <a:latin typeface="华文细黑"/>
                <a:ea typeface="华文细黑"/>
                <a:cs typeface="华文细黑"/>
              </a:rPr>
              <a:t>章</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加上）。</a:t>
            </a:r>
            <a:endParaRPr lang="en-US" altLang="zh-CN" sz="2400" dirty="0">
              <a:solidFill>
                <a:srgbClr val="FF0000"/>
              </a:solidFill>
              <a:latin typeface="华文细黑"/>
              <a:ea typeface="华文细黑"/>
              <a:cs typeface="华文细黑"/>
            </a:endParaRPr>
          </a:p>
          <a:p>
            <a:r>
              <a:rPr lang="en-US" sz="2400" dirty="0">
                <a:latin typeface="Arial Narrow"/>
                <a:cs typeface="Arial Narrow"/>
              </a:rPr>
              <a:t>(1)Christ builds His Church(the Acts of the Spirit of Christ through the Apostles). (2)The Acts were the Spirit’s directing, controlling, and empowering ministry that founded and strengthened the church and caused it to grow. </a:t>
            </a:r>
          </a:p>
          <a:p>
            <a:r>
              <a:rPr lang="en-US" sz="2400" dirty="0">
                <a:latin typeface="Arial Narrow"/>
                <a:cs typeface="Arial Narrow"/>
              </a:rPr>
              <a:t>(3)The Acts is a time of transitions: from ministry of Jesus to that of the apostles; from the Old Covenant to the New Covenant; from Israel as God’s witness to the Church as God’s witness; from Judaism is going out and Church is coming in. </a:t>
            </a:r>
          </a:p>
          <a:p>
            <a:r>
              <a:rPr lang="en-US" sz="2400" dirty="0">
                <a:latin typeface="Arial Narrow"/>
                <a:cs typeface="Arial Narrow"/>
              </a:rPr>
              <a:t>(4)The Acts show the fulfillment of the Great Commission(1:8) from the witness to Jerusalem(1-8), to Judea and Samaria(8-12), and to the ends of earth(13-28). </a:t>
            </a:r>
          </a:p>
          <a:p>
            <a:r>
              <a:rPr lang="en-US" sz="2400">
                <a:latin typeface="Arial Narrow"/>
                <a:cs typeface="Arial Narrow"/>
              </a:rPr>
              <a:t>(5)The Acts are the continuing Acts of the Spirit in Churches in 28 chapters(plus).</a:t>
            </a:r>
            <a:endParaRPr lang="en-US" altLang="zh-TW" sz="2400" dirty="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Arial Narrow"/>
                <a:ea typeface="华文细黑"/>
                <a:cs typeface="Arial Narrow"/>
              </a:rPr>
              <a:t>该撒利亚</a:t>
            </a:r>
            <a:r>
              <a:rPr lang="zh-CN" altLang="en-US" sz="2800" b="1" dirty="0" smtClean="0">
                <a:solidFill>
                  <a:srgbClr val="FF0000"/>
                </a:solidFill>
                <a:latin typeface="Arial Narrow"/>
                <a:ea typeface="华文细黑"/>
                <a:cs typeface="Arial Narrow"/>
              </a:rPr>
              <a:t>的</a:t>
            </a:r>
            <a:r>
              <a:rPr lang="zh-CN" altLang="en-US" sz="2800" b="1" dirty="0" smtClean="0">
                <a:solidFill>
                  <a:srgbClr val="FF0000"/>
                </a:solidFill>
                <a:latin typeface="Arial Narrow"/>
                <a:ea typeface="华文细黑"/>
                <a:cs typeface="Arial Narrow"/>
              </a:rPr>
              <a:t>地理位置。</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B. </a:t>
            </a:r>
            <a:r>
              <a:rPr lang="en-US" sz="2800" b="1" dirty="0" smtClean="0">
                <a:latin typeface="Arial Narrow"/>
                <a:cs typeface="Arial Narrow"/>
              </a:rPr>
              <a:t>Caesarea</a:t>
            </a:r>
            <a:r>
              <a:rPr lang="en-US" altLang="zh-CN" sz="2800" b="1" dirty="0" smtClean="0">
                <a:latin typeface="Arial Narrow"/>
                <a:cs typeface="Arial Narrow"/>
              </a:rPr>
              <a:t> </a:t>
            </a:r>
            <a:r>
              <a:rPr lang="en-US" altLang="zh-CN" sz="2800" b="1" dirty="0" smtClean="0">
                <a:latin typeface="Arial Narrow"/>
                <a:cs typeface="Arial Narrow"/>
              </a:rPr>
              <a:t>l</a:t>
            </a:r>
            <a:r>
              <a:rPr lang="en-US" sz="2800" b="1" dirty="0" smtClean="0">
                <a:latin typeface="Arial Narrow"/>
                <a:cs typeface="Arial Narrow"/>
              </a:rPr>
              <a:t>ocation.</a:t>
            </a:r>
            <a:r>
              <a:rPr lang="en-US" sz="2800" dirty="0" smtClean="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3" name="Picture 2"/>
          <p:cNvPicPr>
            <a:picLocks noChangeAspect="1"/>
          </p:cNvPicPr>
          <p:nvPr/>
        </p:nvPicPr>
        <p:blipFill>
          <a:blip r:embed="rId3"/>
          <a:stretch>
            <a:fillRect/>
          </a:stretch>
        </p:blipFill>
        <p:spPr>
          <a:xfrm>
            <a:off x="4833959" y="450092"/>
            <a:ext cx="4336331" cy="6431000"/>
          </a:xfrm>
          <a:prstGeom prst="rect">
            <a:avLst/>
          </a:prstGeom>
        </p:spPr>
      </p:pic>
      <p:pic>
        <p:nvPicPr>
          <p:cNvPr id="5" name="Picture 4"/>
          <p:cNvPicPr>
            <a:picLocks noChangeAspect="1"/>
          </p:cNvPicPr>
          <p:nvPr/>
        </p:nvPicPr>
        <p:blipFill>
          <a:blip r:embed="rId4"/>
          <a:stretch>
            <a:fillRect/>
          </a:stretch>
        </p:blipFill>
        <p:spPr>
          <a:xfrm>
            <a:off x="0" y="885214"/>
            <a:ext cx="4725376" cy="5943600"/>
          </a:xfrm>
          <a:prstGeom prst="rect">
            <a:avLst/>
          </a:prstGeom>
        </p:spPr>
      </p:pic>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096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该撒利亚</a:t>
            </a:r>
            <a:r>
              <a:rPr lang="zh-CN" altLang="en-US" sz="2800" b="1" dirty="0" smtClean="0">
                <a:solidFill>
                  <a:srgbClr val="FF0000"/>
                </a:solidFill>
                <a:latin typeface="华文细黑"/>
                <a:ea typeface="华文细黑"/>
                <a:cs typeface="华文细黑"/>
              </a:rPr>
              <a:t>的历</a:t>
            </a:r>
            <a:r>
              <a:rPr lang="zh-CN" altLang="en-US" sz="2800" b="1" dirty="0" smtClean="0">
                <a:solidFill>
                  <a:srgbClr val="FF0000"/>
                </a:solidFill>
                <a:latin typeface="Arial Narrow"/>
                <a:ea typeface="华文细黑"/>
                <a:cs typeface="Arial Narrow"/>
              </a:rPr>
              <a:t>史</a:t>
            </a:r>
            <a:r>
              <a:rPr lang="zh-CN" altLang="en-US" sz="2800" b="1" dirty="0" smtClean="0">
                <a:solidFill>
                  <a:srgbClr val="FF0000"/>
                </a:solidFill>
                <a:latin typeface="Arial Narrow"/>
                <a:ea typeface="华文细黑"/>
                <a:cs typeface="Arial Narrow"/>
              </a:rPr>
              <a:t>背景。</a:t>
            </a:r>
            <a:r>
              <a:rPr lang="en-US" sz="2800" b="1" dirty="0" err="1" smtClean="0">
                <a:latin typeface="Arial Narrow"/>
                <a:cs typeface="Arial Narrow"/>
              </a:rPr>
              <a:t>C.</a:t>
            </a:r>
            <a:r>
              <a:rPr lang="en-US" sz="2800" b="1" dirty="0" err="1" smtClean="0">
                <a:latin typeface="Arial Narrow"/>
                <a:cs typeface="Arial Narrow"/>
              </a:rPr>
              <a:t>Caesarea</a:t>
            </a:r>
            <a:r>
              <a:rPr lang="en-US" sz="2800" b="1" dirty="0" smtClean="0">
                <a:latin typeface="Arial Narrow"/>
                <a:cs typeface="Arial Narrow"/>
              </a:rPr>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28442" y="490472"/>
            <a:ext cx="9187896"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该</a:t>
            </a:r>
            <a:r>
              <a:rPr lang="zh-TW" altLang="en-US" sz="2400" dirty="0" smtClean="0">
                <a:solidFill>
                  <a:srgbClr val="FF0000"/>
                </a:solidFill>
                <a:latin typeface="华文细黑"/>
                <a:ea typeface="华文细黑"/>
                <a:cs typeface="华文细黑"/>
              </a:rPr>
              <a:t>撒利亚</a:t>
            </a:r>
            <a:r>
              <a:rPr lang="zh-CN" altLang="en-US" sz="2400" dirty="0" smtClean="0">
                <a:solidFill>
                  <a:srgbClr val="FF0000"/>
                </a:solidFill>
                <a:latin typeface="华文细黑"/>
                <a:ea typeface="华文细黑"/>
                <a:cs typeface="华文细黑"/>
              </a:rPr>
              <a:t>城</a:t>
            </a:r>
            <a:r>
              <a:rPr lang="zh-TW" altLang="en-US" sz="2400" dirty="0" smtClean="0">
                <a:solidFill>
                  <a:srgbClr val="FF0000"/>
                </a:solidFill>
                <a:latin typeface="华文细黑"/>
                <a:ea typeface="华文细黑"/>
                <a:cs typeface="华文细黑"/>
              </a:rPr>
              <a:t>也被称为</a:t>
            </a:r>
            <a:r>
              <a:rPr lang="zh-CN" altLang="en-US" sz="2400" dirty="0" smtClean="0">
                <a:solidFill>
                  <a:srgbClr val="FF0000"/>
                </a:solidFill>
                <a:latin typeface="华文细黑"/>
                <a:ea typeface="华文细黑"/>
                <a:cs typeface="华文细黑"/>
              </a:rPr>
              <a:t>海边的</a:t>
            </a:r>
            <a:r>
              <a:rPr lang="zh-CN" altLang="en-US" sz="2400" dirty="0" smtClean="0">
                <a:solidFill>
                  <a:srgbClr val="FF0000"/>
                </a:solidFill>
                <a:latin typeface="华文细黑"/>
                <a:ea typeface="华文细黑"/>
                <a:cs typeface="华文细黑"/>
              </a:rPr>
              <a:t>该</a:t>
            </a:r>
            <a:r>
              <a:rPr lang="zh-TW" altLang="en-US" sz="2400" dirty="0" smtClean="0">
                <a:solidFill>
                  <a:srgbClr val="FF0000"/>
                </a:solidFill>
                <a:latin typeface="华文细黑"/>
                <a:ea typeface="华文细黑"/>
                <a:cs typeface="华文细黑"/>
              </a:rPr>
              <a:t>撒利亚</a:t>
            </a:r>
            <a:r>
              <a:rPr lang="zh-CN" altLang="zh-TW"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撒马利亚，巴勒斯坦和犹</a:t>
            </a:r>
            <a:r>
              <a:rPr lang="zh-TW" altLang="en-US" sz="2400" dirty="0" smtClean="0">
                <a:solidFill>
                  <a:srgbClr val="FF0000"/>
                </a:solidFill>
                <a:latin typeface="华文细黑"/>
                <a:ea typeface="华文细黑"/>
                <a:cs typeface="华文细黑"/>
              </a:rPr>
              <a:t>太的</a:t>
            </a:r>
            <a:r>
              <a:rPr lang="zh-CN" altLang="en-US" sz="2400" dirty="0">
                <a:solidFill>
                  <a:srgbClr val="FF0000"/>
                </a:solidFill>
                <a:latin typeface="华文细黑"/>
                <a:ea typeface="华文细黑"/>
                <a:cs typeface="华文细黑"/>
              </a:rPr>
              <a:t>该</a:t>
            </a:r>
            <a:r>
              <a:rPr lang="zh-TW" altLang="en-US" sz="2400" dirty="0" smtClean="0">
                <a:solidFill>
                  <a:srgbClr val="FF0000"/>
                </a:solidFill>
                <a:latin typeface="华文细黑"/>
                <a:ea typeface="华文细黑"/>
                <a:cs typeface="华文细黑"/>
              </a:rPr>
              <a:t>撒利亚</a:t>
            </a:r>
            <a:r>
              <a:rPr lang="zh-TW"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它</a:t>
            </a:r>
            <a:r>
              <a:rPr lang="zh-TW" altLang="en-US" sz="2400" dirty="0" smtClean="0">
                <a:solidFill>
                  <a:srgbClr val="FF0000"/>
                </a:solidFill>
                <a:latin typeface="华文细黑"/>
                <a:ea typeface="华文细黑"/>
                <a:cs typeface="华文细黑"/>
              </a:rPr>
              <a:t>是位于约帕</a:t>
            </a:r>
            <a:r>
              <a:rPr lang="zh-TW" altLang="en-US" sz="2400" dirty="0">
                <a:solidFill>
                  <a:srgbClr val="FF0000"/>
                </a:solidFill>
                <a:latin typeface="华文细黑"/>
                <a:ea typeface="华文细黑"/>
                <a:cs typeface="华文细黑"/>
              </a:rPr>
              <a:t>以北</a:t>
            </a:r>
            <a:r>
              <a:rPr lang="en-US" altLang="zh-TW" sz="2400" dirty="0">
                <a:solidFill>
                  <a:srgbClr val="FF0000"/>
                </a:solidFill>
                <a:latin typeface="华文细黑"/>
                <a:ea typeface="华文细黑"/>
                <a:cs typeface="华文细黑"/>
              </a:rPr>
              <a:t>30</a:t>
            </a:r>
            <a:r>
              <a:rPr lang="zh-TW" altLang="en-US" sz="2400" dirty="0">
                <a:solidFill>
                  <a:srgbClr val="FF0000"/>
                </a:solidFill>
                <a:latin typeface="华文细黑"/>
                <a:ea typeface="华文细黑"/>
                <a:cs typeface="华文细黑"/>
              </a:rPr>
              <a:t>英里的港口城市。 它是由希律王</a:t>
            </a:r>
            <a:r>
              <a:rPr lang="zh-TW" altLang="en-US" sz="2400" dirty="0" smtClean="0">
                <a:solidFill>
                  <a:srgbClr val="FF0000"/>
                </a:solidFill>
                <a:latin typeface="华文细黑"/>
                <a:ea typeface="华文细黑"/>
                <a:cs typeface="华文细黑"/>
              </a:rPr>
              <a:t>大帝</a:t>
            </a:r>
            <a:r>
              <a:rPr lang="zh-CN" altLang="en-US" sz="2400" dirty="0" smtClean="0">
                <a:solidFill>
                  <a:srgbClr val="FF0000"/>
                </a:solidFill>
                <a:latin typeface="华文细黑"/>
                <a:ea typeface="华文细黑"/>
                <a:cs typeface="华文细黑"/>
              </a:rPr>
              <a:t>建造的</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30BC</a:t>
            </a:r>
            <a:r>
              <a:rPr lang="zh-TW" altLang="en-US" sz="2400" dirty="0">
                <a:solidFill>
                  <a:srgbClr val="FF0000"/>
                </a:solidFill>
                <a:latin typeface="华文细黑"/>
                <a:ea typeface="华文细黑"/>
                <a:cs typeface="华文细黑"/>
              </a:rPr>
              <a:t>），后来成为罗马犹太的</a:t>
            </a:r>
            <a:r>
              <a:rPr lang="zh-TW" altLang="en-US" sz="2400" dirty="0" smtClean="0">
                <a:solidFill>
                  <a:srgbClr val="FF0000"/>
                </a:solidFill>
                <a:latin typeface="华文细黑"/>
                <a:ea typeface="华文细黑"/>
                <a:cs typeface="华文细黑"/>
              </a:rPr>
              <a:t>首都</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该</a:t>
            </a:r>
            <a:r>
              <a:rPr lang="zh-TW" altLang="en-US" sz="2400" dirty="0" smtClean="0">
                <a:solidFill>
                  <a:srgbClr val="FF0000"/>
                </a:solidFill>
                <a:latin typeface="华文细黑"/>
                <a:ea typeface="华文细黑"/>
                <a:cs typeface="华文细黑"/>
              </a:rPr>
              <a:t>撒利亚</a:t>
            </a:r>
            <a:r>
              <a:rPr lang="zh-CN" altLang="en-US" sz="2400" dirty="0" smtClean="0">
                <a:solidFill>
                  <a:srgbClr val="FF0000"/>
                </a:solidFill>
                <a:latin typeface="华文细黑"/>
                <a:ea typeface="华文细黑"/>
                <a:cs typeface="华文细黑"/>
              </a:rPr>
              <a:t>教会是由</a:t>
            </a:r>
            <a:r>
              <a:rPr lang="zh-CN" altLang="en-US" sz="2400" dirty="0" smtClean="0">
                <a:solidFill>
                  <a:srgbClr val="FF0000"/>
                </a:solidFill>
                <a:latin typeface="华文细黑"/>
                <a:ea typeface="华文细黑"/>
                <a:cs typeface="华文细黑"/>
              </a:rPr>
              <a:t>腓</a:t>
            </a:r>
            <a:r>
              <a:rPr lang="zh-CN" altLang="en-US" sz="2400" dirty="0" smtClean="0">
                <a:solidFill>
                  <a:srgbClr val="FF0000"/>
                </a:solidFill>
                <a:latin typeface="华文细黑"/>
                <a:ea typeface="华文细黑"/>
                <a:cs typeface="华文细黑"/>
              </a:rPr>
              <a:t>利创立</a:t>
            </a:r>
            <a:r>
              <a:rPr lang="zh-CN" altLang="en-US" sz="2400" dirty="0" smtClean="0">
                <a:solidFill>
                  <a:srgbClr val="FF0000"/>
                </a:solidFill>
                <a:latin typeface="华文细黑"/>
                <a:ea typeface="华文细黑"/>
                <a:cs typeface="华文细黑"/>
              </a:rPr>
              <a:t>的（</a:t>
            </a:r>
            <a:r>
              <a:rPr lang="en-US" altLang="zh-CN" sz="2400" dirty="0" smtClean="0">
                <a:solidFill>
                  <a:srgbClr val="FF0000"/>
                </a:solidFill>
                <a:latin typeface="华文细黑"/>
                <a:ea typeface="华文细黑"/>
                <a:cs typeface="华文细黑"/>
              </a:rPr>
              <a:t>8:40</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21:8</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该</a:t>
            </a:r>
            <a:r>
              <a:rPr lang="zh-TW" altLang="en-US" sz="2400" dirty="0" smtClean="0">
                <a:solidFill>
                  <a:srgbClr val="FF0000"/>
                </a:solidFill>
                <a:latin typeface="华文细黑"/>
                <a:ea typeface="华文细黑"/>
                <a:cs typeface="华文细黑"/>
              </a:rPr>
              <a:t>撒利亚</a:t>
            </a:r>
            <a:r>
              <a:rPr lang="zh-TW" altLang="en-US" sz="2400" dirty="0">
                <a:solidFill>
                  <a:srgbClr val="FF0000"/>
                </a:solidFill>
                <a:latin typeface="华文细黑"/>
                <a:ea typeface="华文细黑"/>
                <a:cs typeface="华文细黑"/>
              </a:rPr>
              <a:t>教会</a:t>
            </a:r>
            <a:r>
              <a:rPr lang="zh-TW" altLang="en-US" sz="2400" dirty="0" smtClean="0">
                <a:solidFill>
                  <a:srgbClr val="FF0000"/>
                </a:solidFill>
                <a:latin typeface="华文细黑"/>
                <a:ea typeface="华文细黑"/>
                <a:cs typeface="华文细黑"/>
              </a:rPr>
              <a:t>代表“</a:t>
            </a:r>
            <a:r>
              <a:rPr lang="zh-TW" altLang="en-US" sz="2400" dirty="0">
                <a:solidFill>
                  <a:srgbClr val="FF0000"/>
                </a:solidFill>
                <a:latin typeface="华文细黑"/>
                <a:ea typeface="华文细黑"/>
                <a:cs typeface="华文细黑"/>
              </a:rPr>
              <a:t>多元文化”的教会</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该</a:t>
            </a:r>
            <a:r>
              <a:rPr lang="zh-TW" altLang="en-US" sz="2400" dirty="0" smtClean="0">
                <a:solidFill>
                  <a:srgbClr val="FF0000"/>
                </a:solidFill>
                <a:latin typeface="华文细黑"/>
                <a:ea typeface="华文细黑"/>
                <a:cs typeface="华文细黑"/>
              </a:rPr>
              <a:t>撒利亚被</a:t>
            </a:r>
            <a:r>
              <a:rPr lang="zh-CN" altLang="en-US" sz="2400" dirty="0" smtClean="0">
                <a:solidFill>
                  <a:srgbClr val="FF0000"/>
                </a:solidFill>
                <a:latin typeface="华文细黑"/>
                <a:ea typeface="华文细黑"/>
                <a:cs typeface="华文细黑"/>
              </a:rPr>
              <a:t>起</a:t>
            </a:r>
            <a:r>
              <a:rPr lang="zh-TW" altLang="en-US" sz="2400" dirty="0" smtClean="0">
                <a:solidFill>
                  <a:srgbClr val="FF0000"/>
                </a:solidFill>
                <a:latin typeface="华文细黑"/>
                <a:ea typeface="华文细黑"/>
                <a:cs typeface="华文细黑"/>
              </a:rPr>
              <a:t>名为</a:t>
            </a:r>
            <a:r>
              <a:rPr lang="zh-CN" altLang="en-US" sz="2400" dirty="0" smtClean="0">
                <a:solidFill>
                  <a:srgbClr val="FF0000"/>
                </a:solidFill>
                <a:latin typeface="华文细黑"/>
                <a:ea typeface="华文细黑"/>
                <a:cs typeface="华文细黑"/>
              </a:rPr>
              <a:t>尤利乌斯</a:t>
            </a:r>
            <a:r>
              <a:rPr lang="zh-CN" altLang="en-US" sz="2400" dirty="0" smtClean="0">
                <a:solidFill>
                  <a:srgbClr val="FF0000"/>
                </a:solidFill>
                <a:latin typeface="华文细黑"/>
                <a:ea typeface="华文细黑"/>
                <a:cs typeface="华文细黑"/>
              </a:rPr>
              <a:t>该</a:t>
            </a:r>
            <a:r>
              <a:rPr lang="zh-TW" altLang="en-US" sz="2400" dirty="0" smtClean="0">
                <a:solidFill>
                  <a:srgbClr val="FF0000"/>
                </a:solidFill>
                <a:latin typeface="华文细黑"/>
                <a:ea typeface="华文细黑"/>
                <a:cs typeface="华文细黑"/>
              </a:rPr>
              <a:t>撒</a:t>
            </a:r>
            <a:r>
              <a:rPr lang="zh-TW" altLang="en-US" sz="2400" dirty="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它有一座为</a:t>
            </a:r>
            <a:r>
              <a:rPr lang="zh-CN" altLang="en-US" sz="2400" dirty="0">
                <a:solidFill>
                  <a:srgbClr val="FF0000"/>
                </a:solidFill>
                <a:latin typeface="华文细黑"/>
                <a:ea typeface="华文细黑"/>
                <a:cs typeface="华文细黑"/>
              </a:rPr>
              <a:t>该</a:t>
            </a:r>
            <a:r>
              <a:rPr lang="zh-TW" altLang="en-US" sz="2400" dirty="0" smtClean="0">
                <a:solidFill>
                  <a:srgbClr val="FF0000"/>
                </a:solidFill>
                <a:latin typeface="华文细黑"/>
                <a:ea typeface="华文细黑"/>
                <a:cs typeface="华文细黑"/>
              </a:rPr>
              <a:t>撒建造的庙</a:t>
            </a:r>
            <a:r>
              <a:rPr lang="zh-TW" altLang="en-US" sz="2400" dirty="0">
                <a:solidFill>
                  <a:srgbClr val="FF0000"/>
                </a:solidFill>
                <a:latin typeface="华文细黑"/>
                <a:ea typeface="华文细黑"/>
                <a:cs typeface="华文细黑"/>
              </a:rPr>
              <a:t>。 </a:t>
            </a:r>
            <a:endParaRPr lang="en-US" altLang="zh-TW" sz="2400" dirty="0" smtClean="0">
              <a:solidFill>
                <a:srgbClr val="FF0000"/>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最初，</a:t>
            </a:r>
            <a:r>
              <a:rPr lang="zh-CN" altLang="en-US" sz="2400" dirty="0">
                <a:solidFill>
                  <a:srgbClr val="FF0000"/>
                </a:solidFill>
                <a:latin typeface="华文细黑"/>
                <a:ea typeface="华文细黑"/>
                <a:cs typeface="华文细黑"/>
              </a:rPr>
              <a:t>该撒是罗马帝国创始人的家族姓氏，他的继承人为了纪念该撒，用他的</a:t>
            </a:r>
            <a:r>
              <a:rPr lang="zh-CN" altLang="en-US" sz="2400" dirty="0" smtClean="0">
                <a:solidFill>
                  <a:srgbClr val="FF0000"/>
                </a:solidFill>
                <a:latin typeface="华文细黑"/>
                <a:ea typeface="华文细黑"/>
                <a:cs typeface="华文细黑"/>
              </a:rPr>
              <a:t>姓氏作头衔</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该</a:t>
            </a:r>
            <a:r>
              <a:rPr lang="zh-TW" altLang="en-US" sz="2400" dirty="0" smtClean="0">
                <a:solidFill>
                  <a:srgbClr val="FF0000"/>
                </a:solidFill>
                <a:latin typeface="华文细黑"/>
                <a:ea typeface="华文细黑"/>
                <a:cs typeface="华文细黑"/>
              </a:rPr>
              <a:t>撒是权</a:t>
            </a:r>
            <a:r>
              <a:rPr lang="zh-TW" altLang="en-US" sz="2400" dirty="0">
                <a:solidFill>
                  <a:srgbClr val="FF0000"/>
                </a:solidFill>
                <a:latin typeface="华文细黑"/>
                <a:ea typeface="华文细黑"/>
                <a:cs typeface="华文细黑"/>
              </a:rPr>
              <a:t>威的象</a:t>
            </a:r>
            <a:r>
              <a:rPr lang="zh-TW" altLang="en-US" sz="2400" dirty="0" smtClean="0">
                <a:solidFill>
                  <a:srgbClr val="FF0000"/>
                </a:solidFill>
                <a:latin typeface="华文细黑"/>
                <a:ea typeface="华文细黑"/>
                <a:cs typeface="华文细黑"/>
              </a:rPr>
              <a:t>征</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TW" sz="2400" dirty="0" smtClean="0">
                <a:solidFill>
                  <a:srgbClr val="FF0000"/>
                </a:solidFill>
                <a:latin typeface="华文细黑"/>
                <a:ea typeface="华文细黑"/>
                <a:cs typeface="华文细黑"/>
              </a:rPr>
              <a:t>22</a:t>
            </a:r>
            <a:r>
              <a:rPr lang="zh-TW" altLang="en-US"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21)</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(1) Caesarea city is also </a:t>
            </a:r>
            <a:r>
              <a:rPr lang="en-US" sz="2400" dirty="0">
                <a:latin typeface="Arial Narrow"/>
                <a:cs typeface="Arial Narrow"/>
              </a:rPr>
              <a:t>known </a:t>
            </a:r>
            <a:r>
              <a:rPr lang="en-US" sz="2400" dirty="0" smtClean="0">
                <a:latin typeface="Arial Narrow"/>
                <a:cs typeface="Arial Narrow"/>
              </a:rPr>
              <a:t>as </a:t>
            </a:r>
            <a:r>
              <a:rPr lang="en-US" sz="2400" dirty="0">
                <a:latin typeface="Arial Narrow"/>
                <a:cs typeface="Arial Narrow"/>
              </a:rPr>
              <a:t>Caesarea-on-the </a:t>
            </a:r>
            <a:r>
              <a:rPr lang="en-US" sz="2400" dirty="0" smtClean="0">
                <a:latin typeface="Arial Narrow"/>
                <a:cs typeface="Arial Narrow"/>
              </a:rPr>
              <a:t>Sea(</a:t>
            </a:r>
            <a:r>
              <a:rPr lang="en-US" sz="2400" dirty="0" err="1">
                <a:latin typeface="Arial Narrow"/>
                <a:cs typeface="Arial Narrow"/>
              </a:rPr>
              <a:t>Maritima</a:t>
            </a:r>
            <a:r>
              <a:rPr lang="en-US" sz="2400" dirty="0" smtClean="0">
                <a:latin typeface="Arial Narrow"/>
                <a:cs typeface="Arial Narrow"/>
              </a:rPr>
              <a:t>);</a:t>
            </a:r>
            <a:r>
              <a:rPr lang="en-US" sz="2400" dirty="0">
                <a:latin typeface="Arial Narrow"/>
                <a:cs typeface="Arial Narrow"/>
              </a:rPr>
              <a:t> Caesarea of </a:t>
            </a:r>
            <a:r>
              <a:rPr lang="en-US" sz="2400" dirty="0" err="1" smtClean="0">
                <a:latin typeface="Arial Narrow"/>
                <a:cs typeface="Arial Narrow"/>
              </a:rPr>
              <a:t>Samaria,Palestine,and</a:t>
            </a:r>
            <a:r>
              <a:rPr lang="en-US" sz="2400" dirty="0" smtClean="0">
                <a:latin typeface="Arial Narrow"/>
                <a:cs typeface="Arial Narrow"/>
              </a:rPr>
              <a:t> Judea. It </a:t>
            </a:r>
            <a:r>
              <a:rPr lang="en-US" sz="2400" dirty="0">
                <a:latin typeface="Arial Narrow"/>
                <a:cs typeface="Arial Narrow"/>
              </a:rPr>
              <a:t>was a </a:t>
            </a:r>
            <a:r>
              <a:rPr lang="en-US" sz="2400" dirty="0" smtClean="0">
                <a:latin typeface="Arial Narrow"/>
                <a:cs typeface="Arial Narrow"/>
              </a:rPr>
              <a:t>port </a:t>
            </a:r>
            <a:r>
              <a:rPr lang="en-US" sz="2400" dirty="0">
                <a:latin typeface="Arial Narrow"/>
                <a:cs typeface="Arial Narrow"/>
              </a:rPr>
              <a:t>city 30 miles north of Joppa. It was </a:t>
            </a:r>
            <a:r>
              <a:rPr lang="en-US" sz="2400" dirty="0" smtClean="0">
                <a:latin typeface="Arial Narrow"/>
                <a:cs typeface="Arial Narrow"/>
              </a:rPr>
              <a:t>founded(30BC)by </a:t>
            </a:r>
            <a:r>
              <a:rPr lang="en-US" sz="2400" dirty="0">
                <a:latin typeface="Arial Narrow"/>
                <a:cs typeface="Arial Narrow"/>
              </a:rPr>
              <a:t>Herod the Great and later became the capital of Roman Judea.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Caesarea church was founded by Philip (8:40:21:8).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 Caesarea church represents the “multicultural” church.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 Caesarea was </a:t>
            </a:r>
            <a:r>
              <a:rPr lang="en-US" sz="2400" dirty="0" smtClean="0">
                <a:latin typeface="Arial Narrow"/>
                <a:cs typeface="Arial Narrow"/>
              </a:rPr>
              <a:t>named </a:t>
            </a:r>
            <a:r>
              <a:rPr lang="en-US" sz="2400" dirty="0">
                <a:latin typeface="Arial Narrow"/>
                <a:cs typeface="Arial Narrow"/>
              </a:rPr>
              <a:t>for Julius Caesar. It had a temple which was built for </a:t>
            </a:r>
            <a:r>
              <a:rPr lang="en-US" sz="2400" dirty="0" smtClean="0">
                <a:latin typeface="Arial Narrow"/>
                <a:cs typeface="Arial Narrow"/>
              </a:rPr>
              <a:t>Caesar. Originally, Caesar </a:t>
            </a:r>
            <a:r>
              <a:rPr lang="en-US" sz="2400" dirty="0">
                <a:latin typeface="Arial Narrow"/>
                <a:cs typeface="Arial Narrow"/>
              </a:rPr>
              <a:t>was the family name of the founder of the Roman </a:t>
            </a:r>
            <a:r>
              <a:rPr lang="en-US" sz="2400" dirty="0" err="1" smtClean="0">
                <a:latin typeface="Arial Narrow"/>
                <a:cs typeface="Arial Narrow"/>
              </a:rPr>
              <a:t>Empire.His</a:t>
            </a:r>
            <a:r>
              <a:rPr lang="en-US" sz="2400" dirty="0" smtClean="0">
                <a:latin typeface="Arial Narrow"/>
                <a:cs typeface="Arial Narrow"/>
              </a:rPr>
              <a:t> </a:t>
            </a:r>
            <a:r>
              <a:rPr lang="en-US" sz="2400" dirty="0">
                <a:latin typeface="Arial Narrow"/>
                <a:cs typeface="Arial Narrow"/>
              </a:rPr>
              <a:t>successors kept Caesar’s memory </a:t>
            </a:r>
            <a:r>
              <a:rPr lang="en-US" sz="2400" dirty="0" err="1">
                <a:latin typeface="Arial Narrow"/>
                <a:cs typeface="Arial Narrow"/>
              </a:rPr>
              <a:t>alive,and</a:t>
            </a:r>
            <a:r>
              <a:rPr lang="en-US" sz="2400" dirty="0">
                <a:latin typeface="Arial Narrow"/>
                <a:cs typeface="Arial Narrow"/>
              </a:rPr>
              <a:t> his name came to be used as a </a:t>
            </a:r>
            <a:r>
              <a:rPr lang="en-US" sz="2400" dirty="0" err="1" smtClean="0">
                <a:latin typeface="Arial Narrow"/>
                <a:cs typeface="Arial Narrow"/>
              </a:rPr>
              <a:t>title.Caesar</a:t>
            </a:r>
            <a:r>
              <a:rPr lang="en-US" sz="2400" dirty="0" smtClean="0">
                <a:latin typeface="Arial Narrow"/>
                <a:cs typeface="Arial Narrow"/>
              </a:rPr>
              <a:t> </a:t>
            </a:r>
            <a:r>
              <a:rPr lang="en-US" sz="2400" dirty="0">
                <a:latin typeface="Arial Narrow"/>
                <a:cs typeface="Arial Narrow"/>
              </a:rPr>
              <a:t>is a symbol for </a:t>
            </a:r>
            <a:r>
              <a:rPr lang="en-US" sz="2400" dirty="0" smtClean="0">
                <a:latin typeface="Arial Narrow"/>
                <a:cs typeface="Arial Narrow"/>
              </a:rPr>
              <a:t>authority(</a:t>
            </a:r>
            <a:r>
              <a:rPr lang="en-US" sz="2400" dirty="0">
                <a:latin typeface="Arial Narrow"/>
                <a:cs typeface="Arial Narrow"/>
              </a:rPr>
              <a:t>Mt.22:21)</a:t>
            </a:r>
            <a:r>
              <a:rPr lang="en-US" sz="2400" dirty="0" smtClean="0">
                <a:latin typeface="Arial Narrow"/>
                <a:cs typeface="Arial Narrow"/>
              </a:rPr>
              <a:t>.</a:t>
            </a:r>
            <a:endParaRPr lang="en-US" sz="2400" dirty="0">
              <a:latin typeface="Arial Narrow"/>
              <a:cs typeface="Arial Narrow"/>
            </a:endParaRPr>
          </a:p>
        </p:txBody>
      </p:sp>
      <p:sp>
        <p:nvSpPr>
          <p:cNvPr id="10" name="TextBox 9"/>
          <p:cNvSpPr txBox="1"/>
          <p:nvPr/>
        </p:nvSpPr>
        <p:spPr>
          <a:xfrm>
            <a:off x="8516130" y="6338038"/>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(4)</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504971"/>
            <a:ext cx="9175649" cy="2677656"/>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在</a:t>
            </a:r>
            <a:r>
              <a:rPr lang="zh-CN" altLang="en-US" sz="2400" dirty="0" smtClean="0">
                <a:solidFill>
                  <a:srgbClr val="FF0000"/>
                </a:solidFill>
                <a:latin typeface="华文细黑"/>
                <a:ea typeface="华文细黑"/>
                <a:cs typeface="华文细黑"/>
              </a:rPr>
              <a:t>该撒利亚有一个人，名叫哥尼流</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0:1</a:t>
            </a:r>
            <a:r>
              <a:rPr lang="en-US" altLang="zh-CN" sz="2400" dirty="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a:solidFill>
                  <a:srgbClr val="FF0000"/>
                </a:solidFill>
                <a:latin typeface="华文细黑"/>
                <a:ea typeface="华文细黑"/>
                <a:cs typeface="华文细黑"/>
              </a:rPr>
              <a:t>。公告。 </a:t>
            </a:r>
            <a:r>
              <a:rPr lang="zh-CN" altLang="en-US" sz="2400" dirty="0" smtClean="0">
                <a:solidFill>
                  <a:srgbClr val="FF0000"/>
                </a:solidFill>
                <a:latin typeface="华文细黑"/>
                <a:ea typeface="华文细黑"/>
                <a:cs typeface="华文细黑"/>
              </a:rPr>
              <a:t>他被</a:t>
            </a:r>
            <a:r>
              <a:rPr lang="zh-CN" altLang="en-US" sz="2400" dirty="0" smtClean="0">
                <a:solidFill>
                  <a:srgbClr val="FF0000"/>
                </a:solidFill>
                <a:latin typeface="华文细黑"/>
                <a:ea typeface="华文细黑"/>
                <a:cs typeface="华文细黑"/>
              </a:rPr>
              <a:t>起</a:t>
            </a:r>
            <a:r>
              <a:rPr lang="zh-CN" altLang="en-US" sz="2400" dirty="0" smtClean="0">
                <a:solidFill>
                  <a:srgbClr val="FF0000"/>
                </a:solidFill>
                <a:latin typeface="华文细黑"/>
                <a:ea typeface="华文细黑"/>
                <a:cs typeface="华文细黑"/>
              </a:rPr>
              <a:t>名为</a:t>
            </a:r>
            <a:r>
              <a:rPr lang="zh-CN" altLang="en-US" sz="2400" dirty="0">
                <a:solidFill>
                  <a:srgbClr val="FF0000"/>
                </a:solidFill>
                <a:latin typeface="华文细黑"/>
                <a:ea typeface="华文细黑"/>
                <a:cs typeface="华文细黑"/>
              </a:rPr>
              <a:t>哥尼流</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“喇叭”）。</a:t>
            </a:r>
            <a:r>
              <a:rPr lang="zh-CN" altLang="en-US" sz="2400" dirty="0" smtClean="0">
                <a:solidFill>
                  <a:srgbClr val="FF0000"/>
                </a:solidFill>
                <a:latin typeface="华文细黑"/>
                <a:ea typeface="华文细黑"/>
                <a:cs typeface="华文细黑"/>
              </a:rPr>
              <a:t>当</a:t>
            </a:r>
            <a:r>
              <a:rPr lang="zh-CN" altLang="en-US" sz="2400" dirty="0">
                <a:solidFill>
                  <a:srgbClr val="FF0000"/>
                </a:solidFill>
                <a:latin typeface="华文细黑"/>
                <a:ea typeface="华文细黑"/>
                <a:cs typeface="华文细黑"/>
              </a:rPr>
              <a:t>哥尼流</a:t>
            </a:r>
            <a:r>
              <a:rPr lang="en-US" altLang="zh-CN"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苏拉解放了约</a:t>
            </a:r>
            <a:r>
              <a:rPr lang="en-US" altLang="zh-CN" sz="2400" dirty="0">
                <a:solidFill>
                  <a:srgbClr val="FF0000"/>
                </a:solidFill>
                <a:latin typeface="华文细黑"/>
                <a:ea typeface="华文细黑"/>
                <a:cs typeface="华文细黑"/>
              </a:rPr>
              <a:t>10,000</a:t>
            </a:r>
            <a:r>
              <a:rPr lang="zh-CN" altLang="en-US" sz="2400" dirty="0">
                <a:solidFill>
                  <a:srgbClr val="FF0000"/>
                </a:solidFill>
                <a:latin typeface="华文细黑"/>
                <a:ea typeface="华文细黑"/>
                <a:cs typeface="华文细黑"/>
              </a:rPr>
              <a:t>名奴隶时，一个拉丁名字受到欢迎</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。权</a:t>
            </a:r>
            <a:r>
              <a:rPr lang="zh-CN" altLang="en-US" sz="2400" b="1" dirty="0">
                <a:solidFill>
                  <a:srgbClr val="FF0000"/>
                </a:solidFill>
                <a:latin typeface="华文细黑"/>
                <a:ea typeface="华文细黑"/>
                <a:cs typeface="华文细黑"/>
              </a:rPr>
              <a:t>威。 </a:t>
            </a:r>
            <a:r>
              <a:rPr lang="zh-CN" altLang="en-US" sz="2400" dirty="0">
                <a:solidFill>
                  <a:srgbClr val="FF0000"/>
                </a:solidFill>
                <a:latin typeface="华文细黑"/>
                <a:ea typeface="华文细黑"/>
                <a:cs typeface="华文细黑"/>
              </a:rPr>
              <a:t>他是一个百夫长，罗马军队的指挥官至少有</a:t>
            </a:r>
            <a:r>
              <a:rPr lang="en-US" altLang="zh-CN" sz="2400" dirty="0">
                <a:solidFill>
                  <a:srgbClr val="FF0000"/>
                </a:solidFill>
                <a:latin typeface="华文细黑"/>
                <a:ea typeface="华文细黑"/>
                <a:cs typeface="华文细黑"/>
              </a:rPr>
              <a:t>100</a:t>
            </a:r>
            <a:r>
              <a:rPr lang="zh-CN" altLang="en-US" sz="2400" dirty="0">
                <a:solidFill>
                  <a:srgbClr val="FF0000"/>
                </a:solidFill>
                <a:latin typeface="华文细黑"/>
                <a:ea typeface="华文细黑"/>
                <a:cs typeface="华文细黑"/>
              </a:rPr>
              <a:t>名男子。 罗马军团（约</a:t>
            </a:r>
            <a:r>
              <a:rPr lang="en-US" altLang="zh-CN" sz="2400" dirty="0">
                <a:solidFill>
                  <a:srgbClr val="FF0000"/>
                </a:solidFill>
                <a:latin typeface="华文细黑"/>
                <a:ea typeface="华文细黑"/>
                <a:cs typeface="华文细黑"/>
              </a:rPr>
              <a:t>6 000</a:t>
            </a:r>
            <a:r>
              <a:rPr lang="zh-CN" altLang="en-US" sz="2400" dirty="0">
                <a:solidFill>
                  <a:srgbClr val="FF0000"/>
                </a:solidFill>
                <a:latin typeface="华文细黑"/>
                <a:ea typeface="华文细黑"/>
                <a:cs typeface="华文细黑"/>
              </a:rPr>
              <a:t>人）分为十个团，每个团都有一个名称。这是意大利军团（</a:t>
            </a:r>
            <a:r>
              <a:rPr lang="en-US" altLang="zh-CN" sz="2400" dirty="0">
                <a:solidFill>
                  <a:srgbClr val="FF0000"/>
                </a:solidFill>
                <a:latin typeface="华文细黑"/>
                <a:ea typeface="华文细黑"/>
                <a:cs typeface="华文细黑"/>
              </a:rPr>
              <a:t>10</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1b</a:t>
            </a:r>
            <a:r>
              <a:rPr lang="zh-CN" altLang="en-US" sz="2400" dirty="0">
                <a:solidFill>
                  <a:srgbClr val="FF0000"/>
                </a:solidFill>
                <a:latin typeface="华文细黑"/>
                <a:ea typeface="华文细黑"/>
                <a:cs typeface="华文细黑"/>
              </a:rPr>
              <a:t>）。 百夫长被精心挑选</a:t>
            </a:r>
            <a:r>
              <a:rPr lang="en-US" altLang="zh-CN" sz="2400" dirty="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所有</a:t>
            </a:r>
            <a:r>
              <a:rPr lang="zh-CN" altLang="en-US" sz="2400" dirty="0" smtClean="0">
                <a:solidFill>
                  <a:srgbClr val="FF0000"/>
                </a:solidFill>
                <a:latin typeface="华文细黑"/>
                <a:ea typeface="华文细黑"/>
                <a:cs typeface="华文细黑"/>
              </a:rPr>
              <a:t>在新</a:t>
            </a:r>
            <a:r>
              <a:rPr lang="zh-CN" altLang="en-US" sz="2400" dirty="0" smtClean="0">
                <a:solidFill>
                  <a:srgbClr val="FF0000"/>
                </a:solidFill>
                <a:latin typeface="华文细黑"/>
                <a:ea typeface="华文细黑"/>
                <a:cs typeface="华文细黑"/>
              </a:rPr>
              <a:t>约</a:t>
            </a:r>
            <a:r>
              <a:rPr lang="zh-CN" altLang="en-US" sz="2400" dirty="0" smtClean="0">
                <a:solidFill>
                  <a:srgbClr val="FF0000"/>
                </a:solidFill>
                <a:latin typeface="华文细黑"/>
                <a:ea typeface="华文细黑"/>
                <a:cs typeface="华文细黑"/>
              </a:rPr>
              <a:t>提</a:t>
            </a:r>
            <a:r>
              <a:rPr lang="zh-CN" altLang="en-US" sz="2400" dirty="0">
                <a:solidFill>
                  <a:srgbClr val="FF0000"/>
                </a:solidFill>
                <a:latin typeface="华文细黑"/>
                <a:ea typeface="华文细黑"/>
                <a:cs typeface="华文细黑"/>
              </a:rPr>
              <a:t>到的都似乎有高贵</a:t>
            </a:r>
            <a:r>
              <a:rPr lang="zh-CN" altLang="en-US" sz="2400" dirty="0" smtClean="0">
                <a:solidFill>
                  <a:srgbClr val="FF0000"/>
                </a:solidFill>
                <a:latin typeface="华文细黑"/>
                <a:ea typeface="华文细黑"/>
                <a:cs typeface="华文细黑"/>
              </a:rPr>
              <a:t>的品质</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8:5-13;</a:t>
            </a:r>
            <a:r>
              <a:rPr lang="zh-CN" altLang="en-US" sz="2400" dirty="0" smtClean="0">
                <a:solidFill>
                  <a:srgbClr val="FF0000"/>
                </a:solidFill>
                <a:latin typeface="华文细黑"/>
                <a:ea typeface="华文细黑"/>
                <a:cs typeface="华文细黑"/>
              </a:rPr>
              <a:t>路</a:t>
            </a:r>
            <a:r>
              <a:rPr lang="en-US" altLang="zh-CN" sz="2400" dirty="0" smtClean="0">
                <a:solidFill>
                  <a:srgbClr val="FF0000"/>
                </a:solidFill>
                <a:latin typeface="华文细黑"/>
                <a:ea typeface="华文细黑"/>
                <a:cs typeface="华文细黑"/>
              </a:rPr>
              <a:t>7:1-10</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可</a:t>
            </a:r>
            <a:r>
              <a:rPr lang="en-US" altLang="zh-CN" sz="2400" dirty="0" smtClean="0">
                <a:solidFill>
                  <a:srgbClr val="FF0000"/>
                </a:solidFill>
                <a:latin typeface="华文细黑"/>
                <a:ea typeface="华文细黑"/>
                <a:cs typeface="华文细黑"/>
              </a:rPr>
              <a:t>15:39</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27:3;10:1-48</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一。基督之灵的称许。</a:t>
            </a:r>
            <a:r>
              <a:rPr lang="en-US" sz="2800" b="1" dirty="0" smtClean="0">
                <a:latin typeface="Arial Narrow"/>
                <a:cs typeface="Arial Narrow"/>
              </a:rPr>
              <a:t>1. Spirit of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80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5</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7246412" y="3733292"/>
            <a:ext cx="1897587" cy="3124708"/>
          </a:xfrm>
          <a:prstGeom prst="rect">
            <a:avLst/>
          </a:prstGeom>
        </p:spPr>
      </p:pic>
      <p:sp>
        <p:nvSpPr>
          <p:cNvPr id="8" name="Rectangle 7"/>
          <p:cNvSpPr/>
          <p:nvPr/>
        </p:nvSpPr>
        <p:spPr>
          <a:xfrm>
            <a:off x="0" y="3048756"/>
            <a:ext cx="7696159" cy="3785652"/>
          </a:xfrm>
          <a:prstGeom prst="rect">
            <a:avLst/>
          </a:prstGeom>
        </p:spPr>
        <p:txBody>
          <a:bodyPr wrap="square">
            <a:spAutoFit/>
          </a:bodyPr>
          <a:lstStyle/>
          <a:p>
            <a:r>
              <a:rPr lang="en-US" sz="2400" dirty="0">
                <a:latin typeface="Arial Narrow"/>
                <a:cs typeface="Arial Narrow"/>
              </a:rPr>
              <a:t>“At Caesarea there was a man named Cornelius…”(10:1a).</a:t>
            </a:r>
          </a:p>
          <a:p>
            <a:r>
              <a:rPr lang="en-US" sz="2400" b="1" dirty="0">
                <a:latin typeface="Arial Narrow"/>
                <a:cs typeface="Arial Narrow"/>
              </a:rPr>
              <a:t>A. Announcement. </a:t>
            </a:r>
            <a:r>
              <a:rPr lang="en-US" sz="2400" dirty="0">
                <a:latin typeface="Arial Narrow"/>
                <a:cs typeface="Arial Narrow"/>
              </a:rPr>
              <a:t>He was named Cornelius(“horn.”) A Latin name made popular when Cornelius Sulla liberated some 10,000 slaves. </a:t>
            </a:r>
          </a:p>
          <a:p>
            <a:r>
              <a:rPr lang="en-US" sz="2400" b="1" dirty="0">
                <a:latin typeface="Arial Narrow"/>
                <a:cs typeface="Arial Narrow"/>
              </a:rPr>
              <a:t>B. Authority. </a:t>
            </a:r>
            <a:r>
              <a:rPr lang="en-US" sz="2400" dirty="0">
                <a:latin typeface="Arial Narrow"/>
                <a:cs typeface="Arial Narrow"/>
              </a:rPr>
              <a:t>He was a centurion, a commander in the Roman army in command of at least 100 men. The Roman legion (about 6,000 men) was divided into ten </a:t>
            </a:r>
            <a:r>
              <a:rPr lang="en-US" sz="2400" dirty="0" err="1">
                <a:latin typeface="Arial Narrow"/>
                <a:cs typeface="Arial Narrow"/>
              </a:rPr>
              <a:t>regiments,each</a:t>
            </a:r>
            <a:r>
              <a:rPr lang="en-US" sz="2400" dirty="0">
                <a:latin typeface="Arial Narrow"/>
                <a:cs typeface="Arial Narrow"/>
              </a:rPr>
              <a:t> of which had a </a:t>
            </a:r>
            <a:r>
              <a:rPr lang="en-US" sz="2400" dirty="0" err="1">
                <a:latin typeface="Arial Narrow"/>
                <a:cs typeface="Arial Narrow"/>
              </a:rPr>
              <a:t>designation.This</a:t>
            </a:r>
            <a:r>
              <a:rPr lang="en-US" sz="2400" dirty="0">
                <a:latin typeface="Arial Narrow"/>
                <a:cs typeface="Arial Narrow"/>
              </a:rPr>
              <a:t> was of the Italian Regiment (10: 1b). Centurions were carefully selected; all of them mentioned in the NT appear to have had noble qualities(Mt.8:5-13;Lk.7:1-10;Mk.15:39;Ac.27:3</a:t>
            </a:r>
            <a:r>
              <a:rPr lang="en-US" sz="2400" dirty="0" smtClean="0">
                <a:latin typeface="Arial Narrow"/>
                <a:cs typeface="Arial Narrow"/>
              </a:rPr>
              <a:t>; 10</a:t>
            </a:r>
            <a:r>
              <a:rPr lang="en-US" sz="2400" dirty="0">
                <a:latin typeface="Arial Narrow"/>
                <a:cs typeface="Arial Narrow"/>
              </a:rPr>
              <a:t>:1-48).</a:t>
            </a:r>
            <a:endParaRPr lang="en-US" sz="2400" dirty="0">
              <a:latin typeface="Arial Narrow"/>
              <a:cs typeface="Arial Narrow"/>
            </a:endParaRPr>
          </a:p>
        </p:txBody>
      </p:sp>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389507"/>
            <a:ext cx="9137169" cy="3293209"/>
          </a:xfrm>
          <a:prstGeom prst="rect">
            <a:avLst/>
          </a:prstGeom>
        </p:spPr>
        <p:txBody>
          <a:bodyPr wrap="square">
            <a:spAutoFit/>
          </a:bodyPr>
          <a:lstStyle/>
          <a:p>
            <a:r>
              <a:rPr lang="en-US" altLang="zh-TW" sz="2600" b="1" dirty="0" smtClean="0">
                <a:solidFill>
                  <a:srgbClr val="FF0000"/>
                </a:solidFill>
                <a:latin typeface="华文细黑"/>
                <a:ea typeface="华文细黑"/>
                <a:cs typeface="华文细黑"/>
              </a:rPr>
              <a:t>C</a:t>
            </a:r>
            <a:r>
              <a:rPr lang="zh-CN" altLang="en-US" sz="2600" b="1" dirty="0">
                <a:solidFill>
                  <a:srgbClr val="FF0000"/>
                </a:solidFill>
                <a:latin typeface="华文细黑"/>
                <a:ea typeface="华文细黑"/>
                <a:cs typeface="华文细黑"/>
              </a:rPr>
              <a:t>。</a:t>
            </a:r>
            <a:r>
              <a:rPr lang="zh-CN" altLang="en-US" sz="2600" b="1" dirty="0" smtClean="0">
                <a:solidFill>
                  <a:srgbClr val="FF0000"/>
                </a:solidFill>
                <a:latin typeface="华文细黑"/>
                <a:ea typeface="华文细黑"/>
                <a:cs typeface="华文细黑"/>
              </a:rPr>
              <a:t>克服</a:t>
            </a:r>
            <a:r>
              <a:rPr lang="zh-TW" altLang="en-US" sz="2600" b="1" dirty="0" smtClean="0">
                <a:solidFill>
                  <a:srgbClr val="FF0000"/>
                </a:solidFill>
                <a:latin typeface="华文细黑"/>
                <a:ea typeface="华文细黑"/>
                <a:cs typeface="华文细黑"/>
              </a:rPr>
              <a:t>障碍</a:t>
            </a:r>
            <a:r>
              <a:rPr lang="zh-TW" altLang="en-US" sz="2600" b="1" dirty="0">
                <a:solidFill>
                  <a:srgbClr val="FF0000"/>
                </a:solidFill>
                <a:latin typeface="华文细黑"/>
                <a:ea typeface="华文细黑"/>
                <a:cs typeface="华文细黑"/>
              </a:rPr>
              <a:t>。 </a:t>
            </a:r>
            <a:r>
              <a:rPr lang="zh-TW" altLang="en-US" sz="2600" dirty="0">
                <a:solidFill>
                  <a:srgbClr val="FF0000"/>
                </a:solidFill>
                <a:latin typeface="华文细黑"/>
                <a:ea typeface="华文细黑"/>
                <a:cs typeface="华文细黑"/>
              </a:rPr>
              <a:t>他是外邦人，不是犹</a:t>
            </a:r>
            <a:r>
              <a:rPr lang="zh-TW" altLang="en-US" sz="2600" dirty="0" smtClean="0">
                <a:solidFill>
                  <a:srgbClr val="FF0000"/>
                </a:solidFill>
                <a:latin typeface="华文细黑"/>
                <a:ea typeface="华文细黑"/>
                <a:cs typeface="华文细黑"/>
              </a:rPr>
              <a:t>太人</a:t>
            </a:r>
            <a:r>
              <a:rPr lang="en-US" altLang="zh-TW" sz="2600" dirty="0" smtClean="0">
                <a:solidFill>
                  <a:srgbClr val="FF0000"/>
                </a:solidFill>
                <a:latin typeface="华文细黑"/>
                <a:ea typeface="华文细黑"/>
                <a:cs typeface="华文细黑"/>
              </a:rPr>
              <a:t>(10</a:t>
            </a:r>
            <a:r>
              <a:rPr lang="en-US" altLang="zh-TW" sz="2600" dirty="0">
                <a:solidFill>
                  <a:srgbClr val="FF0000"/>
                </a:solidFill>
                <a:latin typeface="华文细黑"/>
                <a:ea typeface="华文细黑"/>
                <a:cs typeface="华文细黑"/>
              </a:rPr>
              <a:t>:</a:t>
            </a:r>
            <a:r>
              <a:rPr lang="en-US" altLang="zh-TW" sz="2600" dirty="0" smtClean="0">
                <a:solidFill>
                  <a:srgbClr val="FF0000"/>
                </a:solidFill>
                <a:latin typeface="华文细黑"/>
                <a:ea typeface="华文细黑"/>
                <a:cs typeface="华文细黑"/>
              </a:rPr>
              <a:t>28)</a:t>
            </a:r>
            <a:r>
              <a:rPr lang="en-US" altLang="zh-TW" sz="2600" dirty="0">
                <a:solidFill>
                  <a:srgbClr val="FF0000"/>
                </a:solidFill>
                <a:latin typeface="华文细黑"/>
                <a:ea typeface="华文细黑"/>
                <a:cs typeface="华文细黑"/>
              </a:rPr>
              <a:t>.</a:t>
            </a:r>
            <a:r>
              <a:rPr lang="zh-TW" altLang="en-US" sz="2600" dirty="0" smtClean="0">
                <a:solidFill>
                  <a:srgbClr val="FF0000"/>
                </a:solidFill>
                <a:latin typeface="华文细黑"/>
                <a:ea typeface="华文细黑"/>
                <a:cs typeface="华文细黑"/>
              </a:rPr>
              <a:t>从犹</a:t>
            </a:r>
            <a:r>
              <a:rPr lang="zh-TW" altLang="en-US" sz="2600" dirty="0">
                <a:solidFill>
                  <a:srgbClr val="FF0000"/>
                </a:solidFill>
                <a:latin typeface="华文细黑"/>
                <a:ea typeface="华文细黑"/>
                <a:cs typeface="华文细黑"/>
              </a:rPr>
              <a:t>太人的角度来看，</a:t>
            </a:r>
            <a:r>
              <a:rPr lang="zh-TW" altLang="en-US" sz="2600" dirty="0" smtClean="0">
                <a:solidFill>
                  <a:srgbClr val="FF0000"/>
                </a:solidFill>
                <a:latin typeface="华文细黑"/>
                <a:ea typeface="华文细黑"/>
                <a:cs typeface="华文细黑"/>
              </a:rPr>
              <a:t>外邦人经常被视为不</a:t>
            </a:r>
            <a:r>
              <a:rPr lang="zh-CN" altLang="en-US" sz="2600" dirty="0" smtClean="0">
                <a:solidFill>
                  <a:srgbClr val="FF0000"/>
                </a:solidFill>
                <a:latin typeface="华文细黑"/>
                <a:ea typeface="华文细黑"/>
                <a:cs typeface="华文细黑"/>
              </a:rPr>
              <a:t>认识</a:t>
            </a:r>
            <a:r>
              <a:rPr lang="zh-TW" altLang="en-US" sz="2600" dirty="0" smtClean="0">
                <a:solidFill>
                  <a:srgbClr val="FF0000"/>
                </a:solidFill>
                <a:latin typeface="华文细黑"/>
                <a:ea typeface="华文细黑"/>
                <a:cs typeface="华文细黑"/>
              </a:rPr>
              <a:t>真</a:t>
            </a:r>
            <a:r>
              <a:rPr lang="zh-TW" altLang="en-US" sz="2600" dirty="0">
                <a:solidFill>
                  <a:srgbClr val="FF0000"/>
                </a:solidFill>
                <a:latin typeface="华文细黑"/>
                <a:ea typeface="华文细黑"/>
                <a:cs typeface="华文细黑"/>
              </a:rPr>
              <a:t>神的异教徒。 在耶稣的时候，许多犹太人对他们的文化和宗教遗产感到自豪，他们认为外邦人“不洁净”，称他们为“狗”，</a:t>
            </a:r>
            <a:r>
              <a:rPr lang="zh-TW" altLang="en-US" sz="2600" dirty="0" smtClean="0">
                <a:solidFill>
                  <a:srgbClr val="FF0000"/>
                </a:solidFill>
                <a:latin typeface="华文细黑"/>
                <a:ea typeface="华文细黑"/>
                <a:cs typeface="华文细黑"/>
              </a:rPr>
              <a:t>“</a:t>
            </a:r>
            <a:r>
              <a:rPr lang="zh-CN" altLang="en-US" sz="2600" dirty="0" smtClean="0">
                <a:solidFill>
                  <a:srgbClr val="FF0000"/>
                </a:solidFill>
                <a:latin typeface="华文细黑"/>
                <a:ea typeface="华文细黑"/>
                <a:cs typeface="华文细黑"/>
              </a:rPr>
              <a:t>未</a:t>
            </a:r>
            <a:r>
              <a:rPr lang="zh-TW" altLang="en-US" sz="2600" dirty="0" smtClean="0">
                <a:solidFill>
                  <a:srgbClr val="FF0000"/>
                </a:solidFill>
                <a:latin typeface="华文细黑"/>
                <a:ea typeface="华文细黑"/>
                <a:cs typeface="华文细黑"/>
              </a:rPr>
              <a:t>受</a:t>
            </a:r>
            <a:r>
              <a:rPr lang="zh-TW" altLang="en-US" sz="2600" dirty="0">
                <a:solidFill>
                  <a:srgbClr val="FF0000"/>
                </a:solidFill>
                <a:latin typeface="华文细黑"/>
                <a:ea typeface="华文细黑"/>
                <a:cs typeface="华文细黑"/>
              </a:rPr>
              <a:t>割礼”。外邦人和半异教徒的撒马利亚人被认为是要避免</a:t>
            </a:r>
            <a:r>
              <a:rPr lang="zh-TW" altLang="en-US" sz="2600" dirty="0" smtClean="0">
                <a:solidFill>
                  <a:srgbClr val="FF0000"/>
                </a:solidFill>
                <a:latin typeface="华文细黑"/>
                <a:ea typeface="华文细黑"/>
                <a:cs typeface="华文细黑"/>
              </a:rPr>
              <a:t>的敌人</a:t>
            </a:r>
            <a:r>
              <a:rPr lang="en-US" altLang="zh-TW" sz="2600" dirty="0" smtClean="0">
                <a:solidFill>
                  <a:srgbClr val="FF0000"/>
                </a:solidFill>
                <a:latin typeface="华文细黑"/>
                <a:ea typeface="华文细黑"/>
                <a:cs typeface="华文细黑"/>
              </a:rPr>
              <a:t>(</a:t>
            </a:r>
            <a:r>
              <a:rPr lang="zh-CN" altLang="en-US" sz="2600" dirty="0" smtClean="0">
                <a:solidFill>
                  <a:srgbClr val="FF0000"/>
                </a:solidFill>
                <a:latin typeface="华文细黑"/>
                <a:ea typeface="华文细黑"/>
                <a:cs typeface="华文细黑"/>
              </a:rPr>
              <a:t>约</a:t>
            </a:r>
            <a:r>
              <a:rPr lang="en-US" altLang="zh-CN" sz="2600" dirty="0" smtClean="0">
                <a:solidFill>
                  <a:srgbClr val="FF0000"/>
                </a:solidFill>
                <a:latin typeface="华文细黑"/>
                <a:ea typeface="华文细黑"/>
                <a:cs typeface="华文细黑"/>
              </a:rPr>
              <a:t> 4:9; 18: 28</a:t>
            </a:r>
            <a:r>
              <a:rPr lang="en-US" altLang="zh-TW" sz="2600" dirty="0" smtClean="0">
                <a:solidFill>
                  <a:srgbClr val="FF0000"/>
                </a:solidFill>
                <a:latin typeface="华文细黑"/>
                <a:ea typeface="华文细黑"/>
                <a:cs typeface="华文细黑"/>
              </a:rPr>
              <a:t>).</a:t>
            </a:r>
            <a:r>
              <a:rPr lang="zh-TW" altLang="en-US" sz="2600" dirty="0" smtClean="0">
                <a:solidFill>
                  <a:srgbClr val="FF0000"/>
                </a:solidFill>
                <a:latin typeface="华文细黑"/>
                <a:ea typeface="华文细黑"/>
                <a:cs typeface="华文细黑"/>
              </a:rPr>
              <a:t>中国人叫外国人</a:t>
            </a:r>
            <a:r>
              <a:rPr lang="en-US" altLang="zh-TW" sz="2600" dirty="0">
                <a:solidFill>
                  <a:srgbClr val="FF0000"/>
                </a:solidFill>
                <a:latin typeface="华文细黑"/>
                <a:ea typeface="华文细黑"/>
                <a:cs typeface="华文细黑"/>
              </a:rPr>
              <a:t>:</a:t>
            </a:r>
            <a:r>
              <a:rPr lang="zh-TW" altLang="en-US" sz="2600" dirty="0" smtClean="0">
                <a:solidFill>
                  <a:srgbClr val="FF0000"/>
                </a:solidFill>
                <a:latin typeface="华文细黑"/>
                <a:ea typeface="华文细黑"/>
                <a:cs typeface="华文细黑"/>
              </a:rPr>
              <a:t>“</a:t>
            </a:r>
            <a:r>
              <a:rPr lang="zh-TW" altLang="en-US" sz="2600" dirty="0">
                <a:solidFill>
                  <a:srgbClr val="FF0000"/>
                </a:solidFill>
                <a:latin typeface="华文细黑"/>
                <a:ea typeface="华文细黑"/>
                <a:cs typeface="华文细黑"/>
              </a:rPr>
              <a:t>洋鬼子</a:t>
            </a:r>
            <a:r>
              <a:rPr lang="zh-TW" altLang="en-US" sz="2600" dirty="0" smtClean="0">
                <a:solidFill>
                  <a:srgbClr val="FF0000"/>
                </a:solidFill>
                <a:latin typeface="华文细黑"/>
                <a:ea typeface="华文细黑"/>
                <a:cs typeface="华文细黑"/>
              </a:rPr>
              <a:t>”</a:t>
            </a:r>
            <a:r>
              <a:rPr lang="en-US" altLang="zh-TW" sz="2600" dirty="0" smtClean="0">
                <a:solidFill>
                  <a:srgbClr val="FF0000"/>
                </a:solidFill>
                <a:latin typeface="华文细黑"/>
                <a:ea typeface="华文细黑"/>
                <a:cs typeface="华文细黑"/>
              </a:rPr>
              <a:t>,</a:t>
            </a:r>
            <a:r>
              <a:rPr lang="zh-TW" altLang="en-US" sz="2600" dirty="0" smtClean="0">
                <a:solidFill>
                  <a:srgbClr val="FF0000"/>
                </a:solidFill>
                <a:latin typeface="华文细黑"/>
                <a:ea typeface="华文细黑"/>
                <a:cs typeface="华文细黑"/>
              </a:rPr>
              <a:t>“</a:t>
            </a:r>
            <a:r>
              <a:rPr lang="zh-TW" altLang="en-US" sz="2600" dirty="0">
                <a:solidFill>
                  <a:srgbClr val="FF0000"/>
                </a:solidFill>
                <a:latin typeface="华文细黑"/>
                <a:ea typeface="华文细黑"/>
                <a:cs typeface="华文细黑"/>
              </a:rPr>
              <a:t>鬼子”还是“</a:t>
            </a:r>
            <a:r>
              <a:rPr lang="zh-TW" altLang="en-US" sz="2600" dirty="0" smtClean="0">
                <a:solidFill>
                  <a:srgbClr val="FF0000"/>
                </a:solidFill>
                <a:latin typeface="华文细黑"/>
                <a:ea typeface="华文细黑"/>
                <a:cs typeface="华文细黑"/>
              </a:rPr>
              <a:t>老外”</a:t>
            </a:r>
            <a:r>
              <a:rPr lang="zh-TW" altLang="en-US" sz="2600" dirty="0">
                <a:solidFill>
                  <a:srgbClr val="FF0000"/>
                </a:solidFill>
                <a:latin typeface="华文细黑"/>
                <a:ea typeface="华文细黑"/>
                <a:cs typeface="华文细黑"/>
              </a:rPr>
              <a:t>？</a:t>
            </a:r>
            <a:endParaRPr lang="en-US" altLang="zh-TW" sz="2600" dirty="0" smtClean="0">
              <a:solidFill>
                <a:srgbClr val="FF0000"/>
              </a:solidFill>
              <a:latin typeface="华文细黑"/>
              <a:ea typeface="华文细黑"/>
              <a:cs typeface="华文细黑"/>
            </a:endParaRPr>
          </a:p>
          <a:p>
            <a:r>
              <a:rPr lang="en-US" altLang="zh-TW" sz="2600" b="1" dirty="0" smtClean="0">
                <a:solidFill>
                  <a:srgbClr val="FF0000"/>
                </a:solidFill>
                <a:latin typeface="华文细黑"/>
                <a:ea typeface="华文细黑"/>
                <a:cs typeface="华文细黑"/>
              </a:rPr>
              <a:t>D</a:t>
            </a:r>
            <a:r>
              <a:rPr lang="zh-CN" altLang="en-US" sz="2600" b="1" dirty="0" smtClean="0">
                <a:solidFill>
                  <a:srgbClr val="FF0000"/>
                </a:solidFill>
                <a:latin typeface="华文细黑"/>
                <a:ea typeface="华文细黑"/>
                <a:cs typeface="华文细黑"/>
              </a:rPr>
              <a:t>。</a:t>
            </a:r>
            <a:r>
              <a:rPr lang="zh-TW" altLang="en-US" sz="2600" b="1" dirty="0" smtClean="0">
                <a:solidFill>
                  <a:srgbClr val="FF0000"/>
                </a:solidFill>
                <a:latin typeface="华文细黑"/>
                <a:ea typeface="华文细黑"/>
                <a:cs typeface="华文细黑"/>
              </a:rPr>
              <a:t>性格</a:t>
            </a:r>
            <a:r>
              <a:rPr lang="zh-TW" altLang="en-US" sz="2600" b="1" dirty="0">
                <a:solidFill>
                  <a:srgbClr val="FF0000"/>
                </a:solidFill>
                <a:latin typeface="华文细黑"/>
                <a:ea typeface="华文细黑"/>
                <a:cs typeface="华文细黑"/>
              </a:rPr>
              <a:t>。 </a:t>
            </a:r>
            <a:r>
              <a:rPr lang="zh-TW" altLang="en-US" sz="2600" dirty="0">
                <a:solidFill>
                  <a:srgbClr val="FF0000"/>
                </a:solidFill>
                <a:latin typeface="华文细黑"/>
                <a:ea typeface="华文细黑"/>
                <a:cs typeface="华文细黑"/>
              </a:rPr>
              <a:t>“</a:t>
            </a:r>
            <a:r>
              <a:rPr lang="zh-TW" altLang="en-US" sz="2600" dirty="0" smtClean="0">
                <a:solidFill>
                  <a:srgbClr val="FF0000"/>
                </a:solidFill>
                <a:latin typeface="华文细黑"/>
                <a:ea typeface="华文细黑"/>
                <a:cs typeface="华文细黑"/>
              </a:rPr>
              <a:t>他</a:t>
            </a:r>
            <a:r>
              <a:rPr lang="zh-CN" altLang="en-US" sz="2600" dirty="0" smtClean="0">
                <a:solidFill>
                  <a:srgbClr val="FF0000"/>
                </a:solidFill>
                <a:latin typeface="华文细黑"/>
                <a:ea typeface="华文细黑"/>
                <a:cs typeface="华文细黑"/>
              </a:rPr>
              <a:t>是个虔诚人，他和全家都敬畏神，多多周济百姓，常常祷告神</a:t>
            </a:r>
            <a:r>
              <a:rPr lang="zh-TW" altLang="en-US" sz="2600" dirty="0" smtClean="0">
                <a:solidFill>
                  <a:srgbClr val="FF0000"/>
                </a:solidFill>
                <a:latin typeface="华文细黑"/>
                <a:ea typeface="华文细黑"/>
                <a:cs typeface="华文细黑"/>
              </a:rPr>
              <a:t>”</a:t>
            </a:r>
            <a:r>
              <a:rPr lang="zh-TW" altLang="en-US" sz="2600" dirty="0" smtClean="0">
                <a:solidFill>
                  <a:srgbClr val="FF0000"/>
                </a:solidFill>
                <a:latin typeface="华文细黑"/>
                <a:ea typeface="华文细黑"/>
                <a:cs typeface="华文细黑"/>
              </a:rPr>
              <a:t>（</a:t>
            </a:r>
            <a:r>
              <a:rPr lang="en-US" altLang="zh-TW" sz="2600" dirty="0" smtClean="0">
                <a:solidFill>
                  <a:srgbClr val="FF0000"/>
                </a:solidFill>
                <a:latin typeface="华文细黑"/>
                <a:ea typeface="华文细黑"/>
                <a:cs typeface="华文细黑"/>
              </a:rPr>
              <a:t>10:2</a:t>
            </a:r>
            <a:r>
              <a:rPr lang="zh-TW" altLang="en-US" sz="2600" dirty="0">
                <a:solidFill>
                  <a:srgbClr val="FF0000"/>
                </a:solidFill>
                <a:latin typeface="华文细黑"/>
                <a:ea typeface="华文细黑"/>
                <a:cs typeface="华文细黑"/>
              </a:rPr>
              <a:t>）。</a:t>
            </a:r>
            <a:endParaRPr lang="en-US" sz="2600" dirty="0" smtClean="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(6)</a:t>
            </a:r>
            <a:endParaRPr lang="en-US" sz="2800" dirty="0">
              <a:solidFill>
                <a:srgbClr val="0000FF"/>
              </a:solidFill>
              <a:latin typeface="Times"/>
              <a:cs typeface="Times"/>
            </a:endParaRPr>
          </a:p>
        </p:txBody>
      </p:sp>
      <p:sp>
        <p:nvSpPr>
          <p:cNvPr id="9" name="Rectangle 8"/>
          <p:cNvSpPr/>
          <p:nvPr/>
        </p:nvSpPr>
        <p:spPr>
          <a:xfrm>
            <a:off x="-12126" y="3505458"/>
            <a:ext cx="9156126" cy="3416320"/>
          </a:xfrm>
          <a:prstGeom prst="rect">
            <a:avLst/>
          </a:prstGeom>
        </p:spPr>
        <p:txBody>
          <a:bodyPr wrap="square">
            <a:spAutoFit/>
          </a:bodyPr>
          <a:lstStyle/>
          <a:p>
            <a:r>
              <a:rPr lang="en-US" sz="2400" b="1" dirty="0">
                <a:latin typeface="Arial Narrow"/>
                <a:cs typeface="Arial Narrow"/>
              </a:rPr>
              <a:t>C. </a:t>
            </a:r>
            <a:r>
              <a:rPr lang="en-US" sz="2400" b="1" dirty="0" smtClean="0">
                <a:latin typeface="Arial Narrow"/>
                <a:cs typeface="Arial Narrow"/>
              </a:rPr>
              <a:t>Overcome obstacle</a:t>
            </a:r>
            <a:r>
              <a:rPr lang="en-US" sz="2400" b="1" dirty="0">
                <a:latin typeface="Arial Narrow"/>
                <a:cs typeface="Arial Narrow"/>
              </a:rPr>
              <a:t>.</a:t>
            </a:r>
            <a:r>
              <a:rPr lang="en-US" sz="2400" dirty="0">
                <a:latin typeface="Arial Narrow"/>
                <a:cs typeface="Arial Narrow"/>
              </a:rPr>
              <a:t> He was a Gentile, not a Jew(10:28). From the Jewish perspective, Gentiles were often seen as pagans who did not know the true God. </a:t>
            </a:r>
            <a:r>
              <a:rPr lang="en-US" sz="2400" dirty="0" smtClean="0">
                <a:latin typeface="Arial Narrow"/>
                <a:cs typeface="Arial Narrow"/>
              </a:rPr>
              <a:t>During Jesus</a:t>
            </a:r>
            <a:r>
              <a:rPr lang="en-US" sz="2400" dirty="0">
                <a:latin typeface="Arial Narrow"/>
                <a:cs typeface="Arial Narrow"/>
              </a:rPr>
              <a:t>’ </a:t>
            </a:r>
            <a:r>
              <a:rPr lang="en-US" sz="2400" dirty="0" err="1">
                <a:latin typeface="Arial Narrow"/>
                <a:cs typeface="Arial Narrow"/>
              </a:rPr>
              <a:t>time</a:t>
            </a:r>
            <a:r>
              <a:rPr lang="en-US" sz="2400" dirty="0" err="1" smtClean="0">
                <a:latin typeface="Arial Narrow"/>
                <a:cs typeface="Arial Narrow"/>
              </a:rPr>
              <a:t>,many</a:t>
            </a:r>
            <a:r>
              <a:rPr lang="en-US" sz="2400" dirty="0" smtClean="0">
                <a:latin typeface="Arial Narrow"/>
                <a:cs typeface="Arial Narrow"/>
              </a:rPr>
              <a:t> </a:t>
            </a:r>
            <a:r>
              <a:rPr lang="en-US" sz="2400" dirty="0">
                <a:latin typeface="Arial Narrow"/>
                <a:cs typeface="Arial Narrow"/>
              </a:rPr>
              <a:t>Jews took such pride in their cultural and religious heritage that they considered Gentiles “unclean,</a:t>
            </a:r>
            <a:r>
              <a:rPr lang="en-US" sz="2400" dirty="0" smtClean="0">
                <a:latin typeface="Arial Narrow"/>
                <a:cs typeface="Arial Narrow"/>
              </a:rPr>
              <a:t>” calling them “dogs” and “</a:t>
            </a:r>
            <a:r>
              <a:rPr lang="en-US" sz="2400" dirty="0" err="1" smtClean="0">
                <a:latin typeface="Arial Narrow"/>
                <a:cs typeface="Arial Narrow"/>
              </a:rPr>
              <a:t>uncir-cumcision</a:t>
            </a:r>
            <a:r>
              <a:rPr lang="en-US" sz="2400" dirty="0" smtClean="0">
                <a:latin typeface="Arial Narrow"/>
                <a:cs typeface="Arial Narrow"/>
              </a:rPr>
              <a:t>.” Gentiles and the half-Gentile Samaritans were viewed as enemies to be shunned (Jn.4:9;18:28).What do Chinese call foreigners: “</a:t>
            </a:r>
            <a:r>
              <a:rPr lang="en-US" sz="2400" dirty="0">
                <a:latin typeface="Arial Narrow"/>
                <a:cs typeface="Arial Narrow"/>
              </a:rPr>
              <a:t>foreign devils”(</a:t>
            </a:r>
            <a:r>
              <a:rPr lang="zh-CN" altLang="en-US" sz="2400" dirty="0">
                <a:latin typeface="Arial Narrow"/>
                <a:cs typeface="Arial Narrow"/>
              </a:rPr>
              <a:t>洋鬼子</a:t>
            </a:r>
            <a:r>
              <a:rPr lang="en-US" sz="2400" dirty="0">
                <a:latin typeface="Arial Narrow"/>
                <a:cs typeface="Arial Narrow"/>
              </a:rPr>
              <a:t>), “sons of demons”(</a:t>
            </a:r>
            <a:r>
              <a:rPr lang="zh-CN" altLang="en-US" sz="2400" dirty="0">
                <a:latin typeface="Arial Narrow"/>
                <a:cs typeface="Arial Narrow"/>
              </a:rPr>
              <a:t>鬼子</a:t>
            </a:r>
            <a:r>
              <a:rPr lang="en-US" sz="2400" dirty="0" smtClean="0">
                <a:latin typeface="Arial Narrow"/>
                <a:cs typeface="Arial Narrow"/>
              </a:rPr>
              <a:t>)</a:t>
            </a:r>
            <a:r>
              <a:rPr lang="en-US" sz="2400" dirty="0">
                <a:latin typeface="Arial Narrow"/>
                <a:cs typeface="Arial Narrow"/>
              </a:rPr>
              <a:t> </a:t>
            </a:r>
            <a:r>
              <a:rPr lang="en-US" sz="2400" dirty="0" smtClean="0">
                <a:latin typeface="Arial Narrow"/>
                <a:cs typeface="Arial Narrow"/>
              </a:rPr>
              <a:t>or </a:t>
            </a:r>
            <a:r>
              <a:rPr lang="en-US" sz="2400" dirty="0">
                <a:latin typeface="Arial Narrow"/>
                <a:cs typeface="Arial Narrow"/>
              </a:rPr>
              <a:t>“old outsiders</a:t>
            </a:r>
            <a:r>
              <a:rPr lang="en-US" sz="2400" dirty="0" smtClean="0">
                <a:latin typeface="Arial Narrow"/>
                <a:cs typeface="Arial Narrow"/>
              </a:rPr>
              <a:t>”(</a:t>
            </a:r>
            <a:r>
              <a:rPr lang="zh-CN" altLang="en-US" sz="2400" dirty="0">
                <a:latin typeface="Arial Narrow"/>
                <a:cs typeface="Arial Narrow"/>
              </a:rPr>
              <a:t>老外</a:t>
            </a:r>
            <a:r>
              <a:rPr lang="en-US" sz="2400" dirty="0" smtClean="0">
                <a:latin typeface="Arial Narrow"/>
                <a:cs typeface="Arial Narrow"/>
              </a:rPr>
              <a:t>)?</a:t>
            </a:r>
          </a:p>
          <a:p>
            <a:r>
              <a:rPr lang="en-US" sz="2400" b="1" dirty="0">
                <a:latin typeface="Arial Narrow"/>
                <a:cs typeface="Arial Narrow"/>
              </a:rPr>
              <a:t>D. Character.</a:t>
            </a:r>
            <a:r>
              <a:rPr lang="en-US" sz="2400" dirty="0">
                <a:latin typeface="Arial Narrow"/>
                <a:cs typeface="Arial Narrow"/>
              </a:rPr>
              <a:t> “He and all his family were devout and God-fearing</a:t>
            </a:r>
            <a:r>
              <a:rPr lang="en-US" sz="2400" dirty="0" smtClean="0">
                <a:latin typeface="Arial Narrow"/>
                <a:cs typeface="Arial Narrow"/>
              </a:rPr>
              <a:t>; he </a:t>
            </a:r>
            <a:r>
              <a:rPr lang="en-US" sz="2400" dirty="0">
                <a:latin typeface="Arial Narrow"/>
                <a:cs typeface="Arial Narrow"/>
              </a:rPr>
              <a:t>gave generously to those in need and prayed to God regularly” (10:2). </a:t>
            </a:r>
            <a:r>
              <a:rPr lang="en-US" sz="2400" dirty="0" smtClean="0">
                <a:latin typeface="Arial Narrow"/>
                <a:cs typeface="Arial Narrow"/>
              </a:rPr>
              <a:t> </a:t>
            </a:r>
            <a:endParaRPr lang="en-US" sz="2400" dirty="0">
              <a:latin typeface="Arial Narrow"/>
              <a:cs typeface="Arial Narrow"/>
            </a:endParaRPr>
          </a:p>
        </p:txBody>
      </p:sp>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3046988"/>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异象</a:t>
            </a:r>
            <a:r>
              <a:rPr lang="zh-CN" altLang="zh-TW"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有一天，约在申初，他在异象中明明看见神的一个使者进去，到他那里，说：哥尼流。</a:t>
            </a:r>
            <a:r>
              <a:rPr lang="zh-CN" altLang="en-US" sz="2400" dirty="0" smtClean="0">
                <a:solidFill>
                  <a:srgbClr val="FF0000"/>
                </a:solidFill>
                <a:latin typeface="华文细黑"/>
                <a:ea typeface="华文细黑"/>
                <a:cs typeface="华文细黑"/>
              </a:rPr>
              <a:t>哥尼流</a:t>
            </a:r>
            <a:r>
              <a:rPr lang="zh-CN" altLang="en-US" sz="2400" dirty="0" smtClean="0">
                <a:solidFill>
                  <a:srgbClr val="FF0000"/>
                </a:solidFill>
                <a:latin typeface="华文细黑"/>
                <a:ea typeface="华文细黑"/>
                <a:cs typeface="华文细黑"/>
              </a:rPr>
              <a:t>定睛看他，惊怕说：主啊，什么事呢？天使说：你的祷告和你的周济达到神面前，已蒙记念了。现在你当打发人往约帕去，请那称呼彼得的西门来。他住在海边一个硝皮匠西门家里，房子在海边上</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(10:3-6</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F</a:t>
            </a:r>
            <a:r>
              <a:rPr lang="zh-CN" altLang="en-US" sz="2400" b="1"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行动</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向</a:t>
            </a:r>
            <a:r>
              <a:rPr lang="zh-CN" altLang="en-US" sz="2400" dirty="0" smtClean="0">
                <a:solidFill>
                  <a:srgbClr val="FF0000"/>
                </a:solidFill>
                <a:latin typeface="华文细黑"/>
                <a:ea typeface="华文细黑"/>
                <a:cs typeface="华文细黑"/>
              </a:rPr>
              <a:t>他说话的天使去后，</a:t>
            </a:r>
            <a:r>
              <a:rPr lang="zh-CN" altLang="en-US" sz="2400" dirty="0" smtClean="0">
                <a:solidFill>
                  <a:srgbClr val="FF0000"/>
                </a:solidFill>
                <a:latin typeface="华文细黑"/>
                <a:ea typeface="华文细黑"/>
                <a:cs typeface="华文细黑"/>
              </a:rPr>
              <a:t>哥尼流</a:t>
            </a:r>
            <a:r>
              <a:rPr lang="zh-CN" altLang="en-US" sz="2400" dirty="0" smtClean="0">
                <a:solidFill>
                  <a:srgbClr val="FF0000"/>
                </a:solidFill>
                <a:latin typeface="华文细黑"/>
                <a:ea typeface="华文细黑"/>
                <a:cs typeface="华文细黑"/>
              </a:rPr>
              <a:t>叫了两个家人和常伺候他的一个虔诚兵来。把这事都述说给他们听，就打发他们，往约帕去</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10:7-8</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9" name="Rectangle 8"/>
          <p:cNvSpPr/>
          <p:nvPr/>
        </p:nvSpPr>
        <p:spPr>
          <a:xfrm>
            <a:off x="-12126" y="3389994"/>
            <a:ext cx="9156126" cy="3477875"/>
          </a:xfrm>
          <a:prstGeom prst="rect">
            <a:avLst/>
          </a:prstGeom>
        </p:spPr>
        <p:txBody>
          <a:bodyPr wrap="square">
            <a:spAutoFit/>
          </a:bodyPr>
          <a:lstStyle/>
          <a:p>
            <a:r>
              <a:rPr lang="en-US" sz="2200" b="1" dirty="0" smtClean="0">
                <a:latin typeface="Arial Narrow"/>
                <a:cs typeface="Arial Narrow"/>
              </a:rPr>
              <a:t>E</a:t>
            </a:r>
            <a:r>
              <a:rPr lang="en-US" sz="2200" b="1" dirty="0">
                <a:latin typeface="Arial Narrow"/>
                <a:cs typeface="Arial Narrow"/>
              </a:rPr>
              <a:t>. Vision.</a:t>
            </a:r>
            <a:r>
              <a:rPr lang="en-US" sz="2200" dirty="0">
                <a:latin typeface="Arial Narrow"/>
                <a:cs typeface="Arial Narrow"/>
              </a:rPr>
              <a:t> “One day at about three in the afternoon he had a vision. He distinctly saw an angel of God, who came to him and said, “Cornelius!” Cornelius stared at him in fear. “What is it, Lord?” he asked. The angel answered, “Your prayers and gifts to the poor have come up as a memorial offering before God. Now send men to Joppa to bring back a man named Simon who is called Peter. He is staying with Simon the tanner, whose house is by the sea”(10:3-6). </a:t>
            </a:r>
            <a:endParaRPr lang="en-US" sz="2200" dirty="0" smtClean="0">
              <a:latin typeface="Arial Narrow"/>
              <a:cs typeface="Arial Narrow"/>
            </a:endParaRPr>
          </a:p>
          <a:p>
            <a:r>
              <a:rPr lang="en-US" sz="2200" b="1" dirty="0" smtClean="0">
                <a:latin typeface="Arial Narrow"/>
                <a:cs typeface="Arial Narrow"/>
              </a:rPr>
              <a:t>F</a:t>
            </a:r>
            <a:r>
              <a:rPr lang="en-US" sz="2200" b="1" dirty="0">
                <a:latin typeface="Arial Narrow"/>
                <a:cs typeface="Arial Narrow"/>
              </a:rPr>
              <a:t>. Action.</a:t>
            </a:r>
            <a:r>
              <a:rPr lang="en-US" sz="2200" dirty="0">
                <a:latin typeface="Arial Narrow"/>
                <a:cs typeface="Arial Narrow"/>
              </a:rPr>
              <a:t> </a:t>
            </a:r>
            <a:r>
              <a:rPr lang="en-US" sz="2200" dirty="0" smtClean="0">
                <a:latin typeface="Arial Narrow"/>
                <a:cs typeface="Arial Narrow"/>
              </a:rPr>
              <a:t>“When </a:t>
            </a:r>
            <a:r>
              <a:rPr lang="en-US" sz="2200" dirty="0">
                <a:latin typeface="Arial Narrow"/>
                <a:cs typeface="Arial Narrow"/>
              </a:rPr>
              <a:t>the angel who spoke to him had gone, </a:t>
            </a:r>
            <a:endParaRPr lang="en-US" sz="2200" dirty="0" smtClean="0">
              <a:latin typeface="Arial Narrow"/>
              <a:cs typeface="Arial Narrow"/>
            </a:endParaRPr>
          </a:p>
          <a:p>
            <a:r>
              <a:rPr lang="en-US" sz="2200" dirty="0" smtClean="0">
                <a:latin typeface="Arial Narrow"/>
                <a:cs typeface="Arial Narrow"/>
              </a:rPr>
              <a:t>Cornelius </a:t>
            </a:r>
            <a:r>
              <a:rPr lang="en-US" sz="2200" dirty="0">
                <a:latin typeface="Arial Narrow"/>
                <a:cs typeface="Arial Narrow"/>
              </a:rPr>
              <a:t>called two of his servants and a devout soldier </a:t>
            </a:r>
            <a:endParaRPr lang="en-US" sz="2200" dirty="0" smtClean="0">
              <a:latin typeface="Arial Narrow"/>
              <a:cs typeface="Arial Narrow"/>
            </a:endParaRPr>
          </a:p>
          <a:p>
            <a:r>
              <a:rPr lang="en-US" sz="2200" dirty="0" smtClean="0">
                <a:latin typeface="Arial Narrow"/>
                <a:cs typeface="Arial Narrow"/>
              </a:rPr>
              <a:t>who </a:t>
            </a:r>
            <a:r>
              <a:rPr lang="en-US" sz="2200" dirty="0">
                <a:latin typeface="Arial Narrow"/>
                <a:cs typeface="Arial Narrow"/>
              </a:rPr>
              <a:t>was one of his attendants. He told them everything </a:t>
            </a:r>
            <a:endParaRPr lang="en-US" sz="2200" dirty="0" smtClean="0">
              <a:latin typeface="Arial Narrow"/>
              <a:cs typeface="Arial Narrow"/>
            </a:endParaRPr>
          </a:p>
          <a:p>
            <a:r>
              <a:rPr lang="en-US" sz="2200" dirty="0" smtClean="0">
                <a:latin typeface="Arial Narrow"/>
                <a:cs typeface="Arial Narrow"/>
              </a:rPr>
              <a:t>that </a:t>
            </a:r>
            <a:r>
              <a:rPr lang="en-US" sz="2200" dirty="0">
                <a:latin typeface="Arial Narrow"/>
                <a:cs typeface="Arial Narrow"/>
              </a:rPr>
              <a:t>had happened and sent them to Joppa”(10:7-8).</a:t>
            </a:r>
          </a:p>
        </p:txBody>
      </p:sp>
      <p:pic>
        <p:nvPicPr>
          <p:cNvPr id="2" name="Picture 1"/>
          <p:cNvPicPr>
            <a:picLocks noChangeAspect="1"/>
          </p:cNvPicPr>
          <p:nvPr/>
        </p:nvPicPr>
        <p:blipFill>
          <a:blip r:embed="rId3"/>
          <a:stretch>
            <a:fillRect/>
          </a:stretch>
        </p:blipFill>
        <p:spPr>
          <a:xfrm>
            <a:off x="5908973" y="5199276"/>
            <a:ext cx="3235027" cy="1658724"/>
          </a:xfrm>
          <a:prstGeom prst="rect">
            <a:avLst/>
          </a:prstGeom>
        </p:spPr>
      </p:pic>
    </p:spTree>
    <p:extLst>
      <p:ext uri="{BB962C8B-B14F-4D97-AF65-F5344CB8AC3E}">
        <p14:creationId xmlns:p14="http://schemas.microsoft.com/office/powerpoint/2010/main" val="15195091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3139321"/>
          </a:xfrm>
          <a:prstGeom prst="rect">
            <a:avLst/>
          </a:prstGeom>
        </p:spPr>
        <p:txBody>
          <a:bodyPr wrap="square">
            <a:spAutoFit/>
          </a:bodyPr>
          <a:lstStyle/>
          <a:p>
            <a:r>
              <a:rPr lang="en-US" sz="2200" dirty="0" smtClean="0">
                <a:solidFill>
                  <a:srgbClr val="FF0000"/>
                </a:solidFill>
                <a:latin typeface="华文细黑"/>
                <a:ea typeface="华文细黑"/>
                <a:cs typeface="华文细黑"/>
              </a:rPr>
              <a:t>“</a:t>
            </a:r>
            <a:r>
              <a:rPr lang="en-US" sz="2200" dirty="0">
                <a:solidFill>
                  <a:srgbClr val="FF0000"/>
                </a:solidFill>
                <a:latin typeface="华文细黑"/>
                <a:ea typeface="华文细黑"/>
                <a:cs typeface="华文细黑"/>
              </a:rPr>
              <a:t>第二天，他们行路将近那城，彼得约在午正，上房顶去祷告</a:t>
            </a:r>
            <a:r>
              <a:rPr lang="en-US" sz="2200" dirty="0" smtClean="0">
                <a:solidFill>
                  <a:srgbClr val="FF0000"/>
                </a:solidFill>
                <a:latin typeface="华文细黑"/>
                <a:ea typeface="华文细黑"/>
                <a:cs typeface="华文细黑"/>
              </a:rPr>
              <a:t>。</a:t>
            </a:r>
            <a:r>
              <a:rPr lang="en-US" sz="2200" dirty="0">
                <a:solidFill>
                  <a:srgbClr val="FF0000"/>
                </a:solidFill>
                <a:latin typeface="华文细黑"/>
                <a:ea typeface="华文细黑"/>
                <a:cs typeface="华文细黑"/>
              </a:rPr>
              <a:t>觉得饿了，想要吃。那家的人正预备饭的时候，彼得魂游象外</a:t>
            </a:r>
            <a:r>
              <a:rPr lang="en-US" sz="2200" dirty="0" smtClean="0">
                <a:solidFill>
                  <a:srgbClr val="FF0000"/>
                </a:solidFill>
                <a:latin typeface="华文细黑"/>
                <a:ea typeface="华文细黑"/>
                <a:cs typeface="华文细黑"/>
              </a:rPr>
              <a:t>。</a:t>
            </a:r>
            <a:r>
              <a:rPr lang="en-US" sz="2200" dirty="0">
                <a:solidFill>
                  <a:srgbClr val="FF0000"/>
                </a:solidFill>
                <a:latin typeface="华文细黑"/>
                <a:ea typeface="华文细黑"/>
                <a:cs typeface="华文细黑"/>
              </a:rPr>
              <a:t>看见天开了，有一物降下，好像一块大布。系着四角，缒在地上</a:t>
            </a:r>
            <a:r>
              <a:rPr lang="en-US" sz="2200" dirty="0" smtClean="0">
                <a:solidFill>
                  <a:srgbClr val="FF0000"/>
                </a:solidFill>
                <a:latin typeface="华文细黑"/>
                <a:ea typeface="华文细黑"/>
                <a:cs typeface="华文细黑"/>
              </a:rPr>
              <a:t>。</a:t>
            </a:r>
            <a:r>
              <a:rPr lang="en-US" sz="2200" dirty="0">
                <a:solidFill>
                  <a:srgbClr val="FF0000"/>
                </a:solidFill>
                <a:latin typeface="华文细黑"/>
                <a:ea typeface="华文细黑"/>
                <a:cs typeface="华文细黑"/>
              </a:rPr>
              <a:t>里面有地上各样四足的走兽，和昆虫，并天上的飞鸟</a:t>
            </a:r>
            <a:r>
              <a:rPr lang="en-US" sz="2200" dirty="0" smtClean="0">
                <a:solidFill>
                  <a:srgbClr val="FF0000"/>
                </a:solidFill>
                <a:latin typeface="华文细黑"/>
                <a:ea typeface="华文细黑"/>
                <a:cs typeface="华文细黑"/>
              </a:rPr>
              <a:t>。</a:t>
            </a:r>
            <a:r>
              <a:rPr lang="en-US" sz="2200" dirty="0">
                <a:solidFill>
                  <a:srgbClr val="FF0000"/>
                </a:solidFill>
                <a:latin typeface="华文细黑"/>
                <a:ea typeface="华文细黑"/>
                <a:cs typeface="华文细黑"/>
              </a:rPr>
              <a:t>又有声音向他说，彼得起来，宰了</a:t>
            </a:r>
            <a:r>
              <a:rPr lang="en-US" sz="2200" dirty="0" smtClean="0">
                <a:solidFill>
                  <a:srgbClr val="FF0000"/>
                </a:solidFill>
                <a:latin typeface="华文细黑"/>
                <a:ea typeface="华文细黑"/>
                <a:cs typeface="华文细黑"/>
              </a:rPr>
              <a:t>吃</a:t>
            </a:r>
            <a:r>
              <a:rPr lang="zh-CN" altLang="en-US" sz="2200" dirty="0" smtClean="0">
                <a:solidFill>
                  <a:srgbClr val="FF0000"/>
                </a:solidFill>
                <a:latin typeface="华文细黑"/>
                <a:ea typeface="华文细黑"/>
                <a:cs typeface="华文细黑"/>
              </a:rPr>
              <a:t>”</a:t>
            </a:r>
            <a:r>
              <a:rPr lang="en-US" altLang="zh-CN" sz="2200" dirty="0" smtClean="0">
                <a:solidFill>
                  <a:srgbClr val="FF0000"/>
                </a:solidFill>
                <a:latin typeface="华文细黑"/>
                <a:ea typeface="华文细黑"/>
                <a:cs typeface="华文细黑"/>
              </a:rPr>
              <a:t>(</a:t>
            </a:r>
            <a:r>
              <a:rPr lang="en-US" altLang="zh-CN" sz="2200" dirty="0" smtClean="0">
                <a:solidFill>
                  <a:srgbClr val="FF0000"/>
                </a:solidFill>
                <a:latin typeface="华文细黑"/>
                <a:ea typeface="华文细黑"/>
                <a:cs typeface="华文细黑"/>
              </a:rPr>
              <a:t>10:9-13</a:t>
            </a:r>
            <a:r>
              <a:rPr lang="en-US" altLang="zh-CN"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a:t>
            </a:r>
            <a:endParaRPr lang="en-US" altLang="zh-CN" sz="2200" dirty="0" smtClean="0">
              <a:solidFill>
                <a:srgbClr val="FF0000"/>
              </a:solidFill>
              <a:latin typeface="华文细黑"/>
              <a:ea typeface="华文细黑"/>
              <a:cs typeface="华文细黑"/>
            </a:endParaRPr>
          </a:p>
          <a:p>
            <a:r>
              <a:rPr lang="en-US" altLang="zh-CN" sz="2200" b="1" dirty="0">
                <a:solidFill>
                  <a:srgbClr val="FF0000"/>
                </a:solidFill>
                <a:latin typeface="华文细黑"/>
                <a:ea typeface="华文细黑"/>
                <a:cs typeface="华文细黑"/>
              </a:rPr>
              <a:t>A</a:t>
            </a:r>
            <a:r>
              <a:rPr lang="zh-CN" altLang="en-US" sz="2200" b="1" dirty="0">
                <a:solidFill>
                  <a:srgbClr val="FF0000"/>
                </a:solidFill>
                <a:latin typeface="华文细黑"/>
                <a:ea typeface="华文细黑"/>
                <a:cs typeface="华文细黑"/>
              </a:rPr>
              <a:t>。</a:t>
            </a:r>
            <a:r>
              <a:rPr lang="zh-CN" altLang="en-US" sz="2200" b="1" dirty="0" smtClean="0">
                <a:solidFill>
                  <a:srgbClr val="FF0000"/>
                </a:solidFill>
                <a:latin typeface="华文细黑"/>
                <a:ea typeface="华文细黑"/>
                <a:cs typeface="华文细黑"/>
              </a:rPr>
              <a:t>异议。</a:t>
            </a:r>
            <a:r>
              <a:rPr lang="en-US" altLang="zh-CN" sz="2200" dirty="0" smtClean="0">
                <a:solidFill>
                  <a:srgbClr val="FF0000"/>
                </a:solidFill>
                <a:latin typeface="华文细黑"/>
                <a:ea typeface="华文细黑"/>
                <a:cs typeface="华文细黑"/>
              </a:rPr>
              <a:t>“</a:t>
            </a:r>
            <a:r>
              <a:rPr lang="en-US" sz="2200" dirty="0">
                <a:solidFill>
                  <a:srgbClr val="FF0000"/>
                </a:solidFill>
                <a:latin typeface="华文细黑"/>
                <a:ea typeface="华文细黑"/>
                <a:cs typeface="华文细黑"/>
              </a:rPr>
              <a:t>彼得却说，主阿，这是不可的，凡俗物，和不洁净的物，我从来没有吃</a:t>
            </a:r>
            <a:r>
              <a:rPr lang="en-US" sz="2200" dirty="0" smtClean="0">
                <a:solidFill>
                  <a:srgbClr val="FF0000"/>
                </a:solidFill>
                <a:latin typeface="华文细黑"/>
                <a:ea typeface="华文细黑"/>
                <a:cs typeface="华文细黑"/>
              </a:rPr>
              <a:t>过</a:t>
            </a:r>
            <a:r>
              <a:rPr lang="zh-CN" altLang="en-US" sz="2200" dirty="0" smtClean="0">
                <a:solidFill>
                  <a:srgbClr val="FF0000"/>
                </a:solidFill>
                <a:latin typeface="华文细黑"/>
                <a:ea typeface="华文细黑"/>
                <a:cs typeface="华文细黑"/>
              </a:rPr>
              <a:t>”</a:t>
            </a:r>
            <a:r>
              <a:rPr lang="zh-CN" altLang="zh-CN" sz="2200" dirty="0" smtClean="0">
                <a:solidFill>
                  <a:srgbClr val="FF0000"/>
                </a:solidFill>
                <a:latin typeface="华文细黑"/>
                <a:ea typeface="华文细黑"/>
                <a:cs typeface="华文细黑"/>
              </a:rPr>
              <a:t>（</a:t>
            </a:r>
            <a:r>
              <a:rPr lang="en-US" altLang="zh-CN" sz="2200" dirty="0" smtClean="0">
                <a:solidFill>
                  <a:srgbClr val="FF0000"/>
                </a:solidFill>
                <a:latin typeface="华文细黑"/>
                <a:ea typeface="华文细黑"/>
                <a:cs typeface="华文细黑"/>
              </a:rPr>
              <a:t>10:14</a:t>
            </a:r>
            <a:r>
              <a:rPr lang="zh-CN" altLang="en-US" sz="2200"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a:t>
            </a:r>
            <a:endParaRPr lang="en-US" altLang="zh-CN" sz="2200" dirty="0" smtClean="0">
              <a:solidFill>
                <a:srgbClr val="FF0000"/>
              </a:solidFill>
              <a:latin typeface="华文细黑"/>
              <a:ea typeface="华文细黑"/>
              <a:cs typeface="华文细黑"/>
            </a:endParaRPr>
          </a:p>
          <a:p>
            <a:r>
              <a:rPr lang="en-US" altLang="zh-CN" sz="2200" b="1" dirty="0" smtClean="0">
                <a:solidFill>
                  <a:srgbClr val="FF0000"/>
                </a:solidFill>
                <a:latin typeface="华文细黑"/>
                <a:ea typeface="华文细黑"/>
                <a:cs typeface="华文细黑"/>
              </a:rPr>
              <a:t>B</a:t>
            </a:r>
            <a:r>
              <a:rPr lang="zh-CN" altLang="en-US" sz="2200" b="1" dirty="0">
                <a:solidFill>
                  <a:srgbClr val="FF0000"/>
                </a:solidFill>
                <a:latin typeface="华文细黑"/>
                <a:ea typeface="华文细黑"/>
                <a:cs typeface="华文细黑"/>
              </a:rPr>
              <a:t>。</a:t>
            </a:r>
            <a:r>
              <a:rPr lang="zh-CN" altLang="en-US" sz="2200" b="1" dirty="0" smtClean="0">
                <a:solidFill>
                  <a:srgbClr val="FF0000"/>
                </a:solidFill>
                <a:latin typeface="华文细黑"/>
                <a:ea typeface="华文细黑"/>
                <a:cs typeface="华文细黑"/>
              </a:rPr>
              <a:t>更正</a:t>
            </a:r>
            <a:r>
              <a:rPr lang="zh-CN" altLang="en-US" sz="2200" b="1" dirty="0" smtClean="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a:t>
            </a:r>
            <a:r>
              <a:rPr lang="en-US" sz="2200" dirty="0">
                <a:solidFill>
                  <a:srgbClr val="FF0000"/>
                </a:solidFill>
                <a:latin typeface="华文细黑"/>
                <a:ea typeface="华文细黑"/>
                <a:cs typeface="华文细黑"/>
              </a:rPr>
              <a:t>第二次有声音向他说</a:t>
            </a:r>
            <a:r>
              <a:rPr lang="en-US" sz="2200" dirty="0" smtClean="0">
                <a:solidFill>
                  <a:srgbClr val="FF0000"/>
                </a:solidFill>
                <a:latin typeface="华文细黑"/>
                <a:ea typeface="华文细黑"/>
                <a:cs typeface="华文细黑"/>
              </a:rPr>
              <a:t>，神所</a:t>
            </a:r>
            <a:r>
              <a:rPr lang="en-US" sz="2200" dirty="0">
                <a:solidFill>
                  <a:srgbClr val="FF0000"/>
                </a:solidFill>
                <a:latin typeface="华文细黑"/>
                <a:ea typeface="华文细黑"/>
                <a:cs typeface="华文细黑"/>
              </a:rPr>
              <a:t>洁净的，你不可</a:t>
            </a:r>
            <a:r>
              <a:rPr lang="en-US" sz="2200" dirty="0" smtClean="0">
                <a:solidFill>
                  <a:srgbClr val="FF0000"/>
                </a:solidFill>
                <a:latin typeface="华文细黑"/>
                <a:ea typeface="华文细黑"/>
                <a:cs typeface="华文细黑"/>
              </a:rPr>
              <a:t>当作俗物</a:t>
            </a:r>
            <a:r>
              <a:rPr lang="zh-CN" altLang="en-US" sz="2200" dirty="0" smtClean="0">
                <a:solidFill>
                  <a:srgbClr val="FF0000"/>
                </a:solidFill>
                <a:latin typeface="华文细黑"/>
                <a:ea typeface="华文细黑"/>
                <a:cs typeface="华文细黑"/>
              </a:rPr>
              <a:t>”</a:t>
            </a:r>
            <a:endParaRPr lang="en-US" altLang="zh-CN" sz="2200" dirty="0">
              <a:solidFill>
                <a:srgbClr val="FF0000"/>
              </a:solidFill>
              <a:latin typeface="华文细黑"/>
              <a:ea typeface="华文细黑"/>
              <a:cs typeface="华文细黑"/>
            </a:endParaRPr>
          </a:p>
          <a:p>
            <a:r>
              <a:rPr lang="en-US" altLang="zh-CN" sz="2200" dirty="0" smtClean="0">
                <a:solidFill>
                  <a:srgbClr val="FF0000"/>
                </a:solidFill>
                <a:latin typeface="华文细黑"/>
                <a:ea typeface="华文细黑"/>
                <a:cs typeface="华文细黑"/>
              </a:rPr>
              <a:t>(10:15</a:t>
            </a:r>
            <a:r>
              <a:rPr lang="en-US" altLang="zh-CN" sz="2200" dirty="0">
                <a:solidFill>
                  <a:srgbClr val="FF0000"/>
                </a:solidFill>
                <a:latin typeface="华文细黑"/>
                <a:ea typeface="华文细黑"/>
                <a:cs typeface="华文细黑"/>
              </a:rPr>
              <a:t>)</a:t>
            </a:r>
            <a:r>
              <a:rPr lang="zh-CN" altLang="en-US" sz="2200" dirty="0" smtClean="0">
                <a:solidFill>
                  <a:srgbClr val="FF0000"/>
                </a:solidFill>
                <a:latin typeface="华文细黑"/>
                <a:ea typeface="华文细黑"/>
                <a:cs typeface="华文细黑"/>
              </a:rPr>
              <a:t>。</a:t>
            </a:r>
            <a:endParaRPr lang="en-US" altLang="zh-CN" sz="2200" dirty="0" smtClean="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8</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7" name="Rectangle 6"/>
          <p:cNvSpPr/>
          <p:nvPr/>
        </p:nvSpPr>
        <p:spPr>
          <a:xfrm>
            <a:off x="5311" y="3413364"/>
            <a:ext cx="6395489" cy="3477875"/>
          </a:xfrm>
          <a:prstGeom prst="rect">
            <a:avLst/>
          </a:prstGeom>
        </p:spPr>
        <p:txBody>
          <a:bodyPr wrap="square">
            <a:spAutoFit/>
          </a:bodyPr>
          <a:lstStyle/>
          <a:p>
            <a:r>
              <a:rPr lang="en-US" sz="2000" dirty="0">
                <a:latin typeface="Arial Narrow"/>
                <a:cs typeface="Arial Narrow"/>
              </a:rPr>
              <a:t>“About noon the following day as they were on their journey and approaching the city, Peter went up on the roof to </a:t>
            </a:r>
            <a:r>
              <a:rPr lang="en-US" sz="2000" dirty="0" err="1">
                <a:latin typeface="Arial Narrow"/>
                <a:cs typeface="Arial Narrow"/>
              </a:rPr>
              <a:t>pray.He</a:t>
            </a:r>
            <a:r>
              <a:rPr lang="en-US" sz="2000" dirty="0">
                <a:latin typeface="Arial Narrow"/>
                <a:cs typeface="Arial Narrow"/>
              </a:rPr>
              <a:t> became hungry and wanted something to </a:t>
            </a:r>
            <a:r>
              <a:rPr lang="en-US" sz="2000" dirty="0" err="1">
                <a:latin typeface="Arial Narrow"/>
                <a:cs typeface="Arial Narrow"/>
              </a:rPr>
              <a:t>eat,and</a:t>
            </a:r>
            <a:r>
              <a:rPr lang="en-US" sz="2000" dirty="0">
                <a:latin typeface="Arial Narrow"/>
                <a:cs typeface="Arial Narrow"/>
              </a:rPr>
              <a:t> while the meal was being prepared, he fell into a trance.</a:t>
            </a:r>
            <a:r>
              <a:rPr lang="en-US" sz="2000" b="1" baseline="30000" dirty="0">
                <a:latin typeface="Arial Narrow"/>
                <a:cs typeface="Arial Narrow"/>
              </a:rPr>
              <a:t> </a:t>
            </a:r>
            <a:r>
              <a:rPr lang="en-US" sz="2000" dirty="0">
                <a:latin typeface="Arial Narrow"/>
                <a:cs typeface="Arial Narrow"/>
              </a:rPr>
              <a:t>He saw heaven opened and </a:t>
            </a:r>
            <a:r>
              <a:rPr lang="en-US" sz="2000" dirty="0" smtClean="0">
                <a:latin typeface="Arial Narrow"/>
                <a:cs typeface="Arial Narrow"/>
              </a:rPr>
              <a:t>some-thing </a:t>
            </a:r>
            <a:r>
              <a:rPr lang="en-US" sz="2000" dirty="0">
                <a:latin typeface="Arial Narrow"/>
                <a:cs typeface="Arial Narrow"/>
              </a:rPr>
              <a:t>like a large sheet being let down to earth by its four </a:t>
            </a:r>
            <a:r>
              <a:rPr lang="en-US" sz="2000" dirty="0" err="1" smtClean="0">
                <a:latin typeface="Arial Narrow"/>
                <a:cs typeface="Arial Narrow"/>
              </a:rPr>
              <a:t>corners.It</a:t>
            </a:r>
            <a:r>
              <a:rPr lang="en-US" sz="2000" dirty="0" smtClean="0">
                <a:latin typeface="Arial Narrow"/>
                <a:cs typeface="Arial Narrow"/>
              </a:rPr>
              <a:t> </a:t>
            </a:r>
            <a:r>
              <a:rPr lang="en-US" sz="2000" dirty="0">
                <a:latin typeface="Arial Narrow"/>
                <a:cs typeface="Arial Narrow"/>
              </a:rPr>
              <a:t>contained all kinds of four-footed animals, as well as reptiles and birds. Then a voice told him, “Get up, Peter. Kill and eat.”(10:9-13).                         </a:t>
            </a:r>
          </a:p>
          <a:p>
            <a:r>
              <a:rPr lang="en-US" sz="2000" b="1" dirty="0">
                <a:latin typeface="Arial Narrow"/>
                <a:cs typeface="Arial Narrow"/>
              </a:rPr>
              <a:t>A. Objection.</a:t>
            </a:r>
            <a:r>
              <a:rPr lang="en-US" sz="2000" dirty="0">
                <a:latin typeface="Arial Narrow"/>
                <a:cs typeface="Arial Narrow"/>
              </a:rPr>
              <a:t> “Surely not, Lord!” Peter replied. “I have never eaten anything impure or unclean”(10:14). </a:t>
            </a:r>
          </a:p>
          <a:p>
            <a:r>
              <a:rPr lang="en-US" sz="2000" b="1" dirty="0">
                <a:latin typeface="Arial Narrow"/>
                <a:cs typeface="Arial Narrow"/>
              </a:rPr>
              <a:t>B. Correction. </a:t>
            </a:r>
            <a:r>
              <a:rPr lang="en-US" sz="2000" dirty="0">
                <a:latin typeface="Arial Narrow"/>
                <a:cs typeface="Arial Narrow"/>
              </a:rPr>
              <a:t>“The voice spoke to him a second time, “Do not call anything impure that God has made clean”(10:15). </a:t>
            </a:r>
            <a:endParaRPr lang="en-US" sz="2000" dirty="0">
              <a:latin typeface="Arial Narrow"/>
              <a:cs typeface="Arial Narrow"/>
            </a:endParaRPr>
          </a:p>
        </p:txBody>
      </p:sp>
      <p:pic>
        <p:nvPicPr>
          <p:cNvPr id="3" name="Picture 2"/>
          <p:cNvPicPr>
            <a:picLocks noChangeAspect="1"/>
          </p:cNvPicPr>
          <p:nvPr/>
        </p:nvPicPr>
        <p:blipFill>
          <a:blip r:embed="rId3"/>
          <a:stretch>
            <a:fillRect/>
          </a:stretch>
        </p:blipFill>
        <p:spPr>
          <a:xfrm>
            <a:off x="6379403" y="3586560"/>
            <a:ext cx="2764596" cy="3271439"/>
          </a:xfrm>
          <a:prstGeom prst="rect">
            <a:avLst/>
          </a:prstGeom>
        </p:spPr>
      </p:pic>
    </p:spTree>
    <p:extLst>
      <p:ext uri="{BB962C8B-B14F-4D97-AF65-F5344CB8AC3E}">
        <p14:creationId xmlns:p14="http://schemas.microsoft.com/office/powerpoint/2010/main" val="31316741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5632310"/>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C</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重复</a:t>
            </a:r>
            <a:r>
              <a:rPr lang="zh-CN" altLang="zh-TW"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这样一连三次，那物随即收回天上</a:t>
            </a:r>
            <a:r>
              <a:rPr lang="en-US" sz="2400" dirty="0" smtClean="0">
                <a:solidFill>
                  <a:srgbClr val="FF0000"/>
                </a:solidFill>
                <a:latin typeface="华文细黑"/>
                <a:ea typeface="华文细黑"/>
                <a:cs typeface="华文细黑"/>
              </a:rPr>
              <a:t>去了</a:t>
            </a:r>
            <a:r>
              <a:rPr lang="en-US" altLang="zh-CN" sz="2400" dirty="0" smtClean="0">
                <a:solidFill>
                  <a:srgbClr val="FF0000"/>
                </a:solidFill>
                <a:latin typeface="华文细黑"/>
                <a:ea typeface="华文细黑"/>
                <a:cs typeface="华文细黑"/>
              </a:rPr>
              <a:t>”(10:16)</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D</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犹豫</a:t>
            </a:r>
            <a:r>
              <a:rPr lang="zh-CN" altLang="zh-TW"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彼得心里正在猜疑之间，不知所看见的异象是什么意思，哥尼流所差来的人，已经访问到西门的家，站在门外</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喊着问，有称呼彼得的西门住在这里没有</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彼得还思想那异象的时候，圣灵向他说，有三个人来找你</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起来，下去，和他们同往，不要疑惑。因为是我差他们来</a:t>
            </a:r>
            <a:r>
              <a:rPr 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 </a:t>
            </a:r>
            <a:r>
              <a:rPr lang="en-US" altLang="zh-CN" sz="2400" dirty="0">
                <a:solidFill>
                  <a:srgbClr val="FF0000"/>
                </a:solidFill>
                <a:latin typeface="华文细黑"/>
                <a:ea typeface="华文细黑"/>
                <a:cs typeface="华文细黑"/>
              </a:rPr>
              <a:t>(10:</a:t>
            </a:r>
            <a:r>
              <a:rPr lang="en-US"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7-20</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latin typeface="Arial Narrow"/>
                <a:cs typeface="Arial Narrow"/>
              </a:rPr>
              <a:t>C. </a:t>
            </a:r>
            <a:r>
              <a:rPr lang="en-US" sz="2400" b="1" dirty="0">
                <a:latin typeface="Arial Narrow"/>
                <a:cs typeface="Arial Narrow"/>
              </a:rPr>
              <a:t>Repetition.</a:t>
            </a:r>
            <a:r>
              <a:rPr lang="en-US" sz="2400" dirty="0">
                <a:latin typeface="Arial Narrow"/>
                <a:cs typeface="Arial Narrow"/>
              </a:rPr>
              <a:t> “This happened three times, and immediately the sheet was taken back to heaven”(10:16</a:t>
            </a:r>
            <a:r>
              <a:rPr lang="en-US" sz="2400" dirty="0" smtClean="0">
                <a:latin typeface="Arial Narrow"/>
                <a:cs typeface="Arial Narrow"/>
              </a:rPr>
              <a:t>).</a:t>
            </a:r>
            <a:endParaRPr lang="en-US" sz="2400" dirty="0">
              <a:latin typeface="Arial Narrow"/>
              <a:cs typeface="Arial Narrow"/>
            </a:endParaRPr>
          </a:p>
          <a:p>
            <a:r>
              <a:rPr lang="en-US" sz="2400" b="1" dirty="0">
                <a:latin typeface="Arial Narrow"/>
                <a:cs typeface="Arial Narrow"/>
              </a:rPr>
              <a:t>D. </a:t>
            </a:r>
            <a:r>
              <a:rPr lang="en-US" sz="2400" b="1" dirty="0" smtClean="0">
                <a:latin typeface="Arial Narrow"/>
                <a:cs typeface="Arial Narrow"/>
              </a:rPr>
              <a:t>Hesitation. </a:t>
            </a:r>
            <a:r>
              <a:rPr lang="en-US" sz="2400" dirty="0" smtClean="0">
                <a:latin typeface="Arial Narrow"/>
                <a:cs typeface="Arial Narrow"/>
              </a:rPr>
              <a:t>“</a:t>
            </a:r>
            <a:r>
              <a:rPr lang="en-US" sz="2400" dirty="0">
                <a:latin typeface="Arial Narrow"/>
                <a:cs typeface="Arial Narrow"/>
              </a:rPr>
              <a:t>While Peter was wondering about the meaning of the vision, the men sent by Cornelius found out where Simon’s house was and stopped at the gate. They called out, asking if Simon who was known as Peter was staying </a:t>
            </a:r>
            <a:r>
              <a:rPr lang="en-US" sz="2400" dirty="0" err="1" smtClean="0">
                <a:latin typeface="Arial Narrow"/>
                <a:cs typeface="Arial Narrow"/>
              </a:rPr>
              <a:t>there.While</a:t>
            </a:r>
            <a:r>
              <a:rPr lang="en-US" sz="2400" dirty="0" smtClean="0">
                <a:latin typeface="Arial Narrow"/>
                <a:cs typeface="Arial Narrow"/>
              </a:rPr>
              <a:t> </a:t>
            </a:r>
            <a:r>
              <a:rPr lang="en-US" sz="2400" dirty="0">
                <a:latin typeface="Arial Narrow"/>
                <a:cs typeface="Arial Narrow"/>
              </a:rPr>
              <a:t>Peter was still thinking about the vision, </a:t>
            </a:r>
            <a:endParaRPr lang="en-US" sz="2400" dirty="0" smtClean="0">
              <a:latin typeface="Arial Narrow"/>
              <a:cs typeface="Arial Narrow"/>
            </a:endParaRPr>
          </a:p>
          <a:p>
            <a:r>
              <a:rPr lang="en-US" sz="2400" dirty="0" smtClean="0">
                <a:latin typeface="Arial Narrow"/>
                <a:cs typeface="Arial Narrow"/>
              </a:rPr>
              <a:t>the </a:t>
            </a:r>
            <a:r>
              <a:rPr lang="en-US" sz="2400" dirty="0">
                <a:latin typeface="Arial Narrow"/>
                <a:cs typeface="Arial Narrow"/>
              </a:rPr>
              <a:t>Spirit said to </a:t>
            </a:r>
            <a:r>
              <a:rPr lang="en-US" sz="2400" dirty="0" err="1">
                <a:latin typeface="Arial Narrow"/>
                <a:cs typeface="Arial Narrow"/>
              </a:rPr>
              <a:t>him</a:t>
            </a:r>
            <a:r>
              <a:rPr lang="en-US" sz="2400" dirty="0" err="1" smtClean="0">
                <a:latin typeface="Arial Narrow"/>
                <a:cs typeface="Arial Narrow"/>
              </a:rPr>
              <a:t>,Simon</a:t>
            </a:r>
            <a:r>
              <a:rPr lang="en-US" sz="2400" dirty="0">
                <a:latin typeface="Arial Narrow"/>
                <a:cs typeface="Arial Narrow"/>
              </a:rPr>
              <a:t>, three men are looking </a:t>
            </a:r>
            <a:endParaRPr lang="en-US" sz="2400" dirty="0" smtClean="0">
              <a:latin typeface="Arial Narrow"/>
              <a:cs typeface="Arial Narrow"/>
            </a:endParaRPr>
          </a:p>
          <a:p>
            <a:r>
              <a:rPr lang="en-US" sz="2400" dirty="0" smtClean="0">
                <a:latin typeface="Arial Narrow"/>
                <a:cs typeface="Arial Narrow"/>
              </a:rPr>
              <a:t>for </a:t>
            </a:r>
            <a:r>
              <a:rPr lang="en-US" sz="2400" dirty="0" err="1" smtClean="0">
                <a:latin typeface="Arial Narrow"/>
                <a:cs typeface="Arial Narrow"/>
              </a:rPr>
              <a:t>you.So</a:t>
            </a:r>
            <a:r>
              <a:rPr lang="en-US" sz="2400" dirty="0" smtClean="0">
                <a:latin typeface="Arial Narrow"/>
                <a:cs typeface="Arial Narrow"/>
              </a:rPr>
              <a:t> </a:t>
            </a:r>
            <a:r>
              <a:rPr lang="en-US" sz="2400" dirty="0">
                <a:latin typeface="Arial Narrow"/>
                <a:cs typeface="Arial Narrow"/>
              </a:rPr>
              <a:t>get up and go </a:t>
            </a:r>
            <a:r>
              <a:rPr lang="en-US" sz="2400" dirty="0" err="1" smtClean="0">
                <a:latin typeface="Arial Narrow"/>
                <a:cs typeface="Arial Narrow"/>
              </a:rPr>
              <a:t>downstairs.Do</a:t>
            </a:r>
            <a:r>
              <a:rPr lang="en-US" sz="2400" dirty="0" smtClean="0">
                <a:latin typeface="Arial Narrow"/>
                <a:cs typeface="Arial Narrow"/>
              </a:rPr>
              <a:t> </a:t>
            </a:r>
            <a:r>
              <a:rPr lang="en-US" sz="2400" dirty="0">
                <a:latin typeface="Arial Narrow"/>
                <a:cs typeface="Arial Narrow"/>
              </a:rPr>
              <a:t>not </a:t>
            </a:r>
            <a:r>
              <a:rPr lang="en-US" sz="2400" dirty="0" smtClean="0">
                <a:latin typeface="Arial Narrow"/>
                <a:cs typeface="Arial Narrow"/>
              </a:rPr>
              <a:t>hesitate </a:t>
            </a:r>
          </a:p>
          <a:p>
            <a:r>
              <a:rPr lang="en-US" sz="2400" dirty="0" smtClean="0">
                <a:latin typeface="Arial Narrow"/>
                <a:cs typeface="Arial Narrow"/>
              </a:rPr>
              <a:t>to </a:t>
            </a:r>
            <a:r>
              <a:rPr lang="en-US" sz="2400" dirty="0">
                <a:latin typeface="Arial Narrow"/>
                <a:cs typeface="Arial Narrow"/>
              </a:rPr>
              <a:t>go with them, for I have sent </a:t>
            </a:r>
            <a:r>
              <a:rPr lang="en-US" sz="2400" dirty="0" smtClean="0">
                <a:latin typeface="Arial Narrow"/>
                <a:cs typeface="Arial Narrow"/>
              </a:rPr>
              <a:t>them</a:t>
            </a:r>
            <a:r>
              <a:rPr lang="en-US" sz="2400" dirty="0" smtClean="0">
                <a:latin typeface="Arial Narrow"/>
                <a:cs typeface="Arial Narrow"/>
              </a:rPr>
              <a:t>”(10:17-20).</a:t>
            </a:r>
            <a:endParaRPr lang="en-US" sz="2400" dirty="0">
              <a:latin typeface="Arial Narrow"/>
              <a:cs typeface="Arial Narrow"/>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9</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892800" y="4516224"/>
            <a:ext cx="3251200" cy="2349500"/>
          </a:xfrm>
          <a:prstGeom prst="rect">
            <a:avLst/>
          </a:prstGeom>
        </p:spPr>
      </p:pic>
    </p:spTree>
    <p:extLst>
      <p:ext uri="{BB962C8B-B14F-4D97-AF65-F5344CB8AC3E}">
        <p14:creationId xmlns:p14="http://schemas.microsoft.com/office/powerpoint/2010/main" val="25060038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165679</TotalTime>
  <Words>2745</Words>
  <Application>Microsoft Macintosh PowerPoint</Application>
  <PresentationFormat>On-screen Show (4:3)</PresentationFormat>
  <Paragraphs>144</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1054</cp:revision>
  <cp:lastPrinted>2017-04-20T12:26:42Z</cp:lastPrinted>
  <dcterms:created xsi:type="dcterms:W3CDTF">2016-02-20T15:39:29Z</dcterms:created>
  <dcterms:modified xsi:type="dcterms:W3CDTF">2017-05-23T14:55:50Z</dcterms:modified>
</cp:coreProperties>
</file>