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6" r:id="rId2"/>
    <p:sldId id="297" r:id="rId3"/>
    <p:sldId id="256" r:id="rId4"/>
    <p:sldId id="257" r:id="rId5"/>
    <p:sldId id="295" r:id="rId6"/>
    <p:sldId id="258" r:id="rId7"/>
    <p:sldId id="292" r:id="rId8"/>
    <p:sldId id="284" r:id="rId9"/>
    <p:sldId id="285" r:id="rId10"/>
    <p:sldId id="286" r:id="rId11"/>
    <p:sldId id="287" r:id="rId12"/>
    <p:sldId id="260" r:id="rId13"/>
    <p:sldId id="294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71" autoAdjust="0"/>
  </p:normalViewPr>
  <p:slideViewPr>
    <p:cSldViewPr snapToGrid="0" snapToObjects="1">
      <p:cViewPr>
        <p:scale>
          <a:sx n="66" d="100"/>
          <a:sy n="66" d="100"/>
        </p:scale>
        <p:origin x="-66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D48A1-D96E-194E-A456-4CC70FB8C113}" type="datetimeFigureOut">
              <a:rPr lang="en-US" smtClean="0"/>
              <a:t>1/7/17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BB15E-1FFC-5140-A5E1-72FEDEDA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5001-2DF1-D042-99EC-73EA0B711B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5001-2DF1-D042-99EC-73EA0B711B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0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5001-2DF1-D042-99EC-73EA0B711B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5001-2DF1-D042-99EC-73EA0B711B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5001-2DF1-D042-99EC-73EA0B711B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5001-2DF1-D042-99EC-73EA0B711B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0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5001-2DF1-D042-99EC-73EA0B711B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0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5001-2DF1-D042-99EC-73EA0B711B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0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25001-2DF1-D042-99EC-73EA0B711B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4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8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8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6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5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1/7/17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1/7/17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2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1/7/17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3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FF8B-BD77-C040-B157-80E866760AD0}" type="datetimeFigureOut">
              <a:rPr lang="en-US" smtClean="0"/>
              <a:t>1/7/17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5FF8B-BD77-C040-B157-80E866760AD0}" type="datetimeFigureOut">
              <a:rPr lang="en-US" smtClean="0"/>
              <a:t>1/7/17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3EC8-6014-5845-B826-6F9F5BFD4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kcccc.org/openchurch/gkcccc_hom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5441" y="-38932"/>
            <a:ext cx="9179441" cy="1328266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堪城华人基督教</a:t>
            </a:r>
            <a:r>
              <a:rPr lang="en-US" sz="24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会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2017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年教会祷告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:</a:t>
            </a:r>
            <a:r>
              <a:rPr lang="en-US" altLang="zh-CN" sz="2400" b="1" dirty="0" smtClean="0">
                <a:solidFill>
                  <a:schemeClr val="tx1"/>
                </a:solidFill>
                <a:latin typeface="Arial Narrow"/>
                <a:ea typeface="华文细黑"/>
                <a:cs typeface="Arial Narrow"/>
              </a:rPr>
              <a:t>GKCCCC2017 Congregation Prayer:</a:t>
            </a:r>
            <a:endParaRPr lang="en-US" altLang="zh-CN" sz="2400" b="1" dirty="0" smtClean="0">
              <a:solidFill>
                <a:schemeClr val="tx1"/>
              </a:solidFill>
              <a:latin typeface="Arial Narrow"/>
              <a:ea typeface="华文细黑"/>
              <a:cs typeface="Arial Narrow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35441" y="460298"/>
            <a:ext cx="9179441" cy="1328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 b="1" dirty="0" smtClean="0">
                <a:solidFill>
                  <a:schemeClr val="tx1"/>
                </a:solidFill>
                <a:latin typeface="Arial Narrow"/>
                <a:ea typeface="华文细黑"/>
                <a:cs typeface="Arial Narrow"/>
              </a:rPr>
              <a:t>请站起来，跟我一起祷告：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神啊，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…</a:t>
            </a:r>
          </a:p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我们感谢您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因您是我们的父也因着信心我们是您的家人。</a:t>
            </a:r>
            <a:endParaRPr lang="en-US" altLang="zh-CN" sz="2400" b="1" dirty="0" smtClean="0">
              <a:solidFill>
                <a:srgbClr val="FF0000"/>
              </a:solidFill>
              <a:latin typeface="Arial Narrow"/>
              <a:ea typeface="华文细黑"/>
              <a:cs typeface="Arial Narrow"/>
            </a:endParaRPr>
          </a:p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我们感谢您因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基督是我们的头也因着恩典我们是基督的身体。</a:t>
            </a:r>
            <a:endParaRPr lang="en-US" altLang="zh-CN" sz="2400" b="1" dirty="0" smtClean="0">
              <a:solidFill>
                <a:srgbClr val="FF0000"/>
              </a:solidFill>
              <a:latin typeface="Arial Narrow"/>
              <a:ea typeface="华文细黑"/>
              <a:cs typeface="Arial Narrow"/>
            </a:endParaRPr>
          </a:p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我们感谢您因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圣灵是我们的恩膏也因着祂的能力我们活着。</a:t>
            </a:r>
            <a:endParaRPr lang="en-US" altLang="zh-CN" sz="2400" b="1" dirty="0" smtClean="0">
              <a:solidFill>
                <a:srgbClr val="FF0000"/>
              </a:solidFill>
              <a:latin typeface="Arial Narrow"/>
              <a:ea typeface="华文细黑"/>
              <a:cs typeface="Arial Narrow"/>
            </a:endParaRPr>
          </a:p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我们感谢您因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圣经是您的书也因着灵感我们有神的话。</a:t>
            </a:r>
            <a:endParaRPr lang="en-US" altLang="zh-CN" sz="2400" b="1" dirty="0" smtClean="0">
              <a:solidFill>
                <a:srgbClr val="FF0000"/>
              </a:solidFill>
              <a:latin typeface="Arial Narrow"/>
              <a:ea typeface="华文细黑"/>
              <a:cs typeface="Arial Narrow"/>
            </a:endParaRPr>
          </a:p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我们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祈求您恩</a:t>
            </a:r>
            <a:r>
              <a:rPr lang="zh-CN" altLang="en-US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膏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和打开我们的耳朵</a:t>
            </a:r>
            <a:r>
              <a:rPr lang="zh-CN" altLang="en-US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因着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可以听神的话。</a:t>
            </a:r>
            <a:endParaRPr lang="en-US" altLang="zh-CN" sz="2400" b="1" dirty="0" smtClean="0">
              <a:solidFill>
                <a:srgbClr val="FF0000"/>
              </a:solidFill>
              <a:latin typeface="Arial Narrow"/>
              <a:ea typeface="华文细黑"/>
              <a:cs typeface="Arial Narrow"/>
            </a:endParaRPr>
          </a:p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我们祈求您恩</a:t>
            </a:r>
            <a:r>
              <a:rPr lang="zh-CN" altLang="en-US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膏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和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打开我们的眼睛</a:t>
            </a:r>
            <a:r>
              <a:rPr lang="zh-CN" altLang="en-US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因着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可以明白神的话。</a:t>
            </a:r>
            <a:endParaRPr lang="en-US" altLang="zh-CN" sz="2400" b="1" dirty="0">
              <a:solidFill>
                <a:srgbClr val="FF0000"/>
              </a:solidFill>
              <a:latin typeface="Arial Narrow"/>
              <a:ea typeface="华文细黑"/>
              <a:cs typeface="Arial Narrow"/>
            </a:endParaRPr>
          </a:p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我们祈求您恩</a:t>
            </a:r>
            <a:r>
              <a:rPr lang="zh-CN" altLang="en-US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膏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和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打开我们的心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因着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可以接受神的话。</a:t>
            </a:r>
            <a:endParaRPr lang="en-US" altLang="zh-CN" sz="2400" b="1" dirty="0">
              <a:solidFill>
                <a:srgbClr val="FF0000"/>
              </a:solidFill>
              <a:latin typeface="Arial Narrow"/>
              <a:ea typeface="华文细黑"/>
              <a:cs typeface="Arial Narrow"/>
            </a:endParaRPr>
          </a:p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我们祈求您恩</a:t>
            </a:r>
            <a:r>
              <a:rPr lang="zh-CN" altLang="en-US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膏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和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改变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我们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的思想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因着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可以跟从神的旨意。</a:t>
            </a:r>
            <a:endParaRPr lang="en-US" altLang="zh-CN" sz="2400" b="1" dirty="0" smtClean="0">
              <a:solidFill>
                <a:srgbClr val="FF0000"/>
              </a:solidFill>
              <a:latin typeface="Arial Narrow"/>
              <a:ea typeface="华文细黑"/>
              <a:cs typeface="Arial Narrow"/>
            </a:endParaRPr>
          </a:p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我们祈求您恩</a:t>
            </a:r>
            <a:r>
              <a:rPr lang="zh-CN" altLang="en-US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膏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和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用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我们的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手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因着可以</a:t>
            </a:r>
            <a:r>
              <a:rPr lang="zh-CN" altLang="en-US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照着神的旨意而做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Arial Narrow"/>
              <a:ea typeface="华文细黑"/>
              <a:cs typeface="Arial Narrow"/>
            </a:endParaRPr>
          </a:p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我们祈求您恩</a:t>
            </a:r>
            <a:r>
              <a:rPr lang="zh-CN" altLang="en-US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膏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和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用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我们的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脚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因着可以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在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神的</a:t>
            </a:r>
            <a:r>
              <a:rPr lang="zh-CN" altLang="en-US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旨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意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上行走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Arial Narrow"/>
              <a:ea typeface="华文细黑"/>
              <a:cs typeface="Arial Narrow"/>
            </a:endParaRPr>
          </a:p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我们祈求您恩膏和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使用您的仆人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因着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他能向我们表达您的信息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Arial Narrow"/>
              <a:ea typeface="华文细黑"/>
              <a:cs typeface="Arial Narrow"/>
            </a:endParaRPr>
          </a:p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我们祈求您恩</a:t>
            </a:r>
            <a:r>
              <a:rPr lang="zh-CN" altLang="en-US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膏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和</a:t>
            </a:r>
            <a:r>
              <a:rPr lang="zh-CN" altLang="en-US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帮助您的教会</a:t>
            </a:r>
            <a:r>
              <a:rPr lang="en-US" sz="24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寻求</a:t>
            </a:r>
            <a:r>
              <a:rPr lang="zh-CN" altLang="en-US" sz="24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真</a:t>
            </a:r>
            <a:r>
              <a:rPr lang="en-US" sz="24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神</a:t>
            </a:r>
            <a:r>
              <a:rPr lang="zh-CN" altLang="en-US" sz="24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，祈求神</a:t>
            </a:r>
            <a:r>
              <a:rPr lang="en-US" sz="24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国，连接</a:t>
            </a:r>
            <a:r>
              <a:rPr lang="zh-CN" altLang="en-US" sz="24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于</a:t>
            </a:r>
            <a:r>
              <a:rPr lang="en-US" sz="24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神</a:t>
            </a:r>
            <a:r>
              <a:rPr lang="en-US" sz="24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关爱别人</a:t>
            </a:r>
            <a:r>
              <a:rPr lang="en-US" sz="24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献身</a:t>
            </a:r>
            <a:r>
              <a:rPr lang="en-US" sz="24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宣教</a:t>
            </a:r>
            <a:r>
              <a:rPr lang="zh-CN" altLang="en-US" sz="24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，奉献</a:t>
            </a:r>
            <a:r>
              <a:rPr lang="en-US" sz="24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事工</a:t>
            </a:r>
            <a:r>
              <a:rPr lang="en-US" sz="24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。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我们奉耶稣的名祷告，阿们。</a:t>
            </a:r>
            <a:r>
              <a:rPr lang="en-US" sz="24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 </a:t>
            </a:r>
            <a:endParaRPr lang="en-US" sz="24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0448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87544" y="6316060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(7)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126" y="1024567"/>
            <a:ext cx="9080301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A.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圣父（约翰福音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1:12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）。</a:t>
            </a:r>
            <a:endParaRPr lang="en-US" altLang="zh-TW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B.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圣子（启示录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3:20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）。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C.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圣灵（</a:t>
            </a:r>
            <a:r>
              <a:rPr lang="zh-CN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约翰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福音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14:16-17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）。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D.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神的话（</a:t>
            </a:r>
            <a:r>
              <a:rPr lang="zh-CN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约翰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福音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8:31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）。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E.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神的教会（希伯来书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10:25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）。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应用</a:t>
            </a:r>
            <a:r>
              <a:rPr lang="zh-CN" altLang="en-US" sz="28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：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今天属灵的关系对你有什么意义</a:t>
            </a:r>
            <a:r>
              <a:rPr lang="zh-CN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？</a:t>
            </a:r>
            <a:endParaRPr lang="en-US" sz="2800" dirty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dirty="0" smtClean="0">
                <a:latin typeface="Arial Narrow"/>
                <a:cs typeface="Arial Narrow"/>
              </a:rPr>
              <a:t>A</a:t>
            </a:r>
            <a:r>
              <a:rPr lang="en-US" sz="2800" dirty="0">
                <a:latin typeface="Arial Narrow"/>
                <a:cs typeface="Arial Narrow"/>
              </a:rPr>
              <a:t>. God the Father (Jn.1:12). </a:t>
            </a:r>
          </a:p>
          <a:p>
            <a:r>
              <a:rPr lang="en-US" sz="2800" dirty="0">
                <a:latin typeface="Arial Narrow"/>
                <a:cs typeface="Arial Narrow"/>
              </a:rPr>
              <a:t>B. God the Son (Rev.3:20).</a:t>
            </a:r>
          </a:p>
          <a:p>
            <a:r>
              <a:rPr lang="en-US" sz="2800" dirty="0">
                <a:latin typeface="Arial Narrow"/>
                <a:cs typeface="Arial Narrow"/>
              </a:rPr>
              <a:t>C. God the Holy </a:t>
            </a:r>
            <a:r>
              <a:rPr lang="en-US" sz="2800" dirty="0" smtClean="0">
                <a:latin typeface="Arial Narrow"/>
                <a:cs typeface="Arial Narrow"/>
              </a:rPr>
              <a:t>Spirit </a:t>
            </a:r>
            <a:r>
              <a:rPr lang="en-US" sz="2800" dirty="0">
                <a:latin typeface="Arial Narrow"/>
                <a:cs typeface="Arial Narrow"/>
              </a:rPr>
              <a:t>(Jn.14:16-17).</a:t>
            </a:r>
          </a:p>
          <a:p>
            <a:r>
              <a:rPr lang="en-US" sz="2800" dirty="0">
                <a:latin typeface="Arial Narrow"/>
                <a:cs typeface="Arial Narrow"/>
              </a:rPr>
              <a:t>D. God’s Word (Jn.8:31).</a:t>
            </a:r>
          </a:p>
          <a:p>
            <a:r>
              <a:rPr lang="en-US" sz="2800" dirty="0">
                <a:latin typeface="Arial Narrow"/>
                <a:cs typeface="Arial Narrow"/>
              </a:rPr>
              <a:t>E. God’s Church (Heb.10:25).</a:t>
            </a:r>
          </a:p>
          <a:p>
            <a:r>
              <a:rPr lang="en-US" sz="2800" b="1" dirty="0">
                <a:latin typeface="Arial Narrow"/>
                <a:cs typeface="Arial Narrow"/>
              </a:rPr>
              <a:t>Application:</a:t>
            </a:r>
            <a:r>
              <a:rPr lang="en-US" sz="2800" dirty="0">
                <a:latin typeface="Arial Narrow"/>
                <a:cs typeface="Arial Narrow"/>
              </a:rPr>
              <a:t> Today what does </a:t>
            </a:r>
            <a:r>
              <a:rPr lang="en-US" sz="2800" dirty="0" smtClean="0">
                <a:latin typeface="Arial Narrow"/>
                <a:cs typeface="Arial Narrow"/>
              </a:rPr>
              <a:t>spiritual relationship </a:t>
            </a:r>
            <a:r>
              <a:rPr lang="en-US" sz="2800" dirty="0">
                <a:latin typeface="Arial Narrow"/>
                <a:cs typeface="Arial Narrow"/>
              </a:rPr>
              <a:t>mean to </a:t>
            </a:r>
            <a:r>
              <a:rPr lang="en-US" sz="2800" dirty="0" smtClean="0">
                <a:latin typeface="Arial Narrow"/>
                <a:cs typeface="Arial Narrow"/>
              </a:rPr>
              <a:t>you?</a:t>
            </a:r>
            <a:endParaRPr lang="en-US" sz="2800" dirty="0"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7905"/>
            <a:ext cx="9144000" cy="100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2126" y="43431"/>
            <a:ext cx="915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4.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我的＝关系。我们跟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…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有属灵的关系。</a:t>
            </a:r>
            <a:endParaRPr lang="en-US" altLang="zh-CN" sz="2800" b="1" dirty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b="1" dirty="0">
                <a:latin typeface="Arial Narrow"/>
                <a:cs typeface="Arial Narrow"/>
              </a:rPr>
              <a:t>4. My=Relationship.</a:t>
            </a:r>
            <a:r>
              <a:rPr lang="en-US" sz="2800" dirty="0">
                <a:latin typeface="Arial Narrow"/>
                <a:cs typeface="Arial Narrow"/>
              </a:rPr>
              <a:t> We have a </a:t>
            </a:r>
            <a:r>
              <a:rPr lang="en-US" sz="2800" dirty="0" smtClean="0">
                <a:latin typeface="Arial Narrow"/>
                <a:cs typeface="Arial Narrow"/>
              </a:rPr>
              <a:t>spiritual relationship </a:t>
            </a:r>
            <a:r>
              <a:rPr lang="en-US" sz="2800" dirty="0">
                <a:latin typeface="Arial Narrow"/>
                <a:cs typeface="Arial Narrow"/>
              </a:rPr>
              <a:t>with…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803" y="1024566"/>
            <a:ext cx="3237197" cy="21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6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36223" y="6334780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(8)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126" y="1024567"/>
            <a:ext cx="9080301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A.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一个“被呼召聚会。”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B.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一个地方教会（聚会）。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C.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一个普世教会（基督的身体）。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D.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一个希腊民主聚会（使徒行传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19:32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，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39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，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41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）。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E.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一个犹太聚会为了宗教活动的结合（申命记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31:30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）。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应用：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今天教会对你有什么意义？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dirty="0" smtClean="0">
                <a:latin typeface="Arial Narrow"/>
                <a:cs typeface="Arial Narrow"/>
              </a:rPr>
              <a:t>A</a:t>
            </a:r>
            <a:r>
              <a:rPr lang="en-US" sz="2800" dirty="0">
                <a:latin typeface="Arial Narrow"/>
                <a:cs typeface="Arial Narrow"/>
              </a:rPr>
              <a:t>. </a:t>
            </a:r>
            <a:r>
              <a:rPr lang="en-US" sz="2800" dirty="0" smtClean="0">
                <a:latin typeface="Arial Narrow"/>
                <a:cs typeface="Arial Narrow"/>
              </a:rPr>
              <a:t>“</a:t>
            </a:r>
            <a:r>
              <a:rPr lang="en-US" sz="2800" dirty="0">
                <a:latin typeface="Arial Narrow"/>
                <a:cs typeface="Arial Narrow"/>
              </a:rPr>
              <a:t>A</a:t>
            </a:r>
            <a:r>
              <a:rPr lang="en-US" sz="2800" dirty="0" smtClean="0">
                <a:latin typeface="Arial Narrow"/>
                <a:cs typeface="Arial Narrow"/>
              </a:rPr>
              <a:t> </a:t>
            </a:r>
            <a:r>
              <a:rPr lang="en-US" sz="2800" dirty="0">
                <a:latin typeface="Arial Narrow"/>
                <a:cs typeface="Arial Narrow"/>
              </a:rPr>
              <a:t>called-out assembly.</a:t>
            </a:r>
            <a:r>
              <a:rPr lang="en-US" sz="2800" dirty="0" smtClean="0">
                <a:latin typeface="Arial Narrow"/>
                <a:cs typeface="Arial Narrow"/>
              </a:rPr>
              <a:t>”</a:t>
            </a:r>
            <a:endParaRPr lang="en-US" sz="2800" dirty="0">
              <a:latin typeface="Arial Narrow"/>
              <a:cs typeface="Arial Narrow"/>
            </a:endParaRPr>
          </a:p>
          <a:p>
            <a:r>
              <a:rPr lang="en-US" sz="2800" dirty="0">
                <a:latin typeface="Arial Narrow"/>
                <a:cs typeface="Arial Narrow"/>
              </a:rPr>
              <a:t>B. A local church (assembly</a:t>
            </a:r>
            <a:r>
              <a:rPr lang="en-US" sz="2800" dirty="0" smtClean="0">
                <a:latin typeface="Arial Narrow"/>
                <a:cs typeface="Arial Narrow"/>
              </a:rPr>
              <a:t>).</a:t>
            </a:r>
            <a:endParaRPr lang="en-US" sz="2800" dirty="0">
              <a:latin typeface="Arial Narrow"/>
              <a:cs typeface="Arial Narrow"/>
            </a:endParaRPr>
          </a:p>
          <a:p>
            <a:r>
              <a:rPr lang="en-US" sz="2800" dirty="0">
                <a:latin typeface="Arial Narrow"/>
                <a:cs typeface="Arial Narrow"/>
              </a:rPr>
              <a:t>C. A universal church (body of Christ</a:t>
            </a:r>
            <a:r>
              <a:rPr lang="en-US" sz="2800" dirty="0" smtClean="0">
                <a:latin typeface="Arial Narrow"/>
                <a:cs typeface="Arial Narrow"/>
              </a:rPr>
              <a:t>).</a:t>
            </a:r>
            <a:endParaRPr lang="en-US" sz="2800" dirty="0">
              <a:latin typeface="Arial Narrow"/>
              <a:cs typeface="Arial Narrow"/>
            </a:endParaRPr>
          </a:p>
          <a:p>
            <a:r>
              <a:rPr lang="en-US" sz="2800" dirty="0">
                <a:latin typeface="Arial Narrow"/>
                <a:cs typeface="Arial Narrow"/>
              </a:rPr>
              <a:t>D. A popular assembly of Greek citizens </a:t>
            </a:r>
            <a:r>
              <a:rPr lang="en-US" sz="2800" dirty="0" smtClean="0">
                <a:latin typeface="Arial Narrow"/>
                <a:cs typeface="Arial Narrow"/>
              </a:rPr>
              <a:t>(</a:t>
            </a:r>
            <a:r>
              <a:rPr lang="en-US" sz="2800" dirty="0">
                <a:latin typeface="Arial Narrow"/>
                <a:cs typeface="Arial Narrow"/>
              </a:rPr>
              <a:t>Ac.19:</a:t>
            </a:r>
            <a:r>
              <a:rPr lang="en-US" sz="2800" dirty="0" smtClean="0">
                <a:latin typeface="Arial Narrow"/>
                <a:cs typeface="Arial Narrow"/>
              </a:rPr>
              <a:t>32,39,41).</a:t>
            </a:r>
          </a:p>
          <a:p>
            <a:r>
              <a:rPr lang="en-US" sz="2800" dirty="0" smtClean="0">
                <a:latin typeface="Arial Narrow"/>
                <a:cs typeface="Arial Narrow"/>
              </a:rPr>
              <a:t>E</a:t>
            </a:r>
            <a:r>
              <a:rPr lang="en-US" sz="2800" dirty="0">
                <a:latin typeface="Arial Narrow"/>
                <a:cs typeface="Arial Narrow"/>
              </a:rPr>
              <a:t>. A Jewish assembly gathered for religious activity (Deut.31:</a:t>
            </a:r>
            <a:r>
              <a:rPr lang="en-US" sz="2800" dirty="0" smtClean="0">
                <a:latin typeface="Arial Narrow"/>
                <a:cs typeface="Arial Narrow"/>
              </a:rPr>
              <a:t>30)</a:t>
            </a:r>
            <a:r>
              <a:rPr lang="en-US" sz="2800" dirty="0">
                <a:latin typeface="Arial Narrow"/>
                <a:cs typeface="Arial Narrow"/>
              </a:rPr>
              <a:t>.</a:t>
            </a:r>
          </a:p>
          <a:p>
            <a:r>
              <a:rPr lang="en-US" sz="2800" b="1" dirty="0">
                <a:latin typeface="Arial Narrow"/>
                <a:cs typeface="Arial Narrow"/>
              </a:rPr>
              <a:t>Application:</a:t>
            </a:r>
            <a:r>
              <a:rPr lang="en-US" sz="2800" dirty="0">
                <a:latin typeface="Arial Narrow"/>
                <a:cs typeface="Arial Narrow"/>
              </a:rPr>
              <a:t> Today what does church mean to you?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7905"/>
            <a:ext cx="9144000" cy="100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2126" y="43431"/>
            <a:ext cx="915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5.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教会＝团体</a:t>
            </a:r>
            <a:r>
              <a:rPr lang="en-US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。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希腊文</a:t>
            </a:r>
            <a:r>
              <a:rPr lang="en-US" sz="2800" dirty="0">
                <a:solidFill>
                  <a:srgbClr val="FF0000"/>
                </a:solidFill>
                <a:latin typeface="Arial Narrow"/>
                <a:cs typeface="Arial Narrow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 Narrow"/>
                <a:cs typeface="Arial Narrow"/>
              </a:rPr>
              <a:t>ekklesia</a:t>
            </a:r>
            <a:r>
              <a:rPr lang="en-US" sz="2800" dirty="0">
                <a:solidFill>
                  <a:srgbClr val="FF0000"/>
                </a:solidFill>
                <a:latin typeface="Arial Narrow"/>
                <a:cs typeface="Arial Narrow"/>
              </a:rPr>
              <a:t>)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英文</a:t>
            </a:r>
            <a:r>
              <a:rPr lang="en-US" sz="2800" dirty="0">
                <a:solidFill>
                  <a:srgbClr val="FF0000"/>
                </a:solidFill>
                <a:latin typeface="Arial Narrow"/>
                <a:cs typeface="Arial Narrow"/>
              </a:rPr>
              <a:t>(ecclesiastical</a:t>
            </a:r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)</a:t>
            </a:r>
            <a:r>
              <a:rPr lang="zh-CN" alt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b="1" dirty="0">
                <a:latin typeface="Arial Narrow"/>
                <a:cs typeface="Arial Narrow"/>
              </a:rPr>
              <a:t>5. Church=Community.</a:t>
            </a:r>
            <a:r>
              <a:rPr lang="en-US" sz="2800" dirty="0">
                <a:latin typeface="Arial Narrow"/>
                <a:cs typeface="Arial Narrow"/>
              </a:rPr>
              <a:t> Greek (</a:t>
            </a:r>
            <a:r>
              <a:rPr lang="en-US" sz="2800" dirty="0" err="1">
                <a:latin typeface="Arial Narrow"/>
                <a:cs typeface="Arial Narrow"/>
              </a:rPr>
              <a:t>ekklesia</a:t>
            </a:r>
            <a:r>
              <a:rPr lang="en-US" sz="2800" dirty="0">
                <a:latin typeface="Arial Narrow"/>
                <a:cs typeface="Arial Narrow"/>
              </a:rPr>
              <a:t>) English (ecclesiastical).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375" y="3210571"/>
            <a:ext cx="3048000" cy="17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5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469080" y="6316060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</a:t>
            </a:r>
            <a:r>
              <a:rPr lang="zh-CN" altLang="zh-CN" sz="2800" dirty="0">
                <a:solidFill>
                  <a:srgbClr val="0000FF"/>
                </a:solidFill>
                <a:latin typeface="Times"/>
                <a:cs typeface="Times"/>
              </a:rPr>
              <a:t>9</a:t>
            </a:r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72281"/>
            <a:ext cx="9144000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这个象征是死亡和撒旦的能力。接着他的死亡和复活，基督胜过死亡，所以死亡不能抓住他的人。记得“我要建造我的教会”的意思就是基督应许门徒训练，关系和团体。我们也要跟从他对教会的目标。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应</a:t>
            </a:r>
            <a:r>
              <a:rPr lang="zh-CN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用：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今天信心对你有什么意义？什么是“承认真理”？你相信什么？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dirty="0" smtClean="0">
                <a:latin typeface="Arial Narrow"/>
                <a:cs typeface="Arial Narrow"/>
              </a:rPr>
              <a:t>This </a:t>
            </a:r>
            <a:r>
              <a:rPr lang="en-US" sz="2800" dirty="0">
                <a:latin typeface="Arial Narrow"/>
                <a:cs typeface="Arial Narrow"/>
              </a:rPr>
              <a:t>would symbolize the organized power of death and </a:t>
            </a:r>
            <a:r>
              <a:rPr lang="en-US" sz="2800" dirty="0" err="1" smtClean="0">
                <a:latin typeface="Arial Narrow"/>
                <a:cs typeface="Arial Narrow"/>
              </a:rPr>
              <a:t>Satan.By</a:t>
            </a:r>
            <a:r>
              <a:rPr lang="en-US" sz="2800" dirty="0" smtClean="0">
                <a:latin typeface="Arial Narrow"/>
                <a:cs typeface="Arial Narrow"/>
              </a:rPr>
              <a:t> </a:t>
            </a:r>
            <a:r>
              <a:rPr lang="en-US" sz="2800" dirty="0">
                <a:latin typeface="Arial Narrow"/>
                <a:cs typeface="Arial Narrow"/>
              </a:rPr>
              <a:t>His death and resurrection, Christ would conquer death, so that death would not be able to hold any of His people. </a:t>
            </a:r>
            <a:r>
              <a:rPr lang="en-US" sz="2800" dirty="0" smtClean="0">
                <a:latin typeface="Arial Narrow"/>
                <a:cs typeface="Arial Narrow"/>
              </a:rPr>
              <a:t>Remember </a:t>
            </a:r>
            <a:r>
              <a:rPr lang="en-US" sz="2800" dirty="0">
                <a:latin typeface="Arial Narrow"/>
                <a:cs typeface="Arial Narrow"/>
              </a:rPr>
              <a:t>“I will build my church” means that Christ Promises Discipleship, </a:t>
            </a:r>
            <a:r>
              <a:rPr lang="en-US" sz="2800" dirty="0" smtClean="0">
                <a:latin typeface="Arial Narrow"/>
                <a:cs typeface="Arial Narrow"/>
              </a:rPr>
              <a:t>Relationship</a:t>
            </a:r>
            <a:r>
              <a:rPr lang="en-US" sz="2800" dirty="0">
                <a:latin typeface="Arial Narrow"/>
                <a:cs typeface="Arial Narrow"/>
              </a:rPr>
              <a:t>, and Community. We are also to follow His purposes for His Church. </a:t>
            </a:r>
            <a:r>
              <a:rPr lang="en-US" sz="2800" b="1" dirty="0">
                <a:latin typeface="Arial Narrow"/>
                <a:cs typeface="Arial Narrow"/>
              </a:rPr>
              <a:t>Application:</a:t>
            </a:r>
            <a:r>
              <a:rPr lang="en-US" sz="2800" dirty="0">
                <a:latin typeface="Arial Narrow"/>
                <a:cs typeface="Arial Narrow"/>
              </a:rPr>
              <a:t> Today what does faith mean to you? </a:t>
            </a:r>
            <a:endParaRPr lang="en-US" sz="2800" dirty="0" smtClean="0">
              <a:latin typeface="Arial Narrow"/>
              <a:cs typeface="Arial Narrow"/>
            </a:endParaRPr>
          </a:p>
          <a:p>
            <a:r>
              <a:rPr lang="en-US" sz="2800" dirty="0" smtClean="0">
                <a:latin typeface="Arial Narrow"/>
                <a:cs typeface="Arial Narrow"/>
              </a:rPr>
              <a:t>What is “Truth confessed”? What do you believe?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11625"/>
            <a:ext cx="9141412" cy="760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806" y="-100476"/>
            <a:ext cx="9077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结论：“阴间的权柄，不能胜过他。”</a:t>
            </a:r>
            <a:endParaRPr lang="en-US" altLang="zh-CN" sz="2800" b="1" dirty="0" smtClean="0">
              <a:solidFill>
                <a:srgbClr val="FF0000"/>
              </a:solidFill>
              <a:latin typeface="Arial Narrow"/>
              <a:ea typeface="华文细黑"/>
              <a:cs typeface="Arial Narrow"/>
            </a:endParaRPr>
          </a:p>
          <a:p>
            <a:r>
              <a:rPr lang="en-US" sz="2800" b="1" dirty="0" smtClean="0">
                <a:latin typeface="Arial Narrow"/>
                <a:cs typeface="Arial Narrow"/>
              </a:rPr>
              <a:t>Conclusion</a:t>
            </a:r>
            <a:r>
              <a:rPr lang="en-US" sz="2800" b="1" dirty="0">
                <a:latin typeface="Arial Narrow"/>
                <a:cs typeface="Arial Narrow"/>
              </a:rPr>
              <a:t>:</a:t>
            </a:r>
            <a:r>
              <a:rPr lang="en-US" sz="2800" dirty="0">
                <a:latin typeface="Arial Narrow"/>
                <a:cs typeface="Arial Narrow"/>
              </a:rPr>
              <a:t> “And the gates of Hades will not overcome it.”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487251"/>
            <a:ext cx="1382480" cy="13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77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8481" y="-38488"/>
            <a:ext cx="929311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堪城华人基督教会的</a:t>
            </a:r>
            <a:r>
              <a:rPr 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信仰</a:t>
            </a:r>
            <a:r>
              <a:rPr 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宣告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：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圣经都是神所默示，永远旨意完整启示。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圣父圣子圣灵是神，三一真神永恒独一。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我主耶稣祂是基督，祂是永生神的儿子。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道成肉身受死埋葬，复活升天主必再来。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教会是永生神的家，基督身体羔羊新妇。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dirty="0">
                <a:latin typeface="Arial Narrow"/>
                <a:cs typeface="Arial Narrow"/>
              </a:rPr>
              <a:t>Faith Statement of </a:t>
            </a:r>
            <a:r>
              <a:rPr lang="en-US" sz="2800" dirty="0" smtClean="0">
                <a:latin typeface="Arial Narrow"/>
                <a:cs typeface="Arial Narrow"/>
              </a:rPr>
              <a:t>GKCCCC: </a:t>
            </a:r>
          </a:p>
          <a:p>
            <a:r>
              <a:rPr lang="en-US" sz="2800" dirty="0" smtClean="0">
                <a:latin typeface="Arial Narrow"/>
                <a:cs typeface="Arial Narrow"/>
              </a:rPr>
              <a:t>The </a:t>
            </a:r>
            <a:r>
              <a:rPr lang="en-US" sz="2800" dirty="0">
                <a:latin typeface="Arial Narrow"/>
                <a:cs typeface="Arial Narrow"/>
              </a:rPr>
              <a:t>Bible is the inspired word of God, </a:t>
            </a:r>
          </a:p>
          <a:p>
            <a:r>
              <a:rPr lang="en-US" sz="2800" dirty="0">
                <a:latin typeface="Arial Narrow"/>
                <a:cs typeface="Arial Narrow"/>
              </a:rPr>
              <a:t>the complete revelation of His eternal will.</a:t>
            </a:r>
          </a:p>
          <a:p>
            <a:r>
              <a:rPr lang="en-US" sz="2800" dirty="0">
                <a:latin typeface="Arial Narrow"/>
                <a:cs typeface="Arial Narrow"/>
              </a:rPr>
              <a:t>God the </a:t>
            </a:r>
            <a:r>
              <a:rPr lang="en-US" sz="2800" dirty="0" err="1">
                <a:latin typeface="Arial Narrow"/>
                <a:cs typeface="Arial Narrow"/>
              </a:rPr>
              <a:t>Father</a:t>
            </a:r>
            <a:r>
              <a:rPr lang="en-US" sz="2800" dirty="0" err="1" smtClean="0">
                <a:latin typeface="Arial Narrow"/>
                <a:cs typeface="Arial Narrow"/>
              </a:rPr>
              <a:t>,the</a:t>
            </a:r>
            <a:r>
              <a:rPr lang="en-US" sz="2800" dirty="0" smtClean="0">
                <a:latin typeface="Arial Narrow"/>
                <a:cs typeface="Arial Narrow"/>
              </a:rPr>
              <a:t> Son </a:t>
            </a:r>
            <a:r>
              <a:rPr lang="en-US" sz="2800" dirty="0">
                <a:latin typeface="Arial Narrow"/>
                <a:cs typeface="Arial Narrow"/>
              </a:rPr>
              <a:t>and the Holy </a:t>
            </a:r>
            <a:r>
              <a:rPr lang="en-US" sz="2800" dirty="0" err="1">
                <a:latin typeface="Arial Narrow"/>
                <a:cs typeface="Arial Narrow"/>
              </a:rPr>
              <a:t>Spirit</a:t>
            </a:r>
            <a:r>
              <a:rPr lang="en-US" sz="2800" dirty="0" err="1" smtClean="0">
                <a:latin typeface="Arial Narrow"/>
                <a:cs typeface="Arial Narrow"/>
              </a:rPr>
              <a:t>,is</a:t>
            </a:r>
            <a:r>
              <a:rPr lang="en-US" sz="2800" dirty="0" smtClean="0">
                <a:latin typeface="Arial Narrow"/>
                <a:cs typeface="Arial Narrow"/>
              </a:rPr>
              <a:t> </a:t>
            </a:r>
            <a:r>
              <a:rPr lang="en-US" sz="2800" dirty="0">
                <a:latin typeface="Arial Narrow"/>
                <a:cs typeface="Arial Narrow"/>
              </a:rPr>
              <a:t>the triune only true God.</a:t>
            </a:r>
          </a:p>
          <a:p>
            <a:r>
              <a:rPr lang="en-US" sz="2800" dirty="0">
                <a:latin typeface="Arial Narrow"/>
                <a:cs typeface="Arial Narrow"/>
              </a:rPr>
              <a:t>Jesus is Christ and Lord, He is the Son of the Eternal God.</a:t>
            </a:r>
          </a:p>
          <a:p>
            <a:r>
              <a:rPr lang="en-US" sz="2800" dirty="0">
                <a:latin typeface="Arial Narrow"/>
                <a:cs typeface="Arial Narrow"/>
              </a:rPr>
              <a:t>Word became flesh, died, was buried, and resurrected. </a:t>
            </a:r>
            <a:endParaRPr lang="en-US" sz="2800" dirty="0" smtClean="0">
              <a:latin typeface="Arial Narrow"/>
              <a:cs typeface="Arial Narrow"/>
            </a:endParaRPr>
          </a:p>
          <a:p>
            <a:r>
              <a:rPr lang="en-US" sz="2800" dirty="0" smtClean="0">
                <a:latin typeface="Arial Narrow"/>
                <a:cs typeface="Arial Narrow"/>
              </a:rPr>
              <a:t>He </a:t>
            </a:r>
            <a:r>
              <a:rPr lang="en-US" sz="2800" dirty="0">
                <a:latin typeface="Arial Narrow"/>
                <a:cs typeface="Arial Narrow"/>
              </a:rPr>
              <a:t>ascended to Heaven and will return again.</a:t>
            </a:r>
          </a:p>
          <a:p>
            <a:r>
              <a:rPr lang="en-US" sz="2800" dirty="0">
                <a:latin typeface="Arial Narrow"/>
                <a:cs typeface="Arial Narrow"/>
              </a:rPr>
              <a:t>The church is the house of the Living God, </a:t>
            </a:r>
            <a:endParaRPr lang="en-US" sz="2800" dirty="0" smtClean="0">
              <a:latin typeface="Arial Narrow"/>
              <a:cs typeface="Arial Narrow"/>
            </a:endParaRPr>
          </a:p>
          <a:p>
            <a:r>
              <a:rPr lang="en-US" sz="2800" dirty="0" smtClean="0">
                <a:latin typeface="Arial Narrow"/>
                <a:cs typeface="Arial Narrow"/>
              </a:rPr>
              <a:t>the </a:t>
            </a:r>
            <a:r>
              <a:rPr lang="en-US" sz="2800" dirty="0">
                <a:latin typeface="Arial Narrow"/>
                <a:cs typeface="Arial Narrow"/>
              </a:rPr>
              <a:t>body of Christ, and the bride of the Lamb</a:t>
            </a:r>
            <a:r>
              <a:rPr lang="en-US" sz="2800" dirty="0" smtClean="0">
                <a:latin typeface="Arial Narrow"/>
                <a:cs typeface="Arial Narrow"/>
              </a:rPr>
              <a:t>.</a:t>
            </a:r>
            <a:endParaRPr lang="en-US" sz="2800" dirty="0" smtClean="0">
              <a:latin typeface="华文细黑"/>
              <a:ea typeface="华文细黑"/>
              <a:cs typeface="华文细黑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 Narrow"/>
                <a:cs typeface="Arial Narrow"/>
                <a:hlinkClick r:id="rId2"/>
              </a:rPr>
              <a:t>http://www.gkcccc.org/openchurch/</a:t>
            </a:r>
            <a:r>
              <a:rPr lang="en-US" sz="2800" dirty="0" smtClean="0">
                <a:solidFill>
                  <a:srgbClr val="0000FF"/>
                </a:solidFill>
                <a:latin typeface="Arial Narrow"/>
                <a:cs typeface="Arial Narrow"/>
                <a:hlinkClick r:id="rId2"/>
              </a:rPr>
              <a:t>gkcccc_home</a:t>
            </a:r>
            <a:endParaRPr lang="en-US" sz="2800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9080" y="6316060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(10)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4904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703213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华文细黑"/>
                <a:ea typeface="华文细黑"/>
                <a:cs typeface="华文细黑"/>
              </a:rPr>
              <a:t>堪城华人基督教会的宗旨是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寻求</a:t>
            </a:r>
            <a:r>
              <a:rPr lang="zh-CN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真</a:t>
            </a:r>
            <a:r>
              <a:rPr 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神</a:t>
            </a:r>
            <a:r>
              <a:rPr lang="zh-CN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，祈求神</a:t>
            </a:r>
            <a:r>
              <a:rPr 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国，连接</a:t>
            </a:r>
            <a:r>
              <a:rPr lang="zh-CN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于</a:t>
            </a:r>
            <a:r>
              <a:rPr 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神，</a:t>
            </a:r>
          </a:p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关爱别人</a:t>
            </a:r>
            <a:r>
              <a:rPr 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献身</a:t>
            </a:r>
            <a:r>
              <a:rPr 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宣教</a:t>
            </a:r>
            <a:r>
              <a:rPr lang="zh-CN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，奉献</a:t>
            </a:r>
            <a:r>
              <a:rPr 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事工。 </a:t>
            </a:r>
            <a:endParaRPr lang="en-US" sz="2800" dirty="0" smtClean="0">
              <a:latin typeface="Arial Narrow"/>
              <a:cs typeface="Arial Narrow"/>
            </a:endParaRPr>
          </a:p>
          <a:p>
            <a:pPr algn="ctr"/>
            <a:r>
              <a:rPr lang="en-US" sz="2800" dirty="0" smtClean="0">
                <a:latin typeface="Arial Narrow"/>
                <a:cs typeface="Arial Narrow"/>
              </a:rPr>
              <a:t>Purpose Statement of </a:t>
            </a:r>
          </a:p>
          <a:p>
            <a:pPr algn="ctr"/>
            <a:r>
              <a:rPr lang="en-US" sz="2800" dirty="0" smtClean="0">
                <a:latin typeface="Arial Narrow"/>
                <a:cs typeface="Arial Narrow"/>
              </a:rPr>
              <a:t>Greater Kansas City Chinese Christian Church (GKCCCC) is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God seeking, Kingdom praying, Connecting with God,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Caring for others, Committing to missions, Consecrating to ministry. </a:t>
            </a:r>
          </a:p>
        </p:txBody>
      </p:sp>
      <p:pic>
        <p:nvPicPr>
          <p:cNvPr id="3" name="Picture 2" descr="Church Calendar Update 4x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72" y="0"/>
            <a:ext cx="54864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9927" y="-57732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(11)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9163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5441" y="-38932"/>
            <a:ext cx="9179441" cy="1328266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堪城华人基督教</a:t>
            </a:r>
            <a:r>
              <a:rPr lang="en-US" sz="24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会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2017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年教会祷告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:</a:t>
            </a:r>
            <a:r>
              <a:rPr lang="en-US" altLang="zh-CN" sz="2400" b="1" dirty="0" smtClean="0">
                <a:solidFill>
                  <a:schemeClr val="tx1"/>
                </a:solidFill>
                <a:latin typeface="Arial Narrow"/>
                <a:ea typeface="华文细黑"/>
                <a:cs typeface="Arial Narrow"/>
              </a:rPr>
              <a:t>GKCCCC2017 Congregation Prayer:</a:t>
            </a:r>
            <a:endParaRPr lang="en-US" altLang="zh-CN" sz="2400" b="1" dirty="0" smtClean="0">
              <a:solidFill>
                <a:schemeClr val="tx1"/>
              </a:solidFill>
              <a:latin typeface="Arial Narrow"/>
              <a:ea typeface="华文细黑"/>
              <a:cs typeface="Arial Narrow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35441" y="460298"/>
            <a:ext cx="9328554" cy="1328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400" b="1" dirty="0">
                <a:solidFill>
                  <a:schemeClr val="tx1"/>
                </a:solidFill>
                <a:latin typeface="Arial Narrow"/>
                <a:ea typeface="华文细黑"/>
                <a:cs typeface="Arial Narrow"/>
              </a:rPr>
              <a:t>P</a:t>
            </a:r>
            <a:r>
              <a:rPr lang="en-US" altLang="zh-CN" sz="2400" b="1" dirty="0" smtClean="0">
                <a:solidFill>
                  <a:schemeClr val="tx1"/>
                </a:solidFill>
                <a:latin typeface="Arial Narrow"/>
                <a:ea typeface="华文细黑"/>
                <a:cs typeface="Arial Narrow"/>
              </a:rPr>
              <a:t>lease stand</a:t>
            </a:r>
            <a:r>
              <a:rPr lang="en-US" altLang="zh-CN" sz="2400" b="1" dirty="0">
                <a:solidFill>
                  <a:schemeClr val="tx1"/>
                </a:solidFill>
                <a:latin typeface="Arial Narrow"/>
                <a:ea typeface="华文细黑"/>
                <a:cs typeface="Arial Narrow"/>
              </a:rPr>
              <a:t>,</a:t>
            </a:r>
            <a:r>
              <a:rPr lang="en-US" altLang="zh-CN" sz="2400" b="1" dirty="0" smtClean="0">
                <a:solidFill>
                  <a:schemeClr val="tx1"/>
                </a:solidFill>
                <a:latin typeface="Arial Narrow"/>
                <a:ea typeface="华文细黑"/>
                <a:cs typeface="Arial Narrow"/>
              </a:rPr>
              <a:t> and pray together with me: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O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God,…</a:t>
            </a:r>
            <a:endParaRPr lang="en-US" altLang="zh-CN" sz="2400" b="1" dirty="0" smtClean="0">
              <a:solidFill>
                <a:schemeClr val="tx1"/>
              </a:solidFill>
              <a:latin typeface="Arial Narrow"/>
              <a:ea typeface="华文细黑"/>
              <a:cs typeface="Arial Narrow"/>
            </a:endParaRP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W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e thank You that You are our Father and by faith we are God’s family.</a:t>
            </a:r>
          </a:p>
          <a:p>
            <a:pPr algn="l"/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We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thank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You that Christ is our Head and by grace we are Christ’s body.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We thank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You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that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the Holy Spirit is our Anointing, by His power we live.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We thank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You the Bible is Your Book, by inspiration we have God’s Word.</a:t>
            </a:r>
          </a:p>
          <a:p>
            <a:pPr algn="l"/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We ask You to anoint and open our ears to hear God’s Word.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We ask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You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to anoint and open our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eyes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to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understand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God’s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Word.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We ask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You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to anoint and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open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our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hearts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to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receive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God’s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Word.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We ask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You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to anoint and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change our minds to follow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God’s will.</a:t>
            </a:r>
          </a:p>
          <a:p>
            <a:pPr algn="l"/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We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ask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You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to anoint and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use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our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hands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to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do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God’s w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ill.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We ask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You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to anoint and use our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feet to walk in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God’s will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.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We ask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You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to anoint and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speak Your message through Your servant.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We ask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You </a:t>
            </a:r>
            <a:r>
              <a:rPr lang="en-US" altLang="zh-CN" sz="2400" b="1" dirty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to anoint and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help Your church to be God seeking, Kingdom praying, </a:t>
            </a:r>
            <a:r>
              <a:rPr lang="en-US" sz="2400" b="1" dirty="0">
                <a:solidFill>
                  <a:srgbClr val="FF0000"/>
                </a:solidFill>
                <a:latin typeface="Arial Narrow"/>
                <a:cs typeface="Arial Narrow"/>
              </a:rPr>
              <a:t>Connecting with God, 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Caring </a:t>
            </a:r>
            <a:r>
              <a:rPr lang="en-US" sz="2400" b="1" dirty="0">
                <a:solidFill>
                  <a:srgbClr val="FF0000"/>
                </a:solidFill>
                <a:latin typeface="Arial Narrow"/>
                <a:cs typeface="Arial Narrow"/>
              </a:rPr>
              <a:t>for others, Committing to missions, Consecrating to ministry. 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We pray in Jesus name, Amen.</a:t>
            </a:r>
            <a:endParaRPr lang="en-US" sz="24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5079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5441" y="-38933"/>
            <a:ext cx="9179441" cy="6839201"/>
          </a:xfrm>
        </p:spPr>
        <p:txBody>
          <a:bodyPr>
            <a:noAutofit/>
          </a:bodyPr>
          <a:lstStyle/>
          <a:p>
            <a:pPr algn="l"/>
            <a:r>
              <a:rPr lang="zh-CN" altLang="en-US" sz="3600" b="1" dirty="0" smtClean="0">
                <a:solidFill>
                  <a:schemeClr val="tx1"/>
                </a:solidFill>
                <a:latin typeface="Arial Narrow"/>
                <a:ea typeface="华文细黑"/>
                <a:cs typeface="Arial Narrow"/>
              </a:rPr>
              <a:t>主日：</a:t>
            </a:r>
            <a:r>
              <a:rPr lang="zh-CN" altLang="en-US" sz="3600" dirty="0" smtClean="0">
                <a:solidFill>
                  <a:schemeClr val="tx1"/>
                </a:solidFill>
                <a:latin typeface="Arial Narrow"/>
                <a:ea typeface="华文细黑"/>
                <a:cs typeface="Arial Narrow"/>
              </a:rPr>
              <a:t>二零一七年一月八日</a:t>
            </a:r>
            <a:endParaRPr lang="en-US" altLang="zh-CN" sz="3600" dirty="0" smtClean="0">
              <a:solidFill>
                <a:schemeClr val="tx1"/>
              </a:solidFill>
              <a:latin typeface="Arial Narrow"/>
              <a:ea typeface="华文细黑"/>
              <a:cs typeface="Arial Narrow"/>
            </a:endParaRPr>
          </a:p>
          <a:p>
            <a:pPr algn="l"/>
            <a:r>
              <a:rPr lang="en-US" altLang="zh-CN" sz="3600" b="1" dirty="0" smtClean="0">
                <a:solidFill>
                  <a:schemeClr val="tx1"/>
                </a:solidFill>
                <a:latin typeface="Arial Narrow"/>
                <a:ea typeface="华文细黑"/>
                <a:cs typeface="Arial Narrow"/>
              </a:rPr>
              <a:t>Sunday: </a:t>
            </a:r>
            <a:r>
              <a:rPr lang="en-US" altLang="zh-CN" sz="3600" dirty="0" smtClean="0">
                <a:solidFill>
                  <a:schemeClr val="tx1"/>
                </a:solidFill>
                <a:latin typeface="Arial Narrow"/>
                <a:ea typeface="华文细黑"/>
                <a:cs typeface="Arial Narrow"/>
              </a:rPr>
              <a:t>January 8, 2017 </a:t>
            </a:r>
          </a:p>
          <a:p>
            <a:pPr algn="l"/>
            <a:r>
              <a:rPr lang="zh-CN" altLang="en-US" sz="3600" dirty="0" smtClean="0">
                <a:solidFill>
                  <a:srgbClr val="0000FF"/>
                </a:solidFill>
                <a:latin typeface="Arial Narrow"/>
                <a:ea typeface="华文细黑"/>
                <a:cs typeface="Arial Narrow"/>
              </a:rPr>
              <a:t>何礼义牧师</a:t>
            </a:r>
            <a:r>
              <a:rPr lang="en-US" altLang="zh-CN" sz="3600" dirty="0" smtClean="0">
                <a:solidFill>
                  <a:srgbClr val="0000FF"/>
                </a:solidFill>
                <a:latin typeface="Arial Narrow"/>
                <a:ea typeface="华文细黑"/>
                <a:cs typeface="Arial Narrow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Arial Narrow"/>
                <a:ea typeface="华文细黑"/>
                <a:cs typeface="Arial Narrow"/>
              </a:rPr>
              <a:t>Pastor Gary Hart</a:t>
            </a:r>
          </a:p>
          <a:p>
            <a:pPr algn="l"/>
            <a:r>
              <a:rPr lang="zh-CN" altLang="en-US" sz="3600" b="1" dirty="0" smtClean="0">
                <a:solidFill>
                  <a:srgbClr val="660066"/>
                </a:solidFill>
                <a:latin typeface="Arial Narrow"/>
                <a:ea typeface="华文细黑"/>
                <a:cs typeface="Arial Narrow"/>
              </a:rPr>
              <a:t>题目：</a:t>
            </a:r>
            <a:r>
              <a:rPr lang="en-US" altLang="zh-CN" sz="3600" b="1" dirty="0" smtClean="0">
                <a:solidFill>
                  <a:srgbClr val="660066"/>
                </a:solidFill>
                <a:latin typeface="Arial Narrow"/>
                <a:ea typeface="华文细黑"/>
                <a:cs typeface="Arial Narrow"/>
              </a:rPr>
              <a:t>“</a:t>
            </a:r>
            <a:r>
              <a:rPr lang="en-US" sz="3600" b="1" dirty="0">
                <a:solidFill>
                  <a:srgbClr val="660066"/>
                </a:solidFill>
              </a:rPr>
              <a:t>基督要建造他的教会</a:t>
            </a:r>
            <a:r>
              <a:rPr lang="en-US" sz="3600" dirty="0">
                <a:solidFill>
                  <a:srgbClr val="660066"/>
                </a:solidFill>
              </a:rPr>
              <a:t> </a:t>
            </a:r>
            <a:r>
              <a:rPr lang="zh-TW" altLang="en-US" sz="3600" dirty="0" smtClean="0">
                <a:solidFill>
                  <a:srgbClr val="660066"/>
                </a:solidFill>
                <a:latin typeface="华文细黑"/>
                <a:ea typeface="华文细黑"/>
                <a:cs typeface="华文细黑"/>
              </a:rPr>
              <a:t>。</a:t>
            </a:r>
            <a:r>
              <a:rPr lang="en-US" altLang="zh-TW" sz="3600" b="1" dirty="0" smtClean="0">
                <a:solidFill>
                  <a:srgbClr val="660066"/>
                </a:solidFill>
                <a:latin typeface="Arial Narrow"/>
                <a:ea typeface="华文细黑"/>
                <a:cs typeface="Arial Narrow"/>
              </a:rPr>
              <a:t>”</a:t>
            </a:r>
          </a:p>
          <a:p>
            <a:pPr algn="l"/>
            <a:r>
              <a:rPr lang="en-US" sz="3600" b="1" dirty="0" smtClean="0">
                <a:solidFill>
                  <a:srgbClr val="660066"/>
                </a:solidFill>
                <a:latin typeface="Arial Narrow"/>
                <a:ea typeface="华文细黑"/>
                <a:cs typeface="Arial Narrow"/>
              </a:rPr>
              <a:t>Topic: </a:t>
            </a:r>
            <a:r>
              <a:rPr lang="en-US" sz="3600" dirty="0" smtClean="0">
                <a:solidFill>
                  <a:srgbClr val="660066"/>
                </a:solidFill>
                <a:latin typeface="Arial Narrow"/>
                <a:cs typeface="Arial Narrow"/>
              </a:rPr>
              <a:t>“Christ will build His Church.”</a:t>
            </a:r>
          </a:p>
          <a:p>
            <a:pPr algn="l"/>
            <a:r>
              <a:rPr lang="zh-CN" altLang="en-US" sz="3600" b="1" dirty="0" smtClean="0">
                <a:solidFill>
                  <a:srgbClr val="008000"/>
                </a:solidFill>
                <a:latin typeface="华文细黑"/>
                <a:ea typeface="华文细黑"/>
                <a:cs typeface="华文细黑"/>
              </a:rPr>
              <a:t>经文</a:t>
            </a:r>
            <a:r>
              <a:rPr lang="en-US" altLang="zh-CN" sz="3600" b="1" dirty="0" smtClean="0">
                <a:solidFill>
                  <a:srgbClr val="008000"/>
                </a:solidFill>
                <a:latin typeface="华文细黑"/>
                <a:ea typeface="华文细黑"/>
                <a:cs typeface="华文细黑"/>
              </a:rPr>
              <a:t>:</a:t>
            </a:r>
            <a:r>
              <a:rPr lang="zh-CN" altLang="en-US" sz="3600" b="1" dirty="0" smtClean="0">
                <a:solidFill>
                  <a:srgbClr val="008000"/>
                </a:solidFill>
                <a:latin typeface="华文细黑"/>
                <a:ea typeface="华文细黑"/>
                <a:cs typeface="华文细黑"/>
              </a:rPr>
              <a:t>马太福音</a:t>
            </a:r>
            <a:r>
              <a:rPr lang="en-US" altLang="zh-CN" sz="3600" b="1" dirty="0" smtClean="0">
                <a:solidFill>
                  <a:srgbClr val="008000"/>
                </a:solidFill>
                <a:latin typeface="华文细黑"/>
                <a:ea typeface="华文细黑"/>
                <a:cs typeface="华文细黑"/>
              </a:rPr>
              <a:t>16:18</a:t>
            </a:r>
            <a:r>
              <a:rPr lang="zh-TW" altLang="en-US" sz="3600" dirty="0" smtClean="0">
                <a:solidFill>
                  <a:srgbClr val="008000"/>
                </a:solidFill>
                <a:latin typeface="华文细黑"/>
                <a:ea typeface="华文细黑"/>
                <a:cs typeface="华文细黑"/>
              </a:rPr>
              <a:t>“</a:t>
            </a:r>
            <a:r>
              <a:rPr lang="zh-TW" altLang="en-US" sz="3600" dirty="0">
                <a:solidFill>
                  <a:srgbClr val="008000"/>
                </a:solidFill>
                <a:latin typeface="华文细黑"/>
                <a:ea typeface="华文细黑"/>
                <a:cs typeface="华文细黑"/>
              </a:rPr>
              <a:t>我还告诉你，你是彼得，</a:t>
            </a:r>
            <a:r>
              <a:rPr lang="zh-TW" altLang="en-US" sz="36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我要把我的教会建造</a:t>
            </a:r>
            <a:r>
              <a:rPr lang="zh-TW" altLang="en-US" sz="3600" dirty="0">
                <a:solidFill>
                  <a:srgbClr val="008000"/>
                </a:solidFill>
                <a:latin typeface="华文细黑"/>
                <a:ea typeface="华文细黑"/>
                <a:cs typeface="华文细黑"/>
              </a:rPr>
              <a:t>在这</a:t>
            </a:r>
            <a:r>
              <a:rPr lang="zh-TW" altLang="en-US" sz="3600" dirty="0" smtClean="0">
                <a:solidFill>
                  <a:srgbClr val="008000"/>
                </a:solidFill>
                <a:latin typeface="华文细黑"/>
                <a:ea typeface="华文细黑"/>
                <a:cs typeface="华文细黑"/>
              </a:rPr>
              <a:t>磐石上，阴间</a:t>
            </a:r>
            <a:r>
              <a:rPr lang="zh-TW" altLang="en-US" sz="3600" dirty="0">
                <a:solidFill>
                  <a:srgbClr val="008000"/>
                </a:solidFill>
                <a:latin typeface="华文细黑"/>
                <a:ea typeface="华文细黑"/>
                <a:cs typeface="华文细黑"/>
              </a:rPr>
              <a:t>的权柄，不能胜过他。</a:t>
            </a:r>
            <a:r>
              <a:rPr lang="zh-TW" altLang="en-US" sz="3600" dirty="0" smtClean="0">
                <a:solidFill>
                  <a:srgbClr val="008000"/>
                </a:solidFill>
                <a:latin typeface="华文细黑"/>
                <a:ea typeface="华文细黑"/>
                <a:cs typeface="华文细黑"/>
              </a:rPr>
              <a:t>”</a:t>
            </a:r>
            <a:endParaRPr lang="en-US" altLang="zh-TW" sz="3600" dirty="0" smtClean="0">
              <a:solidFill>
                <a:srgbClr val="008000"/>
              </a:solidFill>
              <a:latin typeface="华文细黑"/>
              <a:ea typeface="华文细黑"/>
              <a:cs typeface="华文细黑"/>
            </a:endParaRPr>
          </a:p>
          <a:p>
            <a:pPr algn="l"/>
            <a:r>
              <a:rPr lang="en-US" sz="3600" b="1" dirty="0" smtClean="0">
                <a:solidFill>
                  <a:srgbClr val="008000"/>
                </a:solidFill>
                <a:latin typeface="Arial Narrow"/>
                <a:ea typeface="华文细黑"/>
                <a:cs typeface="Arial Narrow"/>
              </a:rPr>
              <a:t>Text:Mt.16:18 </a:t>
            </a:r>
            <a:r>
              <a:rPr lang="en-US" sz="3600" dirty="0" smtClean="0">
                <a:solidFill>
                  <a:srgbClr val="008000"/>
                </a:solidFill>
                <a:latin typeface="Arial Narrow"/>
                <a:cs typeface="Arial Narrow"/>
              </a:rPr>
              <a:t>“</a:t>
            </a:r>
            <a:r>
              <a:rPr lang="en-US" sz="3600" dirty="0">
                <a:solidFill>
                  <a:srgbClr val="008000"/>
                </a:solidFill>
                <a:latin typeface="Arial Narrow"/>
                <a:cs typeface="Arial Narrow"/>
              </a:rPr>
              <a:t>And I tell you that you are Peter, </a:t>
            </a:r>
            <a:r>
              <a:rPr lang="en-US" sz="3600" dirty="0" smtClean="0">
                <a:solidFill>
                  <a:srgbClr val="008000"/>
                </a:solidFill>
                <a:latin typeface="Arial Narrow"/>
                <a:cs typeface="Arial Narrow"/>
              </a:rPr>
              <a:t>and on </a:t>
            </a:r>
            <a:r>
              <a:rPr lang="en-US" sz="3600" dirty="0">
                <a:solidFill>
                  <a:srgbClr val="008000"/>
                </a:solidFill>
                <a:latin typeface="Arial Narrow"/>
                <a:cs typeface="Arial Narrow"/>
              </a:rPr>
              <a:t>this rock </a:t>
            </a:r>
            <a:r>
              <a:rPr lang="en-US" sz="3600" dirty="0">
                <a:solidFill>
                  <a:srgbClr val="FF0000"/>
                </a:solidFill>
                <a:latin typeface="Arial Narrow"/>
                <a:cs typeface="Arial Narrow"/>
              </a:rPr>
              <a:t>I will build my church</a:t>
            </a:r>
            <a:r>
              <a:rPr lang="en-US" sz="3600" dirty="0">
                <a:solidFill>
                  <a:srgbClr val="008000"/>
                </a:solidFill>
                <a:latin typeface="Arial Narrow"/>
                <a:cs typeface="Arial Narrow"/>
              </a:rPr>
              <a:t>, </a:t>
            </a:r>
            <a:r>
              <a:rPr lang="en-US" sz="3600" dirty="0" smtClean="0">
                <a:solidFill>
                  <a:srgbClr val="008000"/>
                </a:solidFill>
                <a:latin typeface="Arial Narrow"/>
                <a:cs typeface="Arial Narrow"/>
              </a:rPr>
              <a:t>and </a:t>
            </a:r>
            <a:r>
              <a:rPr lang="en-US" sz="3600" dirty="0">
                <a:solidFill>
                  <a:srgbClr val="008000"/>
                </a:solidFill>
                <a:latin typeface="Arial Narrow"/>
                <a:cs typeface="Arial Narrow"/>
              </a:rPr>
              <a:t>the gates of Hades will not overcome it</a:t>
            </a:r>
            <a:r>
              <a:rPr lang="en-US" sz="3600" dirty="0" smtClean="0">
                <a:solidFill>
                  <a:srgbClr val="008000"/>
                </a:solidFill>
                <a:latin typeface="Arial Narrow"/>
                <a:cs typeface="Arial Narrow"/>
              </a:rPr>
              <a:t>.”</a:t>
            </a:r>
            <a:endParaRPr lang="en-US" sz="3600" dirty="0">
              <a:solidFill>
                <a:srgbClr val="008000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7692" y="6219729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Arial Narrow"/>
                <a:cs typeface="Arial Narrow"/>
              </a:rPr>
              <a:t>(1)</a:t>
            </a:r>
            <a:endParaRPr lang="en-US" sz="2800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Screen Shot 2017-01-02 at 9.2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40" y="-7081"/>
            <a:ext cx="31369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2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470376" y="6346960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华文细黑"/>
                <a:ea typeface="华文细黑"/>
                <a:cs typeface="华文细黑"/>
              </a:rPr>
              <a:t>(2)</a:t>
            </a:r>
            <a:endParaRPr lang="en-US" sz="2800" dirty="0">
              <a:solidFill>
                <a:srgbClr val="0000FF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092"/>
            <a:ext cx="9144000" cy="1133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9202" y="121204"/>
            <a:ext cx="9153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引言：历史背景。</a:t>
            </a:r>
            <a:endParaRPr lang="en-US" altLang="zh-CN" sz="2800" b="1" dirty="0" smtClean="0">
              <a:solidFill>
                <a:srgbClr val="FF0000"/>
              </a:solidFill>
              <a:latin typeface="Arial Narrow"/>
              <a:ea typeface="华文细黑"/>
              <a:cs typeface="Arial Narrow"/>
            </a:endParaRPr>
          </a:p>
          <a:p>
            <a:r>
              <a:rPr lang="en-US" sz="2800" b="1" dirty="0" smtClean="0">
                <a:effectLst/>
                <a:latin typeface="Arial Narrow"/>
                <a:ea typeface="华文细黑"/>
                <a:cs typeface="Arial Narrow"/>
              </a:rPr>
              <a:t> </a:t>
            </a:r>
            <a:r>
              <a:rPr lang="en-US" sz="2800" b="1" dirty="0" smtClean="0">
                <a:latin typeface="Arial Narrow"/>
                <a:cs typeface="Arial Narrow"/>
              </a:rPr>
              <a:t>Intro: Historical Background.</a:t>
            </a:r>
            <a:r>
              <a:rPr lang="en-US" sz="2800" dirty="0" smtClean="0">
                <a:latin typeface="Arial Narrow"/>
                <a:cs typeface="Arial Narrow"/>
              </a:rPr>
              <a:t> </a:t>
            </a:r>
            <a:endParaRPr lang="en-US" sz="2800" b="1" dirty="0">
              <a:latin typeface="Arial Narrow"/>
              <a:ea typeface="华文细黑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25" y="1233582"/>
            <a:ext cx="664335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在马太福音</a:t>
            </a:r>
            <a:r>
              <a:rPr lang="en-US" altLang="zh-CN" sz="2800" dirty="0" smtClean="0">
                <a:latin typeface="华文细黑"/>
                <a:ea typeface="华文细黑"/>
                <a:cs typeface="华文细黑"/>
              </a:rPr>
              <a:t>16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章，我们看到四种</a:t>
            </a:r>
            <a:endParaRPr lang="en-US" altLang="zh-CN" sz="2800" dirty="0" smtClean="0">
              <a:latin typeface="华文细黑"/>
              <a:ea typeface="华文细黑"/>
              <a:cs typeface="华文细黑"/>
            </a:endParaRPr>
          </a:p>
          <a:p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信心程度和它们跟基督的关系。</a:t>
            </a:r>
            <a:endParaRPr lang="en-US" altLang="zh-CN" sz="2800" dirty="0" smtClean="0">
              <a:latin typeface="华文细黑"/>
              <a:ea typeface="华文细黑"/>
              <a:cs typeface="华文细黑"/>
            </a:endParaRPr>
          </a:p>
          <a:p>
            <a:r>
              <a:rPr lang="en-US" altLang="zh-CN" sz="2800" dirty="0"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一</a:t>
            </a:r>
            <a:r>
              <a:rPr lang="en-US" altLang="zh-CN" sz="2800" dirty="0" smtClean="0">
                <a:latin typeface="华文细黑"/>
                <a:ea typeface="华文细黑"/>
                <a:cs typeface="华文细黑"/>
              </a:rPr>
              <a:t>)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没有信心－试探基督（</a:t>
            </a:r>
            <a:r>
              <a:rPr lang="en-US" altLang="zh-CN" sz="2800" dirty="0" smtClean="0">
                <a:latin typeface="华文细黑"/>
                <a:ea typeface="华文细黑"/>
                <a:cs typeface="华文细黑"/>
              </a:rPr>
              <a:t>16:1-4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）。</a:t>
            </a:r>
            <a:endParaRPr lang="en-US" altLang="zh-CN" sz="2800" dirty="0" smtClean="0">
              <a:latin typeface="华文细黑"/>
              <a:ea typeface="华文细黑"/>
              <a:cs typeface="华文细黑"/>
            </a:endParaRPr>
          </a:p>
          <a:p>
            <a:r>
              <a:rPr lang="en-US" altLang="zh-CN" sz="2800" dirty="0"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二</a:t>
            </a:r>
            <a:r>
              <a:rPr lang="en-US" altLang="zh-CN" sz="2800" dirty="0">
                <a:latin typeface="华文细黑"/>
                <a:ea typeface="华文细黑"/>
                <a:cs typeface="华文细黑"/>
              </a:rPr>
              <a:t>)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小信心－不明白基督</a:t>
            </a:r>
            <a:r>
              <a:rPr lang="zh-CN" altLang="en-US" sz="2800" dirty="0">
                <a:latin typeface="华文细黑"/>
                <a:ea typeface="华文细黑"/>
                <a:cs typeface="华文细黑"/>
              </a:rPr>
              <a:t>（</a:t>
            </a:r>
            <a:r>
              <a:rPr lang="en-US" altLang="zh-CN" sz="2800" dirty="0" smtClean="0">
                <a:latin typeface="华文细黑"/>
                <a:ea typeface="华文细黑"/>
                <a:cs typeface="华文细黑"/>
              </a:rPr>
              <a:t>16:5-</a:t>
            </a:r>
            <a:r>
              <a:rPr lang="zh-CN" altLang="zh-CN" sz="2800" dirty="0" smtClean="0">
                <a:latin typeface="华文细黑"/>
                <a:ea typeface="华文细黑"/>
                <a:cs typeface="华文细黑"/>
              </a:rPr>
              <a:t>1</a:t>
            </a:r>
            <a:r>
              <a:rPr lang="en-US" altLang="zh-CN" sz="2800" dirty="0" smtClean="0">
                <a:latin typeface="华文细黑"/>
                <a:ea typeface="华文细黑"/>
                <a:cs typeface="华文细黑"/>
              </a:rPr>
              <a:t>2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）</a:t>
            </a:r>
            <a:r>
              <a:rPr lang="zh-CN" altLang="en-US" sz="2800" dirty="0">
                <a:latin typeface="华文细黑"/>
                <a:ea typeface="华文细黑"/>
                <a:cs typeface="华文细黑"/>
              </a:rPr>
              <a:t>。</a:t>
            </a:r>
            <a:endParaRPr lang="en-US" altLang="zh-CN" sz="2800" dirty="0">
              <a:latin typeface="华文细黑"/>
              <a:ea typeface="华文细黑"/>
              <a:cs typeface="华文细黑"/>
            </a:endParaRPr>
          </a:p>
          <a:p>
            <a:r>
              <a:rPr lang="en-US" altLang="zh-CN" sz="2800" dirty="0"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三</a:t>
            </a:r>
            <a:r>
              <a:rPr lang="en-US" altLang="zh-CN" sz="2800" dirty="0">
                <a:latin typeface="华文细黑"/>
                <a:ea typeface="华文细黑"/>
                <a:cs typeface="华文细黑"/>
              </a:rPr>
              <a:t>)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得救信心－承认基督</a:t>
            </a:r>
            <a:r>
              <a:rPr lang="zh-CN" altLang="en-US" sz="2800" dirty="0">
                <a:latin typeface="华文细黑"/>
                <a:ea typeface="华文细黑"/>
                <a:cs typeface="华文细黑"/>
              </a:rPr>
              <a:t>（</a:t>
            </a:r>
            <a:r>
              <a:rPr lang="en-US" altLang="zh-CN" sz="2800" dirty="0" smtClean="0">
                <a:latin typeface="华文细黑"/>
                <a:ea typeface="华文细黑"/>
                <a:cs typeface="华文细黑"/>
              </a:rPr>
              <a:t>16:13-</a:t>
            </a:r>
            <a:r>
              <a:rPr lang="zh-CN" altLang="zh-CN" sz="2800" dirty="0" smtClean="0">
                <a:latin typeface="华文细黑"/>
                <a:ea typeface="华文细黑"/>
                <a:cs typeface="华文细黑"/>
              </a:rPr>
              <a:t>2</a:t>
            </a:r>
            <a:r>
              <a:rPr lang="en-US" altLang="zh-CN" sz="2800" dirty="0" smtClean="0">
                <a:latin typeface="华文细黑"/>
                <a:ea typeface="华文细黑"/>
                <a:cs typeface="华文细黑"/>
              </a:rPr>
              <a:t>0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）</a:t>
            </a:r>
            <a:r>
              <a:rPr lang="zh-CN" altLang="en-US" sz="2800" dirty="0">
                <a:latin typeface="华文细黑"/>
                <a:ea typeface="华文细黑"/>
                <a:cs typeface="华文细黑"/>
              </a:rPr>
              <a:t>。</a:t>
            </a:r>
            <a:endParaRPr lang="en-US" altLang="zh-CN" sz="2800" dirty="0">
              <a:latin typeface="华文细黑"/>
              <a:ea typeface="华文细黑"/>
              <a:cs typeface="华文细黑"/>
            </a:endParaRPr>
          </a:p>
          <a:p>
            <a:r>
              <a:rPr lang="en-US" altLang="zh-CN" sz="2800" dirty="0"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四</a:t>
            </a:r>
            <a:r>
              <a:rPr lang="en-US" altLang="zh-CN" sz="2800" dirty="0">
                <a:latin typeface="华文细黑"/>
                <a:ea typeface="华文细黑"/>
                <a:cs typeface="华文细黑"/>
              </a:rPr>
              <a:t>)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服事信心－跟随基督</a:t>
            </a:r>
            <a:r>
              <a:rPr lang="zh-CN" altLang="en-US" sz="2800" dirty="0">
                <a:latin typeface="华文细黑"/>
                <a:ea typeface="华文细黑"/>
                <a:cs typeface="华文细黑"/>
              </a:rPr>
              <a:t>（</a:t>
            </a:r>
            <a:r>
              <a:rPr lang="en-US" altLang="zh-CN" sz="2800" dirty="0">
                <a:latin typeface="华文细黑"/>
                <a:ea typeface="华文细黑"/>
                <a:cs typeface="华文细黑"/>
              </a:rPr>
              <a:t>16</a:t>
            </a:r>
            <a:r>
              <a:rPr lang="en-US" altLang="zh-CN" sz="2800" dirty="0" smtClean="0">
                <a:latin typeface="华文细黑"/>
                <a:ea typeface="华文细黑"/>
                <a:cs typeface="华文细黑"/>
              </a:rPr>
              <a:t>:21-28</a:t>
            </a:r>
            <a:r>
              <a:rPr lang="zh-CN" altLang="en-US" sz="2800" dirty="0" smtClean="0">
                <a:latin typeface="华文细黑"/>
                <a:ea typeface="华文细黑"/>
                <a:cs typeface="华文细黑"/>
              </a:rPr>
              <a:t>）。</a:t>
            </a:r>
            <a:endParaRPr lang="en-US" altLang="zh-CN" sz="2800" dirty="0" smtClean="0">
              <a:latin typeface="华文细黑"/>
              <a:ea typeface="华文细黑"/>
              <a:cs typeface="华文细黑"/>
            </a:endParaRPr>
          </a:p>
          <a:p>
            <a:r>
              <a:rPr lang="en-US" sz="2800" dirty="0" smtClean="0">
                <a:latin typeface="Arial Narrow"/>
                <a:cs typeface="Arial Narrow"/>
              </a:rPr>
              <a:t>In Matthew 16</a:t>
            </a:r>
            <a:r>
              <a:rPr lang="en-US" sz="2800" dirty="0">
                <a:latin typeface="Arial Narrow"/>
                <a:cs typeface="Arial Narrow"/>
              </a:rPr>
              <a:t>, we see four levels </a:t>
            </a:r>
            <a:endParaRPr lang="en-US" sz="2800" dirty="0" smtClean="0">
              <a:latin typeface="Arial Narrow"/>
              <a:cs typeface="Arial Narrow"/>
            </a:endParaRPr>
          </a:p>
          <a:p>
            <a:r>
              <a:rPr lang="en-US" sz="2800" dirty="0" smtClean="0">
                <a:latin typeface="Arial Narrow"/>
                <a:cs typeface="Arial Narrow"/>
              </a:rPr>
              <a:t>of </a:t>
            </a:r>
            <a:r>
              <a:rPr lang="en-US" sz="2800" dirty="0">
                <a:latin typeface="Arial Narrow"/>
                <a:cs typeface="Arial Narrow"/>
              </a:rPr>
              <a:t>faith and how they relate to Christ</a:t>
            </a:r>
            <a:r>
              <a:rPr lang="en-US" sz="2800" dirty="0" smtClean="0">
                <a:latin typeface="Arial Narrow"/>
                <a:cs typeface="Arial Narrow"/>
              </a:rPr>
              <a:t>.</a:t>
            </a:r>
          </a:p>
          <a:p>
            <a:r>
              <a:rPr lang="en-US" sz="2800" dirty="0" smtClean="0">
                <a:latin typeface="Arial Narrow"/>
                <a:cs typeface="Arial Narrow"/>
              </a:rPr>
              <a:t>(</a:t>
            </a:r>
            <a:r>
              <a:rPr lang="en-US" sz="2800" dirty="0">
                <a:latin typeface="Arial Narrow"/>
                <a:cs typeface="Arial Narrow"/>
              </a:rPr>
              <a:t>1)No faith—Tempting Christ(16:1-4)</a:t>
            </a:r>
            <a:r>
              <a:rPr lang="en-US" sz="2800" dirty="0" smtClean="0">
                <a:latin typeface="Arial Narrow"/>
                <a:cs typeface="Arial Narrow"/>
              </a:rPr>
              <a:t>.</a:t>
            </a:r>
          </a:p>
          <a:p>
            <a:r>
              <a:rPr lang="en-US" sz="2800" dirty="0" smtClean="0">
                <a:latin typeface="Arial Narrow"/>
                <a:cs typeface="Arial Narrow"/>
              </a:rPr>
              <a:t>(</a:t>
            </a:r>
            <a:r>
              <a:rPr lang="en-US" sz="2800" dirty="0">
                <a:latin typeface="Arial Narrow"/>
                <a:cs typeface="Arial Narrow"/>
              </a:rPr>
              <a:t>2)Little faith—Misunderstanding Christ(16:5-12)</a:t>
            </a:r>
            <a:r>
              <a:rPr lang="en-US" sz="2800" dirty="0" smtClean="0">
                <a:latin typeface="Arial Narrow"/>
                <a:cs typeface="Arial Narrow"/>
              </a:rPr>
              <a:t>.</a:t>
            </a:r>
          </a:p>
          <a:p>
            <a:r>
              <a:rPr lang="en-US" sz="2800" dirty="0" smtClean="0">
                <a:latin typeface="Arial Narrow"/>
                <a:cs typeface="Arial Narrow"/>
              </a:rPr>
              <a:t>(</a:t>
            </a:r>
            <a:r>
              <a:rPr lang="en-US" sz="2800" dirty="0">
                <a:latin typeface="Arial Narrow"/>
                <a:cs typeface="Arial Narrow"/>
              </a:rPr>
              <a:t>3)Saving faith—Confessing Christ(16:13-20).(4)Serving faith—Following Christ(16:21-28). </a:t>
            </a:r>
            <a:endParaRPr lang="en-US" altLang="zh-TW" sz="2800" dirty="0" smtClean="0">
              <a:latin typeface="Arial Narrow"/>
              <a:ea typeface="华文细黑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599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092"/>
            <a:ext cx="9144000" cy="1133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华文细黑"/>
              <a:ea typeface="华文细黑"/>
              <a:cs typeface="华文细黑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9202" y="121204"/>
            <a:ext cx="9153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Arial Narrow"/>
                <a:ea typeface="华文细黑"/>
                <a:cs typeface="Arial Narrow"/>
              </a:rPr>
              <a:t>引言：历史背景。</a:t>
            </a:r>
            <a:endParaRPr lang="en-US" altLang="zh-CN" sz="2800" b="1" dirty="0" smtClean="0">
              <a:solidFill>
                <a:srgbClr val="FF0000"/>
              </a:solidFill>
              <a:latin typeface="Arial Narrow"/>
              <a:ea typeface="华文细黑"/>
              <a:cs typeface="Arial Narrow"/>
            </a:endParaRPr>
          </a:p>
          <a:p>
            <a:r>
              <a:rPr lang="en-US" sz="2800" b="1" dirty="0" smtClean="0">
                <a:effectLst/>
                <a:latin typeface="Arial Narrow"/>
                <a:ea typeface="华文细黑"/>
                <a:cs typeface="Arial Narrow"/>
              </a:rPr>
              <a:t> </a:t>
            </a:r>
            <a:r>
              <a:rPr lang="en-US" sz="2800" b="1" dirty="0" smtClean="0">
                <a:latin typeface="Arial Narrow"/>
                <a:cs typeface="Arial Narrow"/>
              </a:rPr>
              <a:t>Intro: Historical Background.</a:t>
            </a:r>
            <a:r>
              <a:rPr lang="en-US" sz="2800" dirty="0" smtClean="0">
                <a:latin typeface="Arial Narrow"/>
                <a:cs typeface="Arial Narrow"/>
              </a:rPr>
              <a:t> </a:t>
            </a:r>
            <a:endParaRPr lang="en-US" sz="2800" b="1" dirty="0">
              <a:latin typeface="Arial Narrow"/>
              <a:ea typeface="华文细黑"/>
              <a:cs typeface="Arial Narrow"/>
            </a:endParaRPr>
          </a:p>
        </p:txBody>
      </p:sp>
      <p:pic>
        <p:nvPicPr>
          <p:cNvPr id="2" name="Picture 1" descr="gospel_ma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69" y="-9245"/>
            <a:ext cx="4854838" cy="6867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7429" y="1058415"/>
            <a:ext cx="198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>
                <a:latin typeface="华文细黑"/>
                <a:ea typeface="华文细黑"/>
                <a:cs typeface="华文细黑"/>
              </a:rPr>
              <a:t>该撒利亚腓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立</a:t>
            </a:r>
            <a:r>
              <a:rPr lang="zh-TW" altLang="en-US" dirty="0" smtClean="0">
                <a:latin typeface="华文细黑"/>
                <a:ea typeface="华文细黑"/>
                <a:cs typeface="华文细黑"/>
              </a:rPr>
              <a:t>比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6563" y="441065"/>
            <a:ext cx="140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黑门山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9302" y="2830992"/>
            <a:ext cx="198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>
                <a:latin typeface="华文细黑"/>
                <a:ea typeface="华文细黑"/>
                <a:cs typeface="华文细黑"/>
              </a:rPr>
              <a:t>该撒利亚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893" y="1767334"/>
            <a:ext cx="140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大海</a:t>
            </a:r>
            <a:endParaRPr lang="en-US" altLang="zh-CN" dirty="0" smtClean="0">
              <a:latin typeface="华文细黑"/>
              <a:ea typeface="华文细黑"/>
              <a:cs typeface="华文细黑"/>
            </a:endParaRPr>
          </a:p>
          <a:p>
            <a:pPr algn="r"/>
            <a:r>
              <a:rPr lang="zh-CN" altLang="zh-CN" dirty="0" smtClean="0">
                <a:latin typeface="华文细黑"/>
                <a:ea typeface="华文细黑"/>
                <a:cs typeface="华文细黑"/>
              </a:rPr>
              <a:t>（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地中海）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3193" y="5904747"/>
            <a:ext cx="140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北</a:t>
            </a:r>
            <a:endParaRPr lang="en-US" b="1" dirty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20384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87544" y="6316060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(3)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1" y="1698099"/>
            <a:ext cx="9137169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A. “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人说我人子是谁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?”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一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) “</a:t>
            </a:r>
            <a:r>
              <a:rPr lang="zh-TW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有人说是施洗的约翰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。”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可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6:14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)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二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) “</a:t>
            </a:r>
            <a:r>
              <a:rPr lang="zh-TW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有人说是以利亚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。</a:t>
            </a:r>
            <a:r>
              <a:rPr lang="zh-TW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”</a:t>
            </a:r>
            <a:r>
              <a:rPr lang="en-US" altLang="zh-TW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可</a:t>
            </a:r>
            <a:r>
              <a:rPr lang="en-US" altLang="zh-CN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6: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15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；马拉基书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4:5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)</a:t>
            </a:r>
            <a:endParaRPr lang="en-US" altLang="zh-TW" sz="2800" dirty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三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) “</a:t>
            </a:r>
            <a:r>
              <a:rPr lang="zh-TW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又有人说是耶利米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。”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耶利米是爱哭先知。</a:t>
            </a:r>
            <a:endParaRPr lang="en-US" altLang="zh-TW" sz="2800" dirty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四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) “</a:t>
            </a:r>
            <a:r>
              <a:rPr lang="zh-TW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先知里的一位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。”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不能用人投票来决定耶稣是谁。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应用：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今天人说耶稣是谁？（林后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11:3-4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）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dirty="0" smtClean="0">
                <a:latin typeface="Arial Narrow"/>
                <a:cs typeface="Arial Narrow"/>
              </a:rPr>
              <a:t>A</a:t>
            </a:r>
            <a:r>
              <a:rPr lang="en-US" sz="2800" dirty="0">
                <a:latin typeface="Arial Narrow"/>
                <a:cs typeface="Arial Narrow"/>
              </a:rPr>
              <a:t>. “Who do people say the Son of Man is?” </a:t>
            </a:r>
          </a:p>
          <a:p>
            <a:r>
              <a:rPr lang="en-US" sz="2800" dirty="0">
                <a:latin typeface="Arial Narrow"/>
                <a:cs typeface="Arial Narrow"/>
              </a:rPr>
              <a:t>(1) “Some say John the Baptist.</a:t>
            </a:r>
            <a:r>
              <a:rPr lang="en-US" sz="2800" dirty="0" smtClean="0">
                <a:latin typeface="Arial Narrow"/>
                <a:cs typeface="Arial Narrow"/>
              </a:rPr>
              <a:t>” (</a:t>
            </a:r>
            <a:r>
              <a:rPr lang="en-US" sz="2800" dirty="0">
                <a:latin typeface="Arial Narrow"/>
                <a:cs typeface="Arial Narrow"/>
              </a:rPr>
              <a:t>Mk.6:14).</a:t>
            </a:r>
          </a:p>
          <a:p>
            <a:r>
              <a:rPr lang="en-US" sz="2800" dirty="0">
                <a:latin typeface="Arial Narrow"/>
                <a:cs typeface="Arial Narrow"/>
              </a:rPr>
              <a:t>(2)“Others say Elijah.</a:t>
            </a:r>
            <a:r>
              <a:rPr lang="en-US" sz="2800" dirty="0" smtClean="0">
                <a:latin typeface="Arial Narrow"/>
                <a:cs typeface="Arial Narrow"/>
              </a:rPr>
              <a:t>” (Mk</a:t>
            </a:r>
            <a:r>
              <a:rPr lang="en-US" sz="2800" dirty="0">
                <a:latin typeface="Arial Narrow"/>
                <a:cs typeface="Arial Narrow"/>
              </a:rPr>
              <a:t>.</a:t>
            </a:r>
            <a:r>
              <a:rPr lang="en-US" sz="2800" dirty="0" smtClean="0">
                <a:latin typeface="Arial Narrow"/>
                <a:cs typeface="Arial Narrow"/>
              </a:rPr>
              <a:t>6</a:t>
            </a:r>
            <a:r>
              <a:rPr lang="en-US" sz="2800" dirty="0">
                <a:latin typeface="Arial Narrow"/>
                <a:cs typeface="Arial Narrow"/>
              </a:rPr>
              <a:t>:15;Mal.4:5).</a:t>
            </a:r>
          </a:p>
          <a:p>
            <a:r>
              <a:rPr lang="en-US" sz="2800" dirty="0">
                <a:latin typeface="Arial Narrow"/>
                <a:cs typeface="Arial Narrow"/>
              </a:rPr>
              <a:t>(3) </a:t>
            </a:r>
            <a:r>
              <a:rPr lang="en-US" sz="2800" dirty="0" smtClean="0">
                <a:latin typeface="Arial Narrow"/>
                <a:cs typeface="Arial Narrow"/>
              </a:rPr>
              <a:t>“</a:t>
            </a:r>
            <a:r>
              <a:rPr lang="en-US" sz="2800" dirty="0">
                <a:latin typeface="Arial Narrow"/>
                <a:cs typeface="Arial Narrow"/>
              </a:rPr>
              <a:t>O</a:t>
            </a:r>
            <a:r>
              <a:rPr lang="en-US" sz="2800" dirty="0" smtClean="0">
                <a:latin typeface="Arial Narrow"/>
                <a:cs typeface="Arial Narrow"/>
              </a:rPr>
              <a:t>thers</a:t>
            </a:r>
            <a:r>
              <a:rPr lang="en-US" sz="2800" dirty="0">
                <a:latin typeface="Arial Narrow"/>
                <a:cs typeface="Arial Narrow"/>
              </a:rPr>
              <a:t>, Jeremiah.” Jeremiah was </a:t>
            </a:r>
            <a:r>
              <a:rPr lang="en-US" sz="2800" dirty="0" smtClean="0">
                <a:latin typeface="Arial Narrow"/>
                <a:cs typeface="Arial Narrow"/>
              </a:rPr>
              <a:t>weeping </a:t>
            </a:r>
            <a:r>
              <a:rPr lang="en-US" sz="2800" dirty="0">
                <a:latin typeface="Arial Narrow"/>
                <a:cs typeface="Arial Narrow"/>
              </a:rPr>
              <a:t>prophet. </a:t>
            </a:r>
            <a:endParaRPr lang="en-US" sz="2800" dirty="0" smtClean="0">
              <a:latin typeface="Arial Narrow"/>
              <a:cs typeface="Arial Narrow"/>
            </a:endParaRPr>
          </a:p>
          <a:p>
            <a:r>
              <a:rPr lang="en-US" sz="2800" dirty="0" smtClean="0">
                <a:latin typeface="Arial Narrow"/>
                <a:cs typeface="Arial Narrow"/>
              </a:rPr>
              <a:t>(</a:t>
            </a:r>
            <a:r>
              <a:rPr lang="en-US" sz="2800" dirty="0">
                <a:latin typeface="Arial Narrow"/>
                <a:cs typeface="Arial Narrow"/>
              </a:rPr>
              <a:t>4) “One of the prophets.” </a:t>
            </a:r>
            <a:r>
              <a:rPr lang="en-US" sz="2800" dirty="0" smtClean="0">
                <a:latin typeface="Arial Narrow"/>
                <a:cs typeface="Arial Narrow"/>
              </a:rPr>
              <a:t>Can’t decide who Jesus is by people poll.</a:t>
            </a:r>
          </a:p>
          <a:p>
            <a:r>
              <a:rPr lang="en-US" sz="2800" b="1" dirty="0">
                <a:latin typeface="Arial Narrow"/>
                <a:cs typeface="Arial Narrow"/>
              </a:rPr>
              <a:t>Application:</a:t>
            </a:r>
            <a:r>
              <a:rPr lang="en-US" sz="2800" dirty="0">
                <a:latin typeface="Arial Narrow"/>
                <a:cs typeface="Arial Narrow"/>
              </a:rPr>
              <a:t> Today who do people say Jesus is? </a:t>
            </a:r>
            <a:r>
              <a:rPr lang="en-US" sz="2800" dirty="0" smtClean="0">
                <a:latin typeface="Arial Narrow"/>
                <a:cs typeface="Arial Narrow"/>
              </a:rPr>
              <a:t>(2Co.11:3-4)</a:t>
            </a:r>
            <a:endParaRPr lang="en-US" sz="2800" dirty="0">
              <a:latin typeface="Arial Narrow"/>
              <a:cs typeface="Arial Narro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84882"/>
            <a:ext cx="9144000" cy="18407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45797" y="30582"/>
            <a:ext cx="91897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1.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我＝基督。耶稣问他的门徒两个问题。对的主耶稣基督的承认是得救的根基（罗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10:9-10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）。</a:t>
            </a:r>
            <a:endParaRPr lang="en-US" altLang="zh-CN" sz="2800" b="1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b="1" dirty="0" smtClean="0">
                <a:latin typeface="Arial Narrow"/>
                <a:cs typeface="Arial Narrow"/>
              </a:rPr>
              <a:t>1</a:t>
            </a:r>
            <a:r>
              <a:rPr lang="en-US" sz="2800" b="1" dirty="0">
                <a:latin typeface="Arial Narrow"/>
                <a:cs typeface="Arial Narrow"/>
              </a:rPr>
              <a:t>. I=Christ. </a:t>
            </a:r>
            <a:r>
              <a:rPr lang="en-US" sz="2800" dirty="0">
                <a:latin typeface="Arial Narrow"/>
                <a:cs typeface="Arial Narrow"/>
              </a:rPr>
              <a:t>Jesus asked his disciples two questions. A right </a:t>
            </a:r>
            <a:r>
              <a:rPr lang="en-US" sz="2800" dirty="0" smtClean="0">
                <a:latin typeface="Arial Narrow"/>
                <a:cs typeface="Arial Narrow"/>
              </a:rPr>
              <a:t>con-</a:t>
            </a:r>
            <a:r>
              <a:rPr lang="en-US" sz="2800" dirty="0" err="1" smtClean="0">
                <a:latin typeface="Arial Narrow"/>
                <a:cs typeface="Arial Narrow"/>
              </a:rPr>
              <a:t>fession</a:t>
            </a:r>
            <a:r>
              <a:rPr lang="en-US" sz="2800" dirty="0" smtClean="0">
                <a:latin typeface="Arial Narrow"/>
                <a:cs typeface="Arial Narrow"/>
              </a:rPr>
              <a:t> </a:t>
            </a:r>
            <a:r>
              <a:rPr lang="en-US" sz="2800" dirty="0">
                <a:latin typeface="Arial Narrow"/>
                <a:cs typeface="Arial Narrow"/>
              </a:rPr>
              <a:t>of the Lord Jesus Christ is basic to salvation(Rom.10:9-10).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033" y="3927552"/>
            <a:ext cx="1702775" cy="21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0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87544" y="6316060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(4)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1" y="1043803"/>
            <a:ext cx="9137169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B. “</a:t>
            </a:r>
            <a:r>
              <a:rPr lang="zh-TW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你们说我是谁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?”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（彼得有什么反应？）</a:t>
            </a:r>
            <a:endParaRPr lang="en-US" altLang="zh-TW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一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) “</a:t>
            </a:r>
            <a:r>
              <a:rPr lang="zh-CHT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你是</a:t>
            </a:r>
            <a:r>
              <a:rPr lang="zh-CHT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基督</a:t>
            </a:r>
            <a:r>
              <a:rPr lang="en-US" altLang="zh-CHT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弥赛亚</a:t>
            </a:r>
            <a:r>
              <a:rPr lang="en-US" altLang="zh-CHT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。”</a:t>
            </a:r>
            <a:endParaRPr lang="en-US" altLang="zh-TW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二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) “</a:t>
            </a:r>
            <a:r>
              <a:rPr lang="zh-TW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是永生神的儿子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。”</a:t>
            </a:r>
            <a:endParaRPr lang="en-US" altLang="zh-TW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三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) “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因为这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…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是</a:t>
            </a:r>
            <a:r>
              <a:rPr lang="zh-TW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我在天上的父指示的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。”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 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四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) “</a:t>
            </a:r>
            <a:r>
              <a:rPr lang="zh-TW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你是彼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得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石头</a:t>
            </a:r>
            <a:r>
              <a:rPr lang="en-US" altLang="zh-TW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),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我</a:t>
            </a:r>
            <a:r>
              <a:rPr lang="zh-TW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要把我的教会建造在这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磐石上。”</a:t>
            </a:r>
            <a:endParaRPr lang="en-US" altLang="zh-TW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应用：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今天你说耶稣是谁？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dirty="0" smtClean="0">
                <a:latin typeface="Arial Narrow"/>
                <a:cs typeface="Arial Narrow"/>
              </a:rPr>
              <a:t>B</a:t>
            </a:r>
            <a:r>
              <a:rPr lang="en-US" sz="2800" dirty="0">
                <a:latin typeface="Arial Narrow"/>
                <a:cs typeface="Arial Narrow"/>
              </a:rPr>
              <a:t>. “Who do you say I am?” </a:t>
            </a:r>
            <a:r>
              <a:rPr lang="en-US" sz="2800" dirty="0" smtClean="0">
                <a:latin typeface="Arial Narrow"/>
                <a:cs typeface="Arial Narrow"/>
              </a:rPr>
              <a:t>(What was Peter’s response?)</a:t>
            </a:r>
            <a:endParaRPr lang="en-US" sz="2800" dirty="0">
              <a:latin typeface="Arial Narrow"/>
              <a:cs typeface="Arial Narrow"/>
            </a:endParaRPr>
          </a:p>
          <a:p>
            <a:pPr marL="514350" indent="-514350">
              <a:buAutoNum type="arabicParenBoth"/>
            </a:pPr>
            <a:r>
              <a:rPr lang="en-US" sz="2800" dirty="0" smtClean="0">
                <a:latin typeface="Arial Narrow"/>
                <a:cs typeface="Arial Narrow"/>
              </a:rPr>
              <a:t>“</a:t>
            </a:r>
            <a:r>
              <a:rPr lang="en-US" sz="2800" dirty="0">
                <a:latin typeface="Arial Narrow"/>
                <a:cs typeface="Arial Narrow"/>
              </a:rPr>
              <a:t>You are the </a:t>
            </a:r>
            <a:r>
              <a:rPr lang="en-US" sz="2800" dirty="0" smtClean="0">
                <a:latin typeface="Arial Narrow"/>
                <a:cs typeface="Arial Narrow"/>
              </a:rPr>
              <a:t>Messiah(</a:t>
            </a:r>
            <a:r>
              <a:rPr lang="en-US" sz="2800" dirty="0">
                <a:latin typeface="Arial Narrow"/>
                <a:cs typeface="Arial Narrow"/>
              </a:rPr>
              <a:t>the Christ)</a:t>
            </a:r>
            <a:r>
              <a:rPr lang="en-US" sz="2800" dirty="0" smtClean="0">
                <a:latin typeface="Arial Narrow"/>
                <a:cs typeface="Arial Narrow"/>
              </a:rPr>
              <a:t>.” </a:t>
            </a:r>
          </a:p>
          <a:p>
            <a:r>
              <a:rPr lang="en-US" sz="2800" dirty="0" smtClean="0">
                <a:latin typeface="Arial Narrow"/>
                <a:cs typeface="Arial Narrow"/>
              </a:rPr>
              <a:t>(</a:t>
            </a:r>
            <a:r>
              <a:rPr lang="en-US" sz="2800" dirty="0">
                <a:latin typeface="Arial Narrow"/>
                <a:cs typeface="Arial Narrow"/>
              </a:rPr>
              <a:t>2) “The Son of the living God.” </a:t>
            </a:r>
            <a:endParaRPr lang="en-US" sz="2800" dirty="0" smtClean="0">
              <a:latin typeface="Arial Narrow"/>
              <a:cs typeface="Arial Narrow"/>
            </a:endParaRPr>
          </a:p>
          <a:p>
            <a:r>
              <a:rPr lang="en-US" sz="2800" dirty="0" smtClean="0">
                <a:latin typeface="Arial Narrow"/>
                <a:cs typeface="Arial Narrow"/>
              </a:rPr>
              <a:t>(</a:t>
            </a:r>
            <a:r>
              <a:rPr lang="en-US" sz="2800" dirty="0">
                <a:latin typeface="Arial Narrow"/>
                <a:cs typeface="Arial Narrow"/>
              </a:rPr>
              <a:t>3) “For this was </a:t>
            </a:r>
            <a:r>
              <a:rPr lang="en-US" sz="2800" dirty="0" smtClean="0">
                <a:latin typeface="Arial Narrow"/>
                <a:cs typeface="Arial Narrow"/>
              </a:rPr>
              <a:t>revealed </a:t>
            </a:r>
            <a:r>
              <a:rPr lang="en-US" sz="2800" dirty="0">
                <a:latin typeface="Arial Narrow"/>
                <a:cs typeface="Arial Narrow"/>
              </a:rPr>
              <a:t>to </a:t>
            </a:r>
            <a:r>
              <a:rPr lang="en-US" sz="2800" dirty="0" smtClean="0">
                <a:latin typeface="Arial Narrow"/>
                <a:cs typeface="Arial Narrow"/>
              </a:rPr>
              <a:t>you…by </a:t>
            </a:r>
            <a:r>
              <a:rPr lang="en-US" sz="2800" dirty="0">
                <a:latin typeface="Arial Narrow"/>
                <a:cs typeface="Arial Narrow"/>
              </a:rPr>
              <a:t>my Father in heaven.</a:t>
            </a:r>
            <a:r>
              <a:rPr lang="en-US" sz="2800" dirty="0" smtClean="0">
                <a:latin typeface="Arial Narrow"/>
                <a:cs typeface="Arial Narrow"/>
              </a:rPr>
              <a:t>”</a:t>
            </a:r>
            <a:endParaRPr lang="en-US" sz="2800" dirty="0">
              <a:latin typeface="Arial Narrow"/>
              <a:cs typeface="Arial Narrow"/>
            </a:endParaRPr>
          </a:p>
          <a:p>
            <a:r>
              <a:rPr lang="en-US" sz="2800" dirty="0">
                <a:latin typeface="Arial Narrow"/>
                <a:cs typeface="Arial Narrow"/>
              </a:rPr>
              <a:t>(4) “You are </a:t>
            </a:r>
            <a:r>
              <a:rPr lang="en-US" sz="2800" dirty="0" smtClean="0">
                <a:latin typeface="Arial Narrow"/>
                <a:cs typeface="Arial Narrow"/>
              </a:rPr>
              <a:t>Peter (</a:t>
            </a:r>
            <a:r>
              <a:rPr lang="en-US" sz="2800" dirty="0" err="1">
                <a:latin typeface="Arial Narrow"/>
                <a:cs typeface="Arial Narrow"/>
              </a:rPr>
              <a:t>petros</a:t>
            </a:r>
            <a:r>
              <a:rPr lang="en-US" sz="2800" dirty="0">
                <a:latin typeface="Arial Narrow"/>
                <a:cs typeface="Arial Narrow"/>
              </a:rPr>
              <a:t>=stone)</a:t>
            </a:r>
            <a:r>
              <a:rPr lang="en-US" sz="2800" dirty="0" smtClean="0">
                <a:latin typeface="Arial Narrow"/>
                <a:cs typeface="Arial Narrow"/>
              </a:rPr>
              <a:t>, and </a:t>
            </a:r>
            <a:r>
              <a:rPr lang="en-US" sz="2800" dirty="0">
                <a:latin typeface="Arial Narrow"/>
                <a:cs typeface="Arial Narrow"/>
              </a:rPr>
              <a:t>on this </a:t>
            </a:r>
            <a:r>
              <a:rPr lang="en-US" sz="2800" dirty="0" smtClean="0">
                <a:latin typeface="Arial Narrow"/>
                <a:cs typeface="Arial Narrow"/>
              </a:rPr>
              <a:t>rock </a:t>
            </a:r>
          </a:p>
          <a:p>
            <a:r>
              <a:rPr lang="en-US" sz="2800" dirty="0" smtClean="0">
                <a:latin typeface="Arial Narrow"/>
                <a:cs typeface="Arial Narrow"/>
              </a:rPr>
              <a:t>(</a:t>
            </a:r>
            <a:r>
              <a:rPr lang="en-US" sz="2800" dirty="0" err="1" smtClean="0">
                <a:latin typeface="Arial Narrow"/>
                <a:cs typeface="Arial Narrow"/>
              </a:rPr>
              <a:t>petra</a:t>
            </a:r>
            <a:r>
              <a:rPr lang="en-US" sz="2800" dirty="0">
                <a:latin typeface="Arial Narrow"/>
                <a:cs typeface="Arial Narrow"/>
              </a:rPr>
              <a:t>=</a:t>
            </a:r>
            <a:r>
              <a:rPr lang="en-US" sz="2800" dirty="0" smtClean="0">
                <a:latin typeface="Arial Narrow"/>
                <a:cs typeface="Arial Narrow"/>
              </a:rPr>
              <a:t>large </a:t>
            </a:r>
            <a:r>
              <a:rPr lang="en-US" sz="2800" dirty="0" err="1">
                <a:latin typeface="Arial Narrow"/>
                <a:cs typeface="Arial Narrow"/>
              </a:rPr>
              <a:t>rock,bedrock</a:t>
            </a:r>
            <a:r>
              <a:rPr lang="en-US" sz="2800" dirty="0">
                <a:latin typeface="Arial Narrow"/>
                <a:cs typeface="Arial Narrow"/>
              </a:rPr>
              <a:t>) I will build my church.</a:t>
            </a:r>
            <a:r>
              <a:rPr lang="en-US" sz="2800" dirty="0" smtClean="0">
                <a:latin typeface="Arial Narrow"/>
                <a:cs typeface="Arial Narrow"/>
              </a:rPr>
              <a:t>”</a:t>
            </a:r>
          </a:p>
          <a:p>
            <a:r>
              <a:rPr lang="en-US" sz="2800" b="1" dirty="0">
                <a:latin typeface="Arial Narrow"/>
                <a:cs typeface="Arial Narrow"/>
              </a:rPr>
              <a:t>Application:</a:t>
            </a:r>
            <a:r>
              <a:rPr lang="en-US" sz="2800" dirty="0">
                <a:latin typeface="Arial Narrow"/>
                <a:cs typeface="Arial Narrow"/>
              </a:rPr>
              <a:t> Today who do you say that Jesus is?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7905"/>
            <a:ext cx="9144000" cy="10054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2126" y="43431"/>
            <a:ext cx="915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我＝基督。耶稣问他的门徒两个问题。</a:t>
            </a:r>
            <a:endParaRPr lang="en-US" altLang="zh-CN" sz="2800" b="1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b="1" dirty="0" smtClean="0">
                <a:latin typeface="Arial Narrow"/>
                <a:cs typeface="Arial Narrow"/>
              </a:rPr>
              <a:t>1</a:t>
            </a:r>
            <a:r>
              <a:rPr lang="en-US" sz="2800" b="1" dirty="0">
                <a:latin typeface="Arial Narrow"/>
                <a:cs typeface="Arial Narrow"/>
              </a:rPr>
              <a:t>. I=Christ. </a:t>
            </a:r>
            <a:r>
              <a:rPr lang="en-US" sz="2800" dirty="0">
                <a:latin typeface="Arial Narrow"/>
                <a:cs typeface="Arial Narrow"/>
              </a:rPr>
              <a:t>Jesus asked his disciples two questions.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168" y="5336668"/>
            <a:ext cx="2025441" cy="152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87544" y="6316060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(5)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1" y="812883"/>
            <a:ext cx="913716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A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。基督是教会建造的根基磐石。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（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一）旧约先知（诗篇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118:22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；以赛亚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28:16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）。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（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二）耶稣自己（马太福音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21:42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）。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（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三）彼得（使徒行转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4:10-12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）。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（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四）保罗（林前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3:11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）。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B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。基督是教会之首（以弗所书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1:22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；歌罗西书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1:18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）。</a:t>
            </a:r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 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应用：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今天这个应许对你有什么意义？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dirty="0" smtClean="0">
                <a:latin typeface="Arial Narrow"/>
                <a:cs typeface="Arial Narrow"/>
              </a:rPr>
              <a:t>A. Christ </a:t>
            </a:r>
            <a:r>
              <a:rPr lang="en-US" sz="2800" dirty="0">
                <a:latin typeface="Arial Narrow"/>
                <a:cs typeface="Arial Narrow"/>
              </a:rPr>
              <a:t>is the foundation rock on which the church is built. </a:t>
            </a:r>
            <a:endParaRPr lang="en-US" sz="2800" dirty="0" smtClean="0">
              <a:latin typeface="Arial Narrow"/>
              <a:cs typeface="Arial Narrow"/>
            </a:endParaRPr>
          </a:p>
          <a:p>
            <a:r>
              <a:rPr lang="en-US" sz="2800" dirty="0" smtClean="0">
                <a:latin typeface="Arial Narrow"/>
                <a:cs typeface="Arial Narrow"/>
              </a:rPr>
              <a:t>(1) The </a:t>
            </a:r>
            <a:r>
              <a:rPr lang="en-US" sz="2800" dirty="0">
                <a:latin typeface="Arial Narrow"/>
                <a:cs typeface="Arial Narrow"/>
              </a:rPr>
              <a:t>OT prophets (Ps.118:22;Isa.28:16</a:t>
            </a:r>
            <a:r>
              <a:rPr lang="en-US" sz="2800" dirty="0" smtClean="0">
                <a:latin typeface="Arial Narrow"/>
                <a:cs typeface="Arial Narrow"/>
              </a:rPr>
              <a:t>). 	</a:t>
            </a:r>
          </a:p>
          <a:p>
            <a:r>
              <a:rPr lang="en-US" sz="2800" dirty="0" smtClean="0">
                <a:latin typeface="Arial Narrow"/>
                <a:cs typeface="Arial Narrow"/>
              </a:rPr>
              <a:t>(2) Jesus </a:t>
            </a:r>
            <a:r>
              <a:rPr lang="en-US" sz="2800" dirty="0">
                <a:latin typeface="Arial Narrow"/>
                <a:cs typeface="Arial Narrow"/>
              </a:rPr>
              <a:t>Himself (Mt.21:42</a:t>
            </a:r>
            <a:r>
              <a:rPr lang="en-US" sz="2800" dirty="0" smtClean="0">
                <a:latin typeface="Arial Narrow"/>
                <a:cs typeface="Arial Narrow"/>
              </a:rPr>
              <a:t>)</a:t>
            </a:r>
            <a:r>
              <a:rPr lang="en-US" sz="2800" dirty="0">
                <a:latin typeface="Arial Narrow"/>
                <a:cs typeface="Arial Narrow"/>
              </a:rPr>
              <a:t>. 				</a:t>
            </a:r>
            <a:r>
              <a:rPr lang="en-US" sz="2800" dirty="0" smtClean="0">
                <a:latin typeface="Arial Narrow"/>
                <a:cs typeface="Arial Narrow"/>
              </a:rPr>
              <a:t>	</a:t>
            </a:r>
          </a:p>
          <a:p>
            <a:r>
              <a:rPr lang="en-US" sz="2800" dirty="0">
                <a:latin typeface="Arial Narrow"/>
                <a:cs typeface="Arial Narrow"/>
              </a:rPr>
              <a:t>(3) Peter (Ac.4:10-12). </a:t>
            </a:r>
          </a:p>
          <a:p>
            <a:r>
              <a:rPr lang="en-US" sz="2800" dirty="0" smtClean="0">
                <a:latin typeface="Arial Narrow"/>
                <a:cs typeface="Arial Narrow"/>
              </a:rPr>
              <a:t>(</a:t>
            </a:r>
            <a:r>
              <a:rPr lang="en-US" sz="2800" dirty="0">
                <a:latin typeface="Arial Narrow"/>
                <a:cs typeface="Arial Narrow"/>
              </a:rPr>
              <a:t>4) Paul (1 Cor.3:11).  </a:t>
            </a:r>
            <a:endParaRPr lang="en-US" sz="2800" dirty="0" smtClean="0">
              <a:latin typeface="Arial Narrow"/>
              <a:cs typeface="Arial Narrow"/>
            </a:endParaRPr>
          </a:p>
          <a:p>
            <a:r>
              <a:rPr lang="en-US" sz="2800" dirty="0" smtClean="0">
                <a:latin typeface="Arial Narrow"/>
                <a:cs typeface="Arial Narrow"/>
              </a:rPr>
              <a:t>B</a:t>
            </a:r>
            <a:r>
              <a:rPr lang="en-US" sz="2800" dirty="0">
                <a:latin typeface="Arial Narrow"/>
                <a:cs typeface="Arial Narrow"/>
              </a:rPr>
              <a:t>. </a:t>
            </a:r>
            <a:r>
              <a:rPr lang="en-US" sz="2800" dirty="0" smtClean="0">
                <a:latin typeface="Arial Narrow"/>
                <a:cs typeface="Arial Narrow"/>
              </a:rPr>
              <a:t>Christ is the </a:t>
            </a:r>
            <a:r>
              <a:rPr lang="en-US" sz="2800" dirty="0">
                <a:latin typeface="Arial Narrow"/>
                <a:cs typeface="Arial Narrow"/>
              </a:rPr>
              <a:t>head of the Church (Eph.1:22; Col.1:18)</a:t>
            </a:r>
            <a:r>
              <a:rPr lang="en-US" sz="2800" dirty="0" smtClean="0">
                <a:latin typeface="Arial Narrow"/>
                <a:cs typeface="Arial Narrow"/>
              </a:rPr>
              <a:t>.</a:t>
            </a:r>
          </a:p>
          <a:p>
            <a:r>
              <a:rPr lang="en-US" sz="2800" b="1" dirty="0">
                <a:latin typeface="Arial Narrow"/>
                <a:cs typeface="Arial Narrow"/>
              </a:rPr>
              <a:t>Application:</a:t>
            </a:r>
            <a:r>
              <a:rPr lang="en-US" sz="2800" dirty="0">
                <a:latin typeface="Arial Narrow"/>
                <a:cs typeface="Arial Narrow"/>
              </a:rPr>
              <a:t> Today what does this promise mean to you?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7904"/>
            <a:ext cx="9144000" cy="8785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2126" y="-33545"/>
            <a:ext cx="915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2.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要＝应许。基督答应做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…</a:t>
            </a:r>
            <a:r>
              <a:rPr lang="en-US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。</a:t>
            </a:r>
            <a:endParaRPr lang="en-US" altLang="zh-CN" sz="2800" b="1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b="1" dirty="0" smtClean="0">
                <a:latin typeface="Arial Narrow"/>
                <a:cs typeface="Arial Narrow"/>
              </a:rPr>
              <a:t>2</a:t>
            </a:r>
            <a:r>
              <a:rPr lang="en-US" sz="2800" b="1" dirty="0">
                <a:latin typeface="Arial Narrow"/>
                <a:cs typeface="Arial Narrow"/>
              </a:rPr>
              <a:t>. Will=Promise. </a:t>
            </a:r>
            <a:r>
              <a:rPr lang="en-US" sz="2800" dirty="0">
                <a:latin typeface="Arial Narrow"/>
                <a:cs typeface="Arial Narrow"/>
              </a:rPr>
              <a:t>Christ promised to be…</a:t>
            </a:r>
          </a:p>
        </p:txBody>
      </p:sp>
    </p:spTree>
    <p:extLst>
      <p:ext uri="{BB962C8B-B14F-4D97-AF65-F5344CB8AC3E}">
        <p14:creationId xmlns:p14="http://schemas.microsoft.com/office/powerpoint/2010/main" val="335143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87544" y="6316060"/>
            <a:ext cx="110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"/>
                <a:cs typeface="Times"/>
              </a:rPr>
              <a:t>(6)</a:t>
            </a:r>
            <a:endParaRPr lang="en-US" sz="28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126" y="808235"/>
            <a:ext cx="9080301" cy="6124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A.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舍己或者为自己活。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B.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背起你的十字架或者不管十字架。</a:t>
            </a:r>
            <a:r>
              <a:rPr 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C.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来跟从基督或者跟从世界。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D.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为他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丧掉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你</a:t>
            </a:r>
            <a:r>
              <a:rPr lang="zh-TW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的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生命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或者为自己救你</a:t>
            </a:r>
            <a:r>
              <a:rPr lang="zh-TW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的生命。</a:t>
            </a:r>
            <a:endParaRPr lang="en-US" altLang="zh-TW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lang="en-US" sz="2800" dirty="0">
                <a:solidFill>
                  <a:srgbClr val="FF0000"/>
                </a:solidFill>
                <a:latin typeface="Arial Narrow"/>
                <a:cs typeface="Arial Narrow"/>
              </a:rPr>
              <a:t>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放弃世界或者赚得世界。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F</a:t>
            </a:r>
            <a:r>
              <a:rPr lang="en-US" sz="2800" dirty="0">
                <a:solidFill>
                  <a:srgbClr val="FF0000"/>
                </a:solidFill>
                <a:latin typeface="Arial Narrow"/>
                <a:cs typeface="Arial Narrow"/>
              </a:rPr>
              <a:t>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得着生命或者丧掉生命。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G</a:t>
            </a:r>
            <a:r>
              <a:rPr lang="en-US" sz="2800" dirty="0">
                <a:solidFill>
                  <a:srgbClr val="FF0000"/>
                </a:solidFill>
                <a:latin typeface="Arial Narrow"/>
                <a:cs typeface="Arial Narrow"/>
              </a:rPr>
              <a:t>. 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享受奖赏和荣耀或</a:t>
            </a:r>
            <a:r>
              <a:rPr lang="zh-CN" altLang="en-US" sz="28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者丧掉奖赏和荣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耀。</a:t>
            </a:r>
            <a:endParaRPr lang="en-US" altLang="zh-CN" sz="2800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应用：</a:t>
            </a:r>
            <a:r>
              <a:rPr lang="zh-CN" altLang="en-US" sz="2800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今天门徒训练对你有什么意义？</a:t>
            </a:r>
            <a:endParaRPr lang="en-US" sz="2800" dirty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Arial Narrow"/>
                <a:cs typeface="Arial Narrow"/>
              </a:rPr>
              <a:t>Deny </a:t>
            </a:r>
            <a:r>
              <a:rPr lang="en-US" sz="2400" dirty="0">
                <a:latin typeface="Arial Narrow"/>
                <a:cs typeface="Arial Narrow"/>
              </a:rPr>
              <a:t>yourself or live for yourself.  </a:t>
            </a:r>
            <a:endParaRPr lang="en-US" sz="24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B</a:t>
            </a:r>
            <a:r>
              <a:rPr lang="en-US" sz="2400" dirty="0">
                <a:latin typeface="Arial Narrow"/>
                <a:cs typeface="Arial Narrow"/>
              </a:rPr>
              <a:t>. Take up your cross or ignore the cross. </a:t>
            </a:r>
            <a:endParaRPr lang="en-US" sz="24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C</a:t>
            </a:r>
            <a:r>
              <a:rPr lang="en-US" sz="2400" dirty="0">
                <a:latin typeface="Arial Narrow"/>
                <a:cs typeface="Arial Narrow"/>
              </a:rPr>
              <a:t>. Follow Christ or follow the world. </a:t>
            </a:r>
            <a:endParaRPr lang="en-US" sz="2400" dirty="0" smtClean="0">
              <a:latin typeface="Arial Narrow"/>
              <a:cs typeface="Arial Narrow"/>
            </a:endParaRPr>
          </a:p>
          <a:p>
            <a:r>
              <a:rPr lang="en-US" sz="2400" dirty="0" smtClean="0">
                <a:latin typeface="Arial Narrow"/>
                <a:cs typeface="Arial Narrow"/>
              </a:rPr>
              <a:t>D</a:t>
            </a:r>
            <a:r>
              <a:rPr lang="en-US" sz="2400" dirty="0">
                <a:latin typeface="Arial Narrow"/>
                <a:cs typeface="Arial Narrow"/>
              </a:rPr>
              <a:t>. Lose your life for His sake or save your life for you own sake.</a:t>
            </a:r>
          </a:p>
          <a:p>
            <a:r>
              <a:rPr lang="en-US" sz="2400" dirty="0">
                <a:latin typeface="Arial Narrow"/>
                <a:cs typeface="Arial Narrow"/>
              </a:rPr>
              <a:t>E. Forsake the world or gain the </a:t>
            </a:r>
            <a:r>
              <a:rPr lang="en-US" sz="2400" dirty="0" smtClean="0">
                <a:latin typeface="Arial Narrow"/>
                <a:cs typeface="Arial Narrow"/>
              </a:rPr>
              <a:t>world. F</a:t>
            </a:r>
            <a:r>
              <a:rPr lang="en-US" sz="2400" dirty="0">
                <a:latin typeface="Arial Narrow"/>
                <a:cs typeface="Arial Narrow"/>
              </a:rPr>
              <a:t>. Keep your soul or lose your soul.</a:t>
            </a:r>
          </a:p>
          <a:p>
            <a:r>
              <a:rPr lang="en-US" sz="2400" dirty="0">
                <a:latin typeface="Arial Narrow"/>
                <a:cs typeface="Arial Narrow"/>
              </a:rPr>
              <a:t>G. Share His reward and glory or lose His reward and glory</a:t>
            </a:r>
            <a:r>
              <a:rPr lang="en-US" sz="2400" dirty="0" smtClean="0">
                <a:latin typeface="Arial Narrow"/>
                <a:cs typeface="Arial Narrow"/>
              </a:rPr>
              <a:t>.</a:t>
            </a:r>
          </a:p>
          <a:p>
            <a:r>
              <a:rPr lang="en-US" sz="2400" b="1" dirty="0">
                <a:latin typeface="Arial Narrow"/>
                <a:cs typeface="Arial Narrow"/>
              </a:rPr>
              <a:t>Application:</a:t>
            </a:r>
            <a:r>
              <a:rPr lang="en-US" sz="2400" dirty="0">
                <a:latin typeface="Arial Narrow"/>
                <a:cs typeface="Arial Narrow"/>
              </a:rPr>
              <a:t> Today what does discipleship mean to you?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7904"/>
            <a:ext cx="9144000" cy="8931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2126" y="-72033"/>
            <a:ext cx="915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3. 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细黑"/>
                <a:ea typeface="华文细黑"/>
                <a:cs typeface="华文细黑"/>
              </a:rPr>
              <a:t>建造＝门徒训练。耶稣告诉两种生命态度。</a:t>
            </a:r>
            <a:endParaRPr lang="en-US" sz="2800" b="1" dirty="0" smtClean="0">
              <a:solidFill>
                <a:srgbClr val="FF0000"/>
              </a:solidFill>
              <a:latin typeface="华文细黑"/>
              <a:ea typeface="华文细黑"/>
              <a:cs typeface="华文细黑"/>
            </a:endParaRPr>
          </a:p>
          <a:p>
            <a:r>
              <a:rPr lang="en-US" sz="2800" b="1" dirty="0" smtClean="0"/>
              <a:t>3</a:t>
            </a:r>
            <a:r>
              <a:rPr lang="en-US" sz="2800" b="1" dirty="0"/>
              <a:t>. Build=Discipleship. </a:t>
            </a:r>
            <a:r>
              <a:rPr lang="en-US" sz="2800" dirty="0" smtClean="0"/>
              <a:t>Jesus told about two </a:t>
            </a:r>
            <a:r>
              <a:rPr lang="en-US" sz="2800" dirty="0"/>
              <a:t>approaches to </a:t>
            </a:r>
            <a:r>
              <a:rPr lang="en-US" sz="2800" dirty="0" smtClean="0"/>
              <a:t>life</a:t>
            </a:r>
            <a:r>
              <a:rPr lang="en-US" sz="2800" b="1" dirty="0" smtClean="0">
                <a:latin typeface="Arial Narrow"/>
                <a:cs typeface="Arial Narrow"/>
              </a:rPr>
              <a:t>.</a:t>
            </a:r>
            <a:r>
              <a:rPr lang="en-US" sz="2800" dirty="0" smtClean="0">
                <a:latin typeface="Arial Narrow"/>
                <a:cs typeface="Arial Narrow"/>
              </a:rPr>
              <a:t> </a:t>
            </a:r>
            <a:endParaRPr lang="en-US" sz="2800" dirty="0">
              <a:latin typeface="Arial Narrow"/>
              <a:cs typeface="Arial Narr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704844"/>
            <a:ext cx="2439535" cy="18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6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55597</TotalTime>
  <Words>2123</Words>
  <Application>Microsoft Macintosh PowerPoint</Application>
  <PresentationFormat>On-screen Show (4:3)</PresentationFormat>
  <Paragraphs>195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Kansas City Baptist Temple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Hart</dc:creator>
  <cp:lastModifiedBy>Gary Hart</cp:lastModifiedBy>
  <cp:revision>300</cp:revision>
  <cp:lastPrinted>2016-07-31T03:52:23Z</cp:lastPrinted>
  <dcterms:created xsi:type="dcterms:W3CDTF">2016-02-20T15:39:29Z</dcterms:created>
  <dcterms:modified xsi:type="dcterms:W3CDTF">2017-01-07T18:18:54Z</dcterms:modified>
</cp:coreProperties>
</file>