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96" r:id="rId3"/>
    <p:sldId id="295" r:id="rId4"/>
    <p:sldId id="337" r:id="rId5"/>
    <p:sldId id="297" r:id="rId6"/>
    <p:sldId id="386" r:id="rId7"/>
    <p:sldId id="292" r:id="rId8"/>
    <p:sldId id="379" r:id="rId9"/>
    <p:sldId id="392" r:id="rId10"/>
    <p:sldId id="298" r:id="rId11"/>
    <p:sldId id="388" r:id="rId12"/>
    <p:sldId id="360" r:id="rId13"/>
    <p:sldId id="374" r:id="rId14"/>
    <p:sldId id="319" r:id="rId15"/>
    <p:sldId id="365" r:id="rId16"/>
    <p:sldId id="375" r:id="rId17"/>
    <p:sldId id="380" r:id="rId18"/>
    <p:sldId id="389" r:id="rId19"/>
    <p:sldId id="381" r:id="rId20"/>
    <p:sldId id="382" r:id="rId21"/>
    <p:sldId id="390" r:id="rId22"/>
    <p:sldId id="387" r:id="rId23"/>
    <p:sldId id="3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37" autoAdjust="0"/>
  </p:normalViewPr>
  <p:slideViewPr>
    <p:cSldViewPr snapToGrid="0" snapToObjects="1">
      <p:cViewPr>
        <p:scale>
          <a:sx n="75" d="100"/>
          <a:sy n="75" d="100"/>
        </p:scale>
        <p:origin x="-496"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11/9/17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bǎomǔ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fùmǔ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kānhù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Bǎoluó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wēnhé</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Zhuāngzhòng</a:t>
            </a:r>
            <a:r>
              <a:rPr lang="en-US" sz="1200" kern="1200" dirty="0" smtClean="0">
                <a:solidFill>
                  <a:schemeClr val="tx1"/>
                </a:solidFill>
                <a:effectLst/>
                <a:latin typeface="+mn-lt"/>
                <a:ea typeface="+mn-ea"/>
                <a:cs typeface="+mn-cs"/>
              </a:rPr>
              <a:t>”(1:8C).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Gōngpíng</a:t>
            </a:r>
            <a:r>
              <a:rPr lang="en-US" sz="1200" kern="1200" dirty="0" smtClean="0">
                <a:solidFill>
                  <a:schemeClr val="tx1"/>
                </a:solidFill>
                <a:effectLst/>
                <a:latin typeface="+mn-lt"/>
                <a:ea typeface="+mn-ea"/>
                <a:cs typeface="+mn-cs"/>
              </a:rPr>
              <a:t>”(1:8D).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(13)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diànwū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Shèngjié</a:t>
            </a:r>
            <a:r>
              <a:rPr lang="en-US" sz="1200" kern="1200" dirty="0" smtClean="0">
                <a:solidFill>
                  <a:schemeClr val="tx1"/>
                </a:solidFill>
                <a:effectLst/>
                <a:latin typeface="+mn-lt"/>
                <a:ea typeface="+mn-ea"/>
                <a:cs typeface="+mn-cs"/>
              </a:rPr>
              <a:t> (1:8E).”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(14)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jìlǜ</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Zìchí</a:t>
            </a:r>
            <a:r>
              <a:rPr lang="en-US" sz="1200" kern="1200" dirty="0" smtClean="0">
                <a:solidFill>
                  <a:schemeClr val="tx1"/>
                </a:solidFill>
                <a:effectLst/>
                <a:latin typeface="+mn-lt"/>
                <a:ea typeface="+mn-ea"/>
                <a:cs typeface="+mn-cs"/>
              </a:rPr>
              <a:t>”(1:8F).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(15)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jiàoxué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chúnzhèng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jiàoxùn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quànhuà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zhēngbiàn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bódǎole</a:t>
            </a:r>
            <a:r>
              <a:rPr lang="en-US" sz="1200" kern="1200" dirty="0" smtClean="0">
                <a:solidFill>
                  <a:schemeClr val="tx1"/>
                </a:solidFill>
                <a:effectLst/>
                <a:latin typeface="+mn-lt"/>
                <a:ea typeface="+mn-ea"/>
                <a:cs typeface="+mn-cs"/>
              </a:rPr>
              <a:t>”(1:9).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Narrow"/>
                <a:cs typeface="Arial Narrow"/>
              </a:rPr>
              <a:t>There was an mixture of Jewish legalism, man-made traditions, and mysticism. </a:t>
            </a: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tx1"/>
                </a:solidFill>
                <a:latin typeface="华文细黑"/>
                <a:ea typeface="华文细黑"/>
                <a:cs typeface="华文细黑"/>
              </a:rPr>
              <a:t>一个当地的</a:t>
            </a:r>
            <a:r>
              <a:rPr lang="zh-CN" altLang="en-US" sz="1200" smtClean="0">
                <a:solidFill>
                  <a:schemeClr val="tx1"/>
                </a:solidFill>
                <a:latin typeface="华文细黑"/>
                <a:ea typeface="华文细黑"/>
                <a:cs typeface="华文细黑"/>
              </a:rPr>
              <a:t>革哩底</a:t>
            </a:r>
            <a:r>
              <a:rPr lang="zh-TW" altLang="en-US" sz="1200" dirty="0" smtClean="0">
                <a:solidFill>
                  <a:schemeClr val="tx1"/>
                </a:solidFill>
                <a:latin typeface="华文细黑"/>
                <a:ea typeface="华文细黑"/>
                <a:cs typeface="华文细黑"/>
              </a:rPr>
              <a:t>岛哲学家埃皮梅尼德斯</a:t>
            </a:r>
            <a:r>
              <a:rPr lang="zh-TW" altLang="en-US" sz="1200" dirty="0" smtClean="0">
                <a:solidFill>
                  <a:schemeClr val="tx1"/>
                </a:solidFill>
                <a:latin typeface="华文细黑"/>
                <a:ea typeface="华文细黑"/>
                <a:cs typeface="华文细黑"/>
              </a:rPr>
              <a:t>（</a:t>
            </a:r>
            <a:r>
              <a:rPr lang="en-US" altLang="zh-TW" sz="1200" dirty="0" err="1" smtClean="0">
                <a:solidFill>
                  <a:schemeClr val="tx1"/>
                </a:solidFill>
                <a:latin typeface="华文细黑"/>
                <a:ea typeface="华文细黑"/>
                <a:cs typeface="华文细黑"/>
              </a:rPr>
              <a:t>Epimenides</a:t>
            </a:r>
            <a:r>
              <a:rPr lang="zh-TW" altLang="en-US" sz="1200" dirty="0" smtClean="0">
                <a:solidFill>
                  <a:schemeClr val="tx1"/>
                </a:solidFill>
                <a:latin typeface="华文细黑"/>
                <a:ea typeface="华文细黑"/>
                <a:cs typeface="华文细黑"/>
              </a:rPr>
              <a:t>），展示撒满岛屿的撒旦式的欺骗</a:t>
            </a:r>
            <a:r>
              <a:rPr lang="zh-TW" altLang="en-US" sz="1200" dirty="0" smtClean="0">
                <a:solidFill>
                  <a:schemeClr val="tx1"/>
                </a:solidFill>
                <a:latin typeface="华文细黑"/>
                <a:ea typeface="华文细黑"/>
                <a:cs typeface="华文细黑"/>
              </a:rPr>
              <a:t>。</a:t>
            </a:r>
            <a:endParaRPr lang="en-US" altLang="zh-TW" sz="1200" dirty="0" smtClean="0">
              <a:solidFill>
                <a:schemeClr val="tx1"/>
              </a:solidFill>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zhéxué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Epimenides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dǎoyǔ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sādàn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qīpiàn</a:t>
            </a:r>
            <a:r>
              <a:rPr lang="en-US" sz="1200" kern="1200" dirty="0" smtClean="0">
                <a:solidFill>
                  <a:schemeClr val="tx1"/>
                </a:solidFill>
                <a:effectLst/>
                <a:latin typeface="+mn-lt"/>
                <a:ea typeface="+mn-ea"/>
                <a:cs typeface="+mn-cs"/>
              </a:rPr>
              <a:t>.</a:t>
            </a:r>
            <a:endParaRPr lang="en-US" sz="1200" dirty="0" smtClean="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Qiǎnzé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bùfúcóng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quánwēi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xūkōng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qīhǒng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”(1:10).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pòhuài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jiàodǎo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quánjiā</a:t>
            </a:r>
            <a:r>
              <a:rPr lang="en-US" sz="1200" kern="1200" dirty="0" smtClean="0">
                <a:solidFill>
                  <a:schemeClr val="tx1"/>
                </a:solidFill>
                <a:effectLst/>
                <a:latin typeface="+mn-lt"/>
                <a:ea typeface="+mn-ea"/>
                <a:cs typeface="+mn-cs"/>
              </a:rPr>
              <a:t>”(1:11).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běndì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shuōhuǎng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de”(1:12-13A)</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Suǒyǐ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yóutàirén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yányǔ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(1:13B-14).</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fǔbài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tiānliáng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wūhuìle</a:t>
            </a:r>
            <a:r>
              <a:rPr lang="en-US" sz="1200" kern="1200" dirty="0" smtClean="0">
                <a:solidFill>
                  <a:schemeClr val="tx1"/>
                </a:solidFill>
                <a:effectLst/>
                <a:latin typeface="+mn-lt"/>
                <a:ea typeface="+mn-ea"/>
                <a:cs typeface="+mn-cs"/>
              </a:rPr>
              <a:t>”(1:15).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wèizhuāng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zēngwù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bèinì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fèiqì</a:t>
            </a:r>
            <a:r>
              <a:rPr lang="en-US" sz="1200" kern="1200" dirty="0" smtClean="0">
                <a:solidFill>
                  <a:schemeClr val="tx1"/>
                </a:solidFill>
                <a:effectLst/>
                <a:latin typeface="+mn-lt"/>
                <a:ea typeface="+mn-ea"/>
                <a:cs typeface="+mn-cs"/>
              </a:rPr>
              <a:t> de”(1:16).</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Suǒyǐ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yóutàirén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yányǔ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(1:13B-14).</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fǔbài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tiānliáng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wūhuìle</a:t>
            </a:r>
            <a:r>
              <a:rPr lang="en-US" sz="1200" kern="1200" dirty="0" smtClean="0">
                <a:solidFill>
                  <a:schemeClr val="tx1"/>
                </a:solidFill>
                <a:effectLst/>
                <a:latin typeface="+mn-lt"/>
                <a:ea typeface="+mn-ea"/>
                <a:cs typeface="+mn-cs"/>
              </a:rPr>
              <a:t>”(1:15).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wèizhuāng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zēngwù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bèinì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fèiqì</a:t>
            </a:r>
            <a:r>
              <a:rPr lang="en-US" sz="1200" kern="1200" dirty="0" smtClean="0">
                <a:solidFill>
                  <a:schemeClr val="tx1"/>
                </a:solidFill>
                <a:effectLst/>
                <a:latin typeface="+mn-lt"/>
                <a:ea typeface="+mn-ea"/>
                <a:cs typeface="+mn-cs"/>
              </a:rPr>
              <a:t> de”(1:16).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niánqīng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shàonián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érnǚ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liàolǐ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miǎndé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huǐbàng</a:t>
            </a:r>
            <a:r>
              <a:rPr lang="en-US" sz="1200" kern="1200" dirty="0" smtClean="0">
                <a:solidFill>
                  <a:schemeClr val="tx1"/>
                </a:solidFill>
                <a:effectLst/>
                <a:latin typeface="+mn-lt"/>
                <a:ea typeface="+mn-ea"/>
                <a:cs typeface="+mn-cs"/>
              </a:rPr>
              <a:t>”(2:4-5).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niánqīng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shàonián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a:t>
            </a:r>
            <a:r>
              <a:rPr lang="en-US" sz="1200" kern="1200" dirty="0" smtClean="0">
                <a:solidFill>
                  <a:schemeClr val="tx1"/>
                </a:solidFill>
                <a:effectLst/>
                <a:latin typeface="+mn-lt"/>
                <a:ea typeface="+mn-ea"/>
                <a:cs typeface="+mn-cs"/>
              </a:rPr>
              <a:t>”(2:6).</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lǐngxiù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shànxíng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bǎngyàng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jiàoxùn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duānzhuāng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yányǔ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fǎnduì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xiūkuì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quánbǐng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”(2:7-8,15).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púrén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Quàn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púrén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xǐhuān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dǐngzhuàng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dōngxī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”(2:9-10).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Narrow"/>
              <a:cs typeface="Arial Narrow"/>
            </a:endParaRP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Liánghǎo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jiànkāng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jīchǔ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Wèishéme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déjiù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ēndiǎn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shàngdì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ēndiǎn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tígōng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”(2:11).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chéngzhǎng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ēndiǎn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Jiàodǎo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shìjiān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qíngyù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”(2:12).</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róngyào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jiànglín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yǒufú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pànwàng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wěidà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shàngdì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róngyào</a:t>
            </a:r>
            <a:r>
              <a:rPr lang="en-US" sz="1200" kern="1200" dirty="0" smtClean="0">
                <a:solidFill>
                  <a:schemeClr val="tx1"/>
                </a:solidFill>
                <a:effectLst/>
                <a:latin typeface="+mn-lt"/>
                <a:ea typeface="+mn-ea"/>
                <a:cs typeface="+mn-cs"/>
              </a:rPr>
              <a:t>”(2:13).</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wánquán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jiùshú</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zhěngjiù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tuōlí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xié'è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”(2:14).</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zhǔnbèi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zhǎngquán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mìng</a:t>
            </a:r>
            <a:r>
              <a:rPr lang="en-US" sz="1200" kern="1200" dirty="0" smtClean="0">
                <a:solidFill>
                  <a:schemeClr val="tx1"/>
                </a:solidFill>
                <a:effectLst/>
                <a:latin typeface="+mn-lt"/>
                <a:ea typeface="+mn-ea"/>
                <a:cs typeface="+mn-cs"/>
              </a:rPr>
              <a:t>”(3:1A).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jījí</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Yùbèi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shànshì</a:t>
            </a:r>
            <a:r>
              <a:rPr lang="en-US" sz="1200" kern="1200" dirty="0" smtClean="0">
                <a:solidFill>
                  <a:schemeClr val="tx1"/>
                </a:solidFill>
                <a:effectLst/>
                <a:latin typeface="+mn-lt"/>
                <a:ea typeface="+mn-ea"/>
                <a:cs typeface="+mn-cs"/>
              </a:rPr>
              <a:t>”(3:1B).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jiǎnghuà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huǐbàng</a:t>
            </a:r>
            <a:r>
              <a:rPr lang="en-US" sz="1200" kern="1200" dirty="0" smtClean="0">
                <a:solidFill>
                  <a:schemeClr val="tx1"/>
                </a:solidFill>
                <a:effectLst/>
                <a:latin typeface="+mn-lt"/>
                <a:ea typeface="+mn-ea"/>
                <a:cs typeface="+mn-cs"/>
              </a:rPr>
              <a:t>”(3:2A).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dòushì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zhēngjìng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hépíng</a:t>
            </a:r>
            <a:r>
              <a:rPr lang="en-US" sz="1200" kern="1200" dirty="0" smtClean="0">
                <a:solidFill>
                  <a:schemeClr val="tx1"/>
                </a:solidFill>
                <a:effectLst/>
                <a:latin typeface="+mn-lt"/>
                <a:ea typeface="+mn-ea"/>
                <a:cs typeface="+mn-cs"/>
              </a:rPr>
              <a:t>”(3:2B).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wēnshùn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a:t>
            </a:r>
            <a:r>
              <a:rPr lang="en-US" sz="1200" kern="1200" dirty="0" smtClean="0">
                <a:solidFill>
                  <a:schemeClr val="tx1"/>
                </a:solidFill>
                <a:effectLst/>
                <a:latin typeface="+mn-lt"/>
                <a:ea typeface="+mn-ea"/>
                <a:cs typeface="+mn-cs"/>
              </a:rPr>
              <a:t>”(3:2C). </a:t>
            </a:r>
            <a:r>
              <a:rPr lang="en-US" sz="1200" kern="1200" dirty="0" err="1" smtClean="0">
                <a:solidFill>
                  <a:schemeClr val="tx1"/>
                </a:solidFill>
                <a:effectLst/>
                <a:latin typeface="+mn-lt"/>
                <a:ea typeface="+mn-ea"/>
                <a:cs typeface="+mn-cs"/>
              </a:rPr>
              <a:t>Kòngzhì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píqì</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wēnróu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Wēnróu</a:t>
            </a:r>
            <a:r>
              <a:rPr lang="en-US" sz="1200" kern="1200" dirty="0" smtClean="0">
                <a:solidFill>
                  <a:schemeClr val="tx1"/>
                </a:solidFill>
                <a:effectLst/>
                <a:latin typeface="+mn-lt"/>
                <a:ea typeface="+mn-ea"/>
                <a:cs typeface="+mn-cs"/>
              </a:rPr>
              <a:t>”(3:2D).</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dòngjī</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Tíxǐng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guòqù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bèinì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èdú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jídù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kěhèn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”(3:3).</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xiǎngqǐle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ēncí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cí'ài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xiǎnmíng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shíhòu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liánmǐn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chóngshēng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shènglíng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gēngxīn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jièzhe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jiāoguàn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shēnshang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yǒngshēng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pànwàng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hòusì</a:t>
            </a:r>
            <a:r>
              <a:rPr lang="en-US" sz="1200" kern="1200" dirty="0" smtClean="0">
                <a:solidFill>
                  <a:schemeClr val="tx1"/>
                </a:solidFill>
                <a:effectLst/>
                <a:latin typeface="+mn-lt"/>
                <a:ea typeface="+mn-ea"/>
                <a:cs typeface="+mn-cs"/>
              </a:rPr>
              <a:t>”(3:4-7).</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juéxīn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qièshí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shìyè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yǒuyì</a:t>
            </a:r>
            <a:r>
              <a:rPr lang="en-US" sz="1200" kern="1200" dirty="0" smtClean="0">
                <a:solidFill>
                  <a:schemeClr val="tx1"/>
                </a:solidFill>
                <a:effectLst/>
                <a:latin typeface="+mn-lt"/>
                <a:ea typeface="+mn-ea"/>
                <a:cs typeface="+mn-cs"/>
              </a:rPr>
              <a:t>”(3:8).</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Yīnggāi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bìmiǎn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wúzhī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biànlùn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jiāpǔ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kōngtán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lǜ</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zhēngjìng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jǐngjièguò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háishì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”(3:9-11).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22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zuìdà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zhèngdàng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xíngwéi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xuéxí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shìyè</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xuéxí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xíngshàn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miǎndé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zi</a:t>
            </a:r>
            <a:r>
              <a:rPr lang="en-US" sz="1200" kern="1200" dirty="0" smtClean="0">
                <a:solidFill>
                  <a:schemeClr val="tx1"/>
                </a:solidFill>
                <a:effectLst/>
                <a:latin typeface="+mn-lt"/>
                <a:ea typeface="+mn-ea"/>
                <a:cs typeface="+mn-cs"/>
              </a:rPr>
              <a:t>”(3:14).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huǒchē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gǎnjué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zérèn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fúwù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shànxíng</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dìzhōnghǎi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jūmín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tānlán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lǎnduò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zhòngsuǒzhōuzhī</a:t>
            </a:r>
            <a:r>
              <a:rPr lang="en-US" sz="1200" kern="1200" dirty="0" smtClean="0">
                <a:solidFill>
                  <a:schemeClr val="tx1"/>
                </a:solidFill>
                <a:effectLst/>
                <a:latin typeface="+mn-lt"/>
                <a:ea typeface="+mn-ea"/>
                <a:cs typeface="+mn-cs"/>
              </a:rPr>
              <a:t> de (1:12).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bǎoluó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chuànglì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zhīhòu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zǔzhī</a:t>
            </a:r>
            <a:r>
              <a:rPr lang="en-US" sz="1200" kern="1200" dirty="0" smtClean="0">
                <a:solidFill>
                  <a:schemeClr val="tx1"/>
                </a:solidFill>
                <a:effectLst/>
                <a:latin typeface="+mn-lt"/>
                <a:ea typeface="+mn-ea"/>
                <a:cs typeface="+mn-cs"/>
              </a:rPr>
              <a:t> (1:5).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yóutài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jīnglìle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2:11),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huíle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jiāxiāng</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”(1:8; 2:3; 7;17; 3:1;14). </a:t>
            </a:r>
            <a:r>
              <a:rPr lang="en-US" sz="1200" kern="1200" dirty="0" err="1" smtClean="0">
                <a:solidFill>
                  <a:schemeClr val="tx1"/>
                </a:solidFill>
                <a:effectLst/>
                <a:latin typeface="+mn-lt"/>
                <a:ea typeface="+mn-ea"/>
                <a:cs typeface="+mn-cs"/>
              </a:rPr>
              <a:t>Bǎoluó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zhěngqíle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zhǎnglǎo</a:t>
            </a:r>
            <a:r>
              <a:rPr lang="en-US" sz="1200" kern="1200" dirty="0" smtClean="0">
                <a:solidFill>
                  <a:schemeClr val="tx1"/>
                </a:solidFill>
                <a:effectLst/>
                <a:latin typeface="+mn-lt"/>
                <a:ea typeface="+mn-ea"/>
                <a:cs typeface="+mn-cs"/>
              </a:rPr>
              <a:t>”(1:5).</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jiǎoxíng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shùnxù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shèzhì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yīxué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wānqū</a:t>
            </a:r>
            <a:r>
              <a:rPr lang="en-US" sz="1200" kern="1200" dirty="0" smtClean="0">
                <a:solidFill>
                  <a:schemeClr val="tx1"/>
                </a:solidFill>
                <a:effectLst/>
                <a:latin typeface="+mn-lt"/>
                <a:ea typeface="+mn-ea"/>
                <a:cs typeface="+mn-cs"/>
              </a:rPr>
              <a:t> de.</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Xiǎngfǎ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gōngzuò</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Shèlì</a:t>
            </a:r>
            <a:r>
              <a:rPr lang="en-US" sz="1200" kern="1200" dirty="0" smtClean="0">
                <a:solidFill>
                  <a:schemeClr val="tx1"/>
                </a:solidFill>
                <a:effectLst/>
                <a:latin typeface="+mn-lt"/>
                <a:ea typeface="+mn-ea"/>
                <a:cs typeface="+mn-cs"/>
              </a:rPr>
              <a:t> (1:5). </a:t>
            </a:r>
            <a:r>
              <a:rPr lang="en-US" sz="1200" kern="1200" dirty="0" err="1" smtClean="0">
                <a:solidFill>
                  <a:schemeClr val="tx1"/>
                </a:solidFill>
                <a:effectLst/>
                <a:latin typeface="+mn-lt"/>
                <a:ea typeface="+mn-ea"/>
                <a:cs typeface="+mn-cs"/>
              </a:rPr>
              <a:t>Jiàodǎo</a:t>
            </a:r>
            <a:r>
              <a:rPr lang="en-US" sz="1200" kern="1200" dirty="0" smtClean="0">
                <a:solidFill>
                  <a:schemeClr val="tx1"/>
                </a:solidFill>
                <a:effectLst/>
                <a:latin typeface="+mn-lt"/>
                <a:ea typeface="+mn-ea"/>
                <a:cs typeface="+mn-cs"/>
              </a:rPr>
              <a:t> (2:1). </a:t>
            </a:r>
            <a:r>
              <a:rPr lang="en-US" sz="1200" kern="1200" dirty="0" err="1" smtClean="0">
                <a:solidFill>
                  <a:schemeClr val="tx1"/>
                </a:solidFill>
                <a:effectLst/>
                <a:latin typeface="+mn-lt"/>
                <a:ea typeface="+mn-ea"/>
                <a:cs typeface="+mn-cs"/>
              </a:rPr>
              <a:t>Tíxǐng</a:t>
            </a:r>
            <a:r>
              <a:rPr lang="en-US" sz="1200" kern="1200" dirty="0" smtClean="0">
                <a:solidFill>
                  <a:schemeClr val="tx1"/>
                </a:solidFill>
                <a:effectLst/>
                <a:latin typeface="+mn-lt"/>
                <a:ea typeface="+mn-ea"/>
                <a:cs typeface="+mn-cs"/>
              </a:rPr>
              <a:t> (3:1).</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Chuándào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zēngqiáng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xuǎnmín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xìnxīn</a:t>
            </a:r>
            <a:r>
              <a:rPr lang="en-US" sz="1200" kern="1200" dirty="0" smtClean="0">
                <a:solidFill>
                  <a:schemeClr val="tx1"/>
                </a:solidFill>
                <a:effectLst/>
                <a:latin typeface="+mn-lt"/>
                <a:ea typeface="+mn-ea"/>
                <a:cs typeface="+mn-cs"/>
              </a:rPr>
              <a:t>”(1:1B).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Jiǎng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zhīshì</a:t>
            </a:r>
            <a:r>
              <a:rPr lang="en-US" sz="1200" kern="1200" dirty="0" smtClean="0">
                <a:solidFill>
                  <a:schemeClr val="tx1"/>
                </a:solidFill>
                <a:effectLst/>
                <a:latin typeface="+mn-lt"/>
                <a:ea typeface="+mn-ea"/>
                <a:cs typeface="+mn-cs"/>
              </a:rPr>
              <a:t>”(1:1C).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Jiǎng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”(1:1D).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Jiǎng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huǎngyán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yīngxǔ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yǒngshēng</a:t>
            </a:r>
            <a:r>
              <a:rPr lang="en-US" sz="1200" kern="1200" dirty="0" smtClean="0">
                <a:solidFill>
                  <a:schemeClr val="tx1"/>
                </a:solidFill>
                <a:effectLst/>
                <a:latin typeface="+mn-lt"/>
                <a:ea typeface="+mn-ea"/>
                <a:cs typeface="+mn-cs"/>
              </a:rPr>
              <a:t>”(1:2A).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Chuándào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rìqí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jièzhe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chuányáng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gōngfū</a:t>
            </a:r>
            <a:r>
              <a:rPr lang="en-US" sz="1200" kern="1200" dirty="0" smtClean="0">
                <a:solidFill>
                  <a:schemeClr val="tx1"/>
                </a:solidFill>
                <a:effectLst/>
                <a:latin typeface="+mn-lt"/>
                <a:ea typeface="+mn-ea"/>
                <a:cs typeface="+mn-cs"/>
              </a:rPr>
              <a:t>”(1:3A).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Chuándào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chǎnshēng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”(1:4).</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xiǎnshì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zǔzhī</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shǒulǐng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wéiyī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xìntiáo</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zìzhì</a:t>
            </a:r>
            <a:r>
              <a:rPr lang="en-US" sz="1200" kern="1200" dirty="0" smtClean="0">
                <a:solidFill>
                  <a:schemeClr val="tx1"/>
                </a:solidFill>
                <a:effectLst/>
                <a:latin typeface="+mn-lt"/>
                <a:ea typeface="+mn-ea"/>
                <a:cs typeface="+mn-cs"/>
              </a:rPr>
              <a:t> 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zǔzhī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liánxì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zǔzhī</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Dìfāng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lǎo</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zhòngxuǎn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zhǎnglǎo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14:23).</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Shèlì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Zhǎnglǎo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zhǐzé</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zhǐzé</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”(1:6A).“</a:t>
            </a:r>
            <a:r>
              <a:rPr lang="en-US" sz="1200" kern="1200" dirty="0" err="1" smtClean="0">
                <a:solidFill>
                  <a:schemeClr val="tx1"/>
                </a:solidFill>
                <a:effectLst/>
                <a:latin typeface="+mn-lt"/>
                <a:ea typeface="+mn-ea"/>
                <a:cs typeface="+mn-cs"/>
              </a:rPr>
              <a:t>Jiāndū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guǎnjiā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zhǐzé</a:t>
            </a:r>
            <a:r>
              <a:rPr lang="en-US" sz="1200" kern="1200" dirty="0" smtClean="0">
                <a:solidFill>
                  <a:schemeClr val="tx1"/>
                </a:solidFill>
                <a:effectLst/>
                <a:latin typeface="+mn-lt"/>
                <a:ea typeface="+mn-ea"/>
                <a:cs typeface="+mn-cs"/>
              </a:rPr>
              <a:t>”(1:7A).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”(1:6B).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Érnǚ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fàngdàng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yuēshù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shèlì</a:t>
            </a:r>
            <a:r>
              <a:rPr lang="en-US" sz="1200" kern="1200" dirty="0" smtClean="0">
                <a:solidFill>
                  <a:schemeClr val="tx1"/>
                </a:solidFill>
                <a:effectLst/>
                <a:latin typeface="+mn-lt"/>
                <a:ea typeface="+mn-ea"/>
                <a:cs typeface="+mn-cs"/>
              </a:rPr>
              <a:t>”(1:6C).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rènxìng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rènxìng</a:t>
            </a:r>
            <a:r>
              <a:rPr lang="en-US" sz="1200" kern="1200" dirty="0" smtClean="0">
                <a:solidFill>
                  <a:schemeClr val="tx1"/>
                </a:solidFill>
                <a:effectLst/>
                <a:latin typeface="+mn-lt"/>
                <a:ea typeface="+mn-ea"/>
                <a:cs typeface="+mn-cs"/>
              </a:rPr>
              <a:t>”(1:7B).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bàozào</a:t>
            </a:r>
            <a:r>
              <a:rPr lang="en-US" sz="1200" kern="1200" dirty="0" smtClean="0">
                <a:solidFill>
                  <a:schemeClr val="tx1"/>
                </a:solidFill>
                <a:effectLst/>
                <a:latin typeface="+mn-lt"/>
                <a:ea typeface="+mn-ea"/>
                <a:cs typeface="+mn-cs"/>
              </a:rPr>
              <a:t>”(1:7C).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Narrow"/>
              <a:cs typeface="Arial Narrow"/>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qīngxǐng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zīshì</a:t>
            </a:r>
            <a:r>
              <a:rPr lang="en-US" sz="1200" kern="1200" dirty="0" smtClean="0">
                <a:solidFill>
                  <a:schemeClr val="tx1"/>
                </a:solidFill>
                <a:effectLst/>
                <a:latin typeface="+mn-lt"/>
                <a:ea typeface="+mn-ea"/>
                <a:cs typeface="+mn-cs"/>
              </a:rPr>
              <a:t>”(1:7D).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(7)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èbà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”(1:7E).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(8)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tānlán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cái</a:t>
            </a:r>
            <a:r>
              <a:rPr lang="en-US" sz="1200" kern="1200" dirty="0" smtClean="0">
                <a:solidFill>
                  <a:schemeClr val="tx1"/>
                </a:solidFill>
                <a:effectLst/>
                <a:latin typeface="+mn-lt"/>
                <a:ea typeface="+mn-ea"/>
                <a:cs typeface="+mn-cs"/>
              </a:rPr>
              <a:t>”(1:7F).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(9)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yāoqǐng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Lèyì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”(1:8A).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”(1:8B).</a:t>
            </a:r>
          </a:p>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11/9/17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二零一七年</a:t>
            </a:r>
            <a:r>
              <a:rPr lang="zh-CN" altLang="en-US" sz="4000" dirty="0" smtClean="0">
                <a:solidFill>
                  <a:schemeClr val="tx1"/>
                </a:solidFill>
                <a:latin typeface="Arial Narrow"/>
                <a:ea typeface="华文细黑"/>
                <a:cs typeface="Arial Narrow"/>
              </a:rPr>
              <a:t>十一月</a:t>
            </a:r>
            <a:r>
              <a:rPr lang="zh-CN" altLang="en-US" sz="4000" dirty="0">
                <a:solidFill>
                  <a:schemeClr val="tx1"/>
                </a:solidFill>
                <a:latin typeface="Arial Narrow"/>
                <a:ea typeface="华文细黑"/>
                <a:cs typeface="Arial Narrow"/>
              </a:rPr>
              <a:t>十二日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November 12, </a:t>
            </a:r>
            <a:r>
              <a:rPr lang="en-US" altLang="zh-CN" sz="4000" dirty="0">
                <a:solidFill>
                  <a:schemeClr val="tx1"/>
                </a:solidFill>
                <a:latin typeface="Arial Narrow"/>
                <a:ea typeface="华文细黑"/>
                <a:cs typeface="Arial Narrow"/>
              </a:rPr>
              <a:t>2017 </a:t>
            </a:r>
          </a:p>
          <a:p>
            <a:pPr algn="l"/>
            <a:r>
              <a:rPr lang="zh-CN" altLang="en-US" sz="4000" dirty="0">
                <a:solidFill>
                  <a:srgbClr val="008000"/>
                </a:solidFill>
                <a:latin typeface="Arial Narrow"/>
                <a:ea typeface="华文细黑"/>
                <a:cs typeface="Arial Narrow"/>
              </a:rPr>
              <a:t>何礼义牧师</a:t>
            </a:r>
            <a:r>
              <a:rPr lang="en-US" altLang="zh-CN" sz="4000" dirty="0">
                <a:solidFill>
                  <a:srgbClr val="008000"/>
                </a:solidFill>
                <a:latin typeface="Arial Narrow"/>
                <a:ea typeface="华文细黑"/>
                <a:cs typeface="Arial Narrow"/>
              </a:rPr>
              <a:t> </a:t>
            </a:r>
            <a:r>
              <a:rPr lang="en-US" sz="4000" dirty="0">
                <a:solidFill>
                  <a:srgbClr val="008000"/>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CN" altLang="en-US" sz="4000" b="1" dirty="0" smtClean="0">
                <a:solidFill>
                  <a:srgbClr val="660066"/>
                </a:solidFill>
                <a:latin typeface="华文细黑"/>
                <a:ea typeface="华文细黑"/>
                <a:cs typeface="华文细黑"/>
              </a:rPr>
              <a:t>革哩底</a:t>
            </a:r>
            <a:r>
              <a:rPr lang="ja-JP" altLang="en-US" sz="4000" b="1" dirty="0" smtClean="0">
                <a:solidFill>
                  <a:srgbClr val="660066"/>
                </a:solidFill>
                <a:latin typeface="华文细黑"/>
                <a:ea typeface="华文细黑"/>
                <a:cs typeface="华文细黑"/>
              </a:rPr>
              <a:t>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a:t>
            </a:r>
            <a:r>
              <a:rPr lang="en-US" altLang="zh-CN" sz="4000" dirty="0" smtClean="0">
                <a:solidFill>
                  <a:srgbClr val="660066"/>
                </a:solidFill>
                <a:latin typeface="Arial Narrow"/>
                <a:cs typeface="Arial Narrow"/>
              </a:rPr>
              <a:t>Crete</a:t>
            </a:r>
            <a:r>
              <a:rPr lang="en-US" sz="4000" dirty="0" smtClean="0">
                <a:solidFill>
                  <a:srgbClr val="660066"/>
                </a:solidFill>
                <a:latin typeface="Arial Narrow"/>
                <a:cs typeface="Arial Narrow"/>
              </a:rPr>
              <a:t>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多</a:t>
            </a:r>
            <a:r>
              <a:rPr lang="en-US" altLang="zh-CN" sz="4000" b="1" dirty="0" smtClean="0">
                <a:solidFill>
                  <a:srgbClr val="FF0000"/>
                </a:solidFill>
                <a:latin typeface="华文细黑"/>
                <a:ea typeface="华文细黑"/>
                <a:cs typeface="华文细黑"/>
              </a:rPr>
              <a:t>1:1-</a:t>
            </a:r>
            <a:r>
              <a:rPr lang="zh-CN" altLang="zh-CN" sz="4000" b="1" dirty="0" smtClean="0">
                <a:solidFill>
                  <a:srgbClr val="FF0000"/>
                </a:solidFill>
                <a:latin typeface="华文细黑"/>
                <a:ea typeface="华文细黑"/>
                <a:cs typeface="华文细黑"/>
              </a:rPr>
              <a:t>1</a:t>
            </a:r>
            <a:r>
              <a:rPr lang="zh-CN" altLang="zh-CN" sz="4000" b="1" dirty="0">
                <a:solidFill>
                  <a:srgbClr val="FF0000"/>
                </a:solidFill>
                <a:latin typeface="华文细黑"/>
                <a:ea typeface="华文细黑"/>
                <a:cs typeface="华文细黑"/>
              </a:rPr>
              <a:t>6</a:t>
            </a:r>
            <a:r>
              <a:rPr lang="en-US" altLang="zh-CN" sz="4000" b="1" dirty="0" smtClean="0">
                <a:solidFill>
                  <a:srgbClr val="FF0000"/>
                </a:solidFill>
                <a:latin typeface="华文细黑"/>
                <a:ea typeface="华文细黑"/>
                <a:cs typeface="华文细黑"/>
              </a:rPr>
              <a:t> </a:t>
            </a:r>
          </a:p>
          <a:p>
            <a:pPr algn="l"/>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t>
            </a:r>
            <a:r>
              <a:rPr lang="en-US" sz="4000" b="1" dirty="0" smtClean="0">
                <a:solidFill>
                  <a:srgbClr val="FF0000"/>
                </a:solidFill>
                <a:latin typeface="Arial Narrow"/>
                <a:ea typeface="华文细黑"/>
                <a:cs typeface="Arial Narrow"/>
              </a:rPr>
              <a:t>Titus 1:1-1</a:t>
            </a:r>
            <a:r>
              <a:rPr lang="en-US" altLang="zh-CN" sz="4000" b="1" dirty="0" smtClean="0">
                <a:solidFill>
                  <a:srgbClr val="FF0000"/>
                </a:solidFill>
                <a:latin typeface="Arial Narrow"/>
                <a:ea typeface="华文细黑"/>
                <a:cs typeface="Arial Narrow"/>
              </a:rPr>
              <a:t>6</a:t>
            </a:r>
            <a:endParaRPr lang="en-US" altLang="zh-CN" sz="4000" b="1" dirty="0">
              <a:solidFill>
                <a:srgbClr val="FF0000"/>
              </a:solidFill>
              <a:latin typeface="华文细黑"/>
              <a:ea typeface="华文细黑"/>
              <a:cs typeface="华文细黑"/>
            </a:endParaRPr>
          </a:p>
          <a:p>
            <a:pPr algn="l"/>
            <a:r>
              <a:rPr lang="zh-TW" altLang="en-US"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我从前留你在革哩底，是要</a:t>
            </a:r>
            <a:r>
              <a:rPr lang="en-US" altLang="zh-CN" sz="3600" dirty="0" smtClean="0">
                <a:solidFill>
                  <a:srgbClr val="0000FF"/>
                </a:solidFill>
                <a:latin typeface="华文细黑"/>
                <a:ea typeface="华文细黑"/>
                <a:cs typeface="华文细黑"/>
              </a:rPr>
              <a:t>…</a:t>
            </a:r>
            <a:r>
              <a:rPr lang="zh-TW" altLang="en-US" sz="3600" dirty="0" smtClean="0">
                <a:solidFill>
                  <a:srgbClr val="0000FF"/>
                </a:solidFill>
                <a:latin typeface="华文细黑"/>
                <a:ea typeface="华文细黑"/>
                <a:cs typeface="华文细黑"/>
              </a:rPr>
              <a:t>”</a:t>
            </a:r>
            <a:r>
              <a:rPr lang="en-US" altLang="zh-TW"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多</a:t>
            </a:r>
            <a:r>
              <a:rPr lang="en-US" altLang="zh-CN" sz="3600" dirty="0" smtClean="0">
                <a:solidFill>
                  <a:srgbClr val="0000FF"/>
                </a:solidFill>
                <a:latin typeface="华文细黑"/>
                <a:ea typeface="华文细黑"/>
                <a:cs typeface="华文细黑"/>
              </a:rPr>
              <a:t>1:</a:t>
            </a:r>
            <a:r>
              <a:rPr lang="en-US" altLang="zh-CN" sz="3600" dirty="0">
                <a:solidFill>
                  <a:srgbClr val="0000FF"/>
                </a:solidFill>
                <a:latin typeface="华文细黑"/>
                <a:ea typeface="华文细黑"/>
                <a:cs typeface="华文细黑"/>
              </a:rPr>
              <a:t>5</a:t>
            </a:r>
            <a:r>
              <a:rPr lang="en-US" altLang="zh-CN" sz="3600" dirty="0" smtClean="0">
                <a:solidFill>
                  <a:srgbClr val="0000FF"/>
                </a:solidFill>
                <a:latin typeface="华文细黑"/>
                <a:ea typeface="华文细黑"/>
                <a:cs typeface="华文细黑"/>
              </a:rPr>
              <a:t>)</a:t>
            </a:r>
            <a:r>
              <a:rPr lang="zh-CN" altLang="en-US" sz="3600" dirty="0" smtClean="0">
                <a:solidFill>
                  <a:srgbClr val="0000FF"/>
                </a:solidFill>
                <a:latin typeface="华文细黑"/>
                <a:ea typeface="华文细黑"/>
                <a:cs typeface="华文细黑"/>
              </a:rPr>
              <a:t>。</a:t>
            </a:r>
            <a:endParaRPr lang="en-US" altLang="zh-CN" sz="3600" dirty="0" smtClean="0">
              <a:solidFill>
                <a:srgbClr val="0000FF"/>
              </a:solidFill>
              <a:latin typeface="华文细黑"/>
              <a:ea typeface="华文细黑"/>
              <a:cs typeface="华文细黑"/>
            </a:endParaRPr>
          </a:p>
          <a:p>
            <a:pPr algn="l"/>
            <a:r>
              <a:rPr lang="en-US" sz="3600" dirty="0" smtClean="0">
                <a:solidFill>
                  <a:srgbClr val="0000FF"/>
                </a:solidFill>
                <a:latin typeface="Arial Narrow"/>
                <a:cs typeface="Arial Narrow"/>
              </a:rPr>
              <a:t>“</a:t>
            </a:r>
            <a:r>
              <a:rPr lang="en-US" sz="3600" dirty="0">
                <a:solidFill>
                  <a:srgbClr val="0000FF"/>
                </a:solidFill>
                <a:latin typeface="Arial Narrow"/>
                <a:cs typeface="Arial Narrow"/>
              </a:rPr>
              <a:t>The reason I left you in Crete was</a:t>
            </a:r>
            <a:r>
              <a:rPr lang="en-US" sz="3600" dirty="0" smtClean="0">
                <a:solidFill>
                  <a:srgbClr val="0000FF"/>
                </a:solidFill>
                <a:latin typeface="Arial Narrow"/>
                <a:cs typeface="Arial Narrow"/>
              </a:rPr>
              <a:t>…”(Titus 1:</a:t>
            </a:r>
            <a:r>
              <a:rPr lang="en-US" sz="3600" dirty="0">
                <a:solidFill>
                  <a:srgbClr val="0000FF"/>
                </a:solidFill>
                <a:latin typeface="Arial Narrow"/>
                <a:cs typeface="Arial Narrow"/>
              </a:rPr>
              <a:t>5</a:t>
            </a:r>
            <a:r>
              <a:rPr lang="en-US" sz="3600" dirty="0" smtClean="0">
                <a:solidFill>
                  <a:srgbClr val="0000FF"/>
                </a:solidFill>
                <a:latin typeface="Arial Narrow"/>
                <a:cs typeface="Arial Narrow"/>
              </a:rPr>
              <a:t>)</a:t>
            </a:r>
            <a:r>
              <a:rPr lang="en-US" sz="3600" dirty="0">
                <a:solidFill>
                  <a:srgbClr val="0000FF"/>
                </a:solidFill>
                <a:latin typeface="Arial Narrow"/>
                <a:cs typeface="Arial Narrow"/>
              </a:rPr>
              <a:t>. </a:t>
            </a:r>
            <a:r>
              <a:rPr lang="en-US" sz="3600" dirty="0" smtClean="0">
                <a:solidFill>
                  <a:srgbClr val="0000FF"/>
                </a:solidFill>
                <a:latin typeface="Arial Narrow"/>
                <a:cs typeface="Arial Narrow"/>
              </a:rPr>
              <a:t>  </a:t>
            </a:r>
            <a:endParaRPr lang="en-US" sz="3600" dirty="0">
              <a:solidFill>
                <a:srgbClr val="0000FF"/>
              </a:solidFill>
              <a:latin typeface="Arial Narrow"/>
              <a:ea typeface="华文细黑"/>
              <a:cs typeface="Arial Narrow"/>
            </a:endParaRPr>
          </a:p>
        </p:txBody>
      </p:sp>
      <p:sp>
        <p:nvSpPr>
          <p:cNvPr id="10" name="TextBox 9"/>
          <p:cNvSpPr txBox="1"/>
          <p:nvPr/>
        </p:nvSpPr>
        <p:spPr>
          <a:xfrm>
            <a:off x="8628491" y="6327847"/>
            <a:ext cx="1101818" cy="461665"/>
          </a:xfrm>
          <a:prstGeom prst="rect">
            <a:avLst/>
          </a:prstGeom>
          <a:noFill/>
        </p:spPr>
        <p:txBody>
          <a:bodyPr wrap="square" rtlCol="0">
            <a:spAutoFit/>
          </a:bodyPr>
          <a:lstStyle/>
          <a:p>
            <a:r>
              <a:rPr lang="en-US" altLang="zh-CN" sz="2400" dirty="0" smtClean="0">
                <a:solidFill>
                  <a:srgbClr val="0000FF"/>
                </a:solidFill>
                <a:latin typeface="Arial Narrow"/>
                <a:cs typeface="Arial Narrow"/>
              </a:rPr>
              <a:t>(1)</a:t>
            </a:r>
            <a:endParaRPr lang="en-US" sz="24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626952"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9</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9" name="Rectangle 8"/>
          <p:cNvSpPr/>
          <p:nvPr/>
        </p:nvSpPr>
        <p:spPr>
          <a:xfrm>
            <a:off x="-14144" y="2282490"/>
            <a:ext cx="9139188" cy="2308324"/>
          </a:xfrm>
          <a:prstGeom prst="rect">
            <a:avLst/>
          </a:prstGeom>
        </p:spPr>
        <p:txBody>
          <a:bodyPr wrap="square">
            <a:spAutoFit/>
          </a:bodyPr>
          <a:lstStyle/>
          <a:p>
            <a:r>
              <a:rPr lang="en-US" sz="2400" dirty="0">
                <a:latin typeface="Arial Narrow"/>
                <a:cs typeface="Arial Narrow"/>
              </a:rPr>
              <a:t>(6)He is sober. </a:t>
            </a:r>
            <a:r>
              <a:rPr lang="en-US" sz="2400" dirty="0">
                <a:solidFill>
                  <a:srgbClr val="0000FF"/>
                </a:solidFill>
                <a:latin typeface="Arial Narrow"/>
                <a:cs typeface="Arial Narrow"/>
              </a:rPr>
              <a:t>“Not given to drunkenness” (1:7d).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7)He is not a bully. </a:t>
            </a:r>
            <a:r>
              <a:rPr lang="en-US" sz="2400" dirty="0">
                <a:solidFill>
                  <a:srgbClr val="0000FF"/>
                </a:solidFill>
                <a:latin typeface="Arial Narrow"/>
                <a:cs typeface="Arial Narrow"/>
              </a:rPr>
              <a:t>“Not violent”(1:7e).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8)He is not dishonest nor greedy</a:t>
            </a:r>
            <a:r>
              <a:rPr lang="en-US" sz="2400" dirty="0">
                <a:solidFill>
                  <a:srgbClr val="0000FF"/>
                </a:solidFill>
                <a:latin typeface="Arial Narrow"/>
                <a:cs typeface="Arial Narrow"/>
              </a:rPr>
              <a:t>. “Not pursuing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dishonest </a:t>
            </a:r>
            <a:r>
              <a:rPr lang="en-US" sz="2400" dirty="0">
                <a:solidFill>
                  <a:srgbClr val="0000FF"/>
                </a:solidFill>
                <a:latin typeface="Arial Narrow"/>
                <a:cs typeface="Arial Narrow"/>
              </a:rPr>
              <a:t>gain”(1:7f).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9)He invites people. </a:t>
            </a:r>
            <a:r>
              <a:rPr lang="en-US" sz="2400" dirty="0">
                <a:solidFill>
                  <a:srgbClr val="0000FF"/>
                </a:solidFill>
                <a:latin typeface="Arial Narrow"/>
                <a:cs typeface="Arial Narrow"/>
              </a:rPr>
              <a:t>“He must be hospitable”(1:8a).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10)He loves good. </a:t>
            </a:r>
            <a:r>
              <a:rPr lang="en-US" sz="2400" dirty="0">
                <a:solidFill>
                  <a:srgbClr val="0000FF"/>
                </a:solidFill>
                <a:latin typeface="Arial Narrow"/>
                <a:cs typeface="Arial Narrow"/>
              </a:rPr>
              <a:t>“One who loves what is good”(1:8b). </a:t>
            </a:r>
            <a:endParaRPr lang="en-US" sz="2400" dirty="0" smtClean="0">
              <a:solidFill>
                <a:srgbClr val="0000FF"/>
              </a:solidFill>
              <a:latin typeface="Arial Narrow"/>
              <a:cs typeface="Arial Narrow"/>
            </a:endParaRPr>
          </a:p>
        </p:txBody>
      </p:sp>
      <p:sp>
        <p:nvSpPr>
          <p:cNvPr id="10" name="TextBox 9"/>
          <p:cNvSpPr txBox="1"/>
          <p:nvPr/>
        </p:nvSpPr>
        <p:spPr>
          <a:xfrm>
            <a:off x="-12126" y="-18923"/>
            <a:ext cx="93593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一。设立</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如何设立领袖。</a:t>
            </a:r>
            <a:r>
              <a:rPr lang="en-US" sz="2400" b="1" dirty="0">
                <a:latin typeface="Arial Narrow"/>
                <a:cs typeface="Arial Narrow"/>
              </a:rPr>
              <a:t>1. Appoint: How to appoint </a:t>
            </a:r>
            <a:r>
              <a:rPr lang="en-US" altLang="zh-CN" sz="2400" b="1" dirty="0">
                <a:latin typeface="Arial Narrow"/>
                <a:cs typeface="Arial Narrow"/>
              </a:rPr>
              <a:t>godly </a:t>
            </a:r>
            <a:r>
              <a:rPr lang="en-US" sz="2400" b="1" dirty="0">
                <a:latin typeface="Arial Narrow"/>
                <a:cs typeface="Arial Narrow"/>
              </a:rPr>
              <a:t>leaders.</a:t>
            </a:r>
            <a:r>
              <a:rPr lang="en-US" sz="2400" dirty="0">
                <a:latin typeface="Arial Narrow"/>
                <a:cs typeface="Arial Narrow"/>
              </a:rPr>
              <a:t> </a:t>
            </a:r>
            <a:endParaRPr lang="en-US" sz="2400" b="1" dirty="0">
              <a:latin typeface="Arial Narrow"/>
              <a:cs typeface="Arial Narrow"/>
            </a:endParaRPr>
          </a:p>
        </p:txBody>
      </p:sp>
      <p:sp>
        <p:nvSpPr>
          <p:cNvPr id="12" name="Rectangle 11"/>
          <p:cNvSpPr/>
          <p:nvPr/>
        </p:nvSpPr>
        <p:spPr>
          <a:xfrm>
            <a:off x="-12126" y="462029"/>
            <a:ext cx="9137170" cy="1938992"/>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他清醒</a:t>
            </a:r>
            <a:r>
              <a:rPr lang="zh-TW" altLang="en-US" sz="2400" dirty="0">
                <a:solidFill>
                  <a:srgbClr val="FF0000"/>
                </a:solidFill>
                <a:latin typeface="华文细黑"/>
                <a:ea typeface="华文细黑"/>
                <a:cs typeface="华文细黑"/>
              </a:rPr>
              <a:t>。 </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不</a:t>
            </a:r>
            <a:r>
              <a:rPr lang="zh-CN" altLang="en-US" sz="2400" dirty="0" smtClean="0">
                <a:solidFill>
                  <a:srgbClr val="0000FF"/>
                </a:solidFill>
                <a:latin typeface="华文细黑"/>
                <a:ea typeface="华文细黑"/>
                <a:cs typeface="华文细黑"/>
              </a:rPr>
              <a:t>因</a:t>
            </a:r>
            <a:r>
              <a:rPr lang="zh-TW" altLang="en-US" sz="2400" dirty="0" smtClean="0">
                <a:solidFill>
                  <a:srgbClr val="0000FF"/>
                </a:solidFill>
                <a:latin typeface="华文细黑"/>
                <a:ea typeface="华文细黑"/>
                <a:cs typeface="华文细黑"/>
              </a:rPr>
              <a:t>酒</a:t>
            </a:r>
            <a:r>
              <a:rPr lang="zh-CN" altLang="en-US" sz="2400" dirty="0" smtClean="0">
                <a:solidFill>
                  <a:srgbClr val="0000FF"/>
                </a:solidFill>
                <a:latin typeface="华文细黑"/>
                <a:ea typeface="华文细黑"/>
                <a:cs typeface="华文细黑"/>
              </a:rPr>
              <a:t>滋事</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(1:7d)</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(7)</a:t>
            </a:r>
            <a:r>
              <a:rPr lang="zh-TW" altLang="en-US" sz="2400" dirty="0" smtClean="0">
                <a:solidFill>
                  <a:srgbClr val="FF0000"/>
                </a:solidFill>
                <a:latin typeface="华文细黑"/>
                <a:ea typeface="华文细黑"/>
                <a:cs typeface="华文细黑"/>
              </a:rPr>
              <a:t>他不是一个恶霸</a:t>
            </a:r>
            <a:r>
              <a:rPr lang="zh-TW" altLang="en-US" sz="2400" dirty="0">
                <a:solidFill>
                  <a:srgbClr val="FF0000"/>
                </a:solidFill>
                <a:latin typeface="华文细黑"/>
                <a:ea typeface="华文细黑"/>
                <a:cs typeface="华文细黑"/>
              </a:rPr>
              <a:t>。 </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不</a:t>
            </a:r>
            <a:r>
              <a:rPr lang="zh-CN" altLang="en-US" sz="2400" dirty="0" smtClean="0">
                <a:solidFill>
                  <a:srgbClr val="0000FF"/>
                </a:solidFill>
                <a:latin typeface="华文细黑"/>
                <a:ea typeface="华文细黑"/>
                <a:cs typeface="华文细黑"/>
              </a:rPr>
              <a:t>打人</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(1:7e)</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(8)</a:t>
            </a:r>
            <a:r>
              <a:rPr lang="zh-TW" altLang="en-US" sz="2400" dirty="0" smtClean="0">
                <a:solidFill>
                  <a:srgbClr val="FF0000"/>
                </a:solidFill>
                <a:latin typeface="华文细黑"/>
                <a:ea typeface="华文细黑"/>
                <a:cs typeface="华文细黑"/>
              </a:rPr>
              <a:t>他诚实</a:t>
            </a:r>
            <a:r>
              <a:rPr lang="zh-CN" altLang="en-US" sz="2400" dirty="0" smtClean="0">
                <a:solidFill>
                  <a:srgbClr val="FF0000"/>
                </a:solidFill>
                <a:latin typeface="华文细黑"/>
                <a:ea typeface="华文细黑"/>
                <a:cs typeface="华文细黑"/>
              </a:rPr>
              <a:t>且</a:t>
            </a:r>
            <a:r>
              <a:rPr lang="zh-TW" altLang="en-US" sz="2400" dirty="0" smtClean="0">
                <a:solidFill>
                  <a:srgbClr val="FF0000"/>
                </a:solidFill>
                <a:latin typeface="华文细黑"/>
                <a:ea typeface="华文细黑"/>
                <a:cs typeface="华文细黑"/>
              </a:rPr>
              <a:t>不贪婪</a:t>
            </a:r>
            <a:r>
              <a:rPr lang="zh-TW" altLang="en-US" sz="2400" dirty="0">
                <a:solidFill>
                  <a:srgbClr val="FF0000"/>
                </a:solidFill>
                <a:latin typeface="华文细黑"/>
                <a:ea typeface="华文细黑"/>
                <a:cs typeface="华文细黑"/>
              </a:rPr>
              <a:t>的。 </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不</a:t>
            </a:r>
            <a:r>
              <a:rPr lang="zh-CN" altLang="en-US" sz="2400" dirty="0" smtClean="0">
                <a:solidFill>
                  <a:srgbClr val="0000FF"/>
                </a:solidFill>
                <a:latin typeface="华文细黑"/>
                <a:ea typeface="华文细黑"/>
                <a:cs typeface="华文细黑"/>
              </a:rPr>
              <a:t>贪无义之财</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(1:7f)</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(9)</a:t>
            </a:r>
            <a:r>
              <a:rPr lang="zh-TW" altLang="en-US" sz="2400" dirty="0" smtClean="0">
                <a:solidFill>
                  <a:srgbClr val="FF0000"/>
                </a:solidFill>
                <a:latin typeface="华文细黑"/>
                <a:ea typeface="华文细黑"/>
                <a:cs typeface="华文细黑"/>
              </a:rPr>
              <a:t>他邀请人</a:t>
            </a:r>
            <a:r>
              <a:rPr lang="zh-TW" altLang="en-US" sz="2400" dirty="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乐意接待远人</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(1:8a)</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(10)</a:t>
            </a:r>
            <a:r>
              <a:rPr lang="zh-TW" altLang="en-US" sz="2400" dirty="0" smtClean="0">
                <a:solidFill>
                  <a:srgbClr val="FF0000"/>
                </a:solidFill>
                <a:latin typeface="华文细黑"/>
                <a:ea typeface="华文细黑"/>
                <a:cs typeface="华文细黑"/>
              </a:rPr>
              <a:t>他好</a:t>
            </a:r>
            <a:r>
              <a:rPr lang="zh-CN" altLang="en-US" sz="2400" dirty="0" smtClean="0">
                <a:solidFill>
                  <a:srgbClr val="FF0000"/>
                </a:solidFill>
                <a:latin typeface="华文细黑"/>
                <a:ea typeface="华文细黑"/>
                <a:cs typeface="华文细黑"/>
              </a:rPr>
              <a:t>善</a:t>
            </a:r>
            <a:r>
              <a:rPr lang="zh-TW" altLang="en-US" sz="2400" dirty="0" smtClean="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好善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(1:8b)</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pic>
        <p:nvPicPr>
          <p:cNvPr id="13" name="Picture 12"/>
          <p:cNvPicPr>
            <a:picLocks noChangeAspect="1"/>
          </p:cNvPicPr>
          <p:nvPr/>
        </p:nvPicPr>
        <p:blipFill>
          <a:blip r:embed="rId3"/>
          <a:stretch>
            <a:fillRect/>
          </a:stretch>
        </p:blipFill>
        <p:spPr>
          <a:xfrm>
            <a:off x="6519333" y="3048000"/>
            <a:ext cx="2624665" cy="3810000"/>
          </a:xfrm>
          <a:prstGeom prst="rect">
            <a:avLst/>
          </a:prstGeom>
        </p:spPr>
      </p:pic>
      <p:sp>
        <p:nvSpPr>
          <p:cNvPr id="14" name="TextBox 13"/>
          <p:cNvSpPr txBox="1"/>
          <p:nvPr/>
        </p:nvSpPr>
        <p:spPr>
          <a:xfrm>
            <a:off x="6688666" y="6190696"/>
            <a:ext cx="2286000" cy="584776"/>
          </a:xfrm>
          <a:prstGeom prst="rect">
            <a:avLst/>
          </a:prstGeom>
          <a:noFill/>
        </p:spPr>
        <p:txBody>
          <a:bodyPr wrap="square" rtlCol="0">
            <a:spAutoFit/>
          </a:bodyPr>
          <a:lstStyle/>
          <a:p>
            <a:pPr algn="ctr"/>
            <a:r>
              <a:rPr lang="zh-TW" altLang="en-US" sz="3200" b="1" dirty="0">
                <a:solidFill>
                  <a:schemeClr val="bg1"/>
                </a:solidFill>
                <a:latin typeface="华文细黑"/>
                <a:ea typeface="华文细黑"/>
                <a:cs typeface="华文细黑"/>
              </a:rPr>
              <a:t>教会</a:t>
            </a:r>
            <a:r>
              <a:rPr lang="zh-TW" altLang="en-US" sz="3200" b="1" dirty="0">
                <a:latin typeface="华文细黑"/>
                <a:ea typeface="华文细黑"/>
                <a:cs typeface="华文细黑"/>
              </a:rPr>
              <a:t>领袖</a:t>
            </a:r>
            <a:endParaRPr lang="en-US" sz="3200" b="1" dirty="0">
              <a:latin typeface="华文细黑"/>
              <a:ea typeface="华文细黑"/>
              <a:cs typeface="华文细黑"/>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31" y="2674592"/>
            <a:ext cx="9139188" cy="3416320"/>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11)He is temperate. </a:t>
            </a:r>
            <a:r>
              <a:rPr lang="en-US" sz="2400" dirty="0">
                <a:solidFill>
                  <a:srgbClr val="0000FF"/>
                </a:solidFill>
                <a:latin typeface="Arial Narrow"/>
                <a:cs typeface="Arial Narrow"/>
              </a:rPr>
              <a:t>”Self-controlled”(1:8c).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12)He is a man of integrity who sticks by his word. </a:t>
            </a:r>
            <a:endParaRPr lang="en-US" sz="2400" dirty="0" smtClean="0">
              <a:latin typeface="Arial Narrow"/>
              <a:cs typeface="Arial Narrow"/>
            </a:endParaRP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Upright” (1:8d).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13)He is unstained. </a:t>
            </a:r>
            <a:r>
              <a:rPr lang="en-US" sz="2400" dirty="0">
                <a:solidFill>
                  <a:srgbClr val="0000FF"/>
                </a:solidFill>
                <a:latin typeface="Arial Narrow"/>
                <a:cs typeface="Arial Narrow"/>
              </a:rPr>
              <a:t>“Holy(1:8e).”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14) He is  disciplined. </a:t>
            </a:r>
            <a:r>
              <a:rPr lang="en-US" sz="2400" dirty="0">
                <a:solidFill>
                  <a:srgbClr val="0000FF"/>
                </a:solidFill>
                <a:latin typeface="Arial Narrow"/>
                <a:cs typeface="Arial Narrow"/>
              </a:rPr>
              <a:t>“He has self-control</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1:8f).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15) He has sound teaching. </a:t>
            </a:r>
            <a:r>
              <a:rPr lang="en-US" sz="2400" dirty="0">
                <a:solidFill>
                  <a:srgbClr val="0000FF"/>
                </a:solidFill>
                <a:latin typeface="Arial Narrow"/>
                <a:cs typeface="Arial Narrow"/>
              </a:rPr>
              <a:t>“He must hold firmly to the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trustworthy </a:t>
            </a:r>
            <a:r>
              <a:rPr lang="en-US" sz="2400" dirty="0">
                <a:solidFill>
                  <a:srgbClr val="0000FF"/>
                </a:solidFill>
                <a:latin typeface="Arial Narrow"/>
                <a:cs typeface="Arial Narrow"/>
              </a:rPr>
              <a:t>message as it has been </a:t>
            </a:r>
            <a:r>
              <a:rPr lang="en-US" sz="2400" dirty="0" err="1">
                <a:solidFill>
                  <a:srgbClr val="0000FF"/>
                </a:solidFill>
                <a:latin typeface="Arial Narrow"/>
                <a:cs typeface="Arial Narrow"/>
              </a:rPr>
              <a:t>taught</a:t>
            </a:r>
            <a:r>
              <a:rPr lang="en-US" sz="2400" dirty="0" err="1" smtClean="0">
                <a:solidFill>
                  <a:srgbClr val="0000FF"/>
                </a:solidFill>
                <a:latin typeface="Arial Narrow"/>
                <a:cs typeface="Arial Narrow"/>
              </a:rPr>
              <a:t>,so</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that he can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encourage </a:t>
            </a:r>
            <a:r>
              <a:rPr lang="en-US" sz="2400" dirty="0">
                <a:solidFill>
                  <a:srgbClr val="0000FF"/>
                </a:solidFill>
                <a:latin typeface="Arial Narrow"/>
                <a:cs typeface="Arial Narrow"/>
              </a:rPr>
              <a:t>others by sound doctrine and refute those who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oppose </a:t>
            </a:r>
            <a:r>
              <a:rPr lang="en-US" sz="2400" dirty="0">
                <a:solidFill>
                  <a:srgbClr val="0000FF"/>
                </a:solidFill>
                <a:latin typeface="Arial Narrow"/>
                <a:cs typeface="Arial Narrow"/>
              </a:rPr>
              <a:t>it” (1:9).</a:t>
            </a:r>
          </a:p>
        </p:txBody>
      </p:sp>
      <p:sp>
        <p:nvSpPr>
          <p:cNvPr id="10" name="TextBox 9"/>
          <p:cNvSpPr txBox="1"/>
          <p:nvPr/>
        </p:nvSpPr>
        <p:spPr>
          <a:xfrm>
            <a:off x="-12126" y="-18923"/>
            <a:ext cx="93593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一。设立</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如何设立领袖。</a:t>
            </a:r>
            <a:r>
              <a:rPr lang="en-US" sz="2400" b="1" dirty="0">
                <a:latin typeface="Arial Narrow"/>
                <a:cs typeface="Arial Narrow"/>
              </a:rPr>
              <a:t>1. Appoint: How to appoint </a:t>
            </a:r>
            <a:r>
              <a:rPr lang="en-US" altLang="zh-CN" sz="2400" b="1" dirty="0">
                <a:latin typeface="Arial Narrow"/>
                <a:cs typeface="Arial Narrow"/>
              </a:rPr>
              <a:t>godly </a:t>
            </a:r>
            <a:r>
              <a:rPr lang="en-US" sz="2400" b="1" dirty="0">
                <a:latin typeface="Arial Narrow"/>
                <a:cs typeface="Arial Narrow"/>
              </a:rPr>
              <a:t>leaders.</a:t>
            </a:r>
            <a:r>
              <a:rPr lang="en-US" sz="2400" dirty="0">
                <a:latin typeface="Arial Narrow"/>
                <a:cs typeface="Arial Narrow"/>
              </a:rPr>
              <a:t> </a:t>
            </a:r>
            <a:endParaRPr lang="en-US" sz="2400" b="1" dirty="0">
              <a:latin typeface="Arial Narrow"/>
              <a:cs typeface="Arial Narrow"/>
            </a:endParaRPr>
          </a:p>
        </p:txBody>
      </p:sp>
      <p:sp>
        <p:nvSpPr>
          <p:cNvPr id="12" name="Rectangle 11"/>
          <p:cNvSpPr/>
          <p:nvPr/>
        </p:nvSpPr>
        <p:spPr>
          <a:xfrm>
            <a:off x="6831" y="467891"/>
            <a:ext cx="9137170" cy="230832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(11)</a:t>
            </a:r>
            <a:r>
              <a:rPr lang="zh-TW" altLang="en-US" sz="2400" dirty="0" smtClean="0">
                <a:solidFill>
                  <a:srgbClr val="FF0000"/>
                </a:solidFill>
                <a:latin typeface="华文细黑"/>
                <a:ea typeface="华文细黑"/>
                <a:cs typeface="华文细黑"/>
              </a:rPr>
              <a:t>他</a:t>
            </a:r>
            <a:r>
              <a:rPr lang="zh-TW" altLang="en-US" sz="2400" dirty="0">
                <a:solidFill>
                  <a:srgbClr val="FF0000"/>
                </a:solidFill>
                <a:latin typeface="华文细黑"/>
                <a:ea typeface="华文细黑"/>
                <a:cs typeface="华文细黑"/>
              </a:rPr>
              <a:t>是温和的。</a:t>
            </a:r>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庄重</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(1:8c</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(12)</a:t>
            </a:r>
            <a:r>
              <a:rPr lang="zh-TW" altLang="en-US" sz="2400" dirty="0" smtClean="0">
                <a:solidFill>
                  <a:srgbClr val="FF0000"/>
                </a:solidFill>
                <a:latin typeface="华文细黑"/>
                <a:ea typeface="华文细黑"/>
                <a:cs typeface="华文细黑"/>
              </a:rPr>
              <a:t>他是一个忠于</a:t>
            </a:r>
            <a:r>
              <a:rPr lang="zh-TW" altLang="en-US" sz="2400" dirty="0">
                <a:solidFill>
                  <a:srgbClr val="FF0000"/>
                </a:solidFill>
                <a:latin typeface="华文细黑"/>
                <a:ea typeface="华文细黑"/>
                <a:cs typeface="华文细黑"/>
              </a:rPr>
              <a:t>自己的人。 </a:t>
            </a:r>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公平</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(1:8d)</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(13)</a:t>
            </a:r>
            <a:r>
              <a:rPr lang="zh-TW" altLang="en-US" sz="2400" dirty="0" smtClean="0">
                <a:solidFill>
                  <a:srgbClr val="FF0000"/>
                </a:solidFill>
                <a:latin typeface="华文细黑"/>
                <a:ea typeface="华文细黑"/>
                <a:cs typeface="华文细黑"/>
              </a:rPr>
              <a:t>他没</a:t>
            </a:r>
            <a:r>
              <a:rPr lang="zh-CN" altLang="en-US" sz="2400" dirty="0" smtClean="0">
                <a:solidFill>
                  <a:srgbClr val="FF0000"/>
                </a:solidFill>
                <a:latin typeface="华文细黑"/>
                <a:ea typeface="华文细黑"/>
                <a:cs typeface="华文细黑"/>
              </a:rPr>
              <a:t>被玷污</a:t>
            </a:r>
            <a:r>
              <a:rPr lang="zh-TW" altLang="en-US" sz="2400" dirty="0" smtClean="0">
                <a:solidFill>
                  <a:srgbClr val="FF0000"/>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圣</a:t>
            </a:r>
            <a:r>
              <a:rPr lang="zh-CN" altLang="en-US" sz="2400" dirty="0" smtClean="0">
                <a:solidFill>
                  <a:srgbClr val="0000FF"/>
                </a:solidFill>
                <a:latin typeface="华文细黑"/>
                <a:ea typeface="华文细黑"/>
                <a:cs typeface="华文细黑"/>
              </a:rPr>
              <a:t>洁</a:t>
            </a:r>
            <a:r>
              <a:rPr lang="en-US" altLang="zh-TW" sz="2400" dirty="0" smtClean="0">
                <a:solidFill>
                  <a:srgbClr val="0000FF"/>
                </a:solidFill>
                <a:latin typeface="华文细黑"/>
                <a:ea typeface="华文细黑"/>
                <a:cs typeface="华文细黑"/>
              </a:rPr>
              <a:t>(1:8e</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p>
          <a:p>
            <a:r>
              <a:rPr lang="en-US" altLang="zh-TW" sz="2400" dirty="0" smtClean="0">
                <a:solidFill>
                  <a:srgbClr val="FF0000"/>
                </a:solidFill>
                <a:latin typeface="华文细黑"/>
                <a:ea typeface="华文细黑"/>
                <a:cs typeface="华文细黑"/>
              </a:rPr>
              <a:t>(14)</a:t>
            </a:r>
            <a:r>
              <a:rPr lang="zh-TW" altLang="en-US" sz="2400" dirty="0" smtClean="0">
                <a:solidFill>
                  <a:srgbClr val="FF0000"/>
                </a:solidFill>
                <a:latin typeface="华文细黑"/>
                <a:ea typeface="华文细黑"/>
                <a:cs typeface="华文细黑"/>
              </a:rPr>
              <a:t>他</a:t>
            </a:r>
            <a:r>
              <a:rPr lang="zh-TW" altLang="en-US" sz="2400" dirty="0">
                <a:solidFill>
                  <a:srgbClr val="FF0000"/>
                </a:solidFill>
                <a:latin typeface="华文细黑"/>
                <a:ea typeface="华文细黑"/>
                <a:cs typeface="华文细黑"/>
              </a:rPr>
              <a:t>是有纪律的。 </a:t>
            </a:r>
            <a:r>
              <a:rPr lang="zh-TW" altLang="en-US" sz="2400" dirty="0" smtClean="0">
                <a:solidFill>
                  <a:srgbClr val="0000FF"/>
                </a:solidFill>
                <a:latin typeface="华文细黑"/>
                <a:ea typeface="华文细黑"/>
                <a:cs typeface="华文细黑"/>
              </a:rPr>
              <a:t>“自</a:t>
            </a:r>
            <a:r>
              <a:rPr lang="zh-CN" altLang="en-US" sz="2400" dirty="0" smtClean="0">
                <a:solidFill>
                  <a:srgbClr val="0000FF"/>
                </a:solidFill>
                <a:latin typeface="华文细黑"/>
                <a:ea typeface="华文细黑"/>
                <a:cs typeface="华文细黑"/>
              </a:rPr>
              <a:t>持</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(1:8f)</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(15)</a:t>
            </a:r>
            <a:r>
              <a:rPr lang="zh-TW" altLang="en-US" sz="2400" dirty="0" smtClean="0">
                <a:solidFill>
                  <a:srgbClr val="FF0000"/>
                </a:solidFill>
                <a:latin typeface="华文细黑"/>
                <a:ea typeface="华文细黑"/>
                <a:cs typeface="华文细黑"/>
              </a:rPr>
              <a:t>他有很</a:t>
            </a:r>
            <a:r>
              <a:rPr lang="zh-TW" altLang="en-US" sz="2400" dirty="0">
                <a:solidFill>
                  <a:srgbClr val="FF0000"/>
                </a:solidFill>
                <a:latin typeface="华文细黑"/>
                <a:ea typeface="华文细黑"/>
                <a:cs typeface="华文细黑"/>
              </a:rPr>
              <a:t>好的教学。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坚守所教真实的道理，就能将纯正的教训劝化人。又能把争辩的人驳倒</a:t>
            </a:r>
            <a:r>
              <a:rPr lang="en-US" sz="2400" dirty="0" smtClean="0">
                <a:solidFill>
                  <a:srgbClr val="0000FF"/>
                </a:solidFill>
                <a:latin typeface="华文细黑"/>
                <a:ea typeface="华文细黑"/>
                <a:cs typeface="华文细黑"/>
              </a:rPr>
              <a:t>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(1:9)</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TextBox 6"/>
          <p:cNvSpPr txBox="1"/>
          <p:nvPr/>
        </p:nvSpPr>
        <p:spPr>
          <a:xfrm>
            <a:off x="8525354" y="-6150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(10)</a:t>
            </a:r>
            <a:endParaRPr lang="en-US" sz="2400" dirty="0">
              <a:solidFill>
                <a:srgbClr val="0000FF"/>
              </a:solidFill>
              <a:latin typeface="Times"/>
              <a:cs typeface="Times"/>
            </a:endParaRPr>
          </a:p>
        </p:txBody>
      </p:sp>
      <p:pic>
        <p:nvPicPr>
          <p:cNvPr id="8" name="Picture 7"/>
          <p:cNvPicPr>
            <a:picLocks noChangeAspect="1"/>
          </p:cNvPicPr>
          <p:nvPr/>
        </p:nvPicPr>
        <p:blipFill>
          <a:blip r:embed="rId3"/>
          <a:stretch>
            <a:fillRect/>
          </a:stretch>
        </p:blipFill>
        <p:spPr>
          <a:xfrm>
            <a:off x="6519333" y="3048000"/>
            <a:ext cx="2624665" cy="3810000"/>
          </a:xfrm>
          <a:prstGeom prst="rect">
            <a:avLst/>
          </a:prstGeom>
        </p:spPr>
      </p:pic>
      <p:sp>
        <p:nvSpPr>
          <p:cNvPr id="11" name="TextBox 10"/>
          <p:cNvSpPr txBox="1"/>
          <p:nvPr/>
        </p:nvSpPr>
        <p:spPr>
          <a:xfrm>
            <a:off x="6688666" y="6190696"/>
            <a:ext cx="2286000" cy="584776"/>
          </a:xfrm>
          <a:prstGeom prst="rect">
            <a:avLst/>
          </a:prstGeom>
          <a:noFill/>
        </p:spPr>
        <p:txBody>
          <a:bodyPr wrap="square" rtlCol="0">
            <a:spAutoFit/>
          </a:bodyPr>
          <a:lstStyle/>
          <a:p>
            <a:pPr algn="ctr"/>
            <a:r>
              <a:rPr lang="zh-TW" altLang="en-US" sz="3200" b="1" dirty="0">
                <a:solidFill>
                  <a:schemeClr val="bg1"/>
                </a:solidFill>
                <a:latin typeface="华文细黑"/>
                <a:ea typeface="华文细黑"/>
                <a:cs typeface="华文细黑"/>
              </a:rPr>
              <a:t>教会</a:t>
            </a:r>
            <a:r>
              <a:rPr lang="zh-TW" altLang="en-US" sz="3200" b="1" dirty="0">
                <a:latin typeface="华文细黑"/>
                <a:ea typeface="华文细黑"/>
                <a:cs typeface="华文细黑"/>
              </a:rPr>
              <a:t>领袖</a:t>
            </a:r>
            <a:endParaRPr lang="en-US" sz="3200" b="1" dirty="0">
              <a:latin typeface="华文细黑"/>
              <a:ea typeface="华文细黑"/>
              <a:cs typeface="华文细黑"/>
            </a:endParaRPr>
          </a:p>
        </p:txBody>
      </p:sp>
    </p:spTree>
    <p:extLst>
      <p:ext uri="{BB962C8B-B14F-4D97-AF65-F5344CB8AC3E}">
        <p14:creationId xmlns:p14="http://schemas.microsoft.com/office/powerpoint/2010/main" val="3277234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118214"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谴责那些不</a:t>
            </a:r>
            <a:r>
              <a:rPr lang="zh-CN" altLang="en-US" sz="2400" b="1" dirty="0" smtClean="0">
                <a:solidFill>
                  <a:srgbClr val="FF0000"/>
                </a:solidFill>
                <a:latin typeface="华文细黑"/>
                <a:ea typeface="华文细黑"/>
                <a:cs typeface="华文细黑"/>
              </a:rPr>
              <a:t>行善</a:t>
            </a:r>
            <a:r>
              <a:rPr lang="zh-TW" altLang="en-US" sz="2400" b="1" dirty="0" smtClean="0">
                <a:solidFill>
                  <a:srgbClr val="FF0000"/>
                </a:solidFill>
                <a:latin typeface="华文细黑"/>
                <a:ea typeface="华文细黑"/>
                <a:cs typeface="华文细黑"/>
              </a:rPr>
              <a:t>的人</a:t>
            </a:r>
            <a:r>
              <a:rPr lang="zh-TW" altLang="en-US" sz="2400" b="1" dirty="0">
                <a:solidFill>
                  <a:srgbClr val="FF0000"/>
                </a:solidFill>
                <a:latin typeface="华文细黑"/>
                <a:ea typeface="华文细黑"/>
                <a:cs typeface="华文细黑"/>
              </a:rPr>
              <a:t>。</a:t>
            </a: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他们不服从神话语</a:t>
            </a:r>
            <a:r>
              <a:rPr lang="zh-TW" altLang="en-US" sz="2400" dirty="0">
                <a:solidFill>
                  <a:srgbClr val="FF0000"/>
                </a:solidFill>
                <a:latin typeface="华文细黑"/>
                <a:ea typeface="华文细黑"/>
                <a:cs typeface="华文细黑"/>
              </a:rPr>
              <a:t>的权威。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因为有许多人不服约束，说虚空话，欺哄人。那奉割礼的，更是</a:t>
            </a:r>
            <a:r>
              <a:rPr lang="en-US" sz="2400" dirty="0" smtClean="0">
                <a:solidFill>
                  <a:srgbClr val="0000FF"/>
                </a:solidFill>
                <a:latin typeface="华文细黑"/>
                <a:ea typeface="华文细黑"/>
                <a:cs typeface="华文细黑"/>
              </a:rPr>
              <a:t>这样</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10)</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他</a:t>
            </a:r>
            <a:r>
              <a:rPr lang="zh-TW" altLang="en-US" sz="2400" dirty="0" smtClean="0">
                <a:solidFill>
                  <a:srgbClr val="FF0000"/>
                </a:solidFill>
                <a:latin typeface="华文细黑"/>
                <a:ea typeface="华文细黑"/>
                <a:cs typeface="华文细黑"/>
              </a:rPr>
              <a:t>们</a:t>
            </a:r>
            <a:r>
              <a:rPr lang="zh-CN" altLang="en-US" sz="2400" dirty="0" smtClean="0">
                <a:solidFill>
                  <a:srgbClr val="FF0000"/>
                </a:solidFill>
                <a:latin typeface="华文细黑"/>
                <a:ea typeface="华文细黑"/>
                <a:cs typeface="华文细黑"/>
              </a:rPr>
              <a:t>有</a:t>
            </a:r>
            <a:r>
              <a:rPr lang="zh-TW" altLang="en-US" sz="2400" dirty="0" smtClean="0">
                <a:solidFill>
                  <a:srgbClr val="FF0000"/>
                </a:solidFill>
                <a:latin typeface="华文细黑"/>
                <a:ea typeface="华文细黑"/>
                <a:cs typeface="华文细黑"/>
              </a:rPr>
              <a:t>破坏性。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这些人的口总要堵住。他们因贪不义之财，将不该教导的教导人，败坏人的</a:t>
            </a:r>
            <a:r>
              <a:rPr lang="en-US" sz="2400" dirty="0" smtClean="0">
                <a:solidFill>
                  <a:srgbClr val="0000FF"/>
                </a:solidFill>
                <a:latin typeface="华文细黑"/>
                <a:ea typeface="华文细黑"/>
                <a:cs typeface="华文细黑"/>
              </a:rPr>
              <a:t>全家</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他们说话和行事就像克里</a:t>
            </a:r>
            <a:r>
              <a:rPr lang="zh-CN" altLang="en-US" sz="2400" dirty="0" smtClean="0">
                <a:solidFill>
                  <a:srgbClr val="FF0000"/>
                </a:solidFill>
                <a:latin typeface="华文细黑"/>
                <a:ea typeface="华文细黑"/>
                <a:cs typeface="华文细黑"/>
              </a:rPr>
              <a:t>底</a:t>
            </a:r>
            <a:r>
              <a:rPr lang="zh-TW" altLang="en-US" sz="2400" dirty="0" smtClean="0">
                <a:solidFill>
                  <a:srgbClr val="FF0000"/>
                </a:solidFill>
                <a:latin typeface="华文细黑"/>
                <a:ea typeface="华文细黑"/>
                <a:cs typeface="华文细黑"/>
              </a:rPr>
              <a:t>岛</a:t>
            </a:r>
            <a:r>
              <a:rPr lang="zh-CN" altLang="en-US" sz="2400" dirty="0" smtClean="0">
                <a:solidFill>
                  <a:srgbClr val="FF0000"/>
                </a:solidFill>
                <a:latin typeface="华文细黑"/>
                <a:ea typeface="华文细黑"/>
                <a:cs typeface="华文细黑"/>
              </a:rPr>
              <a:t>人</a:t>
            </a:r>
            <a:r>
              <a:rPr lang="zh-TW" altLang="en-US" sz="2400" dirty="0" smtClean="0">
                <a:solidFill>
                  <a:srgbClr val="FF0000"/>
                </a:solidFill>
                <a:latin typeface="华文细黑"/>
                <a:ea typeface="华文细黑"/>
                <a:cs typeface="华文细黑"/>
              </a:rPr>
              <a:t>一样</a:t>
            </a:r>
            <a:r>
              <a:rPr lang="zh-CN" altLang="zh-TW" sz="2400" dirty="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有革哩底人中的一个本地先知说，革哩底人常说谎话，乃是恶兽，又馋又懒。这个见证是</a:t>
            </a:r>
            <a:r>
              <a:rPr lang="en-US" sz="2400" dirty="0" smtClean="0">
                <a:solidFill>
                  <a:srgbClr val="0000FF"/>
                </a:solidFill>
                <a:latin typeface="华文细黑"/>
                <a:ea typeface="华文细黑"/>
                <a:cs typeface="华文细黑"/>
              </a:rPr>
              <a:t>真的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13a)</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126" y="3325526"/>
            <a:ext cx="9137170" cy="3416320"/>
          </a:xfrm>
          <a:prstGeom prst="rect">
            <a:avLst/>
          </a:prstGeom>
        </p:spPr>
        <p:txBody>
          <a:bodyPr wrap="square">
            <a:spAutoFit/>
          </a:bodyPr>
          <a:lstStyle/>
          <a:p>
            <a:r>
              <a:rPr lang="en-US" sz="2400" b="1" dirty="0">
                <a:latin typeface="Arial Narrow"/>
                <a:cs typeface="Arial Narrow"/>
              </a:rPr>
              <a:t>C. Rebuke those who fail to do good. </a:t>
            </a:r>
            <a:endParaRPr lang="en-US" sz="2400" b="1"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1)They do not submit to the authority of God’s Word. </a:t>
            </a:r>
            <a:r>
              <a:rPr lang="en-US" sz="2400" dirty="0">
                <a:solidFill>
                  <a:srgbClr val="0000FF"/>
                </a:solidFill>
                <a:latin typeface="Arial Narrow"/>
                <a:cs typeface="Arial Narrow"/>
              </a:rPr>
              <a:t>“For there are many rebellious people, full of meaningless talk and deception, especially those of the circumcision group” (1:10).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2)They are disruptive. </a:t>
            </a:r>
            <a:r>
              <a:rPr lang="en-US" sz="2400" dirty="0">
                <a:solidFill>
                  <a:srgbClr val="0000FF"/>
                </a:solidFill>
                <a:latin typeface="Arial Narrow"/>
                <a:cs typeface="Arial Narrow"/>
              </a:rPr>
              <a:t>“They must be silenced, because they are disrupting whole </a:t>
            </a:r>
            <a:r>
              <a:rPr lang="en-US" sz="2400" dirty="0" smtClean="0">
                <a:solidFill>
                  <a:srgbClr val="0000FF"/>
                </a:solidFill>
                <a:latin typeface="Arial Narrow"/>
                <a:cs typeface="Arial Narrow"/>
              </a:rPr>
              <a:t>house-holds</a:t>
            </a:r>
            <a:r>
              <a:rPr lang="en-US" sz="2400" dirty="0">
                <a:solidFill>
                  <a:srgbClr val="0000FF"/>
                </a:solidFill>
                <a:latin typeface="Arial Narrow"/>
                <a:cs typeface="Arial Narrow"/>
              </a:rPr>
              <a:t> by teaching things they ought not to teach—and that for the sake of dishonest gain”(1:11)</a:t>
            </a:r>
            <a:r>
              <a:rPr lang="en-US" sz="2400" dirty="0" smtClean="0">
                <a:solidFill>
                  <a:srgbClr val="0000FF"/>
                </a:solidFill>
                <a:latin typeface="Arial Narrow"/>
                <a:cs typeface="Arial Narrow"/>
              </a:rPr>
              <a:t>.</a:t>
            </a:r>
          </a:p>
          <a:p>
            <a:r>
              <a:rPr lang="en-US" sz="2400" dirty="0" smtClean="0">
                <a:latin typeface="Arial Narrow"/>
                <a:cs typeface="Arial Narrow"/>
              </a:rPr>
              <a:t>(</a:t>
            </a:r>
            <a:r>
              <a:rPr lang="en-US" sz="2400" dirty="0">
                <a:latin typeface="Arial Narrow"/>
                <a:cs typeface="Arial Narrow"/>
              </a:rPr>
              <a:t>3)They </a:t>
            </a:r>
            <a:r>
              <a:rPr lang="en-US" sz="2400" dirty="0" smtClean="0">
                <a:latin typeface="Arial Narrow"/>
                <a:cs typeface="Arial Narrow"/>
              </a:rPr>
              <a:t>speak </a:t>
            </a:r>
            <a:r>
              <a:rPr lang="en-US" sz="2400" dirty="0">
                <a:latin typeface="Arial Narrow"/>
                <a:cs typeface="Arial Narrow"/>
              </a:rPr>
              <a:t>and </a:t>
            </a:r>
            <a:r>
              <a:rPr lang="en-US" sz="2400" dirty="0" smtClean="0">
                <a:latin typeface="Arial Narrow"/>
                <a:cs typeface="Arial Narrow"/>
              </a:rPr>
              <a:t>behave </a:t>
            </a:r>
            <a:r>
              <a:rPr lang="en-US" sz="2400" dirty="0">
                <a:latin typeface="Arial Narrow"/>
                <a:cs typeface="Arial Narrow"/>
              </a:rPr>
              <a:t>like a Cretan</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One of Crete’s own prophets </a:t>
            </a:r>
            <a:r>
              <a:rPr lang="en-US" sz="2400" dirty="0" smtClean="0">
                <a:solidFill>
                  <a:srgbClr val="0000FF"/>
                </a:solidFill>
                <a:latin typeface="Arial Narrow"/>
                <a:cs typeface="Arial Narrow"/>
              </a:rPr>
              <a:t>has </a:t>
            </a:r>
            <a:r>
              <a:rPr lang="en-US" sz="2400" dirty="0">
                <a:solidFill>
                  <a:srgbClr val="0000FF"/>
                </a:solidFill>
                <a:latin typeface="Arial Narrow"/>
                <a:cs typeface="Arial Narrow"/>
              </a:rPr>
              <a:t>said </a:t>
            </a:r>
            <a:r>
              <a:rPr lang="en-US" sz="2400" dirty="0" err="1" smtClean="0">
                <a:solidFill>
                  <a:srgbClr val="0000FF"/>
                </a:solidFill>
                <a:latin typeface="Arial Narrow"/>
                <a:cs typeface="Arial Narrow"/>
              </a:rPr>
              <a:t>it:Cretans</a:t>
            </a:r>
            <a:r>
              <a:rPr lang="en-US" sz="2400" dirty="0">
                <a:solidFill>
                  <a:srgbClr val="0000FF"/>
                </a:solidFill>
                <a:latin typeface="Arial Narrow"/>
                <a:cs typeface="Arial Narrow"/>
              </a:rPr>
              <a:t> are always </a:t>
            </a:r>
            <a:r>
              <a:rPr lang="en-US" sz="2400" dirty="0" err="1">
                <a:solidFill>
                  <a:srgbClr val="0000FF"/>
                </a:solidFill>
                <a:latin typeface="Arial Narrow"/>
                <a:cs typeface="Arial Narrow"/>
              </a:rPr>
              <a:t>liars</a:t>
            </a:r>
            <a:r>
              <a:rPr lang="en-US" sz="2400" dirty="0" err="1" smtClean="0">
                <a:solidFill>
                  <a:srgbClr val="0000FF"/>
                </a:solidFill>
                <a:latin typeface="Arial Narrow"/>
                <a:cs typeface="Arial Narrow"/>
              </a:rPr>
              <a:t>,evil</a:t>
            </a:r>
            <a:r>
              <a:rPr lang="en-US" sz="2400" dirty="0" smtClean="0">
                <a:solidFill>
                  <a:srgbClr val="0000FF"/>
                </a:solidFill>
                <a:latin typeface="Arial Narrow"/>
                <a:cs typeface="Arial Narrow"/>
              </a:rPr>
              <a:t> </a:t>
            </a:r>
            <a:r>
              <a:rPr lang="en-US" sz="2400" dirty="0" err="1">
                <a:solidFill>
                  <a:srgbClr val="0000FF"/>
                </a:solidFill>
                <a:latin typeface="Arial Narrow"/>
                <a:cs typeface="Arial Narrow"/>
              </a:rPr>
              <a:t>brutes</a:t>
            </a:r>
            <a:r>
              <a:rPr lang="en-US" sz="2400" dirty="0" err="1" smtClean="0">
                <a:solidFill>
                  <a:srgbClr val="0000FF"/>
                </a:solidFill>
                <a:latin typeface="Arial Narrow"/>
                <a:cs typeface="Arial Narrow"/>
              </a:rPr>
              <a:t>,lazy</a:t>
            </a:r>
            <a:r>
              <a:rPr lang="en-US" sz="2400" dirty="0" smtClean="0">
                <a:solidFill>
                  <a:srgbClr val="0000FF"/>
                </a:solidFill>
                <a:latin typeface="Arial Narrow"/>
                <a:cs typeface="Arial Narrow"/>
              </a:rPr>
              <a:t> </a:t>
            </a:r>
            <a:r>
              <a:rPr lang="en-US" sz="2400" dirty="0" err="1">
                <a:solidFill>
                  <a:srgbClr val="0000FF"/>
                </a:solidFill>
                <a:latin typeface="Arial Narrow"/>
                <a:cs typeface="Arial Narrow"/>
              </a:rPr>
              <a:t>gluttons.This</a:t>
            </a:r>
            <a:r>
              <a:rPr lang="en-US" sz="2400" dirty="0">
                <a:solidFill>
                  <a:srgbClr val="0000FF"/>
                </a:solidFill>
                <a:latin typeface="Arial Narrow"/>
                <a:cs typeface="Arial Narrow"/>
              </a:rPr>
              <a:t> saying is true”(1:12-13a)</a:t>
            </a:r>
            <a:r>
              <a:rPr lang="en-US" sz="2400" dirty="0" smtClean="0">
                <a:solidFill>
                  <a:srgbClr val="0000FF"/>
                </a:solidFill>
                <a:latin typeface="Arial Narrow"/>
                <a:cs typeface="Arial Narrow"/>
              </a:rPr>
              <a:t>.</a:t>
            </a:r>
            <a:endParaRPr lang="en-US" sz="2400" dirty="0">
              <a:solidFill>
                <a:srgbClr val="0000FF"/>
              </a:solidFill>
              <a:latin typeface="Arial Narrow"/>
              <a:cs typeface="Arial Narrow"/>
            </a:endParaRPr>
          </a:p>
        </p:txBody>
      </p:sp>
      <p:sp>
        <p:nvSpPr>
          <p:cNvPr id="7" name="TextBox 6"/>
          <p:cNvSpPr txBox="1"/>
          <p:nvPr/>
        </p:nvSpPr>
        <p:spPr>
          <a:xfrm>
            <a:off x="-12126" y="-18923"/>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一。设立</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如何设立领袖。</a:t>
            </a:r>
            <a:r>
              <a:rPr lang="en-US" sz="2400" b="1" dirty="0">
                <a:latin typeface="Arial Narrow"/>
                <a:cs typeface="Arial Narrow"/>
              </a:rPr>
              <a:t>1. Appoint: How to appoint </a:t>
            </a:r>
            <a:r>
              <a:rPr lang="en-US" altLang="zh-CN" sz="2400" b="1" dirty="0">
                <a:latin typeface="Arial Narrow"/>
                <a:cs typeface="Arial Narrow"/>
              </a:rPr>
              <a:t>godly </a:t>
            </a:r>
            <a:r>
              <a:rPr lang="en-US" sz="2400" b="1" dirty="0">
                <a:latin typeface="Arial Narrow"/>
                <a:cs typeface="Arial Narrow"/>
              </a:rPr>
              <a:t>leaders.</a:t>
            </a:r>
            <a:r>
              <a:rPr lang="en-US" sz="2400" dirty="0">
                <a:latin typeface="Arial Narrow"/>
                <a:cs typeface="Arial Narrow"/>
              </a:rPr>
              <a:t> </a:t>
            </a:r>
            <a:endParaRPr lang="en-US" sz="2400" b="1" dirty="0">
              <a:latin typeface="Arial Narrow"/>
              <a:cs typeface="Arial Narrow"/>
            </a:endParaRPr>
          </a:p>
        </p:txBody>
      </p:sp>
      <p:sp>
        <p:nvSpPr>
          <p:cNvPr id="8" name="TextBox 7"/>
          <p:cNvSpPr txBox="1"/>
          <p:nvPr/>
        </p:nvSpPr>
        <p:spPr>
          <a:xfrm>
            <a:off x="8472537" y="-29721"/>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(11)</a:t>
            </a:r>
            <a:endParaRPr lang="en-US" sz="2400" dirty="0">
              <a:solidFill>
                <a:srgbClr val="0000FF"/>
              </a:solidFill>
              <a:latin typeface="Times"/>
              <a:cs typeface="Times"/>
            </a:endParaRPr>
          </a:p>
        </p:txBody>
      </p:sp>
    </p:spTree>
    <p:extLst>
      <p:ext uri="{BB962C8B-B14F-4D97-AF65-F5344CB8AC3E}">
        <p14:creationId xmlns:p14="http://schemas.microsoft.com/office/powerpoint/2010/main" val="3502374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126" y="-18923"/>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一。设立</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如何设立领袖。</a:t>
            </a:r>
            <a:r>
              <a:rPr lang="en-US" sz="2400" b="1" dirty="0">
                <a:latin typeface="Arial Narrow"/>
                <a:cs typeface="Arial Narrow"/>
              </a:rPr>
              <a:t>1. Appoint: How to appoint </a:t>
            </a:r>
            <a:r>
              <a:rPr lang="en-US" altLang="zh-CN" sz="2400" b="1" dirty="0">
                <a:latin typeface="Arial Narrow"/>
                <a:cs typeface="Arial Narrow"/>
              </a:rPr>
              <a:t>godly </a:t>
            </a:r>
            <a:r>
              <a:rPr lang="en-US" sz="2400" b="1" dirty="0">
                <a:latin typeface="Arial Narrow"/>
                <a:cs typeface="Arial Narrow"/>
              </a:rPr>
              <a:t>leaders.</a:t>
            </a:r>
            <a:r>
              <a:rPr lang="en-US" sz="2400" dirty="0">
                <a:latin typeface="Arial Narrow"/>
                <a:cs typeface="Arial Narrow"/>
              </a:rPr>
              <a:t> </a:t>
            </a:r>
            <a:endParaRPr lang="en-US" sz="2400" b="1" dirty="0">
              <a:latin typeface="Arial Narrow"/>
              <a:cs typeface="Arial Narrow"/>
            </a:endParaRPr>
          </a:p>
        </p:txBody>
      </p:sp>
      <p:sp>
        <p:nvSpPr>
          <p:cNvPr id="10" name="Rectangle 9"/>
          <p:cNvSpPr/>
          <p:nvPr/>
        </p:nvSpPr>
        <p:spPr>
          <a:xfrm>
            <a:off x="6830" y="440306"/>
            <a:ext cx="9137170" cy="2677656"/>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他们需要被责备。</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所以你要严严地责备他们，使他们在真道上纯全无疵。不听犹太人荒渺的言语，和离弃真道之人的诫</a:t>
            </a:r>
            <a:r>
              <a:rPr lang="en-US" sz="2400" dirty="0" smtClean="0">
                <a:solidFill>
                  <a:srgbClr val="0000FF"/>
                </a:solidFill>
                <a:latin typeface="华文细黑"/>
                <a:ea typeface="华文细黑"/>
                <a:cs typeface="华文细黑"/>
              </a:rPr>
              <a:t>命</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smtClean="0">
                <a:solidFill>
                  <a:srgbClr val="0000FF"/>
                </a:solidFill>
                <a:latin typeface="华文细黑"/>
                <a:ea typeface="华文细黑"/>
                <a:cs typeface="华文细黑"/>
              </a:rPr>
              <a:t>(1:13b-14)</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(5)</a:t>
            </a:r>
            <a:r>
              <a:rPr lang="zh-TW" altLang="en-US" sz="2400" dirty="0" smtClean="0">
                <a:solidFill>
                  <a:srgbClr val="FF0000"/>
                </a:solidFill>
                <a:latin typeface="华文细黑"/>
                <a:ea typeface="华文细黑"/>
                <a:cs typeface="华文细黑"/>
              </a:rPr>
              <a:t>他们是腐败</a:t>
            </a:r>
            <a:r>
              <a:rPr lang="zh-TW" altLang="en-US" sz="2400" dirty="0">
                <a:solidFill>
                  <a:srgbClr val="FF0000"/>
                </a:solidFill>
                <a:latin typeface="华文细黑"/>
                <a:ea typeface="华文细黑"/>
                <a:cs typeface="华文细黑"/>
              </a:rPr>
              <a:t>的。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在洁净的人，凡物都洁净。在污秽不信的人，什么都不洁净。连心地和天良，也都污秽</a:t>
            </a:r>
            <a:r>
              <a:rPr lang="en-US" sz="2400" dirty="0" smtClean="0">
                <a:solidFill>
                  <a:srgbClr val="0000FF"/>
                </a:solidFill>
                <a:latin typeface="华文细黑"/>
                <a:ea typeface="华文细黑"/>
                <a:cs typeface="华文细黑"/>
              </a:rPr>
              <a:t>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15)</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他们是伪装者</a:t>
            </a:r>
            <a:r>
              <a:rPr lang="zh-TW" altLang="en-US" sz="2400" dirty="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他们说是认识神行事却和他相背。本是可憎恶的，是悖逆的，在各样善事上是可废弃</a:t>
            </a:r>
            <a:r>
              <a:rPr lang="en-US" sz="2400" dirty="0" smtClean="0">
                <a:solidFill>
                  <a:srgbClr val="0000FF"/>
                </a:solidFill>
                <a:latin typeface="华文细黑"/>
                <a:ea typeface="华文细黑"/>
                <a:cs typeface="华文细黑"/>
              </a:rPr>
              <a:t>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16)</a:t>
            </a:r>
            <a:r>
              <a:rPr lang="zh-TW" altLang="en-US" sz="2400" dirty="0" smtClean="0">
                <a:solidFill>
                  <a:srgbClr val="0000FF"/>
                </a:solidFill>
                <a:latin typeface="华文细黑"/>
                <a:ea typeface="华文细黑"/>
                <a:cs typeface="华文细黑"/>
              </a:rPr>
              <a:t>。</a:t>
            </a:r>
            <a:endParaRPr lang="en-US" altLang="zh-CN" sz="2400" b="1" dirty="0" smtClean="0">
              <a:solidFill>
                <a:srgbClr val="0000FF"/>
              </a:solidFill>
              <a:latin typeface="华文细黑"/>
              <a:ea typeface="华文细黑"/>
              <a:cs typeface="华文细黑"/>
            </a:endParaRPr>
          </a:p>
        </p:txBody>
      </p:sp>
      <p:sp>
        <p:nvSpPr>
          <p:cNvPr id="11" name="Rectangle 10"/>
          <p:cNvSpPr/>
          <p:nvPr/>
        </p:nvSpPr>
        <p:spPr>
          <a:xfrm>
            <a:off x="6830" y="3114768"/>
            <a:ext cx="9137171" cy="3046988"/>
          </a:xfrm>
          <a:prstGeom prst="rect">
            <a:avLst/>
          </a:prstGeom>
        </p:spPr>
        <p:txBody>
          <a:bodyPr wrap="square">
            <a:spAutoFit/>
          </a:bodyPr>
          <a:lstStyle/>
          <a:p>
            <a:r>
              <a:rPr lang="en-US" sz="2400" dirty="0">
                <a:latin typeface="Arial Narrow"/>
                <a:cs typeface="Arial Narrow"/>
              </a:rPr>
              <a:t>(4)They need to be rebuked. </a:t>
            </a:r>
            <a:r>
              <a:rPr lang="en-US" sz="2400" dirty="0">
                <a:solidFill>
                  <a:srgbClr val="0000FF"/>
                </a:solidFill>
                <a:latin typeface="Arial Narrow"/>
                <a:cs typeface="Arial Narrow"/>
              </a:rPr>
              <a:t>“Therefore rebuke them sharply, so that they will be sound in the faith</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and will pay no attention to Jewish myths or to the merely human commands of those who reject the truth”(1:13b-14).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5</a:t>
            </a:r>
            <a:r>
              <a:rPr lang="en-US" sz="2400" dirty="0" smtClean="0">
                <a:latin typeface="Arial Narrow"/>
                <a:cs typeface="Arial Narrow"/>
              </a:rPr>
              <a:t>)They </a:t>
            </a:r>
            <a:r>
              <a:rPr lang="en-US" sz="2400" dirty="0">
                <a:latin typeface="Arial Narrow"/>
                <a:cs typeface="Arial Narrow"/>
              </a:rPr>
              <a:t>are corrupt. </a:t>
            </a:r>
            <a:r>
              <a:rPr lang="en-US" sz="2400" dirty="0">
                <a:solidFill>
                  <a:srgbClr val="0000FF"/>
                </a:solidFill>
                <a:latin typeface="Arial Narrow"/>
                <a:cs typeface="Arial Narrow"/>
              </a:rPr>
              <a:t>“To the pure, all things are pure, but to those who are corrupted and do not believe, nothing is pure. In fact, both their minds and consciences are corrupted” (1:15).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6</a:t>
            </a:r>
            <a:r>
              <a:rPr lang="en-US" sz="2400" dirty="0" smtClean="0">
                <a:latin typeface="Arial Narrow"/>
                <a:cs typeface="Arial Narrow"/>
              </a:rPr>
              <a:t>)They </a:t>
            </a:r>
            <a:r>
              <a:rPr lang="en-US" sz="2400" dirty="0">
                <a:latin typeface="Arial Narrow"/>
                <a:cs typeface="Arial Narrow"/>
              </a:rPr>
              <a:t>are pretenders. </a:t>
            </a:r>
            <a:r>
              <a:rPr lang="en-US" sz="2400" dirty="0">
                <a:solidFill>
                  <a:srgbClr val="0000FF"/>
                </a:solidFill>
                <a:latin typeface="Arial Narrow"/>
                <a:cs typeface="Arial Narrow"/>
              </a:rPr>
              <a:t>“They claim to know God, but by their actions they deny </a:t>
            </a:r>
            <a:r>
              <a:rPr lang="en-US" sz="2400" dirty="0" err="1">
                <a:solidFill>
                  <a:srgbClr val="0000FF"/>
                </a:solidFill>
                <a:latin typeface="Arial Narrow"/>
                <a:cs typeface="Arial Narrow"/>
              </a:rPr>
              <a:t>him.They</a:t>
            </a:r>
            <a:r>
              <a:rPr lang="en-US" sz="2400" dirty="0">
                <a:solidFill>
                  <a:srgbClr val="0000FF"/>
                </a:solidFill>
                <a:latin typeface="Arial Narrow"/>
                <a:cs typeface="Arial Narrow"/>
              </a:rPr>
              <a:t> are detestable, disobedient and unfit for doing anything good”(1:16). </a:t>
            </a:r>
          </a:p>
        </p:txBody>
      </p:sp>
      <p:sp>
        <p:nvSpPr>
          <p:cNvPr id="12" name="TextBox 11"/>
          <p:cNvSpPr txBox="1"/>
          <p:nvPr/>
        </p:nvSpPr>
        <p:spPr>
          <a:xfrm>
            <a:off x="8525359" y="-3316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(12)</a:t>
            </a:r>
            <a:endParaRPr lang="en-US" sz="2400" dirty="0">
              <a:solidFill>
                <a:srgbClr val="0000FF"/>
              </a:solidFill>
              <a:latin typeface="Times"/>
              <a:cs typeface="Times"/>
            </a:endParaRPr>
          </a:p>
        </p:txBody>
      </p:sp>
    </p:spTree>
    <p:extLst>
      <p:ext uri="{BB962C8B-B14F-4D97-AF65-F5344CB8AC3E}">
        <p14:creationId xmlns:p14="http://schemas.microsoft.com/office/powerpoint/2010/main" val="5364674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5856"/>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二。教导</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如何教导神的子民。</a:t>
            </a:r>
            <a:r>
              <a:rPr lang="en-US" sz="2400" b="1" dirty="0" smtClean="0">
                <a:latin typeface="Arial Narrow"/>
                <a:cs typeface="Arial Narrow"/>
              </a:rPr>
              <a:t>2.</a:t>
            </a:r>
            <a:r>
              <a:rPr lang="en-US" sz="2400" b="1" dirty="0">
                <a:latin typeface="Arial Narrow"/>
                <a:cs typeface="Arial Narrow"/>
              </a:rPr>
              <a:t> </a:t>
            </a:r>
            <a:r>
              <a:rPr lang="en-US" sz="2400" b="1" dirty="0" smtClean="0">
                <a:latin typeface="Arial Narrow"/>
                <a:cs typeface="Arial Narrow"/>
              </a:rPr>
              <a:t>Teach</a:t>
            </a:r>
            <a:r>
              <a:rPr lang="en-US" sz="2400" b="1" dirty="0">
                <a:latin typeface="Arial Narrow"/>
                <a:cs typeface="Arial Narrow"/>
              </a:rPr>
              <a:t>: How to teach God’s people. </a:t>
            </a:r>
          </a:p>
        </p:txBody>
      </p:sp>
      <p:sp>
        <p:nvSpPr>
          <p:cNvPr id="6" name="TextBox 5"/>
          <p:cNvSpPr txBox="1"/>
          <p:nvPr/>
        </p:nvSpPr>
        <p:spPr>
          <a:xfrm>
            <a:off x="8506403" y="-65244"/>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(13)</a:t>
            </a:r>
            <a:endParaRPr lang="en-US" sz="2400" dirty="0">
              <a:solidFill>
                <a:srgbClr val="0000FF"/>
              </a:solidFill>
              <a:latin typeface="Times"/>
              <a:cs typeface="Times"/>
            </a:endParaRPr>
          </a:p>
        </p:txBody>
      </p:sp>
      <p:sp>
        <p:nvSpPr>
          <p:cNvPr id="12" name="Rectangle 11"/>
          <p:cNvSpPr/>
          <p:nvPr/>
        </p:nvSpPr>
        <p:spPr>
          <a:xfrm>
            <a:off x="4808" y="396421"/>
            <a:ext cx="9139191" cy="2308324"/>
          </a:xfrm>
          <a:prstGeom prst="rect">
            <a:avLst/>
          </a:prstGeom>
        </p:spPr>
        <p:txBody>
          <a:bodyPr wrap="square">
            <a:spAutoFit/>
          </a:bodyPr>
          <a:lstStyle/>
          <a:p>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但你所讲的，总要合乎那纯正</a:t>
            </a:r>
            <a:r>
              <a:rPr lang="en-US" sz="2400" dirty="0" smtClean="0">
                <a:solidFill>
                  <a:srgbClr val="0000FF"/>
                </a:solidFill>
                <a:latin typeface="华文细黑"/>
                <a:ea typeface="华文细黑"/>
                <a:cs typeface="华文细黑"/>
              </a:rPr>
              <a:t>的(</a:t>
            </a:r>
            <a:r>
              <a:rPr lang="zh-TW" altLang="en-US" sz="2400" dirty="0" smtClean="0">
                <a:solidFill>
                  <a:srgbClr val="0000FF"/>
                </a:solidFill>
                <a:latin typeface="华文细黑"/>
                <a:ea typeface="华文细黑"/>
                <a:cs typeface="华文细黑"/>
              </a:rPr>
              <a:t>健康的</a:t>
            </a:r>
            <a:r>
              <a:rPr lang="en-US" altLang="zh-TW"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道理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(2:1)</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良好的</a:t>
            </a:r>
            <a:r>
              <a:rPr lang="zh-TW" altLang="en-US" sz="2400" dirty="0">
                <a:solidFill>
                  <a:srgbClr val="FF0000"/>
                </a:solidFill>
                <a:latin typeface="华文细黑"/>
                <a:ea typeface="华文细黑"/>
                <a:cs typeface="华文细黑"/>
              </a:rPr>
              <a:t>健康生活的指示。 如何生活的权利。</a:t>
            </a: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对</a:t>
            </a:r>
            <a:r>
              <a:rPr lang="zh-TW" altLang="en-US" sz="2400" dirty="0">
                <a:solidFill>
                  <a:srgbClr val="FF0000"/>
                </a:solidFill>
                <a:latin typeface="华文细黑"/>
                <a:ea typeface="华文细黑"/>
                <a:cs typeface="华文细黑"/>
              </a:rPr>
              <a:t>年长</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男</a:t>
            </a:r>
            <a:r>
              <a:rPr lang="zh-TW" altLang="en-US" sz="2400" dirty="0" smtClean="0">
                <a:solidFill>
                  <a:srgbClr val="FF0000"/>
                </a:solidFill>
                <a:latin typeface="华文细黑"/>
                <a:ea typeface="华文细黑"/>
                <a:cs typeface="华文细黑"/>
              </a:rPr>
              <a:t>人</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劝老年人，要有节制，端庄，自守，在信心爱心忍耐上，都要纯全无</a:t>
            </a:r>
            <a:r>
              <a:rPr lang="en-US" sz="2400" dirty="0" smtClean="0">
                <a:solidFill>
                  <a:srgbClr val="0000FF"/>
                </a:solidFill>
                <a:latin typeface="华文细黑"/>
                <a:ea typeface="华文细黑"/>
                <a:cs typeface="华文细黑"/>
              </a:rPr>
              <a:t>疵</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(2:2)</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对年长的女人</a:t>
            </a:r>
            <a:r>
              <a:rPr lang="en-US" altLang="zh-CN"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又劝老年妇人，举止行动要恭敬，不说谗言，不给酒作奴仆，用善道教训</a:t>
            </a:r>
            <a:r>
              <a:rPr lang="en-US" sz="2400" dirty="0" smtClean="0">
                <a:solidFill>
                  <a:srgbClr val="0000FF"/>
                </a:solidFill>
                <a:latin typeface="华文细黑"/>
                <a:ea typeface="华文细黑"/>
                <a:cs typeface="华文细黑"/>
              </a:rPr>
              <a:t>人</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(2:3)</a:t>
            </a:r>
            <a:r>
              <a:rPr lang="zh-TW"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p:txBody>
      </p:sp>
      <p:sp>
        <p:nvSpPr>
          <p:cNvPr id="26" name="Rectangle 25"/>
          <p:cNvSpPr/>
          <p:nvPr/>
        </p:nvSpPr>
        <p:spPr>
          <a:xfrm>
            <a:off x="-12126" y="2589050"/>
            <a:ext cx="9139192" cy="2677656"/>
          </a:xfrm>
          <a:prstGeom prst="rect">
            <a:avLst/>
          </a:prstGeom>
        </p:spPr>
        <p:txBody>
          <a:bodyPr wrap="square">
            <a:spAutoFit/>
          </a:bodyPr>
          <a:lstStyle/>
          <a:p>
            <a:r>
              <a:rPr lang="en-US" sz="2400" dirty="0">
                <a:solidFill>
                  <a:srgbClr val="0000FF"/>
                </a:solidFill>
                <a:latin typeface="Arial Narrow"/>
                <a:cs typeface="Arial Narrow"/>
              </a:rPr>
              <a:t>“You, however, must teach what is appropriate to sound (healthy) doctrine”(2:1).</a:t>
            </a:r>
          </a:p>
          <a:p>
            <a:r>
              <a:rPr lang="en-US" sz="2400" b="1" dirty="0" smtClean="0">
                <a:latin typeface="Arial Narrow"/>
                <a:cs typeface="Arial Narrow"/>
              </a:rPr>
              <a:t>A. Instructions </a:t>
            </a:r>
            <a:r>
              <a:rPr lang="en-US" sz="2400" b="1" dirty="0">
                <a:latin typeface="Arial Narrow"/>
                <a:cs typeface="Arial Narrow"/>
              </a:rPr>
              <a:t>for good healthy living.</a:t>
            </a:r>
            <a:r>
              <a:rPr lang="en-US" sz="2400" dirty="0">
                <a:latin typeface="Arial Narrow"/>
                <a:cs typeface="Arial Narrow"/>
              </a:rPr>
              <a:t> How to live right</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1)For older men</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Teach the older men to be </a:t>
            </a:r>
            <a:r>
              <a:rPr lang="en-US" sz="2400" dirty="0" err="1">
                <a:solidFill>
                  <a:srgbClr val="0000FF"/>
                </a:solidFill>
                <a:latin typeface="Arial Narrow"/>
                <a:cs typeface="Arial Narrow"/>
              </a:rPr>
              <a:t>temperate,worthy</a:t>
            </a:r>
            <a:r>
              <a:rPr lang="en-US" sz="2400" dirty="0">
                <a:solidFill>
                  <a:srgbClr val="0000FF"/>
                </a:solidFill>
                <a:latin typeface="Arial Narrow"/>
                <a:cs typeface="Arial Narrow"/>
              </a:rPr>
              <a:t> of respect</a:t>
            </a:r>
            <a:r>
              <a:rPr lang="en-US" sz="2400" dirty="0" smtClean="0">
                <a:solidFill>
                  <a:srgbClr val="0000FF"/>
                </a:solidFill>
                <a:latin typeface="Arial Narrow"/>
                <a:cs typeface="Arial Narrow"/>
              </a:rPr>
              <a:t>, self</a:t>
            </a:r>
            <a:r>
              <a:rPr lang="en-US" sz="2400" dirty="0">
                <a:solidFill>
                  <a:srgbClr val="0000FF"/>
                </a:solidFill>
                <a:latin typeface="Arial Narrow"/>
                <a:cs typeface="Arial Narrow"/>
              </a:rPr>
              <a:t>-controlled, </a:t>
            </a:r>
            <a:r>
              <a:rPr lang="en-US" sz="2400" dirty="0" smtClean="0">
                <a:solidFill>
                  <a:srgbClr val="0000FF"/>
                </a:solidFill>
                <a:latin typeface="Arial Narrow"/>
                <a:cs typeface="Arial Narrow"/>
              </a:rPr>
              <a:t>and </a:t>
            </a:r>
            <a:r>
              <a:rPr lang="en-US" sz="2400" dirty="0">
                <a:solidFill>
                  <a:srgbClr val="0000FF"/>
                </a:solidFill>
                <a:latin typeface="Arial Narrow"/>
                <a:cs typeface="Arial Narrow"/>
              </a:rPr>
              <a:t>sound in faith, in love and in endurance”(2:2).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2)For older women: </a:t>
            </a:r>
            <a:r>
              <a:rPr lang="en-US" sz="2400" dirty="0">
                <a:solidFill>
                  <a:srgbClr val="0000FF"/>
                </a:solidFill>
                <a:latin typeface="Arial Narrow"/>
                <a:cs typeface="Arial Narrow"/>
              </a:rPr>
              <a:t>“Likewise, teach the older women to be reverent in the way they live, not to be slanderers or addicted to much wine,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but </a:t>
            </a:r>
            <a:r>
              <a:rPr lang="en-US" sz="2400" dirty="0">
                <a:solidFill>
                  <a:srgbClr val="0000FF"/>
                </a:solidFill>
                <a:latin typeface="Arial Narrow"/>
                <a:cs typeface="Arial Narrow"/>
              </a:rPr>
              <a:t>to teach what is good”(2:3). </a:t>
            </a:r>
          </a:p>
        </p:txBody>
      </p:sp>
      <p:pic>
        <p:nvPicPr>
          <p:cNvPr id="5" name="Picture 4"/>
          <p:cNvPicPr>
            <a:picLocks noChangeAspect="1"/>
          </p:cNvPicPr>
          <p:nvPr/>
        </p:nvPicPr>
        <p:blipFill>
          <a:blip r:embed="rId3"/>
          <a:stretch>
            <a:fillRect/>
          </a:stretch>
        </p:blipFill>
        <p:spPr>
          <a:xfrm>
            <a:off x="6282266" y="4573344"/>
            <a:ext cx="2878665" cy="2284655"/>
          </a:xfrm>
          <a:prstGeom prst="rect">
            <a:avLst/>
          </a:prstGeom>
        </p:spPr>
      </p:pic>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9" y="379488"/>
            <a:ext cx="9137168" cy="1569660"/>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对年轻女</a:t>
            </a:r>
            <a:r>
              <a:rPr lang="zh-CN" altLang="en-US" sz="2400" dirty="0" smtClean="0">
                <a:solidFill>
                  <a:srgbClr val="FF0000"/>
                </a:solidFill>
                <a:latin typeface="华文细黑"/>
                <a:ea typeface="华文细黑"/>
                <a:cs typeface="华文细黑"/>
              </a:rPr>
              <a:t>人</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rPr>
              <a:t>好指教少年妇人，爱丈夫，爱儿女，谨守贞洁，料理家务，待人有恩，顺服自己的丈夫，免得神的道理被</a:t>
            </a:r>
            <a:r>
              <a:rPr lang="en-US" sz="2400" dirty="0" smtClean="0">
                <a:solidFill>
                  <a:srgbClr val="0000FF"/>
                </a:solidFill>
              </a:rPr>
              <a:t>毁谤</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(2:4</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5)</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对年轻</a:t>
            </a:r>
            <a:r>
              <a:rPr lang="zh-CN" altLang="en-US" sz="2400" dirty="0" smtClean="0">
                <a:solidFill>
                  <a:srgbClr val="FF0000"/>
                </a:solidFill>
                <a:latin typeface="华文细黑"/>
                <a:ea typeface="华文细黑"/>
                <a:cs typeface="华文细黑"/>
              </a:rPr>
              <a:t>男</a:t>
            </a:r>
            <a:r>
              <a:rPr lang="zh-TW" altLang="en-US" sz="2400" dirty="0" smtClean="0">
                <a:solidFill>
                  <a:srgbClr val="FF0000"/>
                </a:solidFill>
                <a:latin typeface="华文细黑"/>
                <a:ea typeface="华文细黑"/>
                <a:cs typeface="华文细黑"/>
              </a:rPr>
              <a:t>人</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又</a:t>
            </a:r>
            <a:r>
              <a:rPr lang="en-US" sz="2400" dirty="0">
                <a:solidFill>
                  <a:srgbClr val="0000FF"/>
                </a:solidFill>
                <a:latin typeface="华文细黑"/>
                <a:ea typeface="华文细黑"/>
                <a:cs typeface="华文细黑"/>
              </a:rPr>
              <a:t>劝少年人要</a:t>
            </a:r>
            <a:r>
              <a:rPr lang="en-US" sz="2400" dirty="0" smtClean="0">
                <a:solidFill>
                  <a:srgbClr val="0000FF"/>
                </a:solidFill>
                <a:latin typeface="华文细黑"/>
                <a:ea typeface="华文细黑"/>
                <a:cs typeface="华文细黑"/>
              </a:rPr>
              <a:t>谨守</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(2:6)</a:t>
            </a:r>
            <a:r>
              <a:rPr lang="zh-TW"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809" y="1856568"/>
            <a:ext cx="9139192" cy="2308324"/>
          </a:xfrm>
          <a:prstGeom prst="rect">
            <a:avLst/>
          </a:prstGeom>
        </p:spPr>
        <p:txBody>
          <a:bodyPr wrap="square">
            <a:spAutoFit/>
          </a:bodyPr>
          <a:lstStyle/>
          <a:p>
            <a:r>
              <a:rPr lang="en-US" sz="2400" dirty="0">
                <a:latin typeface="Arial Narrow"/>
                <a:cs typeface="Arial Narrow"/>
              </a:rPr>
              <a:t>(3)For younger women: </a:t>
            </a:r>
            <a:r>
              <a:rPr lang="en-US" sz="2400" dirty="0">
                <a:solidFill>
                  <a:srgbClr val="0000FF"/>
                </a:solidFill>
                <a:latin typeface="Arial Narrow"/>
                <a:cs typeface="Arial Narrow"/>
              </a:rPr>
              <a:t>“Then they can urge the younger women to love their husbands and </a:t>
            </a:r>
            <a:r>
              <a:rPr lang="en-US" sz="2400" dirty="0" err="1">
                <a:solidFill>
                  <a:srgbClr val="0000FF"/>
                </a:solidFill>
                <a:latin typeface="Arial Narrow"/>
                <a:cs typeface="Arial Narrow"/>
              </a:rPr>
              <a:t>children,to</a:t>
            </a:r>
            <a:r>
              <a:rPr lang="en-US" sz="2400" dirty="0">
                <a:solidFill>
                  <a:srgbClr val="0000FF"/>
                </a:solidFill>
                <a:latin typeface="Arial Narrow"/>
                <a:cs typeface="Arial Narrow"/>
              </a:rPr>
              <a:t> be self-controlled and pure, to be busy at home, to be kind, and to be subject to their husbands, so that no one will malign the word of God”(2:4-5)</a:t>
            </a:r>
            <a:r>
              <a:rPr lang="en-US" sz="2400" dirty="0" smtClean="0">
                <a:solidFill>
                  <a:srgbClr val="0000FF"/>
                </a:solidFill>
                <a:latin typeface="Arial Narrow"/>
                <a:cs typeface="Arial Narrow"/>
              </a:rPr>
              <a:t>.</a:t>
            </a:r>
          </a:p>
          <a:p>
            <a:r>
              <a:rPr lang="en-US" sz="2400" dirty="0" smtClean="0">
                <a:latin typeface="Arial Narrow"/>
                <a:cs typeface="Arial Narrow"/>
              </a:rPr>
              <a:t>(</a:t>
            </a:r>
            <a:r>
              <a:rPr lang="en-US" sz="2400" dirty="0">
                <a:latin typeface="Arial Narrow"/>
                <a:cs typeface="Arial Narrow"/>
              </a:rPr>
              <a:t>4) For younger men</a:t>
            </a:r>
            <a:r>
              <a:rPr lang="en-US" sz="2400" dirty="0" smtClean="0">
                <a:latin typeface="Arial Narrow"/>
                <a:cs typeface="Arial Narrow"/>
              </a:rPr>
              <a:t>:</a:t>
            </a:r>
            <a:r>
              <a:rPr lang="en-US" sz="2400" dirty="0" smtClean="0">
                <a:solidFill>
                  <a:srgbClr val="0000FF"/>
                </a:solidFill>
                <a:latin typeface="Arial Narrow"/>
                <a:cs typeface="Arial Narrow"/>
              </a:rPr>
              <a:t>“</a:t>
            </a:r>
            <a:r>
              <a:rPr lang="en-US" sz="2400" dirty="0" err="1">
                <a:solidFill>
                  <a:srgbClr val="0000FF"/>
                </a:solidFill>
                <a:latin typeface="Arial Narrow"/>
                <a:cs typeface="Arial Narrow"/>
              </a:rPr>
              <a:t>Similarly</a:t>
            </a:r>
            <a:r>
              <a:rPr lang="en-US" sz="2400" dirty="0" err="1" smtClean="0">
                <a:solidFill>
                  <a:srgbClr val="0000FF"/>
                </a:solidFill>
                <a:latin typeface="Arial Narrow"/>
                <a:cs typeface="Arial Narrow"/>
              </a:rPr>
              <a:t>,encourage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the young men to be self-controlled</a:t>
            </a:r>
            <a:r>
              <a:rPr lang="en-US" sz="2400" dirty="0" smtClean="0">
                <a:solidFill>
                  <a:srgbClr val="0000FF"/>
                </a:solidFill>
                <a:latin typeface="Arial Narrow"/>
                <a:cs typeface="Arial Narrow"/>
              </a:rPr>
              <a:t>” </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2:6).</a:t>
            </a:r>
            <a:r>
              <a:rPr lang="en-US" sz="2400" dirty="0">
                <a:latin typeface="Arial Narrow"/>
                <a:cs typeface="Arial Narrow"/>
              </a:rPr>
              <a:t> </a:t>
            </a:r>
          </a:p>
        </p:txBody>
      </p:sp>
      <p:sp>
        <p:nvSpPr>
          <p:cNvPr id="8" name="TextBox 7"/>
          <p:cNvSpPr txBox="1"/>
          <p:nvPr/>
        </p:nvSpPr>
        <p:spPr>
          <a:xfrm>
            <a:off x="-12126" y="-35856"/>
            <a:ext cx="9154103"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二。教导</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如何教导神的子民。</a:t>
            </a:r>
            <a:r>
              <a:rPr lang="en-US" sz="2400" b="1" dirty="0">
                <a:latin typeface="Arial Narrow"/>
                <a:cs typeface="Arial Narrow"/>
              </a:rPr>
              <a:t>2. Teach: How to teach God’s people. </a:t>
            </a:r>
          </a:p>
        </p:txBody>
      </p:sp>
      <p:sp>
        <p:nvSpPr>
          <p:cNvPr id="9" name="TextBox 8"/>
          <p:cNvSpPr txBox="1"/>
          <p:nvPr/>
        </p:nvSpPr>
        <p:spPr>
          <a:xfrm>
            <a:off x="8491493" y="-28901"/>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(14)</a:t>
            </a:r>
            <a:endParaRPr lang="en-US" sz="2400" dirty="0">
              <a:solidFill>
                <a:srgbClr val="0000FF"/>
              </a:solidFill>
              <a:latin typeface="Times"/>
              <a:cs typeface="Times"/>
            </a:endParaRPr>
          </a:p>
        </p:txBody>
      </p:sp>
      <p:pic>
        <p:nvPicPr>
          <p:cNvPr id="10" name="Picture 9"/>
          <p:cNvPicPr>
            <a:picLocks noChangeAspect="1"/>
          </p:cNvPicPr>
          <p:nvPr/>
        </p:nvPicPr>
        <p:blipFill>
          <a:blip r:embed="rId3"/>
          <a:stretch>
            <a:fillRect/>
          </a:stretch>
        </p:blipFill>
        <p:spPr>
          <a:xfrm>
            <a:off x="6282266" y="4573344"/>
            <a:ext cx="2878665" cy="2284655"/>
          </a:xfrm>
          <a:prstGeom prst="rect">
            <a:avLst/>
          </a:prstGeom>
        </p:spPr>
      </p:pic>
    </p:spTree>
    <p:extLst>
      <p:ext uri="{BB962C8B-B14F-4D97-AF65-F5344CB8AC3E}">
        <p14:creationId xmlns:p14="http://schemas.microsoft.com/office/powerpoint/2010/main" val="36100484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3354"/>
            <a:ext cx="9156126" cy="2677656"/>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(5)</a:t>
            </a:r>
            <a:r>
              <a:rPr lang="zh-TW" altLang="en-US" sz="2400" dirty="0">
                <a:solidFill>
                  <a:srgbClr val="FF0000"/>
                </a:solidFill>
                <a:latin typeface="华文细黑"/>
                <a:ea typeface="华文细黑"/>
                <a:cs typeface="华文细黑"/>
              </a:rPr>
              <a:t>对</a:t>
            </a:r>
            <a:r>
              <a:rPr lang="zh-TW" altLang="en-US" sz="2400" dirty="0" smtClean="0">
                <a:solidFill>
                  <a:srgbClr val="FF0000"/>
                </a:solidFill>
                <a:latin typeface="华文细黑"/>
                <a:ea typeface="华文细黑"/>
                <a:cs typeface="华文细黑"/>
              </a:rPr>
              <a:t>提多</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领袖</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你自己凡事要显出善行的榜样，在教训上要正直，端庄，言语纯全，无可指责，叫那反对的人，既无处可说我们的不是，便自觉</a:t>
            </a:r>
            <a:r>
              <a:rPr lang="en-US" sz="2400" dirty="0" smtClean="0">
                <a:solidFill>
                  <a:srgbClr val="0000FF"/>
                </a:solidFill>
                <a:latin typeface="华文细黑"/>
                <a:ea typeface="华文细黑"/>
                <a:cs typeface="华文细黑"/>
              </a:rPr>
              <a:t>羞愧…</a:t>
            </a:r>
            <a:r>
              <a:rPr lang="en-US" sz="2400" dirty="0">
                <a:solidFill>
                  <a:srgbClr val="0000FF"/>
                </a:solidFill>
                <a:latin typeface="华文细黑"/>
                <a:ea typeface="华文细黑"/>
                <a:cs typeface="华文细黑"/>
              </a:rPr>
              <a:t>这些事你要讲明，劝戒人，用各等权柄责备人。不可叫人轻看</a:t>
            </a:r>
            <a:r>
              <a:rPr lang="en-US" sz="2400" dirty="0" smtClean="0">
                <a:solidFill>
                  <a:srgbClr val="0000FF"/>
                </a:solidFill>
                <a:latin typeface="华文细黑"/>
                <a:ea typeface="华文细黑"/>
                <a:cs typeface="华文细黑"/>
              </a:rPr>
              <a:t>你”</a:t>
            </a:r>
            <a:r>
              <a:rPr lang="en-US"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2:7</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8,15)</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对</a:t>
            </a:r>
            <a:r>
              <a:rPr lang="zh-CN" altLang="en-US" sz="2400" dirty="0" smtClean="0">
                <a:solidFill>
                  <a:srgbClr val="FF0000"/>
                </a:solidFill>
                <a:latin typeface="华文细黑"/>
                <a:ea typeface="华文细黑"/>
                <a:cs typeface="华文细黑"/>
              </a:rPr>
              <a:t>仆人</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劝仆人要顺服自己的主人，凡事讨他的喜欢。不可顶撞他。不可私拿东西。要显为忠诚，以致凡事尊荣我们救主神的</a:t>
            </a:r>
            <a:r>
              <a:rPr lang="en-US" sz="2400" dirty="0" smtClean="0">
                <a:solidFill>
                  <a:srgbClr val="0000FF"/>
                </a:solidFill>
                <a:latin typeface="华文细黑"/>
                <a:ea typeface="华文细黑"/>
                <a:cs typeface="华文细黑"/>
              </a:rPr>
              <a:t>道</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(2:9</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10)</a:t>
            </a:r>
            <a:r>
              <a:rPr lang="zh-TW" altLang="en-US" sz="2400" dirty="0" smtClean="0">
                <a:solidFill>
                  <a:srgbClr val="0000FF"/>
                </a:solidFill>
                <a:latin typeface="华文细黑"/>
                <a:ea typeface="华文细黑"/>
                <a:cs typeface="华文细黑"/>
              </a:rPr>
              <a:t>。</a:t>
            </a:r>
            <a:endParaRPr lang="en-US" sz="2400" dirty="0" smtClean="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811" y="3009762"/>
            <a:ext cx="9139189" cy="3785652"/>
          </a:xfrm>
          <a:prstGeom prst="rect">
            <a:avLst/>
          </a:prstGeom>
        </p:spPr>
        <p:txBody>
          <a:bodyPr wrap="square">
            <a:spAutoFit/>
          </a:bodyPr>
          <a:lstStyle/>
          <a:p>
            <a:r>
              <a:rPr lang="en-US" sz="2400" dirty="0">
                <a:latin typeface="Arial Narrow"/>
                <a:cs typeface="Arial Narrow"/>
              </a:rPr>
              <a:t>(5)For Titus(leaders)</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In everything set them an example by doing what is good. In your teaching show </a:t>
            </a:r>
            <a:r>
              <a:rPr lang="en-US" sz="2400" dirty="0" err="1">
                <a:solidFill>
                  <a:srgbClr val="0000FF"/>
                </a:solidFill>
                <a:latin typeface="Arial Narrow"/>
                <a:cs typeface="Arial Narrow"/>
              </a:rPr>
              <a:t>integrity</a:t>
            </a:r>
            <a:r>
              <a:rPr lang="en-US" sz="2400" dirty="0" err="1" smtClean="0">
                <a:solidFill>
                  <a:srgbClr val="0000FF"/>
                </a:solidFill>
                <a:latin typeface="Arial Narrow"/>
                <a:cs typeface="Arial Narrow"/>
              </a:rPr>
              <a:t>,seriousness</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and </a:t>
            </a:r>
            <a:r>
              <a:rPr lang="en-US" sz="2400" dirty="0" smtClean="0">
                <a:solidFill>
                  <a:srgbClr val="0000FF"/>
                </a:solidFill>
                <a:latin typeface="Arial Narrow"/>
                <a:cs typeface="Arial Narrow"/>
              </a:rPr>
              <a:t>soundness </a:t>
            </a:r>
            <a:r>
              <a:rPr lang="en-US" sz="2400" dirty="0">
                <a:solidFill>
                  <a:srgbClr val="0000FF"/>
                </a:solidFill>
                <a:latin typeface="Arial Narrow"/>
                <a:cs typeface="Arial Narrow"/>
              </a:rPr>
              <a:t>of speech that cannot be </a:t>
            </a:r>
            <a:r>
              <a:rPr lang="en-US" sz="2400" dirty="0" err="1">
                <a:solidFill>
                  <a:srgbClr val="0000FF"/>
                </a:solidFill>
                <a:latin typeface="Arial Narrow"/>
                <a:cs typeface="Arial Narrow"/>
              </a:rPr>
              <a:t>condemned</a:t>
            </a:r>
            <a:r>
              <a:rPr lang="en-US" sz="2400" dirty="0" err="1" smtClean="0">
                <a:solidFill>
                  <a:srgbClr val="0000FF"/>
                </a:solidFill>
                <a:latin typeface="Arial Narrow"/>
                <a:cs typeface="Arial Narrow"/>
              </a:rPr>
              <a:t>,so</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that those who oppose you may be ashamed because they have nothing bad to say about us…These, then, are the things you should </a:t>
            </a:r>
            <a:r>
              <a:rPr lang="en-US" sz="2400" dirty="0" err="1">
                <a:solidFill>
                  <a:srgbClr val="0000FF"/>
                </a:solidFill>
                <a:latin typeface="Arial Narrow"/>
                <a:cs typeface="Arial Narrow"/>
              </a:rPr>
              <a:t>teach.Encourage</a:t>
            </a:r>
            <a:r>
              <a:rPr lang="en-US" sz="2400" dirty="0">
                <a:solidFill>
                  <a:srgbClr val="0000FF"/>
                </a:solidFill>
                <a:latin typeface="Arial Narrow"/>
                <a:cs typeface="Arial Narrow"/>
              </a:rPr>
              <a:t> and rebuke with all </a:t>
            </a:r>
            <a:r>
              <a:rPr lang="en-US" sz="2400" dirty="0" err="1">
                <a:solidFill>
                  <a:srgbClr val="0000FF"/>
                </a:solidFill>
                <a:latin typeface="Arial Narrow"/>
                <a:cs typeface="Arial Narrow"/>
              </a:rPr>
              <a:t>authority.Do</a:t>
            </a:r>
            <a:r>
              <a:rPr lang="en-US" sz="2400" dirty="0">
                <a:solidFill>
                  <a:srgbClr val="0000FF"/>
                </a:solidFill>
                <a:latin typeface="Arial Narrow"/>
                <a:cs typeface="Arial Narrow"/>
              </a:rPr>
              <a:t> not let anyone despise you”(2:7-8,15)</a:t>
            </a:r>
            <a:r>
              <a:rPr lang="en-US" sz="2400" dirty="0" smtClean="0">
                <a:solidFill>
                  <a:srgbClr val="0000FF"/>
                </a:solidFill>
                <a:latin typeface="Arial Narrow"/>
                <a:cs typeface="Arial Narrow"/>
              </a:rPr>
              <a:t>. </a:t>
            </a:r>
          </a:p>
          <a:p>
            <a:r>
              <a:rPr lang="en-US" sz="2400" dirty="0" smtClean="0">
                <a:latin typeface="Arial Narrow"/>
                <a:cs typeface="Arial Narrow"/>
              </a:rPr>
              <a:t>(</a:t>
            </a:r>
            <a:r>
              <a:rPr lang="en-US" sz="2400" dirty="0">
                <a:latin typeface="Arial Narrow"/>
                <a:cs typeface="Arial Narrow"/>
              </a:rPr>
              <a:t>6)For slaves</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Teach slaves to be subject to their masters in everything, to try to please them, not to talk back to them, and not to steal from them, but to show that they can be fully trusted, so that in every way they will make the teaching about God our Savior attractive”(2:9-10). </a:t>
            </a:r>
          </a:p>
        </p:txBody>
      </p:sp>
      <p:sp>
        <p:nvSpPr>
          <p:cNvPr id="8" name="TextBox 7"/>
          <p:cNvSpPr txBox="1"/>
          <p:nvPr/>
        </p:nvSpPr>
        <p:spPr>
          <a:xfrm>
            <a:off x="-12126" y="-35856"/>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二。教导</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如何教导神的子民。</a:t>
            </a:r>
            <a:r>
              <a:rPr lang="en-US" sz="2400" b="1" dirty="0">
                <a:latin typeface="Arial Narrow"/>
                <a:cs typeface="Arial Narrow"/>
              </a:rPr>
              <a:t>2. Teach: How to teach God’s people. </a:t>
            </a:r>
          </a:p>
        </p:txBody>
      </p:sp>
      <p:sp>
        <p:nvSpPr>
          <p:cNvPr id="9" name="TextBox 8"/>
          <p:cNvSpPr txBox="1"/>
          <p:nvPr/>
        </p:nvSpPr>
        <p:spPr>
          <a:xfrm>
            <a:off x="8542292" y="-29627"/>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(15)</a:t>
            </a:r>
            <a:endParaRPr lang="en-US" sz="2400" dirty="0">
              <a:solidFill>
                <a:srgbClr val="0000FF"/>
              </a:solidFill>
              <a:latin typeface="Times"/>
              <a:cs typeface="Times"/>
            </a:endParaRPr>
          </a:p>
        </p:txBody>
      </p:sp>
    </p:spTree>
    <p:extLst>
      <p:ext uri="{BB962C8B-B14F-4D97-AF65-F5344CB8AC3E}">
        <p14:creationId xmlns:p14="http://schemas.microsoft.com/office/powerpoint/2010/main" val="2644883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96421"/>
            <a:ext cx="9139192" cy="1938992"/>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良好的</a:t>
            </a:r>
            <a:r>
              <a:rPr lang="zh-TW" altLang="en-US" sz="2400" b="1" dirty="0">
                <a:solidFill>
                  <a:srgbClr val="FF0000"/>
                </a:solidFill>
                <a:latin typeface="华文细黑"/>
                <a:ea typeface="华文细黑"/>
                <a:cs typeface="华文细黑"/>
              </a:rPr>
              <a:t>健康生活的基础。 </a:t>
            </a:r>
            <a:r>
              <a:rPr lang="zh-TW" altLang="en-US" sz="2400" b="1" dirty="0" smtClean="0">
                <a:solidFill>
                  <a:srgbClr val="FF0000"/>
                </a:solidFill>
                <a:latin typeface="华文细黑"/>
                <a:ea typeface="华文细黑"/>
                <a:cs typeface="华文细黑"/>
              </a:rPr>
              <a:t>为什么</a:t>
            </a:r>
            <a:r>
              <a:rPr lang="zh-CN" altLang="en-US" sz="2400" b="1" dirty="0" smtClean="0">
                <a:solidFill>
                  <a:srgbClr val="FF0000"/>
                </a:solidFill>
                <a:latin typeface="华文细黑"/>
                <a:ea typeface="华文细黑"/>
                <a:cs typeface="华文细黑"/>
              </a:rPr>
              <a:t>要活得对</a:t>
            </a:r>
            <a:r>
              <a:rPr lang="zh-TW" altLang="en-US" sz="2400" b="1" dirty="0" smtClean="0">
                <a:solidFill>
                  <a:srgbClr val="FF0000"/>
                </a:solidFill>
                <a:latin typeface="华文细黑"/>
                <a:ea typeface="华文细黑"/>
                <a:cs typeface="华文细黑"/>
              </a:rPr>
              <a:t>。</a:t>
            </a:r>
            <a:endParaRPr lang="zh-TW" altLang="en-US" sz="2400" b="1"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神得</a:t>
            </a:r>
            <a:r>
              <a:rPr lang="zh-TW" altLang="en-US" sz="2400" dirty="0" smtClean="0">
                <a:solidFill>
                  <a:srgbClr val="FF0000"/>
                </a:solidFill>
                <a:latin typeface="华文细黑"/>
                <a:ea typeface="华文细黑"/>
                <a:cs typeface="华文细黑"/>
              </a:rPr>
              <a:t>救</a:t>
            </a:r>
            <a:r>
              <a:rPr lang="zh-TW" altLang="en-US" sz="2400" dirty="0">
                <a:solidFill>
                  <a:srgbClr val="FF0000"/>
                </a:solidFill>
                <a:latin typeface="华文细黑"/>
                <a:ea typeface="华文细黑"/>
                <a:cs typeface="华文细黑"/>
              </a:rPr>
              <a:t>的恩典</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因为上帝的恩典显现出来，为所有的人提供救恩</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神成长</a:t>
            </a:r>
            <a:r>
              <a:rPr lang="zh-TW" altLang="en-US" sz="2400" dirty="0" smtClean="0">
                <a:solidFill>
                  <a:srgbClr val="FF0000"/>
                </a:solidFill>
                <a:latin typeface="华文细黑"/>
                <a:ea typeface="华文细黑"/>
                <a:cs typeface="华文细黑"/>
              </a:rPr>
              <a:t>的恩典</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教导我们要对不敬虔和世间的情欲说”不“，并且要在这个时代生活自制，正直和敬虔的生活</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12)</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42" y="2267110"/>
            <a:ext cx="9139192" cy="2677656"/>
          </a:xfrm>
          <a:prstGeom prst="rect">
            <a:avLst/>
          </a:prstGeom>
        </p:spPr>
        <p:txBody>
          <a:bodyPr wrap="square">
            <a:spAutoFit/>
          </a:bodyPr>
          <a:lstStyle/>
          <a:p>
            <a:r>
              <a:rPr lang="en-US" sz="2400" b="1" dirty="0">
                <a:latin typeface="Arial Narrow"/>
                <a:cs typeface="Arial Narrow"/>
              </a:rPr>
              <a:t>B. Foundations of good healthy living.</a:t>
            </a:r>
            <a:r>
              <a:rPr lang="en-US" sz="2400" dirty="0">
                <a:latin typeface="Arial Narrow"/>
                <a:cs typeface="Arial Narrow"/>
              </a:rPr>
              <a:t> Why to live right. </a:t>
            </a:r>
            <a:endParaRPr lang="en-US" sz="2400" dirty="0" smtClean="0">
              <a:latin typeface="Arial Narrow"/>
              <a:cs typeface="Arial Narrow"/>
            </a:endParaRPr>
          </a:p>
          <a:p>
            <a:r>
              <a:rPr lang="en-US" sz="2400" dirty="0" smtClean="0">
                <a:latin typeface="Arial Narrow"/>
                <a:cs typeface="Arial Narrow"/>
              </a:rPr>
              <a:t>(1) God’s </a:t>
            </a:r>
            <a:r>
              <a:rPr lang="en-US" sz="2400" dirty="0">
                <a:latin typeface="Arial Narrow"/>
                <a:cs typeface="Arial Narrow"/>
              </a:rPr>
              <a:t>saving grace</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For the grace of God has appeared that offers salvation to all people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2:11).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2) God’s growing grace</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It teaches us to say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No” to ungodliness and worldly passions, and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to </a:t>
            </a:r>
            <a:r>
              <a:rPr lang="en-US" sz="2400" dirty="0">
                <a:solidFill>
                  <a:srgbClr val="0000FF"/>
                </a:solidFill>
                <a:latin typeface="Arial Narrow"/>
                <a:cs typeface="Arial Narrow"/>
              </a:rPr>
              <a:t>live self-controlled, upright and godly lives in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this </a:t>
            </a:r>
            <a:r>
              <a:rPr lang="en-US" sz="2400" dirty="0">
                <a:solidFill>
                  <a:srgbClr val="0000FF"/>
                </a:solidFill>
                <a:latin typeface="Arial Narrow"/>
                <a:cs typeface="Arial Narrow"/>
              </a:rPr>
              <a:t>present age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2:12). </a:t>
            </a:r>
            <a:endParaRPr lang="en-US" sz="2400" dirty="0" smtClean="0">
              <a:solidFill>
                <a:srgbClr val="0000FF"/>
              </a:solidFill>
              <a:latin typeface="Arial Narrow"/>
              <a:cs typeface="Arial Narrow"/>
            </a:endParaRPr>
          </a:p>
        </p:txBody>
      </p:sp>
      <p:sp>
        <p:nvSpPr>
          <p:cNvPr id="8" name="TextBox 7"/>
          <p:cNvSpPr txBox="1"/>
          <p:nvPr/>
        </p:nvSpPr>
        <p:spPr>
          <a:xfrm>
            <a:off x="4808" y="-35856"/>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二。教导</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如何教导神的子民。</a:t>
            </a:r>
            <a:r>
              <a:rPr lang="en-US" sz="2400" b="1" dirty="0">
                <a:latin typeface="Arial Narrow"/>
                <a:cs typeface="Arial Narrow"/>
              </a:rPr>
              <a:t>2. Teach: How to teach God’s people. </a:t>
            </a:r>
          </a:p>
        </p:txBody>
      </p:sp>
      <p:cxnSp>
        <p:nvCxnSpPr>
          <p:cNvPr id="13" name="Straight Connector 12"/>
          <p:cNvCxnSpPr/>
          <p:nvPr/>
        </p:nvCxnSpPr>
        <p:spPr>
          <a:xfrm>
            <a:off x="4419600" y="4199467"/>
            <a:ext cx="0" cy="4472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525359" y="-65244"/>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(16)</a:t>
            </a:r>
            <a:endParaRPr lang="en-US" sz="2400" dirty="0">
              <a:solidFill>
                <a:srgbClr val="0000FF"/>
              </a:solidFill>
              <a:latin typeface="Times"/>
              <a:cs typeface="Times"/>
            </a:endParaRPr>
          </a:p>
        </p:txBody>
      </p:sp>
      <p:pic>
        <p:nvPicPr>
          <p:cNvPr id="18" name="Picture 17"/>
          <p:cNvPicPr>
            <a:picLocks noChangeAspect="1"/>
          </p:cNvPicPr>
          <p:nvPr/>
        </p:nvPicPr>
        <p:blipFill>
          <a:blip r:embed="rId3"/>
          <a:stretch>
            <a:fillRect/>
          </a:stretch>
        </p:blipFill>
        <p:spPr>
          <a:xfrm>
            <a:off x="5410200" y="3124200"/>
            <a:ext cx="3733800" cy="3733800"/>
          </a:xfrm>
          <a:prstGeom prst="rect">
            <a:avLst/>
          </a:prstGeom>
        </p:spPr>
      </p:pic>
    </p:spTree>
    <p:extLst>
      <p:ext uri="{BB962C8B-B14F-4D97-AF65-F5344CB8AC3E}">
        <p14:creationId xmlns:p14="http://schemas.microsoft.com/office/powerpoint/2010/main" val="2937591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8" y="396421"/>
            <a:ext cx="9139192" cy="1569660"/>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基督荣</a:t>
            </a:r>
            <a:r>
              <a:rPr lang="zh-TW" altLang="en-US" sz="2400" dirty="0">
                <a:solidFill>
                  <a:srgbClr val="FF0000"/>
                </a:solidFill>
                <a:latin typeface="华文细黑"/>
                <a:ea typeface="华文细黑"/>
                <a:cs typeface="华文细黑"/>
              </a:rPr>
              <a:t>耀的降临：</a:t>
            </a:r>
            <a:r>
              <a:rPr lang="zh-TW" altLang="en-US" sz="2400" dirty="0">
                <a:solidFill>
                  <a:srgbClr val="0000FF"/>
                </a:solidFill>
                <a:latin typeface="华文细黑"/>
                <a:ea typeface="华文细黑"/>
                <a:cs typeface="华文细黑"/>
              </a:rPr>
              <a:t>“我们等候那有福的盼望，就是出现我们伟大的上帝和救主，耶稣基督的荣耀</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13)</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基督</a:t>
            </a:r>
            <a:r>
              <a:rPr lang="zh-TW" altLang="en-US" sz="2400" dirty="0">
                <a:solidFill>
                  <a:srgbClr val="FF0000"/>
                </a:solidFill>
                <a:latin typeface="华文细黑"/>
                <a:ea typeface="华文细黑"/>
                <a:cs typeface="华文细黑"/>
              </a:rPr>
              <a:t>完全的救赎：</a:t>
            </a:r>
            <a:r>
              <a:rPr lang="zh-TW" altLang="en-US" sz="2400" dirty="0">
                <a:solidFill>
                  <a:srgbClr val="0000FF"/>
                </a:solidFill>
                <a:latin typeface="华文细黑"/>
                <a:ea typeface="华文细黑"/>
                <a:cs typeface="华文细黑"/>
              </a:rPr>
              <a:t>“谁为我们拯救我们脱离一切邪恶，为自己净化一个属于自己的人，渴望行善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14)</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126" y="1915282"/>
            <a:ext cx="9139192" cy="2308324"/>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3) Christ’s glorious coming: </a:t>
            </a:r>
            <a:r>
              <a:rPr lang="en-US" sz="2400" dirty="0">
                <a:solidFill>
                  <a:srgbClr val="0000FF"/>
                </a:solidFill>
                <a:latin typeface="Arial Narrow"/>
                <a:cs typeface="Arial Narrow"/>
              </a:rPr>
              <a:t>“While we wait for the blessed hope—the appearing of the glory of our great God and Savior, Jesus Christ”(2:13).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4) Christ’s complete </a:t>
            </a:r>
            <a:r>
              <a:rPr lang="en-US" sz="2400" dirty="0" err="1">
                <a:latin typeface="Arial Narrow"/>
                <a:cs typeface="Arial Narrow"/>
              </a:rPr>
              <a:t>redemption</a:t>
            </a:r>
            <a:r>
              <a:rPr lang="en-US" sz="2400" dirty="0" err="1" smtClean="0">
                <a:latin typeface="Arial Narrow"/>
                <a:cs typeface="Arial Narrow"/>
              </a:rPr>
              <a:t>:</a:t>
            </a:r>
            <a:r>
              <a:rPr lang="en-US" sz="2400" dirty="0" err="1" smtClean="0">
                <a:solidFill>
                  <a:srgbClr val="0000FF"/>
                </a:solidFill>
                <a:latin typeface="Arial Narrow"/>
                <a:cs typeface="Arial Narrow"/>
              </a:rPr>
              <a:t>“</a:t>
            </a:r>
            <a:r>
              <a:rPr lang="en-US" sz="2400" dirty="0" err="1">
                <a:solidFill>
                  <a:srgbClr val="0000FF"/>
                </a:solidFill>
                <a:latin typeface="Arial Narrow"/>
                <a:cs typeface="Arial Narrow"/>
              </a:rPr>
              <a:t>Who</a:t>
            </a:r>
            <a:r>
              <a:rPr lang="en-US" sz="2400" dirty="0">
                <a:solidFill>
                  <a:srgbClr val="0000FF"/>
                </a:solidFill>
                <a:latin typeface="Arial Narrow"/>
                <a:cs typeface="Arial Narrow"/>
              </a:rPr>
              <a:t> gave himself for us to redeem us from all </a:t>
            </a:r>
            <a:r>
              <a:rPr lang="en-US" sz="2400" dirty="0" smtClean="0">
                <a:solidFill>
                  <a:srgbClr val="0000FF"/>
                </a:solidFill>
                <a:latin typeface="Arial Narrow"/>
                <a:cs typeface="Arial Narrow"/>
              </a:rPr>
              <a:t>wickedness</a:t>
            </a:r>
            <a:r>
              <a:rPr lang="en-US" sz="2400" dirty="0">
                <a:solidFill>
                  <a:srgbClr val="0000FF"/>
                </a:solidFill>
                <a:latin typeface="Arial Narrow"/>
                <a:cs typeface="Arial Narrow"/>
              </a:rPr>
              <a:t> and to purify for himself a people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that </a:t>
            </a:r>
            <a:r>
              <a:rPr lang="en-US" sz="2400" dirty="0">
                <a:solidFill>
                  <a:srgbClr val="0000FF"/>
                </a:solidFill>
                <a:latin typeface="Arial Narrow"/>
                <a:cs typeface="Arial Narrow"/>
              </a:rPr>
              <a:t>are his very </a:t>
            </a:r>
            <a:r>
              <a:rPr lang="en-US" sz="2400" dirty="0" err="1">
                <a:solidFill>
                  <a:srgbClr val="0000FF"/>
                </a:solidFill>
                <a:latin typeface="Arial Narrow"/>
                <a:cs typeface="Arial Narrow"/>
              </a:rPr>
              <a:t>own</a:t>
            </a:r>
            <a:r>
              <a:rPr lang="en-US" sz="2400" dirty="0" err="1" smtClean="0">
                <a:solidFill>
                  <a:srgbClr val="0000FF"/>
                </a:solidFill>
                <a:latin typeface="Arial Narrow"/>
                <a:cs typeface="Arial Narrow"/>
              </a:rPr>
              <a:t>,eager</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to do what is good</a:t>
            </a:r>
            <a:r>
              <a:rPr lang="en-US" sz="2400" dirty="0" smtClean="0">
                <a:solidFill>
                  <a:srgbClr val="0000FF"/>
                </a:solidFill>
                <a:latin typeface="Arial Narrow"/>
                <a:cs typeface="Arial Narrow"/>
              </a:rPr>
              <a:t>”</a:t>
            </a:r>
          </a:p>
          <a:p>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2:14). </a:t>
            </a:r>
          </a:p>
        </p:txBody>
      </p:sp>
      <p:sp>
        <p:nvSpPr>
          <p:cNvPr id="8" name="TextBox 7"/>
          <p:cNvSpPr txBox="1"/>
          <p:nvPr/>
        </p:nvSpPr>
        <p:spPr>
          <a:xfrm>
            <a:off x="4808" y="-35856"/>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二。教导</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如何教导神的子民。</a:t>
            </a:r>
            <a:r>
              <a:rPr lang="en-US" sz="2400" b="1" dirty="0">
                <a:latin typeface="Arial Narrow"/>
                <a:cs typeface="Arial Narrow"/>
              </a:rPr>
              <a:t>2. Teach: How to teach God’s people. </a:t>
            </a:r>
          </a:p>
        </p:txBody>
      </p:sp>
      <p:cxnSp>
        <p:nvCxnSpPr>
          <p:cNvPr id="13" name="Straight Connector 12"/>
          <p:cNvCxnSpPr/>
          <p:nvPr/>
        </p:nvCxnSpPr>
        <p:spPr>
          <a:xfrm>
            <a:off x="4419600" y="4199467"/>
            <a:ext cx="0" cy="4472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525359" y="-65244"/>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(17)</a:t>
            </a:r>
            <a:endParaRPr lang="en-US" sz="2400" dirty="0">
              <a:solidFill>
                <a:srgbClr val="0000FF"/>
              </a:solidFill>
              <a:latin typeface="Times"/>
              <a:cs typeface="Times"/>
            </a:endParaRPr>
          </a:p>
        </p:txBody>
      </p:sp>
      <p:pic>
        <p:nvPicPr>
          <p:cNvPr id="10" name="Picture 9"/>
          <p:cNvPicPr>
            <a:picLocks noChangeAspect="1"/>
          </p:cNvPicPr>
          <p:nvPr/>
        </p:nvPicPr>
        <p:blipFill>
          <a:blip r:embed="rId3"/>
          <a:stretch>
            <a:fillRect/>
          </a:stretch>
        </p:blipFill>
        <p:spPr>
          <a:xfrm>
            <a:off x="5410200" y="3124200"/>
            <a:ext cx="3733800" cy="3733800"/>
          </a:xfrm>
          <a:prstGeom prst="rect">
            <a:avLst/>
          </a:prstGeom>
        </p:spPr>
      </p:pic>
    </p:spTree>
    <p:extLst>
      <p:ext uri="{BB962C8B-B14F-4D97-AF65-F5344CB8AC3E}">
        <p14:creationId xmlns:p14="http://schemas.microsoft.com/office/powerpoint/2010/main" val="9580333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7" y="396421"/>
            <a:ext cx="9122260"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做</a:t>
            </a:r>
            <a:r>
              <a:rPr lang="zh-CN" altLang="en-US" sz="2400" b="1" dirty="0" smtClean="0">
                <a:solidFill>
                  <a:srgbClr val="FF0000"/>
                </a:solidFill>
                <a:latin typeface="华文细黑"/>
                <a:ea typeface="华文细黑"/>
                <a:cs typeface="华文细黑"/>
              </a:rPr>
              <a:t>善的</a:t>
            </a:r>
            <a:r>
              <a:rPr lang="zh-TW" altLang="en-US" sz="2400" b="1" dirty="0" smtClean="0">
                <a:solidFill>
                  <a:srgbClr val="FF0000"/>
                </a:solidFill>
                <a:latin typeface="华文细黑"/>
                <a:ea typeface="华文细黑"/>
                <a:cs typeface="华文细黑"/>
              </a:rPr>
              <a:t>准备</a:t>
            </a:r>
            <a:r>
              <a:rPr lang="zh-TW" altLang="en-US" sz="2400" b="1" dirty="0">
                <a:solidFill>
                  <a:srgbClr val="FF0000"/>
                </a:solidFill>
                <a:latin typeface="华文细黑"/>
                <a:ea typeface="华文细黑"/>
                <a:cs typeface="华文细黑"/>
              </a:rPr>
              <a:t>。 作为基督徒生活需要什么？</a:t>
            </a: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基督徒应遵纪</a:t>
            </a:r>
            <a:r>
              <a:rPr lang="zh-TW" altLang="en-US" sz="2400" dirty="0">
                <a:solidFill>
                  <a:srgbClr val="FF0000"/>
                </a:solidFill>
                <a:latin typeface="华文细黑"/>
                <a:ea typeface="华文细黑"/>
                <a:cs typeface="华文细黑"/>
              </a:rPr>
              <a:t>守法。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你要提醒众人，叫他们顺服作官的，掌权的，遵他的</a:t>
            </a:r>
            <a:r>
              <a:rPr lang="en-US" sz="2400" dirty="0" smtClean="0">
                <a:solidFill>
                  <a:srgbClr val="0000FF"/>
                </a:solidFill>
                <a:latin typeface="华文细黑"/>
                <a:ea typeface="华文细黑"/>
                <a:cs typeface="华文细黑"/>
              </a:rPr>
              <a:t>命”</a:t>
            </a:r>
            <a:r>
              <a:rPr lang="en-US" altLang="zh-TW" sz="2400" dirty="0" smtClean="0">
                <a:solidFill>
                  <a:srgbClr val="0000FF"/>
                </a:solidFill>
                <a:latin typeface="华文细黑"/>
                <a:ea typeface="华文细黑"/>
                <a:cs typeface="华文细黑"/>
              </a:rPr>
              <a:t>(3:1a)</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基督徒</a:t>
            </a:r>
            <a:r>
              <a:rPr lang="zh-CN" altLang="en-US" sz="2400" dirty="0" smtClean="0">
                <a:solidFill>
                  <a:srgbClr val="FF0000"/>
                </a:solidFill>
                <a:latin typeface="华文细黑"/>
                <a:ea typeface="华文细黑"/>
                <a:cs typeface="华文细黑"/>
              </a:rPr>
              <a:t>应积极。</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预备</a:t>
            </a:r>
            <a:r>
              <a:rPr lang="en-US" sz="2400" dirty="0">
                <a:solidFill>
                  <a:srgbClr val="0000FF"/>
                </a:solidFill>
                <a:latin typeface="华文细黑"/>
                <a:ea typeface="华文细黑"/>
                <a:cs typeface="华文细黑"/>
              </a:rPr>
              <a:t>行各样的</a:t>
            </a:r>
            <a:r>
              <a:rPr lang="en-US" sz="2400" dirty="0" smtClean="0">
                <a:solidFill>
                  <a:srgbClr val="0000FF"/>
                </a:solidFill>
                <a:latin typeface="华文细黑"/>
                <a:ea typeface="华文细黑"/>
                <a:cs typeface="华文细黑"/>
              </a:rPr>
              <a:t>善事</a:t>
            </a:r>
            <a:r>
              <a:rPr lang="zh-CN"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(3:1b)</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基督</a:t>
            </a:r>
            <a:r>
              <a:rPr lang="zh-TW" altLang="en-US" sz="2400" dirty="0">
                <a:solidFill>
                  <a:srgbClr val="FF0000"/>
                </a:solidFill>
                <a:latin typeface="华文细黑"/>
                <a:ea typeface="华文细黑"/>
                <a:cs typeface="华文细黑"/>
              </a:rPr>
              <a:t>徒在讲话时要小心。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不要</a:t>
            </a:r>
            <a:r>
              <a:rPr lang="en-US" sz="2400" dirty="0" smtClean="0">
                <a:solidFill>
                  <a:srgbClr val="0000FF"/>
                </a:solidFill>
                <a:latin typeface="华文细黑"/>
                <a:ea typeface="华文细黑"/>
                <a:cs typeface="华文细黑"/>
              </a:rPr>
              <a:t>毁谤</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(3:2a)</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基督徒不是</a:t>
            </a:r>
            <a:r>
              <a:rPr lang="zh-CN" altLang="en-US" sz="2400" dirty="0" smtClean="0">
                <a:solidFill>
                  <a:srgbClr val="FF0000"/>
                </a:solidFill>
                <a:latin typeface="华文细黑"/>
                <a:ea typeface="华文细黑"/>
                <a:cs typeface="华文细黑"/>
              </a:rPr>
              <a:t>斗</a:t>
            </a:r>
            <a:r>
              <a:rPr lang="zh-TW" altLang="en-US" sz="2400" dirty="0" smtClean="0">
                <a:solidFill>
                  <a:srgbClr val="FF0000"/>
                </a:solidFill>
                <a:latin typeface="华文细黑"/>
                <a:ea typeface="华文细黑"/>
                <a:cs typeface="华文细黑"/>
              </a:rPr>
              <a:t>士</a:t>
            </a:r>
            <a:r>
              <a:rPr lang="zh-TW" altLang="en-US" sz="2400" dirty="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不要争竞，总要</a:t>
            </a:r>
            <a:r>
              <a:rPr lang="en-US" sz="2400" dirty="0" smtClean="0">
                <a:solidFill>
                  <a:srgbClr val="0000FF"/>
                </a:solidFill>
                <a:latin typeface="华文细黑"/>
                <a:ea typeface="华文细黑"/>
                <a:cs typeface="华文细黑"/>
              </a:rPr>
              <a:t>和平</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(3:2b)</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(5)</a:t>
            </a:r>
            <a:r>
              <a:rPr lang="zh-TW" altLang="en-US" sz="2400" dirty="0" smtClean="0">
                <a:solidFill>
                  <a:srgbClr val="FF0000"/>
                </a:solidFill>
                <a:latin typeface="华文细黑"/>
                <a:ea typeface="华文细黑"/>
                <a:cs typeface="华文细黑"/>
              </a:rPr>
              <a:t>基督徒要温顺</a:t>
            </a:r>
            <a:r>
              <a:rPr lang="zh-TW" altLang="en-US" sz="2400" dirty="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向众人</a:t>
            </a:r>
            <a:r>
              <a:rPr lang="en-US" sz="2400" dirty="0" smtClean="0">
                <a:solidFill>
                  <a:srgbClr val="0000FF"/>
                </a:solidFill>
                <a:latin typeface="华文细黑"/>
                <a:ea typeface="华文细黑"/>
                <a:cs typeface="华文细黑"/>
              </a:rPr>
              <a:t>大显</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2c)</a:t>
            </a:r>
            <a:r>
              <a:rPr lang="zh-TW" altLang="en-US" sz="2400" dirty="0" smtClean="0">
                <a:solidFill>
                  <a:srgbClr val="0000FF"/>
                </a:solidFill>
                <a:latin typeface="华文细黑"/>
                <a:ea typeface="华文细黑"/>
                <a:cs typeface="华文细黑"/>
              </a:rPr>
              <a:t>。 </a:t>
            </a:r>
            <a:r>
              <a:rPr lang="zh-TW" altLang="en-US" sz="2400" dirty="0">
                <a:solidFill>
                  <a:srgbClr val="0000FF"/>
                </a:solidFill>
                <a:latin typeface="华文细黑"/>
                <a:ea typeface="华文细黑"/>
                <a:cs typeface="华文细黑"/>
              </a:rPr>
              <a:t>控制脾气。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基督</a:t>
            </a:r>
            <a:r>
              <a:rPr lang="zh-TW" altLang="en-US" sz="2400" dirty="0">
                <a:solidFill>
                  <a:srgbClr val="FF0000"/>
                </a:solidFill>
                <a:latin typeface="华文细黑"/>
                <a:ea typeface="华文细黑"/>
                <a:cs typeface="华文细黑"/>
              </a:rPr>
              <a:t>徒要温柔。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温柔</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(3:2d)</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126" y="3335682"/>
            <a:ext cx="9139193" cy="3046988"/>
          </a:xfrm>
          <a:prstGeom prst="rect">
            <a:avLst/>
          </a:prstGeom>
        </p:spPr>
        <p:txBody>
          <a:bodyPr wrap="square">
            <a:spAutoFit/>
          </a:bodyPr>
          <a:lstStyle/>
          <a:p>
            <a:r>
              <a:rPr lang="en-US" sz="2400" b="1" dirty="0">
                <a:latin typeface="Arial Narrow"/>
                <a:cs typeface="Arial Narrow"/>
              </a:rPr>
              <a:t>A</a:t>
            </a:r>
            <a:r>
              <a:rPr lang="en-US" sz="2400" b="1" dirty="0" smtClean="0">
                <a:latin typeface="Arial Narrow"/>
                <a:cs typeface="Arial Narrow"/>
              </a:rPr>
              <a:t>. Preparation </a:t>
            </a:r>
            <a:r>
              <a:rPr lang="en-US" sz="2400" b="1" dirty="0">
                <a:latin typeface="Arial Narrow"/>
                <a:cs typeface="Arial Narrow"/>
              </a:rPr>
              <a:t>to do </a:t>
            </a:r>
            <a:r>
              <a:rPr lang="en-US" sz="2400" b="1" dirty="0" smtClean="0">
                <a:latin typeface="Arial Narrow"/>
                <a:cs typeface="Arial Narrow"/>
              </a:rPr>
              <a:t>good</a:t>
            </a:r>
            <a:r>
              <a:rPr lang="en-US" sz="2400" b="1" dirty="0">
                <a:latin typeface="Arial Narrow"/>
                <a:cs typeface="Arial Narrow"/>
              </a:rPr>
              <a:t>.</a:t>
            </a:r>
            <a:r>
              <a:rPr lang="en-US" sz="2400" dirty="0">
                <a:latin typeface="Arial Narrow"/>
                <a:cs typeface="Arial Narrow"/>
              </a:rPr>
              <a:t> What is required to live as Christians?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1)Christians should be law abiding. </a:t>
            </a:r>
            <a:r>
              <a:rPr lang="en-US" sz="2400" dirty="0">
                <a:solidFill>
                  <a:srgbClr val="0000FF"/>
                </a:solidFill>
                <a:latin typeface="Arial Narrow"/>
                <a:cs typeface="Arial Narrow"/>
              </a:rPr>
              <a:t>“Remind the people to be subject to rulers and </a:t>
            </a:r>
            <a:r>
              <a:rPr lang="en-US" sz="2400" dirty="0" err="1">
                <a:solidFill>
                  <a:srgbClr val="0000FF"/>
                </a:solidFill>
                <a:latin typeface="Arial Narrow"/>
                <a:cs typeface="Arial Narrow"/>
              </a:rPr>
              <a:t>authorities,to</a:t>
            </a:r>
            <a:r>
              <a:rPr lang="en-US" sz="2400" dirty="0">
                <a:solidFill>
                  <a:srgbClr val="0000FF"/>
                </a:solidFill>
                <a:latin typeface="Arial Narrow"/>
                <a:cs typeface="Arial Narrow"/>
              </a:rPr>
              <a:t> be obedient(3:1a).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2)Christians should be </a:t>
            </a:r>
            <a:r>
              <a:rPr lang="en-US" sz="2400" dirty="0" smtClean="0">
                <a:latin typeface="Arial Narrow"/>
                <a:cs typeface="Arial Narrow"/>
              </a:rPr>
              <a:t>active.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To be ready to do whatever is good”(3:1b). </a:t>
            </a:r>
            <a:r>
              <a:rPr lang="en-US" sz="2400" dirty="0">
                <a:latin typeface="Arial Narrow"/>
                <a:cs typeface="Arial Narrow"/>
              </a:rPr>
              <a:t>(3)Christians are to be careful in speech. </a:t>
            </a:r>
            <a:r>
              <a:rPr lang="en-US" sz="2400" dirty="0">
                <a:solidFill>
                  <a:srgbClr val="0000FF"/>
                </a:solidFill>
                <a:latin typeface="Arial Narrow"/>
                <a:cs typeface="Arial Narrow"/>
              </a:rPr>
              <a:t>“To slander no one” (3:2a).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4)Christians are not to be fighters</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To be peaceable”(3:2b).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5)Christians are to be meek. </a:t>
            </a:r>
            <a:r>
              <a:rPr lang="en-US" sz="2400" dirty="0">
                <a:solidFill>
                  <a:srgbClr val="0000FF"/>
                </a:solidFill>
                <a:latin typeface="Arial Narrow"/>
                <a:cs typeface="Arial Narrow"/>
              </a:rPr>
              <a:t>“Considerate”(3:2c)</a:t>
            </a:r>
            <a:r>
              <a:rPr lang="en-US" sz="2400" dirty="0" smtClean="0">
                <a:solidFill>
                  <a:srgbClr val="0000FF"/>
                </a:solidFill>
                <a:latin typeface="Arial Narrow"/>
                <a:cs typeface="Arial Narrow"/>
              </a:rPr>
              <a:t>.</a:t>
            </a:r>
            <a:r>
              <a:rPr lang="en-US" sz="2400" dirty="0" smtClean="0">
                <a:latin typeface="Arial Narrow"/>
                <a:cs typeface="Arial Narrow"/>
              </a:rPr>
              <a:t> Have </a:t>
            </a:r>
            <a:r>
              <a:rPr lang="en-US" sz="2400" dirty="0">
                <a:latin typeface="Arial Narrow"/>
                <a:cs typeface="Arial Narrow"/>
              </a:rPr>
              <a:t>temper under control. (6)Christians are to be gentle. </a:t>
            </a:r>
            <a:r>
              <a:rPr lang="en-US" sz="2400" dirty="0">
                <a:solidFill>
                  <a:srgbClr val="0000FF"/>
                </a:solidFill>
                <a:latin typeface="Arial Narrow"/>
                <a:cs typeface="Arial Narrow"/>
              </a:rPr>
              <a:t>“Always to be gentle toward everyone” (3:2d). </a:t>
            </a:r>
          </a:p>
        </p:txBody>
      </p:sp>
      <p:sp>
        <p:nvSpPr>
          <p:cNvPr id="8" name="TextBox 7"/>
          <p:cNvSpPr txBox="1"/>
          <p:nvPr/>
        </p:nvSpPr>
        <p:spPr>
          <a:xfrm>
            <a:off x="-12126" y="-35856"/>
            <a:ext cx="9156126" cy="461665"/>
          </a:xfrm>
          <a:prstGeom prst="rect">
            <a:avLst/>
          </a:prstGeom>
          <a:noFill/>
        </p:spPr>
        <p:txBody>
          <a:bodyPr wrap="square" rtlCol="0">
            <a:spAutoFit/>
          </a:bodyPr>
          <a:lstStyle/>
          <a:p>
            <a:r>
              <a:rPr lang="zh-CN" altLang="en-US" sz="2400" b="1" dirty="0" smtClean="0">
                <a:solidFill>
                  <a:srgbClr val="FF0000"/>
                </a:solidFill>
                <a:latin typeface="华文细黑"/>
                <a:ea typeface="华文细黑"/>
                <a:cs typeface="华文细黑"/>
              </a:rPr>
              <a:t>三。提醒</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如何提醒神的子民。</a:t>
            </a:r>
            <a:r>
              <a:rPr lang="en-US" sz="2400" b="1" dirty="0" smtClean="0">
                <a:latin typeface="Arial Narrow"/>
                <a:cs typeface="Arial Narrow"/>
              </a:rPr>
              <a:t>3.Remind:How </a:t>
            </a:r>
            <a:r>
              <a:rPr lang="en-US" sz="2400" b="1" dirty="0">
                <a:latin typeface="Arial Narrow"/>
                <a:cs typeface="Arial Narrow"/>
              </a:rPr>
              <a:t>to remind </a:t>
            </a:r>
            <a:r>
              <a:rPr lang="en-US" sz="2400" b="1" dirty="0" smtClean="0">
                <a:latin typeface="Arial Narrow"/>
                <a:cs typeface="Arial Narrow"/>
              </a:rPr>
              <a:t>God’s people. </a:t>
            </a:r>
            <a:endParaRPr lang="en-US" sz="2400" b="1" dirty="0">
              <a:latin typeface="Arial Narrow"/>
              <a:cs typeface="Arial Narrow"/>
            </a:endParaRPr>
          </a:p>
        </p:txBody>
      </p:sp>
      <p:sp>
        <p:nvSpPr>
          <p:cNvPr id="9" name="TextBox 8"/>
          <p:cNvSpPr txBox="1"/>
          <p:nvPr/>
        </p:nvSpPr>
        <p:spPr>
          <a:xfrm>
            <a:off x="8525359" y="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(18)</a:t>
            </a:r>
            <a:endParaRPr lang="en-US" sz="2400" dirty="0">
              <a:solidFill>
                <a:srgbClr val="0000FF"/>
              </a:solidFill>
              <a:latin typeface="Times"/>
              <a:cs typeface="Times"/>
            </a:endParaRPr>
          </a:p>
        </p:txBody>
      </p:sp>
    </p:spTree>
    <p:extLst>
      <p:ext uri="{BB962C8B-B14F-4D97-AF65-F5344CB8AC3E}">
        <p14:creationId xmlns:p14="http://schemas.microsoft.com/office/powerpoint/2010/main" val="29589228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华文细黑"/>
              <a:ea typeface="华文细黑"/>
              <a:cs typeface="华文细黑"/>
            </a:endParaRPr>
          </a:p>
        </p:txBody>
      </p:sp>
      <p:sp>
        <p:nvSpPr>
          <p:cNvPr id="17" name="TextBox 16"/>
          <p:cNvSpPr txBox="1"/>
          <p:nvPr/>
        </p:nvSpPr>
        <p:spPr>
          <a:xfrm>
            <a:off x="-28442" y="-56614"/>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a:solidFill>
                  <a:srgbClr val="FF0000"/>
                </a:solidFill>
                <a:latin typeface="Arial Narrow"/>
                <a:ea typeface="华文细黑"/>
                <a:cs typeface="Arial Narrow"/>
              </a:rPr>
              <a:t>。</a:t>
            </a:r>
            <a:r>
              <a:rPr lang="zh-CN" altLang="en-US" sz="2400" b="1" dirty="0" smtClean="0">
                <a:solidFill>
                  <a:srgbClr val="FF0000"/>
                </a:solidFill>
                <a:latin typeface="Arial Narrow"/>
                <a:ea typeface="华文细黑"/>
                <a:cs typeface="Arial Narrow"/>
              </a:rPr>
              <a:t>给</a:t>
            </a:r>
            <a:r>
              <a:rPr lang="zh-CN" altLang="en-US" sz="2400" b="1" dirty="0" smtClean="0">
                <a:solidFill>
                  <a:srgbClr val="FF0000"/>
                </a:solidFill>
                <a:latin typeface="Arial Narrow"/>
                <a:ea typeface="华文细黑"/>
                <a:cs typeface="Arial Narrow"/>
              </a:rPr>
              <a:t>看</a:t>
            </a:r>
            <a:r>
              <a:rPr lang="zh-CN" altLang="en-US" sz="2400" b="1" dirty="0" smtClean="0">
                <a:solidFill>
                  <a:srgbClr val="FF0000"/>
                </a:solidFill>
                <a:latin typeface="Arial Narrow"/>
                <a:ea typeface="华文细黑"/>
                <a:cs typeface="Arial Narrow"/>
              </a:rPr>
              <a:t>护</a:t>
            </a:r>
            <a:r>
              <a:rPr lang="zh-CN" altLang="en-US" sz="2400" b="1" dirty="0" smtClean="0">
                <a:solidFill>
                  <a:srgbClr val="FF0000"/>
                </a:solidFill>
                <a:latin typeface="Arial Narrow"/>
                <a:ea typeface="华文细黑"/>
                <a:cs typeface="Arial Narrow"/>
              </a:rPr>
              <a:t>者</a:t>
            </a:r>
            <a:r>
              <a:rPr lang="zh-CN" altLang="en-US" sz="2400" b="1" dirty="0" smtClean="0">
                <a:solidFill>
                  <a:srgbClr val="FF0000"/>
                </a:solidFill>
                <a:latin typeface="Arial Narrow"/>
                <a:ea typeface="华文细黑"/>
                <a:cs typeface="Arial Narrow"/>
              </a:rPr>
              <a:t>指示。</a:t>
            </a:r>
            <a:r>
              <a:rPr lang="en-US" sz="2400" b="1" dirty="0" err="1" smtClean="0">
                <a:latin typeface="Arial Narrow"/>
                <a:cs typeface="Arial Narrow"/>
              </a:rPr>
              <a:t>Intro:A.Instructions</a:t>
            </a:r>
            <a:r>
              <a:rPr lang="en-US" sz="2400" b="1" dirty="0" smtClean="0">
                <a:latin typeface="Arial Narrow"/>
                <a:cs typeface="Arial Narrow"/>
              </a:rPr>
              <a:t> to caregiver</a:t>
            </a:r>
            <a:r>
              <a:rPr lang="en-US" sz="2400" b="1" dirty="0" smtClean="0">
                <a:latin typeface="Arial Narrow"/>
                <a:cs typeface="Arial Narrow"/>
              </a:rPr>
              <a:t>.</a:t>
            </a:r>
            <a:endParaRPr lang="en-US" sz="2400" b="1" dirty="0">
              <a:latin typeface="Arial Narrow"/>
              <a:ea typeface="华文细黑"/>
              <a:cs typeface="Arial Narrow"/>
            </a:endParaRPr>
          </a:p>
        </p:txBody>
      </p:sp>
      <p:sp>
        <p:nvSpPr>
          <p:cNvPr id="8" name="Rectangle 7"/>
          <p:cNvSpPr/>
          <p:nvPr/>
        </p:nvSpPr>
        <p:spPr>
          <a:xfrm>
            <a:off x="-43896" y="367602"/>
            <a:ext cx="9187896" cy="523220"/>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a:t>
            </a:r>
            <a:r>
              <a:rPr lang="en-US" altLang="zh-CN" sz="2800" b="1" dirty="0" smtClean="0">
                <a:solidFill>
                  <a:srgbClr val="FF0000"/>
                </a:solidFill>
                <a:latin typeface="华文细黑"/>
                <a:ea typeface="华文细黑"/>
                <a:cs typeface="华文细黑"/>
              </a:rPr>
              <a:t>1)</a:t>
            </a:r>
            <a:r>
              <a:rPr lang="zh-TW" altLang="en-US" sz="2800" b="1" dirty="0" smtClean="0">
                <a:solidFill>
                  <a:srgbClr val="FF0000"/>
                </a:solidFill>
                <a:latin typeface="华文细黑"/>
                <a:ea typeface="华文细黑"/>
                <a:cs typeface="华文细黑"/>
              </a:rPr>
              <a:t>你会告诉你孩子</a:t>
            </a:r>
            <a:r>
              <a:rPr lang="zh-TW" altLang="en-US" sz="2800" b="1" dirty="0">
                <a:solidFill>
                  <a:srgbClr val="FF0000"/>
                </a:solidFill>
                <a:latin typeface="华文细黑"/>
                <a:ea typeface="华文细黑"/>
                <a:cs typeface="华文细黑"/>
              </a:rPr>
              <a:t>保姆</a:t>
            </a:r>
            <a:r>
              <a:rPr lang="zh-TW" altLang="en-US" sz="2800" b="1" dirty="0" smtClean="0">
                <a:solidFill>
                  <a:srgbClr val="FF0000"/>
                </a:solidFill>
                <a:latin typeface="华文细黑"/>
                <a:ea typeface="华文细黑"/>
                <a:cs typeface="华文细黑"/>
              </a:rPr>
              <a:t>什么</a:t>
            </a:r>
            <a:r>
              <a:rPr lang="zh-TW" altLang="en-US" sz="2800" b="1" dirty="0">
                <a:solidFill>
                  <a:srgbClr val="FF0000"/>
                </a:solidFill>
                <a:latin typeface="华文细黑"/>
                <a:ea typeface="华文细黑"/>
                <a:cs typeface="华文细黑"/>
              </a:rPr>
              <a:t>？</a:t>
            </a:r>
            <a:endParaRPr lang="en-US" altLang="zh-CN" sz="2800" b="1" dirty="0" smtClean="0">
              <a:solidFill>
                <a:srgbClr val="FF0000"/>
              </a:solidFill>
              <a:latin typeface="华文细黑"/>
              <a:ea typeface="华文细黑"/>
              <a:cs typeface="华文细黑"/>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
        <p:nvSpPr>
          <p:cNvPr id="7" name="Rectangle 6"/>
          <p:cNvSpPr/>
          <p:nvPr/>
        </p:nvSpPr>
        <p:spPr>
          <a:xfrm>
            <a:off x="-1" y="1558348"/>
            <a:ext cx="9124759" cy="523220"/>
          </a:xfrm>
          <a:prstGeom prst="rect">
            <a:avLst/>
          </a:prstGeom>
        </p:spPr>
        <p:txBody>
          <a:bodyPr wrap="square">
            <a:spAutoFit/>
          </a:bodyPr>
          <a:lstStyle/>
          <a:p>
            <a:r>
              <a:rPr lang="en-US" sz="2800" b="1" dirty="0">
                <a:latin typeface="Arial Narrow"/>
                <a:cs typeface="Arial Narrow"/>
              </a:rPr>
              <a:t>(1</a:t>
            </a:r>
            <a:r>
              <a:rPr lang="en-US" sz="2800" b="1" dirty="0" smtClean="0">
                <a:latin typeface="Arial Narrow"/>
                <a:cs typeface="Arial Narrow"/>
              </a:rPr>
              <a:t>)</a:t>
            </a:r>
            <a:r>
              <a:rPr lang="en-US" sz="2800" b="1" dirty="0">
                <a:latin typeface="Arial Narrow"/>
                <a:cs typeface="Arial Narrow"/>
              </a:rPr>
              <a:t> </a:t>
            </a:r>
            <a:r>
              <a:rPr lang="en-US" sz="2800" b="1" dirty="0" smtClean="0">
                <a:latin typeface="Arial Narrow"/>
                <a:cs typeface="Arial Narrow"/>
              </a:rPr>
              <a:t>What </a:t>
            </a:r>
            <a:r>
              <a:rPr lang="en-US" sz="2800" b="1" dirty="0">
                <a:latin typeface="Arial Narrow"/>
                <a:cs typeface="Arial Narrow"/>
              </a:rPr>
              <a:t>would you tell a</a:t>
            </a:r>
            <a:r>
              <a:rPr lang="en-US" sz="2800" b="1" dirty="0" smtClean="0">
                <a:latin typeface="Arial Narrow"/>
                <a:cs typeface="Arial Narrow"/>
              </a:rPr>
              <a:t> </a:t>
            </a:r>
            <a:r>
              <a:rPr lang="en-US" sz="2800" b="1" dirty="0">
                <a:latin typeface="Arial Narrow"/>
                <a:cs typeface="Arial Narrow"/>
              </a:rPr>
              <a:t>babysitter for your children? </a:t>
            </a:r>
            <a:endParaRPr lang="en-US" sz="2800" b="1" dirty="0" smtClean="0">
              <a:latin typeface="Arial Narrow"/>
              <a:cs typeface="Arial Narrow"/>
            </a:endParaRPr>
          </a:p>
        </p:txBody>
      </p:sp>
      <p:sp>
        <p:nvSpPr>
          <p:cNvPr id="11" name="Rectangle 10"/>
          <p:cNvSpPr/>
          <p:nvPr/>
        </p:nvSpPr>
        <p:spPr>
          <a:xfrm>
            <a:off x="2" y="1981676"/>
            <a:ext cx="9124759" cy="1384995"/>
          </a:xfrm>
          <a:prstGeom prst="rect">
            <a:avLst/>
          </a:prstGeom>
        </p:spPr>
        <p:txBody>
          <a:bodyPr wrap="square">
            <a:spAutoFit/>
          </a:bodyPr>
          <a:lstStyle/>
          <a:p>
            <a:r>
              <a:rPr lang="en-US" sz="2800" b="1" dirty="0"/>
              <a:t>(2)What would you tell a</a:t>
            </a:r>
            <a:r>
              <a:rPr lang="en-US" sz="2800" b="1" dirty="0" smtClean="0"/>
              <a:t> </a:t>
            </a:r>
            <a:r>
              <a:rPr lang="en-US" sz="2800" b="1" dirty="0"/>
              <a:t>caregiver for your elderly parents? </a:t>
            </a:r>
            <a:r>
              <a:rPr lang="en-US" sz="2800" dirty="0"/>
              <a:t>Paul writes to instruct Titus concerning the care of the church on the island of Crete. </a:t>
            </a:r>
            <a:endParaRPr lang="en-US" sz="2800" dirty="0">
              <a:latin typeface="Arial Narrow"/>
              <a:cs typeface="Arial Narrow"/>
            </a:endParaRPr>
          </a:p>
        </p:txBody>
      </p:sp>
      <p:sp>
        <p:nvSpPr>
          <p:cNvPr id="12" name="Rectangle 11"/>
          <p:cNvSpPr/>
          <p:nvPr/>
        </p:nvSpPr>
        <p:spPr>
          <a:xfrm>
            <a:off x="-43893" y="807863"/>
            <a:ext cx="9187896" cy="954107"/>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(2</a:t>
            </a:r>
            <a:r>
              <a:rPr lang="en-US" altLang="zh-CN" sz="2800" b="1"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你会告诉你年长父母的看护者什么？</a:t>
            </a:r>
            <a:r>
              <a:rPr lang="zh-CN" altLang="en-US" sz="2800" dirty="0" smtClean="0">
                <a:solidFill>
                  <a:srgbClr val="FF0000"/>
                </a:solidFill>
                <a:latin typeface="华文细黑"/>
                <a:ea typeface="华文细黑"/>
                <a:cs typeface="华文细黑"/>
              </a:rPr>
              <a:t>保罗写信指示提多关于对</a:t>
            </a:r>
            <a:r>
              <a:rPr lang="zh-CN" altLang="en-US" sz="2800" dirty="0" smtClean="0">
                <a:solidFill>
                  <a:srgbClr val="FF0000"/>
                </a:solidFill>
                <a:latin typeface="华文细黑"/>
                <a:ea typeface="华文细黑"/>
                <a:cs typeface="华文细黑"/>
              </a:rPr>
              <a:t>革哩底</a:t>
            </a:r>
            <a:r>
              <a:rPr lang="zh-CN" altLang="en-US" sz="2800" dirty="0" smtClean="0">
                <a:solidFill>
                  <a:srgbClr val="FF0000"/>
                </a:solidFill>
                <a:latin typeface="华文细黑"/>
                <a:ea typeface="华文细黑"/>
                <a:cs typeface="华文细黑"/>
              </a:rPr>
              <a:t>教会的</a:t>
            </a:r>
            <a:r>
              <a:rPr lang="zh-CN" altLang="en-US" sz="2800" dirty="0">
                <a:solidFill>
                  <a:srgbClr val="FF0000"/>
                </a:solidFill>
                <a:latin typeface="华文细黑"/>
                <a:ea typeface="华文细黑"/>
                <a:cs typeface="华文细黑"/>
              </a:rPr>
              <a:t>管理。</a:t>
            </a:r>
            <a:r>
              <a:rPr lang="en-US" sz="2800" dirty="0">
                <a:solidFill>
                  <a:srgbClr val="FF0000"/>
                </a:solidFill>
                <a:latin typeface="华文细黑"/>
                <a:ea typeface="华文细黑"/>
                <a:cs typeface="华文细黑"/>
              </a:rPr>
              <a:t> </a:t>
            </a:r>
            <a:endParaRPr lang="en-US" altLang="zh-CN" sz="2800" b="1" dirty="0">
              <a:solidFill>
                <a:srgbClr val="FF0000"/>
              </a:solidFill>
              <a:latin typeface="华文细黑"/>
              <a:ea typeface="华文细黑"/>
              <a:cs typeface="华文细黑"/>
            </a:endParaRPr>
          </a:p>
        </p:txBody>
      </p:sp>
      <p:pic>
        <p:nvPicPr>
          <p:cNvPr id="13" name="Picture 12"/>
          <p:cNvPicPr>
            <a:picLocks noChangeAspect="1"/>
          </p:cNvPicPr>
          <p:nvPr/>
        </p:nvPicPr>
        <p:blipFill>
          <a:blip r:embed="rId3"/>
          <a:stretch>
            <a:fillRect/>
          </a:stretch>
        </p:blipFill>
        <p:spPr>
          <a:xfrm>
            <a:off x="4873417" y="3064922"/>
            <a:ext cx="4253652" cy="5317065"/>
          </a:xfrm>
          <a:prstGeom prst="rect">
            <a:avLst/>
          </a:prstGeom>
        </p:spPr>
      </p:pic>
      <p:pic>
        <p:nvPicPr>
          <p:cNvPr id="14" name="Picture 13"/>
          <p:cNvPicPr>
            <a:picLocks noChangeAspect="1"/>
          </p:cNvPicPr>
          <p:nvPr/>
        </p:nvPicPr>
        <p:blipFill>
          <a:blip r:embed="rId4"/>
          <a:stretch>
            <a:fillRect/>
          </a:stretch>
        </p:blipFill>
        <p:spPr>
          <a:xfrm>
            <a:off x="62420" y="3311414"/>
            <a:ext cx="4726331" cy="609927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6" y="396421"/>
            <a:ext cx="9139194" cy="156966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。行善</a:t>
            </a:r>
            <a:r>
              <a:rPr lang="zh-TW" altLang="en-US" sz="2400" b="1" dirty="0" smtClean="0">
                <a:solidFill>
                  <a:srgbClr val="FF0000"/>
                </a:solidFill>
                <a:latin typeface="华文细黑"/>
                <a:ea typeface="华文细黑"/>
                <a:cs typeface="华文细黑"/>
              </a:rPr>
              <a:t>的动机。</a:t>
            </a:r>
            <a:endParaRPr lang="zh-TW" altLang="en-US" sz="2400" b="1"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提醒我们过去</a:t>
            </a:r>
            <a:r>
              <a:rPr lang="zh-TW" altLang="en-US" sz="2400" dirty="0">
                <a:solidFill>
                  <a:srgbClr val="FF0000"/>
                </a:solidFill>
                <a:latin typeface="华文细黑"/>
                <a:ea typeface="华文细黑"/>
                <a:cs typeface="华文细黑"/>
              </a:rPr>
              <a:t>的生活</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我们从前也是无知，悖逆，受迷惑，服事各样私欲和宴乐，常存</a:t>
            </a:r>
            <a:r>
              <a:rPr lang="en-US" sz="2400" dirty="0" smtClean="0">
                <a:solidFill>
                  <a:srgbClr val="0000FF"/>
                </a:solidFill>
                <a:latin typeface="华文细黑"/>
                <a:ea typeface="华文细黑"/>
                <a:cs typeface="华文细黑"/>
              </a:rPr>
              <a:t>恶毒嫉妒</a:t>
            </a:r>
            <a:r>
              <a:rPr lang="en-US" sz="2400" dirty="0">
                <a:solidFill>
                  <a:srgbClr val="0000FF"/>
                </a:solidFill>
                <a:latin typeface="华文细黑"/>
                <a:ea typeface="华文细黑"/>
                <a:cs typeface="华文细黑"/>
              </a:rPr>
              <a:t>的心，是可恨的，又是彼此相</a:t>
            </a:r>
            <a:r>
              <a:rPr lang="en-US" sz="2400" dirty="0" smtClean="0">
                <a:solidFill>
                  <a:srgbClr val="0000FF"/>
                </a:solidFill>
                <a:latin typeface="华文细黑"/>
                <a:ea typeface="华文细黑"/>
                <a:cs typeface="华文细黑"/>
              </a:rPr>
              <a:t>恨</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smtClean="0">
                <a:solidFill>
                  <a:srgbClr val="0000FF"/>
                </a:solidFill>
                <a:latin typeface="华文细黑"/>
                <a:ea typeface="华文细黑"/>
                <a:cs typeface="华文细黑"/>
              </a:rPr>
              <a:t>(3:3)</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39" y="1881416"/>
            <a:ext cx="9122261" cy="1569660"/>
          </a:xfrm>
          <a:prstGeom prst="rect">
            <a:avLst/>
          </a:prstGeom>
        </p:spPr>
        <p:txBody>
          <a:bodyPr wrap="square">
            <a:spAutoFit/>
          </a:bodyPr>
          <a:lstStyle/>
          <a:p>
            <a:r>
              <a:rPr lang="en-US" sz="2400" b="1" dirty="0">
                <a:latin typeface="Arial Narrow"/>
                <a:cs typeface="Arial Narrow"/>
              </a:rPr>
              <a:t>B</a:t>
            </a:r>
            <a:r>
              <a:rPr lang="en-US" sz="2400" b="1" dirty="0" smtClean="0">
                <a:latin typeface="Arial Narrow"/>
                <a:cs typeface="Arial Narrow"/>
              </a:rPr>
              <a:t>. Motivation </a:t>
            </a:r>
            <a:r>
              <a:rPr lang="en-US" sz="2400" b="1" dirty="0">
                <a:latin typeface="Arial Narrow"/>
                <a:cs typeface="Arial Narrow"/>
              </a:rPr>
              <a:t>to do </a:t>
            </a:r>
            <a:r>
              <a:rPr lang="en-US" sz="2400" b="1" dirty="0" smtClean="0">
                <a:latin typeface="Arial Narrow"/>
                <a:cs typeface="Arial Narrow"/>
              </a:rPr>
              <a:t>good</a:t>
            </a:r>
            <a:r>
              <a:rPr lang="en-US" sz="2400" b="1" dirty="0">
                <a:latin typeface="Arial Narrow"/>
                <a:cs typeface="Arial Narrow"/>
              </a:rPr>
              <a:t>. </a:t>
            </a:r>
            <a:endParaRPr lang="en-US" sz="2400" b="1"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1)We are reminded of our past life. </a:t>
            </a:r>
            <a:r>
              <a:rPr lang="en-US" sz="2400" dirty="0">
                <a:solidFill>
                  <a:srgbClr val="0000FF"/>
                </a:solidFill>
                <a:latin typeface="Arial Narrow"/>
                <a:cs typeface="Arial Narrow"/>
              </a:rPr>
              <a:t>“At one time we too were foolish, disobedient, deceived and enslaved by all kinds of passions and </a:t>
            </a:r>
            <a:r>
              <a:rPr lang="en-US" sz="2400" dirty="0" err="1">
                <a:solidFill>
                  <a:srgbClr val="0000FF"/>
                </a:solidFill>
                <a:latin typeface="Arial Narrow"/>
                <a:cs typeface="Arial Narrow"/>
              </a:rPr>
              <a:t>pleasures.We</a:t>
            </a:r>
            <a:r>
              <a:rPr lang="en-US" sz="2400" dirty="0">
                <a:solidFill>
                  <a:srgbClr val="0000FF"/>
                </a:solidFill>
                <a:latin typeface="Arial Narrow"/>
                <a:cs typeface="Arial Narrow"/>
              </a:rPr>
              <a:t> lived in malice and envy, being hated and hating one another”(3:3)</a:t>
            </a:r>
            <a:r>
              <a:rPr lang="en-US" sz="2400" dirty="0" smtClean="0">
                <a:solidFill>
                  <a:srgbClr val="0000FF"/>
                </a:solidFill>
                <a:latin typeface="Arial Narrow"/>
                <a:cs typeface="Arial Narrow"/>
              </a:rPr>
              <a:t>.</a:t>
            </a:r>
          </a:p>
        </p:txBody>
      </p:sp>
      <p:sp>
        <p:nvSpPr>
          <p:cNvPr id="8" name="TextBox 7"/>
          <p:cNvSpPr txBox="1"/>
          <p:nvPr/>
        </p:nvSpPr>
        <p:spPr>
          <a:xfrm>
            <a:off x="-12126" y="-35856"/>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三。提醒</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如何提醒神的子民。</a:t>
            </a:r>
            <a:r>
              <a:rPr lang="en-US" sz="2400" b="1" dirty="0">
                <a:latin typeface="Arial Narrow"/>
                <a:cs typeface="Arial Narrow"/>
              </a:rPr>
              <a:t>3.Remind:How to remind God’s people. </a:t>
            </a:r>
          </a:p>
        </p:txBody>
      </p:sp>
      <p:sp>
        <p:nvSpPr>
          <p:cNvPr id="14" name="TextBox 13"/>
          <p:cNvSpPr txBox="1"/>
          <p:nvPr/>
        </p:nvSpPr>
        <p:spPr>
          <a:xfrm>
            <a:off x="8525364" y="-3338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(19)</a:t>
            </a:r>
            <a:endParaRPr lang="en-US" sz="2400" dirty="0">
              <a:solidFill>
                <a:srgbClr val="0000FF"/>
              </a:solidFill>
              <a:latin typeface="Times"/>
              <a:cs typeface="Times"/>
            </a:endParaRPr>
          </a:p>
        </p:txBody>
      </p:sp>
      <p:pic>
        <p:nvPicPr>
          <p:cNvPr id="15" name="Picture 14"/>
          <p:cNvPicPr>
            <a:picLocks noChangeAspect="1"/>
          </p:cNvPicPr>
          <p:nvPr/>
        </p:nvPicPr>
        <p:blipFill>
          <a:blip r:embed="rId3"/>
          <a:stretch>
            <a:fillRect/>
          </a:stretch>
        </p:blipFill>
        <p:spPr>
          <a:xfrm>
            <a:off x="1350435" y="3451076"/>
            <a:ext cx="6667500" cy="3434135"/>
          </a:xfrm>
          <a:prstGeom prst="rect">
            <a:avLst/>
          </a:prstGeom>
        </p:spPr>
      </p:pic>
    </p:spTree>
    <p:extLst>
      <p:ext uri="{BB962C8B-B14F-4D97-AF65-F5344CB8AC3E}">
        <p14:creationId xmlns:p14="http://schemas.microsoft.com/office/powerpoint/2010/main" val="38191656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6" y="396421"/>
            <a:ext cx="9139194" cy="1938992"/>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我们想起了基督曾为我们所做</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但</a:t>
            </a:r>
            <a:r>
              <a:rPr lang="en-US" sz="2400" dirty="0">
                <a:solidFill>
                  <a:srgbClr val="0000FF"/>
                </a:solidFill>
                <a:latin typeface="华文细黑"/>
                <a:ea typeface="华文细黑"/>
                <a:cs typeface="华文细黑"/>
              </a:rPr>
              <a:t>到了神我们救主的恩慈，和他向人所施的慈爱显明的时候，他便救了我们，并不是因我们自己所行的义，乃是照他的怜悯，借着重生的洗，和圣灵的更新。圣灵就是神借着耶稣基督我们救主，厚厚浇灌在我们身上的。好叫我们因他的恩得称为义，可以凭着永生的盼望成为</a:t>
            </a:r>
            <a:r>
              <a:rPr lang="en-US" sz="2400" dirty="0" smtClean="0">
                <a:solidFill>
                  <a:srgbClr val="0000FF"/>
                </a:solidFill>
                <a:latin typeface="华文细黑"/>
                <a:ea typeface="华文细黑"/>
                <a:cs typeface="华文细黑"/>
              </a:rPr>
              <a:t>后嗣</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(3:4</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7)</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39" y="2270427"/>
            <a:ext cx="9122261" cy="2308324"/>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2)We are reminded of Christ’s past work for us. </a:t>
            </a:r>
            <a:r>
              <a:rPr lang="en-US" sz="2400" dirty="0">
                <a:solidFill>
                  <a:srgbClr val="0000FF"/>
                </a:solidFill>
                <a:latin typeface="Arial Narrow"/>
                <a:cs typeface="Arial Narrow"/>
              </a:rPr>
              <a:t>“But when the kindness and love of God our Savior </a:t>
            </a:r>
            <a:r>
              <a:rPr lang="en-US" sz="2400" dirty="0" err="1">
                <a:solidFill>
                  <a:srgbClr val="0000FF"/>
                </a:solidFill>
                <a:latin typeface="Arial Narrow"/>
                <a:cs typeface="Arial Narrow"/>
              </a:rPr>
              <a:t>appeared,he</a:t>
            </a:r>
            <a:r>
              <a:rPr lang="en-US" sz="2400" dirty="0">
                <a:solidFill>
                  <a:srgbClr val="0000FF"/>
                </a:solidFill>
                <a:latin typeface="Arial Narrow"/>
                <a:cs typeface="Arial Narrow"/>
              </a:rPr>
              <a:t> saved </a:t>
            </a:r>
            <a:r>
              <a:rPr lang="en-US" sz="2400" dirty="0" err="1">
                <a:solidFill>
                  <a:srgbClr val="0000FF"/>
                </a:solidFill>
                <a:latin typeface="Arial Narrow"/>
                <a:cs typeface="Arial Narrow"/>
              </a:rPr>
              <a:t>us,not</a:t>
            </a:r>
            <a:r>
              <a:rPr lang="en-US" sz="2400" dirty="0">
                <a:solidFill>
                  <a:srgbClr val="0000FF"/>
                </a:solidFill>
                <a:latin typeface="Arial Narrow"/>
                <a:cs typeface="Arial Narrow"/>
              </a:rPr>
              <a:t> because of righteous things we had </a:t>
            </a:r>
            <a:r>
              <a:rPr lang="en-US" sz="2400" dirty="0" err="1">
                <a:solidFill>
                  <a:srgbClr val="0000FF"/>
                </a:solidFill>
                <a:latin typeface="Arial Narrow"/>
                <a:cs typeface="Arial Narrow"/>
              </a:rPr>
              <a:t>done,but</a:t>
            </a:r>
            <a:r>
              <a:rPr lang="en-US" sz="2400" dirty="0">
                <a:solidFill>
                  <a:srgbClr val="0000FF"/>
                </a:solidFill>
                <a:latin typeface="Arial Narrow"/>
                <a:cs typeface="Arial Narrow"/>
              </a:rPr>
              <a:t> because of his </a:t>
            </a:r>
            <a:r>
              <a:rPr lang="en-US" sz="2400" dirty="0" err="1">
                <a:solidFill>
                  <a:srgbClr val="0000FF"/>
                </a:solidFill>
                <a:latin typeface="Arial Narrow"/>
                <a:cs typeface="Arial Narrow"/>
              </a:rPr>
              <a:t>mercy.He</a:t>
            </a:r>
            <a:r>
              <a:rPr lang="en-US" sz="2400" dirty="0">
                <a:solidFill>
                  <a:srgbClr val="0000FF"/>
                </a:solidFill>
                <a:latin typeface="Arial Narrow"/>
                <a:cs typeface="Arial Narrow"/>
              </a:rPr>
              <a:t> saved us through the washing of rebirth and renewal by the Holy Spirit, whom he poured out on us generously through Jesus Christ our Savior, so that, having been justified by his grace, we might become heirs having the hope of eternal life”(3:4-7). </a:t>
            </a:r>
          </a:p>
        </p:txBody>
      </p:sp>
      <p:sp>
        <p:nvSpPr>
          <p:cNvPr id="8" name="TextBox 7"/>
          <p:cNvSpPr txBox="1"/>
          <p:nvPr/>
        </p:nvSpPr>
        <p:spPr>
          <a:xfrm>
            <a:off x="-12126" y="-35856"/>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三。提醒</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如何提醒神的子民。</a:t>
            </a:r>
            <a:r>
              <a:rPr lang="en-US" sz="2400" b="1" dirty="0">
                <a:latin typeface="Arial Narrow"/>
                <a:cs typeface="Arial Narrow"/>
              </a:rPr>
              <a:t>3.Remind:How to remind God’s people. </a:t>
            </a:r>
          </a:p>
        </p:txBody>
      </p:sp>
      <p:sp>
        <p:nvSpPr>
          <p:cNvPr id="14" name="TextBox 13"/>
          <p:cNvSpPr txBox="1"/>
          <p:nvPr/>
        </p:nvSpPr>
        <p:spPr>
          <a:xfrm>
            <a:off x="8525364" y="-3338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(20)</a:t>
            </a:r>
            <a:endParaRPr lang="en-US" sz="2400" dirty="0">
              <a:solidFill>
                <a:srgbClr val="0000FF"/>
              </a:solidFill>
              <a:latin typeface="Times"/>
              <a:cs typeface="Times"/>
            </a:endParaRPr>
          </a:p>
        </p:txBody>
      </p:sp>
      <p:pic>
        <p:nvPicPr>
          <p:cNvPr id="9" name="Picture 8"/>
          <p:cNvPicPr>
            <a:picLocks noChangeAspect="1"/>
          </p:cNvPicPr>
          <p:nvPr/>
        </p:nvPicPr>
        <p:blipFill>
          <a:blip r:embed="rId3"/>
          <a:stretch>
            <a:fillRect/>
          </a:stretch>
        </p:blipFill>
        <p:spPr>
          <a:xfrm>
            <a:off x="1350435" y="4578751"/>
            <a:ext cx="6667500" cy="2306460"/>
          </a:xfrm>
          <a:prstGeom prst="rect">
            <a:avLst/>
          </a:prstGeom>
        </p:spPr>
      </p:pic>
    </p:spTree>
    <p:extLst>
      <p:ext uri="{BB962C8B-B14F-4D97-AF65-F5344CB8AC3E}">
        <p14:creationId xmlns:p14="http://schemas.microsoft.com/office/powerpoint/2010/main" val="30107064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6" y="396421"/>
            <a:ext cx="9139193" cy="156966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。行善</a:t>
            </a:r>
            <a:r>
              <a:rPr lang="zh-TW" altLang="en-US" sz="2400" b="1" dirty="0" smtClean="0">
                <a:solidFill>
                  <a:srgbClr val="FF0000"/>
                </a:solidFill>
                <a:latin typeface="华文细黑"/>
                <a:ea typeface="华文细黑"/>
                <a:cs typeface="华文细黑"/>
              </a:rPr>
              <a:t>的决</a:t>
            </a:r>
            <a:r>
              <a:rPr lang="zh-CN" altLang="en-US" sz="2400" b="1" dirty="0" smtClean="0">
                <a:solidFill>
                  <a:srgbClr val="FF0000"/>
                </a:solidFill>
                <a:latin typeface="华文细黑"/>
                <a:ea typeface="华文细黑"/>
                <a:cs typeface="华文细黑"/>
              </a:rPr>
              <a:t>心</a:t>
            </a:r>
            <a:r>
              <a:rPr lang="zh-TW" altLang="en-US" sz="2400" b="1" dirty="0" smtClean="0">
                <a:solidFill>
                  <a:srgbClr val="FF0000"/>
                </a:solidFill>
                <a:latin typeface="华文细黑"/>
                <a:ea typeface="华文细黑"/>
                <a:cs typeface="华文细黑"/>
              </a:rPr>
              <a:t>。</a:t>
            </a:r>
            <a:endParaRPr lang="zh-TW" altLang="en-US" sz="2400" b="1"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该说什么</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这话是可信的，我也愿你把这些事，切切实实的讲明，使那些已信神的人，留心作正经事业</a:t>
            </a:r>
            <a:r>
              <a:rPr lang="en-US" sz="2400" dirty="0" smtClean="0">
                <a:solidFill>
                  <a:srgbClr val="0000FF"/>
                </a:solidFill>
                <a:latin typeface="华文细黑"/>
                <a:ea typeface="华文细黑"/>
                <a:cs typeface="华文细黑"/>
              </a:rPr>
              <a:t>。这</a:t>
            </a:r>
            <a:r>
              <a:rPr lang="en-US" sz="2400" dirty="0">
                <a:solidFill>
                  <a:srgbClr val="0000FF"/>
                </a:solidFill>
                <a:latin typeface="华文细黑"/>
                <a:ea typeface="华文细黑"/>
                <a:cs typeface="华文细黑"/>
              </a:rPr>
              <a:t>都是美事，并且与人</a:t>
            </a:r>
            <a:r>
              <a:rPr lang="en-US" sz="2400" dirty="0" smtClean="0">
                <a:solidFill>
                  <a:srgbClr val="0000FF"/>
                </a:solidFill>
                <a:latin typeface="华文细黑"/>
                <a:ea typeface="华文细黑"/>
                <a:cs typeface="华文细黑"/>
              </a:rPr>
              <a:t>有益</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(3:8)</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4" name="Rectangle 3"/>
          <p:cNvSpPr/>
          <p:nvPr/>
        </p:nvSpPr>
        <p:spPr>
          <a:xfrm>
            <a:off x="0" y="-7905"/>
            <a:ext cx="9144000" cy="42189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41" y="3255057"/>
            <a:ext cx="9122261" cy="1938992"/>
          </a:xfrm>
          <a:prstGeom prst="rect">
            <a:avLst/>
          </a:prstGeom>
        </p:spPr>
        <p:txBody>
          <a:bodyPr wrap="square">
            <a:spAutoFit/>
          </a:bodyPr>
          <a:lstStyle/>
          <a:p>
            <a:r>
              <a:rPr lang="en-US" sz="2400" b="1" dirty="0">
                <a:latin typeface="Arial Narrow"/>
                <a:cs typeface="Arial Narrow"/>
              </a:rPr>
              <a:t>C</a:t>
            </a:r>
            <a:r>
              <a:rPr lang="en-US" sz="2400" b="1" dirty="0" smtClean="0">
                <a:latin typeface="Arial Narrow"/>
                <a:cs typeface="Arial Narrow"/>
              </a:rPr>
              <a:t>. </a:t>
            </a:r>
            <a:r>
              <a:rPr lang="en-US" sz="2400" b="1" dirty="0">
                <a:latin typeface="Arial Narrow"/>
                <a:cs typeface="Arial Narrow"/>
              </a:rPr>
              <a:t>Determinations to do </a:t>
            </a:r>
            <a:r>
              <a:rPr lang="en-US" sz="2400" b="1" dirty="0" smtClean="0">
                <a:latin typeface="Arial Narrow"/>
                <a:cs typeface="Arial Narrow"/>
              </a:rPr>
              <a:t>good</a:t>
            </a:r>
            <a:r>
              <a:rPr lang="en-US" sz="2400" b="1" dirty="0">
                <a:latin typeface="Arial Narrow"/>
                <a:cs typeface="Arial Narrow"/>
              </a:rPr>
              <a:t>. </a:t>
            </a:r>
            <a:endParaRPr lang="en-US" sz="2400" b="1"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1)What to assert</a:t>
            </a:r>
            <a:r>
              <a:rPr lang="en-US" sz="2400" dirty="0" smtClean="0">
                <a:latin typeface="Arial Narrow"/>
                <a:cs typeface="Arial Narrow"/>
              </a:rPr>
              <a:t>: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This is a trustworthy </a:t>
            </a:r>
            <a:r>
              <a:rPr lang="en-US" sz="2400" dirty="0" err="1" smtClean="0">
                <a:solidFill>
                  <a:srgbClr val="0000FF"/>
                </a:solidFill>
                <a:latin typeface="Arial Narrow"/>
                <a:cs typeface="Arial Narrow"/>
              </a:rPr>
              <a:t>saying.And</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I want you to stress these </a:t>
            </a:r>
            <a:r>
              <a:rPr lang="en-US" sz="2400" dirty="0" err="1">
                <a:solidFill>
                  <a:srgbClr val="0000FF"/>
                </a:solidFill>
                <a:latin typeface="Arial Narrow"/>
                <a:cs typeface="Arial Narrow"/>
              </a:rPr>
              <a:t>things</a:t>
            </a:r>
            <a:r>
              <a:rPr lang="en-US" sz="2400" dirty="0" err="1" smtClean="0">
                <a:solidFill>
                  <a:srgbClr val="0000FF"/>
                </a:solidFill>
                <a:latin typeface="Arial Narrow"/>
                <a:cs typeface="Arial Narrow"/>
              </a:rPr>
              <a:t>,so</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that those who have trusted in God may be careful to devote </a:t>
            </a:r>
            <a:r>
              <a:rPr lang="en-US" sz="2400" dirty="0" smtClean="0">
                <a:solidFill>
                  <a:srgbClr val="0000FF"/>
                </a:solidFill>
                <a:latin typeface="Arial Narrow"/>
                <a:cs typeface="Arial Narrow"/>
              </a:rPr>
              <a:t>them-selves </a:t>
            </a:r>
            <a:r>
              <a:rPr lang="en-US" sz="2400" dirty="0">
                <a:solidFill>
                  <a:srgbClr val="0000FF"/>
                </a:solidFill>
                <a:latin typeface="Arial Narrow"/>
                <a:cs typeface="Arial Narrow"/>
              </a:rPr>
              <a:t>to doing what is </a:t>
            </a:r>
            <a:r>
              <a:rPr lang="en-US" sz="2400" dirty="0" err="1" smtClean="0">
                <a:solidFill>
                  <a:srgbClr val="0000FF"/>
                </a:solidFill>
                <a:latin typeface="Arial Narrow"/>
                <a:cs typeface="Arial Narrow"/>
              </a:rPr>
              <a:t>good.These</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things are excellent and profitable for </a:t>
            </a:r>
            <a:r>
              <a:rPr lang="en-US" sz="2400" dirty="0" smtClean="0">
                <a:solidFill>
                  <a:srgbClr val="0000FF"/>
                </a:solidFill>
                <a:latin typeface="Arial Narrow"/>
                <a:cs typeface="Arial Narrow"/>
              </a:rPr>
              <a:t>every-one</a:t>
            </a:r>
            <a:r>
              <a:rPr lang="en-US" sz="2400" dirty="0">
                <a:solidFill>
                  <a:srgbClr val="0000FF"/>
                </a:solidFill>
                <a:latin typeface="Arial Narrow"/>
                <a:cs typeface="Arial Narrow"/>
              </a:rPr>
              <a:t>”(3:8)</a:t>
            </a:r>
            <a:r>
              <a:rPr lang="en-US" sz="2400" dirty="0" smtClean="0">
                <a:solidFill>
                  <a:srgbClr val="0000FF"/>
                </a:solidFill>
                <a:latin typeface="Arial Narrow"/>
                <a:cs typeface="Arial Narrow"/>
              </a:rPr>
              <a:t>.</a:t>
            </a:r>
          </a:p>
        </p:txBody>
      </p:sp>
      <p:sp>
        <p:nvSpPr>
          <p:cNvPr id="8" name="TextBox 7"/>
          <p:cNvSpPr txBox="1"/>
          <p:nvPr/>
        </p:nvSpPr>
        <p:spPr>
          <a:xfrm>
            <a:off x="-12126" y="-35856"/>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三。提醒</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如何提醒神的子民。</a:t>
            </a:r>
            <a:r>
              <a:rPr lang="en-US" sz="2400" b="1" dirty="0">
                <a:latin typeface="Arial Narrow"/>
                <a:cs typeface="Arial Narrow"/>
              </a:rPr>
              <a:t>3.Remind:How to remind God’s people. </a:t>
            </a:r>
          </a:p>
        </p:txBody>
      </p:sp>
      <p:sp>
        <p:nvSpPr>
          <p:cNvPr id="9" name="TextBox 8"/>
          <p:cNvSpPr txBox="1"/>
          <p:nvPr/>
        </p:nvSpPr>
        <p:spPr>
          <a:xfrm>
            <a:off x="8542292" y="-57657"/>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(21)</a:t>
            </a:r>
            <a:endParaRPr lang="en-US" sz="2400" dirty="0">
              <a:solidFill>
                <a:srgbClr val="0000FF"/>
              </a:solidFill>
              <a:latin typeface="Times"/>
              <a:cs typeface="Times"/>
            </a:endParaRPr>
          </a:p>
        </p:txBody>
      </p:sp>
      <p:sp>
        <p:nvSpPr>
          <p:cNvPr id="10" name="Rectangle 9"/>
          <p:cNvSpPr/>
          <p:nvPr/>
        </p:nvSpPr>
        <p:spPr>
          <a:xfrm>
            <a:off x="4811" y="1854727"/>
            <a:ext cx="9139193" cy="1569660"/>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应该避免</a:t>
            </a:r>
            <a:r>
              <a:rPr lang="zh-TW" altLang="en-US" sz="2400" dirty="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是</a:t>
            </a:r>
            <a:r>
              <a:rPr lang="en-US" altLang="zh-TW"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要远避无知的辩论，和家谱的空谈，以及分争，并因律法而起的争竞。因为这都是虚妄无益的。分门结党的人，警戒过一两次，就要弃绝他。因为知道这等人已经背道，犯了罪，自己明知不是，还是去</a:t>
            </a:r>
            <a:r>
              <a:rPr lang="en-US" sz="2400" dirty="0" smtClean="0">
                <a:solidFill>
                  <a:srgbClr val="0000FF"/>
                </a:solidFill>
                <a:latin typeface="华文细黑"/>
                <a:ea typeface="华文细黑"/>
                <a:cs typeface="华文细黑"/>
              </a:rPr>
              <a:t>作</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(3:9</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a:t>
            </a:r>
            <a:r>
              <a:rPr lang="zh-TW" altLang="en-US" sz="2400" dirty="0" smtClean="0">
                <a:solidFill>
                  <a:srgbClr val="0000FF"/>
                </a:solidFill>
                <a:latin typeface="华文细黑"/>
                <a:ea typeface="华文细黑"/>
                <a:cs typeface="华文细黑"/>
              </a:rPr>
              <a:t>。</a:t>
            </a:r>
            <a:endParaRPr lang="zh-TW" altLang="en-US" sz="2400" dirty="0">
              <a:solidFill>
                <a:srgbClr val="0000FF"/>
              </a:solidFill>
              <a:latin typeface="华文细黑"/>
              <a:ea typeface="华文细黑"/>
              <a:cs typeface="华文细黑"/>
            </a:endParaRPr>
          </a:p>
        </p:txBody>
      </p:sp>
      <p:sp>
        <p:nvSpPr>
          <p:cNvPr id="12" name="Rectangle 11"/>
          <p:cNvSpPr/>
          <p:nvPr/>
        </p:nvSpPr>
        <p:spPr>
          <a:xfrm>
            <a:off x="21741" y="5003673"/>
            <a:ext cx="9122261" cy="1938992"/>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2)What to avoid</a:t>
            </a:r>
            <a:r>
              <a:rPr lang="en-US" sz="2400" dirty="0" smtClean="0">
                <a:latin typeface="Arial Narrow"/>
                <a:cs typeface="Arial Narrow"/>
              </a:rPr>
              <a:t>: </a:t>
            </a:r>
            <a:r>
              <a:rPr lang="en-US" sz="2400" dirty="0" smtClean="0">
                <a:solidFill>
                  <a:srgbClr val="0000FF"/>
                </a:solidFill>
                <a:latin typeface="Arial Narrow"/>
                <a:cs typeface="Arial Narrow"/>
              </a:rPr>
              <a:t>“But </a:t>
            </a:r>
            <a:r>
              <a:rPr lang="en-US" sz="2400" dirty="0">
                <a:solidFill>
                  <a:srgbClr val="0000FF"/>
                </a:solidFill>
                <a:latin typeface="Arial Narrow"/>
                <a:cs typeface="Arial Narrow"/>
              </a:rPr>
              <a:t>avoid foolish controversies and genealogies and </a:t>
            </a:r>
            <a:r>
              <a:rPr lang="en-US" sz="2400" dirty="0" smtClean="0">
                <a:solidFill>
                  <a:srgbClr val="0000FF"/>
                </a:solidFill>
                <a:latin typeface="Arial Narrow"/>
                <a:cs typeface="Arial Narrow"/>
              </a:rPr>
              <a:t>arguments </a:t>
            </a:r>
            <a:r>
              <a:rPr lang="en-US" sz="2400" dirty="0">
                <a:solidFill>
                  <a:srgbClr val="0000FF"/>
                </a:solidFill>
                <a:latin typeface="Arial Narrow"/>
                <a:cs typeface="Arial Narrow"/>
              </a:rPr>
              <a:t>and quarrels about the law, because these are unprofitable and </a:t>
            </a:r>
            <a:r>
              <a:rPr lang="en-US" sz="2400" dirty="0" err="1">
                <a:solidFill>
                  <a:srgbClr val="0000FF"/>
                </a:solidFill>
                <a:latin typeface="Arial Narrow"/>
                <a:cs typeface="Arial Narrow"/>
              </a:rPr>
              <a:t>useless.Warn</a:t>
            </a:r>
            <a:r>
              <a:rPr lang="en-US" sz="2400" dirty="0">
                <a:solidFill>
                  <a:srgbClr val="0000FF"/>
                </a:solidFill>
                <a:latin typeface="Arial Narrow"/>
                <a:cs typeface="Arial Narrow"/>
              </a:rPr>
              <a:t> a divisive person once, and then warn them a second time. After that, have nothing to do with them.</a:t>
            </a:r>
            <a:r>
              <a:rPr lang="en-US" sz="2400" b="1" baseline="30000" dirty="0">
                <a:solidFill>
                  <a:srgbClr val="0000FF"/>
                </a:solidFill>
                <a:latin typeface="Arial Narrow"/>
                <a:cs typeface="Arial Narrow"/>
              </a:rPr>
              <a:t> </a:t>
            </a:r>
            <a:r>
              <a:rPr lang="en-US" sz="2400" dirty="0">
                <a:solidFill>
                  <a:srgbClr val="0000FF"/>
                </a:solidFill>
                <a:latin typeface="Arial Narrow"/>
                <a:cs typeface="Arial Narrow"/>
              </a:rPr>
              <a:t>You may be sure that such people are warped and sinful; they are self-condemned”(3:9-11).</a:t>
            </a:r>
          </a:p>
        </p:txBody>
      </p:sp>
    </p:spTree>
    <p:extLst>
      <p:ext uri="{BB962C8B-B14F-4D97-AF65-F5344CB8AC3E}">
        <p14:creationId xmlns:p14="http://schemas.microsoft.com/office/powerpoint/2010/main" val="231052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结论：</a:t>
            </a:r>
            <a:r>
              <a:rPr lang="en-US" sz="2400" b="1" dirty="0" smtClean="0">
                <a:latin typeface="Arial Narrow"/>
                <a:cs typeface="Arial Narrow"/>
              </a:rPr>
              <a:t>Conclusion:</a:t>
            </a:r>
            <a:endParaRPr lang="en-US" sz="2400" dirty="0"/>
          </a:p>
        </p:txBody>
      </p:sp>
      <p:sp>
        <p:nvSpPr>
          <p:cNvPr id="9" name="Rectangle 8"/>
          <p:cNvSpPr/>
          <p:nvPr/>
        </p:nvSpPr>
        <p:spPr>
          <a:xfrm>
            <a:off x="-16934" y="338913"/>
            <a:ext cx="9160934" cy="1938992"/>
          </a:xfrm>
          <a:prstGeom prst="rect">
            <a:avLst/>
          </a:prstGeom>
        </p:spPr>
        <p:txBody>
          <a:bodyPr wrap="square">
            <a:spAutoFit/>
          </a:bodyPr>
          <a:lstStyle/>
          <a:p>
            <a:r>
              <a:rPr lang="zh-TW" altLang="en-US" sz="2400" dirty="0">
                <a:solidFill>
                  <a:srgbClr val="FF0000"/>
                </a:solidFill>
                <a:latin typeface="华文细黑"/>
                <a:ea typeface="华文细黑"/>
                <a:cs typeface="华文细黑"/>
              </a:rPr>
              <a:t>今天教会最大的需要之一就是基督徒的正当行为</a:t>
            </a:r>
            <a:r>
              <a:rPr lang="zh-TW" altLang="en-US" sz="2400" dirty="0" smtClean="0">
                <a:solidFill>
                  <a:srgbClr val="FF0000"/>
                </a:solidFill>
                <a:latin typeface="华文细黑"/>
                <a:ea typeface="华文细黑"/>
                <a:cs typeface="华文细黑"/>
              </a:rPr>
              <a:t>。“</a:t>
            </a:r>
            <a:r>
              <a:rPr lang="en-US" sz="2400" dirty="0">
                <a:solidFill>
                  <a:srgbClr val="0000FF"/>
                </a:solidFill>
                <a:latin typeface="华文细黑"/>
                <a:ea typeface="华文细黑"/>
                <a:cs typeface="华文细黑"/>
              </a:rPr>
              <a:t>并且我们的人要学习正经事业，（或作要学习行善）预备所需用的，免得不结果</a:t>
            </a:r>
            <a:r>
              <a:rPr lang="en-US" sz="2400" dirty="0" smtClean="0">
                <a:solidFill>
                  <a:srgbClr val="0000FF"/>
                </a:solidFill>
                <a:latin typeface="华文细黑"/>
                <a:ea typeface="华文细黑"/>
                <a:cs typeface="华文细黑"/>
              </a:rPr>
              <a:t>子</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(3</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14)</a:t>
            </a:r>
            <a:r>
              <a:rPr lang="zh-TW" altLang="en-US" sz="2400" dirty="0" smtClean="0">
                <a:solidFill>
                  <a:srgbClr val="0000FF"/>
                </a:solidFill>
                <a:latin typeface="华文细黑"/>
                <a:ea typeface="华文细黑"/>
                <a:cs typeface="华文细黑"/>
              </a:rPr>
              <a:t>。</a:t>
            </a:r>
            <a:r>
              <a:rPr lang="zh-TW" altLang="en-US" sz="2400" dirty="0">
                <a:solidFill>
                  <a:srgbClr val="FF0000"/>
                </a:solidFill>
                <a:latin typeface="华文细黑"/>
                <a:ea typeface="华文细黑"/>
                <a:cs typeface="华文细黑"/>
              </a:rPr>
              <a:t>基督</a:t>
            </a:r>
            <a:r>
              <a:rPr lang="zh-TW" altLang="en-US" sz="2400" dirty="0" smtClean="0">
                <a:solidFill>
                  <a:srgbClr val="FF0000"/>
                </a:solidFill>
                <a:latin typeface="华文细黑"/>
                <a:ea typeface="华文细黑"/>
                <a:cs typeface="华文细黑"/>
              </a:rPr>
              <a:t>徒的生活就像一个</a:t>
            </a:r>
            <a:r>
              <a:rPr lang="zh-CN" altLang="en-US" sz="2400" dirty="0" smtClean="0">
                <a:solidFill>
                  <a:srgbClr val="FF0000"/>
                </a:solidFill>
                <a:latin typeface="华文细黑"/>
                <a:ea typeface="华文细黑"/>
                <a:cs typeface="华文细黑"/>
              </a:rPr>
              <a:t>火车</a:t>
            </a:r>
            <a:r>
              <a:rPr lang="zh-TW" altLang="en-US" sz="2400" dirty="0" smtClean="0">
                <a:solidFill>
                  <a:srgbClr val="FF0000"/>
                </a:solidFill>
                <a:latin typeface="华文细黑"/>
                <a:ea typeface="华文细黑"/>
                <a:cs typeface="华文细黑"/>
              </a:rPr>
              <a:t>有着事实</a:t>
            </a:r>
            <a:r>
              <a:rPr lang="zh-TW" altLang="en-US" sz="2400" dirty="0">
                <a:solidFill>
                  <a:srgbClr val="FF0000"/>
                </a:solidFill>
                <a:latin typeface="华文细黑"/>
                <a:ea typeface="华文细黑"/>
                <a:cs typeface="华文细黑"/>
              </a:rPr>
              <a:t>（神的话语），</a:t>
            </a:r>
            <a:r>
              <a:rPr lang="zh-TW" altLang="en-US" sz="2400" dirty="0" smtClean="0">
                <a:solidFill>
                  <a:srgbClr val="FF0000"/>
                </a:solidFill>
                <a:latin typeface="华文细黑"/>
                <a:ea typeface="华文细黑"/>
                <a:cs typeface="华文细黑"/>
              </a:rPr>
              <a:t>信仰</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相</a:t>
            </a:r>
            <a:r>
              <a:rPr lang="zh-TW" altLang="en-US" sz="2400" dirty="0" smtClean="0">
                <a:solidFill>
                  <a:srgbClr val="FF0000"/>
                </a:solidFill>
                <a:latin typeface="华文细黑"/>
                <a:ea typeface="华文细黑"/>
                <a:cs typeface="华文细黑"/>
              </a:rPr>
              <a:t>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，感觉</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快乐</a:t>
            </a:r>
            <a:r>
              <a:rPr lang="zh-TW" altLang="en-US" sz="2400" dirty="0">
                <a:solidFill>
                  <a:srgbClr val="FF0000"/>
                </a:solidFill>
                <a:latin typeface="华文细黑"/>
                <a:ea typeface="华文细黑"/>
                <a:cs typeface="华文细黑"/>
              </a:rPr>
              <a:t>，平安，</a:t>
            </a:r>
            <a:r>
              <a:rPr lang="zh-TW" altLang="en-US" sz="2400" dirty="0" smtClean="0">
                <a:solidFill>
                  <a:srgbClr val="FF0000"/>
                </a:solidFill>
                <a:latin typeface="华文细黑"/>
                <a:ea typeface="华文细黑"/>
                <a:cs typeface="华文细黑"/>
              </a:rPr>
              <a:t>爱</a:t>
            </a:r>
            <a:r>
              <a:rPr lang="zh-CN" altLang="en-US" sz="2400" dirty="0" smtClean="0">
                <a:solidFill>
                  <a:srgbClr val="FF0000"/>
                </a:solidFill>
                <a:latin typeface="华文细黑"/>
                <a:ea typeface="华文细黑"/>
                <a:cs typeface="华文细黑"/>
              </a:rPr>
              <a:t>心</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，忠</a:t>
            </a:r>
            <a:r>
              <a:rPr lang="zh-CN" altLang="en-US" sz="2400" dirty="0" smtClean="0">
                <a:solidFill>
                  <a:srgbClr val="FF0000"/>
                </a:solidFill>
                <a:latin typeface="华文细黑"/>
                <a:ea typeface="华文细黑"/>
                <a:cs typeface="华文细黑"/>
              </a:rPr>
              <a:t>实</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负责任的服务</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，成果</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善行</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8" name="Rectangle 7"/>
          <p:cNvSpPr/>
          <p:nvPr/>
        </p:nvSpPr>
        <p:spPr>
          <a:xfrm>
            <a:off x="0" y="2116667"/>
            <a:ext cx="9144000" cy="1938992"/>
          </a:xfrm>
          <a:prstGeom prst="rect">
            <a:avLst/>
          </a:prstGeom>
        </p:spPr>
        <p:txBody>
          <a:bodyPr wrap="square">
            <a:spAutoFit/>
          </a:bodyPr>
          <a:lstStyle/>
          <a:p>
            <a:r>
              <a:rPr lang="en-US" sz="2400" dirty="0" smtClean="0">
                <a:latin typeface="Arial Narrow"/>
                <a:cs typeface="Arial Narrow"/>
              </a:rPr>
              <a:t>One </a:t>
            </a:r>
            <a:r>
              <a:rPr lang="en-US" sz="2400" dirty="0">
                <a:latin typeface="Arial Narrow"/>
                <a:cs typeface="Arial Narrow"/>
              </a:rPr>
              <a:t>of the greatest needs in churches today is proper Christian conduct. </a:t>
            </a:r>
            <a:r>
              <a:rPr lang="en-US" sz="2400" dirty="0">
                <a:solidFill>
                  <a:srgbClr val="0000FF"/>
                </a:solidFill>
                <a:latin typeface="Arial Narrow"/>
                <a:cs typeface="Arial Narrow"/>
              </a:rPr>
              <a:t>“Our people must learn to devote themselves to doing what is good, in order to provide for urgent needs and not live unproductive lives”(3:14).</a:t>
            </a:r>
            <a:r>
              <a:rPr lang="en-US" sz="2400" dirty="0">
                <a:latin typeface="Arial Narrow"/>
                <a:cs typeface="Arial Narrow"/>
              </a:rPr>
              <a:t>The Christian life is like a train with </a:t>
            </a:r>
            <a:r>
              <a:rPr lang="en-US" sz="2400" dirty="0" smtClean="0">
                <a:latin typeface="Arial Narrow"/>
                <a:cs typeface="Arial Narrow"/>
              </a:rPr>
              <a:t>Facts (</a:t>
            </a:r>
            <a:r>
              <a:rPr lang="en-US" sz="2400" dirty="0">
                <a:latin typeface="Arial Narrow"/>
                <a:cs typeface="Arial Narrow"/>
              </a:rPr>
              <a:t>God’s Word)</a:t>
            </a:r>
            <a:r>
              <a:rPr lang="en-US" sz="2400" dirty="0" smtClean="0">
                <a:latin typeface="Arial Narrow"/>
                <a:cs typeface="Arial Narrow"/>
              </a:rPr>
              <a:t>, Faith (belief), Feelings (joy, </a:t>
            </a:r>
            <a:r>
              <a:rPr lang="en-US" sz="2400" dirty="0" err="1" smtClean="0">
                <a:latin typeface="Arial Narrow"/>
                <a:cs typeface="Arial Narrow"/>
              </a:rPr>
              <a:t>peace,love</a:t>
            </a:r>
            <a:r>
              <a:rPr lang="en-US" sz="2400" dirty="0" smtClean="0">
                <a:latin typeface="Arial Narrow"/>
                <a:cs typeface="Arial Narrow"/>
              </a:rPr>
              <a:t>), Faithfulness (responsible service),and </a:t>
            </a:r>
            <a:r>
              <a:rPr lang="en-US" sz="2400" dirty="0" err="1" smtClean="0">
                <a:latin typeface="Arial Narrow"/>
                <a:cs typeface="Arial Narrow"/>
              </a:rPr>
              <a:t>Fruitfulnesss</a:t>
            </a:r>
            <a:r>
              <a:rPr lang="en-US" sz="2400" dirty="0" smtClean="0">
                <a:latin typeface="Arial Narrow"/>
                <a:cs typeface="Arial Narrow"/>
              </a:rPr>
              <a:t> (</a:t>
            </a:r>
            <a:r>
              <a:rPr lang="en-US" sz="2400" dirty="0">
                <a:latin typeface="Arial Narrow"/>
                <a:cs typeface="Arial Narrow"/>
              </a:rPr>
              <a:t>good works)</a:t>
            </a:r>
            <a:r>
              <a:rPr lang="en-US" sz="2400" dirty="0" smtClean="0">
                <a:latin typeface="Arial Narrow"/>
                <a:cs typeface="Arial Narrow"/>
              </a:rPr>
              <a:t>. </a:t>
            </a:r>
            <a:endParaRPr lang="en-US" sz="2400" dirty="0">
              <a:latin typeface="Arial Narrow"/>
              <a:cs typeface="Arial Narrow"/>
            </a:endParaRPr>
          </a:p>
        </p:txBody>
      </p:sp>
      <p:sp>
        <p:nvSpPr>
          <p:cNvPr id="10" name="TextBox 9"/>
          <p:cNvSpPr txBox="1"/>
          <p:nvPr/>
        </p:nvSpPr>
        <p:spPr>
          <a:xfrm>
            <a:off x="8508426" y="-8354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(23)</a:t>
            </a:r>
            <a:endParaRPr lang="en-US" sz="2400" dirty="0">
              <a:solidFill>
                <a:srgbClr val="0000FF"/>
              </a:solidFill>
              <a:latin typeface="Times"/>
              <a:cs typeface="Times"/>
            </a:endParaRPr>
          </a:p>
        </p:txBody>
      </p:sp>
      <p:pic>
        <p:nvPicPr>
          <p:cNvPr id="5" name="Picture 4"/>
          <p:cNvPicPr>
            <a:picLocks noChangeAspect="1"/>
          </p:cNvPicPr>
          <p:nvPr/>
        </p:nvPicPr>
        <p:blipFill>
          <a:blip r:embed="rId3"/>
          <a:stretch>
            <a:fillRect/>
          </a:stretch>
        </p:blipFill>
        <p:spPr>
          <a:xfrm>
            <a:off x="27806" y="4620953"/>
            <a:ext cx="5407793" cy="1123806"/>
          </a:xfrm>
          <a:prstGeom prst="rect">
            <a:avLst/>
          </a:prstGeom>
        </p:spPr>
      </p:pic>
      <p:pic>
        <p:nvPicPr>
          <p:cNvPr id="6" name="Picture 5" descr="Screen Shot 2017-11-02 at 2.33.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599" y="4732994"/>
            <a:ext cx="3526850" cy="977899"/>
          </a:xfrm>
          <a:prstGeom prst="rect">
            <a:avLst/>
          </a:prstGeom>
        </p:spPr>
      </p:pic>
      <p:sp>
        <p:nvSpPr>
          <p:cNvPr id="11" name="TextBox 10"/>
          <p:cNvSpPr txBox="1"/>
          <p:nvPr/>
        </p:nvSpPr>
        <p:spPr>
          <a:xfrm>
            <a:off x="5469470" y="4893737"/>
            <a:ext cx="1642531" cy="369332"/>
          </a:xfrm>
          <a:prstGeom prst="rect">
            <a:avLst/>
          </a:prstGeom>
          <a:solidFill>
            <a:schemeClr val="accent5">
              <a:lumMod val="75000"/>
            </a:schemeClr>
          </a:solidFill>
        </p:spPr>
        <p:txBody>
          <a:bodyPr wrap="square" rtlCol="0">
            <a:spAutoFit/>
          </a:bodyPr>
          <a:lstStyle/>
          <a:p>
            <a:r>
              <a:rPr lang="en-US" b="1" dirty="0" smtClean="0">
                <a:solidFill>
                  <a:schemeClr val="bg1"/>
                </a:solidFill>
                <a:latin typeface="Arial Narrow"/>
                <a:cs typeface="Arial Narrow"/>
              </a:rPr>
              <a:t>FAITHFULNESS</a:t>
            </a:r>
            <a:endParaRPr lang="en-US" b="1" dirty="0">
              <a:solidFill>
                <a:schemeClr val="bg1"/>
              </a:solidFill>
              <a:latin typeface="Arial Narrow"/>
              <a:cs typeface="Arial Narrow"/>
            </a:endParaRPr>
          </a:p>
        </p:txBody>
      </p:sp>
      <p:sp>
        <p:nvSpPr>
          <p:cNvPr id="13" name="TextBox 12"/>
          <p:cNvSpPr txBox="1"/>
          <p:nvPr/>
        </p:nvSpPr>
        <p:spPr>
          <a:xfrm>
            <a:off x="7264401" y="4907473"/>
            <a:ext cx="1642531" cy="369332"/>
          </a:xfrm>
          <a:prstGeom prst="rect">
            <a:avLst/>
          </a:prstGeom>
          <a:solidFill>
            <a:schemeClr val="accent5">
              <a:lumMod val="75000"/>
            </a:schemeClr>
          </a:solidFill>
        </p:spPr>
        <p:txBody>
          <a:bodyPr wrap="square" rtlCol="0">
            <a:spAutoFit/>
          </a:bodyPr>
          <a:lstStyle/>
          <a:p>
            <a:r>
              <a:rPr lang="en-US" b="1" dirty="0" smtClean="0">
                <a:solidFill>
                  <a:schemeClr val="bg1"/>
                </a:solidFill>
                <a:latin typeface="Arial Narrow"/>
                <a:cs typeface="Arial Narrow"/>
              </a:rPr>
              <a:t>FRUITFULNESS</a:t>
            </a:r>
            <a:endParaRPr lang="en-US" b="1" dirty="0">
              <a:solidFill>
                <a:schemeClr val="bg1"/>
              </a:solidFill>
              <a:latin typeface="Arial Narrow"/>
              <a:cs typeface="Arial Narrow"/>
            </a:endParaRPr>
          </a:p>
        </p:txBody>
      </p:sp>
      <p:sp>
        <p:nvSpPr>
          <p:cNvPr id="12" name="TextBox 11"/>
          <p:cNvSpPr txBox="1"/>
          <p:nvPr/>
        </p:nvSpPr>
        <p:spPr>
          <a:xfrm>
            <a:off x="745057" y="6011333"/>
            <a:ext cx="3894666" cy="523220"/>
          </a:xfrm>
          <a:prstGeom prst="rect">
            <a:avLst/>
          </a:prstGeom>
          <a:noFill/>
        </p:spPr>
        <p:txBody>
          <a:bodyPr wrap="square" rtlCol="0">
            <a:spAutoFit/>
          </a:bodyPr>
          <a:lstStyle/>
          <a:p>
            <a:r>
              <a:rPr lang="zh-TW" altLang="en-US" sz="2800" b="1" dirty="0" smtClean="0">
                <a:solidFill>
                  <a:srgbClr val="FF0000"/>
                </a:solidFill>
                <a:latin typeface="华文细黑"/>
                <a:ea typeface="华文细黑"/>
                <a:cs typeface="华文细黑"/>
              </a:rPr>
              <a:t>事实</a:t>
            </a:r>
            <a:r>
              <a:rPr lang="en-US" altLang="zh-TW" sz="2800" b="1" dirty="0" smtClean="0">
                <a:solidFill>
                  <a:srgbClr val="FF0000"/>
                </a:solidFill>
                <a:latin typeface="华文细黑"/>
                <a:ea typeface="华文细黑"/>
                <a:cs typeface="华文细黑"/>
              </a:rPr>
              <a:t>	</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信仰</a:t>
            </a:r>
            <a:r>
              <a:rPr lang="en-US" altLang="zh-CN" sz="2800" b="1" dirty="0" smtClean="0">
                <a:solidFill>
                  <a:srgbClr val="FF0000"/>
                </a:solidFill>
                <a:latin typeface="华文细黑"/>
                <a:ea typeface="华文细黑"/>
                <a:cs typeface="华文细黑"/>
              </a:rPr>
              <a:t>	</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感觉</a:t>
            </a:r>
            <a:r>
              <a:rPr lang="en-US" altLang="zh-TW" sz="2800" b="1" dirty="0" smtClean="0">
                <a:solidFill>
                  <a:srgbClr val="FF0000"/>
                </a:solidFill>
                <a:latin typeface="华文细黑"/>
                <a:ea typeface="华文细黑"/>
                <a:cs typeface="华文细黑"/>
              </a:rPr>
              <a:t> </a:t>
            </a:r>
            <a:r>
              <a:rPr lang="zh-CN" altLang="zh-TW" sz="2800" b="1" dirty="0" smtClean="0">
                <a:solidFill>
                  <a:srgbClr val="FF0000"/>
                </a:solidFill>
                <a:latin typeface="华文细黑"/>
                <a:ea typeface="华文细黑"/>
                <a:cs typeface="华文细黑"/>
              </a:rPr>
              <a:t>，</a:t>
            </a:r>
            <a:endParaRPr lang="en-US" sz="2800" b="1" dirty="0">
              <a:latin typeface="华文细黑"/>
              <a:ea typeface="华文细黑"/>
              <a:cs typeface="华文细黑"/>
            </a:endParaRPr>
          </a:p>
        </p:txBody>
      </p:sp>
      <p:sp>
        <p:nvSpPr>
          <p:cNvPr id="15" name="TextBox 14"/>
          <p:cNvSpPr txBox="1"/>
          <p:nvPr/>
        </p:nvSpPr>
        <p:spPr>
          <a:xfrm>
            <a:off x="5121750" y="5994400"/>
            <a:ext cx="2870773"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忠实</a:t>
            </a:r>
            <a:r>
              <a:rPr lang="en-US" altLang="zh-TW" sz="2800" b="1" dirty="0" smtClean="0">
                <a:solidFill>
                  <a:srgbClr val="FF0000"/>
                </a:solidFill>
                <a:latin typeface="华文细黑"/>
                <a:ea typeface="华文细黑"/>
                <a:cs typeface="华文细黑"/>
              </a:rPr>
              <a:t>	</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成果</a:t>
            </a:r>
            <a:r>
              <a:rPr lang="en-US" altLang="zh-CN" sz="2800" b="1" dirty="0" smtClean="0">
                <a:solidFill>
                  <a:srgbClr val="FF0000"/>
                </a:solidFill>
                <a:latin typeface="华文细黑"/>
                <a:ea typeface="华文细黑"/>
                <a:cs typeface="华文细黑"/>
              </a:rPr>
              <a:t>	</a:t>
            </a:r>
            <a:r>
              <a:rPr lang="zh-CN" altLang="en-US" sz="2800" b="1" dirty="0">
                <a:solidFill>
                  <a:srgbClr val="FF0000"/>
                </a:solidFill>
                <a:latin typeface="华文细黑"/>
                <a:ea typeface="华文细黑"/>
                <a:cs typeface="华文细黑"/>
              </a:rPr>
              <a:t>。</a:t>
            </a:r>
            <a:endParaRPr lang="en-US" sz="2800" b="1" dirty="0">
              <a:latin typeface="华文细黑"/>
              <a:ea typeface="华文细黑"/>
              <a:cs typeface="华文细黑"/>
            </a:endParaRPr>
          </a:p>
        </p:txBody>
      </p:sp>
    </p:spTree>
    <p:extLst>
      <p:ext uri="{BB962C8B-B14F-4D97-AF65-F5344CB8AC3E}">
        <p14:creationId xmlns:p14="http://schemas.microsoft.com/office/powerpoint/2010/main" val="4126507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革哩底的</a:t>
            </a:r>
            <a:r>
              <a:rPr lang="zh-CN" altLang="en-US" sz="2800" b="1" dirty="0">
                <a:solidFill>
                  <a:srgbClr val="FF0000"/>
                </a:solidFill>
                <a:latin typeface="Arial Narrow"/>
                <a:ea typeface="华文细黑"/>
                <a:cs typeface="Arial Narrow"/>
              </a:rPr>
              <a:t>地理位置。</a:t>
            </a:r>
            <a:r>
              <a:rPr lang="en-US" sz="2800" b="1" dirty="0">
                <a:latin typeface="Arial Narrow"/>
                <a:cs typeface="Arial Narrow"/>
              </a:rPr>
              <a:t>B. </a:t>
            </a:r>
            <a:r>
              <a:rPr lang="en-US" sz="2800" b="1" dirty="0" smtClean="0">
                <a:latin typeface="Arial Narrow"/>
                <a:cs typeface="Arial Narrow"/>
              </a:rPr>
              <a:t>Crete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461665"/>
          </a:xfrm>
          <a:prstGeom prst="rect">
            <a:avLst/>
          </a:prstGeom>
          <a:noFill/>
        </p:spPr>
        <p:txBody>
          <a:bodyPr wrap="square" rtlCol="0">
            <a:spAutoFit/>
          </a:bodyPr>
          <a:lstStyle/>
          <a:p>
            <a:r>
              <a:rPr lang="en-US" altLang="zh-CN" sz="2400" dirty="0" smtClean="0">
                <a:solidFill>
                  <a:srgbClr val="0000FF"/>
                </a:solidFill>
                <a:latin typeface="华文细黑"/>
                <a:ea typeface="华文细黑"/>
                <a:cs typeface="华文细黑"/>
              </a:rPr>
              <a:t>(4)</a:t>
            </a:r>
            <a:endParaRPr lang="en-US" sz="24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3825438" y="3899339"/>
            <a:ext cx="1202265"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革哩底的</a:t>
            </a:r>
            <a:r>
              <a:rPr lang="zh-CN" altLang="en-US" sz="2800" b="1" dirty="0">
                <a:solidFill>
                  <a:srgbClr val="FF0000"/>
                </a:solidFill>
                <a:latin typeface="Arial Narrow"/>
                <a:ea typeface="华文细黑"/>
                <a:cs typeface="Arial Narrow"/>
              </a:rPr>
              <a:t>地理位置。</a:t>
            </a:r>
            <a:r>
              <a:rPr lang="en-US" sz="2800" b="1" dirty="0">
                <a:latin typeface="Arial Narrow"/>
                <a:cs typeface="Arial Narrow"/>
              </a:rPr>
              <a:t>B. </a:t>
            </a:r>
            <a:r>
              <a:rPr lang="en-US" sz="2800" b="1" dirty="0" smtClean="0">
                <a:latin typeface="Arial Narrow"/>
                <a:cs typeface="Arial Narrow"/>
              </a:rPr>
              <a:t>Crete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461665"/>
          </a:xfrm>
          <a:prstGeom prst="rect">
            <a:avLst/>
          </a:prstGeom>
          <a:noFill/>
        </p:spPr>
        <p:txBody>
          <a:bodyPr wrap="square" rtlCol="0">
            <a:spAutoFit/>
          </a:bodyPr>
          <a:lstStyle/>
          <a:p>
            <a:r>
              <a:rPr lang="en-US" altLang="zh-CN" sz="2400" dirty="0" smtClean="0">
                <a:solidFill>
                  <a:srgbClr val="0000FF"/>
                </a:solidFill>
                <a:latin typeface="华文细黑"/>
                <a:ea typeface="华文细黑"/>
                <a:cs typeface="华文细黑"/>
              </a:rPr>
              <a:t>(4)</a:t>
            </a:r>
            <a:endParaRPr lang="en-US" sz="2400" dirty="0">
              <a:solidFill>
                <a:srgbClr val="0000FF"/>
              </a:solidFill>
              <a:latin typeface="华文细黑"/>
              <a:ea typeface="华文细黑"/>
              <a:cs typeface="华文细黑"/>
            </a:endParaRPr>
          </a:p>
        </p:txBody>
      </p:sp>
      <p:pic>
        <p:nvPicPr>
          <p:cNvPr id="3" name="Picture 2"/>
          <p:cNvPicPr>
            <a:picLocks noChangeAspect="1"/>
          </p:cNvPicPr>
          <p:nvPr/>
        </p:nvPicPr>
        <p:blipFill>
          <a:blip r:embed="rId3"/>
          <a:stretch>
            <a:fillRect/>
          </a:stretch>
        </p:blipFill>
        <p:spPr>
          <a:xfrm>
            <a:off x="0" y="755690"/>
            <a:ext cx="9144000" cy="6096000"/>
          </a:xfrm>
          <a:prstGeom prst="rect">
            <a:avLst/>
          </a:prstGeom>
        </p:spPr>
      </p:pic>
      <p:sp>
        <p:nvSpPr>
          <p:cNvPr id="8" name="Donut 7"/>
          <p:cNvSpPr/>
          <p:nvPr/>
        </p:nvSpPr>
        <p:spPr>
          <a:xfrm>
            <a:off x="3416299" y="3448093"/>
            <a:ext cx="1159946"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6259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革</a:t>
            </a:r>
            <a:r>
              <a:rPr lang="zh-CN" altLang="en-US" sz="2800" b="1" dirty="0">
                <a:solidFill>
                  <a:srgbClr val="FF0000"/>
                </a:solidFill>
                <a:latin typeface="华文细黑"/>
                <a:ea typeface="华文细黑"/>
                <a:cs typeface="华文细黑"/>
              </a:rPr>
              <a:t>哩</a:t>
            </a:r>
            <a:r>
              <a:rPr lang="zh-CN" altLang="en-US" sz="2800" b="1" dirty="0" smtClean="0">
                <a:solidFill>
                  <a:srgbClr val="FF0000"/>
                </a:solidFill>
                <a:latin typeface="华文细黑"/>
                <a:ea typeface="华文细黑"/>
                <a:cs typeface="华文细黑"/>
              </a:rPr>
              <a:t>底的历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a:t>
            </a:r>
            <a:r>
              <a:rPr lang="en-US" sz="2800" b="1" dirty="0" smtClean="0">
                <a:latin typeface="Arial Narrow"/>
                <a:cs typeface="Arial Narrow"/>
              </a:rPr>
              <a:t>Crete</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65065"/>
            <a:ext cx="9187896" cy="5632310"/>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克</a:t>
            </a:r>
            <a:r>
              <a:rPr lang="zh-CN" altLang="en-US" sz="2400" dirty="0" smtClean="0">
                <a:solidFill>
                  <a:srgbClr val="FF0000"/>
                </a:solidFill>
                <a:latin typeface="华文细黑"/>
                <a:ea typeface="华文细黑"/>
                <a:cs typeface="华文细黑"/>
              </a:rPr>
              <a:t>哩底</a:t>
            </a:r>
            <a:r>
              <a:rPr lang="zh-TW" altLang="en-US" sz="2400" dirty="0" smtClean="0">
                <a:solidFill>
                  <a:srgbClr val="FF0000"/>
                </a:solidFill>
                <a:latin typeface="华文细黑"/>
                <a:ea typeface="华文细黑"/>
                <a:cs typeface="华文细黑"/>
              </a:rPr>
              <a:t>岛</a:t>
            </a:r>
            <a:r>
              <a:rPr lang="zh-TW" altLang="en-US" sz="2400" dirty="0">
                <a:solidFill>
                  <a:srgbClr val="FF0000"/>
                </a:solidFill>
                <a:latin typeface="华文细黑"/>
                <a:ea typeface="华文细黑"/>
                <a:cs typeface="华文细黑"/>
              </a:rPr>
              <a:t>是地中海第四大岛</a:t>
            </a:r>
            <a:r>
              <a:rPr lang="zh-TW" altLang="en-US" sz="2400" dirty="0" smtClean="0">
                <a:solidFill>
                  <a:srgbClr val="FF0000"/>
                </a:solidFill>
                <a:latin typeface="华文细黑"/>
                <a:ea typeface="华文细黑"/>
                <a:cs typeface="华文细黑"/>
              </a:rPr>
              <a:t>。克里</a:t>
            </a:r>
            <a:r>
              <a:rPr lang="zh-CN" altLang="en-US" sz="2400" dirty="0" smtClean="0">
                <a:solidFill>
                  <a:srgbClr val="FF0000"/>
                </a:solidFill>
                <a:latin typeface="华文细黑"/>
                <a:ea typeface="华文细黑"/>
                <a:cs typeface="华文细黑"/>
              </a:rPr>
              <a:t>底</a:t>
            </a:r>
            <a:r>
              <a:rPr lang="zh-TW" altLang="en-US" sz="2400" dirty="0" smtClean="0">
                <a:solidFill>
                  <a:srgbClr val="FF0000"/>
                </a:solidFill>
                <a:latin typeface="华文细黑"/>
                <a:ea typeface="华文细黑"/>
                <a:cs typeface="华文细黑"/>
              </a:rPr>
              <a:t>岛</a:t>
            </a:r>
            <a:r>
              <a:rPr lang="zh-TW" altLang="en-US" sz="2400" dirty="0">
                <a:solidFill>
                  <a:srgbClr val="FF0000"/>
                </a:solidFill>
                <a:latin typeface="华文细黑"/>
                <a:ea typeface="华文细黑"/>
                <a:cs typeface="华文细黑"/>
              </a:rPr>
              <a:t>居民的不诚实，贪婪和懒惰是众所</a:t>
            </a:r>
            <a:r>
              <a:rPr lang="zh-TW" altLang="en-US" sz="2400" dirty="0" smtClean="0">
                <a:solidFill>
                  <a:srgbClr val="FF0000"/>
                </a:solidFill>
                <a:latin typeface="华文细黑"/>
                <a:ea typeface="华文细黑"/>
                <a:cs typeface="华文细黑"/>
              </a:rPr>
              <a:t>周知的</a:t>
            </a:r>
            <a:r>
              <a:rPr lang="en-US" altLang="zh-TW" sz="2400" dirty="0" smtClean="0">
                <a:solidFill>
                  <a:srgbClr val="FF0000"/>
                </a:solidFill>
                <a:latin typeface="华文细黑"/>
                <a:ea typeface="华文细黑"/>
                <a:cs typeface="华文细黑"/>
              </a:rPr>
              <a:t>(1:12)</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克</a:t>
            </a:r>
            <a:r>
              <a:rPr lang="zh-CN" altLang="en-US" sz="2400" dirty="0">
                <a:solidFill>
                  <a:srgbClr val="FF0000"/>
                </a:solidFill>
                <a:latin typeface="华文细黑"/>
                <a:ea typeface="华文细黑"/>
                <a:cs typeface="华文细黑"/>
              </a:rPr>
              <a:t>哩</a:t>
            </a:r>
            <a:r>
              <a:rPr lang="zh-CN" altLang="en-US" sz="2400" dirty="0" smtClean="0">
                <a:solidFill>
                  <a:srgbClr val="FF0000"/>
                </a:solidFill>
                <a:latin typeface="华文细黑"/>
                <a:ea typeface="华文细黑"/>
                <a:cs typeface="华文细黑"/>
              </a:rPr>
              <a:t>底</a:t>
            </a:r>
            <a:r>
              <a:rPr lang="zh-TW" altLang="en-US" sz="2400" dirty="0" smtClean="0">
                <a:solidFill>
                  <a:srgbClr val="FF0000"/>
                </a:solidFill>
                <a:latin typeface="华文细黑"/>
                <a:ea typeface="华文细黑"/>
                <a:cs typeface="华文细黑"/>
              </a:rPr>
              <a:t>教会可能是由保罗创</a:t>
            </a:r>
            <a:r>
              <a:rPr lang="zh-TW" altLang="en-US" sz="2400" dirty="0">
                <a:solidFill>
                  <a:srgbClr val="FF0000"/>
                </a:solidFill>
                <a:latin typeface="华文细黑"/>
                <a:ea typeface="华文细黑"/>
                <a:cs typeface="华文细黑"/>
              </a:rPr>
              <a:t>立的，之后他把提多留在那里完成</a:t>
            </a:r>
            <a:r>
              <a:rPr lang="zh-TW" altLang="en-US" sz="2400" dirty="0" smtClean="0">
                <a:solidFill>
                  <a:srgbClr val="FF0000"/>
                </a:solidFill>
                <a:latin typeface="华文细黑"/>
                <a:ea typeface="华文细黑"/>
                <a:cs typeface="华文细黑"/>
              </a:rPr>
              <a:t>教会的组织</a:t>
            </a:r>
            <a:r>
              <a:rPr lang="en-US" altLang="zh-TW" sz="2400" dirty="0" smtClean="0">
                <a:solidFill>
                  <a:srgbClr val="FF0000"/>
                </a:solidFill>
                <a:latin typeface="华文细黑"/>
                <a:ea typeface="华文细黑"/>
                <a:cs typeface="华文细黑"/>
              </a:rPr>
              <a:t>(1:5)</a:t>
            </a:r>
            <a:r>
              <a:rPr lang="zh-TW" alt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有</a:t>
            </a:r>
            <a:r>
              <a:rPr lang="zh-TW" altLang="en-US" sz="2400" dirty="0" smtClean="0">
                <a:solidFill>
                  <a:srgbClr val="FF0000"/>
                </a:solidFill>
                <a:latin typeface="华文细黑"/>
                <a:ea typeface="华文细黑"/>
                <a:cs typeface="华文细黑"/>
              </a:rPr>
              <a:t>克</a:t>
            </a:r>
            <a:r>
              <a:rPr lang="zh-CN" altLang="en-US" sz="2400" dirty="0">
                <a:solidFill>
                  <a:srgbClr val="FF0000"/>
                </a:solidFill>
                <a:latin typeface="华文细黑"/>
                <a:ea typeface="华文细黑"/>
                <a:cs typeface="华文细黑"/>
              </a:rPr>
              <a:t>哩</a:t>
            </a:r>
            <a:r>
              <a:rPr lang="zh-CN" altLang="en-US" sz="2400" dirty="0" smtClean="0">
                <a:solidFill>
                  <a:srgbClr val="FF0000"/>
                </a:solidFill>
                <a:latin typeface="华文细黑"/>
                <a:ea typeface="华文细黑"/>
                <a:cs typeface="华文细黑"/>
              </a:rPr>
              <a:t>底</a:t>
            </a:r>
            <a:r>
              <a:rPr lang="zh-TW" altLang="en-US" sz="2400" dirty="0" smtClean="0">
                <a:solidFill>
                  <a:srgbClr val="FF0000"/>
                </a:solidFill>
                <a:latin typeface="华文细黑"/>
                <a:ea typeface="华文细黑"/>
                <a:cs typeface="华文细黑"/>
              </a:rPr>
              <a:t>岛</a:t>
            </a:r>
            <a:r>
              <a:rPr lang="zh-CN" altLang="en-US" sz="2400" dirty="0" smtClean="0">
                <a:solidFill>
                  <a:srgbClr val="FF0000"/>
                </a:solidFill>
                <a:latin typeface="华文细黑"/>
                <a:ea typeface="华文细黑"/>
                <a:cs typeface="华文细黑"/>
              </a:rPr>
              <a:t>来</a:t>
            </a:r>
            <a:r>
              <a:rPr lang="zh-TW" altLang="en-US" sz="2400" dirty="0" smtClean="0">
                <a:solidFill>
                  <a:srgbClr val="FF0000"/>
                </a:solidFill>
                <a:latin typeface="华文细黑"/>
                <a:ea typeface="华文细黑"/>
                <a:cs typeface="华文细黑"/>
              </a:rPr>
              <a:t>的犹太</a:t>
            </a:r>
            <a:r>
              <a:rPr lang="zh-CN" altLang="en-US" sz="2400" dirty="0" smtClean="0">
                <a:solidFill>
                  <a:srgbClr val="FF0000"/>
                </a:solidFill>
                <a:latin typeface="华文细黑"/>
                <a:ea typeface="华文细黑"/>
                <a:cs typeface="华文细黑"/>
              </a:rPr>
              <a:t>经历了</a:t>
            </a:r>
            <a:r>
              <a:rPr lang="zh-TW" altLang="en-US" sz="2400" dirty="0" smtClean="0">
                <a:solidFill>
                  <a:srgbClr val="FF0000"/>
                </a:solidFill>
                <a:latin typeface="华文细黑"/>
                <a:ea typeface="华文细黑"/>
                <a:cs typeface="华文细黑"/>
              </a:rPr>
              <a:t>人五旬节</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TW" sz="2400" dirty="0" smtClean="0">
                <a:solidFill>
                  <a:srgbClr val="FF0000"/>
                </a:solidFill>
                <a:latin typeface="华文细黑"/>
                <a:ea typeface="华文细黑"/>
                <a:cs typeface="华文细黑"/>
              </a:rPr>
              <a:t>2:11)</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可能他们把福音带回了他们的家乡</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(1)Crete </a:t>
            </a:r>
            <a:r>
              <a:rPr lang="en-US" sz="2400" dirty="0">
                <a:latin typeface="Arial Narrow"/>
                <a:cs typeface="Arial Narrow"/>
              </a:rPr>
              <a:t>is the fourth largest island in the Mediterranean Sea. The dishonesty, gluttony and laziness of Crete’s inhabitants were well </a:t>
            </a:r>
            <a:r>
              <a:rPr lang="en-US" sz="2400" dirty="0" err="1">
                <a:latin typeface="Arial Narrow"/>
                <a:cs typeface="Arial Narrow"/>
              </a:rPr>
              <a:t>knownl</a:t>
            </a:r>
            <a:r>
              <a:rPr lang="en-US" sz="2400" dirty="0">
                <a:latin typeface="Arial Narrow"/>
                <a:cs typeface="Arial Narrow"/>
              </a:rPr>
              <a:t>(1:12)</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2</a:t>
            </a:r>
            <a:r>
              <a:rPr lang="en-US" sz="2400" dirty="0" smtClean="0">
                <a:latin typeface="Arial Narrow"/>
                <a:cs typeface="Arial Narrow"/>
              </a:rPr>
              <a:t>)Crete </a:t>
            </a:r>
            <a:r>
              <a:rPr lang="en-US" sz="2400" dirty="0">
                <a:latin typeface="Arial Narrow"/>
                <a:cs typeface="Arial Narrow"/>
              </a:rPr>
              <a:t>church was probably founded </a:t>
            </a:r>
            <a:endParaRPr lang="en-US" sz="2400" dirty="0" smtClean="0">
              <a:latin typeface="Arial Narrow"/>
              <a:cs typeface="Arial Narrow"/>
            </a:endParaRPr>
          </a:p>
          <a:p>
            <a:r>
              <a:rPr lang="en-US" sz="2400" dirty="0" smtClean="0">
                <a:latin typeface="Arial Narrow"/>
                <a:cs typeface="Arial Narrow"/>
              </a:rPr>
              <a:t>by Paul, </a:t>
            </a:r>
            <a:r>
              <a:rPr lang="en-US" sz="2400" dirty="0">
                <a:latin typeface="Arial Narrow"/>
                <a:cs typeface="Arial Narrow"/>
              </a:rPr>
              <a:t>after which he sent Titus to </a:t>
            </a:r>
            <a:endParaRPr lang="en-US" sz="2400" dirty="0" smtClean="0">
              <a:latin typeface="Arial Narrow"/>
              <a:cs typeface="Arial Narrow"/>
            </a:endParaRPr>
          </a:p>
          <a:p>
            <a:r>
              <a:rPr lang="en-US" sz="2400" dirty="0" smtClean="0">
                <a:latin typeface="Arial Narrow"/>
                <a:cs typeface="Arial Narrow"/>
              </a:rPr>
              <a:t>remain </a:t>
            </a:r>
            <a:r>
              <a:rPr lang="en-US" sz="2400" dirty="0">
                <a:latin typeface="Arial Narrow"/>
                <a:cs typeface="Arial Narrow"/>
              </a:rPr>
              <a:t>there to complete the </a:t>
            </a:r>
            <a:endParaRPr lang="en-US" sz="2400" dirty="0" smtClean="0">
              <a:latin typeface="Arial Narrow"/>
              <a:cs typeface="Arial Narrow"/>
            </a:endParaRPr>
          </a:p>
          <a:p>
            <a:r>
              <a:rPr lang="en-US" sz="2400" dirty="0" smtClean="0">
                <a:latin typeface="Arial Narrow"/>
                <a:cs typeface="Arial Narrow"/>
              </a:rPr>
              <a:t>organizing </a:t>
            </a:r>
            <a:r>
              <a:rPr lang="en-US" sz="2400" dirty="0">
                <a:latin typeface="Arial Narrow"/>
                <a:cs typeface="Arial Narrow"/>
              </a:rPr>
              <a:t>of the </a:t>
            </a:r>
            <a:r>
              <a:rPr lang="en-US" sz="2400" dirty="0" smtClean="0">
                <a:latin typeface="Arial Narrow"/>
                <a:cs typeface="Arial Narrow"/>
              </a:rPr>
              <a:t>church</a:t>
            </a:r>
            <a:r>
              <a:rPr lang="en-US" sz="2400" dirty="0">
                <a:latin typeface="Arial Narrow"/>
                <a:cs typeface="Arial Narrow"/>
              </a:rPr>
              <a:t>(1:5)</a:t>
            </a:r>
            <a:r>
              <a:rPr lang="en-US" sz="2400" dirty="0" smtClean="0">
                <a:latin typeface="Arial Narrow"/>
                <a:cs typeface="Arial Narrow"/>
              </a:rPr>
              <a:t>. Since </a:t>
            </a:r>
          </a:p>
          <a:p>
            <a:r>
              <a:rPr lang="en-US" sz="2400" dirty="0" smtClean="0">
                <a:latin typeface="Arial Narrow"/>
                <a:cs typeface="Arial Narrow"/>
              </a:rPr>
              <a:t>Jews </a:t>
            </a:r>
            <a:r>
              <a:rPr lang="en-US" sz="2400" dirty="0">
                <a:latin typeface="Arial Narrow"/>
                <a:cs typeface="Arial Narrow"/>
              </a:rPr>
              <a:t>from Crete were present at </a:t>
            </a:r>
            <a:endParaRPr lang="en-US" sz="2400" dirty="0" smtClean="0">
              <a:latin typeface="Arial Narrow"/>
              <a:cs typeface="Arial Narrow"/>
            </a:endParaRPr>
          </a:p>
          <a:p>
            <a:r>
              <a:rPr lang="en-US" sz="2400" dirty="0" smtClean="0">
                <a:latin typeface="Arial Narrow"/>
                <a:cs typeface="Arial Narrow"/>
              </a:rPr>
              <a:t>Pentecost</a:t>
            </a:r>
            <a:r>
              <a:rPr lang="en-US" sz="2400" dirty="0">
                <a:latin typeface="Arial Narrow"/>
                <a:cs typeface="Arial Narrow"/>
              </a:rPr>
              <a:t>(Ac. 2:11),it is possible that </a:t>
            </a:r>
            <a:endParaRPr lang="en-US" sz="2400" dirty="0" smtClean="0">
              <a:latin typeface="Arial Narrow"/>
              <a:cs typeface="Arial Narrow"/>
            </a:endParaRPr>
          </a:p>
          <a:p>
            <a:r>
              <a:rPr lang="en-US" sz="2400" dirty="0" smtClean="0">
                <a:latin typeface="Arial Narrow"/>
                <a:cs typeface="Arial Narrow"/>
              </a:rPr>
              <a:t>they </a:t>
            </a:r>
            <a:r>
              <a:rPr lang="en-US" sz="2400" dirty="0">
                <a:latin typeface="Arial Narrow"/>
                <a:cs typeface="Arial Narrow"/>
              </a:rPr>
              <a:t>had carried the gospel to their </a:t>
            </a:r>
            <a:endParaRPr lang="en-US" sz="2400" dirty="0" smtClean="0">
              <a:latin typeface="Arial Narrow"/>
              <a:cs typeface="Arial Narrow"/>
            </a:endParaRPr>
          </a:p>
          <a:p>
            <a:r>
              <a:rPr lang="en-US" sz="2400" dirty="0">
                <a:latin typeface="Arial Narrow"/>
                <a:cs typeface="Arial Narrow"/>
              </a:rPr>
              <a:t>n</a:t>
            </a:r>
            <a:r>
              <a:rPr lang="en-US" sz="2400" dirty="0" smtClean="0">
                <a:latin typeface="Arial Narrow"/>
                <a:cs typeface="Arial Narrow"/>
              </a:rPr>
              <a:t>ative </a:t>
            </a:r>
            <a:r>
              <a:rPr lang="en-US" sz="2400" dirty="0">
                <a:latin typeface="Arial Narrow"/>
                <a:cs typeface="Arial Narrow"/>
              </a:rPr>
              <a:t>land. </a:t>
            </a:r>
            <a:endParaRPr lang="en-US" sz="2400" dirty="0" smtClean="0">
              <a:latin typeface="Arial Narrow"/>
              <a:cs typeface="Arial Narrow"/>
            </a:endParaRPr>
          </a:p>
        </p:txBody>
      </p:sp>
      <p:sp>
        <p:nvSpPr>
          <p:cNvPr id="7" name="TextBox 6"/>
          <p:cNvSpPr txBox="1"/>
          <p:nvPr/>
        </p:nvSpPr>
        <p:spPr>
          <a:xfrm>
            <a:off x="8636987" y="55715"/>
            <a:ext cx="1101818" cy="461665"/>
          </a:xfrm>
          <a:prstGeom prst="rect">
            <a:avLst/>
          </a:prstGeom>
          <a:noFill/>
        </p:spPr>
        <p:txBody>
          <a:bodyPr wrap="square" rtlCol="0">
            <a:spAutoFit/>
          </a:bodyPr>
          <a:lstStyle/>
          <a:p>
            <a:r>
              <a:rPr lang="en-US" altLang="zh-CN" sz="2400" dirty="0" smtClean="0">
                <a:latin typeface="华文细黑"/>
                <a:ea typeface="华文细黑"/>
                <a:cs typeface="华文细黑"/>
              </a:rPr>
              <a:t>(5)</a:t>
            </a:r>
            <a:endParaRPr lang="en-US" sz="2400" dirty="0">
              <a:latin typeface="华文细黑"/>
              <a:ea typeface="华文细黑"/>
              <a:cs typeface="华文细黑"/>
            </a:endParaRPr>
          </a:p>
        </p:txBody>
      </p:sp>
      <p:pic>
        <p:nvPicPr>
          <p:cNvPr id="9" name="Picture 8"/>
          <p:cNvPicPr>
            <a:picLocks noChangeAspect="1"/>
          </p:cNvPicPr>
          <p:nvPr/>
        </p:nvPicPr>
        <p:blipFill>
          <a:blip r:embed="rId3"/>
          <a:stretch>
            <a:fillRect/>
          </a:stretch>
        </p:blipFill>
        <p:spPr>
          <a:xfrm>
            <a:off x="4436532" y="3238501"/>
            <a:ext cx="4826000" cy="3619500"/>
          </a:xfrm>
          <a:prstGeom prst="rect">
            <a:avLst/>
          </a:prstGeom>
        </p:spPr>
      </p:pic>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97099" cy="461665"/>
          </a:xfrm>
          <a:prstGeom prst="rect">
            <a:avLst/>
          </a:prstGeom>
          <a:noFill/>
        </p:spPr>
        <p:txBody>
          <a:bodyPr wrap="square" rtlCol="0">
            <a:spAutoFit/>
          </a:bodyPr>
          <a:lstStyle/>
          <a:p>
            <a:r>
              <a:rPr lang="en-US" altLang="zh-CN" sz="2400" b="1" dirty="0" smtClean="0">
                <a:solidFill>
                  <a:srgbClr val="FF0000"/>
                </a:solidFill>
                <a:latin typeface="Arial Narrow"/>
                <a:ea typeface="华文细黑"/>
                <a:cs typeface="Arial Narrow"/>
              </a:rPr>
              <a:t>D. </a:t>
            </a:r>
            <a:r>
              <a:rPr lang="zh-CN" altLang="en-US" sz="2400" b="1" dirty="0" smtClean="0">
                <a:solidFill>
                  <a:srgbClr val="FF0000"/>
                </a:solidFill>
              </a:rPr>
              <a:t>对</a:t>
            </a:r>
            <a:r>
              <a:rPr lang="zh-CN" altLang="en-US" sz="2400" b="1" dirty="0" smtClean="0">
                <a:solidFill>
                  <a:srgbClr val="FF0000"/>
                </a:solidFill>
                <a:latin typeface="Arial Narrow"/>
                <a:ea typeface="华文细黑"/>
                <a:cs typeface="Arial Narrow"/>
              </a:rPr>
              <a:t>教</a:t>
            </a:r>
            <a:r>
              <a:rPr lang="zh-CN" altLang="en-US" sz="2400" b="1" dirty="0">
                <a:solidFill>
                  <a:srgbClr val="FF0000"/>
                </a:solidFill>
                <a:latin typeface="Arial Narrow"/>
                <a:ea typeface="华文细黑"/>
                <a:cs typeface="Arial Narrow"/>
              </a:rPr>
              <a:t>会的信息是什</a:t>
            </a:r>
            <a:r>
              <a:rPr lang="zh-CN" altLang="en-US" sz="2400" b="1" dirty="0" smtClean="0">
                <a:solidFill>
                  <a:srgbClr val="FF0000"/>
                </a:solidFill>
                <a:latin typeface="Arial Narrow"/>
                <a:ea typeface="华文细黑"/>
                <a:cs typeface="Arial Narrow"/>
              </a:rPr>
              <a:t>么？</a:t>
            </a:r>
            <a:r>
              <a:rPr lang="en-US" altLang="zh-CN" sz="2400" b="1" dirty="0" err="1" smtClean="0">
                <a:latin typeface="Arial Narrow"/>
                <a:cs typeface="Arial Narrow"/>
              </a:rPr>
              <a:t>D</a:t>
            </a:r>
            <a:r>
              <a:rPr lang="en-US" sz="2400" b="1" dirty="0" err="1" smtClean="0">
                <a:latin typeface="Arial Narrow"/>
                <a:cs typeface="Arial Narrow"/>
              </a:rPr>
              <a:t>.What</a:t>
            </a:r>
            <a:r>
              <a:rPr lang="en-US" sz="2400" b="1" dirty="0" smtClean="0">
                <a:latin typeface="Arial Narrow"/>
                <a:cs typeface="Arial Narrow"/>
              </a:rPr>
              <a:t> is a message to </a:t>
            </a:r>
            <a:r>
              <a:rPr lang="en-US" altLang="zh-CN" sz="2400" b="1" dirty="0" smtClean="0">
                <a:latin typeface="Arial Narrow"/>
                <a:cs typeface="Arial Narrow"/>
              </a:rPr>
              <a:t>the Church</a:t>
            </a:r>
            <a:r>
              <a:rPr lang="en-US" altLang="zh-CN" sz="2400" dirty="0">
                <a:latin typeface="Arial Narrow"/>
                <a:cs typeface="Arial Narrow"/>
              </a:rPr>
              <a:t>?</a:t>
            </a:r>
            <a:endParaRPr lang="en-US" sz="2400" b="1" dirty="0">
              <a:latin typeface="Arial Narrow"/>
              <a:ea typeface="华文细黑"/>
              <a:cs typeface="Arial Narrow"/>
            </a:endParaRPr>
          </a:p>
        </p:txBody>
      </p:sp>
      <p:sp>
        <p:nvSpPr>
          <p:cNvPr id="9" name="Rectangle 8"/>
          <p:cNvSpPr/>
          <p:nvPr/>
        </p:nvSpPr>
        <p:spPr>
          <a:xfrm>
            <a:off x="0" y="531437"/>
            <a:ext cx="9144000" cy="1384995"/>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爱</a:t>
            </a:r>
            <a:r>
              <a:rPr lang="zh-CN" altLang="en-US" sz="2800" dirty="0">
                <a:solidFill>
                  <a:srgbClr val="FF0000"/>
                </a:solidFill>
                <a:latin typeface="华文细黑"/>
                <a:ea typeface="华文细黑"/>
                <a:cs typeface="华文细黑"/>
              </a:rPr>
              <a:t>，行，并教导</a:t>
            </a:r>
            <a:r>
              <a:rPr lang="zh-CN" altLang="en-US" sz="2800" dirty="0" smtClean="0">
                <a:solidFill>
                  <a:srgbClr val="FF0000"/>
                </a:solidFill>
                <a:latin typeface="华文细黑"/>
                <a:ea typeface="华文细黑"/>
                <a:cs typeface="华文细黑"/>
              </a:rPr>
              <a:t>“什么是善”</a:t>
            </a:r>
            <a:r>
              <a:rPr lang="en-US" altLang="zh-CN" sz="2800" dirty="0" smtClean="0">
                <a:solidFill>
                  <a:srgbClr val="FF0000"/>
                </a:solidFill>
                <a:latin typeface="华文细黑"/>
                <a:ea typeface="华文细黑"/>
                <a:cs typeface="华文细黑"/>
              </a:rPr>
              <a:t>(1:8</a:t>
            </a:r>
            <a:r>
              <a:rPr lang="en-US" altLang="zh-CN" sz="2800" dirty="0">
                <a:solidFill>
                  <a:srgbClr val="FF0000"/>
                </a:solidFill>
                <a:latin typeface="华文细黑"/>
                <a:ea typeface="华文细黑"/>
                <a:cs typeface="华文细黑"/>
              </a:rPr>
              <a:t>; </a:t>
            </a:r>
            <a:r>
              <a:rPr lang="en-US" altLang="zh-CN" sz="2800" dirty="0" smtClean="0">
                <a:solidFill>
                  <a:srgbClr val="FF0000"/>
                </a:solidFill>
                <a:latin typeface="华文细黑"/>
                <a:ea typeface="华文细黑"/>
                <a:cs typeface="华文细黑"/>
              </a:rPr>
              <a:t>2:3</a:t>
            </a:r>
            <a:r>
              <a:rPr lang="en-US" altLang="zh-CN" sz="2800" dirty="0">
                <a:solidFill>
                  <a:srgbClr val="FF0000"/>
                </a:solidFill>
                <a:latin typeface="华文细黑"/>
                <a:ea typeface="华文细黑"/>
                <a:cs typeface="华文细黑"/>
              </a:rPr>
              <a:t>; </a:t>
            </a:r>
            <a:r>
              <a:rPr lang="en-US" altLang="zh-CN" sz="2800" dirty="0" smtClean="0">
                <a:solidFill>
                  <a:srgbClr val="FF0000"/>
                </a:solidFill>
                <a:latin typeface="华文细黑"/>
                <a:ea typeface="华文细黑"/>
                <a:cs typeface="华文细黑"/>
              </a:rPr>
              <a:t>7;17</a:t>
            </a:r>
            <a:r>
              <a:rPr lang="en-US" altLang="zh-CN" sz="2800" dirty="0">
                <a:solidFill>
                  <a:srgbClr val="FF0000"/>
                </a:solidFill>
                <a:latin typeface="华文细黑"/>
                <a:ea typeface="华文细黑"/>
                <a:cs typeface="华文细黑"/>
              </a:rPr>
              <a:t>; </a:t>
            </a:r>
            <a:r>
              <a:rPr lang="en-US" altLang="zh-CN" sz="2800" dirty="0" smtClean="0">
                <a:solidFill>
                  <a:srgbClr val="FF0000"/>
                </a:solidFill>
                <a:latin typeface="华文细黑"/>
                <a:ea typeface="华文细黑"/>
                <a:cs typeface="华文细黑"/>
              </a:rPr>
              <a:t>3:1;14)</a:t>
            </a:r>
            <a:r>
              <a:rPr lang="zh-CN" altLang="en-US" sz="2800" dirty="0" smtClean="0">
                <a:solidFill>
                  <a:srgbClr val="FF0000"/>
                </a:solidFill>
                <a:latin typeface="华文细黑"/>
                <a:ea typeface="华文细黑"/>
                <a:cs typeface="华文细黑"/>
              </a:rPr>
              <a:t>。 保罗留提多在克</a:t>
            </a:r>
            <a:r>
              <a:rPr lang="zh-CN" altLang="en-US" sz="2800" dirty="0">
                <a:solidFill>
                  <a:srgbClr val="FF0000"/>
                </a:solidFill>
                <a:latin typeface="华文细黑"/>
                <a:ea typeface="华文细黑"/>
                <a:cs typeface="华文细黑"/>
              </a:rPr>
              <a:t>哩</a:t>
            </a:r>
            <a:r>
              <a:rPr lang="zh-CN" altLang="en-US" sz="2800" dirty="0" smtClean="0">
                <a:solidFill>
                  <a:srgbClr val="FF0000"/>
                </a:solidFill>
                <a:latin typeface="华文细黑"/>
                <a:ea typeface="华文细黑"/>
                <a:cs typeface="华文细黑"/>
              </a:rPr>
              <a:t>底岛，</a:t>
            </a:r>
            <a:r>
              <a:rPr lang="zh-CN" altLang="en-US" sz="2800" dirty="0" smtClean="0">
                <a:solidFill>
                  <a:srgbClr val="0000FF"/>
                </a:solidFill>
                <a:latin typeface="华文细黑"/>
                <a:ea typeface="华文细黑"/>
                <a:cs typeface="华文细黑"/>
              </a:rPr>
              <a:t>“</a:t>
            </a:r>
            <a:r>
              <a:rPr lang="en-US" sz="2800" dirty="0" smtClean="0">
                <a:solidFill>
                  <a:srgbClr val="0000FF"/>
                </a:solidFill>
                <a:latin typeface="华文细黑"/>
                <a:ea typeface="华文细黑"/>
                <a:cs typeface="华文细黑"/>
              </a:rPr>
              <a:t>是</a:t>
            </a:r>
            <a:r>
              <a:rPr lang="en-US" sz="2800" dirty="0">
                <a:solidFill>
                  <a:srgbClr val="0000FF"/>
                </a:solidFill>
                <a:latin typeface="华文细黑"/>
                <a:ea typeface="华文细黑"/>
                <a:cs typeface="华文细黑"/>
              </a:rPr>
              <a:t>要你将那没有办完的事都办整齐了，又照我所吩咐你的，在各城设立</a:t>
            </a:r>
            <a:r>
              <a:rPr lang="en-US" sz="2800" dirty="0" smtClean="0">
                <a:solidFill>
                  <a:srgbClr val="0000FF"/>
                </a:solidFill>
                <a:latin typeface="华文细黑"/>
                <a:ea typeface="华文细黑"/>
                <a:cs typeface="华文细黑"/>
              </a:rPr>
              <a:t>长老</a:t>
            </a:r>
            <a:r>
              <a:rPr lang="zh-CN" altLang="en-US" sz="2800" dirty="0" smtClean="0">
                <a:solidFill>
                  <a:srgbClr val="0000FF"/>
                </a:solidFill>
                <a:latin typeface="华文细黑"/>
                <a:ea typeface="华文细黑"/>
                <a:cs typeface="华文细黑"/>
              </a:rPr>
              <a:t>”</a:t>
            </a:r>
            <a:r>
              <a:rPr lang="en-US" altLang="zh-CN" sz="2800" dirty="0" smtClean="0">
                <a:solidFill>
                  <a:srgbClr val="0000FF"/>
                </a:solidFill>
                <a:latin typeface="华文细黑"/>
                <a:ea typeface="华文细黑"/>
                <a:cs typeface="华文细黑"/>
              </a:rPr>
              <a:t>(1:5)</a:t>
            </a:r>
            <a:r>
              <a:rPr lang="zh-CN" altLang="en-US" sz="2800" dirty="0" smtClean="0">
                <a:solidFill>
                  <a:srgbClr val="0000FF"/>
                </a:solidFill>
                <a:latin typeface="华文细黑"/>
                <a:ea typeface="华文细黑"/>
                <a:cs typeface="华文细黑"/>
              </a:rPr>
              <a:t>。</a:t>
            </a:r>
            <a:endParaRPr lang="en-US" altLang="zh-CN" sz="2800" dirty="0" smtClean="0">
              <a:solidFill>
                <a:srgbClr val="0000FF"/>
              </a:solidFill>
              <a:latin typeface="华文细黑"/>
              <a:ea typeface="华文细黑"/>
              <a:cs typeface="华文细黑"/>
            </a:endParaRPr>
          </a:p>
        </p:txBody>
      </p:sp>
      <p:sp>
        <p:nvSpPr>
          <p:cNvPr id="10" name="TextBox 9"/>
          <p:cNvSpPr txBox="1"/>
          <p:nvPr/>
        </p:nvSpPr>
        <p:spPr>
          <a:xfrm>
            <a:off x="8593091" y="63268"/>
            <a:ext cx="1101818" cy="461665"/>
          </a:xfrm>
          <a:prstGeom prst="rect">
            <a:avLst/>
          </a:prstGeom>
          <a:noFill/>
        </p:spPr>
        <p:txBody>
          <a:bodyPr wrap="square" rtlCol="0">
            <a:spAutoFit/>
          </a:bodyPr>
          <a:lstStyle/>
          <a:p>
            <a:r>
              <a:rPr lang="en-US" altLang="zh-CN" sz="2400" dirty="0" smtClean="0">
                <a:latin typeface="华文细黑"/>
                <a:ea typeface="华文细黑"/>
                <a:cs typeface="华文细黑"/>
              </a:rPr>
              <a:t>(6)</a:t>
            </a:r>
            <a:endParaRPr lang="en-US" sz="2400" dirty="0">
              <a:latin typeface="华文细黑"/>
              <a:ea typeface="华文细黑"/>
              <a:cs typeface="华文细黑"/>
            </a:endParaRPr>
          </a:p>
        </p:txBody>
      </p:sp>
      <p:sp>
        <p:nvSpPr>
          <p:cNvPr id="11" name="Rectangle 10"/>
          <p:cNvSpPr/>
          <p:nvPr/>
        </p:nvSpPr>
        <p:spPr>
          <a:xfrm>
            <a:off x="10031" y="1865633"/>
            <a:ext cx="9133968" cy="1384995"/>
          </a:xfrm>
          <a:prstGeom prst="rect">
            <a:avLst/>
          </a:prstGeom>
        </p:spPr>
        <p:txBody>
          <a:bodyPr wrap="square">
            <a:spAutoFit/>
          </a:bodyPr>
          <a:lstStyle/>
          <a:p>
            <a:r>
              <a:rPr lang="en-US" sz="2800" dirty="0">
                <a:latin typeface="Arial Narrow"/>
                <a:cs typeface="Arial Narrow"/>
              </a:rPr>
              <a:t>Love, do, and teach “what is good”(1:8; 2:3;7;17;3:1;14). Paul left Titus in Crete </a:t>
            </a:r>
            <a:r>
              <a:rPr lang="en-US" sz="2800" dirty="0">
                <a:solidFill>
                  <a:srgbClr val="0000FF"/>
                </a:solidFill>
                <a:latin typeface="Arial Narrow"/>
                <a:cs typeface="Arial Narrow"/>
              </a:rPr>
              <a:t>“that you might put in order what was left unfinished and appoint elders in every </a:t>
            </a:r>
            <a:r>
              <a:rPr lang="en-US" sz="2800" dirty="0" err="1">
                <a:solidFill>
                  <a:srgbClr val="0000FF"/>
                </a:solidFill>
                <a:latin typeface="Arial Narrow"/>
                <a:cs typeface="Arial Narrow"/>
              </a:rPr>
              <a:t>town,as</a:t>
            </a:r>
            <a:r>
              <a:rPr lang="en-US" sz="2800" dirty="0">
                <a:solidFill>
                  <a:srgbClr val="0000FF"/>
                </a:solidFill>
                <a:latin typeface="Arial Narrow"/>
                <a:cs typeface="Arial Narrow"/>
              </a:rPr>
              <a:t> I directed you”(1:5). </a:t>
            </a:r>
          </a:p>
        </p:txBody>
      </p:sp>
      <p:pic>
        <p:nvPicPr>
          <p:cNvPr id="8" name="Picture 7"/>
          <p:cNvPicPr>
            <a:picLocks noChangeAspect="1"/>
          </p:cNvPicPr>
          <p:nvPr/>
        </p:nvPicPr>
        <p:blipFill>
          <a:blip r:embed="rId3"/>
          <a:stretch>
            <a:fillRect/>
          </a:stretch>
        </p:blipFill>
        <p:spPr>
          <a:xfrm>
            <a:off x="-74634" y="3488268"/>
            <a:ext cx="4492976" cy="3369732"/>
          </a:xfrm>
          <a:prstGeom prst="rect">
            <a:avLst/>
          </a:prstGeom>
        </p:spPr>
      </p:pic>
      <p:pic>
        <p:nvPicPr>
          <p:cNvPr id="12" name="Picture 11"/>
          <p:cNvPicPr>
            <a:picLocks noChangeAspect="1"/>
          </p:cNvPicPr>
          <p:nvPr/>
        </p:nvPicPr>
        <p:blipFill>
          <a:blip r:embed="rId4"/>
          <a:stretch>
            <a:fillRect/>
          </a:stretch>
        </p:blipFill>
        <p:spPr>
          <a:xfrm>
            <a:off x="4418342" y="3475568"/>
            <a:ext cx="4769556" cy="3314700"/>
          </a:xfrm>
          <a:prstGeom prst="rect">
            <a:avLst/>
          </a:prstGeom>
        </p:spPr>
      </p:pic>
      <p:sp>
        <p:nvSpPr>
          <p:cNvPr id="13" name="TextBox 12"/>
          <p:cNvSpPr txBox="1"/>
          <p:nvPr/>
        </p:nvSpPr>
        <p:spPr>
          <a:xfrm>
            <a:off x="10030" y="5621869"/>
            <a:ext cx="5815037" cy="1200328"/>
          </a:xfrm>
          <a:prstGeom prst="rect">
            <a:avLst/>
          </a:prstGeom>
          <a:noFill/>
        </p:spPr>
        <p:txBody>
          <a:bodyPr wrap="square" rtlCol="0">
            <a:spAutoFit/>
          </a:bodyPr>
          <a:lstStyle/>
          <a:p>
            <a:pPr marL="342900" indent="-342900">
              <a:buFont typeface="Arial"/>
              <a:buChar char="•"/>
            </a:pPr>
            <a:r>
              <a:rPr lang="zh-TW" altLang="en-US" sz="2400" dirty="0">
                <a:solidFill>
                  <a:srgbClr val="FF0000"/>
                </a:solidFill>
                <a:latin typeface="华文细黑"/>
                <a:ea typeface="华文细黑"/>
                <a:cs typeface="华文细黑"/>
              </a:rPr>
              <a:t>像“矫形器”</a:t>
            </a:r>
            <a:r>
              <a:rPr lang="en-US" altLang="zh-TW"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按顺序设置。</a:t>
            </a:r>
          </a:p>
          <a:p>
            <a:pPr marL="342900" indent="-342900">
              <a:buFont typeface="Arial"/>
              <a:buChar char="•"/>
            </a:pPr>
            <a:r>
              <a:rPr lang="zh-TW" altLang="en-US" sz="2400" dirty="0">
                <a:solidFill>
                  <a:srgbClr val="FF0000"/>
                </a:solidFill>
                <a:latin typeface="华文细黑"/>
                <a:ea typeface="华文细黑"/>
                <a:cs typeface="华文细黑"/>
              </a:rPr>
              <a:t>由医学作家设置断肢或矫直弯曲的。</a:t>
            </a:r>
          </a:p>
          <a:p>
            <a:pPr marL="342900" indent="-342900">
              <a:buFont typeface="Arial"/>
              <a:buChar char="•"/>
            </a:pPr>
            <a:r>
              <a:rPr lang="zh-TW" altLang="en-US" sz="2400" dirty="0">
                <a:solidFill>
                  <a:srgbClr val="FF0000"/>
                </a:solidFill>
                <a:latin typeface="华文细黑"/>
                <a:ea typeface="华文细黑"/>
                <a:cs typeface="华文细黑"/>
              </a:rPr>
              <a:t>想法是提多正在完成尚未完成的工作。</a:t>
            </a:r>
            <a:endParaRPr lang="en-US" sz="2400" dirty="0">
              <a:solidFill>
                <a:srgbClr val="FF0000"/>
              </a:solidFill>
              <a:latin typeface="华文细黑"/>
              <a:ea typeface="华文细黑"/>
              <a:cs typeface="华文细黑"/>
            </a:endParaRPr>
          </a:p>
        </p:txBody>
      </p:sp>
      <p:sp>
        <p:nvSpPr>
          <p:cNvPr id="14" name="Rectangle 13"/>
          <p:cNvSpPr/>
          <p:nvPr/>
        </p:nvSpPr>
        <p:spPr>
          <a:xfrm>
            <a:off x="5468256" y="4155695"/>
            <a:ext cx="1406725" cy="1938992"/>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设立</a:t>
            </a:r>
            <a:r>
              <a:rPr lang="zh-CHT" altLang="en-US" sz="2400" b="1" dirty="0" smtClean="0">
                <a:solidFill>
                  <a:srgbClr val="FF0000"/>
                </a:solidFill>
                <a:latin typeface="华文细黑"/>
                <a:ea typeface="华文细黑"/>
                <a:cs typeface="华文细黑"/>
              </a:rPr>
              <a:t>。</a:t>
            </a:r>
            <a:endParaRPr lang="en-US" altLang="zh-CHT" sz="2400" b="1" dirty="0" smtClean="0">
              <a:solidFill>
                <a:srgbClr val="FF0000"/>
              </a:solidFill>
              <a:latin typeface="华文细黑"/>
              <a:ea typeface="华文细黑"/>
              <a:cs typeface="华文细黑"/>
            </a:endParaRPr>
          </a:p>
          <a:p>
            <a:endParaRPr lang="zh-CHT" altLang="en-US" sz="2400" b="1" dirty="0">
              <a:solidFill>
                <a:srgbClr val="FF0000"/>
              </a:solidFill>
              <a:latin typeface="华文细黑"/>
              <a:ea typeface="华文细黑"/>
              <a:cs typeface="华文细黑"/>
            </a:endParaRPr>
          </a:p>
          <a:p>
            <a:r>
              <a:rPr lang="zh-CHT" altLang="en-US" sz="2400" b="1" dirty="0" smtClean="0">
                <a:solidFill>
                  <a:srgbClr val="FF0000"/>
                </a:solidFill>
                <a:latin typeface="华文细黑"/>
                <a:ea typeface="华文细黑"/>
                <a:cs typeface="华文细黑"/>
              </a:rPr>
              <a:t>教</a:t>
            </a:r>
            <a:r>
              <a:rPr lang="zh-CN" altLang="en-US" sz="2400" b="1" dirty="0" smtClean="0">
                <a:solidFill>
                  <a:srgbClr val="FF0000"/>
                </a:solidFill>
                <a:latin typeface="华文细黑"/>
                <a:ea typeface="华文细黑"/>
                <a:cs typeface="华文细黑"/>
              </a:rPr>
              <a:t>导</a:t>
            </a:r>
            <a:r>
              <a:rPr lang="zh-CHT" altLang="en-US" sz="2400" b="1" dirty="0" smtClean="0">
                <a:solidFill>
                  <a:srgbClr val="FF0000"/>
                </a:solidFill>
                <a:latin typeface="华文细黑"/>
                <a:ea typeface="华文细黑"/>
                <a:cs typeface="华文细黑"/>
              </a:rPr>
              <a:t>。</a:t>
            </a:r>
            <a:endParaRPr lang="en-US" altLang="zh-CHT" sz="2400" b="1" dirty="0" smtClean="0">
              <a:solidFill>
                <a:srgbClr val="FF0000"/>
              </a:solidFill>
              <a:latin typeface="华文细黑"/>
              <a:ea typeface="华文细黑"/>
              <a:cs typeface="华文细黑"/>
            </a:endParaRPr>
          </a:p>
          <a:p>
            <a:endParaRPr lang="zh-CHT" altLang="en-US" sz="2400" b="1" dirty="0">
              <a:solidFill>
                <a:srgbClr val="FF0000"/>
              </a:solidFill>
              <a:latin typeface="华文细黑"/>
              <a:ea typeface="华文细黑"/>
              <a:cs typeface="华文细黑"/>
            </a:endParaRPr>
          </a:p>
          <a:p>
            <a:r>
              <a:rPr lang="zh-CHT" altLang="en-US" sz="2400" b="1" dirty="0" smtClean="0">
                <a:solidFill>
                  <a:srgbClr val="FF0000"/>
                </a:solidFill>
                <a:latin typeface="华文细黑"/>
                <a:ea typeface="华文细黑"/>
                <a:cs typeface="华文细黑"/>
              </a:rPr>
              <a:t>提醒。</a:t>
            </a:r>
            <a:endParaRPr lang="en-US" sz="24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70610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1904"/>
            <a:ext cx="9175649" cy="3416320"/>
          </a:xfrm>
          <a:prstGeom prst="rect">
            <a:avLst/>
          </a:prstGeom>
        </p:spPr>
        <p:txBody>
          <a:bodyPr wrap="square">
            <a:spAutoFit/>
          </a:bodyPr>
          <a:lstStyle/>
          <a:p>
            <a:r>
              <a:rPr lang="zh-TW" altLang="en-US" sz="2400" b="1"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神</a:t>
            </a:r>
            <a:r>
              <a:rPr lang="en-US" sz="2400" dirty="0">
                <a:solidFill>
                  <a:srgbClr val="0000FF"/>
                </a:solidFill>
                <a:latin typeface="华文细黑"/>
                <a:ea typeface="华文细黑"/>
                <a:cs typeface="华文细黑"/>
              </a:rPr>
              <a:t>的仆人，耶稣基督的使徒</a:t>
            </a:r>
            <a:r>
              <a:rPr lang="en-US" sz="2400" dirty="0" smtClean="0">
                <a:solidFill>
                  <a:srgbClr val="0000FF"/>
                </a:solidFill>
                <a:latin typeface="华文细黑"/>
                <a:ea typeface="华文细黑"/>
                <a:cs typeface="华文细黑"/>
              </a:rPr>
              <a:t>保罗 </a:t>
            </a:r>
            <a:r>
              <a:rPr lang="zh-TW" altLang="en-US" sz="2400" b="1" dirty="0" smtClean="0">
                <a:solidFill>
                  <a:srgbClr val="0000FF"/>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(1:1a)</a:t>
            </a:r>
            <a:r>
              <a:rPr lang="zh-TW" altLang="en-US" sz="2400" b="1" dirty="0" smtClean="0">
                <a:solidFill>
                  <a:srgbClr val="0000FF"/>
                </a:solidFill>
                <a:latin typeface="华文细黑"/>
                <a:ea typeface="华文细黑"/>
                <a:cs typeface="华文细黑"/>
              </a:rPr>
              <a:t>。</a:t>
            </a:r>
            <a:endParaRPr lang="zh-TW" altLang="en-US" sz="2400" b="1" dirty="0">
              <a:solidFill>
                <a:srgbClr val="0000FF"/>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传讲什么</a:t>
            </a:r>
            <a:r>
              <a:rPr lang="zh-TW" altLang="en-US" sz="2400" b="1" dirty="0">
                <a:solidFill>
                  <a:srgbClr val="FF0000"/>
                </a:solidFill>
                <a:latin typeface="华文细黑"/>
                <a:ea typeface="华文细黑"/>
                <a:cs typeface="华文细黑"/>
              </a:rPr>
              <a:t>是</a:t>
            </a:r>
            <a:r>
              <a:rPr lang="zh-TW" altLang="en-US" sz="2400" b="1" dirty="0" smtClean="0">
                <a:solidFill>
                  <a:srgbClr val="FF0000"/>
                </a:solidFill>
                <a:latin typeface="华文细黑"/>
                <a:ea typeface="华文细黑"/>
                <a:cs typeface="华文细黑"/>
              </a:rPr>
              <a:t>好的</a:t>
            </a:r>
            <a:r>
              <a:rPr lang="zh-TW" altLang="en-US" sz="2400" b="1" dirty="0" smtClean="0">
                <a:solidFill>
                  <a:srgbClr val="FF0000"/>
                </a:solidFill>
                <a:latin typeface="华文细黑"/>
                <a:ea typeface="华文细黑"/>
                <a:cs typeface="华文细黑"/>
              </a:rPr>
              <a:t>。</a:t>
            </a:r>
            <a:r>
              <a:rPr lang="en-US" altLang="zh-TW" sz="2400" b="1"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把</a:t>
            </a:r>
            <a:r>
              <a:rPr lang="en-US" sz="2400" dirty="0">
                <a:solidFill>
                  <a:srgbClr val="0000FF"/>
                </a:solidFill>
                <a:latin typeface="华文细黑"/>
                <a:ea typeface="华文细黑"/>
                <a:cs typeface="华文细黑"/>
              </a:rPr>
              <a:t>他的道显明了。这传扬的责任，是按着神我们救主的命令交托了</a:t>
            </a:r>
            <a:r>
              <a:rPr lang="en-US" sz="2400" dirty="0" smtClean="0">
                <a:solidFill>
                  <a:srgbClr val="0000FF"/>
                </a:solidFill>
                <a:latin typeface="华文细黑"/>
                <a:ea typeface="华文细黑"/>
                <a:cs typeface="华文细黑"/>
              </a:rPr>
              <a:t>我”</a:t>
            </a:r>
            <a:r>
              <a:rPr lang="en-US" sz="2400" dirty="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1</a:t>
            </a:r>
            <a:r>
              <a:rPr lang="en-US" altLang="zh-CN" sz="2400" dirty="0">
                <a:solidFill>
                  <a:srgbClr val="0000FF"/>
                </a:solidFill>
                <a:latin typeface="华文细黑"/>
                <a:ea typeface="华文细黑"/>
                <a:cs typeface="华文细黑"/>
              </a:rPr>
              <a:t>:3b)</a:t>
            </a:r>
            <a:r>
              <a:rPr 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传</a:t>
            </a:r>
            <a:r>
              <a:rPr lang="zh-TW" altLang="en-US" sz="2400" dirty="0">
                <a:solidFill>
                  <a:srgbClr val="FF0000"/>
                </a:solidFill>
                <a:latin typeface="华文细黑"/>
                <a:ea typeface="华文细黑"/>
                <a:cs typeface="华文细黑"/>
              </a:rPr>
              <a:t>道是建立</a:t>
            </a:r>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增强</a:t>
            </a:r>
            <a:r>
              <a:rPr lang="en-US" sz="2400" dirty="0" smtClean="0">
                <a:solidFill>
                  <a:srgbClr val="0000FF"/>
                </a:solidFill>
                <a:latin typeface="华文细黑"/>
                <a:ea typeface="华文细黑"/>
                <a:cs typeface="华文细黑"/>
              </a:rPr>
              <a:t>神</a:t>
            </a:r>
            <a:r>
              <a:rPr lang="en-US" sz="2400" dirty="0">
                <a:solidFill>
                  <a:srgbClr val="0000FF"/>
                </a:solidFill>
                <a:latin typeface="华文细黑"/>
                <a:ea typeface="华文细黑"/>
                <a:cs typeface="华文细黑"/>
              </a:rPr>
              <a:t>选民的</a:t>
            </a:r>
            <a:r>
              <a:rPr lang="en-US" sz="2400" dirty="0" smtClean="0">
                <a:solidFill>
                  <a:srgbClr val="0000FF"/>
                </a:solidFill>
                <a:latin typeface="华文细黑"/>
                <a:ea typeface="华文细黑"/>
                <a:cs typeface="华文细黑"/>
              </a:rPr>
              <a:t>信心</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(1:1b)</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讲道促进</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真理</a:t>
            </a:r>
            <a:r>
              <a:rPr lang="en-US" sz="2400" dirty="0">
                <a:solidFill>
                  <a:srgbClr val="0000FF"/>
                </a:solidFill>
                <a:latin typeface="华文细黑"/>
                <a:ea typeface="华文细黑"/>
                <a:cs typeface="华文细黑"/>
              </a:rPr>
              <a:t>的知识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(1:1c)</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讲</a:t>
            </a:r>
            <a:r>
              <a:rPr lang="zh-TW" altLang="en-US" sz="2400" dirty="0">
                <a:solidFill>
                  <a:srgbClr val="FF0000"/>
                </a:solidFill>
                <a:latin typeface="华文细黑"/>
                <a:ea typeface="华文细黑"/>
                <a:cs typeface="华文细黑"/>
              </a:rPr>
              <a:t>道</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导致</a:t>
            </a:r>
            <a:r>
              <a:rPr lang="en-US" sz="2400" dirty="0">
                <a:solidFill>
                  <a:srgbClr val="0000FF"/>
                </a:solidFill>
                <a:latin typeface="华文细黑"/>
                <a:ea typeface="华文细黑"/>
                <a:cs typeface="华文细黑"/>
              </a:rPr>
              <a:t>敬虔</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(1:1d)</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讲道</a:t>
            </a:r>
            <a:r>
              <a:rPr lang="zh-CN" altLang="en-US" sz="2400" dirty="0" smtClean="0">
                <a:solidFill>
                  <a:srgbClr val="FF0000"/>
                </a:solidFill>
                <a:latin typeface="华文细黑"/>
                <a:ea typeface="华文细黑"/>
                <a:cs typeface="华文细黑"/>
              </a:rPr>
              <a:t>有</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盼望那无谎言的神在万古之先所应许</a:t>
            </a:r>
            <a:r>
              <a:rPr lang="en-US" sz="2400" dirty="0" smtClean="0">
                <a:solidFill>
                  <a:srgbClr val="0000FF"/>
                </a:solidFill>
                <a:latin typeface="华文细黑"/>
                <a:ea typeface="华文细黑"/>
                <a:cs typeface="华文细黑"/>
              </a:rPr>
              <a:t>的永生</a:t>
            </a:r>
            <a:r>
              <a:rPr lang="en-US" altLang="zh-TW" sz="2400" dirty="0" smtClean="0">
                <a:solidFill>
                  <a:srgbClr val="0000FF"/>
                </a:solidFill>
                <a:latin typeface="华文细黑"/>
                <a:ea typeface="华文细黑"/>
                <a:cs typeface="华文细黑"/>
              </a:rPr>
              <a:t>”(1:2a)</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a:t>
            </a:r>
            <a:r>
              <a:rPr lang="zh-TW" altLang="en-US" sz="2400" dirty="0" smtClean="0">
                <a:solidFill>
                  <a:srgbClr val="FF0000"/>
                </a:solidFill>
                <a:latin typeface="华文细黑"/>
                <a:ea typeface="华文细黑"/>
                <a:cs typeface="华文细黑"/>
              </a:rPr>
              <a:t>传</a:t>
            </a:r>
            <a:r>
              <a:rPr lang="zh-TW" altLang="en-US" sz="2400" dirty="0">
                <a:solidFill>
                  <a:srgbClr val="FF0000"/>
                </a:solidFill>
                <a:latin typeface="华文细黑"/>
                <a:ea typeface="华文细黑"/>
                <a:cs typeface="华文细黑"/>
              </a:rPr>
              <a:t>道</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到了日期，借着传扬的工夫</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(1:3a)</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传道产生</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共信</a:t>
            </a:r>
            <a:r>
              <a:rPr lang="en-US" sz="2400" dirty="0" smtClean="0">
                <a:solidFill>
                  <a:srgbClr val="0000FF"/>
                </a:solidFill>
                <a:latin typeface="华文细黑"/>
                <a:ea typeface="华文细黑"/>
                <a:cs typeface="华文细黑"/>
              </a:rPr>
              <a:t>之道</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(1:4)</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18923"/>
            <a:ext cx="9156126"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a:t>
            </a:r>
            <a:r>
              <a:rPr lang="zh-CN" altLang="en-US" sz="2400" b="1" dirty="0" smtClean="0">
                <a:solidFill>
                  <a:srgbClr val="FF0000"/>
                </a:solidFill>
                <a:latin typeface="华文细黑"/>
                <a:ea typeface="华文细黑"/>
                <a:cs typeface="华文细黑"/>
              </a:rPr>
              <a:t>。设立</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如何</a:t>
            </a:r>
            <a:r>
              <a:rPr lang="zh-CN" altLang="en-US" sz="2400" b="1" dirty="0">
                <a:solidFill>
                  <a:srgbClr val="FF0000"/>
                </a:solidFill>
                <a:latin typeface="华文细黑"/>
                <a:ea typeface="华文细黑"/>
                <a:cs typeface="华文细黑"/>
              </a:rPr>
              <a:t>设立</a:t>
            </a:r>
            <a:r>
              <a:rPr lang="zh-CN" altLang="en-US" sz="2400" b="1" dirty="0" smtClean="0">
                <a:solidFill>
                  <a:srgbClr val="FF0000"/>
                </a:solidFill>
                <a:latin typeface="华文细黑"/>
                <a:ea typeface="华文细黑"/>
                <a:cs typeface="华文细黑"/>
              </a:rPr>
              <a:t>领袖。</a:t>
            </a:r>
            <a:r>
              <a:rPr lang="en-US" sz="2400" b="1" dirty="0">
                <a:latin typeface="Arial Narrow"/>
                <a:cs typeface="Arial Narrow"/>
              </a:rPr>
              <a:t>1</a:t>
            </a:r>
            <a:r>
              <a:rPr lang="en-US" sz="2400" b="1" dirty="0" smtClean="0">
                <a:latin typeface="Arial Narrow"/>
                <a:cs typeface="Arial Narrow"/>
              </a:rPr>
              <a:t>. Appoint: How </a:t>
            </a:r>
            <a:r>
              <a:rPr lang="en-US" sz="2400" b="1" dirty="0">
                <a:latin typeface="Arial Narrow"/>
                <a:cs typeface="Arial Narrow"/>
              </a:rPr>
              <a:t>to </a:t>
            </a:r>
            <a:r>
              <a:rPr lang="en-US" sz="2400" b="1" dirty="0" smtClean="0">
                <a:latin typeface="Arial Narrow"/>
                <a:cs typeface="Arial Narrow"/>
              </a:rPr>
              <a:t>appoint </a:t>
            </a:r>
            <a:r>
              <a:rPr lang="en-US" altLang="zh-CN" sz="2400" b="1" dirty="0" smtClean="0">
                <a:latin typeface="Arial Narrow"/>
                <a:cs typeface="Arial Narrow"/>
              </a:rPr>
              <a:t>godly </a:t>
            </a:r>
            <a:r>
              <a:rPr lang="en-US" sz="2400" b="1" dirty="0" smtClean="0">
                <a:latin typeface="Arial Narrow"/>
                <a:cs typeface="Arial Narrow"/>
              </a:rPr>
              <a:t>leaders</a:t>
            </a:r>
            <a:r>
              <a:rPr lang="en-US" sz="2400" b="1" dirty="0">
                <a:latin typeface="Arial Narrow"/>
                <a:cs typeface="Arial Narrow"/>
              </a:rPr>
              <a:t>.</a:t>
            </a:r>
            <a:r>
              <a:rPr lang="en-US" sz="2400" dirty="0">
                <a:latin typeface="Arial Narrow"/>
                <a:cs typeface="Arial Narrow"/>
              </a:rPr>
              <a:t> </a:t>
            </a:r>
            <a:endParaRPr lang="en-US" sz="2400" b="1" dirty="0">
              <a:latin typeface="Arial Narrow"/>
              <a:cs typeface="Arial Narrow"/>
            </a:endParaRPr>
          </a:p>
        </p:txBody>
      </p:sp>
      <p:sp>
        <p:nvSpPr>
          <p:cNvPr id="7" name="TextBox 6"/>
          <p:cNvSpPr txBox="1"/>
          <p:nvPr/>
        </p:nvSpPr>
        <p:spPr>
          <a:xfrm>
            <a:off x="8669873" y="-29190"/>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7</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14716" y="3763407"/>
            <a:ext cx="9160933" cy="3139321"/>
          </a:xfrm>
          <a:prstGeom prst="rect">
            <a:avLst/>
          </a:prstGeom>
        </p:spPr>
        <p:txBody>
          <a:bodyPr wrap="square">
            <a:spAutoFit/>
          </a:bodyPr>
          <a:lstStyle/>
          <a:p>
            <a:r>
              <a:rPr lang="en-US" sz="2200" dirty="0">
                <a:solidFill>
                  <a:srgbClr val="0000FF"/>
                </a:solidFill>
                <a:latin typeface="Arial Narrow"/>
                <a:cs typeface="Arial Narrow"/>
              </a:rPr>
              <a:t>“Paul, a servant of God and an apostle of Jesus Christ”(1:1a).</a:t>
            </a:r>
          </a:p>
          <a:p>
            <a:r>
              <a:rPr lang="en-US" sz="2200" b="1" dirty="0" smtClean="0">
                <a:latin typeface="Arial Narrow"/>
                <a:cs typeface="Arial Narrow"/>
              </a:rPr>
              <a:t>A. Preach </a:t>
            </a:r>
            <a:r>
              <a:rPr lang="en-US" sz="2200" b="1" dirty="0">
                <a:latin typeface="Arial Narrow"/>
                <a:cs typeface="Arial Narrow"/>
              </a:rPr>
              <a:t>what is good</a:t>
            </a:r>
            <a:r>
              <a:rPr lang="en-US" sz="2200" b="1" dirty="0" smtClean="0">
                <a:latin typeface="Arial Narrow"/>
                <a:cs typeface="Arial Narrow"/>
              </a:rPr>
              <a:t>.</a:t>
            </a:r>
            <a:r>
              <a:rPr lang="en-US" sz="2200" dirty="0" smtClean="0">
                <a:latin typeface="Arial Narrow"/>
                <a:cs typeface="Arial Narrow"/>
              </a:rPr>
              <a:t> </a:t>
            </a:r>
            <a:r>
              <a:rPr lang="en-US" sz="2200" dirty="0" smtClean="0">
                <a:solidFill>
                  <a:srgbClr val="0000FF"/>
                </a:solidFill>
                <a:latin typeface="Arial Narrow"/>
                <a:cs typeface="Arial Narrow"/>
              </a:rPr>
              <a:t>“Entrusted </a:t>
            </a:r>
            <a:r>
              <a:rPr lang="en-US" sz="2200" dirty="0">
                <a:solidFill>
                  <a:srgbClr val="0000FF"/>
                </a:solidFill>
                <a:latin typeface="Arial Narrow"/>
                <a:cs typeface="Arial Narrow"/>
              </a:rPr>
              <a:t>to me by the command of God our Savior”(1:3b)</a:t>
            </a:r>
            <a:r>
              <a:rPr lang="en-US" sz="2200" dirty="0" smtClean="0">
                <a:solidFill>
                  <a:srgbClr val="0000FF"/>
                </a:solidFill>
                <a:latin typeface="Arial Narrow"/>
                <a:cs typeface="Arial Narrow"/>
              </a:rPr>
              <a:t>.</a:t>
            </a:r>
            <a:endParaRPr lang="en-US" sz="2200" dirty="0" smtClean="0">
              <a:solidFill>
                <a:srgbClr val="0000FF"/>
              </a:solidFill>
              <a:latin typeface="Arial Narrow"/>
              <a:cs typeface="Arial Narrow"/>
            </a:endParaRPr>
          </a:p>
          <a:p>
            <a:r>
              <a:rPr lang="en-US" sz="2200" dirty="0" smtClean="0">
                <a:latin typeface="Arial Narrow"/>
                <a:cs typeface="Arial Narrow"/>
              </a:rPr>
              <a:t>(</a:t>
            </a:r>
            <a:r>
              <a:rPr lang="en-US" sz="2200" dirty="0">
                <a:latin typeface="Arial Narrow"/>
                <a:cs typeface="Arial Narrow"/>
              </a:rPr>
              <a:t>1)Preaching </a:t>
            </a:r>
            <a:r>
              <a:rPr lang="en-US" sz="2200" dirty="0" smtClean="0">
                <a:latin typeface="Arial Narrow"/>
                <a:cs typeface="Arial Narrow"/>
              </a:rPr>
              <a:t>builds </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to further the faith of God’s elect”(1:1b). </a:t>
            </a:r>
            <a:endParaRPr lang="en-US" sz="2200" dirty="0" smtClean="0">
              <a:solidFill>
                <a:srgbClr val="0000FF"/>
              </a:solidFill>
              <a:latin typeface="Arial Narrow"/>
              <a:cs typeface="Arial Narrow"/>
            </a:endParaRPr>
          </a:p>
          <a:p>
            <a:r>
              <a:rPr lang="en-US" sz="2200" dirty="0" smtClean="0">
                <a:latin typeface="Arial Narrow"/>
                <a:cs typeface="Arial Narrow"/>
              </a:rPr>
              <a:t>(</a:t>
            </a:r>
            <a:r>
              <a:rPr lang="en-US" sz="2200" dirty="0">
                <a:latin typeface="Arial Narrow"/>
                <a:cs typeface="Arial Narrow"/>
              </a:rPr>
              <a:t>2)Preaching promotes </a:t>
            </a:r>
            <a:r>
              <a:rPr lang="en-US" sz="2200" dirty="0">
                <a:solidFill>
                  <a:srgbClr val="0000FF"/>
                </a:solidFill>
                <a:latin typeface="Arial Narrow"/>
                <a:cs typeface="Arial Narrow"/>
              </a:rPr>
              <a:t>“their knowledge of the truth”(1:1c)</a:t>
            </a:r>
            <a:r>
              <a:rPr lang="en-US" sz="2200" dirty="0" smtClean="0">
                <a:solidFill>
                  <a:srgbClr val="0000FF"/>
                </a:solidFill>
                <a:latin typeface="Arial Narrow"/>
                <a:cs typeface="Arial Narrow"/>
              </a:rPr>
              <a:t>.</a:t>
            </a:r>
          </a:p>
          <a:p>
            <a:r>
              <a:rPr lang="en-US" sz="2200" dirty="0" smtClean="0">
                <a:latin typeface="Arial Narrow"/>
                <a:cs typeface="Arial Narrow"/>
              </a:rPr>
              <a:t>(</a:t>
            </a:r>
            <a:r>
              <a:rPr lang="en-US" sz="2200" dirty="0">
                <a:latin typeface="Arial Narrow"/>
                <a:cs typeface="Arial Narrow"/>
              </a:rPr>
              <a:t>3)</a:t>
            </a:r>
            <a:r>
              <a:rPr lang="en-US" sz="2200" dirty="0" smtClean="0">
                <a:latin typeface="Arial Narrow"/>
                <a:cs typeface="Arial Narrow"/>
              </a:rPr>
              <a:t>Preaching </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leads to godliness”(1:1d)</a:t>
            </a:r>
            <a:r>
              <a:rPr lang="en-US" sz="2200" dirty="0" smtClean="0">
                <a:solidFill>
                  <a:srgbClr val="0000FF"/>
                </a:solidFill>
                <a:latin typeface="Arial Narrow"/>
                <a:cs typeface="Arial Narrow"/>
              </a:rPr>
              <a:t>.</a:t>
            </a:r>
          </a:p>
          <a:p>
            <a:r>
              <a:rPr lang="en-US" sz="2200" dirty="0" smtClean="0">
                <a:latin typeface="Arial Narrow"/>
                <a:cs typeface="Arial Narrow"/>
              </a:rPr>
              <a:t>(</a:t>
            </a:r>
            <a:r>
              <a:rPr lang="en-US" sz="2200" dirty="0">
                <a:latin typeface="Arial Narrow"/>
                <a:cs typeface="Arial Narrow"/>
              </a:rPr>
              <a:t>4</a:t>
            </a:r>
            <a:r>
              <a:rPr lang="en-US" sz="2200" dirty="0" smtClean="0">
                <a:latin typeface="Arial Narrow"/>
                <a:cs typeface="Arial Narrow"/>
              </a:rPr>
              <a:t>)Preaching </a:t>
            </a:r>
            <a:r>
              <a:rPr lang="en-US" sz="2200" dirty="0">
                <a:latin typeface="Arial Narrow"/>
                <a:cs typeface="Arial Narrow"/>
              </a:rPr>
              <a:t>gives </a:t>
            </a:r>
            <a:r>
              <a:rPr lang="en-US" sz="2200" dirty="0">
                <a:solidFill>
                  <a:srgbClr val="0000FF"/>
                </a:solidFill>
                <a:latin typeface="Arial Narrow"/>
                <a:cs typeface="Arial Narrow"/>
              </a:rPr>
              <a:t>“the hope of eternal </a:t>
            </a:r>
            <a:r>
              <a:rPr lang="en-US" sz="2200" dirty="0" err="1">
                <a:solidFill>
                  <a:srgbClr val="0000FF"/>
                </a:solidFill>
                <a:latin typeface="Arial Narrow"/>
                <a:cs typeface="Arial Narrow"/>
              </a:rPr>
              <a:t>life</a:t>
            </a:r>
            <a:r>
              <a:rPr lang="en-US" sz="2200" dirty="0" err="1" smtClean="0">
                <a:solidFill>
                  <a:srgbClr val="0000FF"/>
                </a:solidFill>
                <a:latin typeface="Arial Narrow"/>
                <a:cs typeface="Arial Narrow"/>
              </a:rPr>
              <a:t>,which</a:t>
            </a:r>
            <a:r>
              <a:rPr lang="en-US" sz="2200" dirty="0" smtClean="0">
                <a:solidFill>
                  <a:srgbClr val="0000FF"/>
                </a:solidFill>
                <a:latin typeface="Arial Narrow"/>
                <a:cs typeface="Arial Narrow"/>
              </a:rPr>
              <a:t> </a:t>
            </a:r>
            <a:r>
              <a:rPr lang="en-US" sz="2200" dirty="0">
                <a:solidFill>
                  <a:srgbClr val="0000FF"/>
                </a:solidFill>
                <a:latin typeface="Arial Narrow"/>
                <a:cs typeface="Arial Narrow"/>
              </a:rPr>
              <a:t>God, who </a:t>
            </a:r>
            <a:endParaRPr lang="en-US" sz="2200" dirty="0" smtClean="0">
              <a:solidFill>
                <a:srgbClr val="0000FF"/>
              </a:solidFill>
              <a:latin typeface="Arial Narrow"/>
              <a:cs typeface="Arial Narrow"/>
            </a:endParaRPr>
          </a:p>
          <a:p>
            <a:r>
              <a:rPr lang="en-US" sz="2200" dirty="0" smtClean="0">
                <a:solidFill>
                  <a:srgbClr val="0000FF"/>
                </a:solidFill>
                <a:latin typeface="Arial Narrow"/>
                <a:cs typeface="Arial Narrow"/>
              </a:rPr>
              <a:t>does </a:t>
            </a:r>
            <a:r>
              <a:rPr lang="en-US" sz="2200" dirty="0">
                <a:solidFill>
                  <a:srgbClr val="0000FF"/>
                </a:solidFill>
                <a:latin typeface="Arial Narrow"/>
                <a:cs typeface="Arial Narrow"/>
              </a:rPr>
              <a:t>not lie, promised before the beginning of time”(1:2a)</a:t>
            </a:r>
            <a:r>
              <a:rPr lang="en-US" sz="2200" dirty="0" smtClean="0">
                <a:solidFill>
                  <a:srgbClr val="0000FF"/>
                </a:solidFill>
                <a:latin typeface="Arial Narrow"/>
                <a:cs typeface="Arial Narrow"/>
              </a:rPr>
              <a:t>. </a:t>
            </a:r>
          </a:p>
          <a:p>
            <a:r>
              <a:rPr lang="en-US" sz="2200" dirty="0" smtClean="0">
                <a:latin typeface="Arial Narrow"/>
                <a:cs typeface="Arial Narrow"/>
              </a:rPr>
              <a:t>(</a:t>
            </a:r>
            <a:r>
              <a:rPr lang="en-US" sz="2200" dirty="0">
                <a:latin typeface="Arial Narrow"/>
                <a:cs typeface="Arial Narrow"/>
              </a:rPr>
              <a:t>5)</a:t>
            </a:r>
            <a:r>
              <a:rPr lang="en-US" sz="2200" dirty="0" smtClean="0">
                <a:latin typeface="Arial Narrow"/>
                <a:cs typeface="Arial Narrow"/>
              </a:rPr>
              <a:t>Preaching </a:t>
            </a:r>
            <a:r>
              <a:rPr lang="en-US" sz="2200" dirty="0" smtClean="0">
                <a:solidFill>
                  <a:srgbClr val="0000FF"/>
                </a:solidFill>
                <a:latin typeface="Arial Narrow"/>
                <a:cs typeface="Arial Narrow"/>
              </a:rPr>
              <a:t>“</a:t>
            </a:r>
            <a:r>
              <a:rPr lang="en-US" sz="2200" dirty="0">
                <a:solidFill>
                  <a:srgbClr val="0000FF"/>
                </a:solidFill>
                <a:latin typeface="Arial Narrow"/>
                <a:cs typeface="Arial Narrow"/>
              </a:rPr>
              <a:t>brings to light at his </a:t>
            </a:r>
            <a:r>
              <a:rPr lang="en-US" sz="2200" dirty="0" smtClean="0">
                <a:solidFill>
                  <a:srgbClr val="0000FF"/>
                </a:solidFill>
                <a:latin typeface="Arial Narrow"/>
                <a:cs typeface="Arial Narrow"/>
              </a:rPr>
              <a:t>appointed </a:t>
            </a:r>
            <a:r>
              <a:rPr lang="en-US" sz="2200" dirty="0">
                <a:solidFill>
                  <a:srgbClr val="0000FF"/>
                </a:solidFill>
                <a:latin typeface="Arial Narrow"/>
                <a:cs typeface="Arial Narrow"/>
              </a:rPr>
              <a:t>season”(1:3a)</a:t>
            </a:r>
            <a:r>
              <a:rPr lang="en-US" sz="2200" dirty="0" smtClean="0">
                <a:solidFill>
                  <a:srgbClr val="0000FF"/>
                </a:solidFill>
                <a:latin typeface="Arial Narrow"/>
                <a:cs typeface="Arial Narrow"/>
              </a:rPr>
              <a:t>. </a:t>
            </a:r>
          </a:p>
          <a:p>
            <a:r>
              <a:rPr lang="en-US" sz="2200" dirty="0" smtClean="0">
                <a:latin typeface="Arial Narrow"/>
                <a:cs typeface="Arial Narrow"/>
              </a:rPr>
              <a:t>(</a:t>
            </a:r>
            <a:r>
              <a:rPr lang="en-US" sz="2200" dirty="0">
                <a:latin typeface="Arial Narrow"/>
                <a:cs typeface="Arial Narrow"/>
              </a:rPr>
              <a:t>6)Preaching </a:t>
            </a:r>
            <a:r>
              <a:rPr lang="en-US" sz="2200" dirty="0" smtClean="0">
                <a:latin typeface="Arial Narrow"/>
                <a:cs typeface="Arial Narrow"/>
              </a:rPr>
              <a:t>produces </a:t>
            </a:r>
            <a:r>
              <a:rPr lang="en-US" sz="2200" dirty="0" smtClean="0">
                <a:solidFill>
                  <a:srgbClr val="0000FF"/>
                </a:solidFill>
                <a:latin typeface="Arial Narrow"/>
                <a:cs typeface="Arial Narrow"/>
              </a:rPr>
              <a:t>“common </a:t>
            </a:r>
            <a:r>
              <a:rPr lang="en-US" sz="2200" dirty="0">
                <a:solidFill>
                  <a:srgbClr val="0000FF"/>
                </a:solidFill>
                <a:latin typeface="Arial Narrow"/>
                <a:cs typeface="Arial Narrow"/>
              </a:rPr>
              <a:t>faith”(1:4). </a:t>
            </a:r>
          </a:p>
        </p:txBody>
      </p:sp>
      <p:pic>
        <p:nvPicPr>
          <p:cNvPr id="3" name="Picture 2"/>
          <p:cNvPicPr>
            <a:picLocks noChangeAspect="1"/>
          </p:cNvPicPr>
          <p:nvPr/>
        </p:nvPicPr>
        <p:blipFill>
          <a:blip r:embed="rId3"/>
          <a:stretch>
            <a:fillRect/>
          </a:stretch>
        </p:blipFill>
        <p:spPr>
          <a:xfrm>
            <a:off x="6180667" y="4944532"/>
            <a:ext cx="2994982" cy="1913467"/>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一。设立</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如何设立领袖。</a:t>
            </a:r>
            <a:r>
              <a:rPr lang="en-US" sz="2400" b="1" dirty="0">
                <a:latin typeface="Arial Narrow"/>
                <a:cs typeface="Arial Narrow"/>
              </a:rPr>
              <a:t>1. Appoint: How to appoint </a:t>
            </a:r>
            <a:r>
              <a:rPr lang="en-US" altLang="zh-CN" sz="2400" b="1" dirty="0">
                <a:latin typeface="Arial Narrow"/>
                <a:cs typeface="Arial Narrow"/>
              </a:rPr>
              <a:t>godly </a:t>
            </a:r>
            <a:r>
              <a:rPr lang="en-US" sz="2400" b="1" dirty="0">
                <a:latin typeface="Arial Narrow"/>
                <a:cs typeface="Arial Narrow"/>
              </a:rPr>
              <a:t>leaders.</a:t>
            </a:r>
            <a:r>
              <a:rPr lang="en-US" sz="2400" dirty="0">
                <a:latin typeface="Arial Narrow"/>
                <a:cs typeface="Arial Narrow"/>
              </a:rPr>
              <a:t> </a:t>
            </a:r>
            <a:endParaRPr lang="en-US" sz="2400" b="1" dirty="0">
              <a:latin typeface="Arial Narrow"/>
              <a:cs typeface="Arial Narrow"/>
            </a:endParaRPr>
          </a:p>
        </p:txBody>
      </p:sp>
      <p:sp>
        <p:nvSpPr>
          <p:cNvPr id="7" name="TextBox 6"/>
          <p:cNvSpPr txBox="1"/>
          <p:nvPr/>
        </p:nvSpPr>
        <p:spPr>
          <a:xfrm>
            <a:off x="8643893" y="-6553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8</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pic>
        <p:nvPicPr>
          <p:cNvPr id="5" name="Picture 4"/>
          <p:cNvPicPr>
            <a:picLocks noChangeAspect="1"/>
          </p:cNvPicPr>
          <p:nvPr/>
        </p:nvPicPr>
        <p:blipFill>
          <a:blip r:embed="rId3"/>
          <a:stretch>
            <a:fillRect/>
          </a:stretch>
        </p:blipFill>
        <p:spPr>
          <a:xfrm>
            <a:off x="5029201" y="470432"/>
            <a:ext cx="4148666" cy="5506466"/>
          </a:xfrm>
          <a:prstGeom prst="rect">
            <a:avLst/>
          </a:prstGeom>
        </p:spPr>
      </p:pic>
      <p:sp>
        <p:nvSpPr>
          <p:cNvPr id="6" name="Rectangle 5"/>
          <p:cNvSpPr/>
          <p:nvPr/>
        </p:nvSpPr>
        <p:spPr>
          <a:xfrm>
            <a:off x="0" y="470432"/>
            <a:ext cx="5638800" cy="2677656"/>
          </a:xfrm>
          <a:prstGeom prst="rect">
            <a:avLst/>
          </a:prstGeom>
        </p:spPr>
        <p:txBody>
          <a:bodyPr wrap="square">
            <a:spAutoFit/>
          </a:bodyPr>
          <a:lstStyle/>
          <a:p>
            <a:r>
              <a:rPr lang="zh-TW" altLang="en-US" sz="2400" dirty="0">
                <a:solidFill>
                  <a:srgbClr val="FF0000"/>
                </a:solidFill>
                <a:latin typeface="华文细黑"/>
                <a:ea typeface="华文细黑"/>
                <a:cs typeface="华文细黑"/>
              </a:rPr>
              <a:t>圣经中所显示的教会的组织</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基督是每一个</a:t>
            </a:r>
            <a:r>
              <a:rPr lang="zh-TW" altLang="en-US" sz="2400" dirty="0">
                <a:solidFill>
                  <a:srgbClr val="FF0000"/>
                </a:solidFill>
                <a:latin typeface="华文细黑"/>
                <a:ea typeface="华文细黑"/>
                <a:cs typeface="华文细黑"/>
              </a:rPr>
              <a:t>地方教会的首领。</a:t>
            </a:r>
          </a:p>
          <a:p>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圣经是每个地方教会</a:t>
            </a:r>
            <a:r>
              <a:rPr lang="zh-TW" altLang="en-US" sz="2400" dirty="0" smtClean="0">
                <a:solidFill>
                  <a:srgbClr val="FF0000"/>
                </a:solidFill>
                <a:latin typeface="华文细黑"/>
                <a:ea typeface="华文细黑"/>
                <a:cs typeface="华文细黑"/>
              </a:rPr>
              <a:t>唯一的信</a:t>
            </a:r>
            <a:r>
              <a:rPr lang="zh-CN" altLang="en-US" sz="2400" dirty="0" smtClean="0">
                <a:solidFill>
                  <a:srgbClr val="FF0000"/>
                </a:solidFill>
                <a:latin typeface="华文细黑"/>
                <a:ea typeface="华文细黑"/>
                <a:cs typeface="华文细黑"/>
              </a:rPr>
              <a:t>条</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每个</a:t>
            </a:r>
            <a:r>
              <a:rPr lang="zh-TW" altLang="en-US" sz="2400" dirty="0">
                <a:solidFill>
                  <a:srgbClr val="FF0000"/>
                </a:solidFill>
                <a:latin typeface="华文细黑"/>
                <a:ea typeface="华文细黑"/>
                <a:cs typeface="华文细黑"/>
              </a:rPr>
              <a:t>地方教会都</a:t>
            </a:r>
            <a:r>
              <a:rPr lang="zh-TW" altLang="en-US" sz="2400" dirty="0" smtClean="0">
                <a:solidFill>
                  <a:srgbClr val="FF0000"/>
                </a:solidFill>
                <a:latin typeface="华文细黑"/>
                <a:ea typeface="华文细黑"/>
                <a:cs typeface="华文细黑"/>
              </a:rPr>
              <a:t>是自治的</a:t>
            </a:r>
            <a:r>
              <a:rPr lang="zh-TW" altLang="en-US" sz="2400" dirty="0">
                <a:solidFill>
                  <a:srgbClr val="FF0000"/>
                </a:solidFill>
                <a:latin typeface="华文细黑"/>
                <a:ea typeface="华文细黑"/>
                <a:cs typeface="华文细黑"/>
              </a:rPr>
              <a:t>。</a:t>
            </a:r>
          </a:p>
          <a:p>
            <a:r>
              <a:rPr lang="en-US" altLang="zh-TW" sz="2400" dirty="0">
                <a:solidFill>
                  <a:srgbClr val="FF0000"/>
                </a:solidFill>
                <a:latin typeface="华文细黑"/>
                <a:ea typeface="华文细黑"/>
                <a:cs typeface="华文细黑"/>
              </a:rPr>
              <a:t>4.</a:t>
            </a:r>
            <a:r>
              <a:rPr lang="zh-TW" altLang="en-US" sz="2400" dirty="0">
                <a:solidFill>
                  <a:srgbClr val="FF0000"/>
                </a:solidFill>
                <a:latin typeface="华文细黑"/>
                <a:ea typeface="华文细黑"/>
                <a:cs typeface="华文细黑"/>
              </a:rPr>
              <a:t>地方教会之间没有组织联系。</a:t>
            </a:r>
          </a:p>
          <a:p>
            <a:r>
              <a:rPr lang="en-US" altLang="zh-TW" sz="2400" dirty="0">
                <a:solidFill>
                  <a:srgbClr val="FF0000"/>
                </a:solidFill>
                <a:latin typeface="华文细黑"/>
                <a:ea typeface="华文细黑"/>
                <a:cs typeface="华文细黑"/>
              </a:rPr>
              <a:t>5.</a:t>
            </a:r>
            <a:r>
              <a:rPr lang="zh-TW" altLang="en-US" sz="2400" dirty="0">
                <a:solidFill>
                  <a:srgbClr val="FF0000"/>
                </a:solidFill>
                <a:latin typeface="华文细黑"/>
                <a:ea typeface="华文细黑"/>
                <a:cs typeface="华文细黑"/>
              </a:rPr>
              <a:t>没有比当地教会更大的组织。</a:t>
            </a:r>
          </a:p>
          <a:p>
            <a:r>
              <a:rPr lang="en-US" altLang="zh-TW" sz="2400" dirty="0">
                <a:solidFill>
                  <a:srgbClr val="FF0000"/>
                </a:solidFill>
                <a:latin typeface="华文细黑"/>
                <a:ea typeface="华文细黑"/>
                <a:cs typeface="华文细黑"/>
              </a:rPr>
              <a:t>6.</a:t>
            </a:r>
            <a:r>
              <a:rPr lang="zh-TW" altLang="en-US" sz="2400" dirty="0" smtClean="0">
                <a:solidFill>
                  <a:srgbClr val="FF0000"/>
                </a:solidFill>
                <a:latin typeface="华文细黑"/>
                <a:ea typeface="华文细黑"/>
                <a:cs typeface="华文细黑"/>
              </a:rPr>
              <a:t>地方教</a:t>
            </a:r>
            <a:r>
              <a:rPr lang="zh-CN" altLang="en-US" sz="2400" dirty="0" smtClean="0">
                <a:solidFill>
                  <a:srgbClr val="FF0000"/>
                </a:solidFill>
                <a:latin typeface="华文细黑"/>
                <a:ea typeface="华文细黑"/>
                <a:cs typeface="华文细黑"/>
              </a:rPr>
              <a:t>设立</a:t>
            </a:r>
            <a:r>
              <a:rPr lang="zh-TW" altLang="en-US" sz="2400" dirty="0" smtClean="0">
                <a:solidFill>
                  <a:srgbClr val="FF0000"/>
                </a:solidFill>
                <a:latin typeface="华文细黑"/>
                <a:ea typeface="华文细黑"/>
                <a:cs typeface="华文细黑"/>
              </a:rPr>
              <a:t>他们</a:t>
            </a:r>
            <a:r>
              <a:rPr lang="zh-TW" altLang="en-US" sz="2400" dirty="0">
                <a:solidFill>
                  <a:srgbClr val="FF0000"/>
                </a:solidFill>
                <a:latin typeface="华文细黑"/>
                <a:ea typeface="华文细黑"/>
                <a:cs typeface="华文细黑"/>
              </a:rPr>
              <a:t>自己的多位长老。</a:t>
            </a:r>
            <a:endParaRPr lang="en-US" sz="2400" dirty="0">
              <a:solidFill>
                <a:srgbClr val="FF0000"/>
              </a:solidFill>
              <a:latin typeface="华文细黑"/>
              <a:ea typeface="华文细黑"/>
              <a:cs typeface="华文细黑"/>
            </a:endParaRPr>
          </a:p>
        </p:txBody>
      </p:sp>
      <p:pic>
        <p:nvPicPr>
          <p:cNvPr id="9" name="Picture 8"/>
          <p:cNvPicPr>
            <a:picLocks noChangeAspect="1"/>
          </p:cNvPicPr>
          <p:nvPr/>
        </p:nvPicPr>
        <p:blipFill>
          <a:blip r:embed="rId4"/>
          <a:stretch>
            <a:fillRect/>
          </a:stretch>
        </p:blipFill>
        <p:spPr>
          <a:xfrm>
            <a:off x="-12127" y="3077004"/>
            <a:ext cx="5041328" cy="3780996"/>
          </a:xfrm>
          <a:prstGeom prst="rect">
            <a:avLst/>
          </a:prstGeom>
        </p:spPr>
      </p:pic>
      <p:sp>
        <p:nvSpPr>
          <p:cNvPr id="12" name="TextBox 11"/>
          <p:cNvSpPr txBox="1"/>
          <p:nvPr/>
        </p:nvSpPr>
        <p:spPr>
          <a:xfrm>
            <a:off x="5029201" y="5994402"/>
            <a:ext cx="4114799" cy="769441"/>
          </a:xfrm>
          <a:prstGeom prst="rect">
            <a:avLst/>
          </a:prstGeom>
          <a:noFill/>
        </p:spPr>
        <p:txBody>
          <a:bodyPr wrap="square" rtlCol="0">
            <a:spAutoFit/>
          </a:bodyPr>
          <a:lstStyle/>
          <a:p>
            <a:r>
              <a:rPr lang="en-US" sz="2200" dirty="0">
                <a:solidFill>
                  <a:srgbClr val="FF0000"/>
                </a:solidFill>
              </a:rPr>
              <a:t>二人在各教会中选立了</a:t>
            </a:r>
            <a:r>
              <a:rPr lang="en-US" sz="2200" dirty="0" smtClean="0">
                <a:solidFill>
                  <a:srgbClr val="FF0000"/>
                </a:solidFill>
              </a:rPr>
              <a:t>长老…就把</a:t>
            </a:r>
            <a:r>
              <a:rPr lang="en-US" sz="2200" dirty="0">
                <a:solidFill>
                  <a:srgbClr val="FF0000"/>
                </a:solidFill>
              </a:rPr>
              <a:t>他们交托所信的</a:t>
            </a:r>
            <a:r>
              <a:rPr lang="en-US" sz="2200" dirty="0" smtClean="0">
                <a:solidFill>
                  <a:srgbClr val="FF0000"/>
                </a:solidFill>
              </a:rPr>
              <a:t>主(</a:t>
            </a:r>
            <a:r>
              <a:rPr lang="zh-CN" altLang="en-US" sz="2200" dirty="0" smtClean="0">
                <a:solidFill>
                  <a:srgbClr val="FF0000"/>
                </a:solidFill>
              </a:rPr>
              <a:t>徒</a:t>
            </a:r>
            <a:r>
              <a:rPr lang="en-US" altLang="zh-CN" sz="2200" dirty="0" smtClean="0">
                <a:solidFill>
                  <a:srgbClr val="FF0000"/>
                </a:solidFill>
              </a:rPr>
              <a:t>14:23)</a:t>
            </a:r>
            <a:r>
              <a:rPr lang="zh-CN" altLang="en-US" sz="2200" dirty="0" smtClean="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3354451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471105"/>
            <a:ext cx="9175649" cy="3046988"/>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。设立好</a:t>
            </a:r>
            <a:r>
              <a:rPr lang="zh-TW" altLang="en-US" sz="2400" dirty="0" smtClean="0">
                <a:solidFill>
                  <a:srgbClr val="FF0000"/>
                </a:solidFill>
                <a:latin typeface="华文细黑"/>
                <a:ea typeface="华文细黑"/>
                <a:cs typeface="华文细黑"/>
              </a:rPr>
              <a:t>善的长</a:t>
            </a:r>
            <a:r>
              <a:rPr lang="zh-TW" altLang="en-US" sz="2400" dirty="0">
                <a:solidFill>
                  <a:srgbClr val="FF0000"/>
                </a:solidFill>
                <a:latin typeface="华文细黑"/>
                <a:ea typeface="华文细黑"/>
                <a:cs typeface="华文细黑"/>
              </a:rPr>
              <a:t>老。 </a:t>
            </a:r>
            <a:r>
              <a:rPr lang="zh-TW" altLang="en-US" sz="2400" dirty="0" smtClean="0">
                <a:solidFill>
                  <a:srgbClr val="FF0000"/>
                </a:solidFill>
                <a:latin typeface="华文细黑"/>
                <a:ea typeface="华文细黑"/>
                <a:cs typeface="华文细黑"/>
              </a:rPr>
              <a:t>长</a:t>
            </a:r>
            <a:r>
              <a:rPr lang="zh-CN" altLang="en-US" sz="2400" dirty="0" smtClean="0">
                <a:solidFill>
                  <a:srgbClr val="FF0000"/>
                </a:solidFill>
                <a:latin typeface="华文细黑"/>
                <a:ea typeface="华文细黑"/>
                <a:cs typeface="华文细黑"/>
              </a:rPr>
              <a:t>老</a:t>
            </a:r>
            <a:r>
              <a:rPr lang="zh-TW" altLang="en-US" sz="2400" dirty="0" smtClean="0">
                <a:solidFill>
                  <a:srgbClr val="FF0000"/>
                </a:solidFill>
                <a:latin typeface="华文细黑"/>
                <a:ea typeface="华文细黑"/>
                <a:cs typeface="华文细黑"/>
              </a:rPr>
              <a:t>必须</a:t>
            </a:r>
            <a:r>
              <a:rPr lang="en-US" altLang="zh-TW" sz="2400" dirty="0" smtClean="0">
                <a:solidFill>
                  <a:srgbClr val="FF0000"/>
                </a:solidFill>
                <a:latin typeface="华文细黑"/>
                <a:ea typeface="华文细黑"/>
                <a:cs typeface="华文细黑"/>
              </a:rPr>
              <a:t>…</a:t>
            </a:r>
            <a:endParaRPr lang="en-US" altLang="zh-TW" sz="2400"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无可</a:t>
            </a:r>
            <a:r>
              <a:rPr lang="zh-TW" altLang="en-US" sz="2400" dirty="0" smtClean="0">
                <a:solidFill>
                  <a:srgbClr val="FF0000"/>
                </a:solidFill>
                <a:latin typeface="华文细黑"/>
                <a:ea typeface="华文细黑"/>
                <a:cs typeface="华文细黑"/>
              </a:rPr>
              <a:t>指责</a:t>
            </a:r>
            <a:r>
              <a:rPr lang="zh-TW" altLang="en-US" sz="2400" dirty="0">
                <a:solidFill>
                  <a:srgbClr val="FF0000"/>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无可指责</a:t>
            </a:r>
            <a:r>
              <a:rPr lang="zh-CN" altLang="en-US" sz="2400" dirty="0" smtClean="0">
                <a:solidFill>
                  <a:srgbClr val="0000FF"/>
                </a:solidFill>
                <a:latin typeface="华文细黑"/>
                <a:ea typeface="华文细黑"/>
                <a:cs typeface="华文细黑"/>
              </a:rPr>
              <a:t>的人</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(1:6a</a:t>
            </a:r>
            <a:r>
              <a:rPr lang="en-US" altLang="zh-TW"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监督既是神的管家，必须无可</a:t>
            </a:r>
            <a:r>
              <a:rPr lang="en-US" sz="2400" dirty="0" smtClean="0">
                <a:solidFill>
                  <a:srgbClr val="0000FF"/>
                </a:solidFill>
                <a:latin typeface="华文细黑"/>
                <a:ea typeface="华文细黑"/>
                <a:cs typeface="华文细黑"/>
              </a:rPr>
              <a:t>指责</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(1:7a)</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他是一位忠实</a:t>
            </a:r>
            <a:r>
              <a:rPr lang="zh-TW" altLang="en-US" sz="2400" dirty="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丈夫。</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作一个妇人的</a:t>
            </a:r>
            <a:r>
              <a:rPr lang="en-US" sz="2400" dirty="0" smtClean="0">
                <a:solidFill>
                  <a:srgbClr val="0000FF"/>
                </a:solidFill>
                <a:latin typeface="华文细黑"/>
                <a:ea typeface="华文细黑"/>
                <a:cs typeface="华文细黑"/>
              </a:rPr>
              <a:t>丈夫</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(1:6b)</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他是一位忠实的</a:t>
            </a:r>
            <a:r>
              <a:rPr lang="zh-CN" altLang="en-US" sz="2400" dirty="0" smtClean="0">
                <a:solidFill>
                  <a:srgbClr val="FF0000"/>
                </a:solidFill>
                <a:latin typeface="华文细黑"/>
                <a:ea typeface="华文细黑"/>
                <a:cs typeface="华文细黑"/>
              </a:rPr>
              <a:t>父亲。</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儿女也是信主的，没有人告他们是放荡不服约束的，就可以</a:t>
            </a:r>
            <a:r>
              <a:rPr lang="en-US" sz="2400" dirty="0" smtClean="0">
                <a:solidFill>
                  <a:srgbClr val="0000FF"/>
                </a:solidFill>
                <a:latin typeface="华文细黑"/>
                <a:ea typeface="华文细黑"/>
                <a:cs typeface="华文细黑"/>
              </a:rPr>
              <a:t>设立</a:t>
            </a:r>
            <a:r>
              <a:rPr lang="zh-CN"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(1:6c)</a:t>
            </a:r>
            <a:r>
              <a:rPr lang="zh-TW" altLang="en-US" sz="2400" dirty="0" smtClean="0">
                <a:solidFill>
                  <a:srgbClr val="0000FF"/>
                </a:solidFill>
                <a:latin typeface="华文细黑"/>
                <a:ea typeface="华文细黑"/>
                <a:cs typeface="华文细黑"/>
              </a:rPr>
              <a:t>。 </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zh-TW" altLang="en-US" sz="2400" dirty="0" smtClean="0">
                <a:solidFill>
                  <a:srgbClr val="FF0000"/>
                </a:solidFill>
                <a:latin typeface="华文细黑"/>
                <a:ea typeface="华文细黑"/>
                <a:cs typeface="华文细黑"/>
              </a:rPr>
              <a:t>他</a:t>
            </a:r>
            <a:r>
              <a:rPr lang="zh-TW" altLang="en-US" sz="2400" dirty="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不任性的</a:t>
            </a:r>
            <a:r>
              <a:rPr lang="zh-TW" altLang="en-US" sz="2400" dirty="0">
                <a:solidFill>
                  <a:srgbClr val="FF0000"/>
                </a:solidFill>
                <a:latin typeface="华文细黑"/>
                <a:ea typeface="华文细黑"/>
                <a:cs typeface="华文细黑"/>
              </a:rPr>
              <a:t>。 </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不任性</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(1:7b)</a:t>
            </a:r>
            <a:r>
              <a:rPr lang="zh-CN"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a:t>
            </a:r>
            <a:r>
              <a:rPr lang="zh-TW" altLang="en-US" sz="2400" dirty="0" smtClean="0">
                <a:solidFill>
                  <a:srgbClr val="FF0000"/>
                </a:solidFill>
                <a:latin typeface="华文细黑"/>
                <a:ea typeface="华文细黑"/>
                <a:cs typeface="华文细黑"/>
              </a:rPr>
              <a:t>他不会很快被激怒。</a:t>
            </a:r>
            <a:r>
              <a:rPr lang="zh-TW" altLang="en-US" sz="2400" dirty="0" smtClean="0">
                <a:solidFill>
                  <a:srgbClr val="0000FF"/>
                </a:solidFill>
                <a:latin typeface="华文细黑"/>
                <a:ea typeface="华文细黑"/>
                <a:cs typeface="华文细黑"/>
              </a:rPr>
              <a:t>“不</a:t>
            </a:r>
            <a:r>
              <a:rPr lang="zh-CN" altLang="en-US" sz="2400" dirty="0" smtClean="0">
                <a:solidFill>
                  <a:srgbClr val="0000FF"/>
                </a:solidFill>
                <a:latin typeface="华文细黑"/>
                <a:ea typeface="华文细黑"/>
                <a:cs typeface="华文细黑"/>
              </a:rPr>
              <a:t>暴</a:t>
            </a:r>
            <a:r>
              <a:rPr lang="zh-TW" altLang="en-US" sz="2400" dirty="0" smtClean="0">
                <a:solidFill>
                  <a:srgbClr val="0000FF"/>
                </a:solidFill>
                <a:latin typeface="华文细黑"/>
                <a:ea typeface="华文细黑"/>
                <a:cs typeface="华文细黑"/>
              </a:rPr>
              <a:t>躁”</a:t>
            </a:r>
            <a:r>
              <a:rPr lang="en-US" altLang="zh-TW" sz="2400" dirty="0" smtClean="0">
                <a:solidFill>
                  <a:srgbClr val="0000FF"/>
                </a:solidFill>
                <a:latin typeface="华文细黑"/>
                <a:ea typeface="华文细黑"/>
                <a:cs typeface="华文细黑"/>
              </a:rPr>
              <a:t>(1:7c)</a:t>
            </a:r>
            <a:r>
              <a:rPr lang="zh-TW" altLang="en-US" sz="2400" dirty="0" smtClean="0">
                <a:solidFill>
                  <a:srgbClr val="0000FF"/>
                </a:solidFill>
                <a:latin typeface="华文细黑"/>
                <a:ea typeface="华文细黑"/>
                <a:cs typeface="华文细黑"/>
              </a:rPr>
              <a:t>。</a:t>
            </a:r>
            <a:endParaRPr lang="zh-CN" altLang="en-US" sz="2400" dirty="0">
              <a:solidFill>
                <a:srgbClr val="0000FF"/>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7" y="-18923"/>
            <a:ext cx="9342393" cy="461665"/>
          </a:xfrm>
          <a:prstGeom prst="rect">
            <a:avLst/>
          </a:prstGeom>
          <a:noFill/>
        </p:spPr>
        <p:txBody>
          <a:bodyPr wrap="square" rtlCol="0">
            <a:spAutoFit/>
          </a:bodyPr>
          <a:lstStyle/>
          <a:p>
            <a:r>
              <a:rPr lang="zh-CN" altLang="en-US" sz="2400" b="1" dirty="0">
                <a:solidFill>
                  <a:srgbClr val="FF0000"/>
                </a:solidFill>
                <a:latin typeface="华文细黑"/>
                <a:ea typeface="华文细黑"/>
                <a:cs typeface="华文细黑"/>
              </a:rPr>
              <a:t>一。设立</a:t>
            </a:r>
            <a:r>
              <a:rPr lang="en-US" altLang="zh-CN"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如何设立领袖。</a:t>
            </a:r>
            <a:r>
              <a:rPr lang="en-US" sz="2400" b="1" dirty="0">
                <a:latin typeface="Arial Narrow"/>
                <a:cs typeface="Arial Narrow"/>
              </a:rPr>
              <a:t>1. Appoint: How to appoint </a:t>
            </a:r>
            <a:r>
              <a:rPr lang="en-US" altLang="zh-CN" sz="2400" b="1" dirty="0">
                <a:latin typeface="Arial Narrow"/>
                <a:cs typeface="Arial Narrow"/>
              </a:rPr>
              <a:t>godly </a:t>
            </a:r>
            <a:r>
              <a:rPr lang="en-US" sz="2400" b="1" dirty="0">
                <a:latin typeface="Arial Narrow"/>
                <a:cs typeface="Arial Narrow"/>
              </a:rPr>
              <a:t>leaders.</a:t>
            </a:r>
            <a:r>
              <a:rPr lang="en-US" sz="2400" dirty="0">
                <a:latin typeface="Arial Narrow"/>
                <a:cs typeface="Arial Narrow"/>
              </a:rPr>
              <a:t> </a:t>
            </a:r>
            <a:endParaRPr lang="en-US" sz="2400" b="1" dirty="0">
              <a:latin typeface="Arial Narrow"/>
              <a:cs typeface="Arial Narrow"/>
            </a:endParaRPr>
          </a:p>
        </p:txBody>
      </p:sp>
      <p:sp>
        <p:nvSpPr>
          <p:cNvPr id="7" name="TextBox 6"/>
          <p:cNvSpPr txBox="1"/>
          <p:nvPr/>
        </p:nvSpPr>
        <p:spPr>
          <a:xfrm>
            <a:off x="8643893" y="-65533"/>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a:t>
            </a:r>
            <a:r>
              <a:rPr lang="en-US" altLang="zh-CN" sz="2400" dirty="0">
                <a:solidFill>
                  <a:srgbClr val="0000FF"/>
                </a:solidFill>
                <a:latin typeface="Times"/>
                <a:cs typeface="Times"/>
              </a:rPr>
              <a:t>8</a:t>
            </a:r>
            <a:r>
              <a:rPr lang="en-US" altLang="zh-CN" sz="2400" dirty="0" smtClean="0">
                <a:solidFill>
                  <a:srgbClr val="0000FF"/>
                </a:solidFill>
                <a:latin typeface="Times"/>
                <a:cs typeface="Times"/>
              </a:rPr>
              <a:t>)</a:t>
            </a:r>
            <a:endParaRPr lang="en-US" sz="2400" dirty="0">
              <a:solidFill>
                <a:srgbClr val="0000FF"/>
              </a:solidFill>
              <a:latin typeface="Times"/>
              <a:cs typeface="Times"/>
            </a:endParaRPr>
          </a:p>
        </p:txBody>
      </p:sp>
      <p:sp>
        <p:nvSpPr>
          <p:cNvPr id="8" name="Rectangle 7"/>
          <p:cNvSpPr/>
          <p:nvPr/>
        </p:nvSpPr>
        <p:spPr>
          <a:xfrm>
            <a:off x="-31650" y="3359152"/>
            <a:ext cx="9175649" cy="3416320"/>
          </a:xfrm>
          <a:prstGeom prst="rect">
            <a:avLst/>
          </a:prstGeom>
        </p:spPr>
        <p:txBody>
          <a:bodyPr wrap="square">
            <a:spAutoFit/>
          </a:bodyPr>
          <a:lstStyle/>
          <a:p>
            <a:r>
              <a:rPr lang="en-US" sz="2400" b="1" dirty="0" err="1" smtClean="0">
                <a:latin typeface="Arial Narrow"/>
                <a:cs typeface="Arial Narrow"/>
              </a:rPr>
              <a:t>B.Appoint</a:t>
            </a:r>
            <a:r>
              <a:rPr lang="en-US" sz="2400" b="1" dirty="0" smtClean="0">
                <a:latin typeface="Arial Narrow"/>
                <a:cs typeface="Arial Narrow"/>
              </a:rPr>
              <a:t> </a:t>
            </a:r>
            <a:r>
              <a:rPr lang="en-US" sz="2400" b="1" dirty="0">
                <a:latin typeface="Arial Narrow"/>
                <a:cs typeface="Arial Narrow"/>
              </a:rPr>
              <a:t>elders who love what is </a:t>
            </a:r>
            <a:r>
              <a:rPr lang="en-US" sz="2400" b="1" dirty="0" err="1" smtClean="0">
                <a:latin typeface="Arial Narrow"/>
                <a:cs typeface="Arial Narrow"/>
              </a:rPr>
              <a:t>good.</a:t>
            </a:r>
            <a:r>
              <a:rPr lang="en-US" sz="2400" dirty="0" err="1" smtClean="0">
                <a:latin typeface="Arial Narrow"/>
                <a:cs typeface="Arial Narrow"/>
              </a:rPr>
              <a:t>Elder</a:t>
            </a:r>
            <a:r>
              <a:rPr lang="en-US" sz="2400" dirty="0" smtClean="0">
                <a:latin typeface="Arial Narrow"/>
                <a:cs typeface="Arial Narrow"/>
              </a:rPr>
              <a:t> </a:t>
            </a:r>
            <a:r>
              <a:rPr lang="en-US" sz="2400" dirty="0">
                <a:latin typeface="Arial Narrow"/>
                <a:cs typeface="Arial Narrow"/>
              </a:rPr>
              <a:t>must be</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1)He is above accusation. </a:t>
            </a:r>
            <a:r>
              <a:rPr lang="en-US" sz="2400" dirty="0">
                <a:solidFill>
                  <a:srgbClr val="0000FF"/>
                </a:solidFill>
                <a:latin typeface="Arial Narrow"/>
                <a:cs typeface="Arial Narrow"/>
              </a:rPr>
              <a:t>“Blameless</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1:6a). </a:t>
            </a:r>
            <a:r>
              <a:rPr lang="en-US" sz="2400" dirty="0" smtClean="0">
                <a:solidFill>
                  <a:srgbClr val="0000FF"/>
                </a:solidFill>
                <a:latin typeface="Arial Narrow"/>
                <a:cs typeface="Arial Narrow"/>
              </a:rPr>
              <a:t>“</a:t>
            </a:r>
            <a:r>
              <a:rPr lang="en-US" sz="2400" dirty="0">
                <a:solidFill>
                  <a:srgbClr val="0000FF"/>
                </a:solidFill>
                <a:latin typeface="Arial Narrow"/>
                <a:cs typeface="Arial Narrow"/>
              </a:rPr>
              <a:t>O</a:t>
            </a:r>
            <a:r>
              <a:rPr lang="en-US" sz="2400" dirty="0" smtClean="0">
                <a:solidFill>
                  <a:srgbClr val="0000FF"/>
                </a:solidFill>
                <a:latin typeface="Arial Narrow"/>
                <a:cs typeface="Arial Narrow"/>
              </a:rPr>
              <a:t>verseer </a:t>
            </a:r>
          </a:p>
          <a:p>
            <a:r>
              <a:rPr lang="en-US" sz="2400" dirty="0" smtClean="0">
                <a:solidFill>
                  <a:srgbClr val="0000FF"/>
                </a:solidFill>
                <a:latin typeface="Arial Narrow"/>
                <a:cs typeface="Arial Narrow"/>
              </a:rPr>
              <a:t>manages </a:t>
            </a:r>
            <a:r>
              <a:rPr lang="en-US" sz="2400" dirty="0">
                <a:solidFill>
                  <a:srgbClr val="0000FF"/>
                </a:solidFill>
                <a:latin typeface="Arial Narrow"/>
                <a:cs typeface="Arial Narrow"/>
              </a:rPr>
              <a:t>God’s household, he must be blameless” (1:7a).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2</a:t>
            </a:r>
            <a:r>
              <a:rPr lang="en-US" sz="2400" dirty="0" smtClean="0">
                <a:latin typeface="Arial Narrow"/>
                <a:cs typeface="Arial Narrow"/>
              </a:rPr>
              <a:t>)He </a:t>
            </a:r>
            <a:r>
              <a:rPr lang="en-US" sz="2400" dirty="0">
                <a:latin typeface="Arial Narrow"/>
                <a:cs typeface="Arial Narrow"/>
              </a:rPr>
              <a:t>is a faithful </a:t>
            </a:r>
            <a:r>
              <a:rPr lang="en-US" sz="2400" dirty="0" smtClean="0">
                <a:latin typeface="Arial Narrow"/>
                <a:cs typeface="Arial Narrow"/>
              </a:rPr>
              <a:t>husband. </a:t>
            </a:r>
            <a:r>
              <a:rPr lang="en-US" sz="2400" dirty="0">
                <a:solidFill>
                  <a:srgbClr val="0000FF"/>
                </a:solidFill>
                <a:latin typeface="Arial Narrow"/>
                <a:cs typeface="Arial Narrow"/>
              </a:rPr>
              <a:t>“Faithful to his wife”(1:6b</a:t>
            </a:r>
            <a:r>
              <a:rPr lang="en-US" sz="2400" dirty="0" smtClean="0">
                <a:solidFill>
                  <a:srgbClr val="0000FF"/>
                </a:solidFill>
                <a:latin typeface="Arial Narrow"/>
                <a:cs typeface="Arial Narrow"/>
              </a:rPr>
              <a:t>). </a:t>
            </a:r>
          </a:p>
          <a:p>
            <a:r>
              <a:rPr lang="en-US" sz="2400" dirty="0" smtClean="0">
                <a:latin typeface="Arial Narrow"/>
                <a:cs typeface="Arial Narrow"/>
              </a:rPr>
              <a:t>(</a:t>
            </a:r>
            <a:r>
              <a:rPr lang="en-US" sz="2400" dirty="0">
                <a:latin typeface="Arial Narrow"/>
                <a:cs typeface="Arial Narrow"/>
              </a:rPr>
              <a:t>3)He </a:t>
            </a:r>
            <a:r>
              <a:rPr lang="en-US" altLang="zh-CN" sz="2400" dirty="0" smtClean="0">
                <a:latin typeface="Arial Narrow"/>
                <a:cs typeface="Arial Narrow"/>
              </a:rPr>
              <a:t>is a faithful father</a:t>
            </a:r>
            <a:r>
              <a:rPr lang="en-US" sz="2400" dirty="0" smtClean="0">
                <a:latin typeface="Arial Narrow"/>
                <a:cs typeface="Arial Narrow"/>
              </a:rPr>
              <a:t>. </a:t>
            </a:r>
            <a:r>
              <a:rPr lang="en-US" sz="2400" dirty="0" smtClean="0">
                <a:solidFill>
                  <a:srgbClr val="0000FF"/>
                </a:solidFill>
                <a:latin typeface="Arial Narrow"/>
                <a:cs typeface="Arial Narrow"/>
              </a:rPr>
              <a:t>“A </a:t>
            </a:r>
            <a:r>
              <a:rPr lang="en-US" sz="2400" dirty="0">
                <a:solidFill>
                  <a:srgbClr val="0000FF"/>
                </a:solidFill>
                <a:latin typeface="Arial Narrow"/>
                <a:cs typeface="Arial Narrow"/>
              </a:rPr>
              <a:t>man whose children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believe</a:t>
            </a:r>
            <a:r>
              <a:rPr lang="en-US" sz="2400" baseline="30000" dirty="0" smtClean="0">
                <a:solidFill>
                  <a:srgbClr val="0000FF"/>
                </a:solidFill>
                <a:latin typeface="Arial Narrow"/>
                <a:cs typeface="Arial Narrow"/>
              </a:rPr>
              <a:t> </a:t>
            </a:r>
            <a:r>
              <a:rPr lang="en-US" sz="2400" dirty="0">
                <a:solidFill>
                  <a:srgbClr val="0000FF"/>
                </a:solidFill>
                <a:latin typeface="Arial Narrow"/>
                <a:cs typeface="Arial Narrow"/>
              </a:rPr>
              <a:t>and are not open to the charge of being </a:t>
            </a:r>
            <a:endParaRPr lang="en-US" sz="2400" dirty="0" smtClean="0">
              <a:solidFill>
                <a:srgbClr val="0000FF"/>
              </a:solidFill>
              <a:latin typeface="Arial Narrow"/>
              <a:cs typeface="Arial Narrow"/>
            </a:endParaRPr>
          </a:p>
          <a:p>
            <a:r>
              <a:rPr lang="en-US" sz="2400" dirty="0" smtClean="0">
                <a:solidFill>
                  <a:srgbClr val="0000FF"/>
                </a:solidFill>
                <a:latin typeface="Arial Narrow"/>
                <a:cs typeface="Arial Narrow"/>
              </a:rPr>
              <a:t>wild </a:t>
            </a:r>
            <a:r>
              <a:rPr lang="en-US" sz="2400" dirty="0">
                <a:solidFill>
                  <a:srgbClr val="0000FF"/>
                </a:solidFill>
                <a:latin typeface="Arial Narrow"/>
                <a:cs typeface="Arial Narrow"/>
              </a:rPr>
              <a:t>and disobedient</a:t>
            </a:r>
            <a:r>
              <a:rPr lang="en-US" sz="2400" dirty="0" smtClean="0">
                <a:solidFill>
                  <a:srgbClr val="0000FF"/>
                </a:solidFill>
                <a:latin typeface="Arial Narrow"/>
                <a:cs typeface="Arial Narrow"/>
              </a:rPr>
              <a:t>” (</a:t>
            </a:r>
            <a:r>
              <a:rPr lang="en-US" sz="2400" dirty="0">
                <a:solidFill>
                  <a:srgbClr val="0000FF"/>
                </a:solidFill>
                <a:latin typeface="Arial Narrow"/>
                <a:cs typeface="Arial Narrow"/>
              </a:rPr>
              <a:t>1:6c). </a:t>
            </a:r>
            <a:endParaRPr lang="en-US" sz="2400" dirty="0" smtClean="0">
              <a:solidFill>
                <a:srgbClr val="0000FF"/>
              </a:solidFill>
              <a:latin typeface="Arial Narrow"/>
              <a:cs typeface="Arial Narrow"/>
            </a:endParaRP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)He </a:t>
            </a:r>
            <a:r>
              <a:rPr lang="en-US" sz="2400" dirty="0">
                <a:latin typeface="Arial Narrow"/>
                <a:cs typeface="Arial Narrow"/>
              </a:rPr>
              <a:t>is not self-willed. </a:t>
            </a:r>
            <a:r>
              <a:rPr lang="en-US" sz="2400" dirty="0">
                <a:solidFill>
                  <a:srgbClr val="0000FF"/>
                </a:solidFill>
                <a:latin typeface="Arial Narrow"/>
                <a:cs typeface="Arial Narrow"/>
              </a:rPr>
              <a:t>“Not overbearing”(1:7b)</a:t>
            </a:r>
            <a:r>
              <a:rPr lang="en-US" sz="2400" dirty="0" smtClean="0">
                <a:solidFill>
                  <a:srgbClr val="0000FF"/>
                </a:solidFill>
                <a:latin typeface="Arial Narrow"/>
                <a:cs typeface="Arial Narrow"/>
              </a:rPr>
              <a:t>.</a:t>
            </a:r>
          </a:p>
          <a:p>
            <a:r>
              <a:rPr lang="en-US" sz="2400" dirty="0" smtClean="0">
                <a:latin typeface="Arial Narrow"/>
                <a:cs typeface="Arial Narrow"/>
              </a:rPr>
              <a:t>(</a:t>
            </a:r>
            <a:r>
              <a:rPr lang="en-US" sz="2400" dirty="0">
                <a:latin typeface="Arial Narrow"/>
                <a:cs typeface="Arial Narrow"/>
              </a:rPr>
              <a:t>5)He is not soon </a:t>
            </a:r>
            <a:r>
              <a:rPr lang="en-US" sz="2400" dirty="0" err="1" smtClean="0">
                <a:latin typeface="Arial Narrow"/>
                <a:cs typeface="Arial Narrow"/>
              </a:rPr>
              <a:t>angered.“</a:t>
            </a:r>
            <a:r>
              <a:rPr lang="en-US" sz="2400" dirty="0" err="1">
                <a:solidFill>
                  <a:srgbClr val="0000FF"/>
                </a:solidFill>
                <a:latin typeface="Arial Narrow"/>
                <a:cs typeface="Arial Narrow"/>
              </a:rPr>
              <a:t>Not</a:t>
            </a:r>
            <a:r>
              <a:rPr lang="en-US" sz="2400" dirty="0">
                <a:solidFill>
                  <a:srgbClr val="0000FF"/>
                </a:solidFill>
                <a:latin typeface="Arial Narrow"/>
                <a:cs typeface="Arial Narrow"/>
              </a:rPr>
              <a:t> quick-tempered”(1:7c). </a:t>
            </a:r>
          </a:p>
        </p:txBody>
      </p:sp>
      <p:pic>
        <p:nvPicPr>
          <p:cNvPr id="2" name="Picture 1"/>
          <p:cNvPicPr>
            <a:picLocks noChangeAspect="1"/>
          </p:cNvPicPr>
          <p:nvPr/>
        </p:nvPicPr>
        <p:blipFill>
          <a:blip r:embed="rId3"/>
          <a:stretch>
            <a:fillRect/>
          </a:stretch>
        </p:blipFill>
        <p:spPr>
          <a:xfrm>
            <a:off x="6519333" y="3048000"/>
            <a:ext cx="2624665" cy="3810000"/>
          </a:xfrm>
          <a:prstGeom prst="rect">
            <a:avLst/>
          </a:prstGeom>
        </p:spPr>
      </p:pic>
      <p:sp>
        <p:nvSpPr>
          <p:cNvPr id="3" name="TextBox 2"/>
          <p:cNvSpPr txBox="1"/>
          <p:nvPr/>
        </p:nvSpPr>
        <p:spPr>
          <a:xfrm>
            <a:off x="6688666" y="6190696"/>
            <a:ext cx="2286000" cy="584776"/>
          </a:xfrm>
          <a:prstGeom prst="rect">
            <a:avLst/>
          </a:prstGeom>
          <a:noFill/>
        </p:spPr>
        <p:txBody>
          <a:bodyPr wrap="square" rtlCol="0">
            <a:spAutoFit/>
          </a:bodyPr>
          <a:lstStyle/>
          <a:p>
            <a:pPr algn="ctr"/>
            <a:r>
              <a:rPr lang="zh-TW" altLang="en-US" sz="3200" b="1" dirty="0">
                <a:solidFill>
                  <a:schemeClr val="bg1"/>
                </a:solidFill>
                <a:latin typeface="华文细黑"/>
                <a:ea typeface="华文细黑"/>
                <a:cs typeface="华文细黑"/>
              </a:rPr>
              <a:t>教会</a:t>
            </a:r>
            <a:r>
              <a:rPr lang="zh-TW" altLang="en-US" sz="3200" b="1" dirty="0">
                <a:latin typeface="华文细黑"/>
                <a:ea typeface="华文细黑"/>
                <a:cs typeface="华文细黑"/>
              </a:rPr>
              <a:t>领袖</a:t>
            </a:r>
            <a:endParaRPr lang="en-US" sz="3200" b="1" dirty="0">
              <a:latin typeface="华文细黑"/>
              <a:ea typeface="华文细黑"/>
              <a:cs typeface="华文细黑"/>
            </a:endParaRPr>
          </a:p>
        </p:txBody>
      </p:sp>
    </p:spTree>
    <p:extLst>
      <p:ext uri="{BB962C8B-B14F-4D97-AF65-F5344CB8AC3E}">
        <p14:creationId xmlns:p14="http://schemas.microsoft.com/office/powerpoint/2010/main" val="7721697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340375</TotalTime>
  <Words>4217</Words>
  <Application>Microsoft Macintosh PowerPoint</Application>
  <PresentationFormat>On-screen Show (4:3)</PresentationFormat>
  <Paragraphs>275</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1962</cp:revision>
  <cp:lastPrinted>2017-04-20T12:26:42Z</cp:lastPrinted>
  <dcterms:created xsi:type="dcterms:W3CDTF">2016-02-20T15:39:29Z</dcterms:created>
  <dcterms:modified xsi:type="dcterms:W3CDTF">2017-11-09T23:54:37Z</dcterms:modified>
</cp:coreProperties>
</file>