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96" r:id="rId3"/>
    <p:sldId id="295" r:id="rId4"/>
    <p:sldId id="337" r:id="rId5"/>
    <p:sldId id="297" r:id="rId6"/>
    <p:sldId id="292" r:id="rId7"/>
    <p:sldId id="298" r:id="rId8"/>
    <p:sldId id="319" r:id="rId9"/>
    <p:sldId id="346" r:id="rId10"/>
    <p:sldId id="347" r:id="rId11"/>
    <p:sldId id="348" r:id="rId12"/>
    <p:sldId id="302" r:id="rId13"/>
    <p:sldId id="326" r:id="rId14"/>
    <p:sldId id="304" r:id="rId15"/>
    <p:sldId id="33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1" autoAdjust="0"/>
  </p:normalViewPr>
  <p:slideViewPr>
    <p:cSldViewPr snapToGrid="0" snapToObjects="1">
      <p:cViewPr>
        <p:scale>
          <a:sx n="75" d="100"/>
          <a:sy n="75" d="100"/>
        </p:scale>
        <p:origin x="-27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6/7/17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6/7/17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6/7/17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6/7/17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6/7/17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6/7/17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6/7/17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6/7/17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3"/>
            <a:ext cx="9198681" cy="6839201"/>
          </a:xfrm>
        </p:spPr>
        <p:txBody>
          <a:bodyPr>
            <a:noAutofit/>
          </a:bodyPr>
          <a:lstStyle/>
          <a:p>
            <a:pPr algn="l"/>
            <a:r>
              <a:rPr lang="zh-CN" altLang="en-US" sz="3600" b="1" dirty="0">
                <a:solidFill>
                  <a:schemeClr val="tx1"/>
                </a:solidFill>
                <a:latin typeface="Arial Narrow"/>
                <a:ea typeface="华文细黑"/>
                <a:cs typeface="Arial Narrow"/>
              </a:rPr>
              <a:t>主日</a:t>
            </a:r>
            <a:r>
              <a:rPr lang="en-US" altLang="zh-CN" sz="3600" b="1" dirty="0">
                <a:solidFill>
                  <a:schemeClr val="tx1"/>
                </a:solidFill>
                <a:latin typeface="Arial Narrow"/>
                <a:ea typeface="华文细黑"/>
                <a:cs typeface="Arial Narrow"/>
              </a:rPr>
              <a:t>:</a:t>
            </a:r>
            <a:r>
              <a:rPr lang="zh-CN" altLang="en-US" sz="3600" dirty="0">
                <a:solidFill>
                  <a:schemeClr val="tx1"/>
                </a:solidFill>
                <a:latin typeface="Arial Narrow"/>
                <a:ea typeface="华文细黑"/>
                <a:cs typeface="Arial Narrow"/>
              </a:rPr>
              <a:t>二零</a:t>
            </a:r>
            <a:r>
              <a:rPr lang="zh-CN" altLang="en-US" sz="3600" dirty="0" smtClean="0">
                <a:solidFill>
                  <a:schemeClr val="tx1"/>
                </a:solidFill>
                <a:latin typeface="Arial Narrow"/>
                <a:ea typeface="华文细黑"/>
                <a:cs typeface="Arial Narrow"/>
              </a:rPr>
              <a:t>一七年</a:t>
            </a:r>
            <a:r>
              <a:rPr lang="zh-CN" altLang="en-US" sz="3600" dirty="0" smtClean="0">
                <a:solidFill>
                  <a:schemeClr val="tx1"/>
                </a:solidFill>
                <a:latin typeface="Arial Narrow"/>
                <a:ea typeface="华文细黑"/>
                <a:cs typeface="Arial Narrow"/>
              </a:rPr>
              <a:t>六月</a:t>
            </a:r>
            <a:r>
              <a:rPr lang="zh-CN" altLang="en-US" sz="3600" dirty="0" smtClean="0">
                <a:solidFill>
                  <a:schemeClr val="tx1"/>
                </a:solidFill>
                <a:latin typeface="Arial Narrow"/>
                <a:ea typeface="华文细黑"/>
                <a:cs typeface="Arial Narrow"/>
              </a:rPr>
              <a:t>二</a:t>
            </a:r>
            <a:r>
              <a:rPr lang="zh-CN" altLang="en-US" sz="3600" dirty="0" smtClean="0">
                <a:solidFill>
                  <a:schemeClr val="tx1"/>
                </a:solidFill>
                <a:latin typeface="Arial Narrow"/>
                <a:ea typeface="华文细黑"/>
                <a:cs typeface="Arial Narrow"/>
              </a:rPr>
              <a:t>十</a:t>
            </a:r>
            <a:r>
              <a:rPr lang="zh-CN" altLang="en-US" sz="3600" dirty="0" smtClean="0">
                <a:solidFill>
                  <a:schemeClr val="tx1"/>
                </a:solidFill>
                <a:latin typeface="Arial Narrow"/>
                <a:ea typeface="华文细黑"/>
                <a:cs typeface="Arial Narrow"/>
              </a:rPr>
              <a:t>五</a:t>
            </a:r>
            <a:r>
              <a:rPr lang="zh-CN" altLang="en-US" sz="3600" dirty="0" smtClean="0">
                <a:solidFill>
                  <a:schemeClr val="tx1"/>
                </a:solidFill>
                <a:latin typeface="Arial Narrow"/>
                <a:ea typeface="华文细黑"/>
                <a:cs typeface="Arial Narrow"/>
              </a:rPr>
              <a:t>日</a:t>
            </a:r>
            <a:endParaRPr lang="en-US" altLang="zh-CN" sz="3600" dirty="0">
              <a:solidFill>
                <a:schemeClr val="tx1"/>
              </a:solidFill>
              <a:latin typeface="Arial Narrow"/>
              <a:ea typeface="华文细黑"/>
              <a:cs typeface="Arial Narrow"/>
            </a:endParaRPr>
          </a:p>
          <a:p>
            <a:pPr algn="l"/>
            <a:r>
              <a:rPr lang="en-US" altLang="zh-CN" sz="3600" b="1" dirty="0">
                <a:solidFill>
                  <a:schemeClr val="tx1"/>
                </a:solidFill>
                <a:latin typeface="Arial Narrow"/>
                <a:ea typeface="华文细黑"/>
                <a:cs typeface="Arial Narrow"/>
              </a:rPr>
              <a:t>Sunday: </a:t>
            </a:r>
            <a:r>
              <a:rPr lang="en-US" altLang="zh-CN" sz="3600" dirty="0" smtClean="0">
                <a:solidFill>
                  <a:schemeClr val="tx1"/>
                </a:solidFill>
                <a:latin typeface="Arial Narrow"/>
                <a:ea typeface="华文细黑"/>
                <a:cs typeface="Arial Narrow"/>
              </a:rPr>
              <a:t>June </a:t>
            </a:r>
            <a:r>
              <a:rPr lang="en-US" altLang="zh-CN" sz="3600" dirty="0" smtClean="0">
                <a:solidFill>
                  <a:schemeClr val="tx1"/>
                </a:solidFill>
                <a:latin typeface="Arial Narrow"/>
                <a:ea typeface="华文细黑"/>
                <a:cs typeface="Arial Narrow"/>
              </a:rPr>
              <a:t>25</a:t>
            </a:r>
            <a:r>
              <a:rPr lang="en-US" altLang="zh-CN" sz="3600" dirty="0" smtClean="0">
                <a:solidFill>
                  <a:schemeClr val="tx1"/>
                </a:solidFill>
                <a:latin typeface="Arial Narrow"/>
                <a:ea typeface="华文细黑"/>
                <a:cs typeface="Arial Narrow"/>
              </a:rPr>
              <a:t>, </a:t>
            </a:r>
            <a:r>
              <a:rPr lang="en-US" altLang="zh-CN" sz="3600" dirty="0">
                <a:solidFill>
                  <a:schemeClr val="tx1"/>
                </a:solidFill>
                <a:latin typeface="Arial Narrow"/>
                <a:ea typeface="华文细黑"/>
                <a:cs typeface="Arial Narrow"/>
              </a:rPr>
              <a:t>2017 </a:t>
            </a:r>
          </a:p>
          <a:p>
            <a:pPr algn="l"/>
            <a:r>
              <a:rPr lang="zh-CN" altLang="en-US" sz="3600" dirty="0">
                <a:solidFill>
                  <a:srgbClr val="0000FF"/>
                </a:solidFill>
                <a:latin typeface="Arial Narrow"/>
                <a:ea typeface="华文细黑"/>
                <a:cs typeface="Arial Narrow"/>
              </a:rPr>
              <a:t>何礼义牧师</a:t>
            </a:r>
            <a:r>
              <a:rPr lang="en-US" altLang="zh-CN" sz="3600" dirty="0">
                <a:solidFill>
                  <a:srgbClr val="0000FF"/>
                </a:solidFill>
                <a:latin typeface="Arial Narrow"/>
                <a:ea typeface="华文细黑"/>
                <a:cs typeface="Arial Narrow"/>
              </a:rPr>
              <a:t> </a:t>
            </a:r>
            <a:r>
              <a:rPr lang="en-US" sz="3600" dirty="0">
                <a:solidFill>
                  <a:srgbClr val="0000FF"/>
                </a:solidFill>
                <a:latin typeface="Arial Narrow"/>
                <a:ea typeface="华文细黑"/>
                <a:cs typeface="Arial Narrow"/>
              </a:rPr>
              <a:t>Pastor Gary Hart</a:t>
            </a:r>
          </a:p>
          <a:p>
            <a:pPr algn="l"/>
            <a:r>
              <a:rPr lang="zh-CN" altLang="en-US" sz="3600" b="1" dirty="0">
                <a:solidFill>
                  <a:srgbClr val="660066"/>
                </a:solidFill>
                <a:latin typeface="Arial Narrow"/>
                <a:ea typeface="华文细黑"/>
                <a:cs typeface="Arial Narrow"/>
              </a:rPr>
              <a:t>题目：</a:t>
            </a:r>
            <a:r>
              <a:rPr lang="en-US" altLang="zh-CN" sz="3600" b="1" dirty="0" smtClean="0">
                <a:solidFill>
                  <a:srgbClr val="660066"/>
                </a:solidFill>
                <a:latin typeface="华文细黑"/>
                <a:ea typeface="华文细黑"/>
                <a:cs typeface="华文细黑"/>
              </a:rPr>
              <a:t>“</a:t>
            </a:r>
            <a:r>
              <a:rPr lang="zh-CN" altLang="en-US" sz="3600" b="1" dirty="0">
                <a:solidFill>
                  <a:srgbClr val="660066"/>
                </a:solidFill>
                <a:latin typeface="华文细黑"/>
                <a:ea typeface="华文细黑"/>
                <a:cs typeface="华文细黑"/>
              </a:rPr>
              <a:t>遭反对的</a:t>
            </a:r>
            <a:r>
              <a:rPr lang="zh-CN" altLang="en-US" sz="3600" b="1" dirty="0" smtClean="0">
                <a:solidFill>
                  <a:srgbClr val="660066"/>
                </a:solidFill>
                <a:latin typeface="华文细黑"/>
                <a:ea typeface="华文细黑"/>
                <a:cs typeface="华文细黑"/>
              </a:rPr>
              <a:t>教会</a:t>
            </a:r>
            <a:r>
              <a:rPr lang="zh-TW" altLang="en-US" sz="3600" b="1" dirty="0" smtClean="0">
                <a:solidFill>
                  <a:srgbClr val="660066"/>
                </a:solidFill>
                <a:latin typeface="华文细黑"/>
                <a:ea typeface="华文细黑"/>
                <a:cs typeface="华文细黑"/>
              </a:rPr>
              <a:t>。</a:t>
            </a:r>
            <a:r>
              <a:rPr lang="en-US" altLang="zh-TW" sz="3600" b="1" dirty="0">
                <a:solidFill>
                  <a:srgbClr val="660066"/>
                </a:solidFill>
                <a:latin typeface="华文细黑"/>
                <a:ea typeface="华文细黑"/>
                <a:cs typeface="华文细黑"/>
              </a:rPr>
              <a:t>”</a:t>
            </a:r>
          </a:p>
          <a:p>
            <a:pPr algn="l"/>
            <a:r>
              <a:rPr lang="en-US" sz="3600" b="1" dirty="0">
                <a:solidFill>
                  <a:srgbClr val="660066"/>
                </a:solidFill>
                <a:latin typeface="Arial Narrow"/>
                <a:ea typeface="华文细黑"/>
                <a:cs typeface="Arial Narrow"/>
              </a:rPr>
              <a:t>Topic: </a:t>
            </a:r>
            <a:r>
              <a:rPr lang="en-US" sz="3600" dirty="0" smtClean="0">
                <a:solidFill>
                  <a:srgbClr val="660066"/>
                </a:solidFill>
                <a:latin typeface="Arial Narrow"/>
                <a:cs typeface="Arial Narrow"/>
              </a:rPr>
              <a:t>“Opposed </a:t>
            </a:r>
            <a:r>
              <a:rPr lang="en-US" sz="3600" dirty="0" smtClean="0">
                <a:solidFill>
                  <a:srgbClr val="660066"/>
                </a:solidFill>
                <a:latin typeface="Arial Narrow"/>
                <a:cs typeface="Arial Narrow"/>
              </a:rPr>
              <a:t>Church</a:t>
            </a:r>
            <a:r>
              <a:rPr lang="en-US" sz="3600" dirty="0">
                <a:solidFill>
                  <a:srgbClr val="660066"/>
                </a:solidFill>
                <a:latin typeface="Arial Narrow"/>
                <a:cs typeface="Arial Narrow"/>
              </a:rPr>
              <a:t>.”</a:t>
            </a:r>
          </a:p>
          <a:p>
            <a:pPr algn="l"/>
            <a:r>
              <a:rPr lang="zh-CN" altLang="en-US" sz="3600" b="1" dirty="0">
                <a:solidFill>
                  <a:srgbClr val="FF0000"/>
                </a:solidFill>
                <a:latin typeface="华文细黑"/>
                <a:ea typeface="华文细黑"/>
                <a:cs typeface="华文细黑"/>
              </a:rPr>
              <a:t>经文</a:t>
            </a:r>
            <a:r>
              <a:rPr lang="en-US" altLang="zh-CN" sz="3600" b="1" dirty="0">
                <a:solidFill>
                  <a:srgbClr val="FF0000"/>
                </a:solidFill>
                <a:latin typeface="华文细黑"/>
                <a:ea typeface="华文细黑"/>
                <a:cs typeface="华文细黑"/>
              </a:rPr>
              <a:t>:</a:t>
            </a:r>
            <a:r>
              <a:rPr lang="zh-CN" altLang="en-US" sz="3600" b="1" dirty="0" smtClean="0">
                <a:solidFill>
                  <a:srgbClr val="FF0000"/>
                </a:solidFill>
                <a:latin typeface="华文细黑"/>
                <a:ea typeface="华文细黑"/>
                <a:cs typeface="华文细黑"/>
              </a:rPr>
              <a:t>使徒行传</a:t>
            </a:r>
            <a:r>
              <a:rPr lang="en-US" altLang="zh-CN" sz="3600" b="1" dirty="0" smtClean="0">
                <a:solidFill>
                  <a:srgbClr val="FF0000"/>
                </a:solidFill>
                <a:latin typeface="华文细黑"/>
                <a:ea typeface="华文细黑"/>
                <a:cs typeface="华文细黑"/>
              </a:rPr>
              <a:t>13:4-12 </a:t>
            </a:r>
            <a:r>
              <a:rPr lang="en-US" sz="3600" b="1" dirty="0" smtClean="0">
                <a:solidFill>
                  <a:srgbClr val="FF0000"/>
                </a:solidFill>
                <a:latin typeface="Arial Narrow"/>
                <a:ea typeface="华文细黑"/>
                <a:cs typeface="Arial Narrow"/>
              </a:rPr>
              <a:t>Text</a:t>
            </a:r>
            <a:r>
              <a:rPr lang="en-US" sz="3600" b="1" dirty="0">
                <a:solidFill>
                  <a:srgbClr val="FF0000"/>
                </a:solidFill>
                <a:latin typeface="Arial Narrow"/>
                <a:ea typeface="华文细黑"/>
                <a:cs typeface="Arial Narrow"/>
              </a:rPr>
              <a:t>: Acts </a:t>
            </a:r>
            <a:r>
              <a:rPr lang="en-US" sz="3600" b="1" dirty="0" smtClean="0">
                <a:solidFill>
                  <a:srgbClr val="FF0000"/>
                </a:solidFill>
                <a:latin typeface="Arial Narrow"/>
                <a:ea typeface="华文细黑"/>
                <a:cs typeface="Arial Narrow"/>
              </a:rPr>
              <a:t>13:4-12</a:t>
            </a:r>
            <a:endParaRPr lang="en-US" altLang="zh-CN" sz="3600" b="1" dirty="0">
              <a:solidFill>
                <a:srgbClr val="FF0000"/>
              </a:solidFill>
              <a:latin typeface="华文细黑"/>
              <a:ea typeface="华文细黑"/>
              <a:cs typeface="华文细黑"/>
            </a:endParaRPr>
          </a:p>
          <a:p>
            <a:pPr algn="l"/>
            <a:r>
              <a:rPr lang="zh-TW" altLang="en-US" sz="3600" dirty="0" smtClean="0">
                <a:solidFill>
                  <a:srgbClr val="008000"/>
                </a:solidFill>
                <a:latin typeface="华文细黑"/>
                <a:ea typeface="华文细黑"/>
                <a:cs typeface="华文细黑"/>
              </a:rPr>
              <a:t>“</a:t>
            </a:r>
            <a:r>
              <a:rPr lang="zh-CN" altLang="en-US" sz="3600" dirty="0" smtClean="0">
                <a:solidFill>
                  <a:srgbClr val="008000"/>
                </a:solidFill>
                <a:latin typeface="华文细黑"/>
                <a:ea typeface="华文细黑"/>
                <a:cs typeface="华文细黑"/>
              </a:rPr>
              <a:t>他们既被圣灵差遣，</a:t>
            </a:r>
            <a:r>
              <a:rPr lang="en-US" altLang="zh-CN" sz="3600" dirty="0" smtClean="0">
                <a:solidFill>
                  <a:srgbClr val="008000"/>
                </a:solidFill>
                <a:latin typeface="华文细黑"/>
                <a:ea typeface="华文细黑"/>
                <a:cs typeface="华文细黑"/>
              </a:rPr>
              <a:t>…</a:t>
            </a:r>
            <a:r>
              <a:rPr lang="zh-CN" altLang="en-US" sz="3600" dirty="0" smtClean="0">
                <a:solidFill>
                  <a:srgbClr val="008000"/>
                </a:solidFill>
                <a:latin typeface="华文细黑"/>
                <a:ea typeface="华文细黑"/>
                <a:cs typeface="华文细黑"/>
              </a:rPr>
              <a:t>往居比路去</a:t>
            </a:r>
            <a:r>
              <a:rPr lang="zh-TW" altLang="en-US" sz="3600" dirty="0" smtClean="0">
                <a:solidFill>
                  <a:srgbClr val="008000"/>
                </a:solidFill>
                <a:latin typeface="华文细黑"/>
                <a:ea typeface="华文细黑"/>
                <a:cs typeface="华文细黑"/>
              </a:rPr>
              <a:t>”</a:t>
            </a:r>
            <a:endParaRPr lang="en-US" altLang="zh-TW" sz="3600" dirty="0">
              <a:solidFill>
                <a:srgbClr val="008000"/>
              </a:solidFill>
              <a:latin typeface="华文细黑"/>
              <a:ea typeface="华文细黑"/>
              <a:cs typeface="华文细黑"/>
            </a:endParaRPr>
          </a:p>
          <a:p>
            <a:pPr algn="l"/>
            <a:r>
              <a:rPr lang="en-US" altLang="zh-TW" sz="3600" dirty="0" smtClean="0">
                <a:solidFill>
                  <a:srgbClr val="008000"/>
                </a:solidFill>
                <a:latin typeface="华文细黑"/>
                <a:ea typeface="华文细黑"/>
                <a:cs typeface="华文细黑"/>
              </a:rPr>
              <a:t>(</a:t>
            </a:r>
            <a:r>
              <a:rPr lang="zh-CN" altLang="en-US" sz="3600" b="1" dirty="0" smtClean="0">
                <a:solidFill>
                  <a:srgbClr val="008000"/>
                </a:solidFill>
                <a:latin typeface="华文细黑"/>
                <a:ea typeface="华文细黑"/>
                <a:cs typeface="华文细黑"/>
              </a:rPr>
              <a:t>徒</a:t>
            </a:r>
            <a:r>
              <a:rPr lang="en-US" altLang="zh-CN" sz="3600" b="1" dirty="0" smtClean="0">
                <a:solidFill>
                  <a:srgbClr val="008000"/>
                </a:solidFill>
                <a:latin typeface="华文细黑"/>
                <a:ea typeface="华文细黑"/>
                <a:cs typeface="华文细黑"/>
              </a:rPr>
              <a:t>13:</a:t>
            </a:r>
            <a:r>
              <a:rPr lang="en-US" altLang="zh-CN" sz="3600" b="1" dirty="0">
                <a:solidFill>
                  <a:srgbClr val="008000"/>
                </a:solidFill>
                <a:latin typeface="华文细黑"/>
                <a:ea typeface="华文细黑"/>
                <a:cs typeface="华文细黑"/>
              </a:rPr>
              <a:t>4</a:t>
            </a:r>
            <a:r>
              <a:rPr lang="en-US" altLang="zh-CN" sz="3600" b="1" dirty="0" smtClean="0">
                <a:solidFill>
                  <a:srgbClr val="008000"/>
                </a:solidFill>
                <a:latin typeface="华文细黑"/>
                <a:ea typeface="华文细黑"/>
                <a:cs typeface="华文细黑"/>
              </a:rPr>
              <a:t>)</a:t>
            </a:r>
            <a:r>
              <a:rPr lang="zh-CN" altLang="en-US" sz="3600" b="1" dirty="0" smtClean="0">
                <a:solidFill>
                  <a:srgbClr val="008000"/>
                </a:solidFill>
                <a:latin typeface="华文细黑"/>
                <a:ea typeface="华文细黑"/>
                <a:cs typeface="华文细黑"/>
              </a:rPr>
              <a:t>。</a:t>
            </a:r>
            <a:endParaRPr lang="en-US" altLang="zh-TW" sz="3600" dirty="0">
              <a:solidFill>
                <a:srgbClr val="008000"/>
              </a:solidFill>
              <a:latin typeface="华文细黑"/>
              <a:ea typeface="华文细黑"/>
              <a:cs typeface="华文细黑"/>
            </a:endParaRPr>
          </a:p>
          <a:p>
            <a:pPr algn="l"/>
            <a:r>
              <a:rPr lang="en-US" dirty="0" smtClean="0">
                <a:solidFill>
                  <a:srgbClr val="008000"/>
                </a:solidFill>
                <a:latin typeface="Arial Narrow"/>
                <a:cs typeface="Arial Narrow"/>
              </a:rPr>
              <a:t>“</a:t>
            </a:r>
            <a:r>
              <a:rPr lang="en-US" dirty="0" smtClean="0">
                <a:solidFill>
                  <a:srgbClr val="008000"/>
                </a:solidFill>
              </a:rPr>
              <a:t>The </a:t>
            </a:r>
            <a:r>
              <a:rPr lang="en-US" dirty="0">
                <a:solidFill>
                  <a:srgbClr val="008000"/>
                </a:solidFill>
              </a:rPr>
              <a:t>two of </a:t>
            </a:r>
            <a:r>
              <a:rPr lang="en-US" dirty="0" err="1">
                <a:solidFill>
                  <a:srgbClr val="008000"/>
                </a:solidFill>
              </a:rPr>
              <a:t>them</a:t>
            </a:r>
            <a:r>
              <a:rPr lang="en-US" dirty="0" err="1" smtClean="0">
                <a:solidFill>
                  <a:srgbClr val="008000"/>
                </a:solidFill>
              </a:rPr>
              <a:t>,sent</a:t>
            </a:r>
            <a:r>
              <a:rPr lang="en-US" dirty="0" smtClean="0">
                <a:solidFill>
                  <a:srgbClr val="008000"/>
                </a:solidFill>
              </a:rPr>
              <a:t> </a:t>
            </a:r>
            <a:r>
              <a:rPr lang="en-US" dirty="0">
                <a:solidFill>
                  <a:srgbClr val="008000"/>
                </a:solidFill>
              </a:rPr>
              <a:t>on their way by the Holy Spirit, </a:t>
            </a:r>
            <a:r>
              <a:rPr lang="en-US" dirty="0">
                <a:solidFill>
                  <a:srgbClr val="008000"/>
                </a:solidFill>
              </a:rPr>
              <a:t> </a:t>
            </a:r>
            <a:r>
              <a:rPr lang="en-US" dirty="0" smtClean="0">
                <a:solidFill>
                  <a:srgbClr val="008000"/>
                </a:solidFill>
              </a:rPr>
              <a:t>went…to Cyprus</a:t>
            </a:r>
            <a:r>
              <a:rPr lang="en-US" dirty="0" smtClean="0">
                <a:solidFill>
                  <a:srgbClr val="008000"/>
                </a:solidFill>
                <a:latin typeface="Arial Narrow"/>
                <a:cs typeface="Arial Narrow"/>
              </a:rPr>
              <a:t>” </a:t>
            </a:r>
            <a:r>
              <a:rPr lang="en-US" dirty="0" smtClean="0">
                <a:solidFill>
                  <a:srgbClr val="008000"/>
                </a:solidFill>
                <a:latin typeface="Arial Narrow"/>
                <a:cs typeface="Arial Narrow"/>
              </a:rPr>
              <a:t>(Acts </a:t>
            </a:r>
            <a:r>
              <a:rPr lang="en-US" dirty="0" smtClean="0">
                <a:solidFill>
                  <a:srgbClr val="008000"/>
                </a:solidFill>
                <a:latin typeface="Arial Narrow"/>
                <a:cs typeface="Arial Narrow"/>
              </a:rPr>
              <a:t>13:4)</a:t>
            </a:r>
            <a:r>
              <a:rPr lang="en-US" dirty="0">
                <a:solidFill>
                  <a:srgbClr val="008000"/>
                </a:solidFill>
                <a:latin typeface="Arial Narrow"/>
                <a:cs typeface="Arial Narrow"/>
              </a:rPr>
              <a:t>. </a:t>
            </a:r>
            <a:endParaRPr lang="en-US" dirty="0">
              <a:solidFill>
                <a:srgbClr val="008000"/>
              </a:solidFill>
              <a:latin typeface="Arial Narrow"/>
              <a:ea typeface="华文细黑"/>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628643"/>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254" y="-1"/>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2308324"/>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关于</a:t>
            </a:r>
            <a:r>
              <a:rPr lang="zh-CN" altLang="en-US" sz="2400" b="1" dirty="0" smtClean="0">
                <a:solidFill>
                  <a:srgbClr val="FF0000"/>
                </a:solidFill>
                <a:latin typeface="华文细黑"/>
                <a:ea typeface="华文细黑"/>
                <a:cs typeface="华文细黑"/>
              </a:rPr>
              <a:t>反对</a:t>
            </a:r>
            <a:r>
              <a:rPr lang="zh-CN" altLang="en-US" sz="2400" b="1" dirty="0" smtClean="0">
                <a:solidFill>
                  <a:srgbClr val="FF0000"/>
                </a:solidFill>
                <a:latin typeface="华文细黑"/>
                <a:ea typeface="华文细黑"/>
                <a:cs typeface="华文细黑"/>
              </a:rPr>
              <a:t>者</a:t>
            </a:r>
            <a:r>
              <a:rPr lang="zh-CN" altLang="en-US" sz="2400" b="1" dirty="0" smtClean="0">
                <a:solidFill>
                  <a:srgbClr val="FF0000"/>
                </a:solidFill>
                <a:latin typeface="华文细黑"/>
                <a:ea typeface="华文细黑"/>
                <a:cs typeface="华文细黑"/>
              </a:rPr>
              <a:t>的描述</a:t>
            </a:r>
            <a:r>
              <a:rPr lang="zh-CN" altLang="en-US" sz="2400" b="1"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一</a:t>
            </a:r>
            <a:r>
              <a:rPr lang="zh-CN" altLang="en-US" sz="2400" dirty="0" smtClean="0">
                <a:solidFill>
                  <a:srgbClr val="FF0000"/>
                </a:solidFill>
                <a:latin typeface="华文细黑"/>
                <a:ea typeface="华文细黑"/>
                <a:cs typeface="华文细黑"/>
              </a:rPr>
              <a:t>）“魔</a:t>
            </a:r>
            <a:r>
              <a:rPr lang="zh-CN" altLang="en-US" sz="2400" dirty="0">
                <a:solidFill>
                  <a:srgbClr val="FF0000"/>
                </a:solidFill>
                <a:latin typeface="华文细黑"/>
                <a:ea typeface="华文细黑"/>
                <a:cs typeface="华文细黑"/>
              </a:rPr>
              <a:t>鬼</a:t>
            </a:r>
            <a:r>
              <a:rPr lang="zh-CN" altLang="en-US" sz="2400" dirty="0" smtClean="0">
                <a:solidFill>
                  <a:srgbClr val="FF0000"/>
                </a:solidFill>
                <a:latin typeface="华文细黑"/>
                <a:ea typeface="华文细黑"/>
                <a:cs typeface="华文细黑"/>
              </a:rPr>
              <a:t>的孩子</a:t>
            </a:r>
            <a:r>
              <a:rPr lang="zh-CN" altLang="en-US" sz="2400" dirty="0">
                <a:solidFill>
                  <a:srgbClr val="FF0000"/>
                </a:solidFill>
                <a:latin typeface="华文细黑"/>
                <a:ea typeface="华文细黑"/>
                <a:cs typeface="华文细黑"/>
              </a:rPr>
              <a:t>”是指属于魔鬼（意指“欺骗者</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约</a:t>
            </a:r>
            <a:r>
              <a:rPr lang="en-US" altLang="zh-CN" sz="2400" dirty="0" smtClean="0">
                <a:solidFill>
                  <a:srgbClr val="FF0000"/>
                </a:solidFill>
                <a:latin typeface="华文细黑"/>
                <a:ea typeface="华文细黑"/>
                <a:cs typeface="华文细黑"/>
              </a:rPr>
              <a:t>8</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42,44</a:t>
            </a:r>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二</a:t>
            </a:r>
            <a:r>
              <a:rPr lang="zh-CN" altLang="en-US" sz="2400" dirty="0" smtClean="0">
                <a:solidFill>
                  <a:srgbClr val="FF0000"/>
                </a:solidFill>
                <a:latin typeface="华文细黑"/>
                <a:ea typeface="华文细黑"/>
                <a:cs typeface="华文细黑"/>
              </a:rPr>
              <a:t>）“一切</a:t>
            </a:r>
            <a:r>
              <a:rPr lang="zh-CN" altLang="en-US" sz="2400" dirty="0">
                <a:solidFill>
                  <a:srgbClr val="FF0000"/>
                </a:solidFill>
                <a:latin typeface="华文细黑"/>
                <a:ea typeface="华文细黑"/>
                <a:cs typeface="华文细黑"/>
              </a:rPr>
              <a:t>真道的敌人</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就像“你的敌人恶魔一样，像一只咆哮的狮子寻找某人吞噬”（</a:t>
            </a:r>
            <a:r>
              <a:rPr lang="zh-CN" altLang="en-US" sz="2400" dirty="0" smtClean="0">
                <a:solidFill>
                  <a:srgbClr val="FF0000"/>
                </a:solidFill>
                <a:latin typeface="华文细黑"/>
                <a:ea typeface="华文细黑"/>
                <a:cs typeface="华文细黑"/>
              </a:rPr>
              <a:t>彼</a:t>
            </a:r>
            <a:r>
              <a:rPr lang="zh-CN" altLang="en-US" sz="2400" dirty="0" smtClean="0">
                <a:solidFill>
                  <a:srgbClr val="FF0000"/>
                </a:solidFill>
                <a:latin typeface="华文细黑"/>
                <a:ea typeface="华文细黑"/>
                <a:cs typeface="华文细黑"/>
              </a:rPr>
              <a:t>后</a:t>
            </a:r>
            <a:r>
              <a:rPr lang="en-US" altLang="zh-CN" sz="2400" dirty="0" smtClean="0">
                <a:solidFill>
                  <a:srgbClr val="FF0000"/>
                </a:solidFill>
                <a:latin typeface="华文细黑"/>
                <a:ea typeface="华文细黑"/>
                <a:cs typeface="华文细黑"/>
              </a:rPr>
              <a:t>5:8</a:t>
            </a:r>
            <a:r>
              <a:rPr lang="zh-CN" altLang="en-US"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三</a:t>
            </a:r>
            <a:r>
              <a:rPr lang="zh-CN" altLang="en-US" sz="2400" dirty="0" smtClean="0">
                <a:solidFill>
                  <a:srgbClr val="FF0000"/>
                </a:solidFill>
                <a:latin typeface="华文细黑"/>
                <a:ea typeface="华文细黑"/>
                <a:cs typeface="华文细黑"/>
              </a:rPr>
              <a:t>）欺骗者</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你们充满了各种各样的欺骗和欺骗”，就像骗子和谎言之父的恶魔（</a:t>
            </a:r>
            <a:r>
              <a:rPr lang="zh-CN" altLang="en-US" sz="2400" dirty="0" smtClean="0">
                <a:solidFill>
                  <a:srgbClr val="FF0000"/>
                </a:solidFill>
                <a:latin typeface="华文细黑"/>
                <a:ea typeface="华文细黑"/>
                <a:cs typeface="华文细黑"/>
              </a:rPr>
              <a:t>约</a:t>
            </a:r>
            <a:r>
              <a:rPr lang="en-US" altLang="zh-CN" sz="2400" dirty="0" smtClean="0">
                <a:solidFill>
                  <a:srgbClr val="FF0000"/>
                </a:solidFill>
                <a:latin typeface="华文细黑"/>
                <a:ea typeface="华文细黑"/>
                <a:cs typeface="华文细黑"/>
              </a:rPr>
              <a:t>8:44</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四</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被</a:t>
            </a:r>
            <a:r>
              <a:rPr lang="zh-CN" altLang="en-US" sz="2400" dirty="0" smtClean="0">
                <a:solidFill>
                  <a:srgbClr val="FF0000"/>
                </a:solidFill>
                <a:latin typeface="华文细黑"/>
                <a:ea typeface="华文细黑"/>
                <a:cs typeface="华文细黑"/>
              </a:rPr>
              <a:t>教者</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颠覆主的正确道路？” “邪恶”怀疑</a:t>
            </a:r>
            <a:r>
              <a:rPr lang="zh-CN" altLang="en-US" sz="2400" dirty="0" smtClean="0">
                <a:solidFill>
                  <a:srgbClr val="FF0000"/>
                </a:solidFill>
                <a:latin typeface="华文细黑"/>
                <a:ea typeface="华文细黑"/>
                <a:cs typeface="华文细黑"/>
              </a:rPr>
              <a:t>神的话，</a:t>
            </a:r>
            <a:r>
              <a:rPr lang="zh-CN" altLang="en-US" sz="2400" dirty="0">
                <a:solidFill>
                  <a:srgbClr val="FF0000"/>
                </a:solidFill>
                <a:latin typeface="华文细黑"/>
                <a:ea typeface="华文细黑"/>
                <a:cs typeface="华文细黑"/>
              </a:rPr>
              <a:t>然后否认</a:t>
            </a:r>
            <a:r>
              <a:rPr lang="zh-CN" altLang="en-US" sz="2400" dirty="0" smtClean="0">
                <a:solidFill>
                  <a:srgbClr val="FF0000"/>
                </a:solidFill>
                <a:latin typeface="华文细黑"/>
                <a:ea typeface="华文细黑"/>
                <a:cs typeface="华文细黑"/>
              </a:rPr>
              <a:t>神的话（</a:t>
            </a:r>
            <a:r>
              <a:rPr lang="zh-CN" altLang="en-US" sz="2400" dirty="0">
                <a:solidFill>
                  <a:srgbClr val="FF0000"/>
                </a:solidFill>
                <a:latin typeface="华文细黑"/>
                <a:ea typeface="华文细黑"/>
                <a:cs typeface="华文细黑"/>
              </a:rPr>
              <a:t>创</a:t>
            </a:r>
            <a:r>
              <a:rPr lang="en-US" altLang="zh-CN" sz="2400" dirty="0" smtClean="0">
                <a:solidFill>
                  <a:srgbClr val="FF0000"/>
                </a:solidFill>
                <a:latin typeface="华文细黑"/>
                <a:ea typeface="华文细黑"/>
                <a:cs typeface="华文细黑"/>
              </a:rPr>
              <a:t>3:1,4</a:t>
            </a:r>
            <a:r>
              <a:rPr lang="zh-CN" altLang="en-US" sz="2400" dirty="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灵的责备。</a:t>
            </a:r>
            <a:r>
              <a:rPr lang="en-US" sz="2800" b="1" dirty="0" smtClean="0">
                <a:latin typeface="Arial Narrow"/>
                <a:cs typeface="Arial Narrow"/>
              </a:rPr>
              <a:t>2</a:t>
            </a:r>
            <a:r>
              <a:rPr lang="en-US" sz="2800" b="1" dirty="0">
                <a:latin typeface="Arial Narrow"/>
                <a:cs typeface="Arial Narrow"/>
              </a:rPr>
              <a:t>. </a:t>
            </a:r>
            <a:r>
              <a:rPr lang="en-US" sz="2800" b="1" dirty="0" smtClean="0">
                <a:latin typeface="Arial Narrow"/>
                <a:cs typeface="Arial Narrow"/>
              </a:rPr>
              <a:t>Spirit of Christ’s 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9</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7" name="Rectangle 6"/>
          <p:cNvSpPr/>
          <p:nvPr/>
        </p:nvSpPr>
        <p:spPr>
          <a:xfrm>
            <a:off x="-12126" y="2691031"/>
            <a:ext cx="5649656" cy="4524315"/>
          </a:xfrm>
          <a:prstGeom prst="rect">
            <a:avLst/>
          </a:prstGeom>
        </p:spPr>
        <p:txBody>
          <a:bodyPr wrap="square">
            <a:spAutoFit/>
          </a:bodyPr>
          <a:lstStyle/>
          <a:p>
            <a:r>
              <a:rPr lang="en-US" sz="2400" b="1" dirty="0">
                <a:latin typeface="Arial Narrow"/>
                <a:cs typeface="Arial Narrow"/>
              </a:rPr>
              <a:t>B. Descriptions of opposition.</a:t>
            </a:r>
            <a:r>
              <a:rPr lang="en-US" sz="2400" dirty="0">
                <a:latin typeface="Arial Narrow"/>
                <a:cs typeface="Arial Narrow"/>
              </a:rPr>
              <a:t> (1) “A child of the devil” means belongs to the Devil (means “Deceiver”-Jn.8</a:t>
            </a:r>
            <a:r>
              <a:rPr lang="en-US" sz="2400" dirty="0" smtClean="0">
                <a:latin typeface="Arial Narrow"/>
                <a:cs typeface="Arial Narrow"/>
              </a:rPr>
              <a:t>:42,44</a:t>
            </a:r>
            <a:r>
              <a:rPr lang="en-US" sz="2400" dirty="0">
                <a:latin typeface="Arial Narrow"/>
                <a:cs typeface="Arial Narrow"/>
              </a:rPr>
              <a:t>). (2) “An enemy of </a:t>
            </a:r>
            <a:r>
              <a:rPr lang="en-US" sz="2400" dirty="0" smtClean="0">
                <a:latin typeface="Arial Narrow"/>
                <a:cs typeface="Arial Narrow"/>
              </a:rPr>
              <a:t>every-thing </a:t>
            </a:r>
            <a:r>
              <a:rPr lang="en-US" sz="2400" dirty="0">
                <a:latin typeface="Arial Narrow"/>
                <a:cs typeface="Arial Narrow"/>
              </a:rPr>
              <a:t>that is right” like “your enemy the devil prowls around like a roaring lion looking for someone to devour”(2Pet.5:8). (3) A deceiver: “you are full of all kinds of deceit and trickery” like the devil who is a liar and the father of lies(Jn.8:44). (4) A pervert: “perverting the right ways of the Lord?” </a:t>
            </a:r>
            <a:r>
              <a:rPr lang="en-US" sz="2400" dirty="0">
                <a:latin typeface="Arial Narrow"/>
                <a:cs typeface="Arial Narrow"/>
              </a:rPr>
              <a:t>"Evil" doubts God’s Word, and then denies God’s Word (Gen.3:1,4).  </a:t>
            </a:r>
            <a:r>
              <a:rPr lang="en-US" sz="2400" dirty="0">
                <a:latin typeface="Arial Narrow"/>
                <a:cs typeface="Arial Narrow"/>
              </a:rPr>
              <a:t>		 				               			 		</a:t>
            </a:r>
            <a:endParaRPr lang="en-US" sz="2400" dirty="0">
              <a:latin typeface="Arial Narrow"/>
              <a:cs typeface="Arial Narrow"/>
            </a:endParaRPr>
          </a:p>
        </p:txBody>
      </p:sp>
      <p:pic>
        <p:nvPicPr>
          <p:cNvPr id="2" name="Picture 1"/>
          <p:cNvPicPr>
            <a:picLocks noChangeAspect="1"/>
          </p:cNvPicPr>
          <p:nvPr/>
        </p:nvPicPr>
        <p:blipFill>
          <a:blip r:embed="rId3"/>
          <a:stretch>
            <a:fillRect/>
          </a:stretch>
        </p:blipFill>
        <p:spPr>
          <a:xfrm>
            <a:off x="5637530" y="2819400"/>
            <a:ext cx="3506469" cy="4091146"/>
          </a:xfrm>
          <a:prstGeom prst="rect">
            <a:avLst/>
          </a:prstGeom>
        </p:spPr>
      </p:pic>
    </p:spTree>
    <p:extLst>
      <p:ext uri="{BB962C8B-B14F-4D97-AF65-F5344CB8AC3E}">
        <p14:creationId xmlns:p14="http://schemas.microsoft.com/office/powerpoint/2010/main" val="3721420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2308324"/>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对于反对</a:t>
            </a:r>
            <a:r>
              <a:rPr lang="zh-CN" altLang="en-US" sz="2400" dirty="0" smtClean="0">
                <a:solidFill>
                  <a:srgbClr val="FF0000"/>
                </a:solidFill>
                <a:latin typeface="华文细黑"/>
                <a:ea typeface="华文细黑"/>
                <a:cs typeface="华文细黑"/>
              </a:rPr>
              <a:t>者的审判</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（一）神的手施以审判。 </a:t>
            </a:r>
            <a:r>
              <a:rPr lang="zh-CN" altLang="en-US" sz="2400" dirty="0">
                <a:solidFill>
                  <a:srgbClr val="FF0000"/>
                </a:solidFill>
                <a:latin typeface="华文细黑"/>
                <a:ea typeface="华文细黑"/>
                <a:cs typeface="华文细黑"/>
              </a:rPr>
              <a:t>“现在耶和华的手反对你。”</a:t>
            </a:r>
            <a:r>
              <a:rPr lang="zh-CN" altLang="en-US" sz="2400" dirty="0" smtClean="0">
                <a:solidFill>
                  <a:srgbClr val="FF0000"/>
                </a:solidFill>
                <a:latin typeface="华文细黑"/>
                <a:ea typeface="华文细黑"/>
                <a:cs typeface="华文细黑"/>
              </a:rPr>
              <a:t>（二）神让他失明了</a:t>
            </a:r>
            <a:r>
              <a:rPr lang="zh-CN" altLang="en-US" sz="2400" dirty="0">
                <a:solidFill>
                  <a:srgbClr val="FF0000"/>
                </a:solidFill>
                <a:latin typeface="华文细黑"/>
                <a:ea typeface="华文细黑"/>
                <a:cs typeface="华文细黑"/>
              </a:rPr>
              <a:t>。 “甚至不能看到太阳的光芒”</a:t>
            </a:r>
            <a:r>
              <a:rPr lang="zh-CN" altLang="en-US" sz="2400" dirty="0" smtClean="0">
                <a:solidFill>
                  <a:srgbClr val="FF0000"/>
                </a:solidFill>
                <a:latin typeface="华文细黑"/>
                <a:ea typeface="华文细黑"/>
                <a:cs typeface="华文细黑"/>
              </a:rPr>
              <a:t>（三）</a:t>
            </a:r>
            <a:r>
              <a:rPr lang="zh-CN" altLang="en-US" sz="2400" dirty="0">
                <a:solidFill>
                  <a:srgbClr val="FF0000"/>
                </a:solidFill>
                <a:latin typeface="华文细黑"/>
                <a:ea typeface="华文细黑"/>
                <a:cs typeface="华文细黑"/>
              </a:rPr>
              <a:t>迷失在黑暗中。 “薄雾和黑暗立即过来了，他摸索着，寻求有人用手领着他。”</a:t>
            </a:r>
          </a:p>
          <a:p>
            <a:r>
              <a:rPr lang="zh-CN" altLang="en-US" sz="2400" dirty="0" smtClean="0">
                <a:solidFill>
                  <a:srgbClr val="FF0000"/>
                </a:solidFill>
                <a:latin typeface="华文细黑"/>
                <a:ea typeface="华文细黑"/>
                <a:cs typeface="华文细黑"/>
              </a:rPr>
              <a:t>应用：</a:t>
            </a:r>
            <a:r>
              <a:rPr lang="zh-CN" altLang="en-US" sz="2400" dirty="0">
                <a:solidFill>
                  <a:srgbClr val="FF0000"/>
                </a:solidFill>
                <a:latin typeface="华文细黑"/>
                <a:ea typeface="华文细黑"/>
                <a:cs typeface="华文细黑"/>
              </a:rPr>
              <a:t>反对派有许多不同的名字</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描述和受到的或暂时或</a:t>
            </a:r>
            <a:r>
              <a:rPr lang="zh-CN" altLang="en-US" sz="2400" dirty="0" smtClean="0">
                <a:solidFill>
                  <a:srgbClr val="FF0000"/>
                </a:solidFill>
                <a:latin typeface="华文细黑"/>
                <a:ea typeface="华文细黑"/>
                <a:cs typeface="华文细黑"/>
              </a:rPr>
              <a:t>永久的审判</a:t>
            </a:r>
            <a:r>
              <a:rPr lang="zh-CN" altLang="en-US" sz="2400" dirty="0" smtClean="0">
                <a:solidFill>
                  <a:srgbClr val="FF0000"/>
                </a:solidFill>
                <a:latin typeface="华文细黑"/>
                <a:ea typeface="华文细黑"/>
                <a:cs typeface="华文细黑"/>
              </a:rPr>
              <a:t>（犹</a:t>
            </a:r>
            <a:r>
              <a:rPr lang="en-US" altLang="zh-CN" sz="2400" dirty="0" smtClean="0">
                <a:solidFill>
                  <a:srgbClr val="FF0000"/>
                </a:solidFill>
                <a:latin typeface="华文细黑"/>
                <a:ea typeface="华文细黑"/>
                <a:cs typeface="华文细黑"/>
              </a:rPr>
              <a:t>4;</a:t>
            </a:r>
            <a:r>
              <a:rPr lang="zh-CN" altLang="en-US" sz="2400" dirty="0" smtClean="0">
                <a:solidFill>
                  <a:srgbClr val="FF0000"/>
                </a:solidFill>
                <a:latin typeface="华文细黑"/>
                <a:ea typeface="华文细黑"/>
                <a:cs typeface="华文细黑"/>
              </a:rPr>
              <a:t>彼后</a:t>
            </a:r>
            <a:r>
              <a:rPr lang="en-US" altLang="zh-CN" sz="2400" dirty="0" smtClean="0">
                <a:solidFill>
                  <a:srgbClr val="FF0000"/>
                </a:solidFill>
                <a:latin typeface="华文细黑"/>
                <a:ea typeface="华文细黑"/>
                <a:cs typeface="华文细黑"/>
              </a:rPr>
              <a:t>2:1</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灵的责备。</a:t>
            </a:r>
            <a:r>
              <a:rPr lang="en-US" sz="2800" b="1" dirty="0" smtClean="0">
                <a:latin typeface="Arial Narrow"/>
                <a:cs typeface="Arial Narrow"/>
              </a:rPr>
              <a:t>2</a:t>
            </a:r>
            <a:r>
              <a:rPr lang="en-US" sz="2800" b="1" dirty="0">
                <a:latin typeface="Arial Narrow"/>
                <a:cs typeface="Arial Narrow"/>
              </a:rPr>
              <a:t>. </a:t>
            </a:r>
            <a:r>
              <a:rPr lang="en-US" sz="2800" b="1" dirty="0" smtClean="0">
                <a:latin typeface="Arial Narrow"/>
                <a:cs typeface="Arial Narrow"/>
              </a:rPr>
              <a:t>Spirit of Christ’s 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smtClean="0">
                <a:solidFill>
                  <a:srgbClr val="0000FF"/>
                </a:solidFill>
                <a:latin typeface="Times"/>
                <a:cs typeface="Times"/>
              </a:rPr>
              <a:t>10</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pic>
        <p:nvPicPr>
          <p:cNvPr id="3" name="Picture 2"/>
          <p:cNvPicPr>
            <a:picLocks noChangeAspect="1"/>
          </p:cNvPicPr>
          <p:nvPr/>
        </p:nvPicPr>
        <p:blipFill>
          <a:blip r:embed="rId3"/>
          <a:stretch>
            <a:fillRect/>
          </a:stretch>
        </p:blipFill>
        <p:spPr>
          <a:xfrm>
            <a:off x="4741333" y="2472264"/>
            <a:ext cx="4487332" cy="4538133"/>
          </a:xfrm>
          <a:prstGeom prst="rect">
            <a:avLst/>
          </a:prstGeom>
        </p:spPr>
      </p:pic>
      <p:sp>
        <p:nvSpPr>
          <p:cNvPr id="9" name="Rectangle 8"/>
          <p:cNvSpPr/>
          <p:nvPr/>
        </p:nvSpPr>
        <p:spPr>
          <a:xfrm>
            <a:off x="6831" y="2723414"/>
            <a:ext cx="5157836" cy="4154983"/>
          </a:xfrm>
          <a:prstGeom prst="rect">
            <a:avLst/>
          </a:prstGeom>
        </p:spPr>
        <p:txBody>
          <a:bodyPr wrap="square">
            <a:spAutoFit/>
          </a:bodyPr>
          <a:lstStyle/>
          <a:p>
            <a:r>
              <a:rPr lang="en-US" sz="2400" b="1" dirty="0">
                <a:latin typeface="Arial Narrow"/>
                <a:cs typeface="Arial Narrow"/>
              </a:rPr>
              <a:t>C. Judgment upon </a:t>
            </a:r>
            <a:r>
              <a:rPr lang="en-US" sz="2400" b="1" dirty="0" smtClean="0">
                <a:latin typeface="Arial Narrow"/>
                <a:cs typeface="Arial Narrow"/>
              </a:rPr>
              <a:t>opposition.</a:t>
            </a:r>
            <a:r>
              <a:rPr lang="en-US" sz="2400" dirty="0" smtClean="0">
                <a:latin typeface="Arial Narrow"/>
                <a:cs typeface="Arial Narrow"/>
              </a:rPr>
              <a:t> </a:t>
            </a:r>
            <a:r>
              <a:rPr lang="en-US" sz="2400" dirty="0">
                <a:latin typeface="Arial Narrow"/>
                <a:cs typeface="Arial Narrow"/>
              </a:rPr>
              <a:t>(1) Judged by God’s hand. “Now the hand of the Lord is against you.” (2) Blinded by God. “Not even able to see the light of the sun.” (3) Lost in darkness. “Immediately mist and darkness came over </a:t>
            </a:r>
            <a:r>
              <a:rPr lang="en-US" sz="2400" dirty="0" err="1">
                <a:latin typeface="Arial Narrow"/>
                <a:cs typeface="Arial Narrow"/>
              </a:rPr>
              <a:t>him,and</a:t>
            </a:r>
            <a:r>
              <a:rPr lang="en-US" sz="2400" dirty="0">
                <a:latin typeface="Arial Narrow"/>
                <a:cs typeface="Arial Narrow"/>
              </a:rPr>
              <a:t> he groped </a:t>
            </a:r>
            <a:r>
              <a:rPr lang="en-US" sz="2400" dirty="0" err="1">
                <a:latin typeface="Arial Narrow"/>
                <a:cs typeface="Arial Narrow"/>
              </a:rPr>
              <a:t>about,</a:t>
            </a:r>
            <a:r>
              <a:rPr lang="en-US" sz="2400" dirty="0" err="1" smtClean="0">
                <a:latin typeface="Arial Narrow"/>
                <a:cs typeface="Arial Narrow"/>
              </a:rPr>
              <a:t>seeking</a:t>
            </a:r>
            <a:r>
              <a:rPr lang="en-US" sz="2400" dirty="0" smtClean="0">
                <a:latin typeface="Arial Narrow"/>
                <a:cs typeface="Arial Narrow"/>
              </a:rPr>
              <a:t> </a:t>
            </a:r>
            <a:r>
              <a:rPr lang="en-US" sz="2400" dirty="0">
                <a:latin typeface="Arial Narrow"/>
                <a:cs typeface="Arial Narrow"/>
              </a:rPr>
              <a:t>someone to lead him by the hand.” </a:t>
            </a:r>
          </a:p>
          <a:p>
            <a:r>
              <a:rPr lang="en-US" sz="2400" b="1" dirty="0">
                <a:latin typeface="Arial Narrow"/>
                <a:cs typeface="Arial Narrow"/>
              </a:rPr>
              <a:t>Application: </a:t>
            </a:r>
            <a:r>
              <a:rPr lang="en-US" sz="2400" dirty="0">
                <a:latin typeface="Arial Narrow"/>
                <a:cs typeface="Arial Narrow"/>
              </a:rPr>
              <a:t>Opposition comes with many different names, descriptions, and certain judgment whether temporary or eternal(Jude </a:t>
            </a:r>
            <a:r>
              <a:rPr lang="en-US" sz="2400" dirty="0" smtClean="0">
                <a:latin typeface="Arial Narrow"/>
                <a:cs typeface="Arial Narrow"/>
              </a:rPr>
              <a:t>4;2Pet.2:1)</a:t>
            </a:r>
            <a:r>
              <a:rPr lang="en-US" sz="2400" dirty="0">
                <a:latin typeface="Arial Narrow"/>
                <a:cs typeface="Arial Narrow"/>
              </a:rPr>
              <a:t>.	</a:t>
            </a:r>
            <a:r>
              <a:rPr lang="en-US" sz="2400" dirty="0">
                <a:latin typeface="Arial Narrow"/>
                <a:cs typeface="Arial Narrow"/>
              </a:rPr>
              <a:t>		 			</a:t>
            </a:r>
            <a:endParaRPr lang="en-US" sz="2400" dirty="0">
              <a:latin typeface="Arial Narrow"/>
              <a:cs typeface="Arial Narrow"/>
            </a:endParaRPr>
          </a:p>
        </p:txBody>
      </p:sp>
    </p:spTree>
    <p:extLst>
      <p:ext uri="{BB962C8B-B14F-4D97-AF65-F5344CB8AC3E}">
        <p14:creationId xmlns:p14="http://schemas.microsoft.com/office/powerpoint/2010/main" val="2812212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58236"/>
            <a:ext cx="9137169" cy="2308324"/>
          </a:xfrm>
          <a:prstGeom prst="rect">
            <a:avLst/>
          </a:prstGeom>
        </p:spPr>
        <p:txBody>
          <a:bodyPr wrap="square">
            <a:spAutoFit/>
          </a:bodyPr>
          <a:lstStyle/>
          <a:p>
            <a:r>
              <a:rPr lang="zh-TW"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士求保罗是个通达人。他请了巴拿巴和扫罗来，要听神的</a:t>
            </a:r>
            <a:r>
              <a:rPr lang="en-US" sz="2400" dirty="0" smtClean="0">
                <a:solidFill>
                  <a:srgbClr val="FF0000"/>
                </a:solidFill>
                <a:latin typeface="华文细黑"/>
                <a:ea typeface="华文细黑"/>
                <a:cs typeface="华文细黑"/>
              </a:rPr>
              <a:t>道…</a:t>
            </a:r>
            <a:r>
              <a:rPr lang="en-US" sz="2400" dirty="0">
                <a:solidFill>
                  <a:srgbClr val="FF0000"/>
                </a:solidFill>
                <a:latin typeface="华文细黑"/>
                <a:ea typeface="华文细黑"/>
                <a:cs typeface="华文细黑"/>
              </a:rPr>
              <a:t>方伯看见所作的事，很希奇主的道，就信</a:t>
            </a:r>
            <a:r>
              <a:rPr lang="en-US" sz="2400" dirty="0" smtClean="0">
                <a:solidFill>
                  <a:srgbClr val="FF0000"/>
                </a:solidFill>
                <a:latin typeface="华文细黑"/>
                <a:ea typeface="华文细黑"/>
                <a:cs typeface="华文细黑"/>
              </a:rPr>
              <a:t>了</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13:7b,12</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得到了一个新身份。</a:t>
            </a:r>
            <a:r>
              <a:rPr lang="zh-CN" altLang="en-US" sz="2400" dirty="0" smtClean="0">
                <a:solidFill>
                  <a:srgbClr val="FF0000"/>
                </a:solidFill>
                <a:latin typeface="华文细黑"/>
                <a:ea typeface="华文细黑"/>
                <a:cs typeface="华文细黑"/>
              </a:rPr>
              <a:t>塞尔吉乌斯</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保罗（</a:t>
            </a:r>
            <a:r>
              <a:rPr lang="en-US" altLang="zh-CN" sz="2400" dirty="0" err="1">
                <a:solidFill>
                  <a:srgbClr val="FF0000"/>
                </a:solidFill>
                <a:latin typeface="华文细黑"/>
                <a:ea typeface="华文细黑"/>
                <a:cs typeface="华文细黑"/>
              </a:rPr>
              <a:t>Sergius</a:t>
            </a:r>
            <a:r>
              <a:rPr lang="en-US" altLang="zh-CN" sz="2400" dirty="0">
                <a:solidFill>
                  <a:srgbClr val="FF0000"/>
                </a:solidFill>
                <a:latin typeface="华文细黑"/>
                <a:ea typeface="华文细黑"/>
                <a:cs typeface="华文细黑"/>
              </a:rPr>
              <a:t> Paulus</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是一个地方总督，</a:t>
            </a:r>
            <a:r>
              <a:rPr lang="zh-CN" altLang="en-US" sz="2400" dirty="0">
                <a:solidFill>
                  <a:srgbClr val="FF0000"/>
                </a:solidFill>
                <a:latin typeface="华文细黑"/>
                <a:ea typeface="华文细黑"/>
                <a:cs typeface="华文细黑"/>
              </a:rPr>
              <a:t>在罗马的政府体系中负责监督省内民事和军事事务的管理。 他们对罗马的参议院负责。 当他看到他所发</a:t>
            </a:r>
            <a:r>
              <a:rPr lang="zh-CN" altLang="en-US" sz="2400" dirty="0" smtClean="0">
                <a:solidFill>
                  <a:srgbClr val="FF0000"/>
                </a:solidFill>
                <a:latin typeface="华文细黑"/>
                <a:ea typeface="华文细黑"/>
                <a:cs typeface="华文细黑"/>
              </a:rPr>
              <a:t>生的事情时</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他成了</a:t>
            </a:r>
            <a:r>
              <a:rPr lang="zh-CN" altLang="en-US" sz="2400" dirty="0" smtClean="0">
                <a:solidFill>
                  <a:srgbClr val="FF0000"/>
                </a:solidFill>
                <a:latin typeface="华文细黑"/>
                <a:ea typeface="华文细黑"/>
                <a:cs typeface="华文细黑"/>
              </a:rPr>
              <a:t>信徒</a:t>
            </a:r>
            <a:r>
              <a:rPr lang="zh-CN" altLang="en-US" sz="2400" dirty="0" smtClean="0">
                <a:solidFill>
                  <a:srgbClr val="FF0000"/>
                </a:solidFill>
                <a:latin typeface="华文细黑"/>
                <a:ea typeface="华文细黑"/>
                <a:cs typeface="华文细黑"/>
              </a:rPr>
              <a:t>（约一</a:t>
            </a:r>
            <a:r>
              <a:rPr lang="en-US" altLang="zh-CN" sz="2400" dirty="0" smtClean="0">
                <a:solidFill>
                  <a:srgbClr val="FF0000"/>
                </a:solidFill>
                <a:latin typeface="华文细黑"/>
                <a:ea typeface="华文细黑"/>
                <a:cs typeface="华文细黑"/>
              </a:rPr>
              <a:t>4:4</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灵的忠告。</a:t>
            </a:r>
            <a:r>
              <a:rPr lang="en-US" sz="2800" b="1" dirty="0" smtClean="0">
                <a:latin typeface="Arial Narrow"/>
                <a:cs typeface="Arial Narrow"/>
              </a:rPr>
              <a:t>3</a:t>
            </a:r>
            <a:r>
              <a:rPr lang="en-US" sz="2800" b="1" dirty="0">
                <a:latin typeface="Arial Narrow"/>
                <a:cs typeface="Arial Narrow"/>
              </a:rPr>
              <a:t>. </a:t>
            </a:r>
            <a:r>
              <a:rPr lang="en-US" sz="2800" b="1" dirty="0" smtClean="0">
                <a:latin typeface="Arial Narrow"/>
                <a:cs typeface="Arial Narrow"/>
              </a:rPr>
              <a:t>Spirit of Christ’s </a:t>
            </a:r>
            <a:r>
              <a:rPr lang="en-US" sz="2800" b="1" dirty="0">
                <a:latin typeface="Arial Narrow"/>
                <a:cs typeface="Arial Narrow"/>
              </a:rPr>
              <a:t>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
        <p:nvSpPr>
          <p:cNvPr id="7" name="Rectangle 6"/>
          <p:cNvSpPr/>
          <p:nvPr/>
        </p:nvSpPr>
        <p:spPr>
          <a:xfrm>
            <a:off x="-12126" y="2764962"/>
            <a:ext cx="9156126" cy="1569660"/>
          </a:xfrm>
          <a:prstGeom prst="rect">
            <a:avLst/>
          </a:prstGeom>
        </p:spPr>
        <p:txBody>
          <a:bodyPr wrap="square">
            <a:spAutoFit/>
          </a:bodyPr>
          <a:lstStyle/>
          <a:p>
            <a:r>
              <a:rPr lang="en-US" sz="2400" dirty="0">
                <a:latin typeface="Arial Narrow"/>
                <a:cs typeface="Arial Narrow"/>
              </a:rPr>
              <a:t>“</a:t>
            </a:r>
            <a:r>
              <a:rPr lang="en-US" sz="2400" dirty="0" err="1">
                <a:latin typeface="Arial Narrow"/>
                <a:cs typeface="Arial Narrow"/>
              </a:rPr>
              <a:t>Sergius</a:t>
            </a:r>
            <a:r>
              <a:rPr lang="en-US" sz="2400" dirty="0">
                <a:latin typeface="Arial Narrow"/>
                <a:cs typeface="Arial Narrow"/>
              </a:rPr>
              <a:t> Paulus</a:t>
            </a:r>
            <a:r>
              <a:rPr lang="en-US" sz="2400" dirty="0" smtClean="0">
                <a:latin typeface="Arial Narrow"/>
                <a:cs typeface="Arial Narrow"/>
              </a:rPr>
              <a:t>, the </a:t>
            </a:r>
            <a:r>
              <a:rPr lang="en-US" sz="2400" dirty="0">
                <a:latin typeface="Arial Narrow"/>
                <a:cs typeface="Arial Narrow"/>
              </a:rPr>
              <a:t>proconsul</a:t>
            </a:r>
            <a:r>
              <a:rPr lang="en-US" sz="2400" dirty="0" smtClean="0">
                <a:latin typeface="Arial Narrow"/>
                <a:cs typeface="Arial Narrow"/>
              </a:rPr>
              <a:t>, an </a:t>
            </a:r>
            <a:r>
              <a:rPr lang="en-US" sz="2400" dirty="0">
                <a:latin typeface="Arial Narrow"/>
                <a:cs typeface="Arial Narrow"/>
              </a:rPr>
              <a:t>intelligent man</a:t>
            </a:r>
            <a:r>
              <a:rPr lang="en-US" sz="2400" dirty="0" smtClean="0">
                <a:latin typeface="Arial Narrow"/>
                <a:cs typeface="Arial Narrow"/>
              </a:rPr>
              <a:t>, sent </a:t>
            </a:r>
            <a:r>
              <a:rPr lang="en-US" sz="2400" dirty="0">
                <a:latin typeface="Arial Narrow"/>
                <a:cs typeface="Arial Narrow"/>
              </a:rPr>
              <a:t>for Barnabas and Saul </a:t>
            </a:r>
            <a:r>
              <a:rPr lang="en-US" sz="2400" dirty="0" smtClean="0">
                <a:latin typeface="Arial Narrow"/>
                <a:cs typeface="Arial Narrow"/>
              </a:rPr>
              <a:t>because </a:t>
            </a:r>
            <a:r>
              <a:rPr lang="en-US" sz="2400" dirty="0">
                <a:latin typeface="Arial Narrow"/>
                <a:cs typeface="Arial Narrow"/>
              </a:rPr>
              <a:t>he wanted to hear the word of God…When the proconsul saw what had </a:t>
            </a:r>
            <a:r>
              <a:rPr lang="en-US" sz="2400" dirty="0" err="1" smtClean="0">
                <a:latin typeface="Arial Narrow"/>
                <a:cs typeface="Arial Narrow"/>
              </a:rPr>
              <a:t>happened</a:t>
            </a:r>
            <a:r>
              <a:rPr lang="en-US" sz="2400" dirty="0" err="1">
                <a:latin typeface="Arial Narrow"/>
                <a:cs typeface="Arial Narrow"/>
              </a:rPr>
              <a:t>,he</a:t>
            </a:r>
            <a:r>
              <a:rPr lang="en-US" sz="2400" dirty="0">
                <a:latin typeface="Arial Narrow"/>
                <a:cs typeface="Arial Narrow"/>
              </a:rPr>
              <a:t> </a:t>
            </a:r>
            <a:r>
              <a:rPr lang="en-US" sz="2400" dirty="0" err="1">
                <a:latin typeface="Arial Narrow"/>
                <a:cs typeface="Arial Narrow"/>
              </a:rPr>
              <a:t>believed,for</a:t>
            </a:r>
            <a:r>
              <a:rPr lang="en-US" sz="2400" dirty="0">
                <a:latin typeface="Arial Narrow"/>
                <a:cs typeface="Arial Narrow"/>
              </a:rPr>
              <a:t> he was amazed at the teaching about the Lord”(13:7b</a:t>
            </a:r>
            <a:r>
              <a:rPr lang="en-US" sz="2400" dirty="0" smtClean="0">
                <a:latin typeface="Arial Narrow"/>
                <a:cs typeface="Arial Narrow"/>
              </a:rPr>
              <a:t>,12</a:t>
            </a:r>
            <a:r>
              <a:rPr lang="en-US" sz="2400" dirty="0">
                <a:latin typeface="Arial Narrow"/>
                <a:cs typeface="Arial Narrow"/>
              </a:rPr>
              <a:t>). </a:t>
            </a:r>
          </a:p>
        </p:txBody>
      </p:sp>
      <p:pic>
        <p:nvPicPr>
          <p:cNvPr id="3" name="Picture 2"/>
          <p:cNvPicPr>
            <a:picLocks noChangeAspect="1"/>
          </p:cNvPicPr>
          <p:nvPr/>
        </p:nvPicPr>
        <p:blipFill>
          <a:blip r:embed="rId3"/>
          <a:stretch>
            <a:fillRect/>
          </a:stretch>
        </p:blipFill>
        <p:spPr>
          <a:xfrm>
            <a:off x="5181600" y="3886200"/>
            <a:ext cx="3962399" cy="2971799"/>
          </a:xfrm>
          <a:prstGeom prst="rect">
            <a:avLst/>
          </a:prstGeom>
        </p:spPr>
      </p:pic>
      <p:sp>
        <p:nvSpPr>
          <p:cNvPr id="9" name="Rectangle 8"/>
          <p:cNvSpPr/>
          <p:nvPr/>
        </p:nvSpPr>
        <p:spPr>
          <a:xfrm>
            <a:off x="4810" y="4215779"/>
            <a:ext cx="5176790" cy="2677656"/>
          </a:xfrm>
          <a:prstGeom prst="rect">
            <a:avLst/>
          </a:prstGeom>
        </p:spPr>
        <p:txBody>
          <a:bodyPr wrap="square">
            <a:spAutoFit/>
          </a:bodyPr>
          <a:lstStyle/>
          <a:p>
            <a:r>
              <a:rPr lang="en-US" sz="2400" b="1" dirty="0">
                <a:latin typeface="Arial Narrow"/>
                <a:cs typeface="Arial Narrow"/>
              </a:rPr>
              <a:t>A. Receive a new title.</a:t>
            </a:r>
            <a:r>
              <a:rPr lang="en-US" sz="2400" dirty="0">
                <a:latin typeface="Arial Narrow"/>
                <a:cs typeface="Arial Narrow"/>
              </a:rPr>
              <a:t> </a:t>
            </a:r>
            <a:r>
              <a:rPr lang="en-US" sz="2400" dirty="0" err="1">
                <a:latin typeface="Arial Narrow"/>
                <a:cs typeface="Arial Narrow"/>
              </a:rPr>
              <a:t>Sergius</a:t>
            </a:r>
            <a:r>
              <a:rPr lang="en-US" sz="2400" dirty="0">
                <a:latin typeface="Arial Narrow"/>
                <a:cs typeface="Arial Narrow"/>
              </a:rPr>
              <a:t> Paulus was a proconsul which an office in the </a:t>
            </a:r>
            <a:r>
              <a:rPr lang="en-US" sz="2400" dirty="0" smtClean="0">
                <a:latin typeface="Arial Narrow"/>
                <a:cs typeface="Arial Narrow"/>
              </a:rPr>
              <a:t>Roman government </a:t>
            </a:r>
            <a:r>
              <a:rPr lang="en-US" sz="2400" dirty="0">
                <a:latin typeface="Arial Narrow"/>
                <a:cs typeface="Arial Narrow"/>
              </a:rPr>
              <a:t>who oversaw the administration of civil and military matters in a province. They were responsible to the senate in Rome. When he saw what had </a:t>
            </a:r>
            <a:r>
              <a:rPr lang="en-US" sz="2400" dirty="0" smtClean="0">
                <a:latin typeface="Arial Narrow"/>
                <a:cs typeface="Arial Narrow"/>
              </a:rPr>
              <a:t>happened, </a:t>
            </a:r>
            <a:r>
              <a:rPr lang="en-US" sz="2400" dirty="0">
                <a:latin typeface="Arial Narrow"/>
                <a:cs typeface="Arial Narrow"/>
              </a:rPr>
              <a:t>he </a:t>
            </a:r>
            <a:r>
              <a:rPr lang="en-US" sz="2400" dirty="0" smtClean="0">
                <a:latin typeface="Arial Narrow"/>
                <a:cs typeface="Arial Narrow"/>
              </a:rPr>
              <a:t>became a believer (1Jn.4:4).</a:t>
            </a:r>
            <a:endParaRPr lang="en-US" sz="2400" dirty="0">
              <a:latin typeface="Arial Narrow"/>
              <a:cs typeface="Arial Narrow"/>
            </a:endParaRPr>
          </a:p>
        </p:txBody>
      </p:sp>
    </p:spTree>
    <p:extLst>
      <p:ext uri="{BB962C8B-B14F-4D97-AF65-F5344CB8AC3E}">
        <p14:creationId xmlns:p14="http://schemas.microsoft.com/office/powerpoint/2010/main" val="1222839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58236"/>
            <a:ext cx="9137169" cy="3046988"/>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接受了</a:t>
            </a:r>
            <a:r>
              <a:rPr lang="zh-CN" altLang="en-US" sz="2400" b="1" dirty="0" smtClean="0">
                <a:solidFill>
                  <a:srgbClr val="FF0000"/>
                </a:solidFill>
                <a:latin typeface="华文细黑"/>
                <a:ea typeface="华文细黑"/>
                <a:cs typeface="华文细黑"/>
              </a:rPr>
              <a:t>新的描述</a:t>
            </a:r>
            <a:r>
              <a:rPr lang="zh-CN" altLang="en-US" sz="2400" b="1" dirty="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塞尔古斯</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保罗斯是一个聪明的人，</a:t>
            </a:r>
            <a:r>
              <a:rPr lang="zh-CN" altLang="en-US" sz="2400" dirty="0" smtClean="0">
                <a:solidFill>
                  <a:srgbClr val="FF0000"/>
                </a:solidFill>
                <a:latin typeface="华文细黑"/>
                <a:ea typeface="华文细黑"/>
                <a:cs typeface="华文细黑"/>
              </a:rPr>
              <a:t>他成了一个</a:t>
            </a:r>
            <a:r>
              <a:rPr lang="zh-CN" altLang="en-US" sz="2400" dirty="0" smtClean="0">
                <a:solidFill>
                  <a:srgbClr val="FF0000"/>
                </a:solidFill>
                <a:latin typeface="华文细黑"/>
                <a:ea typeface="华文细黑"/>
                <a:cs typeface="华文细黑"/>
              </a:rPr>
              <a:t>属灵</a:t>
            </a:r>
            <a:r>
              <a:rPr lang="zh-CN" altLang="en-US" sz="2400" dirty="0" smtClean="0">
                <a:solidFill>
                  <a:srgbClr val="FF0000"/>
                </a:solidFill>
                <a:latin typeface="华文细黑"/>
                <a:ea typeface="华文细黑"/>
                <a:cs typeface="华文细黑"/>
              </a:rPr>
              <a:t>的人</a:t>
            </a:r>
            <a:r>
              <a:rPr lang="zh-CN" altLang="en-US"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弟兄们哪，可见你们蒙召的，按着肉体有智慧的不多，有能力的不多，有尊贵的也不</a:t>
            </a:r>
            <a:r>
              <a:rPr lang="en-US" sz="2400" dirty="0" smtClean="0">
                <a:solidFill>
                  <a:srgbClr val="FF0000"/>
                </a:solidFill>
                <a:latin typeface="华文细黑"/>
                <a:ea typeface="华文细黑"/>
                <a:cs typeface="华文细黑"/>
              </a:rPr>
              <a:t>多”</a:t>
            </a:r>
            <a:r>
              <a:rPr lang="zh-CN" altLang="en-US" sz="2400" dirty="0" smtClean="0">
                <a:solidFill>
                  <a:srgbClr val="FF0000"/>
                </a:solidFill>
                <a:latin typeface="华文细黑"/>
                <a:ea typeface="华文细黑"/>
                <a:cs typeface="华文细黑"/>
              </a:rPr>
              <a:t>（林前</a:t>
            </a:r>
            <a:r>
              <a:rPr lang="en-US" altLang="zh-CN" sz="2400" dirty="0" smtClean="0">
                <a:solidFill>
                  <a:srgbClr val="FF0000"/>
                </a:solidFill>
                <a:latin typeface="华文细黑"/>
                <a:ea typeface="华文细黑"/>
                <a:cs typeface="华文细黑"/>
              </a:rPr>
              <a:t>1:26</a:t>
            </a:r>
            <a:r>
              <a:rPr lang="zh-CN" altLang="en-US" sz="2400" dirty="0">
                <a:solidFill>
                  <a:srgbClr val="FF0000"/>
                </a:solidFill>
                <a:latin typeface="华文细黑"/>
                <a:ea typeface="华文细黑"/>
                <a:cs typeface="华文细黑"/>
              </a:rPr>
              <a:t>）。</a:t>
            </a:r>
          </a:p>
          <a:p>
            <a:r>
              <a:rPr lang="en-US" altLang="zh-CN"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接受</a:t>
            </a:r>
            <a:r>
              <a:rPr lang="zh-CN" altLang="en-US" sz="2400" b="1" dirty="0" smtClean="0">
                <a:solidFill>
                  <a:srgbClr val="FF0000"/>
                </a:solidFill>
                <a:latin typeface="华文细黑"/>
                <a:ea typeface="华文细黑"/>
                <a:cs typeface="华文细黑"/>
              </a:rPr>
              <a:t>了</a:t>
            </a:r>
            <a:r>
              <a:rPr lang="zh-CN" altLang="en-US" sz="2400" b="1" dirty="0" smtClean="0">
                <a:solidFill>
                  <a:srgbClr val="FF0000"/>
                </a:solidFill>
                <a:latin typeface="华文细黑"/>
                <a:ea typeface="华文细黑"/>
                <a:cs typeface="华文细黑"/>
              </a:rPr>
              <a:t>新的观点</a:t>
            </a:r>
            <a:r>
              <a:rPr lang="zh-CN" altLang="en-US" sz="2400" b="1" dirty="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塞尔古斯</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保罗希望听到上帝的话语</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他对关于主的教导感到惊讶。“他来到寻求并离开了惊讶。</a:t>
            </a:r>
          </a:p>
          <a:p>
            <a:r>
              <a:rPr lang="zh-CN" altLang="en-US" sz="2400" b="1" dirty="0">
                <a:solidFill>
                  <a:srgbClr val="FF0000"/>
                </a:solidFill>
                <a:latin typeface="华文细黑"/>
                <a:ea typeface="华文细黑"/>
                <a:cs typeface="华文细黑"/>
              </a:rPr>
              <a:t>应用：</a:t>
            </a:r>
            <a:r>
              <a:rPr lang="zh-CN" altLang="en-US" sz="2400" dirty="0">
                <a:solidFill>
                  <a:srgbClr val="FF0000"/>
                </a:solidFill>
                <a:latin typeface="华文细黑"/>
                <a:ea typeface="华文细黑"/>
                <a:cs typeface="华文细黑"/>
              </a:rPr>
              <a:t>你</a:t>
            </a:r>
            <a:r>
              <a:rPr lang="zh-CN" altLang="en-US" sz="2400" dirty="0" smtClean="0">
                <a:solidFill>
                  <a:srgbClr val="FF0000"/>
                </a:solidFill>
                <a:latin typeface="华文细黑"/>
                <a:ea typeface="华文细黑"/>
                <a:cs typeface="华文细黑"/>
              </a:rPr>
              <a:t>的新</a:t>
            </a:r>
            <a:r>
              <a:rPr lang="zh-CN" altLang="en-US" sz="2400" dirty="0" smtClean="0">
                <a:solidFill>
                  <a:srgbClr val="FF0000"/>
                </a:solidFill>
                <a:latin typeface="华文细黑"/>
                <a:ea typeface="华文细黑"/>
                <a:cs typeface="华文细黑"/>
              </a:rPr>
              <a:t>身份</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新的描述和</a:t>
            </a:r>
            <a:r>
              <a:rPr lang="zh-CN" altLang="en-US" sz="2400" dirty="0" smtClean="0">
                <a:solidFill>
                  <a:srgbClr val="FF0000"/>
                </a:solidFill>
                <a:latin typeface="华文细黑"/>
                <a:ea typeface="华文细黑"/>
                <a:cs typeface="华文细黑"/>
              </a:rPr>
              <a:t>新的观点</a:t>
            </a:r>
            <a:r>
              <a:rPr lang="zh-CN" altLang="en-US" sz="2400" dirty="0">
                <a:solidFill>
                  <a:srgbClr val="FF0000"/>
                </a:solidFill>
                <a:latin typeface="华文细黑"/>
                <a:ea typeface="华文细黑"/>
                <a:cs typeface="华文细黑"/>
              </a:rPr>
              <a:t>是什么</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我</a:t>
            </a:r>
            <a:r>
              <a:rPr lang="en-US" sz="2400" dirty="0">
                <a:solidFill>
                  <a:srgbClr val="FF0000"/>
                </a:solidFill>
                <a:latin typeface="华文细黑"/>
                <a:ea typeface="华文细黑"/>
                <a:cs typeface="华文细黑"/>
              </a:rPr>
              <a:t>为成为上帝的孩子而感到</a:t>
            </a:r>
            <a:r>
              <a:rPr lang="en-US" sz="2400" dirty="0" smtClean="0">
                <a:solidFill>
                  <a:srgbClr val="FF0000"/>
                </a:solidFill>
                <a:latin typeface="华文细黑"/>
                <a:ea typeface="华文细黑"/>
                <a:cs typeface="华文细黑"/>
              </a:rPr>
              <a:t>自豪</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zh-CN" altLang="en-US" sz="2400" dirty="0">
              <a:solidFill>
                <a:srgbClr val="FF0000"/>
              </a:solidFill>
              <a:latin typeface="华文细黑"/>
              <a:ea typeface="华文细黑"/>
              <a:cs typeface="华文细黑"/>
            </a:endParaRPr>
          </a:p>
          <a:p>
            <a:endParaRPr lang="en-US" sz="2400" dirty="0">
              <a:solidFill>
                <a:srgbClr val="FF0000"/>
              </a:solidFill>
              <a:latin typeface="华文细黑"/>
              <a:ea typeface="华文细黑"/>
              <a:cs typeface="华文细黑"/>
            </a:endParaRP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灵的忠告。</a:t>
            </a:r>
            <a:r>
              <a:rPr lang="en-US" sz="2800" b="1" dirty="0" smtClean="0">
                <a:latin typeface="Arial Narrow"/>
                <a:cs typeface="Arial Narrow"/>
              </a:rPr>
              <a:t>3</a:t>
            </a:r>
            <a:r>
              <a:rPr lang="en-US" sz="2800" b="1" dirty="0">
                <a:latin typeface="Arial Narrow"/>
                <a:cs typeface="Arial Narrow"/>
              </a:rPr>
              <a:t>. </a:t>
            </a:r>
            <a:r>
              <a:rPr lang="en-US" sz="2800" b="1" dirty="0" smtClean="0">
                <a:latin typeface="Arial Narrow"/>
                <a:cs typeface="Arial Narrow"/>
              </a:rPr>
              <a:t>Spirit of Christ’s </a:t>
            </a:r>
            <a:r>
              <a:rPr lang="en-US" sz="2800" b="1" dirty="0">
                <a:latin typeface="Arial Narrow"/>
                <a:cs typeface="Arial Narrow"/>
              </a:rPr>
              <a:t>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
        <p:nvSpPr>
          <p:cNvPr id="8" name="Rectangle 7"/>
          <p:cNvSpPr/>
          <p:nvPr/>
        </p:nvSpPr>
        <p:spPr>
          <a:xfrm>
            <a:off x="6832" y="3137500"/>
            <a:ext cx="9137168" cy="3785652"/>
          </a:xfrm>
          <a:prstGeom prst="rect">
            <a:avLst/>
          </a:prstGeom>
        </p:spPr>
        <p:txBody>
          <a:bodyPr wrap="square">
            <a:spAutoFit/>
          </a:bodyPr>
          <a:lstStyle/>
          <a:p>
            <a:r>
              <a:rPr lang="en-US" sz="2400" b="1" dirty="0">
                <a:latin typeface="Arial Narrow"/>
                <a:cs typeface="Arial Narrow"/>
              </a:rPr>
              <a:t>B. Receive a new description. </a:t>
            </a:r>
            <a:r>
              <a:rPr lang="en-US" sz="2400" dirty="0" err="1">
                <a:latin typeface="Arial Narrow"/>
                <a:cs typeface="Arial Narrow"/>
              </a:rPr>
              <a:t>Sergius</a:t>
            </a:r>
            <a:r>
              <a:rPr lang="en-US" sz="2400" dirty="0">
                <a:latin typeface="Arial Narrow"/>
                <a:cs typeface="Arial Narrow"/>
              </a:rPr>
              <a:t> Paulus was an intelligent man, and he became a spiritual man. “Brothers and sisters, think of what you were when you were called. Not many of you were wise by human standards; not many were </a:t>
            </a:r>
            <a:r>
              <a:rPr lang="en-US" sz="2400" dirty="0" err="1">
                <a:latin typeface="Arial Narrow"/>
                <a:cs typeface="Arial Narrow"/>
              </a:rPr>
              <a:t>influential</a:t>
            </a:r>
            <a:r>
              <a:rPr lang="en-US" sz="2400" dirty="0" err="1" smtClean="0">
                <a:latin typeface="Arial Narrow"/>
                <a:cs typeface="Arial Narrow"/>
              </a:rPr>
              <a:t>;not</a:t>
            </a:r>
            <a:r>
              <a:rPr lang="en-US" sz="2400" dirty="0">
                <a:latin typeface="Arial Narrow"/>
                <a:cs typeface="Arial Narrow"/>
              </a:rPr>
              <a:t> many were of noble birth”(1Cor.1:26).             </a:t>
            </a:r>
          </a:p>
          <a:p>
            <a:r>
              <a:rPr lang="en-US" sz="2400" b="1" dirty="0">
                <a:latin typeface="Arial Narrow"/>
                <a:cs typeface="Arial Narrow"/>
              </a:rPr>
              <a:t>C. Receive a new perspective. </a:t>
            </a:r>
            <a:r>
              <a:rPr lang="en-US" sz="2400" dirty="0">
                <a:latin typeface="Arial Narrow"/>
                <a:cs typeface="Arial Narrow"/>
              </a:rPr>
              <a:t> </a:t>
            </a:r>
            <a:r>
              <a:rPr lang="en-US" sz="2400" dirty="0" err="1">
                <a:latin typeface="Arial Narrow"/>
                <a:cs typeface="Arial Narrow"/>
              </a:rPr>
              <a:t>Sergius</a:t>
            </a:r>
            <a:r>
              <a:rPr lang="en-US" sz="2400" dirty="0">
                <a:latin typeface="Arial Narrow"/>
                <a:cs typeface="Arial Narrow"/>
              </a:rPr>
              <a:t> Paulus </a:t>
            </a:r>
            <a:endParaRPr lang="en-US" sz="2400" dirty="0" smtClean="0">
              <a:latin typeface="Arial Narrow"/>
              <a:cs typeface="Arial Narrow"/>
            </a:endParaRPr>
          </a:p>
          <a:p>
            <a:r>
              <a:rPr lang="en-US" sz="2400" dirty="0" smtClean="0">
                <a:latin typeface="Arial Narrow"/>
                <a:cs typeface="Arial Narrow"/>
              </a:rPr>
              <a:t>wanted </a:t>
            </a:r>
            <a:r>
              <a:rPr lang="en-US" sz="2400" dirty="0">
                <a:latin typeface="Arial Narrow"/>
                <a:cs typeface="Arial Narrow"/>
              </a:rPr>
              <a:t>to hear the word of </a:t>
            </a:r>
            <a:r>
              <a:rPr lang="en-US" sz="2400" dirty="0" smtClean="0">
                <a:latin typeface="Arial Narrow"/>
                <a:cs typeface="Arial Narrow"/>
              </a:rPr>
              <a:t>God</a:t>
            </a:r>
            <a:r>
              <a:rPr lang="en-US" sz="2400" dirty="0" smtClean="0">
                <a:latin typeface="Arial Narrow"/>
                <a:cs typeface="Arial Narrow"/>
              </a:rPr>
              <a:t>. “</a:t>
            </a:r>
            <a:r>
              <a:rPr lang="en-US" sz="2400" dirty="0">
                <a:latin typeface="Arial Narrow"/>
                <a:cs typeface="Arial Narrow"/>
              </a:rPr>
              <a:t>H</a:t>
            </a:r>
            <a:r>
              <a:rPr lang="en-US" sz="2400" dirty="0" smtClean="0">
                <a:latin typeface="Arial Narrow"/>
                <a:cs typeface="Arial Narrow"/>
              </a:rPr>
              <a:t>e </a:t>
            </a:r>
            <a:r>
              <a:rPr lang="en-US" sz="2400" dirty="0">
                <a:latin typeface="Arial Narrow"/>
                <a:cs typeface="Arial Narrow"/>
              </a:rPr>
              <a:t>was amazed </a:t>
            </a:r>
            <a:endParaRPr lang="en-US" sz="2400" dirty="0" smtClean="0">
              <a:latin typeface="Arial Narrow"/>
              <a:cs typeface="Arial Narrow"/>
            </a:endParaRPr>
          </a:p>
          <a:p>
            <a:r>
              <a:rPr lang="en-US" sz="2400" dirty="0" smtClean="0">
                <a:latin typeface="Arial Narrow"/>
                <a:cs typeface="Arial Narrow"/>
              </a:rPr>
              <a:t>at </a:t>
            </a:r>
            <a:r>
              <a:rPr lang="en-US" sz="2400" dirty="0">
                <a:latin typeface="Arial Narrow"/>
                <a:cs typeface="Arial Narrow"/>
              </a:rPr>
              <a:t>the teaching about the Lord.” He came seeking </a:t>
            </a:r>
            <a:endParaRPr lang="en-US" sz="2400" dirty="0" smtClean="0">
              <a:latin typeface="Arial Narrow"/>
              <a:cs typeface="Arial Narrow"/>
            </a:endParaRPr>
          </a:p>
          <a:p>
            <a:r>
              <a:rPr lang="en-US" sz="2400" dirty="0" smtClean="0">
                <a:latin typeface="Arial Narrow"/>
                <a:cs typeface="Arial Narrow"/>
              </a:rPr>
              <a:t>and </a:t>
            </a:r>
            <a:r>
              <a:rPr lang="en-US" sz="2400" dirty="0">
                <a:latin typeface="Arial Narrow"/>
                <a:cs typeface="Arial Narrow"/>
              </a:rPr>
              <a:t>left amazed.</a:t>
            </a:r>
          </a:p>
          <a:p>
            <a:r>
              <a:rPr lang="en-US" sz="2400" b="1" dirty="0">
                <a:latin typeface="Arial Narrow"/>
                <a:cs typeface="Arial Narrow"/>
              </a:rPr>
              <a:t>Application: </a:t>
            </a:r>
            <a:r>
              <a:rPr lang="en-US" sz="2400" dirty="0">
                <a:latin typeface="Arial Narrow"/>
                <a:cs typeface="Arial Narrow"/>
              </a:rPr>
              <a:t>What is your new title, new </a:t>
            </a:r>
            <a:endParaRPr lang="en-US" sz="2400" dirty="0" smtClean="0">
              <a:latin typeface="Arial Narrow"/>
              <a:cs typeface="Arial Narrow"/>
            </a:endParaRPr>
          </a:p>
          <a:p>
            <a:r>
              <a:rPr lang="en-US" sz="2400" dirty="0" smtClean="0">
                <a:latin typeface="Arial Narrow"/>
                <a:cs typeface="Arial Narrow"/>
              </a:rPr>
              <a:t>description</a:t>
            </a:r>
            <a:r>
              <a:rPr lang="en-US" sz="2400" dirty="0">
                <a:latin typeface="Arial Narrow"/>
                <a:cs typeface="Arial Narrow"/>
              </a:rPr>
              <a:t>, and new perspective?</a:t>
            </a:r>
          </a:p>
        </p:txBody>
      </p:sp>
      <p:pic>
        <p:nvPicPr>
          <p:cNvPr id="3" name="Picture 2"/>
          <p:cNvPicPr>
            <a:picLocks noChangeAspect="1"/>
          </p:cNvPicPr>
          <p:nvPr/>
        </p:nvPicPr>
        <p:blipFill>
          <a:blip r:embed="rId3"/>
          <a:stretch>
            <a:fillRect/>
          </a:stretch>
        </p:blipFill>
        <p:spPr>
          <a:xfrm>
            <a:off x="5765800" y="4445000"/>
            <a:ext cx="3378200" cy="2413000"/>
          </a:xfrm>
          <a:prstGeom prst="rect">
            <a:avLst/>
          </a:prstGeom>
        </p:spPr>
      </p:pic>
    </p:spTree>
    <p:extLst>
      <p:ext uri="{BB962C8B-B14F-4D97-AF65-F5344CB8AC3E}">
        <p14:creationId xmlns:p14="http://schemas.microsoft.com/office/powerpoint/2010/main" val="1231625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56126" cy="6370974"/>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只是那行法术的以吕马，（这名翻出来就是行法术的意思）敌挡使徒，要叫方伯不信</a:t>
            </a:r>
            <a:r>
              <a:rPr lang="en-US" sz="2400" dirty="0" smtClean="0">
                <a:solidFill>
                  <a:srgbClr val="FF0000"/>
                </a:solidFill>
                <a:latin typeface="华文细黑"/>
                <a:ea typeface="华文细黑"/>
                <a:cs typeface="华文细黑"/>
              </a:rPr>
              <a:t>真道</a:t>
            </a:r>
            <a:r>
              <a:rPr lang="en-US" altLang="zh-TW"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3:8</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A</a:t>
            </a:r>
            <a:r>
              <a:rPr lang="zh-CN" altLang="en-US" sz="2400" b="1" dirty="0">
                <a:solidFill>
                  <a:srgbClr val="FF0000"/>
                </a:solidFill>
                <a:latin typeface="华文细黑"/>
                <a:ea typeface="华文细黑"/>
                <a:cs typeface="华文细黑"/>
              </a:rPr>
              <a:t>。他们反对领导人</a:t>
            </a:r>
            <a:r>
              <a:rPr lang="zh-CN" altLang="en-US" sz="2400" b="1"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从前</a:t>
            </a:r>
            <a:r>
              <a:rPr lang="en-US" sz="2400" dirty="0">
                <a:solidFill>
                  <a:srgbClr val="FF0000"/>
                </a:solidFill>
                <a:latin typeface="华文细黑"/>
                <a:ea typeface="华文细黑"/>
                <a:cs typeface="华文细黑"/>
              </a:rPr>
              <a:t>雅尼和佯庇怎样敌挡</a:t>
            </a:r>
            <a:r>
              <a:rPr lang="en-US" sz="2400" dirty="0" smtClean="0">
                <a:solidFill>
                  <a:srgbClr val="FF0000"/>
                </a:solidFill>
                <a:latin typeface="华文细黑"/>
                <a:ea typeface="华文细黑"/>
                <a:cs typeface="华文细黑"/>
              </a:rPr>
              <a:t>摩西</a:t>
            </a:r>
            <a:r>
              <a:rPr lang="en-US" altLang="zh-CN"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提后</a:t>
            </a:r>
            <a:r>
              <a:rPr lang="en-US" altLang="zh-CN" sz="2400" dirty="0">
                <a:solidFill>
                  <a:srgbClr val="FF0000"/>
                </a:solidFill>
                <a:latin typeface="华文细黑"/>
                <a:ea typeface="华文细黑"/>
                <a:cs typeface="华文细黑"/>
              </a:rPr>
              <a:t>3:8a)</a:t>
            </a:r>
            <a:r>
              <a:rPr lang="zh-CN" altLang="en-US" sz="2400" dirty="0" smtClean="0">
                <a:solidFill>
                  <a:srgbClr val="FF0000"/>
                </a:solidFill>
                <a:latin typeface="华文细黑"/>
                <a:ea typeface="华文细黑"/>
                <a:cs typeface="华文细黑"/>
              </a:rPr>
              <a:t>。</a:t>
            </a:r>
            <a:endParaRPr lang="en-US"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B</a:t>
            </a:r>
            <a:r>
              <a:rPr lang="zh-CN" altLang="en-US" sz="2400" b="1" dirty="0">
                <a:solidFill>
                  <a:srgbClr val="FF0000"/>
                </a:solidFill>
                <a:latin typeface="华文细黑"/>
                <a:ea typeface="华文细黑"/>
                <a:cs typeface="华文细黑"/>
              </a:rPr>
              <a:t>。他们反对</a:t>
            </a:r>
            <a:r>
              <a:rPr lang="zh-CN" altLang="en-US" sz="2400" b="1" dirty="0" smtClean="0">
                <a:solidFill>
                  <a:srgbClr val="FF0000"/>
                </a:solidFill>
                <a:latin typeface="华文细黑"/>
                <a:ea typeface="华文细黑"/>
                <a:cs typeface="华文细黑"/>
              </a:rPr>
              <a:t>真</a:t>
            </a:r>
            <a:r>
              <a:rPr lang="zh-CN" altLang="en-US" sz="2400" b="1" dirty="0" smtClean="0">
                <a:solidFill>
                  <a:srgbClr val="FF0000"/>
                </a:solidFill>
                <a:latin typeface="华文细黑"/>
                <a:ea typeface="华文细黑"/>
                <a:cs typeface="华文细黑"/>
              </a:rPr>
              <a:t>道</a:t>
            </a:r>
            <a:r>
              <a:rPr lang="zh-CN" altLang="en-US" sz="2400" b="1"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这</a:t>
            </a:r>
            <a:r>
              <a:rPr lang="en-US" sz="2400" dirty="0">
                <a:solidFill>
                  <a:srgbClr val="FF0000"/>
                </a:solidFill>
                <a:latin typeface="华文细黑"/>
                <a:ea typeface="华文细黑"/>
                <a:cs typeface="华文细黑"/>
              </a:rPr>
              <a:t>等人也怎样敌挡真道。他们的心地坏了，在真道上是可废弃</a:t>
            </a:r>
            <a:r>
              <a:rPr 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提后</a:t>
            </a:r>
            <a:r>
              <a:rPr lang="en-US" altLang="zh-CN" sz="2400" dirty="0">
                <a:solidFill>
                  <a:srgbClr val="FF0000"/>
                </a:solidFill>
                <a:latin typeface="华文细黑"/>
                <a:ea typeface="华文细黑"/>
                <a:cs typeface="华文细黑"/>
              </a:rPr>
              <a:t>3:</a:t>
            </a:r>
            <a:r>
              <a:rPr lang="en-US" altLang="zh-CN" sz="2400" dirty="0" smtClean="0">
                <a:solidFill>
                  <a:srgbClr val="FF0000"/>
                </a:solidFill>
                <a:latin typeface="华文细黑"/>
                <a:ea typeface="华文细黑"/>
                <a:cs typeface="华文细黑"/>
              </a:rPr>
              <a:t>8b)</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C</a:t>
            </a:r>
            <a:r>
              <a:rPr lang="zh-CN" altLang="en-US" sz="2400" b="1" dirty="0">
                <a:solidFill>
                  <a:srgbClr val="FF0000"/>
                </a:solidFill>
                <a:latin typeface="华文细黑"/>
                <a:ea typeface="华文细黑"/>
                <a:cs typeface="华文细黑"/>
              </a:rPr>
              <a:t>。他们反对福音消息。</a:t>
            </a:r>
            <a:r>
              <a:rPr lang="en-US" altLang="zh-CN"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你也要防备他。因为他极力敌挡了我们的话</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提后</a:t>
            </a:r>
            <a:r>
              <a:rPr lang="en-US" altLang="zh-CN" sz="2400" dirty="0">
                <a:solidFill>
                  <a:srgbClr val="FF0000"/>
                </a:solidFill>
                <a:latin typeface="华文细黑"/>
                <a:ea typeface="华文细黑"/>
                <a:cs typeface="华文细黑"/>
              </a:rPr>
              <a:t>4:15)</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en-US" sz="2400" dirty="0" smtClean="0">
                <a:solidFill>
                  <a:srgbClr val="FF0000"/>
                </a:solidFill>
                <a:latin typeface="华文细黑"/>
                <a:ea typeface="华文细黑"/>
                <a:cs typeface="华文细黑"/>
              </a:rPr>
              <a:t>应用</a:t>
            </a:r>
            <a:r>
              <a:rPr lang="zh-TW" altLang="en-US" sz="2400" dirty="0" smtClean="0">
                <a:solidFill>
                  <a:srgbClr val="FF0000"/>
                </a:solidFill>
                <a:latin typeface="华文细黑"/>
                <a:ea typeface="华文细黑"/>
                <a:cs typeface="华文细黑"/>
              </a:rPr>
              <a:t>：反对</a:t>
            </a:r>
            <a:r>
              <a:rPr lang="zh-CN" altLang="en-US" sz="2400" dirty="0" smtClean="0">
                <a:solidFill>
                  <a:srgbClr val="FF0000"/>
                </a:solidFill>
                <a:latin typeface="华文细黑"/>
                <a:ea typeface="华文细黑"/>
                <a:cs typeface="华文细黑"/>
              </a:rPr>
              <a:t>领导人</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反对</a:t>
            </a:r>
            <a:r>
              <a:rPr lang="zh-TW" altLang="en-US" sz="2400" dirty="0" smtClean="0">
                <a:solidFill>
                  <a:srgbClr val="FF0000"/>
                </a:solidFill>
                <a:latin typeface="华文细黑"/>
                <a:ea typeface="华文细黑"/>
                <a:cs typeface="华文细黑"/>
              </a:rPr>
              <a:t>真</a:t>
            </a:r>
            <a:r>
              <a:rPr lang="zh-CN" altLang="en-US" sz="2400" dirty="0" smtClean="0">
                <a:solidFill>
                  <a:srgbClr val="FF0000"/>
                </a:solidFill>
                <a:latin typeface="华文细黑"/>
                <a:ea typeface="华文细黑"/>
                <a:cs typeface="华文细黑"/>
              </a:rPr>
              <a:t>道</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反对福音信息。</a:t>
            </a:r>
            <a:endParaRPr lang="en-US" altLang="zh-CN" sz="2400" dirty="0" smtClean="0">
              <a:solidFill>
                <a:srgbClr val="FF0000"/>
              </a:solidFill>
              <a:latin typeface="华文细黑"/>
              <a:ea typeface="华文细黑"/>
              <a:cs typeface="华文细黑"/>
            </a:endParaRPr>
          </a:p>
          <a:p>
            <a:r>
              <a:rPr lang="en-US" sz="2400" dirty="0">
                <a:latin typeface="Arial Narrow"/>
                <a:cs typeface="Arial Narrow"/>
              </a:rPr>
              <a:t>“But </a:t>
            </a:r>
            <a:r>
              <a:rPr lang="en-US" sz="2400" dirty="0" err="1">
                <a:latin typeface="Arial Narrow"/>
                <a:cs typeface="Arial Narrow"/>
              </a:rPr>
              <a:t>Elymas</a:t>
            </a:r>
            <a:r>
              <a:rPr lang="en-US" sz="2400" dirty="0">
                <a:latin typeface="Arial Narrow"/>
                <a:cs typeface="Arial Narrow"/>
              </a:rPr>
              <a:t> the sorcerer…opposed them and tried to </a:t>
            </a:r>
            <a:endParaRPr lang="en-US" sz="2400" dirty="0" smtClean="0">
              <a:latin typeface="Arial Narrow"/>
              <a:cs typeface="Arial Narrow"/>
            </a:endParaRPr>
          </a:p>
          <a:p>
            <a:r>
              <a:rPr lang="en-US" sz="2400" dirty="0" smtClean="0">
                <a:latin typeface="Arial Narrow"/>
                <a:cs typeface="Arial Narrow"/>
              </a:rPr>
              <a:t>turn </a:t>
            </a:r>
            <a:r>
              <a:rPr lang="en-US" sz="2400" dirty="0">
                <a:latin typeface="Arial Narrow"/>
                <a:cs typeface="Arial Narrow"/>
              </a:rPr>
              <a:t>the proconsul from the faith”(13:8).             </a:t>
            </a:r>
            <a:endParaRPr lang="en-US" sz="2400" dirty="0" smtClean="0">
              <a:latin typeface="Arial Narrow"/>
              <a:cs typeface="Arial Narrow"/>
            </a:endParaRPr>
          </a:p>
          <a:p>
            <a:r>
              <a:rPr lang="en-US" sz="2400" b="1" dirty="0" smtClean="0">
                <a:latin typeface="Arial Narrow"/>
                <a:cs typeface="Arial Narrow"/>
              </a:rPr>
              <a:t>A. They </a:t>
            </a:r>
            <a:r>
              <a:rPr lang="en-US" sz="2400" b="1" dirty="0">
                <a:latin typeface="Arial Narrow"/>
                <a:cs typeface="Arial Narrow"/>
              </a:rPr>
              <a:t>oppose leaders</a:t>
            </a:r>
            <a:r>
              <a:rPr lang="en-US" sz="2400" b="1" dirty="0" smtClean="0">
                <a:latin typeface="Arial Narrow"/>
                <a:cs typeface="Arial Narrow"/>
              </a:rPr>
              <a:t>.</a:t>
            </a:r>
            <a:r>
              <a:rPr lang="en-US" sz="2400" dirty="0" smtClean="0">
                <a:latin typeface="Arial Narrow"/>
                <a:cs typeface="Arial Narrow"/>
              </a:rPr>
              <a:t>“</a:t>
            </a:r>
            <a:r>
              <a:rPr lang="en-US" sz="2400" dirty="0" err="1" smtClean="0">
                <a:latin typeface="Arial Narrow"/>
                <a:cs typeface="Arial Narrow"/>
              </a:rPr>
              <a:t>Jannes</a:t>
            </a:r>
            <a:r>
              <a:rPr lang="en-US" sz="2400" dirty="0" smtClean="0">
                <a:latin typeface="Arial Narrow"/>
                <a:cs typeface="Arial Narrow"/>
              </a:rPr>
              <a:t> </a:t>
            </a:r>
            <a:r>
              <a:rPr lang="en-US" sz="2400" dirty="0">
                <a:latin typeface="Arial Narrow"/>
                <a:cs typeface="Arial Narrow"/>
              </a:rPr>
              <a:t>and </a:t>
            </a:r>
            <a:r>
              <a:rPr lang="en-US" sz="2400" dirty="0" err="1">
                <a:latin typeface="Arial Narrow"/>
                <a:cs typeface="Arial Narrow"/>
              </a:rPr>
              <a:t>Jambres</a:t>
            </a:r>
            <a:r>
              <a:rPr lang="en-US" sz="2400" dirty="0">
                <a:latin typeface="Arial Narrow"/>
                <a:cs typeface="Arial Narrow"/>
              </a:rPr>
              <a:t> opposed </a:t>
            </a:r>
            <a:r>
              <a:rPr lang="en-US" sz="2400" dirty="0" smtClean="0">
                <a:latin typeface="Arial Narrow"/>
                <a:cs typeface="Arial Narrow"/>
              </a:rPr>
              <a:t>Moses”</a:t>
            </a:r>
            <a:r>
              <a:rPr lang="en-US" sz="2400" dirty="0">
                <a:latin typeface="Arial Narrow"/>
                <a:cs typeface="Arial Narrow"/>
              </a:rPr>
              <a:t>(2Ti.3:8a).	</a:t>
            </a:r>
            <a:r>
              <a:rPr lang="en-US" sz="2400" dirty="0" smtClean="0">
                <a:latin typeface="Arial Narrow"/>
                <a:cs typeface="Arial Narrow"/>
              </a:rPr>
              <a:t> </a:t>
            </a:r>
            <a:endParaRPr lang="en-US" sz="2400" dirty="0">
              <a:latin typeface="Arial Narrow"/>
              <a:cs typeface="Arial Narrow"/>
            </a:endParaRPr>
          </a:p>
          <a:p>
            <a:r>
              <a:rPr lang="en-US" sz="2400" b="1" dirty="0">
                <a:latin typeface="Arial Narrow"/>
                <a:cs typeface="Arial Narrow"/>
              </a:rPr>
              <a:t>B. They oppose truth.</a:t>
            </a:r>
            <a:r>
              <a:rPr lang="en-US" sz="2400" dirty="0">
                <a:latin typeface="Arial Narrow"/>
                <a:cs typeface="Arial Narrow"/>
              </a:rPr>
              <a:t> </a:t>
            </a:r>
            <a:r>
              <a:rPr lang="en-US" sz="2400" dirty="0" smtClean="0">
                <a:latin typeface="Arial Narrow"/>
                <a:cs typeface="Arial Narrow"/>
              </a:rPr>
              <a:t>“So </a:t>
            </a:r>
            <a:r>
              <a:rPr lang="en-US" sz="2400" dirty="0">
                <a:latin typeface="Arial Narrow"/>
                <a:cs typeface="Arial Narrow"/>
              </a:rPr>
              <a:t>also these teachers oppose the </a:t>
            </a:r>
            <a:r>
              <a:rPr lang="en-US" sz="2400" dirty="0" err="1">
                <a:latin typeface="Arial Narrow"/>
                <a:cs typeface="Arial Narrow"/>
              </a:rPr>
              <a:t>truth.They</a:t>
            </a:r>
            <a:r>
              <a:rPr lang="en-US" sz="2400" dirty="0">
                <a:latin typeface="Arial Narrow"/>
                <a:cs typeface="Arial Narrow"/>
              </a:rPr>
              <a:t> are men of depraved </a:t>
            </a:r>
            <a:r>
              <a:rPr lang="en-US" sz="2400" dirty="0" err="1">
                <a:latin typeface="Arial Narrow"/>
                <a:cs typeface="Arial Narrow"/>
              </a:rPr>
              <a:t>minds,who,as</a:t>
            </a:r>
            <a:r>
              <a:rPr lang="en-US" sz="2400" dirty="0">
                <a:latin typeface="Arial Narrow"/>
                <a:cs typeface="Arial Narrow"/>
              </a:rPr>
              <a:t> far as the faith is </a:t>
            </a:r>
            <a:r>
              <a:rPr lang="en-US" sz="2400" dirty="0" err="1">
                <a:latin typeface="Arial Narrow"/>
                <a:cs typeface="Arial Narrow"/>
              </a:rPr>
              <a:t>concerned,are</a:t>
            </a:r>
            <a:r>
              <a:rPr lang="en-US" sz="2400" dirty="0">
                <a:latin typeface="Arial Narrow"/>
                <a:cs typeface="Arial Narrow"/>
              </a:rPr>
              <a:t> rejected” (2Ti.3:8b).</a:t>
            </a:r>
          </a:p>
          <a:p>
            <a:r>
              <a:rPr lang="en-US" sz="2400" b="1" dirty="0">
                <a:latin typeface="Arial Narrow"/>
                <a:cs typeface="Arial Narrow"/>
              </a:rPr>
              <a:t>C. They oppose </a:t>
            </a:r>
            <a:r>
              <a:rPr lang="en-US" sz="2400" b="1" dirty="0" smtClean="0">
                <a:latin typeface="Arial Narrow"/>
                <a:cs typeface="Arial Narrow"/>
              </a:rPr>
              <a:t>gospel message</a:t>
            </a:r>
            <a:r>
              <a:rPr lang="en-US" sz="2400" b="1" dirty="0">
                <a:latin typeface="Arial Narrow"/>
                <a:cs typeface="Arial Narrow"/>
              </a:rPr>
              <a:t>.</a:t>
            </a:r>
            <a:r>
              <a:rPr lang="en-US" sz="2400" dirty="0">
                <a:latin typeface="Arial Narrow"/>
                <a:cs typeface="Arial Narrow"/>
              </a:rPr>
              <a:t> “You too should be on your guard against </a:t>
            </a:r>
            <a:r>
              <a:rPr lang="en-US" sz="2400" dirty="0" err="1">
                <a:latin typeface="Arial Narrow"/>
                <a:cs typeface="Arial Narrow"/>
              </a:rPr>
              <a:t>him,because</a:t>
            </a:r>
            <a:r>
              <a:rPr lang="en-US" sz="2400" dirty="0">
                <a:latin typeface="Arial Narrow"/>
                <a:cs typeface="Arial Narrow"/>
              </a:rPr>
              <a:t> he strongly opposed our message”(2Ti.4:15).</a:t>
            </a:r>
          </a:p>
          <a:p>
            <a:r>
              <a:rPr lang="en-US" sz="2400" b="1" dirty="0">
                <a:latin typeface="Arial Narrow"/>
                <a:cs typeface="Arial Narrow"/>
              </a:rPr>
              <a:t>Application: </a:t>
            </a:r>
            <a:r>
              <a:rPr lang="en-US" sz="2400" dirty="0">
                <a:latin typeface="Arial Narrow"/>
                <a:cs typeface="Arial Narrow"/>
              </a:rPr>
              <a:t>Opposition will come against leaders, against the truth, and against the gospel message.</a:t>
            </a:r>
            <a:r>
              <a:rPr lang="en-US" sz="2400" dirty="0">
                <a:latin typeface="Arial Narrow"/>
                <a:cs typeface="Arial Narrow"/>
              </a:rPr>
              <a:t> </a:t>
            </a:r>
            <a:r>
              <a:rPr lang="en-US" sz="2400" dirty="0">
                <a:latin typeface="Arial Narrow"/>
                <a:cs typeface="Arial Narrow"/>
              </a:rPr>
              <a:t>	</a:t>
            </a:r>
            <a:endParaRPr lang="en-US" sz="2400" dirty="0" smtClean="0">
              <a:latin typeface="Arial Narrow"/>
              <a:cs typeface="Arial Narrow"/>
            </a:endParaRP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灵的挑战。</a:t>
            </a:r>
            <a:r>
              <a:rPr lang="en-US" sz="2800" b="1" dirty="0" smtClean="0">
                <a:latin typeface="Arial Narrow"/>
                <a:cs typeface="Arial Narrow"/>
              </a:rPr>
              <a:t>4</a:t>
            </a:r>
            <a:r>
              <a:rPr lang="en-US" sz="2800" b="1" dirty="0">
                <a:latin typeface="Arial Narrow"/>
                <a:cs typeface="Arial Narrow"/>
              </a:rPr>
              <a:t>. </a:t>
            </a:r>
            <a:r>
              <a:rPr lang="en-US" altLang="zh-CN" sz="2800" b="1" dirty="0" smtClean="0">
                <a:latin typeface="Arial Narrow"/>
                <a:cs typeface="Arial Narrow"/>
              </a:rPr>
              <a:t>Spirit of </a:t>
            </a:r>
            <a:r>
              <a:rPr lang="en-US" sz="2800" b="1" dirty="0" smtClean="0">
                <a:latin typeface="Arial Narrow"/>
                <a:cs typeface="Arial Narrow"/>
              </a:rPr>
              <a:t>Christ’s </a:t>
            </a:r>
            <a:r>
              <a:rPr lang="en-US" sz="2800" b="1" dirty="0">
                <a:latin typeface="Arial Narrow"/>
                <a:cs typeface="Arial Narrow"/>
              </a:rPr>
              <a:t>challenge.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pic>
        <p:nvPicPr>
          <p:cNvPr id="7" name="Picture 6"/>
          <p:cNvPicPr>
            <a:picLocks noChangeAspect="1"/>
          </p:cNvPicPr>
          <p:nvPr/>
        </p:nvPicPr>
        <p:blipFill>
          <a:blip r:embed="rId3"/>
          <a:stretch>
            <a:fillRect/>
          </a:stretch>
        </p:blipFill>
        <p:spPr>
          <a:xfrm>
            <a:off x="7772400" y="2730498"/>
            <a:ext cx="1371600" cy="1427711"/>
          </a:xfrm>
          <a:prstGeom prst="rect">
            <a:avLst/>
          </a:prstGeom>
        </p:spPr>
      </p:pic>
      <p:pic>
        <p:nvPicPr>
          <p:cNvPr id="8" name="Picture 7"/>
          <p:cNvPicPr>
            <a:picLocks noChangeAspect="1"/>
          </p:cNvPicPr>
          <p:nvPr/>
        </p:nvPicPr>
        <p:blipFill>
          <a:blip r:embed="rId4"/>
          <a:stretch>
            <a:fillRect/>
          </a:stretch>
        </p:blipFill>
        <p:spPr>
          <a:xfrm>
            <a:off x="6502400" y="2836337"/>
            <a:ext cx="1193800" cy="1193800"/>
          </a:xfrm>
          <a:prstGeom prst="rect">
            <a:avLst/>
          </a:prstGeom>
        </p:spPr>
      </p:pic>
    </p:spTree>
    <p:extLst>
      <p:ext uri="{BB962C8B-B14F-4D97-AF65-F5344CB8AC3E}">
        <p14:creationId xmlns:p14="http://schemas.microsoft.com/office/powerpoint/2010/main" val="27867229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5"/>
            <a:ext cx="9141412" cy="41111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smtClean="0">
                <a:solidFill>
                  <a:srgbClr val="0000FF"/>
                </a:solidFill>
                <a:latin typeface="Times"/>
                <a:cs typeface="Times"/>
              </a:rPr>
              <a:t>1</a:t>
            </a:r>
            <a:r>
              <a:rPr lang="en-US" altLang="zh-CN" sz="2800" dirty="0">
                <a:solidFill>
                  <a:srgbClr val="0000FF"/>
                </a:solidFill>
                <a:latin typeface="Times"/>
                <a:cs typeface="Times"/>
              </a:rPr>
              <a:t>4</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2026" y="1858389"/>
            <a:ext cx="9141412" cy="1200328"/>
          </a:xfrm>
          <a:prstGeom prst="rect">
            <a:avLst/>
          </a:prstGeom>
        </p:spPr>
        <p:txBody>
          <a:bodyPr wrap="square">
            <a:spAutoFit/>
          </a:bodyPr>
          <a:lstStyle/>
          <a:p>
            <a:r>
              <a:rPr lang="en-US" sz="2400" dirty="0">
                <a:latin typeface="Arial Narrow"/>
                <a:cs typeface="Arial Narrow"/>
              </a:rPr>
              <a:t>You may think that it is not fair</a:t>
            </a:r>
            <a:r>
              <a:rPr lang="en-US" sz="2400" dirty="0" smtClean="0">
                <a:latin typeface="Arial Narrow"/>
                <a:cs typeface="Arial Narrow"/>
              </a:rPr>
              <a:t>, but </a:t>
            </a:r>
            <a:r>
              <a:rPr lang="en-US" sz="2400" dirty="0">
                <a:latin typeface="Arial Narrow"/>
                <a:cs typeface="Arial Narrow"/>
              </a:rPr>
              <a:t>you can expect opposition. “If you are seeking to obey the Lord, expect </a:t>
            </a:r>
            <a:r>
              <a:rPr lang="en-US" sz="2400" dirty="0" err="1" smtClean="0">
                <a:latin typeface="Arial Narrow"/>
                <a:cs typeface="Arial Narrow"/>
              </a:rPr>
              <a:t>opposition.Expect</a:t>
            </a:r>
            <a:r>
              <a:rPr lang="en-US" sz="2400" dirty="0" smtClean="0">
                <a:latin typeface="Arial Narrow"/>
                <a:cs typeface="Arial Narrow"/>
              </a:rPr>
              <a:t> </a:t>
            </a:r>
            <a:r>
              <a:rPr lang="en-US" sz="2400" dirty="0">
                <a:latin typeface="Arial Narrow"/>
                <a:cs typeface="Arial Narrow"/>
              </a:rPr>
              <a:t>obstacles. Expect difficulties. But also expect God to see you </a:t>
            </a:r>
            <a:r>
              <a:rPr lang="en-US" sz="2400" dirty="0" smtClean="0">
                <a:latin typeface="Arial Narrow"/>
                <a:cs typeface="Arial Narrow"/>
              </a:rPr>
              <a:t>through.” </a:t>
            </a:r>
            <a:r>
              <a:rPr lang="en-US" sz="2400" dirty="0">
                <a:latin typeface="Arial Narrow"/>
                <a:cs typeface="Arial Narrow"/>
              </a:rPr>
              <a:t>They faced </a:t>
            </a:r>
            <a:r>
              <a:rPr lang="en-US" sz="2400" dirty="0" err="1">
                <a:latin typeface="Arial Narrow"/>
                <a:cs typeface="Arial Narrow"/>
              </a:rPr>
              <a:t>opposition,obstacles</a:t>
            </a:r>
            <a:r>
              <a:rPr lang="en-US" sz="2400" dirty="0" err="1" smtClean="0">
                <a:latin typeface="Arial Narrow"/>
                <a:cs typeface="Arial Narrow"/>
              </a:rPr>
              <a:t>,and</a:t>
            </a:r>
            <a:r>
              <a:rPr lang="en-US" sz="2400" dirty="0" smtClean="0">
                <a:latin typeface="Arial Narrow"/>
                <a:cs typeface="Arial Narrow"/>
              </a:rPr>
              <a:t> difficulties. </a:t>
            </a:r>
            <a:endParaRPr lang="en-US" sz="2200" dirty="0">
              <a:latin typeface="Arial Narrow"/>
              <a:cs typeface="Arial Narrow"/>
            </a:endParaRPr>
          </a:p>
        </p:txBody>
      </p:sp>
      <p:sp>
        <p:nvSpPr>
          <p:cNvPr id="12" name="Rectangle 11"/>
          <p:cNvSpPr/>
          <p:nvPr/>
        </p:nvSpPr>
        <p:spPr>
          <a:xfrm>
            <a:off x="0" y="389712"/>
            <a:ext cx="9144000" cy="1569660"/>
          </a:xfrm>
          <a:prstGeom prst="rect">
            <a:avLst/>
          </a:prstGeom>
        </p:spPr>
        <p:txBody>
          <a:bodyPr wrap="square">
            <a:spAutoFit/>
          </a:bodyPr>
          <a:lstStyle/>
          <a:p>
            <a:r>
              <a:rPr lang="zh-CN" altLang="en-US" sz="2400" dirty="0">
                <a:solidFill>
                  <a:srgbClr val="FF0000"/>
                </a:solidFill>
                <a:latin typeface="华文细黑"/>
                <a:ea typeface="华文细黑"/>
                <a:cs typeface="华文细黑"/>
              </a:rPr>
              <a:t>你可能认为这是不公平的，但你可以预计到遭受反对。“如果你寻求顺服主，就能预期到你将遭到反对，碰上障碍，遇到困难，但也能预期到神将与你</a:t>
            </a:r>
            <a:r>
              <a:rPr lang="zh-CN" altLang="en-US" sz="2400" dirty="0" smtClean="0">
                <a:solidFill>
                  <a:srgbClr val="FF0000"/>
                </a:solidFill>
                <a:latin typeface="华文细黑"/>
                <a:ea typeface="华文细黑"/>
                <a:cs typeface="华文细黑"/>
              </a:rPr>
              <a:t>同在”</a:t>
            </a:r>
            <a:r>
              <a:rPr lang="en-US" altLang="zh-CN" sz="2400" dirty="0" smtClean="0">
                <a:solidFill>
                  <a:srgbClr val="FF0000"/>
                </a:solidFill>
                <a:latin typeface="华文细黑"/>
                <a:ea typeface="华文细黑"/>
                <a:cs typeface="华文细黑"/>
              </a:rPr>
              <a:t>-Greg Laurie</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他们</a:t>
            </a:r>
            <a:r>
              <a:rPr lang="zh-CN" altLang="en-US" sz="2400" dirty="0" smtClean="0">
                <a:solidFill>
                  <a:srgbClr val="FF0000"/>
                </a:solidFill>
                <a:latin typeface="华文细黑"/>
                <a:ea typeface="华文细黑"/>
                <a:cs typeface="华文细黑"/>
              </a:rPr>
              <a:t>遭到</a:t>
            </a:r>
            <a:r>
              <a:rPr lang="zh-CN" altLang="en-US" sz="2400" dirty="0" smtClean="0">
                <a:solidFill>
                  <a:srgbClr val="FF0000"/>
                </a:solidFill>
                <a:latin typeface="华文细黑"/>
                <a:ea typeface="华文细黑"/>
                <a:cs typeface="华文细黑"/>
              </a:rPr>
              <a:t>反对</a:t>
            </a:r>
            <a:r>
              <a:rPr lang="zh-CN" altLang="en-US" sz="2400" smtClean="0">
                <a:solidFill>
                  <a:srgbClr val="FF0000"/>
                </a:solidFill>
                <a:latin typeface="华文细黑"/>
                <a:ea typeface="华文细黑"/>
                <a:cs typeface="华文细黑"/>
              </a:rPr>
              <a:t>，</a:t>
            </a:r>
            <a:r>
              <a:rPr lang="zh-CN" altLang="en-US" sz="2400" smtClean="0">
                <a:solidFill>
                  <a:srgbClr val="FF0000"/>
                </a:solidFill>
                <a:latin typeface="华文细黑"/>
                <a:ea typeface="华文细黑"/>
                <a:cs typeface="华文细黑"/>
              </a:rPr>
              <a:t>碰上</a:t>
            </a:r>
            <a:r>
              <a:rPr lang="zh-CN" altLang="en-US" sz="2400" smtClean="0">
                <a:solidFill>
                  <a:srgbClr val="FF0000"/>
                </a:solidFill>
                <a:latin typeface="华文细黑"/>
                <a:ea typeface="华文细黑"/>
                <a:cs typeface="华文细黑"/>
              </a:rPr>
              <a:t>碍和</a:t>
            </a:r>
            <a:r>
              <a:rPr lang="zh-CN" altLang="en-US" sz="2400">
                <a:solidFill>
                  <a:srgbClr val="FF0000"/>
                </a:solidFill>
                <a:latin typeface="华文细黑"/>
                <a:ea typeface="华文细黑"/>
                <a:cs typeface="华文细黑"/>
              </a:rPr>
              <a:t>遇到</a:t>
            </a:r>
            <a:r>
              <a:rPr lang="zh-CN" altLang="en-US" sz="2400" smtClean="0">
                <a:solidFill>
                  <a:srgbClr val="FF0000"/>
                </a:solidFill>
                <a:latin typeface="华文细黑"/>
                <a:ea typeface="华文细黑"/>
                <a:cs typeface="华文细黑"/>
              </a:rPr>
              <a:t>困难</a:t>
            </a:r>
            <a:r>
              <a:rPr lang="zh-CN" altLang="en-US" sz="2400" dirty="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pic>
        <p:nvPicPr>
          <p:cNvPr id="2" name="Picture 1"/>
          <p:cNvPicPr>
            <a:picLocks noChangeAspect="1"/>
          </p:cNvPicPr>
          <p:nvPr/>
        </p:nvPicPr>
        <p:blipFill>
          <a:blip r:embed="rId3"/>
          <a:stretch>
            <a:fillRect/>
          </a:stretch>
        </p:blipFill>
        <p:spPr>
          <a:xfrm>
            <a:off x="27806" y="3032070"/>
            <a:ext cx="9144000" cy="4303059"/>
          </a:xfrm>
          <a:prstGeom prst="rect">
            <a:avLst/>
          </a:prstGeom>
        </p:spPr>
      </p:pic>
    </p:spTree>
    <p:extLst>
      <p:ext uri="{BB962C8B-B14F-4D97-AF65-F5344CB8AC3E}">
        <p14:creationId xmlns:p14="http://schemas.microsoft.com/office/powerpoint/2010/main" val="3403238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34809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461665"/>
          </a:xfrm>
          <a:prstGeom prst="rect">
            <a:avLst/>
          </a:prstGeom>
          <a:noFill/>
        </p:spPr>
        <p:txBody>
          <a:bodyPr wrap="square" rtlCol="0">
            <a:spAutoFit/>
          </a:bodyPr>
          <a:lstStyle/>
          <a:p>
            <a:r>
              <a:rPr lang="zh-CN" altLang="en-US" sz="2400" b="1" dirty="0" smtClean="0">
                <a:solidFill>
                  <a:srgbClr val="FF0000"/>
                </a:solidFill>
                <a:latin typeface="Arial Narrow"/>
                <a:ea typeface="华文细黑"/>
                <a:cs typeface="Arial Narrow"/>
              </a:rPr>
              <a:t>引言</a:t>
            </a:r>
            <a:r>
              <a:rPr lang="en-US" altLang="zh-CN" sz="2400" b="1" dirty="0" smtClean="0">
                <a:solidFill>
                  <a:srgbClr val="FF0000"/>
                </a:solidFill>
                <a:latin typeface="Arial Narrow"/>
                <a:ea typeface="华文细黑"/>
                <a:cs typeface="Arial Narrow"/>
              </a:rPr>
              <a:t>:A</a:t>
            </a:r>
            <a:r>
              <a:rPr lang="zh-CN" altLang="en-US" sz="2400" b="1" dirty="0" smtClean="0">
                <a:solidFill>
                  <a:srgbClr val="FF0000"/>
                </a:solidFill>
                <a:latin typeface="Arial Narrow"/>
                <a:ea typeface="华文细黑"/>
                <a:cs typeface="Arial Narrow"/>
              </a:rPr>
              <a:t>。使徒行传的信息。</a:t>
            </a:r>
            <a:r>
              <a:rPr lang="en-US" sz="2400" b="1" dirty="0" smtClean="0">
                <a:effectLst/>
                <a:latin typeface="Arial Narrow"/>
                <a:ea typeface="华文细黑"/>
                <a:cs typeface="Arial Narrow"/>
              </a:rPr>
              <a:t> </a:t>
            </a:r>
            <a:r>
              <a:rPr lang="en-US" sz="2400" b="1" dirty="0" smtClean="0">
                <a:latin typeface="Arial Narrow"/>
                <a:cs typeface="Arial Narrow"/>
              </a:rPr>
              <a:t>Intro: </a:t>
            </a:r>
            <a:r>
              <a:rPr lang="en-US" sz="2400" b="1" dirty="0" err="1" smtClean="0">
                <a:latin typeface="Arial Narrow"/>
                <a:cs typeface="Arial Narrow"/>
              </a:rPr>
              <a:t>A.Message</a:t>
            </a:r>
            <a:r>
              <a:rPr lang="en-US" sz="2400" b="1" dirty="0" smtClean="0">
                <a:latin typeface="Arial Narrow"/>
                <a:cs typeface="Arial Narrow"/>
              </a:rPr>
              <a:t> </a:t>
            </a:r>
            <a:r>
              <a:rPr lang="en-US" sz="2400" b="1" dirty="0">
                <a:latin typeface="Arial Narrow"/>
                <a:cs typeface="Arial Narrow"/>
              </a:rPr>
              <a:t>of </a:t>
            </a:r>
            <a:r>
              <a:rPr lang="en-US" sz="2400" b="1" dirty="0" smtClean="0">
                <a:latin typeface="Arial Narrow"/>
                <a:cs typeface="Arial Narrow"/>
              </a:rPr>
              <a:t>Acts </a:t>
            </a:r>
            <a:r>
              <a:rPr lang="en-US" sz="2400" b="1" dirty="0">
                <a:latin typeface="Arial Narrow"/>
                <a:cs typeface="Arial Narrow"/>
              </a:rPr>
              <a:t>of the </a:t>
            </a:r>
            <a:r>
              <a:rPr lang="en-US" sz="2400" b="1" dirty="0" smtClean="0">
                <a:latin typeface="Arial Narrow"/>
                <a:cs typeface="Arial Narrow"/>
              </a:rPr>
              <a:t>Apostles.</a:t>
            </a:r>
            <a:r>
              <a:rPr lang="en-US" sz="2400" dirty="0" smtClean="0">
                <a:latin typeface="Arial Narrow"/>
                <a:cs typeface="Arial Narrow"/>
              </a:rPr>
              <a:t> </a:t>
            </a:r>
            <a:endParaRPr lang="en-US" sz="2400" b="1" dirty="0">
              <a:latin typeface="Arial Narrow"/>
              <a:ea typeface="华文细黑"/>
              <a:cs typeface="Arial Narrow"/>
            </a:endParaRPr>
          </a:p>
        </p:txBody>
      </p:sp>
      <p:sp>
        <p:nvSpPr>
          <p:cNvPr id="8" name="Rectangle 7"/>
          <p:cNvSpPr/>
          <p:nvPr/>
        </p:nvSpPr>
        <p:spPr>
          <a:xfrm>
            <a:off x="-43896" y="367602"/>
            <a:ext cx="9394730" cy="6370974"/>
          </a:xfrm>
          <a:prstGeom prst="rect">
            <a:avLst/>
          </a:prstGeom>
        </p:spPr>
        <p:txBody>
          <a:bodyPr wrap="square">
            <a:spAutoFit/>
          </a:bodyPr>
          <a:lstStyle/>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一</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基督建造祂的教会（基督的灵借着使徒在作工）。</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二</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圣灵的指挥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控制和赋权的事工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创立和加强了教会，并使它成长</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三</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一个过渡时期</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从耶稣的</a:t>
            </a:r>
            <a:r>
              <a:rPr lang="zh-CN" altLang="en-US" sz="2400" dirty="0">
                <a:solidFill>
                  <a:srgbClr val="FF0000"/>
                </a:solidFill>
                <a:latin typeface="华文细黑"/>
                <a:ea typeface="华文细黑"/>
                <a:cs typeface="华文细黑"/>
              </a:rPr>
              <a:t>事工</a:t>
            </a:r>
            <a:r>
              <a:rPr lang="zh-TW" altLang="en-US" sz="2400" dirty="0">
                <a:solidFill>
                  <a:srgbClr val="FF0000"/>
                </a:solidFill>
                <a:latin typeface="华文细黑"/>
                <a:ea typeface="华文细黑"/>
                <a:cs typeface="华文细黑"/>
              </a:rPr>
              <a:t>到使徒的</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从旧约到新约</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从以色列作神的见证</a:t>
            </a:r>
            <a:r>
              <a:rPr lang="zh-CN" altLang="en-US" sz="2400" dirty="0">
                <a:solidFill>
                  <a:srgbClr val="FF0000"/>
                </a:solidFill>
                <a:latin typeface="华文细黑"/>
                <a:ea typeface="华文细黑"/>
                <a:cs typeface="华文细黑"/>
              </a:rPr>
              <a:t>到教会作神</a:t>
            </a:r>
            <a:r>
              <a:rPr lang="zh-TW" altLang="en-US" sz="2400" dirty="0">
                <a:solidFill>
                  <a:srgbClr val="FF0000"/>
                </a:solidFill>
                <a:latin typeface="华文细黑"/>
                <a:ea typeface="华文细黑"/>
                <a:cs typeface="华文细黑"/>
              </a:rPr>
              <a:t>的见证</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从犹太教出来</a:t>
            </a:r>
            <a:r>
              <a:rPr lang="en-US" altLang="zh-TW"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教会</a:t>
            </a:r>
            <a:r>
              <a:rPr lang="zh-CN" altLang="en-US" sz="2400" dirty="0">
                <a:solidFill>
                  <a:srgbClr val="FF0000"/>
                </a:solidFill>
                <a:latin typeface="华文细黑"/>
                <a:ea typeface="华文细黑"/>
                <a:cs typeface="华文细黑"/>
              </a:rPr>
              <a:t>诞生</a:t>
            </a:r>
            <a:r>
              <a:rPr lang="zh-TW" altLang="en-US" sz="2400" dirty="0">
                <a:solidFill>
                  <a:srgbClr val="FF0000"/>
                </a:solidFill>
                <a:latin typeface="华文细黑"/>
                <a:ea typeface="华文细黑"/>
                <a:cs typeface="华文细黑"/>
              </a:rPr>
              <a:t>了。</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四</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a:t>
            </a:r>
            <a:r>
              <a:rPr lang="zh-TW" altLang="en-US" sz="2400" dirty="0">
                <a:solidFill>
                  <a:srgbClr val="FF0000"/>
                </a:solidFill>
                <a:latin typeface="华文细黑"/>
                <a:ea typeface="华文细黑"/>
                <a:cs typeface="华文细黑"/>
              </a:rPr>
              <a:t>显示大使命</a:t>
            </a:r>
            <a:r>
              <a:rPr lang="zh-CN" altLang="en-US" sz="2400" dirty="0">
                <a:solidFill>
                  <a:srgbClr val="FF0000"/>
                </a:solidFill>
                <a:latin typeface="华文细黑"/>
                <a:ea typeface="华文细黑"/>
                <a:cs typeface="华文细黑"/>
              </a:rPr>
              <a:t>得以遵行</a:t>
            </a:r>
            <a:r>
              <a:rPr lang="en-US" altLang="zh-TW" sz="2400" dirty="0">
                <a:solidFill>
                  <a:srgbClr val="FF0000"/>
                </a:solidFill>
                <a:latin typeface="华文细黑"/>
                <a:ea typeface="华文细黑"/>
                <a:cs typeface="华文细黑"/>
              </a:rPr>
              <a:t>(1:8)</a:t>
            </a:r>
            <a:r>
              <a:rPr lang="zh-TW" altLang="en-US" sz="2400" dirty="0">
                <a:solidFill>
                  <a:srgbClr val="FF0000"/>
                </a:solidFill>
                <a:latin typeface="华文细黑"/>
                <a:ea typeface="华文细黑"/>
                <a:cs typeface="华文细黑"/>
              </a:rPr>
              <a:t>从证人到耶路撒冷</a:t>
            </a:r>
            <a:r>
              <a:rPr lang="en-US" altLang="zh-TW" sz="2400" dirty="0">
                <a:solidFill>
                  <a:srgbClr val="FF0000"/>
                </a:solidFill>
                <a:latin typeface="华文细黑"/>
                <a:ea typeface="华文细黑"/>
                <a:cs typeface="华文细黑"/>
              </a:rPr>
              <a:t>(1-8),</a:t>
            </a:r>
            <a:r>
              <a:rPr lang="zh-CN" altLang="en-US" sz="2400" dirty="0">
                <a:solidFill>
                  <a:srgbClr val="FF0000"/>
                </a:solidFill>
                <a:latin typeface="华文细黑"/>
                <a:ea typeface="华文细黑"/>
                <a:cs typeface="华文细黑"/>
              </a:rPr>
              <a:t>到</a:t>
            </a:r>
            <a:r>
              <a:rPr lang="zh-TW" altLang="en-US" sz="2400" dirty="0">
                <a:solidFill>
                  <a:srgbClr val="FF0000"/>
                </a:solidFill>
                <a:latin typeface="华文细黑"/>
                <a:ea typeface="华文细黑"/>
                <a:cs typeface="华文细黑"/>
              </a:rPr>
              <a:t>犹太和撒玛利亚</a:t>
            </a:r>
            <a:r>
              <a:rPr lang="en-US" altLang="zh-TW" sz="2400" dirty="0">
                <a:solidFill>
                  <a:srgbClr val="FF0000"/>
                </a:solidFill>
                <a:latin typeface="华文细黑"/>
                <a:ea typeface="华文细黑"/>
                <a:cs typeface="华文细黑"/>
              </a:rPr>
              <a:t>(8-12)</a:t>
            </a:r>
            <a:r>
              <a:rPr lang="zh-CN" altLang="en-US" sz="2400" dirty="0">
                <a:solidFill>
                  <a:srgbClr val="FF0000"/>
                </a:solidFill>
                <a:latin typeface="华文细黑"/>
                <a:ea typeface="华文细黑"/>
                <a:cs typeface="华文细黑"/>
              </a:rPr>
              <a:t>并到</a:t>
            </a:r>
            <a:r>
              <a:rPr lang="zh-TW" altLang="en-US" sz="2400" dirty="0">
                <a:solidFill>
                  <a:srgbClr val="FF0000"/>
                </a:solidFill>
                <a:latin typeface="华文细黑"/>
                <a:ea typeface="华文细黑"/>
                <a:cs typeface="华文细黑"/>
              </a:rPr>
              <a:t>地</a:t>
            </a:r>
            <a:r>
              <a:rPr lang="zh-CN" altLang="en-US" sz="2400" dirty="0">
                <a:solidFill>
                  <a:srgbClr val="FF0000"/>
                </a:solidFill>
                <a:latin typeface="华文细黑"/>
                <a:ea typeface="华文细黑"/>
                <a:cs typeface="华文细黑"/>
              </a:rPr>
              <a:t>极</a:t>
            </a:r>
            <a:r>
              <a:rPr lang="en-US" altLang="zh-CN"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13-28)</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五</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圣灵将</a:t>
            </a:r>
            <a:r>
              <a:rPr lang="zh-TW" altLang="en-US" sz="2400" dirty="0">
                <a:solidFill>
                  <a:srgbClr val="FF0000"/>
                </a:solidFill>
                <a:latin typeface="华文细黑"/>
                <a:ea typeface="华文细黑"/>
                <a:cs typeface="华文细黑"/>
              </a:rPr>
              <a:t>继续</a:t>
            </a:r>
            <a:r>
              <a:rPr lang="zh-CN" altLang="en-US" sz="2400" dirty="0">
                <a:solidFill>
                  <a:srgbClr val="FF0000"/>
                </a:solidFill>
                <a:latin typeface="华文细黑"/>
                <a:ea typeface="华文细黑"/>
                <a:cs typeface="华文细黑"/>
              </a:rPr>
              <a:t>在教会作工，书写使徒行传</a:t>
            </a:r>
            <a:r>
              <a:rPr lang="en-US" altLang="zh-CN" sz="2400" dirty="0">
                <a:solidFill>
                  <a:srgbClr val="FF0000"/>
                </a:solidFill>
                <a:latin typeface="华文细黑"/>
                <a:ea typeface="华文细黑"/>
                <a:cs typeface="华文细黑"/>
              </a:rPr>
              <a:t>28</a:t>
            </a:r>
            <a:r>
              <a:rPr lang="zh-CN" altLang="en-US" sz="2400" dirty="0">
                <a:solidFill>
                  <a:srgbClr val="FF0000"/>
                </a:solidFill>
                <a:latin typeface="华文细黑"/>
                <a:ea typeface="华文细黑"/>
                <a:cs typeface="华文细黑"/>
              </a:rPr>
              <a:t>章</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加上）。</a:t>
            </a:r>
            <a:endParaRPr lang="en-US" altLang="zh-CN" sz="2400" dirty="0">
              <a:solidFill>
                <a:srgbClr val="FF0000"/>
              </a:solidFill>
              <a:latin typeface="华文细黑"/>
              <a:ea typeface="华文细黑"/>
              <a:cs typeface="华文细黑"/>
            </a:endParaRPr>
          </a:p>
          <a:p>
            <a:r>
              <a:rPr lang="en-US" sz="2400" dirty="0">
                <a:latin typeface="Arial Narrow"/>
                <a:cs typeface="Arial Narrow"/>
              </a:rPr>
              <a:t>(1)Christ builds His Church(the Acts of the Spirit of Christ through the Apostles). (2)The Acts were the Spirit’s directing, controlling, and empowering ministry that founded and strengthened the church and caused it to grow. </a:t>
            </a:r>
          </a:p>
          <a:p>
            <a:r>
              <a:rPr lang="en-US" sz="2400" dirty="0">
                <a:latin typeface="Arial Narrow"/>
                <a:cs typeface="Arial Narrow"/>
              </a:rPr>
              <a:t>(3)The Acts is a time of transitions: from ministry of Jesus to that of the apostles; from the Old Covenant to the New Covenant; from Israel as God’s witness to the Church as God’s witness; from Judaism is going out and Church is coming in. </a:t>
            </a:r>
          </a:p>
          <a:p>
            <a:r>
              <a:rPr lang="en-US" sz="2400" dirty="0">
                <a:latin typeface="Arial Narrow"/>
                <a:cs typeface="Arial Narrow"/>
              </a:rPr>
              <a:t>(4)The Acts show the fulfillment of the Great Commission(1:8) from the witness to Jerusalem(1-8), to Judea and Samaria(8-12), and to the ends of earth(13-28). </a:t>
            </a:r>
          </a:p>
          <a:p>
            <a:r>
              <a:rPr lang="en-US" sz="2400" dirty="0">
                <a:latin typeface="Arial Narrow"/>
                <a:cs typeface="Arial Narrow"/>
              </a:rPr>
              <a:t>(5)The Acts are the continuing Acts of the Spirit in Churches in 28 chapters(plus).</a:t>
            </a:r>
            <a:endParaRPr lang="en-US" altLang="zh-TW" sz="2400" dirty="0">
              <a:latin typeface="Arial Narrow"/>
              <a:ea typeface="华文细黑"/>
              <a:cs typeface="Arial Narrow"/>
            </a:endParaRPr>
          </a:p>
        </p:txBody>
      </p:sp>
      <p:sp>
        <p:nvSpPr>
          <p:cNvPr id="10" name="TextBox 9"/>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(2)</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8621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居比路</a:t>
            </a:r>
            <a:r>
              <a:rPr lang="zh-CN" altLang="en-US" sz="2800" b="1" dirty="0" smtClean="0">
                <a:solidFill>
                  <a:srgbClr val="FF0000"/>
                </a:solidFill>
                <a:latin typeface="Arial Narrow"/>
                <a:ea typeface="华文细黑"/>
                <a:cs typeface="Arial Narrow"/>
              </a:rPr>
              <a:t>的</a:t>
            </a:r>
            <a:r>
              <a:rPr lang="zh-CN" altLang="en-US" sz="2800" b="1" dirty="0">
                <a:solidFill>
                  <a:srgbClr val="FF0000"/>
                </a:solidFill>
                <a:latin typeface="Arial Narrow"/>
                <a:ea typeface="华文细黑"/>
                <a:cs typeface="Arial Narrow"/>
              </a:rPr>
              <a:t>地理位置。</a:t>
            </a:r>
            <a:r>
              <a:rPr lang="en-US" sz="2800" b="1" dirty="0" smtClean="0">
                <a:latin typeface="Arial Narrow"/>
                <a:cs typeface="Arial Narrow"/>
              </a:rPr>
              <a:t>B. </a:t>
            </a:r>
            <a:r>
              <a:rPr lang="en-US" sz="2800" b="1" dirty="0" smtClean="0">
                <a:latin typeface="Arial Narrow"/>
                <a:cs typeface="Arial Narrow"/>
              </a:rPr>
              <a:t>Cyprus </a:t>
            </a:r>
            <a:r>
              <a:rPr lang="en-US" altLang="zh-CN" sz="2800" b="1" dirty="0" smtClean="0">
                <a:latin typeface="Arial Narrow"/>
                <a:cs typeface="Arial Narrow"/>
              </a:rPr>
              <a:t>l</a:t>
            </a:r>
            <a:r>
              <a:rPr lang="en-US" sz="2800" b="1" dirty="0" smtClean="0">
                <a:latin typeface="Arial Narrow"/>
                <a:cs typeface="Arial Narrow"/>
              </a:rPr>
              <a:t>ocation</a:t>
            </a:r>
            <a:r>
              <a:rPr lang="en-US" sz="2800" b="1" dirty="0" smtClean="0">
                <a:latin typeface="Arial Narrow"/>
                <a:cs typeface="Arial Narrow"/>
              </a:rPr>
              <a:t>.</a:t>
            </a:r>
            <a:r>
              <a:rPr lang="en-US" sz="2800" dirty="0" smtClean="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52513"/>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(3)</a:t>
            </a:r>
            <a:endParaRPr lang="en-US" sz="2800" dirty="0">
              <a:solidFill>
                <a:srgbClr val="0000FF"/>
              </a:solidFill>
              <a:latin typeface="华文细黑"/>
              <a:ea typeface="华文细黑"/>
              <a:cs typeface="华文细黑"/>
            </a:endParaRPr>
          </a:p>
        </p:txBody>
      </p:sp>
      <p:pic>
        <p:nvPicPr>
          <p:cNvPr id="7" name="Picture 6"/>
          <p:cNvPicPr>
            <a:picLocks noChangeAspect="1"/>
          </p:cNvPicPr>
          <p:nvPr/>
        </p:nvPicPr>
        <p:blipFill>
          <a:blip r:embed="rId3"/>
          <a:stretch>
            <a:fillRect/>
          </a:stretch>
        </p:blipFill>
        <p:spPr>
          <a:xfrm>
            <a:off x="0" y="936017"/>
            <a:ext cx="9144000" cy="5603984"/>
          </a:xfrm>
          <a:prstGeom prst="rect">
            <a:avLst/>
          </a:prstGeom>
        </p:spPr>
      </p:pic>
    </p:spTree>
    <p:extLst>
      <p:ext uri="{BB962C8B-B14F-4D97-AF65-F5344CB8AC3E}">
        <p14:creationId xmlns:p14="http://schemas.microsoft.com/office/powerpoint/2010/main" val="2038408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8621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居比路</a:t>
            </a:r>
            <a:r>
              <a:rPr lang="zh-CN" altLang="en-US" sz="2800" b="1" dirty="0" smtClean="0">
                <a:solidFill>
                  <a:srgbClr val="FF0000"/>
                </a:solidFill>
                <a:latin typeface="Arial Narrow"/>
                <a:ea typeface="华文细黑"/>
                <a:cs typeface="Arial Narrow"/>
              </a:rPr>
              <a:t>的</a:t>
            </a:r>
            <a:r>
              <a:rPr lang="zh-CN" altLang="en-US" sz="2800" b="1" dirty="0">
                <a:solidFill>
                  <a:srgbClr val="FF0000"/>
                </a:solidFill>
                <a:latin typeface="Arial Narrow"/>
                <a:ea typeface="华文细黑"/>
                <a:cs typeface="Arial Narrow"/>
              </a:rPr>
              <a:t>地理位置。</a:t>
            </a:r>
            <a:r>
              <a:rPr lang="en-US" sz="2800" b="1" dirty="0" smtClean="0">
                <a:latin typeface="Arial Narrow"/>
                <a:cs typeface="Arial Narrow"/>
              </a:rPr>
              <a:t>B. </a:t>
            </a:r>
            <a:r>
              <a:rPr lang="en-US" sz="2800" b="1" dirty="0" smtClean="0">
                <a:latin typeface="Arial Narrow"/>
                <a:cs typeface="Arial Narrow"/>
              </a:rPr>
              <a:t>Cyprus </a:t>
            </a:r>
            <a:r>
              <a:rPr lang="en-US" altLang="zh-CN" sz="2800" b="1" dirty="0" smtClean="0">
                <a:latin typeface="Arial Narrow"/>
                <a:cs typeface="Arial Narrow"/>
              </a:rPr>
              <a:t>l</a:t>
            </a:r>
            <a:r>
              <a:rPr lang="en-US" sz="2800" b="1" dirty="0" smtClean="0">
                <a:latin typeface="Arial Narrow"/>
                <a:cs typeface="Arial Narrow"/>
              </a:rPr>
              <a:t>ocation</a:t>
            </a:r>
            <a:r>
              <a:rPr lang="en-US" sz="2800" b="1" dirty="0" smtClean="0">
                <a:latin typeface="Arial Narrow"/>
                <a:cs typeface="Arial Narrow"/>
              </a:rPr>
              <a:t>.</a:t>
            </a:r>
            <a:r>
              <a:rPr lang="en-US" sz="2800" dirty="0" smtClean="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52513"/>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(3)</a:t>
            </a:r>
            <a:endParaRPr lang="en-US" sz="2800" dirty="0">
              <a:solidFill>
                <a:srgbClr val="0000FF"/>
              </a:solidFill>
              <a:latin typeface="华文细黑"/>
              <a:ea typeface="华文细黑"/>
              <a:cs typeface="华文细黑"/>
            </a:endParaRPr>
          </a:p>
        </p:txBody>
      </p:sp>
      <p:pic>
        <p:nvPicPr>
          <p:cNvPr id="6" name="Picture 5"/>
          <p:cNvPicPr>
            <a:picLocks noChangeAspect="1"/>
          </p:cNvPicPr>
          <p:nvPr/>
        </p:nvPicPr>
        <p:blipFill>
          <a:blip r:embed="rId3"/>
          <a:stretch>
            <a:fillRect/>
          </a:stretch>
        </p:blipFill>
        <p:spPr>
          <a:xfrm>
            <a:off x="279396" y="603293"/>
            <a:ext cx="8559803" cy="6254708"/>
          </a:xfrm>
          <a:prstGeom prst="rect">
            <a:avLst/>
          </a:prstGeom>
        </p:spPr>
      </p:pic>
    </p:spTree>
    <p:extLst>
      <p:ext uri="{BB962C8B-B14F-4D97-AF65-F5344CB8AC3E}">
        <p14:creationId xmlns:p14="http://schemas.microsoft.com/office/powerpoint/2010/main" val="20166259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096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居比路的历</a:t>
            </a:r>
            <a:r>
              <a:rPr lang="zh-CN" altLang="en-US" sz="2800" b="1" dirty="0" smtClean="0">
                <a:solidFill>
                  <a:srgbClr val="FF0000"/>
                </a:solidFill>
                <a:latin typeface="Arial Narrow"/>
                <a:ea typeface="华文细黑"/>
                <a:cs typeface="Arial Narrow"/>
              </a:rPr>
              <a:t>史</a:t>
            </a:r>
            <a:r>
              <a:rPr lang="zh-CN" altLang="en-US" sz="2800" b="1" dirty="0" smtClean="0">
                <a:solidFill>
                  <a:srgbClr val="FF0000"/>
                </a:solidFill>
                <a:latin typeface="Arial Narrow"/>
                <a:ea typeface="华文细黑"/>
                <a:cs typeface="Arial Narrow"/>
              </a:rPr>
              <a:t>背景。</a:t>
            </a:r>
            <a:r>
              <a:rPr lang="en-US" sz="2800" b="1" dirty="0" smtClean="0">
                <a:latin typeface="Arial Narrow"/>
                <a:cs typeface="Arial Narrow"/>
              </a:rPr>
              <a:t>C</a:t>
            </a:r>
            <a:r>
              <a:rPr lang="en-US" sz="2800" b="1" dirty="0">
                <a:latin typeface="Arial Narrow"/>
                <a:cs typeface="Arial Narrow"/>
              </a:rPr>
              <a:t>. </a:t>
            </a:r>
            <a:r>
              <a:rPr lang="en-US" sz="2800" b="1" dirty="0" smtClean="0">
                <a:latin typeface="Arial Narrow"/>
                <a:cs typeface="Arial Narrow"/>
              </a:rPr>
              <a:t>Cyprus</a:t>
            </a:r>
            <a:r>
              <a:rPr lang="en-US" sz="2800" b="1" dirty="0" smtClean="0">
                <a:latin typeface="Arial Narrow"/>
                <a:cs typeface="Arial Narrow"/>
              </a:rPr>
              <a:t> </a:t>
            </a:r>
            <a:r>
              <a:rPr lang="en-US" sz="2800" b="1" dirty="0" smtClean="0">
                <a:latin typeface="Arial Narrow"/>
                <a:cs typeface="Arial Narrow"/>
              </a:rPr>
              <a:t>historical background</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28442" y="490472"/>
            <a:ext cx="9187896" cy="6370974"/>
          </a:xfrm>
          <a:prstGeom prst="rect">
            <a:avLst/>
          </a:prstGeom>
        </p:spPr>
        <p:txBody>
          <a:bodyPr wrap="square">
            <a:spAutoFit/>
          </a:bodyPr>
          <a:lstStyle/>
          <a:p>
            <a:pPr lvl="0"/>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一</a:t>
            </a:r>
            <a:r>
              <a:rPr lang="en-US" altLang="zh-CN"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居比路</a:t>
            </a:r>
            <a:r>
              <a:rPr lang="zh-TW" altLang="en-US" sz="2400" dirty="0" smtClean="0">
                <a:solidFill>
                  <a:srgbClr val="FF0000"/>
                </a:solidFill>
                <a:latin typeface="华文细黑"/>
                <a:ea typeface="华文细黑"/>
                <a:cs typeface="华文细黑"/>
              </a:rPr>
              <a:t>是</a:t>
            </a:r>
            <a:r>
              <a:rPr lang="zh-TW" altLang="en-US" sz="2400" dirty="0">
                <a:solidFill>
                  <a:srgbClr val="FF0000"/>
                </a:solidFill>
                <a:latin typeface="华文细黑"/>
                <a:ea typeface="华文细黑"/>
                <a:cs typeface="华文细黑"/>
              </a:rPr>
              <a:t>地中海东部的一个大岛（长</a:t>
            </a:r>
            <a:r>
              <a:rPr lang="en-US" altLang="zh-TW" sz="2400" dirty="0">
                <a:solidFill>
                  <a:srgbClr val="FF0000"/>
                </a:solidFill>
                <a:latin typeface="华文细黑"/>
                <a:ea typeface="华文细黑"/>
                <a:cs typeface="华文细黑"/>
              </a:rPr>
              <a:t>138</a:t>
            </a:r>
            <a:r>
              <a:rPr lang="zh-TW" altLang="en-US" sz="2400" dirty="0">
                <a:solidFill>
                  <a:srgbClr val="FF0000"/>
                </a:solidFill>
                <a:latin typeface="华文细黑"/>
                <a:ea typeface="华文细黑"/>
                <a:cs typeface="华文细黑"/>
              </a:rPr>
              <a:t>英里，宽</a:t>
            </a:r>
            <a:r>
              <a:rPr lang="en-US" altLang="zh-TW" sz="2400" dirty="0">
                <a:solidFill>
                  <a:srgbClr val="FF0000"/>
                </a:solidFill>
                <a:latin typeface="华文细黑"/>
                <a:ea typeface="华文细黑"/>
                <a:cs typeface="华文细黑"/>
              </a:rPr>
              <a:t>60</a:t>
            </a:r>
            <a:r>
              <a:rPr lang="zh-TW" altLang="en-US" sz="2400" dirty="0">
                <a:solidFill>
                  <a:srgbClr val="FF0000"/>
                </a:solidFill>
                <a:latin typeface="华文细黑"/>
                <a:ea typeface="华文细黑"/>
                <a:cs typeface="华文细黑"/>
              </a:rPr>
              <a:t>英里）（称为“</a:t>
            </a:r>
            <a:r>
              <a:rPr lang="zh-TW" altLang="en-US" sz="2400" dirty="0" smtClean="0">
                <a:solidFill>
                  <a:srgbClr val="FF0000"/>
                </a:solidFill>
                <a:latin typeface="华文细黑"/>
                <a:ea typeface="华文细黑"/>
                <a:cs typeface="华文细黑"/>
              </a:rPr>
              <a:t>基</a:t>
            </a:r>
            <a:r>
              <a:rPr lang="zh-CN" altLang="en-US" sz="2400" dirty="0" smtClean="0">
                <a:solidFill>
                  <a:srgbClr val="FF0000"/>
                </a:solidFill>
                <a:latin typeface="华文细黑"/>
                <a:ea typeface="华文细黑"/>
                <a:cs typeface="华文细黑"/>
              </a:rPr>
              <a:t>提海岛</a:t>
            </a:r>
            <a:r>
              <a:rPr lang="zh-TW" altLang="en-US" sz="2400" dirty="0" smtClean="0">
                <a:solidFill>
                  <a:srgbClr val="FF0000"/>
                </a:solidFill>
                <a:latin typeface="华文细黑"/>
                <a:ea typeface="华文细黑"/>
                <a:cs typeface="华文细黑"/>
              </a:rPr>
              <a:t>”，赛</a:t>
            </a:r>
            <a:r>
              <a:rPr lang="en-US" altLang="zh-TW" sz="2400" dirty="0" smtClean="0">
                <a:solidFill>
                  <a:srgbClr val="FF0000"/>
                </a:solidFill>
                <a:latin typeface="华文细黑"/>
                <a:ea typeface="华文细黑"/>
                <a:cs typeface="华文细黑"/>
              </a:rPr>
              <a:t>23:1</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耶</a:t>
            </a:r>
            <a:r>
              <a:rPr lang="en-US" altLang="zh-TW" sz="2400" dirty="0" smtClean="0">
                <a:solidFill>
                  <a:srgbClr val="FF0000"/>
                </a:solidFill>
                <a:latin typeface="华文细黑"/>
                <a:ea typeface="华文细黑"/>
                <a:cs typeface="华文细黑"/>
              </a:rPr>
              <a:t>2:10</a:t>
            </a:r>
            <a:r>
              <a:rPr lang="zh-TW" altLang="en-US"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撒</a:t>
            </a:r>
            <a:r>
              <a:rPr lang="zh-TW" altLang="en-US" sz="2400" dirty="0" smtClean="0">
                <a:solidFill>
                  <a:srgbClr val="FF0000"/>
                </a:solidFill>
                <a:latin typeface="华文细黑"/>
                <a:ea typeface="华文细黑"/>
                <a:cs typeface="华文细黑"/>
              </a:rPr>
              <a:t>拉米（</a:t>
            </a:r>
            <a:r>
              <a:rPr lang="zh-TW" altLang="en-US" sz="2400" dirty="0">
                <a:solidFill>
                  <a:srgbClr val="FF0000"/>
                </a:solidFill>
                <a:latin typeface="华文细黑"/>
                <a:ea typeface="华文细黑"/>
                <a:cs typeface="华文细黑"/>
              </a:rPr>
              <a:t>意为“动摇，测试，殴打”）</a:t>
            </a:r>
            <a:r>
              <a:rPr lang="zh-TW" altLang="en-US" sz="2400" dirty="0" smtClean="0">
                <a:solidFill>
                  <a:srgbClr val="FF0000"/>
                </a:solidFill>
                <a:latin typeface="华文细黑"/>
                <a:ea typeface="华文细黑"/>
                <a:cs typeface="华文细黑"/>
              </a:rPr>
              <a:t>是</a:t>
            </a:r>
            <a:r>
              <a:rPr lang="zh-CN" altLang="en-US" sz="2400" dirty="0">
                <a:solidFill>
                  <a:srgbClr val="FF0000"/>
                </a:solidFill>
                <a:latin typeface="华文细黑"/>
                <a:ea typeface="华文细黑"/>
                <a:cs typeface="华文细黑"/>
              </a:rPr>
              <a:t>居比路</a:t>
            </a:r>
            <a:r>
              <a:rPr lang="zh-TW" altLang="en-US" sz="2400" dirty="0" smtClean="0">
                <a:solidFill>
                  <a:srgbClr val="FF0000"/>
                </a:solidFill>
                <a:latin typeface="华文细黑"/>
                <a:ea typeface="华文细黑"/>
                <a:cs typeface="华文细黑"/>
              </a:rPr>
              <a:t>岛东端的大商业</a:t>
            </a:r>
            <a:r>
              <a:rPr lang="zh-TW" altLang="en-US" sz="2400" dirty="0">
                <a:solidFill>
                  <a:srgbClr val="FF0000"/>
                </a:solidFill>
                <a:latin typeface="华文细黑"/>
                <a:ea typeface="华文细黑"/>
                <a:cs typeface="华文细黑"/>
              </a:rPr>
              <a:t>中心。 </a:t>
            </a:r>
            <a:r>
              <a:rPr lang="zh-TW" altLang="en-US" sz="2400" dirty="0" smtClean="0">
                <a:solidFill>
                  <a:srgbClr val="FF0000"/>
                </a:solidFill>
                <a:latin typeface="华文细黑"/>
                <a:ea typeface="华文细黑"/>
                <a:cs typeface="华文细黑"/>
              </a:rPr>
              <a:t>帕</a:t>
            </a:r>
            <a:r>
              <a:rPr lang="zh-CN" altLang="en-US" sz="2400" dirty="0" smtClean="0">
                <a:solidFill>
                  <a:srgbClr val="FF0000"/>
                </a:solidFill>
                <a:latin typeface="华文细黑"/>
                <a:ea typeface="华文细黑"/>
                <a:cs typeface="华文细黑"/>
              </a:rPr>
              <a:t>弗</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意为“沸腾，热”</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在西端</a:t>
            </a:r>
            <a:r>
              <a:rPr lang="zh-CN" altLang="en-US" sz="2400" dirty="0">
                <a:solidFill>
                  <a:srgbClr val="FF0000"/>
                </a:solidFill>
                <a:latin typeface="华文细黑"/>
                <a:ea typeface="华文细黑"/>
                <a:cs typeface="华文细黑"/>
              </a:rPr>
              <a:t>，是居比路岛的</a:t>
            </a:r>
            <a:r>
              <a:rPr lang="zh-CN" altLang="en-US" sz="2400" dirty="0" smtClean="0">
                <a:solidFill>
                  <a:srgbClr val="FF0000"/>
                </a:solidFill>
                <a:latin typeface="华文细黑"/>
                <a:ea typeface="华文细黑"/>
                <a:cs typeface="华文细黑"/>
              </a:rPr>
              <a:t>首都</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pPr lvl="0"/>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二</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居比路教会</a:t>
            </a:r>
            <a:r>
              <a:rPr lang="zh-CN" altLang="en-US" sz="2400" dirty="0" smtClean="0">
                <a:solidFill>
                  <a:srgbClr val="FF0000"/>
                </a:solidFill>
                <a:latin typeface="华文细黑"/>
                <a:ea typeface="华文细黑"/>
                <a:cs typeface="华文细黑"/>
              </a:rPr>
              <a:t>或</a:t>
            </a:r>
            <a:r>
              <a:rPr lang="zh-CN" altLang="en-US" sz="2400" dirty="0" smtClean="0">
                <a:solidFill>
                  <a:srgbClr val="FF0000"/>
                </a:solidFill>
                <a:latin typeface="华文细黑"/>
                <a:ea typeface="华文细黑"/>
                <a:cs typeface="华文细黑"/>
              </a:rPr>
              <a:t>是由巴拿</a:t>
            </a:r>
            <a:r>
              <a:rPr lang="zh-CN" altLang="en-US" sz="2400" dirty="0">
                <a:solidFill>
                  <a:srgbClr val="FF0000"/>
                </a:solidFill>
                <a:latin typeface="华文细黑"/>
                <a:ea typeface="华文细黑"/>
                <a:cs typeface="华文细黑"/>
              </a:rPr>
              <a:t>巴（他的出生地</a:t>
            </a:r>
            <a:r>
              <a:rPr lang="en-US" altLang="zh-CN" sz="2400" dirty="0">
                <a:solidFill>
                  <a:srgbClr val="FF0000"/>
                </a:solidFill>
                <a:latin typeface="华文细黑"/>
                <a:ea typeface="华文细黑"/>
                <a:cs typeface="华文细黑"/>
              </a:rPr>
              <a:t>4:36</a:t>
            </a:r>
            <a:r>
              <a:rPr lang="zh-CN" altLang="en-US" sz="2400" dirty="0" smtClean="0">
                <a:solidFill>
                  <a:srgbClr val="FF0000"/>
                </a:solidFill>
                <a:latin typeface="华文细黑"/>
                <a:ea typeface="华文细黑"/>
                <a:cs typeface="华文细黑"/>
              </a:rPr>
              <a:t>）或是</a:t>
            </a:r>
            <a:r>
              <a:rPr lang="zh-CN" altLang="en-US" sz="2400" dirty="0">
                <a:solidFill>
                  <a:srgbClr val="FF0000"/>
                </a:solidFill>
                <a:latin typeface="华文细黑"/>
                <a:ea typeface="华文细黑"/>
                <a:cs typeface="华文细黑"/>
              </a:rPr>
              <a:t>或是由被逼迫分散的信徒创</a:t>
            </a:r>
            <a:r>
              <a:rPr lang="zh-CN" altLang="en-US" sz="2400" dirty="0" smtClean="0">
                <a:solidFill>
                  <a:srgbClr val="FF0000"/>
                </a:solidFill>
                <a:latin typeface="华文细黑"/>
                <a:ea typeface="华文细黑"/>
                <a:cs typeface="华文细黑"/>
              </a:rPr>
              <a:t>立的（</a:t>
            </a:r>
            <a:r>
              <a:rPr lang="en-US" altLang="zh-CN" sz="2400" dirty="0" smtClean="0">
                <a:solidFill>
                  <a:srgbClr val="FF0000"/>
                </a:solidFill>
                <a:latin typeface="华文细黑"/>
                <a:ea typeface="华文细黑"/>
                <a:cs typeface="华文细黑"/>
              </a:rPr>
              <a:t>11:19</a:t>
            </a:r>
            <a:r>
              <a:rPr lang="en-US" altLang="zh-CN" sz="2400" dirty="0">
                <a:solidFill>
                  <a:srgbClr val="FF0000"/>
                </a:solidFill>
                <a:latin typeface="华文细黑"/>
                <a:ea typeface="华文细黑"/>
                <a:cs typeface="华文细黑"/>
              </a:rPr>
              <a:t>-20</a:t>
            </a:r>
            <a:r>
              <a:rPr lang="zh-CN" altLang="en-US" sz="2400" dirty="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三</a:t>
            </a:r>
            <a:r>
              <a:rPr lang="en-US" altLang="zh-CN"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居比</a:t>
            </a:r>
            <a:r>
              <a:rPr lang="zh-CN" altLang="en-US" sz="2400" dirty="0" smtClean="0">
                <a:solidFill>
                  <a:srgbClr val="FF0000"/>
                </a:solidFill>
                <a:latin typeface="华文细黑"/>
                <a:ea typeface="华文细黑"/>
                <a:cs typeface="华文细黑"/>
              </a:rPr>
              <a:t>路</a:t>
            </a:r>
            <a:r>
              <a:rPr lang="zh-CN" altLang="en-US" sz="2400" dirty="0">
                <a:solidFill>
                  <a:srgbClr val="FF0000"/>
                </a:solidFill>
                <a:latin typeface="华文细黑"/>
                <a:ea typeface="华文细黑"/>
                <a:cs typeface="华文细黑"/>
              </a:rPr>
              <a:t>教会代表</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遭</a:t>
            </a:r>
            <a:r>
              <a:rPr lang="zh-CN" altLang="en-US" sz="2400" dirty="0" smtClean="0">
                <a:solidFill>
                  <a:srgbClr val="FF0000"/>
                </a:solidFill>
                <a:latin typeface="华文细黑"/>
                <a:ea typeface="华文细黑"/>
                <a:cs typeface="华文细黑"/>
              </a:rPr>
              <a:t>反对</a:t>
            </a:r>
            <a:r>
              <a:rPr lang="zh-CN" alt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教会</a:t>
            </a:r>
            <a:r>
              <a:rPr lang="zh-CN"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四</a:t>
            </a:r>
            <a:r>
              <a:rPr lang="en-US" altLang="zh-CN"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居比路意思是“公平或</a:t>
            </a:r>
            <a:r>
              <a:rPr lang="zh-CN" altLang="en-US" sz="2400" dirty="0" smtClean="0">
                <a:solidFill>
                  <a:srgbClr val="FF0000"/>
                </a:solidFill>
                <a:latin typeface="华文细黑"/>
                <a:ea typeface="华文细黑"/>
                <a:cs typeface="华文细黑"/>
              </a:rPr>
              <a:t>公正</a:t>
            </a:r>
            <a:r>
              <a:rPr lang="zh-TW"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(1) Cyprus </a:t>
            </a:r>
            <a:r>
              <a:rPr lang="en-US" sz="2400" dirty="0">
                <a:latin typeface="Arial Narrow"/>
                <a:cs typeface="Arial Narrow"/>
              </a:rPr>
              <a:t>was a large island(138 miles long and 60 miles wide)in the eastern Mediterranean Sea (called “</a:t>
            </a:r>
            <a:r>
              <a:rPr lang="en-US" sz="2400" dirty="0" err="1">
                <a:latin typeface="Arial Narrow"/>
                <a:cs typeface="Arial Narrow"/>
              </a:rPr>
              <a:t>Kittim</a:t>
            </a:r>
            <a:r>
              <a:rPr lang="en-US" sz="2400" dirty="0">
                <a:latin typeface="Arial Narrow"/>
                <a:cs typeface="Arial Narrow"/>
              </a:rPr>
              <a:t>/</a:t>
            </a:r>
            <a:r>
              <a:rPr lang="en-US" sz="2400" dirty="0" err="1">
                <a:latin typeface="Arial Narrow"/>
                <a:cs typeface="Arial Narrow"/>
              </a:rPr>
              <a:t>Chittim</a:t>
            </a:r>
            <a:r>
              <a:rPr lang="en-US" sz="2400" dirty="0">
                <a:latin typeface="Arial Narrow"/>
                <a:cs typeface="Arial Narrow"/>
              </a:rPr>
              <a:t>” Isa.23:1; Jer.2:10). Salamis (means “shaken, tested, beaten”) was the great commercial center on the east end of the island of Cyprus. </a:t>
            </a:r>
            <a:r>
              <a:rPr lang="en-US" sz="2400" dirty="0" err="1">
                <a:latin typeface="Arial Narrow"/>
                <a:cs typeface="Arial Narrow"/>
              </a:rPr>
              <a:t>Paphos</a:t>
            </a:r>
            <a:r>
              <a:rPr lang="en-US" sz="2400" dirty="0">
                <a:latin typeface="Arial Narrow"/>
                <a:cs typeface="Arial Narrow"/>
              </a:rPr>
              <a:t>(means “boiling, hot”) was the </a:t>
            </a:r>
            <a:endParaRPr lang="en-US" sz="2400" dirty="0" smtClean="0">
              <a:latin typeface="Arial Narrow"/>
              <a:cs typeface="Arial Narrow"/>
            </a:endParaRPr>
          </a:p>
          <a:p>
            <a:r>
              <a:rPr lang="en-US" sz="2400" dirty="0" smtClean="0">
                <a:latin typeface="Arial Narrow"/>
                <a:cs typeface="Arial Narrow"/>
              </a:rPr>
              <a:t>capital </a:t>
            </a:r>
            <a:r>
              <a:rPr lang="en-US" sz="2400" dirty="0">
                <a:latin typeface="Arial Narrow"/>
                <a:cs typeface="Arial Narrow"/>
              </a:rPr>
              <a:t>of Cyprus and on the west end of the island.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 Cyprus church was founded by </a:t>
            </a:r>
            <a:r>
              <a:rPr lang="en-US" sz="2400" dirty="0" smtClean="0">
                <a:latin typeface="Arial Narrow"/>
                <a:cs typeface="Arial Narrow"/>
              </a:rPr>
              <a:t>Barnabas (his birth</a:t>
            </a:r>
            <a:r>
              <a:rPr lang="en-US" sz="2400" dirty="0" smtClean="0">
                <a:latin typeface="Arial Narrow"/>
                <a:cs typeface="Arial Narrow"/>
              </a:rPr>
              <a:t>-</a:t>
            </a:r>
          </a:p>
          <a:p>
            <a:r>
              <a:rPr lang="en-US" sz="2400" dirty="0" smtClean="0">
                <a:latin typeface="Arial Narrow"/>
                <a:cs typeface="Arial Narrow"/>
              </a:rPr>
              <a:t>place 4:36)or </a:t>
            </a:r>
            <a:r>
              <a:rPr lang="en-US" sz="2400" dirty="0">
                <a:latin typeface="Arial Narrow"/>
                <a:cs typeface="Arial Narrow"/>
              </a:rPr>
              <a:t>those scattered by the </a:t>
            </a:r>
            <a:r>
              <a:rPr lang="en-US" sz="2400" dirty="0" smtClean="0">
                <a:latin typeface="Arial Narrow"/>
                <a:cs typeface="Arial Narrow"/>
              </a:rPr>
              <a:t>persecution(</a:t>
            </a:r>
            <a:r>
              <a:rPr lang="en-US" sz="2400" dirty="0">
                <a:latin typeface="Arial Narrow"/>
                <a:cs typeface="Arial Narrow"/>
              </a:rPr>
              <a:t>11:19-20</a:t>
            </a:r>
            <a:r>
              <a:rPr lang="en-US" sz="2400" dirty="0" smtClean="0">
                <a:latin typeface="Arial Narrow"/>
                <a:cs typeface="Arial Narrow"/>
              </a:rPr>
              <a:t>). </a:t>
            </a:r>
          </a:p>
          <a:p>
            <a:r>
              <a:rPr lang="en-US" sz="2400" dirty="0" smtClean="0">
                <a:latin typeface="Arial Narrow"/>
                <a:cs typeface="Arial Narrow"/>
              </a:rPr>
              <a:t>(</a:t>
            </a:r>
            <a:r>
              <a:rPr lang="en-US" sz="2400" dirty="0">
                <a:latin typeface="Arial Narrow"/>
                <a:cs typeface="Arial Narrow"/>
              </a:rPr>
              <a:t>3) Cyprus church represents the “Opposed Church”.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4) Cyprus means “fair or fairness</a:t>
            </a:r>
            <a:r>
              <a:rPr lang="en-US" sz="2400" dirty="0" smtClean="0">
                <a:latin typeface="Arial Narrow"/>
                <a:cs typeface="Arial Narrow"/>
              </a:rPr>
              <a:t>”. </a:t>
            </a:r>
            <a:endParaRPr lang="en-US" sz="2400" dirty="0">
              <a:latin typeface="Arial Narrow"/>
              <a:cs typeface="Arial Narrow"/>
            </a:endParaRPr>
          </a:p>
        </p:txBody>
      </p:sp>
      <p:sp>
        <p:nvSpPr>
          <p:cNvPr id="10" name="TextBox 9"/>
          <p:cNvSpPr txBox="1"/>
          <p:nvPr/>
        </p:nvSpPr>
        <p:spPr>
          <a:xfrm>
            <a:off x="8516130" y="-28894"/>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(4)</a:t>
            </a:r>
            <a:endParaRPr lang="en-US" sz="2800" dirty="0">
              <a:solidFill>
                <a:srgbClr val="0000FF"/>
              </a:solidFill>
              <a:latin typeface="华文细黑"/>
              <a:ea typeface="华文细黑"/>
              <a:cs typeface="华文细黑"/>
            </a:endParaRPr>
          </a:p>
        </p:txBody>
      </p:sp>
      <p:pic>
        <p:nvPicPr>
          <p:cNvPr id="3" name="Picture 2" descr="Screen Shot 2017-06-13 at 11.01.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733" y="4605978"/>
            <a:ext cx="2469959" cy="2252022"/>
          </a:xfrm>
          <a:prstGeom prst="rect">
            <a:avLst/>
          </a:prstGeom>
        </p:spPr>
      </p:pic>
    </p:spTree>
    <p:extLst>
      <p:ext uri="{BB962C8B-B14F-4D97-AF65-F5344CB8AC3E}">
        <p14:creationId xmlns:p14="http://schemas.microsoft.com/office/powerpoint/2010/main" val="22615850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49" y="504971"/>
            <a:ext cx="9175649" cy="2677656"/>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他们既被圣灵差遣，就下到西流基，从那里坐船往居比路去</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到了撒拉米，就在犹太人各会堂里传讲神的道。也有约翰作他们的</a:t>
            </a:r>
            <a:r>
              <a:rPr lang="en-US" sz="2400" dirty="0" smtClean="0">
                <a:solidFill>
                  <a:srgbClr val="FF0000"/>
                </a:solidFill>
                <a:latin typeface="华文细黑"/>
                <a:ea typeface="华文细黑"/>
                <a:cs typeface="华文细黑"/>
              </a:rPr>
              <a:t>帮手”(13:4-5)</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A</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他们</a:t>
            </a:r>
            <a:r>
              <a:rPr lang="zh-CN" altLang="en-US" sz="2400" b="1" dirty="0" smtClean="0">
                <a:solidFill>
                  <a:srgbClr val="FF0000"/>
                </a:solidFill>
                <a:latin typeface="华文细黑"/>
                <a:ea typeface="华文细黑"/>
                <a:cs typeface="华文细黑"/>
              </a:rPr>
              <a:t>被差遣</a:t>
            </a:r>
            <a:r>
              <a:rPr lang="zh-CN" altLang="en-US" sz="2400" b="1" dirty="0" smtClean="0">
                <a:solidFill>
                  <a:srgbClr val="FF0000"/>
                </a:solidFill>
                <a:latin typeface="华文细黑"/>
                <a:ea typeface="华文细黑"/>
                <a:cs typeface="华文细黑"/>
              </a:rPr>
              <a:t>。</a:t>
            </a:r>
            <a:r>
              <a:rPr lang="en-US" altLang="zh-CN"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一</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被安提阿教会差遣</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按手在他们头上，就打发他们</a:t>
            </a:r>
            <a:r>
              <a:rPr lang="en-US" sz="2400" dirty="0" smtClean="0">
                <a:solidFill>
                  <a:srgbClr val="FF0000"/>
                </a:solidFill>
                <a:latin typeface="华文细黑"/>
                <a:ea typeface="华文细黑"/>
                <a:cs typeface="华文细黑"/>
              </a:rPr>
              <a:t>去了</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(13:3</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二</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被</a:t>
            </a:r>
            <a:r>
              <a:rPr lang="zh-CN" altLang="en-US" sz="2400" dirty="0" smtClean="0">
                <a:solidFill>
                  <a:srgbClr val="FF0000"/>
                </a:solidFill>
                <a:latin typeface="华文细黑"/>
                <a:ea typeface="华文细黑"/>
                <a:cs typeface="华文细黑"/>
              </a:rPr>
              <a:t>圣灵</a:t>
            </a:r>
            <a:r>
              <a:rPr lang="zh-CN" altLang="en-US" sz="2400" dirty="0" smtClean="0">
                <a:solidFill>
                  <a:srgbClr val="FF0000"/>
                </a:solidFill>
                <a:latin typeface="华文细黑"/>
                <a:ea typeface="华文细黑"/>
                <a:cs typeface="华文细黑"/>
              </a:rPr>
              <a:t>差遣</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他们既被圣灵差遣</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(13:4</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三</a:t>
            </a:r>
            <a:r>
              <a:rPr lang="en-US" altLang="zh-CN"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被差遣所经往的</a:t>
            </a:r>
            <a:r>
              <a:rPr lang="zh-CN" altLang="en-US" sz="2400" dirty="0" smtClean="0">
                <a:solidFill>
                  <a:srgbClr val="FF0000"/>
                </a:solidFill>
                <a:latin typeface="华文细黑"/>
                <a:ea typeface="华文细黑"/>
                <a:cs typeface="华文细黑"/>
              </a:rPr>
              <a:t>地方</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从那里坐船往居比路去。到了撒拉米，就在犹太人各会堂</a:t>
            </a:r>
            <a:r>
              <a:rPr lang="en-US" sz="2400" dirty="0" smtClean="0">
                <a:solidFill>
                  <a:srgbClr val="FF0000"/>
                </a:solidFill>
                <a:latin typeface="华文细黑"/>
                <a:ea typeface="华文细黑"/>
                <a:cs typeface="华文细黑"/>
              </a:rPr>
              <a:t>里…</a:t>
            </a:r>
            <a:r>
              <a:rPr lang="en-US" sz="2400" dirty="0">
                <a:solidFill>
                  <a:srgbClr val="FF0000"/>
                </a:solidFill>
                <a:latin typeface="华文细黑"/>
                <a:ea typeface="华文细黑"/>
                <a:cs typeface="华文细黑"/>
              </a:rPr>
              <a:t>经过全岛，直到帕</a:t>
            </a:r>
            <a:r>
              <a:rPr lang="en-US" sz="2400" dirty="0" smtClean="0">
                <a:solidFill>
                  <a:srgbClr val="FF0000"/>
                </a:solidFill>
                <a:latin typeface="华文细黑"/>
                <a:ea typeface="华文细黑"/>
                <a:cs typeface="华文细黑"/>
              </a:rPr>
              <a:t>弗</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(13:4-6a)</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一。基督之灵的称许。</a:t>
            </a:r>
            <a:r>
              <a:rPr lang="en-US" sz="2800" b="1" dirty="0" smtClean="0">
                <a:latin typeface="Arial Narrow"/>
                <a:cs typeface="Arial Narrow"/>
              </a:rPr>
              <a:t>1. Spirit of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7" name="TextBox 6"/>
          <p:cNvSpPr txBox="1"/>
          <p:nvPr/>
        </p:nvSpPr>
        <p:spPr>
          <a:xfrm>
            <a:off x="8587544" y="-80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5</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0" y="3048756"/>
            <a:ext cx="9144000" cy="3785652"/>
          </a:xfrm>
          <a:prstGeom prst="rect">
            <a:avLst/>
          </a:prstGeom>
        </p:spPr>
        <p:txBody>
          <a:bodyPr wrap="square">
            <a:spAutoFit/>
          </a:bodyPr>
          <a:lstStyle/>
          <a:p>
            <a:r>
              <a:rPr lang="en-US" sz="2400" dirty="0">
                <a:latin typeface="Arial Narrow"/>
                <a:cs typeface="Arial Narrow"/>
              </a:rPr>
              <a:t>“The two of </a:t>
            </a:r>
            <a:r>
              <a:rPr lang="en-US" sz="2400" dirty="0" err="1">
                <a:latin typeface="Arial Narrow"/>
                <a:cs typeface="Arial Narrow"/>
              </a:rPr>
              <a:t>them,sent</a:t>
            </a:r>
            <a:r>
              <a:rPr lang="en-US" sz="2400" dirty="0">
                <a:latin typeface="Arial Narrow"/>
                <a:cs typeface="Arial Narrow"/>
              </a:rPr>
              <a:t> on their way by the Holy </a:t>
            </a:r>
            <a:r>
              <a:rPr lang="en-US" sz="2400" dirty="0" err="1">
                <a:latin typeface="Arial Narrow"/>
                <a:cs typeface="Arial Narrow"/>
              </a:rPr>
              <a:t>Spirit,went</a:t>
            </a:r>
            <a:r>
              <a:rPr lang="en-US" sz="2400" dirty="0">
                <a:latin typeface="Arial Narrow"/>
                <a:cs typeface="Arial Narrow"/>
              </a:rPr>
              <a:t> down to Seleucia and sailed from there to </a:t>
            </a:r>
            <a:r>
              <a:rPr lang="en-US" sz="2400" dirty="0" err="1">
                <a:latin typeface="Arial Narrow"/>
                <a:cs typeface="Arial Narrow"/>
              </a:rPr>
              <a:t>Cyprus.When</a:t>
            </a:r>
            <a:r>
              <a:rPr lang="en-US" sz="2400" dirty="0">
                <a:latin typeface="Arial Narrow"/>
                <a:cs typeface="Arial Narrow"/>
              </a:rPr>
              <a:t> they arrived at </a:t>
            </a:r>
            <a:r>
              <a:rPr lang="en-US" sz="2400" dirty="0" err="1">
                <a:latin typeface="Arial Narrow"/>
                <a:cs typeface="Arial Narrow"/>
              </a:rPr>
              <a:t>Salamis,they</a:t>
            </a:r>
            <a:r>
              <a:rPr lang="en-US" sz="2400" dirty="0">
                <a:latin typeface="Arial Narrow"/>
                <a:cs typeface="Arial Narrow"/>
              </a:rPr>
              <a:t> proclaimed the word of God in the Jewish </a:t>
            </a:r>
            <a:r>
              <a:rPr lang="en-US" sz="2400" dirty="0" err="1">
                <a:latin typeface="Arial Narrow"/>
                <a:cs typeface="Arial Narrow"/>
              </a:rPr>
              <a:t>synagogues.John</a:t>
            </a:r>
            <a:r>
              <a:rPr lang="en-US" sz="2400" dirty="0">
                <a:latin typeface="Arial Narrow"/>
                <a:cs typeface="Arial Narrow"/>
              </a:rPr>
              <a:t> was with them as their helper” </a:t>
            </a:r>
            <a:endParaRPr lang="en-US" sz="2400" dirty="0">
              <a:latin typeface="Arial Narrow"/>
              <a:cs typeface="Arial Narrow"/>
            </a:endParaRPr>
          </a:p>
          <a:p>
            <a:r>
              <a:rPr lang="en-US" sz="2400" dirty="0" smtClean="0">
                <a:latin typeface="Arial Narrow"/>
                <a:cs typeface="Arial Narrow"/>
              </a:rPr>
              <a:t>(</a:t>
            </a:r>
            <a:r>
              <a:rPr lang="en-US" sz="2400" dirty="0">
                <a:latin typeface="Arial Narrow"/>
                <a:cs typeface="Arial Narrow"/>
              </a:rPr>
              <a:t>13:4-5).</a:t>
            </a:r>
          </a:p>
          <a:p>
            <a:r>
              <a:rPr lang="en-US" sz="2400" b="1" dirty="0">
                <a:latin typeface="Arial Narrow"/>
                <a:cs typeface="Arial Narrow"/>
              </a:rPr>
              <a:t>A. They were commissioned. </a:t>
            </a:r>
            <a:r>
              <a:rPr lang="en-US" sz="2400" dirty="0">
                <a:latin typeface="Arial Narrow"/>
                <a:cs typeface="Arial Narrow"/>
              </a:rPr>
              <a:t>(1) Commissioned by the Antioch Church. “They placed their hands on them and sent them off”(13:3). </a:t>
            </a:r>
            <a:r>
              <a:rPr lang="en-US" sz="2400" dirty="0" smtClean="0">
                <a:latin typeface="Arial Narrow"/>
                <a:cs typeface="Arial Narrow"/>
              </a:rPr>
              <a:t>(</a:t>
            </a:r>
            <a:r>
              <a:rPr lang="en-US" sz="2400" dirty="0">
                <a:latin typeface="Arial Narrow"/>
                <a:cs typeface="Arial Narrow"/>
              </a:rPr>
              <a:t>2) Commissioned by the Holy Spirit. “Sent on their way by the Holy Spirit”(13:4). (3) Commissioned to place(s). “Sailed from there to Cyprus…they arrived at Salamis…in the Jewish synagogues…they traveled through the whole island until they came to </a:t>
            </a:r>
            <a:r>
              <a:rPr lang="en-US" sz="2400" dirty="0" err="1" smtClean="0">
                <a:latin typeface="Arial Narrow"/>
                <a:cs typeface="Arial Narrow"/>
              </a:rPr>
              <a:t>Paphos</a:t>
            </a:r>
            <a:r>
              <a:rPr lang="en-US" sz="2400" dirty="0" smtClean="0">
                <a:latin typeface="Arial Narrow"/>
                <a:cs typeface="Arial Narrow"/>
              </a:rPr>
              <a:t> (</a:t>
            </a:r>
            <a:r>
              <a:rPr lang="en-US" sz="2400" dirty="0">
                <a:latin typeface="Arial Narrow"/>
                <a:cs typeface="Arial Narrow"/>
              </a:rPr>
              <a:t>13:4-6a).</a:t>
            </a:r>
          </a:p>
        </p:txBody>
      </p:sp>
    </p:spTree>
    <p:extLst>
      <p:ext uri="{BB962C8B-B14F-4D97-AF65-F5344CB8AC3E}">
        <p14:creationId xmlns:p14="http://schemas.microsoft.com/office/powerpoint/2010/main" val="2959606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0306"/>
            <a:ext cx="9137169" cy="3046988"/>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B</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他们</a:t>
            </a:r>
            <a:r>
              <a:rPr lang="zh-CN" altLang="en-US" sz="2400" b="1" dirty="0" smtClean="0">
                <a:solidFill>
                  <a:srgbClr val="FF0000"/>
                </a:solidFill>
                <a:latin typeface="华文细黑"/>
                <a:ea typeface="华文细黑"/>
                <a:cs typeface="华文细黑"/>
              </a:rPr>
              <a:t>准备好了</a:t>
            </a:r>
            <a:r>
              <a:rPr lang="zh-TW" altLang="en-US" sz="2400" b="1"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传讲神的道</a:t>
            </a:r>
            <a:r>
              <a:rPr lang="zh-TW" altLang="en-US" sz="2400" dirty="0" smtClean="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a:t>
            </a:r>
            <a:r>
              <a:rPr lang="zh-CN" altLang="zh-CN" sz="2400" dirty="0" smtClean="0">
                <a:solidFill>
                  <a:srgbClr val="FF0000"/>
                </a:solidFill>
                <a:latin typeface="华文细黑"/>
                <a:ea typeface="华文细黑"/>
                <a:cs typeface="华文细黑"/>
              </a:rPr>
              <a:t>3</a:t>
            </a:r>
            <a:r>
              <a:rPr lang="en-US" altLang="zh-CN" sz="2400" dirty="0" smtClean="0">
                <a:solidFill>
                  <a:srgbClr val="FF0000"/>
                </a:solidFill>
                <a:latin typeface="华文细黑"/>
                <a:ea typeface="华文细黑"/>
                <a:cs typeface="华文细黑"/>
              </a:rPr>
              <a:t>:5</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务</a:t>
            </a:r>
            <a:r>
              <a:rPr lang="en-US" sz="2400" dirty="0">
                <a:solidFill>
                  <a:srgbClr val="FF0000"/>
                </a:solidFill>
                <a:latin typeface="华文细黑"/>
                <a:ea typeface="华文细黑"/>
                <a:cs typeface="华文细黑"/>
              </a:rPr>
              <a:t>要传道。无论得时不得时，总要专心，并用百般的忍耐，各样的教训，责备人，警戒人，劝勉</a:t>
            </a:r>
            <a:r>
              <a:rPr lang="en-US" sz="2400" dirty="0" smtClean="0">
                <a:solidFill>
                  <a:srgbClr val="FF0000"/>
                </a:solidFill>
                <a:latin typeface="华文细黑"/>
                <a:ea typeface="华文细黑"/>
                <a:cs typeface="华文细黑"/>
              </a:rPr>
              <a:t>人</a:t>
            </a:r>
            <a:r>
              <a:rPr lang="zh-CN" altLang="en-US" sz="2400" dirty="0" smtClean="0">
                <a:solidFill>
                  <a:srgbClr val="FF0000"/>
                </a:solidFill>
                <a:latin typeface="华文细黑"/>
                <a:ea typeface="华文细黑"/>
                <a:cs typeface="华文细黑"/>
              </a:rPr>
              <a:t>”（提后</a:t>
            </a:r>
            <a:r>
              <a:rPr lang="en-US" altLang="zh-CN" sz="2400" dirty="0" smtClean="0">
                <a:solidFill>
                  <a:srgbClr val="FF0000"/>
                </a:solidFill>
                <a:latin typeface="华文细黑"/>
                <a:ea typeface="华文细黑"/>
                <a:cs typeface="华文细黑"/>
              </a:rPr>
              <a:t>4:2</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一）去圣经学院做准备</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二）</a:t>
            </a:r>
            <a:r>
              <a:rPr lang="zh-CN" altLang="en-US" sz="2400" dirty="0" smtClean="0">
                <a:solidFill>
                  <a:srgbClr val="FF0000"/>
                </a:solidFill>
                <a:latin typeface="华文细黑"/>
                <a:ea typeface="华文细黑"/>
                <a:cs typeface="华文细黑"/>
              </a:rPr>
              <a:t>学习圣经</a:t>
            </a:r>
            <a:r>
              <a:rPr lang="zh-CN" altLang="en-US" sz="2400" dirty="0" smtClean="0">
                <a:solidFill>
                  <a:srgbClr val="FF0000"/>
                </a:solidFill>
                <a:latin typeface="华文细黑"/>
                <a:ea typeface="华文细黑"/>
                <a:cs typeface="华文细黑"/>
              </a:rPr>
              <a:t>做装备（</a:t>
            </a:r>
            <a:r>
              <a:rPr lang="zh-CN" altLang="en-US" sz="2400" dirty="0">
                <a:solidFill>
                  <a:srgbClr val="FF0000"/>
                </a:solidFill>
                <a:latin typeface="华文细黑"/>
                <a:ea typeface="华文细黑"/>
                <a:cs typeface="华文细黑"/>
              </a:rPr>
              <a:t>提</a:t>
            </a:r>
            <a:r>
              <a:rPr lang="zh-CN" altLang="en-US" sz="2400" dirty="0" smtClean="0">
                <a:solidFill>
                  <a:srgbClr val="FF0000"/>
                </a:solidFill>
                <a:latin typeface="华文细黑"/>
                <a:ea typeface="华文细黑"/>
                <a:cs typeface="华文细黑"/>
              </a:rPr>
              <a:t>后</a:t>
            </a:r>
            <a:r>
              <a:rPr lang="zh-CN" altLang="zh-CN" sz="2400" dirty="0" smtClean="0">
                <a:solidFill>
                  <a:srgbClr val="FF0000"/>
                </a:solidFill>
                <a:latin typeface="华文细黑"/>
                <a:ea typeface="华文细黑"/>
                <a:cs typeface="华文细黑"/>
              </a:rPr>
              <a:t>2</a:t>
            </a:r>
            <a:r>
              <a:rPr lang="en-US" altLang="zh-CN" sz="2400" dirty="0" smtClean="0">
                <a:solidFill>
                  <a:srgbClr val="FF0000"/>
                </a:solidFill>
                <a:latin typeface="华文细黑"/>
                <a:ea typeface="华文细黑"/>
                <a:cs typeface="华文细黑"/>
              </a:rPr>
              <a:t>:</a:t>
            </a:r>
            <a:r>
              <a:rPr lang="zh-CN"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5</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C</a:t>
            </a:r>
            <a:r>
              <a:rPr lang="zh-CN" altLang="en-US" sz="2400" b="1" dirty="0">
                <a:solidFill>
                  <a:srgbClr val="FF0000"/>
                </a:solidFill>
                <a:latin typeface="华文细黑"/>
                <a:ea typeface="华文细黑"/>
                <a:cs typeface="华文细黑"/>
              </a:rPr>
              <a:t>。他们得到了协助</a:t>
            </a:r>
            <a:r>
              <a:rPr lang="zh-TW"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也有约翰作他们的帮手</a:t>
            </a:r>
            <a:r>
              <a:rPr lang="en-US" sz="2400" dirty="0" smtClean="0">
                <a:solidFill>
                  <a:srgbClr val="FF0000"/>
                </a:solidFill>
                <a:latin typeface="华文细黑"/>
                <a:ea typeface="华文细黑"/>
                <a:cs typeface="华文细黑"/>
              </a:rPr>
              <a:t>”(13:5b)</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（一）</a:t>
            </a:r>
            <a:r>
              <a:rPr lang="zh-CN" altLang="en-US" sz="2400" dirty="0">
                <a:solidFill>
                  <a:srgbClr val="FF0000"/>
                </a:solidFill>
                <a:latin typeface="华文细黑"/>
                <a:ea typeface="华文细黑"/>
                <a:cs typeface="华文细黑"/>
              </a:rPr>
              <a:t>借助他人的祷告。 </a:t>
            </a:r>
            <a:r>
              <a:rPr lang="zh-CN" altLang="en-US" sz="2400" dirty="0" smtClean="0">
                <a:solidFill>
                  <a:srgbClr val="FF0000"/>
                </a:solidFill>
                <a:latin typeface="华文细黑"/>
                <a:ea typeface="华文细黑"/>
                <a:cs typeface="华文细黑"/>
              </a:rPr>
              <a:t>（二）</a:t>
            </a:r>
            <a:r>
              <a:rPr lang="zh-CN" altLang="en-US" sz="2400" dirty="0">
                <a:solidFill>
                  <a:srgbClr val="FF0000"/>
                </a:solidFill>
                <a:latin typeface="华文细黑"/>
                <a:ea typeface="华文细黑"/>
                <a:cs typeface="华文细黑"/>
              </a:rPr>
              <a:t>借</a:t>
            </a:r>
            <a:r>
              <a:rPr lang="zh-CN" altLang="en-US" sz="2400" dirty="0" smtClean="0">
                <a:solidFill>
                  <a:srgbClr val="FF0000"/>
                </a:solidFill>
                <a:latin typeface="华文细黑"/>
                <a:ea typeface="华文细黑"/>
                <a:cs typeface="华文细黑"/>
              </a:rPr>
              <a:t>助他人的事工</a:t>
            </a:r>
            <a:r>
              <a:rPr lang="zh-CN" altLang="en-US" sz="2400" dirty="0" smtClean="0">
                <a:solidFill>
                  <a:srgbClr val="FF0000"/>
                </a:solidFill>
                <a:latin typeface="华文细黑"/>
                <a:ea typeface="华文细黑"/>
                <a:cs typeface="华文细黑"/>
              </a:rPr>
              <a:t>。 （三）</a:t>
            </a:r>
            <a:r>
              <a:rPr lang="zh-CN" altLang="en-US" sz="2400" dirty="0">
                <a:solidFill>
                  <a:srgbClr val="FF0000"/>
                </a:solidFill>
                <a:latin typeface="华文细黑"/>
                <a:ea typeface="华文细黑"/>
                <a:cs typeface="华文细黑"/>
              </a:rPr>
              <a:t>借助他人的</a:t>
            </a:r>
            <a:r>
              <a:rPr lang="zh-CN" altLang="en-US" sz="2400" dirty="0" smtClean="0">
                <a:solidFill>
                  <a:srgbClr val="FF0000"/>
                </a:solidFill>
                <a:latin typeface="华文细黑"/>
                <a:ea typeface="华文细黑"/>
                <a:cs typeface="华文细黑"/>
              </a:rPr>
              <a:t>礼物</a:t>
            </a:r>
            <a:r>
              <a:rPr lang="zh-CN" altLang="en-US" sz="2400" dirty="0" smtClean="0">
                <a:solidFill>
                  <a:srgbClr val="FF0000"/>
                </a:solidFill>
                <a:latin typeface="华文细黑"/>
                <a:ea typeface="华文细黑"/>
                <a:cs typeface="华文细黑"/>
              </a:rPr>
              <a:t>（属灵的和财务的）。</a:t>
            </a:r>
            <a:endParaRPr lang="en-US" altLang="zh-CN" sz="2400" dirty="0" smtClean="0">
              <a:solidFill>
                <a:srgbClr val="FF0000"/>
              </a:solidFill>
              <a:latin typeface="华文细黑"/>
              <a:ea typeface="华文细黑"/>
              <a:cs typeface="华文细黑"/>
            </a:endParaRPr>
          </a:p>
          <a:p>
            <a:r>
              <a:rPr lang="zh-CN" altLang="en-US" sz="2400" dirty="0" smtClean="0">
                <a:solidFill>
                  <a:srgbClr val="FF0000"/>
                </a:solidFill>
                <a:latin typeface="华文细黑"/>
                <a:ea typeface="华文细黑"/>
                <a:cs typeface="华文细黑"/>
              </a:rPr>
              <a:t>应用</a:t>
            </a:r>
            <a:r>
              <a:rPr lang="en-US" altLang="zh-CN"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你</a:t>
            </a:r>
            <a:r>
              <a:rPr lang="zh-CN" altLang="en-US" sz="2400" dirty="0" smtClean="0">
                <a:solidFill>
                  <a:srgbClr val="FF0000"/>
                </a:solidFill>
                <a:latin typeface="华文细黑"/>
                <a:ea typeface="华文细黑"/>
                <a:cs typeface="华文细黑"/>
              </a:rPr>
              <a:t>被谁差遣</a:t>
            </a:r>
            <a:r>
              <a:rPr lang="en-US" altLang="zh-CN"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准备好了吗</a:t>
            </a:r>
            <a:r>
              <a:rPr lang="en-US" altLang="zh-TW"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谁作你的助手和你在一起</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诗</a:t>
            </a:r>
            <a:r>
              <a:rPr lang="en-US" altLang="zh-CN" sz="2400" dirty="0" smtClean="0">
                <a:solidFill>
                  <a:srgbClr val="FF0000"/>
                </a:solidFill>
                <a:latin typeface="华文细黑"/>
                <a:ea typeface="华文细黑"/>
                <a:cs typeface="华文细黑"/>
              </a:rPr>
              <a:t>54:4</a:t>
            </a:r>
            <a:r>
              <a:rPr lang="en-US" altLang="zh-TW"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a:t>
            </a:r>
            <a:r>
              <a:rPr lang="zh-CN" altLang="en-US" sz="2800" b="1" dirty="0" smtClean="0">
                <a:solidFill>
                  <a:srgbClr val="FF0000"/>
                </a:solidFill>
                <a:latin typeface="华文细黑"/>
                <a:ea typeface="华文细黑"/>
                <a:cs typeface="华文细黑"/>
              </a:rPr>
              <a:t>基督</a:t>
            </a:r>
            <a:r>
              <a:rPr lang="zh-CN" altLang="en-US" sz="2800" b="1" dirty="0">
                <a:solidFill>
                  <a:srgbClr val="FF0000"/>
                </a:solidFill>
                <a:latin typeface="华文细黑"/>
                <a:ea typeface="华文细黑"/>
                <a:cs typeface="华文细黑"/>
              </a:rPr>
              <a:t>之</a:t>
            </a:r>
            <a:r>
              <a:rPr lang="zh-CN" altLang="en-US" sz="2800" b="1" dirty="0" smtClean="0">
                <a:solidFill>
                  <a:srgbClr val="FF0000"/>
                </a:solidFill>
                <a:latin typeface="华文细黑"/>
                <a:ea typeface="华文细黑"/>
                <a:cs typeface="华文细黑"/>
              </a:rPr>
              <a:t>灵</a:t>
            </a:r>
            <a:r>
              <a:rPr lang="zh-CN" altLang="en-US" sz="2800" b="1" dirty="0">
                <a:solidFill>
                  <a:srgbClr val="FF0000"/>
                </a:solidFill>
                <a:latin typeface="华文细黑"/>
                <a:ea typeface="华文细黑"/>
                <a:cs typeface="华文细黑"/>
              </a:rPr>
              <a:t>的称许。</a:t>
            </a:r>
            <a:r>
              <a:rPr lang="en-US" sz="2800" b="1" dirty="0">
                <a:latin typeface="Arial Narrow"/>
                <a:cs typeface="Arial Narrow"/>
              </a:rPr>
              <a:t>1. Spirit of Christ’s commendation.</a:t>
            </a:r>
            <a:endParaRPr lang="en-US" sz="2800" dirty="0">
              <a:latin typeface="Arial Narrow"/>
              <a:cs typeface="Arial Narrow"/>
            </a:endParaRP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(6)</a:t>
            </a:r>
            <a:endParaRPr lang="en-US" sz="2800" dirty="0">
              <a:solidFill>
                <a:srgbClr val="0000FF"/>
              </a:solidFill>
              <a:latin typeface="Times"/>
              <a:cs typeface="Times"/>
            </a:endParaRPr>
          </a:p>
        </p:txBody>
      </p:sp>
      <p:sp>
        <p:nvSpPr>
          <p:cNvPr id="9" name="Rectangle 8"/>
          <p:cNvSpPr/>
          <p:nvPr/>
        </p:nvSpPr>
        <p:spPr>
          <a:xfrm>
            <a:off x="-12126" y="3403860"/>
            <a:ext cx="9156126" cy="3416320"/>
          </a:xfrm>
          <a:prstGeom prst="rect">
            <a:avLst/>
          </a:prstGeom>
        </p:spPr>
        <p:txBody>
          <a:bodyPr wrap="square">
            <a:spAutoFit/>
          </a:bodyPr>
          <a:lstStyle/>
          <a:p>
            <a:r>
              <a:rPr lang="en-US" sz="2400" b="1" dirty="0">
                <a:latin typeface="Arial Narrow"/>
                <a:cs typeface="Arial Narrow"/>
              </a:rPr>
              <a:t>B. They were prepared. </a:t>
            </a:r>
            <a:r>
              <a:rPr lang="en-US" sz="2400" dirty="0">
                <a:latin typeface="Arial Narrow"/>
                <a:cs typeface="Arial Narrow"/>
              </a:rPr>
              <a:t>“They proclaimed the word of God”(13:5). “Preach the word; be prepared in season and out of season; correct, rebuke and encourage—with great patience and careful instruction”(2Ti.4:2). (1)Go to Bible College to get prepared. (2)Study the Bible to get prepared(2Ti.2:15).</a:t>
            </a:r>
          </a:p>
          <a:p>
            <a:r>
              <a:rPr lang="en-US" sz="2400" b="1" dirty="0">
                <a:latin typeface="Arial Narrow"/>
                <a:cs typeface="Arial Narrow"/>
              </a:rPr>
              <a:t>C. They were assisted. </a:t>
            </a:r>
            <a:r>
              <a:rPr lang="en-US" sz="2400" dirty="0">
                <a:latin typeface="Arial Narrow"/>
                <a:cs typeface="Arial Narrow"/>
              </a:rPr>
              <a:t>“John was with them as their helper</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13:5b)</a:t>
            </a:r>
            <a:r>
              <a:rPr lang="en-US" sz="2400" dirty="0" smtClean="0">
                <a:latin typeface="Arial Narrow"/>
                <a:cs typeface="Arial Narrow"/>
              </a:rPr>
              <a:t>.(</a:t>
            </a:r>
            <a:r>
              <a:rPr lang="en-US" sz="2400" dirty="0">
                <a:latin typeface="Arial Narrow"/>
                <a:cs typeface="Arial Narrow"/>
              </a:rPr>
              <a:t>1)Assisted by prayers of others</a:t>
            </a:r>
            <a:r>
              <a:rPr lang="en-US" sz="2400" dirty="0" smtClean="0">
                <a:latin typeface="Arial Narrow"/>
                <a:cs typeface="Arial Narrow"/>
              </a:rPr>
              <a:t>.(</a:t>
            </a:r>
            <a:r>
              <a:rPr lang="en-US" sz="2400" dirty="0">
                <a:latin typeface="Arial Narrow"/>
                <a:cs typeface="Arial Narrow"/>
              </a:rPr>
              <a:t>2)Assisted by ministry </a:t>
            </a:r>
            <a:endParaRPr lang="en-US" sz="2400" dirty="0" smtClean="0">
              <a:latin typeface="Arial Narrow"/>
              <a:cs typeface="Arial Narrow"/>
            </a:endParaRPr>
          </a:p>
          <a:p>
            <a:r>
              <a:rPr lang="en-US" sz="2400" dirty="0" smtClean="0">
                <a:latin typeface="Arial Narrow"/>
                <a:cs typeface="Arial Narrow"/>
              </a:rPr>
              <a:t>of </a:t>
            </a:r>
            <a:r>
              <a:rPr lang="en-US" sz="2400" dirty="0">
                <a:latin typeface="Arial Narrow"/>
                <a:cs typeface="Arial Narrow"/>
              </a:rPr>
              <a:t>others. </a:t>
            </a:r>
            <a:r>
              <a:rPr lang="en-US" sz="2400" dirty="0" smtClean="0">
                <a:latin typeface="Arial Narrow"/>
                <a:cs typeface="Arial Narrow"/>
              </a:rPr>
              <a:t>(</a:t>
            </a:r>
            <a:r>
              <a:rPr lang="en-US" sz="2400" dirty="0">
                <a:latin typeface="Arial Narrow"/>
                <a:cs typeface="Arial Narrow"/>
              </a:rPr>
              <a:t>3)Assisted by </a:t>
            </a:r>
            <a:r>
              <a:rPr lang="en-US" sz="2400" dirty="0" smtClean="0">
                <a:latin typeface="Arial Narrow"/>
                <a:cs typeface="Arial Narrow"/>
              </a:rPr>
              <a:t>gifts (</a:t>
            </a:r>
            <a:r>
              <a:rPr lang="en-US" sz="2400" dirty="0">
                <a:latin typeface="Arial Narrow"/>
                <a:cs typeface="Arial Narrow"/>
              </a:rPr>
              <a:t>spiritual and financial) of others. </a:t>
            </a:r>
          </a:p>
          <a:p>
            <a:r>
              <a:rPr lang="en-US" sz="2400" b="1" dirty="0">
                <a:latin typeface="Arial Narrow"/>
                <a:cs typeface="Arial Narrow"/>
              </a:rPr>
              <a:t>Application:</a:t>
            </a:r>
            <a:r>
              <a:rPr lang="en-US" sz="2400" dirty="0">
                <a:latin typeface="Arial Narrow"/>
                <a:cs typeface="Arial Narrow"/>
              </a:rPr>
              <a:t> Who commissioned you? Are you prepared? </a:t>
            </a:r>
            <a:endParaRPr lang="en-US" sz="2400" dirty="0" smtClean="0">
              <a:latin typeface="Arial Narrow"/>
              <a:cs typeface="Arial Narrow"/>
            </a:endParaRPr>
          </a:p>
          <a:p>
            <a:r>
              <a:rPr lang="en-US" sz="2400" dirty="0" smtClean="0">
                <a:latin typeface="Arial Narrow"/>
                <a:cs typeface="Arial Narrow"/>
              </a:rPr>
              <a:t>Who </a:t>
            </a:r>
            <a:r>
              <a:rPr lang="en-US" sz="2400" dirty="0">
                <a:latin typeface="Arial Narrow"/>
                <a:cs typeface="Arial Narrow"/>
              </a:rPr>
              <a:t>is with you as your </a:t>
            </a:r>
            <a:r>
              <a:rPr lang="en-US" sz="2400" dirty="0" smtClean="0">
                <a:latin typeface="Arial Narrow"/>
                <a:cs typeface="Arial Narrow"/>
              </a:rPr>
              <a:t>helper</a:t>
            </a:r>
            <a:r>
              <a:rPr lang="en-US" sz="2400" dirty="0">
                <a:latin typeface="Arial Narrow"/>
                <a:cs typeface="Arial Narrow"/>
              </a:rPr>
              <a:t> </a:t>
            </a:r>
            <a:r>
              <a:rPr lang="en-US" sz="2400" dirty="0" smtClean="0">
                <a:latin typeface="Arial Narrow"/>
                <a:cs typeface="Arial Narrow"/>
              </a:rPr>
              <a:t>(Ps.54:4)?</a:t>
            </a:r>
            <a:endParaRPr lang="en-US" sz="2400" dirty="0">
              <a:latin typeface="Arial Narrow"/>
              <a:cs typeface="Arial Narrow"/>
            </a:endParaRPr>
          </a:p>
        </p:txBody>
      </p:sp>
      <p:pic>
        <p:nvPicPr>
          <p:cNvPr id="2" name="Picture 1"/>
          <p:cNvPicPr>
            <a:picLocks noChangeAspect="1"/>
          </p:cNvPicPr>
          <p:nvPr/>
        </p:nvPicPr>
        <p:blipFill>
          <a:blip r:embed="rId3"/>
          <a:stretch>
            <a:fillRect/>
          </a:stretch>
        </p:blipFill>
        <p:spPr>
          <a:xfrm>
            <a:off x="7188200" y="4864380"/>
            <a:ext cx="1955800" cy="1955800"/>
          </a:xfrm>
          <a:prstGeom prst="rect">
            <a:avLst/>
          </a:prstGeom>
        </p:spPr>
      </p:pic>
    </p:spTree>
    <p:extLst>
      <p:ext uri="{BB962C8B-B14F-4D97-AF65-F5344CB8AC3E}">
        <p14:creationId xmlns:p14="http://schemas.microsoft.com/office/powerpoint/2010/main" val="28602356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2677656"/>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经过全岛，直到帕弗，在那里遇见一个有法术假充先知的犹太人，名叫巴耶稣</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这人常和方伯士求保罗同</a:t>
            </a:r>
            <a:r>
              <a:rPr lang="en-US" sz="2400" dirty="0" smtClean="0">
                <a:solidFill>
                  <a:srgbClr val="FF0000"/>
                </a:solidFill>
                <a:latin typeface="华文细黑"/>
                <a:ea typeface="华文细黑"/>
                <a:cs typeface="华文细黑"/>
              </a:rPr>
              <a:t>在…</a:t>
            </a:r>
            <a:r>
              <a:rPr lang="en-US" sz="2400" dirty="0">
                <a:solidFill>
                  <a:srgbClr val="FF0000"/>
                </a:solidFill>
                <a:latin typeface="华文细黑"/>
                <a:ea typeface="华文细黑"/>
                <a:cs typeface="华文细黑"/>
              </a:rPr>
              <a:t>只是那行法术的以吕马，（这名翻出来就是行法术的意思）敌挡使徒，要叫方伯不信真道</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扫罗又名保罗，被圣灵充满定睛看他</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说，你这充满各样诡诈奸恶，魔鬼的儿子，众善的仇敌，你混乱主的正道还不止住吗</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现在主的手加在你身上。你要瞎眼，暂且不见日光。他的眼睛立刻昏蒙黑暗，四下里求人拉着手领</a:t>
            </a:r>
            <a:r>
              <a:rPr lang="en-US" sz="2400" dirty="0" smtClean="0">
                <a:solidFill>
                  <a:srgbClr val="FF0000"/>
                </a:solidFill>
                <a:latin typeface="华文细黑"/>
                <a:ea typeface="华文细黑"/>
                <a:cs typeface="华文细黑"/>
              </a:rPr>
              <a:t>他</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(13:6,7a,8-11)</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灵的责备。</a:t>
            </a:r>
            <a:r>
              <a:rPr lang="en-US" sz="2800" b="1" dirty="0" smtClean="0">
                <a:latin typeface="Arial Narrow"/>
                <a:cs typeface="Arial Narrow"/>
              </a:rPr>
              <a:t>2</a:t>
            </a:r>
            <a:r>
              <a:rPr lang="en-US" sz="2800" b="1" dirty="0">
                <a:latin typeface="Arial Narrow"/>
                <a:cs typeface="Arial Narrow"/>
              </a:rPr>
              <a:t>. </a:t>
            </a:r>
            <a:r>
              <a:rPr lang="en-US" sz="2800" b="1" dirty="0" smtClean="0">
                <a:latin typeface="Arial Narrow"/>
                <a:cs typeface="Arial Narrow"/>
              </a:rPr>
              <a:t>Spirit of Christ’s 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7</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7" name="Rectangle 6"/>
          <p:cNvSpPr/>
          <p:nvPr/>
        </p:nvSpPr>
        <p:spPr>
          <a:xfrm>
            <a:off x="23764" y="3045141"/>
            <a:ext cx="9120236" cy="3785652"/>
          </a:xfrm>
          <a:prstGeom prst="rect">
            <a:avLst/>
          </a:prstGeom>
        </p:spPr>
        <p:txBody>
          <a:bodyPr wrap="square">
            <a:spAutoFit/>
          </a:bodyPr>
          <a:lstStyle/>
          <a:p>
            <a:r>
              <a:rPr lang="en-US" sz="2400" dirty="0">
                <a:latin typeface="Arial Narrow"/>
                <a:cs typeface="Arial Narrow"/>
              </a:rPr>
              <a:t>“They traveled through the whole island until they came to </a:t>
            </a:r>
            <a:r>
              <a:rPr lang="en-US" sz="2400" dirty="0" err="1" smtClean="0">
                <a:latin typeface="Arial Narrow"/>
                <a:cs typeface="Arial Narrow"/>
              </a:rPr>
              <a:t>Paphos.There</a:t>
            </a:r>
            <a:r>
              <a:rPr lang="en-US" sz="2400" dirty="0" smtClean="0">
                <a:latin typeface="Arial Narrow"/>
                <a:cs typeface="Arial Narrow"/>
              </a:rPr>
              <a:t> </a:t>
            </a:r>
            <a:r>
              <a:rPr lang="en-US" sz="2400" dirty="0">
                <a:latin typeface="Arial Narrow"/>
                <a:cs typeface="Arial Narrow"/>
              </a:rPr>
              <a:t>they met a Jewish sorcerer and false prophet named Bar-Jesus, who was an attendant of the </a:t>
            </a:r>
            <a:r>
              <a:rPr lang="en-US" sz="2400" dirty="0" smtClean="0">
                <a:latin typeface="Arial Narrow"/>
                <a:cs typeface="Arial Narrow"/>
              </a:rPr>
              <a:t>proconsul</a:t>
            </a:r>
            <a:r>
              <a:rPr lang="en-US" sz="2400" dirty="0">
                <a:latin typeface="Arial Narrow"/>
                <a:cs typeface="Arial Narrow"/>
              </a:rPr>
              <a:t>…But </a:t>
            </a:r>
            <a:r>
              <a:rPr lang="en-US" sz="2400" dirty="0" err="1">
                <a:latin typeface="Arial Narrow"/>
                <a:cs typeface="Arial Narrow"/>
              </a:rPr>
              <a:t>Elymas</a:t>
            </a:r>
            <a:r>
              <a:rPr lang="en-US" sz="2400" dirty="0">
                <a:latin typeface="Arial Narrow"/>
                <a:cs typeface="Arial Narrow"/>
              </a:rPr>
              <a:t> the </a:t>
            </a:r>
            <a:r>
              <a:rPr lang="en-US" sz="2400" dirty="0" smtClean="0">
                <a:latin typeface="Arial Narrow"/>
                <a:cs typeface="Arial Narrow"/>
              </a:rPr>
              <a:t>sorcerer opposed </a:t>
            </a:r>
            <a:r>
              <a:rPr lang="en-US" sz="2400" dirty="0">
                <a:latin typeface="Arial Narrow"/>
                <a:cs typeface="Arial Narrow"/>
              </a:rPr>
              <a:t>them and tried to turn the proconsul from the faith.</a:t>
            </a:r>
            <a:r>
              <a:rPr lang="en-US" sz="2400" b="1" baseline="30000" dirty="0">
                <a:latin typeface="Arial Narrow"/>
                <a:cs typeface="Arial Narrow"/>
              </a:rPr>
              <a:t> </a:t>
            </a:r>
            <a:r>
              <a:rPr lang="en-US" sz="2400" dirty="0">
                <a:latin typeface="Arial Narrow"/>
                <a:cs typeface="Arial Narrow"/>
              </a:rPr>
              <a:t>Then Saul, who was also called Paul, filled with the Holy </a:t>
            </a:r>
            <a:r>
              <a:rPr lang="en-US" sz="2400" dirty="0" err="1">
                <a:latin typeface="Arial Narrow"/>
                <a:cs typeface="Arial Narrow"/>
              </a:rPr>
              <a:t>Spirit,looked</a:t>
            </a:r>
            <a:r>
              <a:rPr lang="en-US" sz="2400" dirty="0">
                <a:latin typeface="Arial Narrow"/>
                <a:cs typeface="Arial Narrow"/>
              </a:rPr>
              <a:t> straight at </a:t>
            </a:r>
            <a:r>
              <a:rPr lang="en-US" sz="2400" dirty="0" err="1">
                <a:latin typeface="Arial Narrow"/>
                <a:cs typeface="Arial Narrow"/>
              </a:rPr>
              <a:t>Elymas</a:t>
            </a:r>
            <a:r>
              <a:rPr lang="en-US" sz="2400" dirty="0">
                <a:latin typeface="Arial Narrow"/>
                <a:cs typeface="Arial Narrow"/>
              </a:rPr>
              <a:t> and said,</a:t>
            </a:r>
            <a:r>
              <a:rPr lang="en-US" sz="2400" b="1" baseline="30000" dirty="0">
                <a:latin typeface="Arial Narrow"/>
                <a:cs typeface="Arial Narrow"/>
              </a:rPr>
              <a:t> </a:t>
            </a:r>
            <a:r>
              <a:rPr lang="en-US" sz="2400" dirty="0">
                <a:latin typeface="Arial Narrow"/>
                <a:cs typeface="Arial Narrow"/>
              </a:rPr>
              <a:t>“You are a child of the devil and an enemy of everything that is right! You are full of all kinds of deceit and trickery. Will you never stop perverting the right ways of the Lord?</a:t>
            </a:r>
            <a:r>
              <a:rPr lang="en-US" sz="2400" b="1" baseline="30000" dirty="0">
                <a:latin typeface="Arial Narrow"/>
                <a:cs typeface="Arial Narrow"/>
              </a:rPr>
              <a:t> </a:t>
            </a:r>
            <a:r>
              <a:rPr lang="en-US" sz="2400" dirty="0">
                <a:latin typeface="Arial Narrow"/>
                <a:cs typeface="Arial Narrow"/>
              </a:rPr>
              <a:t>Now the hand of the Lord is against you. You are going to be blind for a time, not even able to see the light of the sun.” Immediately mist and darkness came over him, and he groped about, seeking someone to lead him by the hand”(13:6,7a,8-11)</a:t>
            </a:r>
            <a:r>
              <a:rPr lang="en-US" sz="2400" dirty="0" smtClean="0">
                <a:latin typeface="Arial Narrow"/>
                <a:cs typeface="Arial Narrow"/>
              </a:rPr>
              <a:t>.</a:t>
            </a:r>
            <a:endParaRPr lang="en-US" sz="2400" dirty="0">
              <a:latin typeface="Arial Narrow"/>
              <a:cs typeface="Arial Narrow"/>
            </a:endParaRPr>
          </a:p>
        </p:txBody>
      </p:sp>
    </p:spTree>
    <p:extLst>
      <p:ext uri="{BB962C8B-B14F-4D97-AF65-F5344CB8AC3E}">
        <p14:creationId xmlns:p14="http://schemas.microsoft.com/office/powerpoint/2010/main" val="31316741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1938992"/>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反对</a:t>
            </a:r>
            <a:r>
              <a:rPr lang="zh-CN" altLang="en-US" sz="2400" b="1" dirty="0" smtClean="0">
                <a:solidFill>
                  <a:srgbClr val="FF0000"/>
                </a:solidFill>
                <a:latin typeface="华文细黑"/>
                <a:ea typeface="华文细黑"/>
                <a:cs typeface="华文细黑"/>
              </a:rPr>
              <a:t>者的名字</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一</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以吕</a:t>
            </a:r>
            <a:r>
              <a:rPr lang="en-US" sz="2400" dirty="0" smtClean="0">
                <a:solidFill>
                  <a:srgbClr val="FF0000"/>
                </a:solidFill>
                <a:latin typeface="华文细黑"/>
                <a:ea typeface="华文细黑"/>
                <a:cs typeface="华文细黑"/>
              </a:rPr>
              <a:t>马</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就是</a:t>
            </a:r>
            <a:r>
              <a:rPr lang="en-US" sz="2400" dirty="0">
                <a:solidFill>
                  <a:srgbClr val="FF0000"/>
                </a:solidFill>
                <a:latin typeface="华文细黑"/>
                <a:ea typeface="华文细黑"/>
                <a:cs typeface="华文细黑"/>
              </a:rPr>
              <a:t>行法术的</a:t>
            </a:r>
            <a:r>
              <a:rPr lang="en-US" sz="2400" dirty="0" smtClean="0">
                <a:solidFill>
                  <a:srgbClr val="FF0000"/>
                </a:solidFill>
                <a:latin typeface="华文细黑"/>
                <a:ea typeface="华文细黑"/>
                <a:cs typeface="华文细黑"/>
              </a:rPr>
              <a:t>意思</a:t>
            </a:r>
            <a:r>
              <a:rPr lang="zh-CN" altLang="en-US" sz="2400" dirty="0" smtClean="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“犹太巫师”是指犹太魔术师。 </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二</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“假先知”是指传播虚假信息和教义的人，</a:t>
            </a:r>
            <a:r>
              <a:rPr lang="zh-CN" altLang="en-US" sz="2400" dirty="0" smtClean="0">
                <a:solidFill>
                  <a:srgbClr val="FF0000"/>
                </a:solidFill>
                <a:latin typeface="华文细黑"/>
                <a:ea typeface="华文细黑"/>
                <a:cs typeface="华文细黑"/>
              </a:rPr>
              <a:t>声称说</a:t>
            </a:r>
            <a:r>
              <a:rPr lang="zh-CN" altLang="en-US" sz="2400" dirty="0" smtClean="0">
                <a:solidFill>
                  <a:srgbClr val="FF0000"/>
                </a:solidFill>
                <a:latin typeface="华文细黑"/>
                <a:ea typeface="华文细黑"/>
                <a:cs typeface="华文细黑"/>
              </a:rPr>
              <a:t>神</a:t>
            </a:r>
            <a:r>
              <a:rPr lang="zh-CN" altLang="en-US" sz="2400" dirty="0" smtClean="0">
                <a:solidFill>
                  <a:srgbClr val="FF0000"/>
                </a:solidFill>
                <a:latin typeface="华文细黑"/>
                <a:ea typeface="华文细黑"/>
                <a:cs typeface="华文细黑"/>
              </a:rPr>
              <a:t>的话</a:t>
            </a:r>
            <a:r>
              <a:rPr lang="zh-CN" altLang="en-US" sz="2400" dirty="0">
                <a:solidFill>
                  <a:srgbClr val="FF0000"/>
                </a:solidFill>
                <a:latin typeface="华文细黑"/>
                <a:ea typeface="华文细黑"/>
                <a:cs typeface="华文细黑"/>
              </a:rPr>
              <a:t>。 当心假先知</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太</a:t>
            </a:r>
            <a:r>
              <a:rPr lang="en-US" altLang="zh-CN" sz="2400" dirty="0" smtClean="0">
                <a:solidFill>
                  <a:srgbClr val="FF0000"/>
                </a:solidFill>
                <a:latin typeface="华文细黑"/>
                <a:ea typeface="华文细黑"/>
                <a:cs typeface="华文细黑"/>
              </a:rPr>
              <a:t>7:15</a:t>
            </a:r>
            <a:r>
              <a:rPr lang="en-US" altLang="zh-CN" sz="2400" dirty="0">
                <a:solidFill>
                  <a:srgbClr val="FF0000"/>
                </a:solidFill>
                <a:latin typeface="华文细黑"/>
                <a:ea typeface="华文细黑"/>
                <a:cs typeface="华文细黑"/>
              </a:rPr>
              <a:t>-20</a:t>
            </a:r>
            <a:r>
              <a:rPr lang="zh-CN" altLang="en-US"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三</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巴</a:t>
            </a:r>
            <a:r>
              <a:rPr lang="en-US" sz="2400" dirty="0">
                <a:solidFill>
                  <a:srgbClr val="FF0000"/>
                </a:solidFill>
                <a:latin typeface="华文细黑"/>
                <a:ea typeface="华文细黑"/>
                <a:cs typeface="华文细黑"/>
              </a:rPr>
              <a:t>耶稣</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是指“耶稣</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约书亚的儿子”。 他们声称属于基督。 </a:t>
            </a:r>
            <a:r>
              <a:rPr lang="zh-CN" altLang="en-US" sz="2400" dirty="0" smtClean="0">
                <a:solidFill>
                  <a:srgbClr val="FF0000"/>
                </a:solidFill>
                <a:latin typeface="华文细黑"/>
                <a:ea typeface="华文细黑"/>
                <a:cs typeface="华文细黑"/>
              </a:rPr>
              <a:t>当心假门</a:t>
            </a:r>
            <a:r>
              <a:rPr lang="zh-CN" altLang="en-US" sz="2400" dirty="0">
                <a:solidFill>
                  <a:srgbClr val="FF0000"/>
                </a:solidFill>
                <a:latin typeface="华文细黑"/>
                <a:ea typeface="华文细黑"/>
                <a:cs typeface="华文细黑"/>
              </a:rPr>
              <a:t>徒</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太</a:t>
            </a:r>
            <a:r>
              <a:rPr lang="en-US" altLang="zh-CN" sz="2400" dirty="0" smtClean="0">
                <a:solidFill>
                  <a:srgbClr val="FF0000"/>
                </a:solidFill>
                <a:latin typeface="华文细黑"/>
                <a:ea typeface="华文细黑"/>
                <a:cs typeface="华文细黑"/>
              </a:rPr>
              <a:t>7:21</a:t>
            </a:r>
            <a:r>
              <a:rPr lang="en-US" altLang="zh-CN" sz="2400" dirty="0">
                <a:solidFill>
                  <a:srgbClr val="FF0000"/>
                </a:solidFill>
                <a:latin typeface="华文细黑"/>
                <a:ea typeface="华文细黑"/>
                <a:cs typeface="华文细黑"/>
              </a:rPr>
              <a:t>-23</a:t>
            </a:r>
            <a:r>
              <a:rPr lang="zh-CN" altLang="en-US"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四</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“省长的随从”是有正式头衔的人员。</a:t>
            </a:r>
            <a:r>
              <a:rPr lang="en-US" sz="2400" dirty="0">
                <a:solidFill>
                  <a:srgbClr val="FF0000"/>
                </a:solidFill>
                <a:latin typeface="华文细黑"/>
                <a:ea typeface="华文细黑"/>
                <a:cs typeface="华文细黑"/>
              </a:rPr>
              <a:t> </a:t>
            </a:r>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灵的责备。</a:t>
            </a:r>
            <a:r>
              <a:rPr lang="en-US" sz="2800" b="1" dirty="0" smtClean="0">
                <a:latin typeface="Arial Narrow"/>
                <a:cs typeface="Arial Narrow"/>
              </a:rPr>
              <a:t>2</a:t>
            </a:r>
            <a:r>
              <a:rPr lang="en-US" sz="2800" b="1" dirty="0">
                <a:latin typeface="Arial Narrow"/>
                <a:cs typeface="Arial Narrow"/>
              </a:rPr>
              <a:t>. </a:t>
            </a:r>
            <a:r>
              <a:rPr lang="en-US" sz="2800" b="1" dirty="0" smtClean="0">
                <a:latin typeface="Arial Narrow"/>
                <a:cs typeface="Arial Narrow"/>
              </a:rPr>
              <a:t>Spirit of Christ’s 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8</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7" name="Rectangle 6"/>
          <p:cNvSpPr/>
          <p:nvPr/>
        </p:nvSpPr>
        <p:spPr>
          <a:xfrm>
            <a:off x="-12126" y="2284633"/>
            <a:ext cx="5024393" cy="4524315"/>
          </a:xfrm>
          <a:prstGeom prst="rect">
            <a:avLst/>
          </a:prstGeom>
        </p:spPr>
        <p:txBody>
          <a:bodyPr wrap="square">
            <a:spAutoFit/>
          </a:bodyPr>
          <a:lstStyle/>
          <a:p>
            <a:r>
              <a:rPr lang="en-US" sz="2400" b="1" dirty="0">
                <a:latin typeface="Arial Narrow"/>
                <a:cs typeface="Arial Narrow"/>
              </a:rPr>
              <a:t>A. Names of opposition.</a:t>
            </a:r>
            <a:r>
              <a:rPr lang="en-US" sz="2400" dirty="0">
                <a:latin typeface="Arial Narrow"/>
                <a:cs typeface="Arial Narrow"/>
              </a:rPr>
              <a:t> (1) “</a:t>
            </a:r>
            <a:r>
              <a:rPr lang="en-US" sz="2400" dirty="0" err="1">
                <a:latin typeface="Arial Narrow"/>
                <a:cs typeface="Arial Narrow"/>
              </a:rPr>
              <a:t>Elymas</a:t>
            </a:r>
            <a:r>
              <a:rPr lang="en-US" sz="2400" dirty="0">
                <a:latin typeface="Arial Narrow"/>
                <a:cs typeface="Arial Narrow"/>
              </a:rPr>
              <a:t>” means “sorcerer”. “A Jewish Sorcerer” means a Jewish magician. (2) “False prophet” means a person who spreads false messages and teachings, claiming to speak God’s words. Beware of false prophets(Mt.7:15-20). (3) “Bar-Jesus” means “son of Jesus/Joshua”. They claim to belong to Christ. Beware of false disciples(Mt.7:21-23). (4)An “attendant of the proconsul” is one with an official title. </a:t>
            </a:r>
          </a:p>
          <a:p>
            <a:r>
              <a:rPr lang="en-US" sz="2400" dirty="0">
                <a:latin typeface="Arial Narrow"/>
                <a:cs typeface="Arial Narrow"/>
              </a:rPr>
              <a:t>			 			</a:t>
            </a:r>
            <a:endParaRPr lang="en-US" sz="2400" dirty="0">
              <a:latin typeface="Arial Narrow"/>
              <a:cs typeface="Arial Narrow"/>
            </a:endParaRPr>
          </a:p>
        </p:txBody>
      </p:sp>
      <p:pic>
        <p:nvPicPr>
          <p:cNvPr id="2" name="Picture 1"/>
          <p:cNvPicPr>
            <a:picLocks noChangeAspect="1"/>
          </p:cNvPicPr>
          <p:nvPr/>
        </p:nvPicPr>
        <p:blipFill>
          <a:blip r:embed="rId3"/>
          <a:stretch>
            <a:fillRect/>
          </a:stretch>
        </p:blipFill>
        <p:spPr>
          <a:xfrm>
            <a:off x="5317061" y="2437030"/>
            <a:ext cx="3848100" cy="5435600"/>
          </a:xfrm>
          <a:prstGeom prst="rect">
            <a:avLst/>
          </a:prstGeom>
        </p:spPr>
      </p:pic>
    </p:spTree>
    <p:extLst>
      <p:ext uri="{BB962C8B-B14F-4D97-AF65-F5344CB8AC3E}">
        <p14:creationId xmlns:p14="http://schemas.microsoft.com/office/powerpoint/2010/main" val="4154940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200279</TotalTime>
  <Words>2660</Words>
  <Application>Microsoft Macintosh PowerPoint</Application>
  <PresentationFormat>On-screen Show (4:3)</PresentationFormat>
  <Paragraphs>124</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1155</cp:revision>
  <cp:lastPrinted>2017-04-20T12:26:42Z</cp:lastPrinted>
  <dcterms:created xsi:type="dcterms:W3CDTF">2016-02-20T15:39:29Z</dcterms:created>
  <dcterms:modified xsi:type="dcterms:W3CDTF">2017-06-20T16:58:04Z</dcterms:modified>
</cp:coreProperties>
</file>