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37" r:id="rId2"/>
    <p:sldId id="329" r:id="rId3"/>
    <p:sldId id="256" r:id="rId4"/>
    <p:sldId id="296" r:id="rId5"/>
    <p:sldId id="295" r:id="rId6"/>
    <p:sldId id="297" r:id="rId7"/>
    <p:sldId id="336" r:id="rId8"/>
    <p:sldId id="292" r:id="rId9"/>
    <p:sldId id="330" r:id="rId10"/>
    <p:sldId id="331" r:id="rId11"/>
    <p:sldId id="332" r:id="rId12"/>
    <p:sldId id="298" r:id="rId13"/>
    <p:sldId id="300" r:id="rId14"/>
    <p:sldId id="333" r:id="rId15"/>
    <p:sldId id="323" r:id="rId16"/>
    <p:sldId id="319" r:id="rId17"/>
    <p:sldId id="327" r:id="rId18"/>
    <p:sldId id="302" r:id="rId19"/>
    <p:sldId id="334" r:id="rId20"/>
    <p:sldId id="304" r:id="rId21"/>
    <p:sldId id="260" r:id="rId22"/>
    <p:sldId id="33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71" autoAdjust="0"/>
  </p:normalViewPr>
  <p:slideViewPr>
    <p:cSldViewPr snapToGrid="0" snapToObjects="1">
      <p:cViewPr>
        <p:scale>
          <a:sx n="66" d="100"/>
          <a:sy n="66" d="100"/>
        </p:scale>
        <p:origin x="-5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D48A1-D96E-194E-A456-4CC70FB8C113}" type="datetimeFigureOut">
              <a:rPr lang="en-US" smtClean="0"/>
              <a:pPr/>
              <a:t>4/12/17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0BB15E-1FFC-5140-A5E1-72FEDEDAC4D4}" type="slidenum">
              <a:rPr lang="en-US" smtClean="0"/>
              <a:pPr/>
              <a:t>‹#›</a:t>
            </a:fld>
            <a:endParaRPr lang="en-US"/>
          </a:p>
        </p:txBody>
      </p:sp>
    </p:spTree>
    <p:extLst>
      <p:ext uri="{BB962C8B-B14F-4D97-AF65-F5344CB8AC3E}">
        <p14:creationId xmlns:p14="http://schemas.microsoft.com/office/powerpoint/2010/main" val="369284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20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21</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16</a:t>
            </a:fld>
            <a:endParaRPr lang="en-US"/>
          </a:p>
        </p:txBody>
      </p:sp>
    </p:spTree>
    <p:extLst>
      <p:ext uri="{BB962C8B-B14F-4D97-AF65-F5344CB8AC3E}">
        <p14:creationId xmlns:p14="http://schemas.microsoft.com/office/powerpoint/2010/main" val="227941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31854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8315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5051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1082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A5FF8B-BD77-C040-B157-80E866760AD0}" type="datetimeFigureOut">
              <a:rPr lang="en-US" smtClean="0"/>
              <a:pPr/>
              <a:t>4/12/17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8518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5FF8B-BD77-C040-B157-80E866760AD0}" type="datetimeFigureOut">
              <a:rPr lang="en-US" smtClean="0"/>
              <a:pPr/>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17482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5FF8B-BD77-C040-B157-80E866760AD0}" type="datetimeFigureOut">
              <a:rPr lang="en-US" smtClean="0"/>
              <a:pPr/>
              <a:t>4/12/17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9431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5FF8B-BD77-C040-B157-80E866760AD0}" type="datetimeFigureOut">
              <a:rPr lang="en-US" smtClean="0"/>
              <a:pPr/>
              <a:t>4/12/17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747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5FF8B-BD77-C040-B157-80E866760AD0}" type="datetimeFigureOut">
              <a:rPr lang="en-US" smtClean="0"/>
              <a:pPr/>
              <a:t>4/12/17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55771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0591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4/12/17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5146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F8B-BD77-C040-B157-80E866760AD0}" type="datetimeFigureOut">
              <a:rPr lang="en-US" smtClean="0"/>
              <a:pPr/>
              <a:t>4/12/17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3EC8-6014-5845-B826-6F9F5BFD4286}" type="slidenum">
              <a:rPr lang="en-US" smtClean="0"/>
              <a:pPr/>
              <a:t>‹#›</a:t>
            </a:fld>
            <a:endParaRPr lang="en-US"/>
          </a:p>
        </p:txBody>
      </p:sp>
    </p:spTree>
    <p:extLst>
      <p:ext uri="{BB962C8B-B14F-4D97-AF65-F5344CB8AC3E}">
        <p14:creationId xmlns:p14="http://schemas.microsoft.com/office/powerpoint/2010/main" val="38593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23420"/>
            <a:ext cx="9466277" cy="6863417"/>
          </a:xfrm>
          <a:prstGeom prst="rect">
            <a:avLst/>
          </a:prstGeom>
          <a:noFill/>
        </p:spPr>
        <p:txBody>
          <a:bodyPr wrap="square" rtlCol="0">
            <a:spAutoFit/>
          </a:bodyPr>
          <a:lstStyle/>
          <a:p>
            <a:r>
              <a:rPr lang="zh-CN" altLang="en-US" sz="4000" b="1" dirty="0" smtClean="0">
                <a:solidFill>
                  <a:srgbClr val="FF0000"/>
                </a:solidFill>
                <a:latin typeface="Arial Narrow"/>
                <a:ea typeface="华文细黑"/>
                <a:cs typeface="Arial Narrow"/>
              </a:rPr>
              <a:t>堪城华人基督教会夏令营</a:t>
            </a:r>
            <a:r>
              <a:rPr lang="en-US" altLang="zh-CN" sz="4000" dirty="0" smtClean="0">
                <a:solidFill>
                  <a:srgbClr val="FF0000"/>
                </a:solidFill>
                <a:latin typeface="Arial Narrow"/>
                <a:ea typeface="华文细黑"/>
                <a:cs typeface="Arial Narrow"/>
              </a:rPr>
              <a:t>2017</a:t>
            </a:r>
            <a:r>
              <a:rPr lang="zh-CN" altLang="en-US" sz="4000" dirty="0" smtClean="0">
                <a:solidFill>
                  <a:srgbClr val="FF0000"/>
                </a:solidFill>
                <a:latin typeface="Arial Narrow"/>
                <a:ea typeface="华文细黑"/>
                <a:cs typeface="Arial Narrow"/>
              </a:rPr>
              <a:t>年</a:t>
            </a:r>
            <a:r>
              <a:rPr lang="en-US" altLang="zh-CN" sz="4000" dirty="0" smtClean="0">
                <a:solidFill>
                  <a:srgbClr val="FF0000"/>
                </a:solidFill>
                <a:latin typeface="Arial Narrow"/>
                <a:ea typeface="华文细黑"/>
                <a:cs typeface="Arial Narrow"/>
              </a:rPr>
              <a:t>6</a:t>
            </a:r>
            <a:r>
              <a:rPr lang="zh-CN" altLang="en-US" sz="4000" dirty="0" smtClean="0">
                <a:solidFill>
                  <a:srgbClr val="FF0000"/>
                </a:solidFill>
                <a:latin typeface="Arial Narrow"/>
                <a:ea typeface="华文细黑"/>
                <a:cs typeface="Arial Narrow"/>
              </a:rPr>
              <a:t>月</a:t>
            </a:r>
            <a:r>
              <a:rPr lang="en-US" altLang="zh-CN" sz="4000" dirty="0" smtClean="0">
                <a:solidFill>
                  <a:srgbClr val="FF0000"/>
                </a:solidFill>
                <a:latin typeface="Arial Narrow"/>
                <a:ea typeface="华文细黑"/>
                <a:cs typeface="Arial Narrow"/>
              </a:rPr>
              <a:t>9-11</a:t>
            </a:r>
            <a:r>
              <a:rPr lang="zh-CN" altLang="en-US" sz="4000" dirty="0" smtClean="0">
                <a:solidFill>
                  <a:srgbClr val="FF0000"/>
                </a:solidFill>
                <a:latin typeface="Arial Narrow"/>
                <a:ea typeface="华文细黑"/>
                <a:cs typeface="Arial Narrow"/>
              </a:rPr>
              <a:t>日</a:t>
            </a:r>
            <a:endParaRPr lang="en-US" altLang="zh-CN" sz="4000"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GKCCCC Summer Retreat: </a:t>
            </a:r>
            <a:r>
              <a:rPr lang="en-US" altLang="zh-CN" sz="4000" dirty="0" smtClean="0">
                <a:latin typeface="Arial Narrow"/>
                <a:ea typeface="华文细黑"/>
                <a:cs typeface="Arial Narrow"/>
              </a:rPr>
              <a:t>June 9-11, </a:t>
            </a:r>
            <a:r>
              <a:rPr lang="en-US" altLang="zh-CN" sz="4000" dirty="0">
                <a:latin typeface="Arial Narrow"/>
                <a:ea typeface="华文细黑"/>
                <a:cs typeface="Arial Narrow"/>
              </a:rPr>
              <a:t>2017 </a:t>
            </a:r>
            <a:endParaRPr lang="en-US" altLang="zh-CN" sz="4000" dirty="0" smtClean="0">
              <a:latin typeface="Arial Narrow"/>
              <a:ea typeface="华文细黑"/>
              <a:cs typeface="Arial Narrow"/>
            </a:endParaRPr>
          </a:p>
          <a:p>
            <a:r>
              <a:rPr lang="zh-CN" altLang="en-US" sz="4000" b="1" dirty="0" smtClean="0">
                <a:solidFill>
                  <a:srgbClr val="FF0000"/>
                </a:solidFill>
                <a:latin typeface="Arial Narrow"/>
                <a:ea typeface="华文细黑"/>
                <a:cs typeface="Arial Narrow"/>
              </a:rPr>
              <a:t>地点</a:t>
            </a:r>
            <a:r>
              <a:rPr lang="en-US" altLang="zh-CN" sz="4000" b="1" dirty="0" smtClean="0">
                <a:latin typeface="Arial Narrow"/>
                <a:ea typeface="华文细黑"/>
                <a:cs typeface="Arial Narrow"/>
              </a:rPr>
              <a:t>Place: UCM Elliott Student Union</a:t>
            </a:r>
          </a:p>
          <a:p>
            <a:r>
              <a:rPr lang="en-US" altLang="zh-CN" sz="4000" b="1" dirty="0" smtClean="0">
                <a:latin typeface="Arial Narrow"/>
                <a:ea typeface="华文细黑"/>
                <a:cs typeface="Arial Narrow"/>
              </a:rPr>
              <a:t>Warrensburg, MO 64093</a:t>
            </a:r>
            <a:endParaRPr lang="en-US" altLang="zh-CN" sz="4000" b="1" dirty="0" smtClean="0">
              <a:latin typeface="Arial Narrow"/>
              <a:ea typeface="华文细黑"/>
              <a:cs typeface="Arial Narrow"/>
            </a:endParaRPr>
          </a:p>
          <a:p>
            <a:r>
              <a:rPr lang="zh-CN" altLang="en-US" sz="4000" b="1" dirty="0" smtClean="0">
                <a:solidFill>
                  <a:srgbClr val="FF0000"/>
                </a:solidFill>
                <a:latin typeface="Arial Narrow"/>
                <a:ea typeface="华文细黑"/>
                <a:cs typeface="Arial Narrow"/>
              </a:rPr>
              <a:t>主题：“跟着耶稣”</a:t>
            </a:r>
            <a:endParaRPr lang="en-US" altLang="zh-CN" sz="4000" b="1" dirty="0" smtClean="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Topic: “Follow Jesus”</a:t>
            </a:r>
            <a:endParaRPr lang="en-US" altLang="zh-CN" sz="4000" b="1" dirty="0" smtClean="0">
              <a:latin typeface="Arial Narrow"/>
              <a:ea typeface="华文细黑"/>
              <a:cs typeface="Arial Narrow"/>
            </a:endParaRPr>
          </a:p>
          <a:p>
            <a:r>
              <a:rPr lang="zh-CN" altLang="en-US" sz="4000" b="1" dirty="0">
                <a:solidFill>
                  <a:srgbClr val="FF0000"/>
                </a:solidFill>
                <a:latin typeface="Arial Narrow"/>
                <a:ea typeface="华文细黑"/>
                <a:cs typeface="Arial Narrow"/>
              </a:rPr>
              <a:t>联络人</a:t>
            </a:r>
            <a:r>
              <a:rPr lang="zh-CN" altLang="en-US" sz="4000" b="1" dirty="0" smtClean="0">
                <a:solidFill>
                  <a:srgbClr val="FF0000"/>
                </a:solidFill>
                <a:latin typeface="Arial Narrow"/>
                <a:ea typeface="华文细黑"/>
                <a:cs typeface="Arial Narrow"/>
              </a:rPr>
              <a:t>：</a:t>
            </a:r>
            <a:r>
              <a:rPr lang="zh-CN" altLang="en-US" sz="4000" b="1" dirty="0" smtClean="0">
                <a:solidFill>
                  <a:srgbClr val="FF0000"/>
                </a:solidFill>
                <a:latin typeface="Arial Narrow"/>
                <a:ea typeface="华文细黑"/>
                <a:cs typeface="Arial Narrow"/>
              </a:rPr>
              <a:t>郦一明</a:t>
            </a:r>
            <a:endParaRPr lang="en-US" altLang="zh-CN" sz="4000" b="1"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Contact: </a:t>
            </a:r>
            <a:r>
              <a:rPr lang="en-US" altLang="zh-CN" sz="4000" b="1" dirty="0" err="1" smtClean="0">
                <a:latin typeface="Arial Narrow"/>
                <a:ea typeface="华文细黑"/>
                <a:cs typeface="Arial Narrow"/>
              </a:rPr>
              <a:t>Yiming</a:t>
            </a:r>
            <a:r>
              <a:rPr lang="en-US" altLang="zh-CN" sz="4000" b="1" dirty="0" smtClean="0">
                <a:latin typeface="Arial Narrow"/>
                <a:ea typeface="华文细黑"/>
                <a:cs typeface="Arial Narrow"/>
              </a:rPr>
              <a:t> Li</a:t>
            </a:r>
          </a:p>
          <a:p>
            <a:r>
              <a:rPr lang="zh-CN" altLang="en-US" sz="4000" b="1" dirty="0" smtClean="0">
                <a:solidFill>
                  <a:srgbClr val="FF0000"/>
                </a:solidFill>
                <a:latin typeface="Arial Narrow"/>
                <a:ea typeface="华文细黑"/>
                <a:cs typeface="Arial Narrow"/>
              </a:rPr>
              <a:t>电话号码</a:t>
            </a:r>
            <a:r>
              <a:rPr lang="en-US" altLang="zh-CN" sz="4000" b="1" dirty="0" smtClean="0">
                <a:solidFill>
                  <a:srgbClr val="FF0000"/>
                </a:solidFill>
                <a:latin typeface="Arial Narrow"/>
                <a:ea typeface="华文细黑"/>
                <a:cs typeface="Arial Narrow"/>
                <a:sym typeface="Wingdings"/>
              </a:rPr>
              <a:t>:</a:t>
            </a:r>
          </a:p>
          <a:p>
            <a:r>
              <a:rPr lang="en-US" altLang="zh-CN" sz="4000" b="1" dirty="0" smtClean="0">
                <a:latin typeface="Arial Narrow"/>
                <a:ea typeface="华文细黑"/>
                <a:cs typeface="Arial Narrow"/>
                <a:sym typeface="Wingdings"/>
              </a:rPr>
              <a:t>Phone: (913)952-1209</a:t>
            </a:r>
          </a:p>
          <a:p>
            <a:r>
              <a:rPr lang="en-US" altLang="zh-CN" sz="4000" b="1" dirty="0" err="1" smtClean="0">
                <a:latin typeface="Arial Narrow"/>
                <a:ea typeface="华文细黑"/>
                <a:cs typeface="Arial Narrow"/>
                <a:sym typeface="Wingdings"/>
              </a:rPr>
              <a:t>Website:www.gkcccc.org</a:t>
            </a:r>
            <a:endParaRPr lang="en-US" altLang="zh-CN" sz="4000" dirty="0">
              <a:latin typeface="Arial Narrow"/>
              <a:ea typeface="华文细黑"/>
              <a:cs typeface="Arial Narrow"/>
            </a:endParaRPr>
          </a:p>
        </p:txBody>
      </p:sp>
      <p:pic>
        <p:nvPicPr>
          <p:cNvPr id="2" name="Picture 1"/>
          <p:cNvPicPr>
            <a:picLocks noChangeAspect="1"/>
          </p:cNvPicPr>
          <p:nvPr/>
        </p:nvPicPr>
        <p:blipFill>
          <a:blip r:embed="rId2"/>
          <a:stretch>
            <a:fillRect/>
          </a:stretch>
        </p:blipFill>
        <p:spPr>
          <a:xfrm>
            <a:off x="5259771" y="3764804"/>
            <a:ext cx="3884229" cy="3107383"/>
          </a:xfrm>
          <a:prstGeom prst="rect">
            <a:avLst/>
          </a:prstGeom>
        </p:spPr>
      </p:pic>
      <p:pic>
        <p:nvPicPr>
          <p:cNvPr id="3" name="Picture 2"/>
          <p:cNvPicPr>
            <a:picLocks noChangeAspect="1"/>
          </p:cNvPicPr>
          <p:nvPr/>
        </p:nvPicPr>
        <p:blipFill>
          <a:blip r:embed="rId3"/>
          <a:stretch>
            <a:fillRect/>
          </a:stretch>
        </p:blipFill>
        <p:spPr>
          <a:xfrm>
            <a:off x="5961100" y="1865736"/>
            <a:ext cx="2424547" cy="1924244"/>
          </a:xfrm>
          <a:prstGeom prst="rect">
            <a:avLst/>
          </a:prstGeom>
        </p:spPr>
      </p:pic>
    </p:spTree>
    <p:extLst>
      <p:ext uri="{BB962C8B-B14F-4D97-AF65-F5344CB8AC3E}">
        <p14:creationId xmlns:p14="http://schemas.microsoft.com/office/powerpoint/2010/main" val="1897128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96000" cy="4572000"/>
          </a:xfrm>
          <a:prstGeom prst="rect">
            <a:avLst/>
          </a:prstGeom>
        </p:spPr>
      </p:pic>
      <p:pic>
        <p:nvPicPr>
          <p:cNvPr id="3" name="Picture 2"/>
          <p:cNvPicPr>
            <a:picLocks noChangeAspect="1"/>
          </p:cNvPicPr>
          <p:nvPr/>
        </p:nvPicPr>
        <p:blipFill>
          <a:blip r:embed="rId3"/>
          <a:stretch>
            <a:fillRect/>
          </a:stretch>
        </p:blipFill>
        <p:spPr>
          <a:xfrm>
            <a:off x="3048000" y="2286000"/>
            <a:ext cx="6096000" cy="4572000"/>
          </a:xfrm>
          <a:prstGeom prst="rect">
            <a:avLst/>
          </a:prstGeom>
        </p:spPr>
      </p:pic>
    </p:spTree>
    <p:extLst>
      <p:ext uri="{BB962C8B-B14F-4D97-AF65-F5344CB8AC3E}">
        <p14:creationId xmlns:p14="http://schemas.microsoft.com/office/powerpoint/2010/main" val="2256137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2514" y="0"/>
            <a:ext cx="6096000" cy="4572000"/>
          </a:xfrm>
          <a:prstGeom prst="rect">
            <a:avLst/>
          </a:prstGeom>
        </p:spPr>
      </p:pic>
      <p:pic>
        <p:nvPicPr>
          <p:cNvPr id="5" name="Picture 4"/>
          <p:cNvPicPr>
            <a:picLocks noChangeAspect="1"/>
          </p:cNvPicPr>
          <p:nvPr/>
        </p:nvPicPr>
        <p:blipFill>
          <a:blip r:embed="rId3"/>
          <a:stretch>
            <a:fillRect/>
          </a:stretch>
        </p:blipFill>
        <p:spPr>
          <a:xfrm>
            <a:off x="0" y="2286000"/>
            <a:ext cx="6096000" cy="4572000"/>
          </a:xfrm>
          <a:prstGeom prst="rect">
            <a:avLst/>
          </a:prstGeom>
        </p:spPr>
      </p:pic>
    </p:spTree>
    <p:extLst>
      <p:ext uri="{BB962C8B-B14F-4D97-AF65-F5344CB8AC3E}">
        <p14:creationId xmlns:p14="http://schemas.microsoft.com/office/powerpoint/2010/main" val="242763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7239"/>
            <a:ext cx="9137169" cy="4154983"/>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。他们是见证人</a:t>
            </a:r>
            <a:r>
              <a:rPr lang="zh-CN" altLang="zh-TW" sz="2400" b="1"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“见证</a:t>
            </a:r>
            <a:r>
              <a:rPr lang="zh-CN" altLang="en-US" sz="2400" dirty="0" smtClean="0">
                <a:solidFill>
                  <a:srgbClr val="FF0000"/>
                </a:solidFill>
                <a:latin typeface="华文细黑"/>
                <a:ea typeface="华文细黑"/>
                <a:cs typeface="华文细黑"/>
              </a:rPr>
              <a:t>人</a:t>
            </a:r>
            <a:r>
              <a:rPr lang="zh-TW" altLang="en-US"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是使徒行传</a:t>
            </a:r>
            <a:r>
              <a:rPr lang="zh-TW" altLang="en-US" sz="2400" dirty="0" smtClean="0">
                <a:solidFill>
                  <a:srgbClr val="FF0000"/>
                </a:solidFill>
                <a:latin typeface="华文细黑"/>
                <a:ea typeface="华文细黑"/>
                <a:cs typeface="华文细黑"/>
              </a:rPr>
              <a:t>中的一个关键词</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用作动词或名词</a:t>
            </a:r>
            <a:r>
              <a:rPr lang="zh-CN" altLang="en-US" sz="2400" dirty="0" smtClean="0">
                <a:solidFill>
                  <a:srgbClr val="FF0000"/>
                </a:solidFill>
                <a:latin typeface="华文细黑"/>
                <a:ea typeface="华文细黑"/>
                <a:cs typeface="华文细黑"/>
              </a:rPr>
              <a:t>有</a:t>
            </a:r>
            <a:r>
              <a:rPr lang="zh-TW" altLang="en-US" sz="2400" dirty="0" smtClean="0">
                <a:solidFill>
                  <a:srgbClr val="FF0000"/>
                </a:solidFill>
                <a:latin typeface="华文细黑"/>
                <a:ea typeface="华文细黑"/>
                <a:cs typeface="华文细黑"/>
              </a:rPr>
              <a:t>二十九次</a:t>
            </a:r>
            <a:r>
              <a:rPr lang="zh-TW" altLang="en-US" sz="2400" dirty="0">
                <a:solidFill>
                  <a:srgbClr val="FF0000"/>
                </a:solidFill>
                <a:latin typeface="华文细黑"/>
                <a:ea typeface="华文细黑"/>
                <a:cs typeface="华文细黑"/>
              </a:rPr>
              <a:t>。证人是告诉他所看见和听见</a:t>
            </a:r>
            <a:r>
              <a:rPr lang="zh-TW" altLang="en-US" sz="2400" dirty="0" smtClean="0">
                <a:solidFill>
                  <a:srgbClr val="FF0000"/>
                </a:solidFill>
                <a:latin typeface="华文细黑"/>
                <a:ea typeface="华文细黑"/>
                <a:cs typeface="华文细黑"/>
              </a:rPr>
              <a:t>的人</a:t>
            </a:r>
            <a:r>
              <a:rPr lang="en-US" altLang="zh-TW" sz="2400" dirty="0" smtClean="0">
                <a:solidFill>
                  <a:srgbClr val="FF0000"/>
                </a:solidFill>
                <a:latin typeface="华文细黑"/>
                <a:ea typeface="华文细黑"/>
                <a:cs typeface="华文细黑"/>
              </a:rPr>
              <a:t>(4:19</a:t>
            </a:r>
            <a:r>
              <a:rPr lang="en-US" altLang="zh-TW" sz="2400" dirty="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20)</a:t>
            </a:r>
            <a:r>
              <a:rPr lang="zh-TW" altLang="en-US" sz="2400" dirty="0" smtClean="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英文单词</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殉道者</a:t>
            </a:r>
            <a:r>
              <a:rPr lang="zh-TW" altLang="en-US"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来自希腊语“见证人”。</a:t>
            </a:r>
            <a:r>
              <a:rPr lang="zh-TW" altLang="en-US" sz="2400" dirty="0" smtClean="0">
                <a:solidFill>
                  <a:srgbClr val="FF0000"/>
                </a:solidFill>
                <a:latin typeface="华文细黑"/>
                <a:ea typeface="华文细黑"/>
                <a:cs typeface="华文细黑"/>
              </a:rPr>
              <a:t>很多人都是通过</a:t>
            </a:r>
            <a:r>
              <a:rPr lang="zh-CN" altLang="en-US" sz="2400" dirty="0">
                <a:solidFill>
                  <a:srgbClr val="FF0000"/>
                </a:solidFill>
                <a:latin typeface="华文细黑"/>
                <a:ea typeface="华文细黑"/>
                <a:cs typeface="华文细黑"/>
              </a:rPr>
              <a:t>舍弃生命成为见证的。所有神的子民都要为他们所知道的作见证。有超过</a:t>
            </a:r>
            <a:r>
              <a:rPr lang="en-US" sz="2400" dirty="0">
                <a:solidFill>
                  <a:srgbClr val="FF0000"/>
                </a:solidFill>
                <a:latin typeface="华文细黑"/>
                <a:ea typeface="华文细黑"/>
                <a:cs typeface="华文细黑"/>
              </a:rPr>
              <a:t>520 </a:t>
            </a:r>
            <a:r>
              <a:rPr lang="zh-CN" altLang="en-US" sz="2400" dirty="0">
                <a:solidFill>
                  <a:srgbClr val="FF0000"/>
                </a:solidFill>
                <a:latin typeface="华文细黑"/>
                <a:ea typeface="华文细黑"/>
                <a:cs typeface="华文细黑"/>
              </a:rPr>
              <a:t>人见证了基督的复</a:t>
            </a:r>
            <a:r>
              <a:rPr lang="zh-CN" altLang="en-US" sz="2400" dirty="0" smtClean="0">
                <a:solidFill>
                  <a:srgbClr val="FF0000"/>
                </a:solidFill>
                <a:latin typeface="华文细黑"/>
                <a:ea typeface="华文细黑"/>
                <a:cs typeface="华文细黑"/>
              </a:rPr>
              <a:t>活（林前</a:t>
            </a:r>
            <a:r>
              <a:rPr lang="en-US" altLang="zh-CN" sz="2400" dirty="0" smtClean="0">
                <a:solidFill>
                  <a:srgbClr val="FF0000"/>
                </a:solidFill>
                <a:latin typeface="华文细黑"/>
                <a:ea typeface="华文细黑"/>
                <a:cs typeface="华文细黑"/>
              </a:rPr>
              <a:t>15:3-8</a:t>
            </a:r>
            <a:r>
              <a:rPr lang="zh-CN" altLang="en-US" sz="2400" dirty="0" smtClean="0">
                <a:solidFill>
                  <a:srgbClr val="FF0000"/>
                </a:solidFill>
                <a:latin typeface="华文细黑"/>
                <a:ea typeface="华文细黑"/>
                <a:cs typeface="华文细黑"/>
              </a:rPr>
              <a:t>）。</a:t>
            </a:r>
            <a:r>
              <a:rPr lang="en-US" sz="2400" dirty="0" smtClean="0">
                <a:solidFill>
                  <a:srgbClr val="FF0000"/>
                </a:solidFill>
                <a:latin typeface="华文细黑"/>
                <a:ea typeface="华文细黑"/>
                <a:cs typeface="华文细黑"/>
              </a:rPr>
              <a:t> </a:t>
            </a:r>
          </a:p>
          <a:p>
            <a:r>
              <a:rPr lang="en-US" sz="2400" b="1" dirty="0" smtClean="0">
                <a:latin typeface="Arial Narrow"/>
                <a:cs typeface="Arial Narrow"/>
              </a:rPr>
              <a:t>A</a:t>
            </a:r>
            <a:r>
              <a:rPr lang="en-US" sz="2400" b="1" dirty="0">
                <a:latin typeface="Arial Narrow"/>
                <a:cs typeface="Arial Narrow"/>
              </a:rPr>
              <a:t>. They were “witnesses”. </a:t>
            </a:r>
            <a:r>
              <a:rPr lang="en-US" sz="2400" dirty="0">
                <a:latin typeface="Arial Narrow"/>
                <a:cs typeface="Arial Narrow"/>
              </a:rPr>
              <a:t>“Witness” is a key word in the book of Acts and is used 29 times as either a verb or </a:t>
            </a:r>
            <a:r>
              <a:rPr lang="en-US" sz="2400" dirty="0" err="1">
                <a:latin typeface="Arial Narrow"/>
                <a:cs typeface="Arial Narrow"/>
              </a:rPr>
              <a:t>noun.A</a:t>
            </a:r>
            <a:r>
              <a:rPr lang="en-US" sz="2400" dirty="0">
                <a:latin typeface="Arial Narrow"/>
                <a:cs typeface="Arial Narrow"/>
              </a:rPr>
              <a:t> witness is </a:t>
            </a:r>
            <a:r>
              <a:rPr lang="en-US" sz="2400" dirty="0" smtClean="0">
                <a:latin typeface="Arial Narrow"/>
                <a:cs typeface="Arial Narrow"/>
              </a:rPr>
              <a:t>somebody </a:t>
            </a:r>
            <a:r>
              <a:rPr lang="en-US" sz="2400" dirty="0">
                <a:latin typeface="Arial Narrow"/>
                <a:cs typeface="Arial Narrow"/>
              </a:rPr>
              <a:t>who tells what he had seen and heard(4:19-20). The English word “martyr” comes from the Greek word for “</a:t>
            </a:r>
            <a:r>
              <a:rPr lang="en-US" sz="2400" dirty="0" err="1" smtClean="0">
                <a:latin typeface="Arial Narrow"/>
                <a:cs typeface="Arial Narrow"/>
              </a:rPr>
              <a:t>witness.”Many</a:t>
            </a:r>
            <a:r>
              <a:rPr lang="en-US" sz="2400" dirty="0" smtClean="0">
                <a:latin typeface="Arial Narrow"/>
                <a:cs typeface="Arial Narrow"/>
              </a:rPr>
              <a:t> people </a:t>
            </a:r>
            <a:r>
              <a:rPr lang="en-US" sz="2400" dirty="0">
                <a:latin typeface="Arial Narrow"/>
                <a:cs typeface="Arial Narrow"/>
              </a:rPr>
              <a:t>have been witnesses by laying down their </a:t>
            </a:r>
            <a:r>
              <a:rPr lang="en-US" sz="2400" dirty="0" smtClean="0">
                <a:latin typeface="Arial Narrow"/>
                <a:cs typeface="Arial Narrow"/>
              </a:rPr>
              <a:t>lives. All of God’s </a:t>
            </a:r>
            <a:r>
              <a:rPr lang="en-US" sz="2400" dirty="0">
                <a:latin typeface="Arial Narrow"/>
                <a:cs typeface="Arial Narrow"/>
              </a:rPr>
              <a:t>people should be witnesses of what they </a:t>
            </a:r>
            <a:r>
              <a:rPr lang="en-US" sz="2400" dirty="0" smtClean="0">
                <a:latin typeface="Arial Narrow"/>
                <a:cs typeface="Arial Narrow"/>
              </a:rPr>
              <a:t>know. There are over 520 witnesses to Christ’s </a:t>
            </a:r>
            <a:r>
              <a:rPr lang="en-US" sz="2400" dirty="0">
                <a:latin typeface="Arial Narrow"/>
                <a:cs typeface="Arial Narrow"/>
              </a:rPr>
              <a:t>resurrection(1Co.15:3-8</a:t>
            </a:r>
            <a:r>
              <a:rPr lang="en-US" sz="2400" dirty="0" smtClean="0">
                <a:latin typeface="Arial Narrow"/>
                <a:cs typeface="Arial Narrow"/>
              </a:rPr>
              <a:t>).</a:t>
            </a:r>
            <a:endParaRPr lang="en-US" sz="2400" dirty="0">
              <a:latin typeface="Arial Narrow"/>
              <a:cs typeface="Arial Narrow"/>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(6)</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5387920" y="4163254"/>
            <a:ext cx="3691758" cy="3087328"/>
          </a:xfrm>
          <a:prstGeom prst="rect">
            <a:avLst/>
          </a:prstGeom>
        </p:spPr>
      </p:pic>
      <p:pic>
        <p:nvPicPr>
          <p:cNvPr id="3" name="Picture 2"/>
          <p:cNvPicPr>
            <a:picLocks noChangeAspect="1"/>
          </p:cNvPicPr>
          <p:nvPr/>
        </p:nvPicPr>
        <p:blipFill>
          <a:blip r:embed="rId4"/>
          <a:stretch>
            <a:fillRect/>
          </a:stretch>
        </p:blipFill>
        <p:spPr>
          <a:xfrm>
            <a:off x="0" y="4648200"/>
            <a:ext cx="3683000" cy="2209800"/>
          </a:xfrm>
          <a:prstGeom prst="rect">
            <a:avLst/>
          </a:prstGeom>
        </p:spPr>
      </p:pic>
      <p:sp>
        <p:nvSpPr>
          <p:cNvPr id="9" name="TextBox 8"/>
          <p:cNvSpPr txBox="1"/>
          <p:nvPr/>
        </p:nvSpPr>
        <p:spPr>
          <a:xfrm>
            <a:off x="2297692" y="4680433"/>
            <a:ext cx="2069880" cy="584776"/>
          </a:xfrm>
          <a:prstGeom prst="rect">
            <a:avLst/>
          </a:prstGeom>
          <a:noFill/>
        </p:spPr>
        <p:txBody>
          <a:bodyPr wrap="square" rtlCol="0">
            <a:spAutoFit/>
          </a:bodyPr>
          <a:lstStyle/>
          <a:p>
            <a:r>
              <a:rPr lang="zh-CN" altLang="en-US" sz="3200" dirty="0" smtClean="0">
                <a:solidFill>
                  <a:srgbClr val="FFFFFF"/>
                </a:solidFill>
                <a:latin typeface="华文细黑"/>
                <a:ea typeface="华文细黑"/>
                <a:cs typeface="华文细黑"/>
              </a:rPr>
              <a:t>目击者</a:t>
            </a:r>
            <a:endParaRPr lang="en-US" sz="3200" dirty="0">
              <a:solidFill>
                <a:srgbClr val="FFFFFF"/>
              </a:solidFill>
              <a:latin typeface="华文细黑"/>
              <a:ea typeface="华文细黑"/>
              <a:cs typeface="华文细黑"/>
            </a:endParaRPr>
          </a:p>
        </p:txBody>
      </p:sp>
    </p:spTree>
    <p:extLst>
      <p:ext uri="{BB962C8B-B14F-4D97-AF65-F5344CB8AC3E}">
        <p14:creationId xmlns:p14="http://schemas.microsoft.com/office/powerpoint/2010/main" val="2860235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001642"/>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。他们是“门徒”</a:t>
            </a:r>
            <a:r>
              <a:rPr lang="zh-CN" altLang="zh-TW"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门徒是跟随者</a:t>
            </a:r>
            <a:r>
              <a:rPr lang="zh-CN" altLang="en-US" sz="2400" b="1" dirty="0">
                <a:solidFill>
                  <a:srgbClr val="FF0000"/>
                </a:solidFill>
                <a:latin typeface="华文细黑"/>
                <a:ea typeface="华文细黑"/>
                <a:cs typeface="华文细黑"/>
              </a:rPr>
              <a:t>，学习者或学生。 他们是“耶稣的追随者”（</a:t>
            </a:r>
            <a:r>
              <a:rPr lang="en-US" altLang="zh-CN" sz="2400" b="1" dirty="0" smtClean="0">
                <a:solidFill>
                  <a:srgbClr val="FF0000"/>
                </a:solidFill>
                <a:latin typeface="华文细黑"/>
                <a:ea typeface="华文细黑"/>
                <a:cs typeface="华文细黑"/>
              </a:rPr>
              <a:t>9:1,10,25</a:t>
            </a:r>
            <a:r>
              <a:rPr lang="en-US" altLang="zh-CN" sz="2400" b="1" dirty="0">
                <a:solidFill>
                  <a:srgbClr val="FF0000"/>
                </a:solidFill>
                <a:latin typeface="华文细黑"/>
                <a:ea typeface="华文细黑"/>
                <a:cs typeface="华文细黑"/>
              </a:rPr>
              <a:t>-26,36,38</a:t>
            </a:r>
            <a:r>
              <a:rPr lang="zh-CN" altLang="en-US" sz="2400" b="1" dirty="0">
                <a:solidFill>
                  <a:srgbClr val="FF0000"/>
                </a:solidFill>
                <a:latin typeface="华文细黑"/>
                <a:ea typeface="华文细黑"/>
                <a:cs typeface="华文细黑"/>
              </a:rPr>
              <a:t>）。耶稣叫他的门徒“</a:t>
            </a:r>
            <a:r>
              <a:rPr lang="zh-CN" altLang="en-US" sz="2400" b="1" dirty="0" smtClean="0">
                <a:solidFill>
                  <a:srgbClr val="FF0000"/>
                </a:solidFill>
                <a:latin typeface="华文细黑"/>
                <a:ea typeface="华文细黑"/>
                <a:cs typeface="华文细黑"/>
              </a:rPr>
              <a:t>跟从我”</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路</a:t>
            </a:r>
            <a:r>
              <a:rPr lang="zh-CN" altLang="en-US" sz="2400" b="1" dirty="0">
                <a:solidFill>
                  <a:srgbClr val="FF0000"/>
                </a:solidFill>
                <a:latin typeface="华文细黑"/>
                <a:ea typeface="华文细黑"/>
                <a:cs typeface="华文细黑"/>
              </a:rPr>
              <a:t>加福音五章</a:t>
            </a:r>
            <a:r>
              <a:rPr lang="en-US" altLang="zh-CN" sz="2400" b="1" dirty="0">
                <a:solidFill>
                  <a:srgbClr val="FF0000"/>
                </a:solidFill>
                <a:latin typeface="华文细黑"/>
                <a:ea typeface="华文细黑"/>
                <a:cs typeface="华文细黑"/>
              </a:rPr>
              <a:t>27</a:t>
            </a:r>
            <a:r>
              <a:rPr lang="zh-CN" altLang="en-US" sz="2400" b="1" dirty="0" smtClean="0">
                <a:solidFill>
                  <a:srgbClr val="FF0000"/>
                </a:solidFill>
                <a:latin typeface="华文细黑"/>
                <a:ea typeface="华文细黑"/>
                <a:cs typeface="华文细黑"/>
              </a:rPr>
              <a:t>节</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a:t>
            </a:r>
            <a:r>
              <a:rPr lang="zh-CN" altLang="en-US" sz="2400" b="1" dirty="0">
                <a:solidFill>
                  <a:srgbClr val="FF0000"/>
                </a:solidFill>
                <a:latin typeface="华文细黑"/>
                <a:ea typeface="华文细黑"/>
                <a:cs typeface="华文细黑"/>
              </a:rPr>
              <a:t>门</a:t>
            </a:r>
            <a:r>
              <a:rPr lang="zh-CN" altLang="en-US" sz="2400" b="1" dirty="0" smtClean="0">
                <a:solidFill>
                  <a:srgbClr val="FF0000"/>
                </a:solidFill>
                <a:latin typeface="华文细黑"/>
                <a:ea typeface="华文细黑"/>
                <a:cs typeface="华文细黑"/>
              </a:rPr>
              <a:t>徒的任务是学习和传扬</a:t>
            </a:r>
            <a:r>
              <a:rPr lang="zh-CN" altLang="en-US" sz="2400" b="1" dirty="0">
                <a:solidFill>
                  <a:srgbClr val="FF0000"/>
                </a:solidFill>
                <a:latin typeface="华文细黑"/>
                <a:ea typeface="华文细黑"/>
                <a:cs typeface="华文细黑"/>
              </a:rPr>
              <a:t>主人的言语和教义。圣经中使用</a:t>
            </a:r>
            <a:r>
              <a:rPr lang="zh-CN" altLang="en-US" sz="2400" b="1" dirty="0" smtClean="0">
                <a:solidFill>
                  <a:srgbClr val="FF0000"/>
                </a:solidFill>
                <a:latin typeface="华文细黑"/>
                <a:ea typeface="华文细黑"/>
                <a:cs typeface="华文细黑"/>
              </a:rPr>
              <a:t>了</a:t>
            </a:r>
            <a:r>
              <a:rPr lang="en-US" altLang="zh-CN"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门</a:t>
            </a:r>
            <a:r>
              <a:rPr lang="zh-CN" altLang="en-US" sz="2400" b="1" dirty="0">
                <a:solidFill>
                  <a:srgbClr val="FF0000"/>
                </a:solidFill>
                <a:latin typeface="华文细黑"/>
                <a:ea typeface="华文细黑"/>
                <a:cs typeface="华文细黑"/>
              </a:rPr>
              <a:t>徒</a:t>
            </a:r>
            <a:r>
              <a:rPr lang="en-US" altLang="zh-CN" sz="2400" b="1" dirty="0" smtClean="0">
                <a:solidFill>
                  <a:srgbClr val="FF0000"/>
                </a:solidFill>
                <a:latin typeface="华文细黑"/>
                <a:ea typeface="华文细黑"/>
                <a:cs typeface="华文细黑"/>
              </a:rPr>
              <a:t>”296</a:t>
            </a:r>
            <a:r>
              <a:rPr lang="zh-CN" altLang="en-US" sz="2400" b="1" dirty="0" smtClean="0">
                <a:solidFill>
                  <a:srgbClr val="FF0000"/>
                </a:solidFill>
                <a:latin typeface="华文细黑"/>
                <a:ea typeface="华文细黑"/>
                <a:cs typeface="华文细黑"/>
              </a:rPr>
              <a:t>次（</a:t>
            </a:r>
            <a:r>
              <a:rPr lang="en-US" altLang="zh-CN" sz="2400" b="1" dirty="0">
                <a:solidFill>
                  <a:srgbClr val="FF0000"/>
                </a:solidFill>
                <a:latin typeface="华文细黑"/>
                <a:ea typeface="华文细黑"/>
                <a:cs typeface="华文细黑"/>
              </a:rPr>
              <a:t>OT-2x</a:t>
            </a:r>
            <a:r>
              <a:rPr lang="zh-CN" altLang="en-US" sz="2400" b="1" dirty="0">
                <a:solidFill>
                  <a:srgbClr val="FF0000"/>
                </a:solidFill>
                <a:latin typeface="华文细黑"/>
                <a:ea typeface="华文细黑"/>
                <a:cs typeface="华文细黑"/>
              </a:rPr>
              <a:t>） </a:t>
            </a:r>
            <a:r>
              <a:rPr lang="en-US" altLang="zh-CN" sz="2400" b="1" dirty="0">
                <a:solidFill>
                  <a:srgbClr val="FF0000"/>
                </a:solidFill>
                <a:latin typeface="华文细黑"/>
                <a:ea typeface="华文细黑"/>
                <a:cs typeface="华文细黑"/>
              </a:rPr>
              <a:t>- </a:t>
            </a:r>
            <a:r>
              <a:rPr lang="zh-CN" altLang="en-US" sz="2400" b="1" dirty="0" smtClean="0">
                <a:solidFill>
                  <a:srgbClr val="FF0000"/>
                </a:solidFill>
                <a:latin typeface="华文细黑"/>
                <a:ea typeface="华文细黑"/>
                <a:cs typeface="华文细黑"/>
              </a:rPr>
              <a:t>神的门徒（</a:t>
            </a:r>
            <a:r>
              <a:rPr lang="zh-CN" altLang="en-US" sz="2400" b="1" dirty="0">
                <a:solidFill>
                  <a:srgbClr val="FF0000"/>
                </a:solidFill>
                <a:latin typeface="华文细黑"/>
                <a:ea typeface="华文细黑"/>
                <a:cs typeface="华文细黑"/>
              </a:rPr>
              <a:t>赛</a:t>
            </a:r>
            <a:r>
              <a:rPr lang="en-US" altLang="zh-CN" sz="2400" b="1" dirty="0" smtClean="0">
                <a:solidFill>
                  <a:srgbClr val="FF0000"/>
                </a:solidFill>
                <a:latin typeface="华文细黑"/>
                <a:ea typeface="华文细黑"/>
                <a:cs typeface="华文细黑"/>
              </a:rPr>
              <a:t>8:16</a:t>
            </a:r>
            <a:r>
              <a:rPr lang="zh-CN" altLang="en-US" sz="2400" b="1" dirty="0">
                <a:solidFill>
                  <a:srgbClr val="FF0000"/>
                </a:solidFill>
                <a:latin typeface="华文细黑"/>
                <a:ea typeface="华文细黑"/>
                <a:cs typeface="华文细黑"/>
              </a:rPr>
              <a:t>）或者王（</a:t>
            </a:r>
            <a:r>
              <a:rPr lang="en-US" altLang="zh-CN" sz="2400" b="1" dirty="0">
                <a:solidFill>
                  <a:srgbClr val="FF0000"/>
                </a:solidFill>
                <a:latin typeface="华文细黑"/>
                <a:ea typeface="华文细黑"/>
                <a:cs typeface="华文细黑"/>
              </a:rPr>
              <a:t>19:11</a:t>
            </a:r>
            <a:r>
              <a:rPr lang="zh-CN" altLang="en-US" sz="2400" b="1" dirty="0">
                <a:solidFill>
                  <a:srgbClr val="FF0000"/>
                </a:solidFill>
                <a:latin typeface="华文细黑"/>
                <a:ea typeface="华文细黑"/>
                <a:cs typeface="华文细黑"/>
              </a:rPr>
              <a:t>），马</a:t>
            </a:r>
            <a:r>
              <a:rPr lang="zh-CN" altLang="en-US" sz="2400" b="1" dirty="0" smtClean="0">
                <a:solidFill>
                  <a:srgbClr val="FF0000"/>
                </a:solidFill>
                <a:latin typeface="华文细黑"/>
                <a:ea typeface="华文细黑"/>
                <a:cs typeface="华文细黑"/>
              </a:rPr>
              <a:t>太（</a:t>
            </a:r>
            <a:r>
              <a:rPr lang="en-US" altLang="zh-CN" sz="2400" b="1" dirty="0">
                <a:solidFill>
                  <a:srgbClr val="FF0000"/>
                </a:solidFill>
                <a:latin typeface="华文细黑"/>
                <a:ea typeface="华文细黑"/>
                <a:cs typeface="华文细黑"/>
              </a:rPr>
              <a:t>78x</a:t>
            </a:r>
            <a:r>
              <a:rPr lang="zh-CN" altLang="en-US" sz="2400" b="1" dirty="0">
                <a:solidFill>
                  <a:srgbClr val="FF0000"/>
                </a:solidFill>
                <a:latin typeface="华文细黑"/>
                <a:ea typeface="华文细黑"/>
                <a:cs typeface="华文细黑"/>
              </a:rPr>
              <a:t>），马可（</a:t>
            </a:r>
            <a:r>
              <a:rPr lang="en-US" altLang="zh-CN" sz="2400" b="1" dirty="0">
                <a:solidFill>
                  <a:srgbClr val="FF0000"/>
                </a:solidFill>
                <a:latin typeface="华文细黑"/>
                <a:ea typeface="华文细黑"/>
                <a:cs typeface="华文细黑"/>
              </a:rPr>
              <a:t>59x</a:t>
            </a:r>
            <a:r>
              <a:rPr lang="zh-CN" altLang="en-US" sz="2400" b="1" dirty="0">
                <a:solidFill>
                  <a:srgbClr val="FF0000"/>
                </a:solidFill>
                <a:latin typeface="华文细黑"/>
                <a:ea typeface="华文细黑"/>
                <a:cs typeface="华文细黑"/>
              </a:rPr>
              <a:t>），路</a:t>
            </a:r>
            <a:r>
              <a:rPr lang="zh-CN" altLang="en-US" sz="2400" b="1" dirty="0" smtClean="0">
                <a:solidFill>
                  <a:srgbClr val="FF0000"/>
                </a:solidFill>
                <a:latin typeface="华文细黑"/>
                <a:ea typeface="华文细黑"/>
                <a:cs typeface="华文细黑"/>
              </a:rPr>
              <a:t>加 </a:t>
            </a:r>
            <a:r>
              <a:rPr lang="zh-CN" altLang="en-US" sz="2400" b="1" dirty="0">
                <a:solidFill>
                  <a:srgbClr val="FF0000"/>
                </a:solidFill>
                <a:latin typeface="华文细黑"/>
                <a:ea typeface="华文细黑"/>
                <a:cs typeface="华文细黑"/>
              </a:rPr>
              <a:t>（</a:t>
            </a:r>
            <a:r>
              <a:rPr lang="en-US" altLang="zh-CN" sz="2400" b="1" dirty="0">
                <a:solidFill>
                  <a:srgbClr val="FF0000"/>
                </a:solidFill>
                <a:latin typeface="华文细黑"/>
                <a:ea typeface="华文细黑"/>
                <a:cs typeface="华文细黑"/>
              </a:rPr>
              <a:t>50x</a:t>
            </a:r>
            <a:r>
              <a:rPr lang="zh-CN" altLang="en-US" sz="2400" b="1" dirty="0">
                <a:solidFill>
                  <a:srgbClr val="FF0000"/>
                </a:solidFill>
                <a:latin typeface="华文细黑"/>
                <a:ea typeface="华文细黑"/>
                <a:cs typeface="华文细黑"/>
              </a:rPr>
              <a:t>），约翰（</a:t>
            </a:r>
            <a:r>
              <a:rPr lang="en-US" altLang="zh-CN" sz="2400" b="1" dirty="0">
                <a:solidFill>
                  <a:srgbClr val="FF0000"/>
                </a:solidFill>
                <a:latin typeface="华文细黑"/>
                <a:ea typeface="华文细黑"/>
                <a:cs typeface="华文细黑"/>
              </a:rPr>
              <a:t>89x</a:t>
            </a:r>
            <a:r>
              <a:rPr lang="zh-CN" altLang="en-US" sz="2400" b="1" dirty="0">
                <a:solidFill>
                  <a:srgbClr val="FF0000"/>
                </a:solidFill>
                <a:latin typeface="华文细黑"/>
                <a:ea typeface="华文细黑"/>
                <a:cs typeface="华文细黑"/>
              </a:rPr>
              <a:t>）和使徒行传（</a:t>
            </a:r>
            <a:r>
              <a:rPr lang="en-US" altLang="zh-CN" sz="2400" b="1" dirty="0">
                <a:solidFill>
                  <a:srgbClr val="FF0000"/>
                </a:solidFill>
                <a:latin typeface="华文细黑"/>
                <a:ea typeface="华文细黑"/>
                <a:cs typeface="华文细黑"/>
              </a:rPr>
              <a:t>26x</a:t>
            </a:r>
            <a:r>
              <a:rPr lang="zh-CN" altLang="en-US" sz="2400" b="1" dirty="0">
                <a:solidFill>
                  <a:srgbClr val="FF0000"/>
                </a:solidFill>
                <a:latin typeface="华文细黑"/>
                <a:ea typeface="华文细黑"/>
                <a:cs typeface="华文细黑"/>
              </a:rPr>
              <a:t>）。 “门徒”是使徒行传中最常用的名字。 它是指所有相信复活主的人。</a:t>
            </a:r>
            <a:endParaRPr lang="en-US" altLang="zh-CN" sz="2400" b="1" dirty="0" smtClean="0">
              <a:solidFill>
                <a:srgbClr val="FF0000"/>
              </a:solidFill>
              <a:latin typeface="华文细黑"/>
              <a:ea typeface="华文细黑"/>
              <a:cs typeface="华文细黑"/>
            </a:endParaRPr>
          </a:p>
          <a:p>
            <a:r>
              <a:rPr lang="en-US" sz="2400" b="1" dirty="0" smtClean="0">
                <a:latin typeface="Arial Narrow"/>
                <a:cs typeface="Arial Narrow"/>
              </a:rPr>
              <a:t>B</a:t>
            </a:r>
            <a:r>
              <a:rPr lang="en-US" sz="2400" b="1" dirty="0">
                <a:latin typeface="Arial Narrow"/>
                <a:cs typeface="Arial Narrow"/>
              </a:rPr>
              <a:t>. They were “disciples”. </a:t>
            </a:r>
            <a:r>
              <a:rPr lang="en-US" sz="2400" dirty="0">
                <a:latin typeface="Arial Narrow"/>
                <a:cs typeface="Arial Narrow"/>
              </a:rPr>
              <a:t>A disciple means a </a:t>
            </a:r>
            <a:r>
              <a:rPr lang="en-US" sz="2400" dirty="0" err="1">
                <a:latin typeface="Arial Narrow"/>
                <a:cs typeface="Arial Narrow"/>
              </a:rPr>
              <a:t>follower,learner</a:t>
            </a:r>
            <a:r>
              <a:rPr lang="en-US" sz="2400" dirty="0">
                <a:latin typeface="Arial Narrow"/>
                <a:cs typeface="Arial Narrow"/>
              </a:rPr>
              <a:t> or student. They were “followers of Jesus”(9:1,10,25-26,36,38).Jesus </a:t>
            </a:r>
            <a:r>
              <a:rPr lang="en-US" sz="2400" dirty="0" smtClean="0">
                <a:latin typeface="Arial Narrow"/>
                <a:cs typeface="Arial Narrow"/>
              </a:rPr>
              <a:t>called </a:t>
            </a:r>
            <a:r>
              <a:rPr lang="en-US" sz="2400" dirty="0">
                <a:latin typeface="Arial Narrow"/>
                <a:cs typeface="Arial Narrow"/>
              </a:rPr>
              <a:t>His disciples to “</a:t>
            </a:r>
            <a:r>
              <a:rPr lang="en-US" sz="2400" dirty="0" smtClean="0">
                <a:latin typeface="Arial Narrow"/>
                <a:cs typeface="Arial Narrow"/>
              </a:rPr>
              <a:t>follow me”</a:t>
            </a:r>
            <a:r>
              <a:rPr lang="en-US" sz="2400" dirty="0">
                <a:latin typeface="Arial Narrow"/>
                <a:cs typeface="Arial Narrow"/>
              </a:rPr>
              <a:t>(Lk.5:27).It was the task of the disciple to </a:t>
            </a:r>
            <a:r>
              <a:rPr lang="en-US" sz="2400" dirty="0" smtClean="0">
                <a:latin typeface="Arial Narrow"/>
                <a:cs typeface="Arial Narrow"/>
              </a:rPr>
              <a:t>learn </a:t>
            </a:r>
            <a:r>
              <a:rPr lang="en-US" sz="2400" dirty="0">
                <a:latin typeface="Arial Narrow"/>
                <a:cs typeface="Arial Narrow"/>
              </a:rPr>
              <a:t>and pass </a:t>
            </a:r>
            <a:r>
              <a:rPr lang="en-US" sz="2400" dirty="0" smtClean="0">
                <a:latin typeface="Arial Narrow"/>
                <a:cs typeface="Arial Narrow"/>
              </a:rPr>
              <a:t>on </a:t>
            </a:r>
            <a:r>
              <a:rPr lang="en-US" sz="2400" dirty="0">
                <a:latin typeface="Arial Narrow"/>
                <a:cs typeface="Arial Narrow"/>
              </a:rPr>
              <a:t>the </a:t>
            </a:r>
            <a:r>
              <a:rPr lang="en-US" sz="2400" dirty="0" smtClean="0">
                <a:latin typeface="Arial Narrow"/>
                <a:cs typeface="Arial Narrow"/>
              </a:rPr>
              <a:t>say-</a:t>
            </a:r>
            <a:r>
              <a:rPr lang="en-US" sz="2400" dirty="0" err="1" smtClean="0">
                <a:latin typeface="Arial Narrow"/>
                <a:cs typeface="Arial Narrow"/>
              </a:rPr>
              <a:t>ings</a:t>
            </a:r>
            <a:r>
              <a:rPr lang="en-US" sz="2400" dirty="0" smtClean="0">
                <a:latin typeface="Arial Narrow"/>
                <a:cs typeface="Arial Narrow"/>
              </a:rPr>
              <a:t> </a:t>
            </a:r>
            <a:r>
              <a:rPr lang="en-US" sz="2400" dirty="0">
                <a:latin typeface="Arial Narrow"/>
                <a:cs typeface="Arial Narrow"/>
              </a:rPr>
              <a:t>and teachings of the </a:t>
            </a:r>
            <a:r>
              <a:rPr lang="en-US" sz="2400" dirty="0" err="1">
                <a:latin typeface="Arial Narrow"/>
                <a:cs typeface="Arial Narrow"/>
              </a:rPr>
              <a:t>master</a:t>
            </a:r>
            <a:r>
              <a:rPr lang="en-US" sz="2400" dirty="0" err="1" smtClean="0">
                <a:latin typeface="Arial Narrow"/>
                <a:cs typeface="Arial Narrow"/>
              </a:rPr>
              <a:t>.“Disciple</a:t>
            </a:r>
            <a:r>
              <a:rPr lang="en-US" sz="2400" dirty="0" smtClean="0">
                <a:latin typeface="Arial Narrow"/>
                <a:cs typeface="Arial Narrow"/>
              </a:rPr>
              <a:t>” </a:t>
            </a:r>
            <a:r>
              <a:rPr lang="en-US" sz="2400" dirty="0">
                <a:latin typeface="Arial Narrow"/>
                <a:cs typeface="Arial Narrow"/>
              </a:rPr>
              <a:t>is used 296 times in the Bible</a:t>
            </a:r>
            <a:r>
              <a:rPr lang="en-US" sz="2400" dirty="0" smtClean="0">
                <a:latin typeface="Arial Narrow"/>
                <a:cs typeface="Arial Narrow"/>
              </a:rPr>
              <a:t>:(</a:t>
            </a:r>
            <a:r>
              <a:rPr lang="en-US" sz="2400" dirty="0">
                <a:latin typeface="Arial Narrow"/>
                <a:cs typeface="Arial Narrow"/>
              </a:rPr>
              <a:t>OT-2x</a:t>
            </a:r>
            <a:r>
              <a:rPr lang="en-US" sz="2400" dirty="0" smtClean="0">
                <a:latin typeface="Arial Narrow"/>
                <a:cs typeface="Arial Narrow"/>
              </a:rPr>
              <a:t>) -</a:t>
            </a:r>
            <a:r>
              <a:rPr lang="en-US" sz="2400" dirty="0">
                <a:latin typeface="Arial Narrow"/>
                <a:cs typeface="Arial Narrow"/>
              </a:rPr>
              <a:t>Disciple of God(Isa.8:16) or a King(19:11) and </a:t>
            </a:r>
            <a:endParaRPr lang="en-US" sz="2400" dirty="0" smtClean="0">
              <a:latin typeface="Arial Narrow"/>
              <a:cs typeface="Arial Narrow"/>
            </a:endParaRPr>
          </a:p>
          <a:p>
            <a:r>
              <a:rPr lang="en-US" sz="2400" dirty="0" smtClean="0">
                <a:latin typeface="Arial Narrow"/>
                <a:cs typeface="Arial Narrow"/>
              </a:rPr>
              <a:t>Matt</a:t>
            </a:r>
            <a:r>
              <a:rPr lang="en-US" sz="2400" dirty="0">
                <a:latin typeface="Arial Narrow"/>
                <a:cs typeface="Arial Narrow"/>
              </a:rPr>
              <a:t>.(78x), Mark(59x)</a:t>
            </a:r>
            <a:r>
              <a:rPr lang="en-US" sz="2400" dirty="0" smtClean="0">
                <a:latin typeface="Arial Narrow"/>
                <a:cs typeface="Arial Narrow"/>
              </a:rPr>
              <a:t>,Luke</a:t>
            </a:r>
            <a:r>
              <a:rPr lang="en-US" sz="2400" dirty="0">
                <a:latin typeface="Arial Narrow"/>
                <a:cs typeface="Arial Narrow"/>
              </a:rPr>
              <a:t>(50x)</a:t>
            </a:r>
            <a:r>
              <a:rPr lang="en-US" sz="2400" dirty="0" smtClean="0">
                <a:latin typeface="Arial Narrow"/>
                <a:cs typeface="Arial Narrow"/>
              </a:rPr>
              <a:t>,John</a:t>
            </a:r>
            <a:r>
              <a:rPr lang="en-US" sz="2400" dirty="0">
                <a:latin typeface="Arial Narrow"/>
                <a:cs typeface="Arial Narrow"/>
              </a:rPr>
              <a:t>(89x)and </a:t>
            </a:r>
            <a:endParaRPr lang="en-US" sz="2400" dirty="0" smtClean="0">
              <a:latin typeface="Arial Narrow"/>
              <a:cs typeface="Arial Narrow"/>
            </a:endParaRPr>
          </a:p>
          <a:p>
            <a:r>
              <a:rPr lang="en-US" sz="2400" dirty="0" smtClean="0">
                <a:latin typeface="Arial Narrow"/>
                <a:cs typeface="Arial Narrow"/>
              </a:rPr>
              <a:t>Acts</a:t>
            </a:r>
            <a:r>
              <a:rPr lang="en-US" sz="2400" dirty="0">
                <a:latin typeface="Arial Narrow"/>
                <a:cs typeface="Arial Narrow"/>
              </a:rPr>
              <a:t>(26x)</a:t>
            </a:r>
            <a:r>
              <a:rPr lang="en-US" sz="2400" dirty="0" smtClean="0">
                <a:latin typeface="Arial Narrow"/>
                <a:cs typeface="Arial Narrow"/>
              </a:rPr>
              <a:t>.“</a:t>
            </a:r>
            <a:r>
              <a:rPr lang="en-US" sz="2400" dirty="0">
                <a:latin typeface="Arial Narrow"/>
                <a:cs typeface="Arial Narrow"/>
              </a:rPr>
              <a:t>Disciples” is the name </a:t>
            </a:r>
            <a:r>
              <a:rPr lang="en-US" sz="2400" dirty="0" smtClean="0">
                <a:latin typeface="Arial Narrow"/>
                <a:cs typeface="Arial Narrow"/>
              </a:rPr>
              <a:t>that </a:t>
            </a:r>
            <a:r>
              <a:rPr lang="en-US" sz="2400" dirty="0">
                <a:latin typeface="Arial Narrow"/>
                <a:cs typeface="Arial Narrow"/>
              </a:rPr>
              <a:t>is used </a:t>
            </a:r>
            <a:endParaRPr lang="en-US" sz="2400" dirty="0" smtClean="0">
              <a:latin typeface="Arial Narrow"/>
              <a:cs typeface="Arial Narrow"/>
            </a:endParaRPr>
          </a:p>
          <a:p>
            <a:r>
              <a:rPr lang="en-US" sz="2400" dirty="0" smtClean="0">
                <a:latin typeface="Arial Narrow"/>
                <a:cs typeface="Arial Narrow"/>
              </a:rPr>
              <a:t>most </a:t>
            </a:r>
            <a:r>
              <a:rPr lang="en-US" sz="2400" dirty="0">
                <a:latin typeface="Arial Narrow"/>
                <a:cs typeface="Arial Narrow"/>
              </a:rPr>
              <a:t>in the book of Acts. It refers to all those </a:t>
            </a:r>
            <a:endParaRPr lang="en-US" sz="2400" dirty="0" smtClean="0">
              <a:latin typeface="Arial Narrow"/>
              <a:cs typeface="Arial Narrow"/>
            </a:endParaRPr>
          </a:p>
          <a:p>
            <a:r>
              <a:rPr lang="en-US" sz="2400" dirty="0" smtClean="0">
                <a:latin typeface="Arial Narrow"/>
                <a:cs typeface="Arial Narrow"/>
              </a:rPr>
              <a:t>who </a:t>
            </a:r>
            <a:r>
              <a:rPr lang="en-US" sz="2400" dirty="0">
                <a:latin typeface="Arial Narrow"/>
                <a:cs typeface="Arial Narrow"/>
              </a:rPr>
              <a:t>believe in the risen Lord. </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5675925" y="4510117"/>
            <a:ext cx="3160236" cy="2367127"/>
          </a:xfrm>
          <a:prstGeom prst="rect">
            <a:avLst/>
          </a:prstGeom>
        </p:spPr>
      </p:pic>
    </p:spTree>
    <p:extLst>
      <p:ext uri="{BB962C8B-B14F-4D97-AF65-F5344CB8AC3E}">
        <p14:creationId xmlns:p14="http://schemas.microsoft.com/office/powerpoint/2010/main" val="42325074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001642"/>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C</a:t>
            </a:r>
            <a:r>
              <a:rPr lang="zh-CN" altLang="en-US" sz="2400" b="1" dirty="0" smtClean="0">
                <a:solidFill>
                  <a:srgbClr val="FF0000"/>
                </a:solidFill>
                <a:latin typeface="华文细黑"/>
                <a:ea typeface="华文细黑"/>
                <a:cs typeface="华文细黑"/>
              </a:rPr>
              <a:t>。</a:t>
            </a:r>
            <a:r>
              <a:rPr lang="zh-TW" altLang="en-US" sz="2400" b="1" dirty="0">
                <a:solidFill>
                  <a:srgbClr val="FF0000"/>
                </a:solidFill>
                <a:latin typeface="华文细黑"/>
                <a:ea typeface="华文细黑"/>
                <a:cs typeface="华文细黑"/>
              </a:rPr>
              <a:t>他们是“</a:t>
            </a:r>
            <a:r>
              <a:rPr lang="zh-TW" altLang="en-US" sz="2400" b="1" dirty="0" smtClean="0">
                <a:solidFill>
                  <a:srgbClr val="FF0000"/>
                </a:solidFill>
                <a:latin typeface="华文细黑"/>
                <a:ea typeface="华文细黑"/>
                <a:cs typeface="华文细黑"/>
              </a:rPr>
              <a:t>属于</a:t>
            </a:r>
            <a:r>
              <a:rPr lang="zh-CN" altLang="en-US" sz="2400" b="1" dirty="0" smtClean="0">
                <a:solidFill>
                  <a:srgbClr val="FF0000"/>
                </a:solidFill>
                <a:latin typeface="华文细黑"/>
                <a:ea typeface="华文细黑"/>
                <a:cs typeface="华文细黑"/>
              </a:rPr>
              <a:t>这</a:t>
            </a:r>
            <a:r>
              <a:rPr lang="zh-TW" altLang="en-US" sz="2400" b="1" dirty="0" smtClean="0">
                <a:solidFill>
                  <a:srgbClr val="FF0000"/>
                </a:solidFill>
                <a:latin typeface="华文细黑"/>
                <a:ea typeface="华文细黑"/>
                <a:cs typeface="华文细黑"/>
              </a:rPr>
              <a:t>道的人</a:t>
            </a:r>
            <a:r>
              <a:rPr lang="zh-TW" altLang="en-US" sz="2400" b="1" dirty="0">
                <a:solidFill>
                  <a:srgbClr val="FF0000"/>
                </a:solidFill>
                <a:latin typeface="华文细黑"/>
                <a:ea typeface="华文细黑"/>
                <a:cs typeface="华文细黑"/>
              </a:rPr>
              <a:t>”</a:t>
            </a:r>
            <a:r>
              <a:rPr lang="zh-TW" altLang="en-US" sz="2400" b="1"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这</a:t>
            </a:r>
            <a:r>
              <a:rPr lang="zh-TW" altLang="en-US" sz="2400" dirty="0" smtClean="0">
                <a:solidFill>
                  <a:srgbClr val="FF0000"/>
                </a:solidFill>
                <a:latin typeface="华文细黑"/>
                <a:ea typeface="华文细黑"/>
                <a:cs typeface="华文细黑"/>
              </a:rPr>
              <a:t>道”</a:t>
            </a:r>
            <a:r>
              <a:rPr lang="zh-TW" altLang="en-US" sz="2400" dirty="0">
                <a:solidFill>
                  <a:srgbClr val="FF0000"/>
                </a:solidFill>
                <a:latin typeface="华文细黑"/>
                <a:ea typeface="华文细黑"/>
                <a:cs typeface="华文细黑"/>
              </a:rPr>
              <a:t>在使徒行传中使用了</a:t>
            </a:r>
            <a:r>
              <a:rPr lang="en-US" altLang="zh-TW" sz="2400" dirty="0" smtClean="0">
                <a:solidFill>
                  <a:srgbClr val="FF0000"/>
                </a:solidFill>
                <a:latin typeface="华文细黑"/>
                <a:ea typeface="华文细黑"/>
                <a:cs typeface="华文细黑"/>
              </a:rPr>
              <a:t>9</a:t>
            </a:r>
            <a:r>
              <a:rPr lang="zh-TW" altLang="en-US" sz="2400" dirty="0" smtClean="0">
                <a:solidFill>
                  <a:srgbClr val="FF0000"/>
                </a:solidFill>
                <a:latin typeface="华文细黑"/>
                <a:ea typeface="华文细黑"/>
                <a:cs typeface="华文细黑"/>
              </a:rPr>
              <a:t>次</a:t>
            </a:r>
            <a:r>
              <a:rPr lang="en-US" altLang="zh-TW" sz="2400" dirty="0" smtClean="0">
                <a:solidFill>
                  <a:srgbClr val="FF0000"/>
                </a:solidFill>
                <a:latin typeface="华文细黑"/>
                <a:ea typeface="华文细黑"/>
                <a:cs typeface="华文细黑"/>
              </a:rPr>
              <a:t>(9:2;;16:17;18:25,26;19:9,23;22:4;24:14,22)</a:t>
            </a:r>
            <a:r>
              <a:rPr lang="zh-TW" altLang="en-US" sz="2400" dirty="0" smtClean="0">
                <a:solidFill>
                  <a:srgbClr val="FF0000"/>
                </a:solidFill>
                <a:latin typeface="华文细黑"/>
                <a:ea typeface="华文细黑"/>
                <a:cs typeface="华文细黑"/>
              </a:rPr>
              <a:t>。耶稣称自己为</a:t>
            </a:r>
            <a:r>
              <a:rPr lang="zh-CN" altLang="en-US" sz="2400" dirty="0" smtClean="0">
                <a:solidFill>
                  <a:srgbClr val="FF0000"/>
                </a:solidFill>
                <a:latin typeface="华文细黑"/>
                <a:ea typeface="华文细黑"/>
                <a:cs typeface="华文细黑"/>
              </a:rPr>
              <a:t>道</a:t>
            </a:r>
            <a:r>
              <a:rPr lang="zh-TW" altLang="en-US" sz="2400" dirty="0" smtClean="0">
                <a:solidFill>
                  <a:srgbClr val="FF0000"/>
                </a:solidFill>
                <a:latin typeface="华文细黑"/>
                <a:ea typeface="华文细黑"/>
                <a:cs typeface="华文细黑"/>
              </a:rPr>
              <a:t>路。</a:t>
            </a:r>
            <a:endParaRPr lang="en-US" altLang="zh-TW"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D</a:t>
            </a:r>
            <a:r>
              <a:rPr lang="zh-CN" altLang="en-US" sz="2400" b="1" dirty="0">
                <a:solidFill>
                  <a:srgbClr val="FF0000"/>
                </a:solidFill>
                <a:latin typeface="华文细黑"/>
                <a:ea typeface="华文细黑"/>
                <a:cs typeface="华文细黑"/>
              </a:rPr>
              <a:t>。他们被称为“圣徒”，“</a:t>
            </a:r>
            <a:r>
              <a:rPr lang="zh-CN" altLang="en-US" sz="2400" b="1" dirty="0" smtClean="0">
                <a:solidFill>
                  <a:srgbClr val="FF0000"/>
                </a:solidFill>
                <a:latin typeface="华文细黑"/>
                <a:ea typeface="华文细黑"/>
                <a:cs typeface="华文细黑"/>
              </a:rPr>
              <a:t>圣</a:t>
            </a:r>
            <a:r>
              <a:rPr lang="zh-CN" altLang="en-US" sz="2400" b="1" dirty="0" smtClean="0">
                <a:solidFill>
                  <a:srgbClr val="FF0000"/>
                </a:solidFill>
                <a:latin typeface="华文细黑"/>
                <a:ea typeface="华文细黑"/>
                <a:cs typeface="华文细黑"/>
              </a:rPr>
              <a:t>民</a:t>
            </a:r>
            <a:r>
              <a:rPr lang="zh-CN" altLang="en-US" sz="2400" b="1" dirty="0" smtClean="0">
                <a:solidFill>
                  <a:srgbClr val="FF0000"/>
                </a:solidFill>
                <a:latin typeface="华文细黑"/>
                <a:ea typeface="华文细黑"/>
                <a:cs typeface="华文细黑"/>
              </a:rPr>
              <a:t>”</a:t>
            </a:r>
            <a:r>
              <a:rPr lang="zh-CN" altLang="en-US" sz="2400" b="1" dirty="0">
                <a:solidFill>
                  <a:srgbClr val="FF0000"/>
                </a:solidFill>
                <a:latin typeface="华文细黑"/>
                <a:ea typeface="华文细黑"/>
                <a:cs typeface="华文细黑"/>
              </a:rPr>
              <a:t>和主的百姓。 </a:t>
            </a:r>
            <a:r>
              <a:rPr lang="zh-CN" altLang="en-US" sz="2400" dirty="0" smtClean="0">
                <a:solidFill>
                  <a:srgbClr val="FF0000"/>
                </a:solidFill>
                <a:latin typeface="华文细黑"/>
                <a:ea typeface="华文细黑"/>
                <a:cs typeface="华文细黑"/>
              </a:rPr>
              <a:t>他们被神分别出来（</a:t>
            </a:r>
            <a:r>
              <a:rPr lang="en-US" altLang="zh-CN" sz="2400" dirty="0" smtClean="0">
                <a:solidFill>
                  <a:srgbClr val="FF0000"/>
                </a:solidFill>
                <a:latin typeface="华文细黑"/>
                <a:ea typeface="华文细黑"/>
                <a:cs typeface="华文细黑"/>
              </a:rPr>
              <a:t>9:13,32,41</a:t>
            </a:r>
            <a:r>
              <a:rPr lang="zh-CN" altLang="en-US" sz="2400" dirty="0">
                <a:solidFill>
                  <a:srgbClr val="FF0000"/>
                </a:solidFill>
                <a:latin typeface="华文细黑"/>
                <a:ea typeface="华文细黑"/>
                <a:cs typeface="华文细黑"/>
              </a:rPr>
              <a:t>）。 书信中最常用的名字</a:t>
            </a:r>
            <a:r>
              <a:rPr lang="zh-CN" altLang="en-US" sz="2400" dirty="0" smtClean="0">
                <a:solidFill>
                  <a:srgbClr val="FF0000"/>
                </a:solidFill>
                <a:latin typeface="华文细黑"/>
                <a:ea typeface="华文细黑"/>
                <a:cs typeface="华文细黑"/>
              </a:rPr>
              <a:t>（新约书信）</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他们称</a:t>
            </a:r>
            <a:r>
              <a:rPr lang="zh-CN" altLang="en-US" sz="2400" dirty="0">
                <a:solidFill>
                  <a:srgbClr val="FF0000"/>
                </a:solidFill>
                <a:latin typeface="华文细黑"/>
                <a:ea typeface="华文细黑"/>
                <a:cs typeface="华文细黑"/>
              </a:rPr>
              <a:t>耶稣</a:t>
            </a:r>
            <a:r>
              <a:rPr lang="zh-CN" altLang="en-US" sz="2400" dirty="0" smtClean="0">
                <a:solidFill>
                  <a:srgbClr val="FF0000"/>
                </a:solidFill>
                <a:latin typeface="华文细黑"/>
                <a:ea typeface="华文细黑"/>
                <a:cs typeface="华文细黑"/>
              </a:rPr>
              <a:t>为主，</a:t>
            </a:r>
            <a:r>
              <a:rPr lang="zh-CN" altLang="en-US" sz="2400" dirty="0">
                <a:solidFill>
                  <a:srgbClr val="FF0000"/>
                </a:solidFill>
                <a:latin typeface="华文细黑"/>
                <a:ea typeface="华文细黑"/>
                <a:cs typeface="华文细黑"/>
              </a:rPr>
              <a:t>他们也是耶稣</a:t>
            </a:r>
            <a:r>
              <a:rPr lang="zh-CN" altLang="en-US" sz="2400" dirty="0" smtClean="0">
                <a:solidFill>
                  <a:srgbClr val="FF0000"/>
                </a:solidFill>
                <a:latin typeface="华文细黑"/>
                <a:ea typeface="华文细黑"/>
                <a:cs typeface="华文细黑"/>
              </a:rPr>
              <a:t>的忠实的和真正的见证人（在启示录</a:t>
            </a:r>
            <a:r>
              <a:rPr lang="en-US" altLang="zh-CN" sz="2400" dirty="0" smtClean="0">
                <a:solidFill>
                  <a:srgbClr val="FF0000"/>
                </a:solidFill>
                <a:latin typeface="华文细黑"/>
                <a:ea typeface="华文细黑"/>
                <a:cs typeface="华文细黑"/>
              </a:rPr>
              <a:t>13</a:t>
            </a:r>
            <a:r>
              <a:rPr lang="zh-CN" altLang="en-US" sz="2400" dirty="0" smtClean="0">
                <a:solidFill>
                  <a:srgbClr val="FF0000"/>
                </a:solidFill>
                <a:latin typeface="华文细黑"/>
                <a:ea typeface="华文细黑"/>
                <a:cs typeface="华文细黑"/>
              </a:rPr>
              <a:t>次）。</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E</a:t>
            </a:r>
            <a:r>
              <a:rPr lang="zh-CN" altLang="en-US" sz="2400" b="1" dirty="0">
                <a:solidFill>
                  <a:srgbClr val="FF0000"/>
                </a:solidFill>
                <a:latin typeface="华文细黑"/>
                <a:ea typeface="华文细黑"/>
                <a:cs typeface="华文细黑"/>
              </a:rPr>
              <a:t>。他们是</a:t>
            </a:r>
            <a:r>
              <a:rPr lang="zh-CN" altLang="en-US" sz="2400" b="1" dirty="0" smtClean="0">
                <a:solidFill>
                  <a:srgbClr val="FF0000"/>
                </a:solidFill>
                <a:latin typeface="华文细黑"/>
                <a:ea typeface="华文细黑"/>
                <a:cs typeface="华文细黑"/>
              </a:rPr>
              <a:t>“凡求告主名的”</a:t>
            </a:r>
            <a:r>
              <a:rPr lang="zh-CN" altLang="en-US" sz="2400" b="1"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凡求告</a:t>
            </a:r>
            <a:r>
              <a:rPr lang="zh-CN" altLang="en-US" sz="2400" dirty="0" smtClean="0">
                <a:solidFill>
                  <a:srgbClr val="FF0000"/>
                </a:solidFill>
                <a:latin typeface="华文细黑"/>
                <a:ea typeface="华文细黑"/>
                <a:cs typeface="华文细黑"/>
              </a:rPr>
              <a:t>主名的</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就必得救”（</a:t>
            </a:r>
            <a:r>
              <a:rPr lang="en-US" altLang="zh-CN" sz="2400" dirty="0" smtClean="0">
                <a:solidFill>
                  <a:srgbClr val="FF0000"/>
                </a:solidFill>
                <a:latin typeface="华文细黑"/>
                <a:ea typeface="华文细黑"/>
                <a:cs typeface="华文细黑"/>
              </a:rPr>
              <a:t>2</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21; 9:14,21;22:16</a:t>
            </a:r>
            <a:r>
              <a:rPr lang="zh-CN" altLang="en-US" sz="2400" dirty="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b="1" dirty="0" smtClean="0">
                <a:latin typeface="Arial Narrow"/>
                <a:cs typeface="Arial Narrow"/>
              </a:rPr>
              <a:t>C</a:t>
            </a:r>
            <a:r>
              <a:rPr lang="en-US" sz="2400" b="1" dirty="0">
                <a:latin typeface="Arial Narrow"/>
                <a:cs typeface="Arial Narrow"/>
              </a:rPr>
              <a:t>. They were “those who belonged to the Way”.</a:t>
            </a:r>
            <a:r>
              <a:rPr lang="en-US" sz="2400" dirty="0">
                <a:latin typeface="Arial Narrow"/>
                <a:cs typeface="Arial Narrow"/>
              </a:rPr>
              <a:t> “The Way</a:t>
            </a:r>
            <a:r>
              <a:rPr lang="en-US" sz="2400" dirty="0" smtClean="0">
                <a:latin typeface="Arial Narrow"/>
                <a:cs typeface="Arial Narrow"/>
              </a:rPr>
              <a:t>” </a:t>
            </a:r>
            <a:r>
              <a:rPr lang="en-US" sz="2400" dirty="0">
                <a:latin typeface="Arial Narrow"/>
                <a:cs typeface="Arial Narrow"/>
              </a:rPr>
              <a:t>is used 9 times in Acts(9:2;16:17;18:</a:t>
            </a:r>
            <a:r>
              <a:rPr lang="en-US" sz="2400" dirty="0" smtClean="0">
                <a:latin typeface="Arial Narrow"/>
                <a:cs typeface="Arial Narrow"/>
              </a:rPr>
              <a:t>25,26;19</a:t>
            </a:r>
            <a:r>
              <a:rPr lang="en-US" sz="2400" dirty="0">
                <a:latin typeface="Arial Narrow"/>
                <a:cs typeface="Arial Narrow"/>
              </a:rPr>
              <a:t>:9,23;22:</a:t>
            </a:r>
            <a:r>
              <a:rPr lang="en-US" sz="2400" dirty="0" smtClean="0">
                <a:latin typeface="Arial Narrow"/>
                <a:cs typeface="Arial Narrow"/>
              </a:rPr>
              <a:t>4;24</a:t>
            </a:r>
            <a:r>
              <a:rPr lang="en-US" sz="2400" dirty="0">
                <a:latin typeface="Arial Narrow"/>
                <a:cs typeface="Arial Narrow"/>
              </a:rPr>
              <a:t>:14,22)</a:t>
            </a:r>
            <a:r>
              <a:rPr lang="en-US" sz="2400" dirty="0" smtClean="0">
                <a:latin typeface="Arial Narrow"/>
                <a:cs typeface="Arial Narrow"/>
              </a:rPr>
              <a:t>.Jesus </a:t>
            </a:r>
            <a:r>
              <a:rPr lang="en-US" sz="2400" dirty="0">
                <a:latin typeface="Arial Narrow"/>
                <a:cs typeface="Arial Narrow"/>
              </a:rPr>
              <a:t>called Himself “the </a:t>
            </a:r>
            <a:r>
              <a:rPr lang="en-US" sz="2400" dirty="0" smtClean="0">
                <a:latin typeface="Arial Narrow"/>
                <a:cs typeface="Arial Narrow"/>
              </a:rPr>
              <a:t>way.” </a:t>
            </a:r>
          </a:p>
          <a:p>
            <a:r>
              <a:rPr lang="en-US" sz="2400" b="1" dirty="0" smtClean="0">
                <a:latin typeface="Arial Narrow"/>
                <a:cs typeface="Arial Narrow"/>
              </a:rPr>
              <a:t>D</a:t>
            </a:r>
            <a:r>
              <a:rPr lang="en-US" sz="2400" b="1" dirty="0">
                <a:latin typeface="Arial Narrow"/>
                <a:cs typeface="Arial Narrow"/>
              </a:rPr>
              <a:t>. They were called “saints”, “holy people”, and the Lord’s people.</a:t>
            </a:r>
            <a:r>
              <a:rPr lang="en-US" sz="2400" dirty="0">
                <a:latin typeface="Arial Narrow"/>
                <a:cs typeface="Arial Narrow"/>
              </a:rPr>
              <a:t> They are “set apart” by God(9:13,32,41). Most frequently used name in the Epistles (NT Letters). They name Jesus as Lord, they are also faithful and true witnesses for Jesus (in Rev.13x)</a:t>
            </a:r>
            <a:r>
              <a:rPr lang="en-US" sz="2400" dirty="0" smtClean="0">
                <a:latin typeface="Arial Narrow"/>
                <a:cs typeface="Arial Narrow"/>
              </a:rPr>
              <a:t>.</a:t>
            </a:r>
          </a:p>
          <a:p>
            <a:r>
              <a:rPr lang="en-US" sz="2400" b="1" dirty="0">
                <a:latin typeface="Arial Narrow"/>
                <a:cs typeface="Arial Narrow"/>
              </a:rPr>
              <a:t>E. They were “all that call on God’s name”.</a:t>
            </a:r>
            <a:r>
              <a:rPr lang="en-US" sz="2400" dirty="0">
                <a:latin typeface="Arial Narrow"/>
                <a:cs typeface="Arial Narrow"/>
              </a:rPr>
              <a:t> “And everyone who called on the name of the Lord will be saved”(2:21;9:14,21;22:16).</a:t>
            </a:r>
          </a:p>
          <a:p>
            <a:endParaRPr lang="en-US" sz="2400" dirty="0">
              <a:latin typeface="Arial Narrow"/>
              <a:cs typeface="Arial Narrow"/>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8</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18914825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001642"/>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F</a:t>
            </a:r>
            <a:r>
              <a:rPr lang="zh-CN" altLang="en-US" sz="2400" b="1" dirty="0">
                <a:solidFill>
                  <a:srgbClr val="FF0000"/>
                </a:solidFill>
                <a:latin typeface="华文细黑"/>
                <a:ea typeface="华文细黑"/>
                <a:cs typeface="华文细黑"/>
              </a:rPr>
              <a:t>。他们被称为“兄弟”</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这个称呼在</a:t>
            </a:r>
            <a:r>
              <a:rPr lang="zh-CN" altLang="en-US" sz="2400" dirty="0">
                <a:solidFill>
                  <a:srgbClr val="FF0000"/>
                </a:solidFill>
                <a:latin typeface="华文细黑"/>
                <a:ea typeface="华文细黑"/>
                <a:cs typeface="华文细黑"/>
              </a:rPr>
              <a:t>使徒行传中使用了</a:t>
            </a:r>
            <a:r>
              <a:rPr lang="en-US" altLang="zh-CN" sz="2400" dirty="0">
                <a:solidFill>
                  <a:srgbClr val="FF0000"/>
                </a:solidFill>
                <a:latin typeface="华文细黑"/>
                <a:ea typeface="华文细黑"/>
                <a:cs typeface="华文细黑"/>
              </a:rPr>
              <a:t>31</a:t>
            </a:r>
            <a:r>
              <a:rPr lang="zh-CN" altLang="en-US" sz="2400" dirty="0">
                <a:solidFill>
                  <a:srgbClr val="FF0000"/>
                </a:solidFill>
                <a:latin typeface="华文细黑"/>
                <a:ea typeface="华文细黑"/>
                <a:cs typeface="华文细黑"/>
              </a:rPr>
              <a:t>次。 我们是上帝家庭中的“兄弟”和“姐妹”</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兄弟</a:t>
            </a:r>
            <a:r>
              <a:rPr lang="zh-CN" altLang="en-US" sz="2400" dirty="0" smtClean="0">
                <a:solidFill>
                  <a:srgbClr val="FF0000"/>
                </a:solidFill>
                <a:latin typeface="华文细黑"/>
                <a:ea typeface="华文细黑"/>
                <a:cs typeface="华文细黑"/>
              </a:rPr>
              <a:t>扫罗</a:t>
            </a:r>
            <a:r>
              <a:rPr lang="en-US" altLang="zh-CN" sz="2400" dirty="0" smtClean="0">
                <a:solidFill>
                  <a:srgbClr val="FF0000"/>
                </a:solidFill>
                <a:latin typeface="华文细黑"/>
                <a:ea typeface="华文细黑"/>
                <a:cs typeface="华文细黑"/>
              </a:rPr>
              <a:t>9:17</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G</a:t>
            </a:r>
            <a:r>
              <a:rPr lang="zh-CN" altLang="en-US" sz="2400" b="1" dirty="0">
                <a:solidFill>
                  <a:srgbClr val="FF0000"/>
                </a:solidFill>
                <a:latin typeface="华文细黑"/>
                <a:ea typeface="华文细黑"/>
                <a:cs typeface="华文细黑"/>
              </a:rPr>
              <a:t>。他们被称为“信徒”</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这个</a:t>
            </a:r>
            <a:r>
              <a:rPr lang="zh-CN" altLang="en-US" sz="2400" dirty="0">
                <a:solidFill>
                  <a:srgbClr val="FF0000"/>
                </a:solidFill>
                <a:latin typeface="华文细黑"/>
                <a:ea typeface="华文细黑"/>
                <a:cs typeface="华文细黑"/>
              </a:rPr>
              <a:t>称呼</a:t>
            </a:r>
            <a:r>
              <a:rPr lang="zh-CN" altLang="en-US" sz="2400" dirty="0" smtClean="0">
                <a:solidFill>
                  <a:srgbClr val="FF0000"/>
                </a:solidFill>
                <a:latin typeface="华文细黑"/>
                <a:ea typeface="华文细黑"/>
                <a:cs typeface="华文细黑"/>
              </a:rPr>
              <a:t>在</a:t>
            </a:r>
            <a:r>
              <a:rPr lang="zh-CN" altLang="en-US" sz="2400" dirty="0">
                <a:solidFill>
                  <a:srgbClr val="FF0000"/>
                </a:solidFill>
                <a:latin typeface="华文细黑"/>
                <a:ea typeface="华文细黑"/>
                <a:cs typeface="华文细黑"/>
              </a:rPr>
              <a:t>使徒行传中使用了</a:t>
            </a:r>
            <a:r>
              <a:rPr lang="en-US" altLang="zh-CN" sz="2400" dirty="0">
                <a:solidFill>
                  <a:srgbClr val="FF0000"/>
                </a:solidFill>
                <a:latin typeface="华文细黑"/>
                <a:ea typeface="华文细黑"/>
                <a:cs typeface="华文细黑"/>
              </a:rPr>
              <a:t>28</a:t>
            </a:r>
            <a:r>
              <a:rPr lang="zh-CN" altLang="en-US" sz="2400" dirty="0">
                <a:solidFill>
                  <a:srgbClr val="FF0000"/>
                </a:solidFill>
                <a:latin typeface="华文细黑"/>
                <a:ea typeface="华文细黑"/>
                <a:cs typeface="华文细黑"/>
              </a:rPr>
              <a:t>次。 “信徒”是相信基督的人（</a:t>
            </a:r>
            <a:r>
              <a:rPr lang="en-US" altLang="zh-CN" sz="2400" dirty="0" smtClean="0">
                <a:solidFill>
                  <a:srgbClr val="FF0000"/>
                </a:solidFill>
                <a:latin typeface="华文细黑"/>
                <a:ea typeface="华文细黑"/>
                <a:cs typeface="华文细黑"/>
              </a:rPr>
              <a:t>9:30,41,42</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H</a:t>
            </a:r>
            <a:r>
              <a:rPr lang="zh-CN" altLang="en-US" sz="2400" b="1" dirty="0">
                <a:solidFill>
                  <a:srgbClr val="FF0000"/>
                </a:solidFill>
                <a:latin typeface="华文细黑"/>
                <a:ea typeface="华文细黑"/>
                <a:cs typeface="华文细黑"/>
              </a:rPr>
              <a:t>。他们被称为“基督徒”。 </a:t>
            </a:r>
            <a:r>
              <a:rPr lang="zh-CN" altLang="en-US" sz="2400" dirty="0">
                <a:solidFill>
                  <a:srgbClr val="FF0000"/>
                </a:solidFill>
                <a:latin typeface="华文细黑"/>
                <a:ea typeface="华文细黑"/>
                <a:cs typeface="华文细黑"/>
              </a:rPr>
              <a:t>然而，这个名字直到后来才出现，只有三次在新约（</a:t>
            </a:r>
            <a:r>
              <a:rPr lang="en-US" altLang="zh-CN" sz="2400" dirty="0" smtClean="0">
                <a:solidFill>
                  <a:srgbClr val="FF0000"/>
                </a:solidFill>
                <a:latin typeface="华文细黑"/>
                <a:ea typeface="华文细黑"/>
                <a:cs typeface="华文细黑"/>
              </a:rPr>
              <a:t>11:26</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26:28</a:t>
            </a:r>
            <a:r>
              <a:rPr lang="en-US" altLang="zh-CN" sz="2400" dirty="0">
                <a:solidFill>
                  <a:srgbClr val="FF0000"/>
                </a:solidFill>
                <a:latin typeface="华文细黑"/>
                <a:ea typeface="华文细黑"/>
                <a:cs typeface="华文细黑"/>
              </a:rPr>
              <a:t>; 1Pe.</a:t>
            </a:r>
            <a:r>
              <a:rPr lang="en-US" altLang="zh-CN" sz="2400" dirty="0" smtClean="0">
                <a:solidFill>
                  <a:srgbClr val="FF0000"/>
                </a:solidFill>
                <a:latin typeface="华文细黑"/>
                <a:ea typeface="华文细黑"/>
                <a:cs typeface="华文细黑"/>
              </a:rPr>
              <a:t>4:16</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有一个门徒，名叫名叫亚拿尼亚”</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9:10</a:t>
            </a:r>
            <a:r>
              <a:rPr lang="zh-CN" altLang="en-US" sz="2400" dirty="0">
                <a:solidFill>
                  <a:srgbClr val="FF0000"/>
                </a:solidFill>
                <a:latin typeface="华文细黑"/>
                <a:ea typeface="华文细黑"/>
                <a:cs typeface="华文细黑"/>
              </a:rPr>
              <a:t>）来自希伯来文名哈尼亚尼，意思是“ 耶和华</a:t>
            </a:r>
            <a:r>
              <a:rPr lang="zh-CN" altLang="en-US" sz="2400" dirty="0" smtClean="0">
                <a:solidFill>
                  <a:srgbClr val="FF0000"/>
                </a:solidFill>
                <a:latin typeface="华文细黑"/>
                <a:ea typeface="华文细黑"/>
                <a:cs typeface="华文细黑"/>
              </a:rPr>
              <a:t>是有恩典的</a:t>
            </a:r>
            <a:r>
              <a:rPr lang="zh-CN" altLang="en-US"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9:10;22:12</a:t>
            </a:r>
            <a:r>
              <a:rPr lang="zh-CN" altLang="en-US" sz="2400" dirty="0">
                <a:solidFill>
                  <a:srgbClr val="FF0000"/>
                </a:solidFill>
                <a:latin typeface="华文细黑"/>
                <a:ea typeface="华文细黑"/>
                <a:cs typeface="华文细黑"/>
              </a:rPr>
              <a:t>）他充满恩典（</a:t>
            </a:r>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1:14</a:t>
            </a:r>
            <a:r>
              <a:rPr lang="zh-CN" altLang="en-US" sz="2400" dirty="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b="1" dirty="0">
                <a:latin typeface="Arial Narrow"/>
                <a:cs typeface="Arial Narrow"/>
              </a:rPr>
              <a:t>F. They were called “brothers”.</a:t>
            </a:r>
            <a:r>
              <a:rPr lang="en-US" sz="2400" dirty="0">
                <a:latin typeface="Arial Narrow"/>
                <a:cs typeface="Arial Narrow"/>
              </a:rPr>
              <a:t> This term is used 31 times in Acts. We are “brothers” and “sisters” in God’s family(brother Saul-9:17).</a:t>
            </a:r>
          </a:p>
          <a:p>
            <a:r>
              <a:rPr lang="en-US" sz="2400" b="1" dirty="0">
                <a:latin typeface="Arial Narrow"/>
                <a:cs typeface="Arial Narrow"/>
              </a:rPr>
              <a:t>G. They were called “believers”.</a:t>
            </a:r>
            <a:r>
              <a:rPr lang="en-US" sz="2400" dirty="0">
                <a:latin typeface="Arial Narrow"/>
                <a:cs typeface="Arial Narrow"/>
              </a:rPr>
              <a:t> This term is used 28 times in Acts. “Believer” is one who believes in Christ(9:30,41,42).</a:t>
            </a:r>
          </a:p>
          <a:p>
            <a:r>
              <a:rPr lang="en-US" sz="2400" b="1" dirty="0">
                <a:latin typeface="Arial Narrow"/>
                <a:cs typeface="Arial Narrow"/>
              </a:rPr>
              <a:t>H. They were called “Christians”.</a:t>
            </a:r>
            <a:r>
              <a:rPr lang="en-US" sz="2400" dirty="0">
                <a:latin typeface="Arial Narrow"/>
                <a:cs typeface="Arial Narrow"/>
              </a:rPr>
              <a:t> Yet that name did not appear until later and only </a:t>
            </a:r>
            <a:r>
              <a:rPr lang="en-US" sz="2400" dirty="0" smtClean="0">
                <a:latin typeface="Arial Narrow"/>
                <a:cs typeface="Arial Narrow"/>
              </a:rPr>
              <a:t>3 times </a:t>
            </a:r>
            <a:r>
              <a:rPr lang="en-US" sz="2400" dirty="0">
                <a:latin typeface="Arial Narrow"/>
                <a:cs typeface="Arial Narrow"/>
              </a:rPr>
              <a:t>in NT(11:26;26:28;1Pe.4:16).“There was a disciple named Ananias</a:t>
            </a:r>
            <a:r>
              <a:rPr lang="en-US" sz="2400" dirty="0" smtClean="0">
                <a:latin typeface="Arial Narrow"/>
                <a:cs typeface="Arial Narrow"/>
              </a:rPr>
              <a:t>” (</a:t>
            </a:r>
            <a:r>
              <a:rPr lang="en-US" sz="2400" dirty="0">
                <a:latin typeface="Arial Narrow"/>
                <a:cs typeface="Arial Narrow"/>
              </a:rPr>
              <a:t>9:</a:t>
            </a:r>
            <a:r>
              <a:rPr lang="en-US" sz="2400" dirty="0" smtClean="0">
                <a:latin typeface="Arial Narrow"/>
                <a:cs typeface="Arial Narrow"/>
              </a:rPr>
              <a:t>10;22</a:t>
            </a:r>
            <a:r>
              <a:rPr lang="en-US" sz="2400" dirty="0">
                <a:latin typeface="Arial Narrow"/>
                <a:cs typeface="Arial Narrow"/>
              </a:rPr>
              <a:t>:12) </a:t>
            </a:r>
            <a:r>
              <a:rPr lang="en-US" sz="2400" dirty="0" smtClean="0">
                <a:latin typeface="Arial Narrow"/>
                <a:cs typeface="Arial Narrow"/>
              </a:rPr>
              <a:t>from </a:t>
            </a:r>
            <a:r>
              <a:rPr lang="en-US" sz="2400" dirty="0">
                <a:latin typeface="Arial Narrow"/>
                <a:cs typeface="Arial Narrow"/>
              </a:rPr>
              <a:t>the Hebrew name </a:t>
            </a:r>
            <a:r>
              <a:rPr lang="en-US" sz="2400" dirty="0" err="1">
                <a:latin typeface="Arial Narrow"/>
                <a:cs typeface="Arial Narrow"/>
              </a:rPr>
              <a:t>Hananiah</a:t>
            </a:r>
            <a:r>
              <a:rPr lang="en-US" sz="2400" dirty="0">
                <a:latin typeface="Arial Narrow"/>
                <a:cs typeface="Arial Narrow"/>
              </a:rPr>
              <a:t> </a:t>
            </a:r>
            <a:r>
              <a:rPr lang="en-US" sz="2400" dirty="0" smtClean="0">
                <a:latin typeface="Arial Narrow"/>
                <a:cs typeface="Arial Narrow"/>
              </a:rPr>
              <a:t>meaning “</a:t>
            </a:r>
            <a:r>
              <a:rPr lang="en-US" sz="2400" dirty="0">
                <a:latin typeface="Arial Narrow"/>
                <a:cs typeface="Arial Narrow"/>
              </a:rPr>
              <a:t>the LORD is gracious”</a:t>
            </a:r>
            <a:r>
              <a:rPr lang="en-US" sz="2400" dirty="0" smtClean="0">
                <a:latin typeface="Arial Narrow"/>
                <a:cs typeface="Arial Narrow"/>
              </a:rPr>
              <a:t>(Dan.1:6)</a:t>
            </a:r>
            <a:r>
              <a:rPr lang="en-US" sz="2400" dirty="0">
                <a:latin typeface="Arial Narrow"/>
                <a:cs typeface="Arial Narrow"/>
              </a:rPr>
              <a:t>.He is full of grace(Jn1:14). </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9</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8996688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5632310"/>
          </a:xfrm>
          <a:prstGeom prst="rect">
            <a:avLst/>
          </a:prstGeom>
        </p:spPr>
        <p:txBody>
          <a:bodyPr wrap="square">
            <a:spAutoFit/>
          </a:bodyPr>
          <a:lstStyle/>
          <a:p>
            <a:r>
              <a:rPr 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扫罗行路，将到大马色，忽然从天上发光，四面照着他。他就仆倒在地，听见有声音对他说，扫罗，</a:t>
            </a:r>
            <a:r>
              <a:rPr lang="zh-CN" altLang="en-US" sz="2400" dirty="0">
                <a:solidFill>
                  <a:srgbClr val="FF0000"/>
                </a:solidFill>
                <a:latin typeface="华文细黑"/>
                <a:ea typeface="华文细黑"/>
                <a:cs typeface="华文细黑"/>
              </a:rPr>
              <a:t>扫罗</a:t>
            </a:r>
            <a:r>
              <a:rPr lang="zh-CN" altLang="en-US" sz="2400" dirty="0" smtClean="0">
                <a:solidFill>
                  <a:srgbClr val="FF0000"/>
                </a:solidFill>
                <a:latin typeface="华文细黑"/>
                <a:ea typeface="华文细黑"/>
                <a:cs typeface="华文细黑"/>
              </a:rPr>
              <a:t>，你为什么逼迫我。他说，主啊，你是谁。主说，我就是你所逼迫的耶稣。起来，进城去，你所当作的事，必有人告诉你。同行的人，站在那里，说不出来，听见声音，却看不见人。扫罗从地上起来，睁开眼睛，竟不能看什么。有人拉他的手，领他进了大马色。三日不能看见，也不吃，也不喝。</a:t>
            </a:r>
            <a:r>
              <a:rPr lang="en-US" sz="2400" dirty="0" smtClean="0">
                <a:solidFill>
                  <a:srgbClr val="FF0000"/>
                </a:solidFill>
                <a:latin typeface="华文细黑"/>
                <a:ea typeface="华文细黑"/>
                <a:cs typeface="华文细黑"/>
              </a:rPr>
              <a:t>”</a:t>
            </a:r>
          </a:p>
          <a:p>
            <a:r>
              <a:rPr lang="en-US" sz="2400" dirty="0" smtClean="0">
                <a:latin typeface="Arial Narrow"/>
                <a:cs typeface="Arial Narrow"/>
              </a:rPr>
              <a:t>“</a:t>
            </a:r>
            <a:r>
              <a:rPr lang="en-US" sz="2400" dirty="0">
                <a:latin typeface="Arial Narrow"/>
                <a:cs typeface="Arial Narrow"/>
              </a:rPr>
              <a:t>As he neared Damascus on his journey, suddenly a light from heaven flashed around </a:t>
            </a:r>
            <a:r>
              <a:rPr lang="en-US" sz="2400" dirty="0" err="1" smtClean="0">
                <a:latin typeface="Arial Narrow"/>
                <a:cs typeface="Arial Narrow"/>
              </a:rPr>
              <a:t>him.He</a:t>
            </a:r>
            <a:r>
              <a:rPr lang="en-US" sz="2400" dirty="0" smtClean="0">
                <a:latin typeface="Arial Narrow"/>
                <a:cs typeface="Arial Narrow"/>
              </a:rPr>
              <a:t> </a:t>
            </a:r>
            <a:r>
              <a:rPr lang="en-US" sz="2400" dirty="0">
                <a:latin typeface="Arial Narrow"/>
                <a:cs typeface="Arial Narrow"/>
              </a:rPr>
              <a:t>fell to the ground and heard a voice say to him</a:t>
            </a:r>
            <a:r>
              <a:rPr lang="en-US" sz="2400" dirty="0" smtClean="0">
                <a:latin typeface="Arial Narrow"/>
                <a:cs typeface="Arial Narrow"/>
              </a:rPr>
              <a:t>,“</a:t>
            </a:r>
            <a:r>
              <a:rPr lang="en-US" sz="2400" dirty="0" err="1">
                <a:latin typeface="Arial Narrow"/>
                <a:cs typeface="Arial Narrow"/>
              </a:rPr>
              <a:t>Saul</a:t>
            </a:r>
            <a:r>
              <a:rPr lang="en-US" sz="2400" dirty="0" err="1" smtClean="0">
                <a:latin typeface="Arial Narrow"/>
                <a:cs typeface="Arial Narrow"/>
              </a:rPr>
              <a:t>,Saul,why</a:t>
            </a:r>
            <a:r>
              <a:rPr lang="en-US" sz="2400" dirty="0" smtClean="0">
                <a:latin typeface="Arial Narrow"/>
                <a:cs typeface="Arial Narrow"/>
              </a:rPr>
              <a:t> </a:t>
            </a:r>
            <a:r>
              <a:rPr lang="en-US" sz="2400" dirty="0">
                <a:latin typeface="Arial Narrow"/>
                <a:cs typeface="Arial Narrow"/>
              </a:rPr>
              <a:t>do you persecute me?”</a:t>
            </a:r>
            <a:r>
              <a:rPr lang="en-US" sz="2400" b="1" dirty="0">
                <a:latin typeface="Arial Narrow"/>
                <a:cs typeface="Arial Narrow"/>
              </a:rPr>
              <a:t> </a:t>
            </a:r>
            <a:r>
              <a:rPr lang="en-US" sz="2400" dirty="0">
                <a:latin typeface="Arial Narrow"/>
                <a:cs typeface="Arial Narrow"/>
              </a:rPr>
              <a:t>“Who are </a:t>
            </a:r>
            <a:r>
              <a:rPr lang="en-US" sz="2400" dirty="0" err="1">
                <a:latin typeface="Arial Narrow"/>
                <a:cs typeface="Arial Narrow"/>
              </a:rPr>
              <a:t>you</a:t>
            </a:r>
            <a:r>
              <a:rPr lang="en-US" sz="2400" dirty="0" err="1" smtClean="0">
                <a:latin typeface="Arial Narrow"/>
                <a:cs typeface="Arial Narrow"/>
              </a:rPr>
              <a:t>,Lord</a:t>
            </a:r>
            <a:r>
              <a:rPr lang="en-US" sz="2400" dirty="0">
                <a:latin typeface="Arial Narrow"/>
                <a:cs typeface="Arial Narrow"/>
              </a:rPr>
              <a:t>?” Saul </a:t>
            </a:r>
            <a:r>
              <a:rPr lang="en-US" sz="2400" dirty="0" err="1">
                <a:latin typeface="Arial Narrow"/>
                <a:cs typeface="Arial Narrow"/>
              </a:rPr>
              <a:t>asked.“I</a:t>
            </a:r>
            <a:r>
              <a:rPr lang="en-US" sz="2400" dirty="0">
                <a:latin typeface="Arial Narrow"/>
                <a:cs typeface="Arial Narrow"/>
              </a:rPr>
              <a:t> am </a:t>
            </a:r>
            <a:r>
              <a:rPr lang="en-US" sz="2400" dirty="0" err="1">
                <a:latin typeface="Arial Narrow"/>
                <a:cs typeface="Arial Narrow"/>
              </a:rPr>
              <a:t>Jesus</a:t>
            </a:r>
            <a:r>
              <a:rPr lang="en-US" sz="2400" dirty="0" err="1" smtClean="0">
                <a:latin typeface="Arial Narrow"/>
                <a:cs typeface="Arial Narrow"/>
              </a:rPr>
              <a:t>,whom</a:t>
            </a:r>
            <a:r>
              <a:rPr lang="en-US" sz="2400" dirty="0" smtClean="0">
                <a:latin typeface="Arial Narrow"/>
                <a:cs typeface="Arial Narrow"/>
              </a:rPr>
              <a:t> </a:t>
            </a:r>
            <a:r>
              <a:rPr lang="en-US" sz="2400" dirty="0">
                <a:latin typeface="Arial Narrow"/>
                <a:cs typeface="Arial Narrow"/>
              </a:rPr>
              <a:t>you are </a:t>
            </a:r>
            <a:r>
              <a:rPr lang="en-US" sz="2400" dirty="0" err="1">
                <a:latin typeface="Arial Narrow"/>
                <a:cs typeface="Arial Narrow"/>
              </a:rPr>
              <a:t>persecuting,</a:t>
            </a:r>
            <a:r>
              <a:rPr lang="en-US" sz="2400" dirty="0" err="1" smtClean="0">
                <a:latin typeface="Arial Narrow"/>
                <a:cs typeface="Arial Narrow"/>
              </a:rPr>
              <a:t>”he</a:t>
            </a:r>
            <a:r>
              <a:rPr lang="en-US" sz="2400" dirty="0" smtClean="0">
                <a:latin typeface="Arial Narrow"/>
                <a:cs typeface="Arial Narrow"/>
              </a:rPr>
              <a:t> </a:t>
            </a:r>
            <a:r>
              <a:rPr lang="en-US" sz="2400" dirty="0" err="1">
                <a:latin typeface="Arial Narrow"/>
                <a:cs typeface="Arial Narrow"/>
              </a:rPr>
              <a:t>replied</a:t>
            </a:r>
            <a:r>
              <a:rPr lang="en-US" sz="2400" dirty="0" err="1" smtClean="0">
                <a:latin typeface="Arial Narrow"/>
                <a:cs typeface="Arial Narrow"/>
              </a:rPr>
              <a:t>.“</a:t>
            </a:r>
            <a:r>
              <a:rPr lang="en-US" sz="2400" dirty="0" err="1">
                <a:latin typeface="Arial Narrow"/>
                <a:cs typeface="Arial Narrow"/>
              </a:rPr>
              <a:t>Now</a:t>
            </a:r>
            <a:r>
              <a:rPr lang="en-US" sz="2400" dirty="0">
                <a:latin typeface="Arial Narrow"/>
                <a:cs typeface="Arial Narrow"/>
              </a:rPr>
              <a:t> get up and go into the </a:t>
            </a:r>
            <a:r>
              <a:rPr lang="en-US" sz="2400" dirty="0" err="1">
                <a:latin typeface="Arial Narrow"/>
                <a:cs typeface="Arial Narrow"/>
              </a:rPr>
              <a:t>city</a:t>
            </a:r>
            <a:r>
              <a:rPr lang="en-US" sz="2400" dirty="0" err="1" smtClean="0">
                <a:latin typeface="Arial Narrow"/>
                <a:cs typeface="Arial Narrow"/>
              </a:rPr>
              <a:t>,and</a:t>
            </a:r>
            <a:r>
              <a:rPr lang="en-US" sz="2400" dirty="0" smtClean="0">
                <a:latin typeface="Arial Narrow"/>
                <a:cs typeface="Arial Narrow"/>
              </a:rPr>
              <a:t> </a:t>
            </a:r>
            <a:r>
              <a:rPr lang="en-US" sz="2400" dirty="0">
                <a:latin typeface="Arial Narrow"/>
                <a:cs typeface="Arial Narrow"/>
              </a:rPr>
              <a:t>you will be told what you must </a:t>
            </a:r>
            <a:r>
              <a:rPr lang="en-US" sz="2400" dirty="0" err="1">
                <a:latin typeface="Arial Narrow"/>
                <a:cs typeface="Arial Narrow"/>
              </a:rPr>
              <a:t>do.</a:t>
            </a:r>
            <a:r>
              <a:rPr lang="en-US" sz="2400" dirty="0" err="1" smtClean="0">
                <a:latin typeface="Arial Narrow"/>
                <a:cs typeface="Arial Narrow"/>
              </a:rPr>
              <a:t>”The</a:t>
            </a:r>
            <a:r>
              <a:rPr lang="en-US" sz="2400" dirty="0" smtClean="0">
                <a:latin typeface="Arial Narrow"/>
                <a:cs typeface="Arial Narrow"/>
              </a:rPr>
              <a:t> </a:t>
            </a:r>
            <a:r>
              <a:rPr lang="en-US" sz="2400" dirty="0">
                <a:latin typeface="Arial Narrow"/>
                <a:cs typeface="Arial Narrow"/>
              </a:rPr>
              <a:t>men traveling with Saul stood there </a:t>
            </a:r>
            <a:r>
              <a:rPr lang="en-US" sz="2400" dirty="0" err="1">
                <a:latin typeface="Arial Narrow"/>
                <a:cs typeface="Arial Narrow"/>
              </a:rPr>
              <a:t>speechless</a:t>
            </a:r>
            <a:r>
              <a:rPr lang="en-US" sz="2400" dirty="0" err="1" smtClean="0">
                <a:latin typeface="Arial Narrow"/>
                <a:cs typeface="Arial Narrow"/>
              </a:rPr>
              <a:t>;they</a:t>
            </a:r>
            <a:r>
              <a:rPr lang="en-US" sz="2400" dirty="0" smtClean="0">
                <a:latin typeface="Arial Narrow"/>
                <a:cs typeface="Arial Narrow"/>
              </a:rPr>
              <a:t> </a:t>
            </a:r>
            <a:r>
              <a:rPr lang="en-US" sz="2400" dirty="0">
                <a:latin typeface="Arial Narrow"/>
                <a:cs typeface="Arial Narrow"/>
              </a:rPr>
              <a:t>heard the sound but did not see anyone. Saul got up from the ground, but when he opened his eyes he could see nothing. So they led him by the hand into Damascus. For three days he was blind, and did not eat or drink anything”(9:3-9). </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(10)</a:t>
            </a:r>
            <a:endParaRPr lang="en-US" sz="2800" dirty="0">
              <a:solidFill>
                <a:srgbClr val="0000FF"/>
              </a:solidFill>
              <a:latin typeface="Times"/>
              <a:cs typeface="Times"/>
            </a:endParaRPr>
          </a:p>
        </p:txBody>
      </p:sp>
    </p:spTree>
    <p:extLst>
      <p:ext uri="{BB962C8B-B14F-4D97-AF65-F5344CB8AC3E}">
        <p14:creationId xmlns:p14="http://schemas.microsoft.com/office/powerpoint/2010/main" val="31316741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370974"/>
          </a:xfrm>
          <a:prstGeom prst="rect">
            <a:avLst/>
          </a:prstGeom>
        </p:spPr>
        <p:txBody>
          <a:bodyPr wrap="square">
            <a:spAutoFit/>
          </a:bodyPr>
          <a:lstStyle/>
          <a:p>
            <a:r>
              <a:rPr lang="en-US" altLang="zh-CN" sz="2400" b="1" dirty="0">
                <a:solidFill>
                  <a:srgbClr val="FF0000"/>
                </a:solidFill>
                <a:latin typeface="华文细黑"/>
                <a:ea typeface="华文细黑"/>
                <a:cs typeface="华文细黑"/>
              </a:rPr>
              <a:t>A</a:t>
            </a:r>
            <a:r>
              <a:rPr lang="zh-CN" altLang="en-US" sz="2400" b="1" dirty="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为什么要抵挡？</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扫罗，扫罗，你为什么逼迫我。他说，主啊，</a:t>
            </a:r>
            <a:r>
              <a:rPr lang="zh-CN" altLang="en-US" sz="2400" dirty="0" smtClean="0">
                <a:solidFill>
                  <a:srgbClr val="FF0000"/>
                </a:solidFill>
                <a:latin typeface="华文细黑"/>
                <a:ea typeface="华文细黑"/>
                <a:cs typeface="华文细黑"/>
              </a:rPr>
              <a:t>你是谁</a:t>
            </a:r>
            <a:r>
              <a:rPr lang="zh-CN" altLang="en-US" sz="2400" dirty="0">
                <a:solidFill>
                  <a:srgbClr val="FF0000"/>
                </a:solidFill>
                <a:latin typeface="华文细黑"/>
                <a:ea typeface="华文细黑"/>
                <a:cs typeface="华文细黑"/>
              </a:rPr>
              <a:t>。主说，我就是你所</a:t>
            </a:r>
            <a:r>
              <a:rPr lang="zh-CN" altLang="en-US" sz="2400" dirty="0" smtClean="0">
                <a:solidFill>
                  <a:srgbClr val="FF0000"/>
                </a:solidFill>
                <a:latin typeface="华文细黑"/>
                <a:ea typeface="华文细黑"/>
                <a:cs typeface="华文细黑"/>
              </a:rPr>
              <a:t>逼迫的耶稣”（</a:t>
            </a:r>
            <a:r>
              <a:rPr lang="en-US" altLang="zh-CN" sz="2400" dirty="0" smtClean="0">
                <a:solidFill>
                  <a:srgbClr val="FF0000"/>
                </a:solidFill>
                <a:latin typeface="华文细黑"/>
                <a:ea typeface="华文细黑"/>
                <a:cs typeface="华文细黑"/>
              </a:rPr>
              <a:t>9:4</a:t>
            </a:r>
            <a:r>
              <a:rPr lang="en-US" altLang="zh-CN" sz="2400" dirty="0">
                <a:solidFill>
                  <a:srgbClr val="FF0000"/>
                </a:solidFill>
                <a:latin typeface="华文细黑"/>
                <a:ea typeface="华文细黑"/>
                <a:cs typeface="华文细黑"/>
              </a:rPr>
              <a:t>-5</a:t>
            </a:r>
            <a:r>
              <a:rPr lang="zh-CN" altLang="en-US" sz="2400" dirty="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逼迫教会就是逼迫基督</a:t>
            </a:r>
            <a:r>
              <a:rPr lang="zh-CN" altLang="en-US" sz="2400" dirty="0">
                <a:solidFill>
                  <a:srgbClr val="FF0000"/>
                </a:solidFill>
                <a:latin typeface="华文细黑"/>
                <a:ea typeface="华文细黑"/>
                <a:cs typeface="华文细黑"/>
              </a:rPr>
              <a:t>，因为教会是他的身体</a:t>
            </a:r>
            <a:r>
              <a:rPr lang="zh-CN" altLang="en-US" sz="2400" dirty="0" smtClean="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12:27;</a:t>
            </a:r>
            <a:r>
              <a:rPr lang="zh-CN" altLang="en-US" sz="2400" dirty="0" smtClean="0">
                <a:solidFill>
                  <a:srgbClr val="FF0000"/>
                </a:solidFill>
                <a:latin typeface="华文细黑"/>
                <a:ea typeface="华文细黑"/>
                <a:cs typeface="华文细黑"/>
              </a:rPr>
              <a:t>弗</a:t>
            </a:r>
            <a:r>
              <a:rPr lang="en-US" altLang="zh-CN" sz="2400" dirty="0" smtClean="0">
                <a:solidFill>
                  <a:srgbClr val="FF0000"/>
                </a:solidFill>
                <a:latin typeface="华文细黑"/>
                <a:ea typeface="华文细黑"/>
                <a:cs typeface="华文细黑"/>
              </a:rPr>
              <a:t>1:22</a:t>
            </a:r>
            <a:r>
              <a:rPr lang="en-US" altLang="zh-CN" sz="2400" dirty="0">
                <a:solidFill>
                  <a:srgbClr val="FF0000"/>
                </a:solidFill>
                <a:latin typeface="华文细黑"/>
                <a:ea typeface="华文细黑"/>
                <a:cs typeface="华文细黑"/>
              </a:rPr>
              <a:t>-23</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B</a:t>
            </a:r>
            <a:r>
              <a:rPr lang="zh-CN" altLang="en-US" sz="2400" b="1" dirty="0">
                <a:solidFill>
                  <a:srgbClr val="FF0000"/>
                </a:solidFill>
                <a:latin typeface="华文细黑"/>
                <a:ea typeface="华文细黑"/>
                <a:cs typeface="华文细黑"/>
              </a:rPr>
              <a:t>。为什么没有意义</a:t>
            </a:r>
            <a:r>
              <a:rPr lang="zh-CN" altLang="en-US" sz="2400" b="1" dirty="0" smtClean="0">
                <a:solidFill>
                  <a:srgbClr val="FF0000"/>
                </a:solidFill>
                <a:latin typeface="华文细黑"/>
                <a:ea typeface="华文细黑"/>
                <a:cs typeface="华文细黑"/>
              </a:rPr>
              <a:t>？</a:t>
            </a:r>
            <a:r>
              <a:rPr lang="en-US" altLang="zh-CN"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同行的人</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听见</a:t>
            </a:r>
            <a:r>
              <a:rPr lang="zh-CN" altLang="en-US" sz="2400" dirty="0">
                <a:solidFill>
                  <a:srgbClr val="FF0000"/>
                </a:solidFill>
                <a:latin typeface="华文细黑"/>
                <a:ea typeface="华文细黑"/>
                <a:cs typeface="华文细黑"/>
              </a:rPr>
              <a:t>声音，却</a:t>
            </a:r>
            <a:r>
              <a:rPr lang="zh-CN" altLang="en-US" sz="2400" dirty="0" smtClean="0">
                <a:solidFill>
                  <a:srgbClr val="FF0000"/>
                </a:solidFill>
                <a:latin typeface="华文细黑"/>
                <a:ea typeface="华文细黑"/>
                <a:cs typeface="华文细黑"/>
              </a:rPr>
              <a:t>看不见人</a:t>
            </a:r>
            <a:r>
              <a:rPr lang="en-US" altLang="zh-CN" sz="2400" dirty="0" smtClean="0">
                <a:solidFill>
                  <a:srgbClr val="FF0000"/>
                </a:solidFill>
                <a:latin typeface="华文细黑"/>
                <a:ea typeface="华文细黑"/>
                <a:cs typeface="华文细黑"/>
              </a:rPr>
              <a:t>”(9:7)</a:t>
            </a:r>
            <a:r>
              <a:rPr lang="zh-CN" altLang="en-US" sz="2400" dirty="0" smtClean="0">
                <a:solidFill>
                  <a:srgbClr val="FF0000"/>
                </a:solidFill>
                <a:latin typeface="华文细黑"/>
                <a:ea typeface="华文细黑"/>
                <a:cs typeface="华文细黑"/>
              </a:rPr>
              <a:t>。</a:t>
            </a:r>
            <a:endParaRPr lang="en-US" altLang="zh-CN" sz="2400" b="1"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C</a:t>
            </a:r>
            <a:r>
              <a:rPr lang="zh-CN" altLang="en-US" sz="2400" b="1" dirty="0">
                <a:solidFill>
                  <a:srgbClr val="FF0000"/>
                </a:solidFill>
                <a:latin typeface="华文细黑"/>
                <a:ea typeface="华文细黑"/>
                <a:cs typeface="华文细黑"/>
              </a:rPr>
              <a:t>。为什么</a:t>
            </a:r>
            <a:r>
              <a:rPr lang="zh-CN" altLang="en-US" sz="2400" b="1" dirty="0" smtClean="0">
                <a:solidFill>
                  <a:srgbClr val="FF0000"/>
                </a:solidFill>
                <a:latin typeface="华文细黑"/>
                <a:ea typeface="华文细黑"/>
                <a:cs typeface="华文细黑"/>
              </a:rPr>
              <a:t>看不见？</a:t>
            </a:r>
            <a:r>
              <a:rPr lang="zh-CN" altLang="en-US" sz="2400" dirty="0" smtClean="0">
                <a:solidFill>
                  <a:srgbClr val="FF0000"/>
                </a:solidFill>
                <a:latin typeface="华文细黑"/>
                <a:ea typeface="华文细黑"/>
                <a:cs typeface="华文细黑"/>
              </a:rPr>
              <a:t>“扫罗从</a:t>
            </a:r>
            <a:r>
              <a:rPr lang="zh-CN" altLang="en-US" sz="2400" dirty="0">
                <a:solidFill>
                  <a:srgbClr val="FF0000"/>
                </a:solidFill>
                <a:latin typeface="华文细黑"/>
                <a:ea typeface="华文细黑"/>
                <a:cs typeface="华文细黑"/>
              </a:rPr>
              <a:t>地上起来，睁开眼睛，竟不能看什么。有人拉他的手，领他进了大马色。</a:t>
            </a:r>
            <a:r>
              <a:rPr lang="zh-CN" altLang="en-US" sz="2400" dirty="0" smtClean="0">
                <a:solidFill>
                  <a:srgbClr val="FF0000"/>
                </a:solidFill>
                <a:latin typeface="华文细黑"/>
                <a:ea typeface="华文细黑"/>
                <a:cs typeface="华文细黑"/>
              </a:rPr>
              <a:t>三日不能看见</a:t>
            </a:r>
            <a:r>
              <a:rPr lang="en-US" sz="2400" dirty="0" smtClean="0">
                <a:solidFill>
                  <a:srgbClr val="FF0000"/>
                </a:solidFill>
                <a:latin typeface="华文细黑"/>
                <a:ea typeface="华文细黑"/>
                <a:cs typeface="华文细黑"/>
              </a:rPr>
              <a:t>”(9:8-9)</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尽管</a:t>
            </a:r>
            <a:r>
              <a:rPr lang="zh-CN" altLang="en-US" sz="2400" dirty="0">
                <a:solidFill>
                  <a:srgbClr val="FF0000"/>
                </a:solidFill>
                <a:latin typeface="华文细黑"/>
                <a:ea typeface="华文细黑"/>
                <a:cs typeface="华文细黑"/>
              </a:rPr>
              <a:t>学识渊</a:t>
            </a:r>
            <a:r>
              <a:rPr lang="zh-CN" altLang="en-US" sz="2400" dirty="0" smtClean="0">
                <a:solidFill>
                  <a:srgbClr val="FF0000"/>
                </a:solidFill>
                <a:latin typeface="华文细黑"/>
                <a:ea typeface="华文细黑"/>
                <a:cs typeface="华文细黑"/>
              </a:rPr>
              <a:t>博（</a:t>
            </a:r>
            <a:r>
              <a:rPr lang="en-US" altLang="zh-CN" sz="2400" dirty="0">
                <a:solidFill>
                  <a:srgbClr val="FF0000"/>
                </a:solidFill>
                <a:latin typeface="华文细黑"/>
                <a:ea typeface="华文细黑"/>
                <a:cs typeface="华文细黑"/>
              </a:rPr>
              <a:t>26:24</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扫罗在属灵上</a:t>
            </a:r>
            <a:r>
              <a:rPr lang="zh-CN" altLang="en-US" sz="2400" dirty="0">
                <a:solidFill>
                  <a:srgbClr val="FF0000"/>
                </a:solidFill>
                <a:latin typeface="华文细黑"/>
                <a:ea typeface="华文细黑"/>
                <a:cs typeface="华文细黑"/>
              </a:rPr>
              <a:t>是盲目的（</a:t>
            </a:r>
            <a:r>
              <a:rPr lang="en-US" altLang="zh-CN" sz="2400" dirty="0">
                <a:solidFill>
                  <a:srgbClr val="FF0000"/>
                </a:solidFill>
                <a:latin typeface="华文细黑"/>
                <a:ea typeface="华文细黑"/>
                <a:cs typeface="华文细黑"/>
              </a:rPr>
              <a:t>2Co.</a:t>
            </a:r>
            <a:r>
              <a:rPr lang="en-US" altLang="zh-CN" sz="2400" dirty="0" smtClean="0">
                <a:solidFill>
                  <a:srgbClr val="FF0000"/>
                </a:solidFill>
                <a:latin typeface="华文细黑"/>
                <a:ea typeface="华文细黑"/>
                <a:cs typeface="华文细黑"/>
              </a:rPr>
              <a:t>3:12</a:t>
            </a:r>
            <a:r>
              <a:rPr lang="en-US" altLang="zh-CN"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a:t>
            </a:r>
            <a:r>
              <a:rPr lang="zh-CN" altLang="en-US" sz="2400">
                <a:solidFill>
                  <a:srgbClr val="FF0000"/>
                </a:solidFill>
                <a:latin typeface="华文细黑"/>
                <a:ea typeface="华文细黑"/>
                <a:cs typeface="华文细黑"/>
              </a:rPr>
              <a:t>，</a:t>
            </a:r>
            <a:r>
              <a:rPr lang="zh-CN" altLang="en-US" sz="2400" smtClean="0">
                <a:solidFill>
                  <a:srgbClr val="FF0000"/>
                </a:solidFill>
                <a:latin typeface="华文细黑"/>
                <a:ea typeface="华文细黑"/>
                <a:cs typeface="华文细黑"/>
              </a:rPr>
              <a:t>不明白旧</a:t>
            </a:r>
            <a:r>
              <a:rPr lang="zh-CN" altLang="en-US" sz="2400" smtClean="0">
                <a:solidFill>
                  <a:srgbClr val="FF0000"/>
                </a:solidFill>
                <a:latin typeface="华文细黑"/>
                <a:ea typeface="华文细黑"/>
                <a:cs typeface="华文细黑"/>
              </a:rPr>
              <a:t>约</a:t>
            </a:r>
            <a:r>
              <a:rPr lang="zh-CN" altLang="en-US" sz="2400" smtClean="0">
                <a:solidFill>
                  <a:srgbClr val="FF0000"/>
                </a:solidFill>
                <a:latin typeface="华文细黑"/>
                <a:ea typeface="华文细黑"/>
                <a:cs typeface="华文细黑"/>
              </a:rPr>
              <a:t>对关于弥赛亚</a:t>
            </a:r>
            <a:r>
              <a:rPr lang="zh-CN" altLang="en-US" sz="2400" dirty="0">
                <a:solidFill>
                  <a:srgbClr val="FF0000"/>
                </a:solidFill>
                <a:latin typeface="华文细黑"/>
                <a:ea typeface="华文细黑"/>
                <a:cs typeface="华文细黑"/>
              </a:rPr>
              <a:t>的教训。</a:t>
            </a:r>
            <a:endParaRPr lang="en-US" altLang="zh-CN" sz="2400" b="1" dirty="0" smtClean="0">
              <a:solidFill>
                <a:srgbClr val="FF0000"/>
              </a:solidFill>
              <a:latin typeface="华文细黑"/>
              <a:ea typeface="华文细黑"/>
              <a:cs typeface="华文细黑"/>
            </a:endParaRPr>
          </a:p>
          <a:p>
            <a:r>
              <a:rPr lang="en-US" sz="2400" b="1" dirty="0" smtClean="0">
                <a:latin typeface="Arial Narrow"/>
                <a:cs typeface="Arial Narrow"/>
              </a:rPr>
              <a:t>A</a:t>
            </a:r>
            <a:r>
              <a:rPr lang="en-US" sz="2400" b="1" dirty="0">
                <a:latin typeface="Arial Narrow"/>
                <a:cs typeface="Arial Narrow"/>
              </a:rPr>
              <a:t>. Why resistant? </a:t>
            </a:r>
            <a:r>
              <a:rPr lang="en-US" sz="2400" dirty="0">
                <a:latin typeface="Arial Narrow"/>
                <a:cs typeface="Arial Narrow"/>
              </a:rPr>
              <a:t>“</a:t>
            </a:r>
            <a:r>
              <a:rPr lang="en-US" sz="2400" dirty="0" err="1">
                <a:latin typeface="Arial Narrow"/>
                <a:cs typeface="Arial Narrow"/>
              </a:rPr>
              <a:t>Saul</a:t>
            </a:r>
            <a:r>
              <a:rPr lang="en-US" sz="2400" dirty="0" err="1" smtClean="0">
                <a:latin typeface="Arial Narrow"/>
                <a:cs typeface="Arial Narrow"/>
              </a:rPr>
              <a:t>,Saul,why</a:t>
            </a:r>
            <a:r>
              <a:rPr lang="en-US" sz="2400" dirty="0" smtClean="0">
                <a:latin typeface="Arial Narrow"/>
                <a:cs typeface="Arial Narrow"/>
              </a:rPr>
              <a:t> </a:t>
            </a:r>
            <a:r>
              <a:rPr lang="en-US" sz="2400" dirty="0">
                <a:latin typeface="Arial Narrow"/>
                <a:cs typeface="Arial Narrow"/>
              </a:rPr>
              <a:t>do you persecute </a:t>
            </a:r>
            <a:r>
              <a:rPr lang="en-US" sz="2400" dirty="0" err="1">
                <a:latin typeface="Arial Narrow"/>
                <a:cs typeface="Arial Narrow"/>
              </a:rPr>
              <a:t>me?</a:t>
            </a:r>
            <a:r>
              <a:rPr lang="en-US" sz="2400" dirty="0" err="1" smtClean="0">
                <a:latin typeface="Arial Narrow"/>
                <a:cs typeface="Arial Narrow"/>
              </a:rPr>
              <a:t>”“</a:t>
            </a:r>
            <a:r>
              <a:rPr lang="en-US" sz="2400" dirty="0" err="1">
                <a:latin typeface="Arial Narrow"/>
                <a:cs typeface="Arial Narrow"/>
              </a:rPr>
              <a:t>Who</a:t>
            </a:r>
            <a:r>
              <a:rPr lang="en-US" sz="2400" dirty="0">
                <a:latin typeface="Arial Narrow"/>
                <a:cs typeface="Arial Narrow"/>
              </a:rPr>
              <a:t> are you, Lord?” Saul </a:t>
            </a:r>
            <a:r>
              <a:rPr lang="en-US" sz="2400" dirty="0" err="1">
                <a:latin typeface="Arial Narrow"/>
                <a:cs typeface="Arial Narrow"/>
              </a:rPr>
              <a:t>asked.“I</a:t>
            </a:r>
            <a:r>
              <a:rPr lang="en-US" sz="2400" dirty="0">
                <a:latin typeface="Arial Narrow"/>
                <a:cs typeface="Arial Narrow"/>
              </a:rPr>
              <a:t> am Jesus, whom you are persecuting” (9:4-5). To persecute the church is to persecute </a:t>
            </a:r>
            <a:r>
              <a:rPr lang="en-US" sz="2400" dirty="0" err="1">
                <a:latin typeface="Arial Narrow"/>
                <a:cs typeface="Arial Narrow"/>
              </a:rPr>
              <a:t>Christ</a:t>
            </a:r>
            <a:r>
              <a:rPr lang="en-US" sz="2400" dirty="0" err="1" smtClean="0">
                <a:latin typeface="Arial Narrow"/>
                <a:cs typeface="Arial Narrow"/>
              </a:rPr>
              <a:t>,for</a:t>
            </a:r>
            <a:r>
              <a:rPr lang="en-US" sz="2400" dirty="0" smtClean="0">
                <a:latin typeface="Arial Narrow"/>
                <a:cs typeface="Arial Narrow"/>
              </a:rPr>
              <a:t> </a:t>
            </a:r>
            <a:r>
              <a:rPr lang="en-US" sz="2400" dirty="0">
                <a:latin typeface="Arial Narrow"/>
                <a:cs typeface="Arial Narrow"/>
              </a:rPr>
              <a:t>the church is His body(1Co.12:27</a:t>
            </a:r>
            <a:r>
              <a:rPr lang="en-US" sz="2400" dirty="0" smtClean="0">
                <a:latin typeface="Arial Narrow"/>
                <a:cs typeface="Arial Narrow"/>
              </a:rPr>
              <a:t>;Eph</a:t>
            </a:r>
            <a:r>
              <a:rPr lang="en-US" sz="2400" dirty="0">
                <a:latin typeface="Arial Narrow"/>
                <a:cs typeface="Arial Narrow"/>
              </a:rPr>
              <a:t>.1:22-23). </a:t>
            </a:r>
          </a:p>
          <a:p>
            <a:r>
              <a:rPr lang="en-US" sz="2400" b="1" dirty="0">
                <a:latin typeface="Arial Narrow"/>
                <a:cs typeface="Arial Narrow"/>
              </a:rPr>
              <a:t>B. Why mindless? </a:t>
            </a:r>
            <a:r>
              <a:rPr lang="en-US" sz="2400" dirty="0">
                <a:latin typeface="Arial Narrow"/>
                <a:cs typeface="Arial Narrow"/>
              </a:rPr>
              <a:t>“The men traveling with Saul…heard the sound but did not see anyone”</a:t>
            </a:r>
            <a:r>
              <a:rPr lang="en-US" sz="2400" dirty="0" smtClean="0">
                <a:latin typeface="Arial Narrow"/>
                <a:cs typeface="Arial Narrow"/>
              </a:rPr>
              <a:t>(9</a:t>
            </a:r>
            <a:r>
              <a:rPr lang="en-US" sz="2400" dirty="0">
                <a:latin typeface="Arial Narrow"/>
                <a:cs typeface="Arial Narrow"/>
              </a:rPr>
              <a:t>:</a:t>
            </a:r>
            <a:r>
              <a:rPr lang="en-US" sz="2400" dirty="0" smtClean="0">
                <a:latin typeface="Arial Narrow"/>
                <a:cs typeface="Arial Narrow"/>
              </a:rPr>
              <a:t>7)</a:t>
            </a:r>
            <a:r>
              <a:rPr lang="en-US" sz="2400" dirty="0">
                <a:latin typeface="Arial Narrow"/>
                <a:cs typeface="Arial Narrow"/>
              </a:rPr>
              <a:t>.</a:t>
            </a:r>
          </a:p>
          <a:p>
            <a:r>
              <a:rPr lang="en-US" sz="2400" b="1" dirty="0">
                <a:latin typeface="Arial Narrow"/>
                <a:cs typeface="Arial Narrow"/>
              </a:rPr>
              <a:t>C. Why sightless? </a:t>
            </a:r>
            <a:r>
              <a:rPr lang="en-US" sz="2400" dirty="0">
                <a:latin typeface="Arial Narrow"/>
                <a:cs typeface="Arial Narrow"/>
              </a:rPr>
              <a:t>“Saul got up from the </a:t>
            </a:r>
            <a:r>
              <a:rPr lang="en-US" sz="2400" dirty="0" err="1">
                <a:latin typeface="Arial Narrow"/>
                <a:cs typeface="Arial Narrow"/>
              </a:rPr>
              <a:t>ground,but</a:t>
            </a:r>
            <a:r>
              <a:rPr lang="en-US" sz="2400" dirty="0">
                <a:latin typeface="Arial Narrow"/>
                <a:cs typeface="Arial Narrow"/>
              </a:rPr>
              <a:t> when he opened his eyes he could see nothing. So they led him by the hand into </a:t>
            </a:r>
            <a:r>
              <a:rPr lang="en-US" sz="2400" dirty="0" err="1" smtClean="0">
                <a:latin typeface="Arial Narrow"/>
                <a:cs typeface="Arial Narrow"/>
              </a:rPr>
              <a:t>Damascus.For</a:t>
            </a:r>
            <a:r>
              <a:rPr lang="en-US" sz="2400" dirty="0" smtClean="0">
                <a:latin typeface="Arial Narrow"/>
                <a:cs typeface="Arial Narrow"/>
              </a:rPr>
              <a:t> </a:t>
            </a:r>
            <a:r>
              <a:rPr lang="en-US" sz="2400" dirty="0">
                <a:latin typeface="Arial Narrow"/>
                <a:cs typeface="Arial Narrow"/>
              </a:rPr>
              <a:t>three days he was blind”(9:8-9). In spite of his great learning(26:24),Saul was </a:t>
            </a:r>
            <a:r>
              <a:rPr lang="en-US" sz="2400" dirty="0" smtClean="0">
                <a:latin typeface="Arial Narrow"/>
                <a:cs typeface="Arial Narrow"/>
              </a:rPr>
              <a:t>spiritually </a:t>
            </a:r>
            <a:r>
              <a:rPr lang="en-US" sz="2400" dirty="0">
                <a:latin typeface="Arial Narrow"/>
                <a:cs typeface="Arial Narrow"/>
              </a:rPr>
              <a:t>blind(2Co.3:12-18</a:t>
            </a:r>
            <a:r>
              <a:rPr lang="en-US" sz="2400" dirty="0" smtClean="0">
                <a:latin typeface="Arial Narrow"/>
                <a:cs typeface="Arial Narrow"/>
              </a:rPr>
              <a:t>)and </a:t>
            </a:r>
            <a:r>
              <a:rPr lang="en-US" sz="2400" dirty="0">
                <a:latin typeface="Arial Narrow"/>
                <a:cs typeface="Arial Narrow"/>
              </a:rPr>
              <a:t>did not understand what </a:t>
            </a:r>
            <a:r>
              <a:rPr lang="en-US" sz="2400" dirty="0" smtClean="0">
                <a:latin typeface="Arial Narrow"/>
                <a:cs typeface="Arial Narrow"/>
              </a:rPr>
              <a:t>OT </a:t>
            </a:r>
            <a:r>
              <a:rPr lang="en-US" sz="2400" dirty="0">
                <a:latin typeface="Arial Narrow"/>
                <a:cs typeface="Arial Narrow"/>
              </a:rPr>
              <a:t>taught about the Messiah.</a:t>
            </a: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zh-CN" altLang="zh-CN" sz="2800" dirty="0" smtClean="0">
                <a:solidFill>
                  <a:srgbClr val="0000FF"/>
                </a:solidFill>
                <a:latin typeface="Times"/>
                <a:cs typeface="Times"/>
              </a:rPr>
              <a:t>1</a:t>
            </a:r>
            <a:r>
              <a:rPr lang="en-US" altLang="zh-CN" sz="2800" dirty="0">
                <a:solidFill>
                  <a:srgbClr val="0000FF"/>
                </a:solidFill>
                <a:latin typeface="Times"/>
                <a:cs typeface="Times"/>
              </a:rPr>
              <a:t>1</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4279955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6001642"/>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主对亚拿尼亚说，你只管去。他是我所拣选的器皿，要在外邦人宣扬我的名</a:t>
            </a:r>
            <a:r>
              <a:rPr lang="zh-CN" altLang="zh-TW"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:15)</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A</a:t>
            </a:r>
            <a:r>
              <a:rPr lang="zh-CN" altLang="en-US" sz="2400" b="1" dirty="0">
                <a:solidFill>
                  <a:srgbClr val="FF0000"/>
                </a:solidFill>
                <a:latin typeface="华文细黑"/>
                <a:ea typeface="华文细黑"/>
                <a:cs typeface="华文细黑"/>
              </a:rPr>
              <a:t>。需要服从！ </a:t>
            </a:r>
            <a:r>
              <a:rPr lang="zh-CN" altLang="en-US" sz="2400" dirty="0" smtClean="0">
                <a:solidFill>
                  <a:srgbClr val="FF0000"/>
                </a:solidFill>
                <a:latin typeface="华文细黑"/>
                <a:ea typeface="华文细黑"/>
                <a:cs typeface="华文细黑"/>
              </a:rPr>
              <a:t>“主在异象中对他说：亚拿尼亚。他说：主，我在这里”（</a:t>
            </a:r>
            <a:r>
              <a:rPr lang="en-US" altLang="zh-CN" sz="2400" dirty="0">
                <a:solidFill>
                  <a:srgbClr val="FF0000"/>
                </a:solidFill>
                <a:latin typeface="华文细黑"/>
                <a:ea typeface="华文细黑"/>
                <a:cs typeface="华文细黑"/>
              </a:rPr>
              <a:t>9:10</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。彼得却说：“主啊，这是不可以的”</a:t>
            </a:r>
            <a:r>
              <a:rPr lang="zh-CN" altLang="en-US" sz="2400" dirty="0">
                <a:solidFill>
                  <a:srgbClr val="FF0000"/>
                </a:solidFill>
                <a:latin typeface="华文细黑"/>
                <a:ea typeface="华文细黑"/>
                <a:cs typeface="华文细黑"/>
              </a:rPr>
              <a:t>（</a:t>
            </a:r>
            <a:r>
              <a:rPr lang="en-US" altLang="zh-CN" sz="2400" dirty="0">
                <a:solidFill>
                  <a:srgbClr val="FF0000"/>
                </a:solidFill>
                <a:latin typeface="华文细黑"/>
                <a:ea typeface="华文细黑"/>
                <a:cs typeface="华文细黑"/>
              </a:rPr>
              <a:t>10:14</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zh-CN" altLang="en-US" sz="2400" dirty="0">
                <a:solidFill>
                  <a:srgbClr val="FF0000"/>
                </a:solidFill>
                <a:latin typeface="华文细黑"/>
                <a:ea typeface="华文细黑"/>
                <a:cs typeface="华文细黑"/>
              </a:rPr>
              <a:t>异议</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主啊，我听见许多人说，这人怎样在耶路撒冷多多苦害你的圣徒</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t>
            </a:r>
            <a:r>
              <a:rPr lang="zh-CN" altLang="zh-TW" sz="2400" dirty="0">
                <a:solidFill>
                  <a:srgbClr val="FF0000"/>
                </a:solidFill>
                <a:latin typeface="华文细黑"/>
                <a:ea typeface="华文细黑"/>
                <a:cs typeface="华文细黑"/>
              </a:rPr>
              <a:t>9</a:t>
            </a:r>
            <a:r>
              <a:rPr lang="en-US" altLang="zh-TW" sz="2400" dirty="0" smtClean="0">
                <a:solidFill>
                  <a:srgbClr val="FF0000"/>
                </a:solidFill>
                <a:latin typeface="华文细黑"/>
                <a:ea typeface="华文细黑"/>
                <a:cs typeface="华文细黑"/>
              </a:rPr>
              <a:t>:</a:t>
            </a:r>
            <a:r>
              <a:rPr lang="zh-CN" altLang="zh-TW" sz="2400" dirty="0" smtClean="0">
                <a:solidFill>
                  <a:srgbClr val="FF0000"/>
                </a:solidFill>
                <a:latin typeface="华文细黑"/>
                <a:ea typeface="华文细黑"/>
                <a:cs typeface="华文细黑"/>
              </a:rPr>
              <a:t>1</a:t>
            </a:r>
            <a:r>
              <a:rPr lang="en-US" altLang="zh-CN" sz="2400" dirty="0" smtClean="0">
                <a:solidFill>
                  <a:srgbClr val="FF0000"/>
                </a:solidFill>
                <a:latin typeface="华文细黑"/>
                <a:ea typeface="华文细黑"/>
                <a:cs typeface="华文细黑"/>
              </a:rPr>
              <a:t>3</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zh-CN" altLang="en-US" sz="2400" dirty="0">
                <a:solidFill>
                  <a:srgbClr val="FF0000"/>
                </a:solidFill>
                <a:latin typeface="华文细黑"/>
                <a:ea typeface="华文细黑"/>
                <a:cs typeface="华文细黑"/>
              </a:rPr>
              <a:t>）借</a:t>
            </a:r>
            <a:r>
              <a:rPr lang="zh-CN" altLang="en-US" sz="2400" dirty="0" smtClean="0">
                <a:solidFill>
                  <a:srgbClr val="FF0000"/>
                </a:solidFill>
                <a:latin typeface="华文细黑"/>
                <a:ea typeface="华文细黑"/>
                <a:cs typeface="华文细黑"/>
              </a:rPr>
              <a:t>口。“并且他在这里有从祭司长得来的权柄捆绑一切求告你名的人”（</a:t>
            </a:r>
            <a:r>
              <a:rPr lang="en-US" altLang="zh-CN" sz="2400" dirty="0" smtClean="0">
                <a:solidFill>
                  <a:srgbClr val="FF0000"/>
                </a:solidFill>
                <a:latin typeface="华文细黑"/>
                <a:ea typeface="华文细黑"/>
                <a:cs typeface="华文细黑"/>
              </a:rPr>
              <a:t>9:14</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smtClean="0">
                <a:latin typeface="Arial Narrow"/>
                <a:cs typeface="Arial Narrow"/>
              </a:rPr>
              <a:t>“Lord </a:t>
            </a:r>
            <a:r>
              <a:rPr lang="en-US" sz="2400" dirty="0">
                <a:latin typeface="Arial Narrow"/>
                <a:cs typeface="Arial Narrow"/>
              </a:rPr>
              <a:t>said to Ananias,“</a:t>
            </a:r>
            <a:r>
              <a:rPr lang="en-US" sz="2400" dirty="0" err="1">
                <a:latin typeface="Arial Narrow"/>
                <a:cs typeface="Arial Narrow"/>
              </a:rPr>
              <a:t>Go!This</a:t>
            </a:r>
            <a:r>
              <a:rPr lang="en-US" sz="2400" dirty="0">
                <a:latin typeface="Arial Narrow"/>
                <a:cs typeface="Arial Narrow"/>
              </a:rPr>
              <a:t> man is my chosen instrument to </a:t>
            </a:r>
            <a:r>
              <a:rPr lang="en-US" sz="2400" dirty="0" smtClean="0">
                <a:latin typeface="Arial Narrow"/>
                <a:cs typeface="Arial Narrow"/>
              </a:rPr>
              <a:t>proclaim </a:t>
            </a:r>
            <a:r>
              <a:rPr lang="en-US" sz="2400" dirty="0">
                <a:latin typeface="Arial Narrow"/>
                <a:cs typeface="Arial Narrow"/>
              </a:rPr>
              <a:t>my name to the Gentiles (9</a:t>
            </a:r>
            <a:r>
              <a:rPr lang="en-US" sz="2400" dirty="0" smtClean="0">
                <a:latin typeface="Arial Narrow"/>
                <a:cs typeface="Arial Narrow"/>
              </a:rPr>
              <a:t>:16</a:t>
            </a:r>
            <a:r>
              <a:rPr lang="en-US" sz="2400" dirty="0">
                <a:latin typeface="Arial Narrow"/>
                <a:cs typeface="Arial Narrow"/>
              </a:rPr>
              <a:t>). </a:t>
            </a:r>
          </a:p>
          <a:p>
            <a:r>
              <a:rPr lang="en-US" sz="2400" b="1" dirty="0">
                <a:latin typeface="Arial Narrow"/>
                <a:cs typeface="Arial Narrow"/>
              </a:rPr>
              <a:t>A.</a:t>
            </a:r>
            <a:r>
              <a:rPr lang="en-US" sz="2400" dirty="0">
                <a:latin typeface="Arial Narrow"/>
                <a:cs typeface="Arial Narrow"/>
              </a:rPr>
              <a:t> </a:t>
            </a:r>
            <a:r>
              <a:rPr lang="en-US" sz="2400" b="1" dirty="0">
                <a:latin typeface="Arial Narrow"/>
                <a:cs typeface="Arial Narrow"/>
              </a:rPr>
              <a:t>Need to obey! </a:t>
            </a:r>
            <a:r>
              <a:rPr lang="en-US" sz="2400" dirty="0">
                <a:latin typeface="Arial Narrow"/>
                <a:cs typeface="Arial Narrow"/>
              </a:rPr>
              <a:t>“The Lord called to him in a vision,“Ananias!”“</a:t>
            </a:r>
            <a:r>
              <a:rPr lang="en-US" sz="2400" dirty="0" err="1">
                <a:latin typeface="Arial Narrow"/>
                <a:cs typeface="Arial Narrow"/>
              </a:rPr>
              <a:t>Yes,Lord</a:t>
            </a:r>
            <a:r>
              <a:rPr lang="en-US" sz="2400" dirty="0">
                <a:latin typeface="Arial Narrow"/>
                <a:cs typeface="Arial Narrow"/>
              </a:rPr>
              <a:t>,” he answered”(9:10). “</a:t>
            </a:r>
            <a:r>
              <a:rPr lang="en-US" sz="2400" dirty="0" err="1">
                <a:latin typeface="Arial Narrow"/>
                <a:cs typeface="Arial Narrow"/>
              </a:rPr>
              <a:t>No,Lord</a:t>
            </a:r>
            <a:r>
              <a:rPr lang="en-US" sz="2400" dirty="0">
                <a:latin typeface="Arial Narrow"/>
                <a:cs typeface="Arial Narrow"/>
              </a:rPr>
              <a:t>”(10:14),Peter answered.</a:t>
            </a:r>
          </a:p>
          <a:p>
            <a:r>
              <a:rPr lang="en-US" sz="2400" dirty="0">
                <a:latin typeface="Arial Narrow"/>
                <a:cs typeface="Arial Narrow"/>
              </a:rPr>
              <a:t>(1) </a:t>
            </a:r>
            <a:r>
              <a:rPr lang="en-US" sz="2400" dirty="0" err="1">
                <a:latin typeface="Arial Narrow"/>
                <a:cs typeface="Arial Narrow"/>
              </a:rPr>
              <a:t>Objections.“Lord</a:t>
            </a:r>
            <a:r>
              <a:rPr lang="en-US" sz="2400" dirty="0">
                <a:latin typeface="Arial Narrow"/>
                <a:cs typeface="Arial Narrow"/>
              </a:rPr>
              <a:t>,”…I have heard many reports about this man and all the harm he has done to your holy people in Jerusalem”(9:13).</a:t>
            </a:r>
          </a:p>
          <a:p>
            <a:r>
              <a:rPr lang="en-US" sz="2400" dirty="0">
                <a:latin typeface="Arial Narrow"/>
                <a:cs typeface="Arial Narrow"/>
              </a:rPr>
              <a:t>(2) Excuses. “And he has come here with authority from the chief priests to arrest all who call on your name”(9:14)</a:t>
            </a:r>
            <a:r>
              <a:rPr lang="en-US" sz="2400" dirty="0" smtClean="0">
                <a:latin typeface="Arial Narrow"/>
                <a:cs typeface="Arial Narrow"/>
              </a:rPr>
              <a:t>.</a:t>
            </a:r>
            <a:endParaRPr lang="en-US" sz="2400" dirty="0">
              <a:latin typeface="Arial Narrow"/>
              <a:cs typeface="Arial Narrow"/>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(12)</a:t>
            </a:r>
            <a:endParaRPr lang="en-US" sz="2800" dirty="0">
              <a:solidFill>
                <a:srgbClr val="0000FF"/>
              </a:solidFill>
              <a:latin typeface="Times"/>
              <a:cs typeface="Times"/>
            </a:endParaRPr>
          </a:p>
        </p:txBody>
      </p:sp>
    </p:spTree>
    <p:extLst>
      <p:ext uri="{BB962C8B-B14F-4D97-AF65-F5344CB8AC3E}">
        <p14:creationId xmlns:p14="http://schemas.microsoft.com/office/powerpoint/2010/main" val="1222839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4893647"/>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。需要去。</a:t>
            </a:r>
            <a:r>
              <a:rPr lang="en-US" altLang="zh-CN"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主对他说，起来，往直街去，在犹大的家里，访问一个大数人名叫扫罗。他正祷告。又看见了一个人，名叫亚拿尼亚，进来按手在他身上，叫他能看见</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主对亚拿尼亚说，你只管去。</a:t>
            </a:r>
            <a:r>
              <a:rPr lang="zh-CN" altLang="en-US" sz="2400" dirty="0">
                <a:solidFill>
                  <a:srgbClr val="FF0000"/>
                </a:solidFill>
                <a:latin typeface="华文细黑"/>
                <a:ea typeface="华文细黑"/>
                <a:cs typeface="华文细黑"/>
              </a:rPr>
              <a:t>他是我所拣选的器皿，要在外邦人宣扬我的</a:t>
            </a:r>
            <a:r>
              <a:rPr lang="zh-CN" altLang="en-US" sz="2400" dirty="0" smtClean="0">
                <a:solidFill>
                  <a:srgbClr val="FF0000"/>
                </a:solidFill>
                <a:latin typeface="华文细黑"/>
                <a:ea typeface="华文细黑"/>
                <a:cs typeface="华文细黑"/>
              </a:rPr>
              <a:t>名</a:t>
            </a:r>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我也要指示他，为我的名必须受许多的苦难</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(9:11,12,15)</a:t>
            </a:r>
            <a:r>
              <a:rPr lang="zh-CN" altLang="en-US" sz="2400" dirty="0" smtClean="0">
                <a:solidFill>
                  <a:srgbClr val="FF0000"/>
                </a:solidFill>
                <a:latin typeface="华文细黑"/>
                <a:ea typeface="华文细黑"/>
                <a:cs typeface="华文细黑"/>
              </a:rPr>
              <a:t>。“亚拿尼亚就去了，进入那家”（</a:t>
            </a:r>
            <a:r>
              <a:rPr lang="en-US" altLang="zh-CN" sz="2400" dirty="0" smtClean="0">
                <a:solidFill>
                  <a:srgbClr val="FF0000"/>
                </a:solidFill>
                <a:latin typeface="华文细黑"/>
                <a:ea typeface="华文细黑"/>
                <a:cs typeface="华文细黑"/>
              </a:rPr>
              <a:t>9:17a</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b="1" dirty="0">
                <a:latin typeface="Arial Narrow"/>
                <a:cs typeface="Arial Narrow"/>
              </a:rPr>
              <a:t>B. Need to go! </a:t>
            </a:r>
            <a:r>
              <a:rPr lang="en-US" sz="2400" dirty="0">
                <a:latin typeface="Arial Narrow"/>
                <a:cs typeface="Arial Narrow"/>
              </a:rPr>
              <a:t>“The Lord told </a:t>
            </a:r>
            <a:r>
              <a:rPr lang="en-US" sz="2400" dirty="0" err="1">
                <a:latin typeface="Arial Narrow"/>
                <a:cs typeface="Arial Narrow"/>
              </a:rPr>
              <a:t>him,“Go</a:t>
            </a:r>
            <a:r>
              <a:rPr lang="en-US" sz="2400" dirty="0">
                <a:latin typeface="Arial Narrow"/>
                <a:cs typeface="Arial Narrow"/>
              </a:rPr>
              <a:t> to the house of Judas on Straight Street and ask for a man from Tarsus named </a:t>
            </a:r>
            <a:r>
              <a:rPr lang="en-US" sz="2400" dirty="0" err="1">
                <a:latin typeface="Arial Narrow"/>
                <a:cs typeface="Arial Narrow"/>
              </a:rPr>
              <a:t>Saul,for</a:t>
            </a:r>
            <a:r>
              <a:rPr lang="en-US" sz="2400" dirty="0">
                <a:latin typeface="Arial Narrow"/>
                <a:cs typeface="Arial Narrow"/>
              </a:rPr>
              <a:t> he is praying In a vision he has seen a man named Ananias come and place his hands on him to restore his sight…But the Lord said to Ananias,“</a:t>
            </a:r>
            <a:r>
              <a:rPr lang="en-US" sz="2400" dirty="0" err="1">
                <a:latin typeface="Arial Narrow"/>
                <a:cs typeface="Arial Narrow"/>
              </a:rPr>
              <a:t>Go!This</a:t>
            </a:r>
            <a:r>
              <a:rPr lang="en-US" sz="2400" dirty="0">
                <a:latin typeface="Arial Narrow"/>
                <a:cs typeface="Arial Narrow"/>
              </a:rPr>
              <a:t> man is my chosen instrument to proclaim my name to the Gentiles and their kings and to the people of </a:t>
            </a:r>
            <a:r>
              <a:rPr lang="en-US" sz="2400" dirty="0" err="1">
                <a:latin typeface="Arial Narrow"/>
                <a:cs typeface="Arial Narrow"/>
              </a:rPr>
              <a:t>Israel.I</a:t>
            </a:r>
            <a:r>
              <a:rPr lang="en-US" sz="2400" dirty="0">
                <a:latin typeface="Arial Narrow"/>
                <a:cs typeface="Arial Narrow"/>
              </a:rPr>
              <a:t> will show him how much he must suffer for my name”(9:</a:t>
            </a:r>
            <a:r>
              <a:rPr lang="en-US" sz="2400" dirty="0" smtClean="0">
                <a:latin typeface="Arial Narrow"/>
                <a:cs typeface="Arial Narrow"/>
              </a:rPr>
              <a:t>11,12,15,16)</a:t>
            </a:r>
            <a:r>
              <a:rPr lang="en-US" sz="2400" dirty="0">
                <a:latin typeface="Arial Narrow"/>
                <a:cs typeface="Arial Narrow"/>
              </a:rPr>
              <a:t>. “Then Ananias went to the house and entered it”(9:17a).</a:t>
            </a: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(13)</a:t>
            </a:r>
            <a:endParaRPr lang="en-US" sz="2800" dirty="0">
              <a:solidFill>
                <a:srgbClr val="0000FF"/>
              </a:solidFill>
              <a:latin typeface="Times"/>
              <a:cs typeface="Times"/>
            </a:endParaRPr>
          </a:p>
        </p:txBody>
      </p:sp>
    </p:spTree>
    <p:extLst>
      <p:ext uri="{BB962C8B-B14F-4D97-AF65-F5344CB8AC3E}">
        <p14:creationId xmlns:p14="http://schemas.microsoft.com/office/powerpoint/2010/main" val="6204454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6194" y="2921000"/>
            <a:ext cx="5905500" cy="3937000"/>
          </a:xfrm>
          <a:prstGeom prst="rect">
            <a:avLst/>
          </a:prstGeom>
        </p:spPr>
      </p:pic>
      <p:sp>
        <p:nvSpPr>
          <p:cNvPr id="5" name="TextBox 4"/>
          <p:cNvSpPr txBox="1"/>
          <p:nvPr/>
        </p:nvSpPr>
        <p:spPr>
          <a:xfrm>
            <a:off x="0" y="15068"/>
            <a:ext cx="9144000" cy="3477875"/>
          </a:xfrm>
          <a:prstGeom prst="rect">
            <a:avLst/>
          </a:prstGeom>
          <a:noFill/>
        </p:spPr>
        <p:txBody>
          <a:bodyPr wrap="square" rtlCol="0">
            <a:spAutoFit/>
          </a:bodyPr>
          <a:lstStyle/>
          <a:p>
            <a:r>
              <a:rPr lang="zh-CN" altLang="en-US" sz="4400" b="1" dirty="0">
                <a:solidFill>
                  <a:srgbClr val="FF0000"/>
                </a:solidFill>
                <a:latin typeface="Arial Narrow"/>
                <a:ea typeface="华文细黑"/>
                <a:cs typeface="Arial Narrow"/>
              </a:rPr>
              <a:t>复活节</a:t>
            </a:r>
            <a:r>
              <a:rPr lang="en-US" altLang="zh-CN" sz="4400" b="1" dirty="0">
                <a:solidFill>
                  <a:srgbClr val="FF0000"/>
                </a:solidFill>
                <a:latin typeface="Arial Narrow"/>
                <a:ea typeface="华文细黑"/>
                <a:cs typeface="Arial Narrow"/>
              </a:rPr>
              <a:t>:</a:t>
            </a:r>
            <a:r>
              <a:rPr lang="zh-CN" altLang="en-US" sz="4400" dirty="0">
                <a:solidFill>
                  <a:srgbClr val="FF0000"/>
                </a:solidFill>
                <a:latin typeface="Arial Narrow"/>
                <a:ea typeface="华文细黑"/>
                <a:cs typeface="Arial Narrow"/>
              </a:rPr>
              <a:t>二零一七年四月十六日</a:t>
            </a:r>
            <a:endParaRPr lang="en-US" altLang="zh-CN" sz="4400" dirty="0">
              <a:solidFill>
                <a:srgbClr val="FF0000"/>
              </a:solidFill>
              <a:latin typeface="Arial Narrow"/>
              <a:ea typeface="华文细黑"/>
              <a:cs typeface="Arial Narrow"/>
            </a:endParaRPr>
          </a:p>
          <a:p>
            <a:r>
              <a:rPr lang="en-US" altLang="zh-CN" sz="4400" b="1" dirty="0">
                <a:latin typeface="Arial Narrow"/>
                <a:ea typeface="华文细黑"/>
                <a:cs typeface="Arial Narrow"/>
              </a:rPr>
              <a:t>Easter Sunday: </a:t>
            </a:r>
            <a:r>
              <a:rPr lang="en-US" altLang="zh-CN" sz="4400" dirty="0">
                <a:latin typeface="Arial Narrow"/>
                <a:ea typeface="华文细黑"/>
                <a:cs typeface="Arial Narrow"/>
              </a:rPr>
              <a:t>April 16, 2017 </a:t>
            </a:r>
            <a:endParaRPr lang="en-US" altLang="zh-CN" sz="4400" dirty="0" smtClean="0">
              <a:latin typeface="Arial Narrow"/>
              <a:ea typeface="华文细黑"/>
              <a:cs typeface="Arial Narrow"/>
            </a:endParaRPr>
          </a:p>
          <a:p>
            <a:r>
              <a:rPr lang="zh-CN" altLang="en-US" sz="4400" b="1" dirty="0" smtClean="0">
                <a:solidFill>
                  <a:srgbClr val="FF0000"/>
                </a:solidFill>
                <a:latin typeface="Arial Narrow"/>
                <a:ea typeface="华文细黑"/>
                <a:cs typeface="Arial Narrow"/>
              </a:rPr>
              <a:t>早上</a:t>
            </a:r>
            <a:r>
              <a:rPr lang="en-US" altLang="zh-CN" sz="4400" b="1" dirty="0" smtClean="0">
                <a:solidFill>
                  <a:srgbClr val="FF0000"/>
                </a:solidFill>
                <a:latin typeface="Arial Narrow"/>
                <a:ea typeface="华文细黑"/>
                <a:cs typeface="Arial Narrow"/>
              </a:rPr>
              <a:t>10</a:t>
            </a:r>
            <a:r>
              <a:rPr lang="zh-CN" altLang="en-US" sz="4400" b="1" dirty="0" smtClean="0">
                <a:solidFill>
                  <a:srgbClr val="FF0000"/>
                </a:solidFill>
                <a:latin typeface="Arial Narrow"/>
                <a:ea typeface="华文细黑"/>
                <a:cs typeface="Arial Narrow"/>
              </a:rPr>
              <a:t>点受浸礼</a:t>
            </a:r>
            <a:r>
              <a:rPr lang="en-US" altLang="zh-CN" sz="4400" b="1" dirty="0" smtClean="0">
                <a:latin typeface="Arial Narrow"/>
                <a:ea typeface="华文细黑"/>
                <a:cs typeface="Arial Narrow"/>
              </a:rPr>
              <a:t>10 am Baptism Service</a:t>
            </a:r>
          </a:p>
          <a:p>
            <a:r>
              <a:rPr lang="zh-CN" altLang="en-US" sz="4400" b="1" dirty="0">
                <a:solidFill>
                  <a:srgbClr val="FF0000"/>
                </a:solidFill>
                <a:latin typeface="Arial Narrow"/>
                <a:ea typeface="华文细黑"/>
                <a:cs typeface="Arial Narrow"/>
              </a:rPr>
              <a:t>早上</a:t>
            </a:r>
            <a:r>
              <a:rPr lang="en-US" altLang="zh-CN" sz="4400" b="1" dirty="0" smtClean="0">
                <a:solidFill>
                  <a:srgbClr val="FF0000"/>
                </a:solidFill>
                <a:latin typeface="Arial Narrow"/>
                <a:ea typeface="华文细黑"/>
                <a:cs typeface="Arial Narrow"/>
              </a:rPr>
              <a:t>10</a:t>
            </a:r>
            <a:r>
              <a:rPr lang="zh-CN" altLang="en-US" sz="4400" b="1" dirty="0" smtClean="0">
                <a:solidFill>
                  <a:srgbClr val="FF0000"/>
                </a:solidFill>
                <a:latin typeface="Arial Narrow"/>
                <a:ea typeface="华文细黑"/>
                <a:cs typeface="Arial Narrow"/>
              </a:rPr>
              <a:t>点</a:t>
            </a:r>
            <a:r>
              <a:rPr lang="en-US" altLang="zh-CN" sz="4400" b="1" dirty="0" smtClean="0">
                <a:solidFill>
                  <a:srgbClr val="FF0000"/>
                </a:solidFill>
                <a:latin typeface="华文细黑"/>
                <a:ea typeface="华文细黑"/>
                <a:cs typeface="华文细黑"/>
              </a:rPr>
              <a:t>30</a:t>
            </a:r>
            <a:r>
              <a:rPr lang="zh-CN" altLang="en-US" sz="4400" b="1" dirty="0" smtClean="0">
                <a:solidFill>
                  <a:srgbClr val="FF0000"/>
                </a:solidFill>
                <a:latin typeface="华文细黑"/>
                <a:ea typeface="华文细黑"/>
                <a:cs typeface="华文细黑"/>
              </a:rPr>
              <a:t>分聚会</a:t>
            </a:r>
            <a:r>
              <a:rPr lang="en-US" altLang="zh-CN" sz="4400" b="1" dirty="0" smtClean="0">
                <a:latin typeface="Arial Narrow"/>
                <a:ea typeface="华文细黑"/>
                <a:cs typeface="Arial Narrow"/>
              </a:rPr>
              <a:t>10:30 </a:t>
            </a:r>
            <a:r>
              <a:rPr lang="en-US" altLang="zh-CN" sz="4400" b="1" dirty="0">
                <a:latin typeface="Arial Narrow"/>
                <a:ea typeface="华文细黑"/>
                <a:cs typeface="Arial Narrow"/>
              </a:rPr>
              <a:t>am </a:t>
            </a:r>
            <a:r>
              <a:rPr lang="en-US" altLang="zh-CN" sz="4400" b="1" dirty="0" smtClean="0">
                <a:latin typeface="Arial Narrow"/>
                <a:ea typeface="华文细黑"/>
                <a:cs typeface="Arial Narrow"/>
              </a:rPr>
              <a:t>Service</a:t>
            </a:r>
            <a:endParaRPr lang="en-US" altLang="zh-CN" sz="4400" dirty="0">
              <a:latin typeface="Arial Narrow"/>
              <a:ea typeface="华文细黑"/>
              <a:cs typeface="Arial Narrow"/>
            </a:endParaRPr>
          </a:p>
          <a:p>
            <a:endParaRPr lang="en-US" altLang="zh-CN" sz="4400" b="1" dirty="0" smtClean="0">
              <a:latin typeface="Arial Narrow"/>
              <a:ea typeface="华文细黑"/>
              <a:cs typeface="Arial Narrow"/>
            </a:endParaRPr>
          </a:p>
        </p:txBody>
      </p:sp>
    </p:spTree>
    <p:extLst>
      <p:ext uri="{BB962C8B-B14F-4D97-AF65-F5344CB8AC3E}">
        <p14:creationId xmlns:p14="http://schemas.microsoft.com/office/powerpoint/2010/main" val="23658535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17338"/>
            <a:ext cx="9137169" cy="6001642"/>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“叫他能看见</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凡听见的人，都惊奇</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(9:17,21)</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a:t>
            </a:r>
            <a:r>
              <a:rPr lang="zh-CN" altLang="en-US" sz="2400" dirty="0" smtClean="0">
                <a:solidFill>
                  <a:srgbClr val="FF0000"/>
                </a:solidFill>
                <a:latin typeface="华文细黑"/>
                <a:ea typeface="华文细黑"/>
                <a:cs typeface="华文细黑"/>
              </a:rPr>
              <a:t>。听圣灵所说的。</a:t>
            </a:r>
            <a:r>
              <a:rPr lang="en-US" altLang="zh-CN" sz="2400" dirty="0">
                <a:solidFill>
                  <a:srgbClr val="FF0000"/>
                </a:solidFill>
                <a:latin typeface="华文细黑"/>
                <a:ea typeface="华文细黑"/>
                <a:cs typeface="华文细黑"/>
              </a:rPr>
              <a:t> </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凡听见的人，都惊奇”</a:t>
            </a:r>
            <a:r>
              <a:rPr lang="en-US" altLang="zh-CN" sz="2400" dirty="0" smtClean="0">
                <a:solidFill>
                  <a:srgbClr val="FF0000"/>
                </a:solidFill>
                <a:latin typeface="华文细黑"/>
                <a:ea typeface="华文细黑"/>
                <a:cs typeface="华文细黑"/>
              </a:rPr>
              <a:t>(9:</a:t>
            </a:r>
            <a:r>
              <a:rPr lang="zh-CN" altLang="zh-CN" sz="2400" dirty="0" smtClean="0">
                <a:solidFill>
                  <a:srgbClr val="FF0000"/>
                </a:solidFill>
                <a:latin typeface="华文细黑"/>
                <a:ea typeface="华文细黑"/>
                <a:cs typeface="华文细黑"/>
              </a:rPr>
              <a:t>2</a:t>
            </a:r>
            <a:r>
              <a:rPr lang="en-US" altLang="zh-CN" sz="2400" dirty="0" smtClean="0">
                <a:solidFill>
                  <a:srgbClr val="FF0000"/>
                </a:solidFill>
                <a:latin typeface="华文细黑"/>
                <a:ea typeface="华文细黑"/>
                <a:cs typeface="华文细黑"/>
              </a:rPr>
              <a:t>1)</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B</a:t>
            </a:r>
            <a:r>
              <a:rPr lang="zh-CN" altLang="en-US" sz="2400" dirty="0" smtClean="0">
                <a:solidFill>
                  <a:srgbClr val="FF0000"/>
                </a:solidFill>
                <a:latin typeface="华文细黑"/>
                <a:ea typeface="华文细黑"/>
                <a:cs typeface="华文细黑"/>
              </a:rPr>
              <a:t>。看圣灵所做的。“把手按在扫罗身上说，兄弟扫罗，在你来的路上，向你显现的主，就是耶稣，打发我来，教你能看见，又被圣灵充满。扫罗的眼睛上，好像有</a:t>
            </a:r>
            <a:r>
              <a:rPr lang="zh-CN" altLang="en-US" sz="2400" dirty="0">
                <a:solidFill>
                  <a:srgbClr val="FF0000"/>
                </a:solidFill>
                <a:latin typeface="华文细黑"/>
                <a:ea typeface="华文细黑"/>
                <a:cs typeface="华文细黑"/>
              </a:rPr>
              <a:t>鳞</a:t>
            </a:r>
            <a:r>
              <a:rPr lang="zh-CN" altLang="en-US" sz="2400" dirty="0" smtClean="0">
                <a:solidFill>
                  <a:srgbClr val="FF0000"/>
                </a:solidFill>
                <a:latin typeface="华文细黑"/>
                <a:ea typeface="华文细黑"/>
                <a:cs typeface="华文细黑"/>
              </a:rPr>
              <a:t>立刻掉下来，他就能看见，于是起来受了洗。吃过饭就健壮了。扫罗和大马色的门徒同住了些日子就在各会堂里宣传耶稣，说他是神的儿子”（</a:t>
            </a:r>
            <a:r>
              <a:rPr lang="zh-CN" altLang="zh-CN" sz="2400" dirty="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:17-20</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dirty="0">
                <a:latin typeface="Arial Narrow"/>
                <a:cs typeface="Arial Narrow"/>
              </a:rPr>
              <a:t>“See again…All those who heard him were astonished”(9:17,21).</a:t>
            </a:r>
          </a:p>
          <a:p>
            <a:r>
              <a:rPr lang="en-US" sz="2400" b="1" dirty="0">
                <a:latin typeface="Arial Narrow"/>
                <a:cs typeface="Arial Narrow"/>
              </a:rPr>
              <a:t>A. Hear what the Spirit says.</a:t>
            </a:r>
            <a:r>
              <a:rPr lang="en-US" sz="2400" dirty="0">
                <a:latin typeface="Arial Narrow"/>
                <a:cs typeface="Arial Narrow"/>
              </a:rPr>
              <a:t> “All those who heard him were astonished”(9:21).</a:t>
            </a:r>
          </a:p>
          <a:p>
            <a:r>
              <a:rPr lang="en-US" sz="2400" b="1" dirty="0">
                <a:latin typeface="Arial Narrow"/>
                <a:cs typeface="Arial Narrow"/>
              </a:rPr>
              <a:t>B. See what the Spirit is doing. </a:t>
            </a:r>
            <a:r>
              <a:rPr lang="en-US" sz="2400" dirty="0">
                <a:latin typeface="Arial Narrow"/>
                <a:cs typeface="Arial Narrow"/>
              </a:rPr>
              <a:t>“Placing his hands on Saul, he said, “Brother Saul, the Lord—Jesus, who appeared to you on the road as you were coming here—has sent me so that you may see again and be filled with the Holy Spirit.”</a:t>
            </a:r>
            <a:r>
              <a:rPr lang="en-US" sz="2400" b="1" dirty="0">
                <a:latin typeface="Arial Narrow"/>
                <a:cs typeface="Arial Narrow"/>
              </a:rPr>
              <a:t> </a:t>
            </a:r>
            <a:r>
              <a:rPr lang="en-US" sz="2400" dirty="0">
                <a:latin typeface="Arial Narrow"/>
                <a:cs typeface="Arial Narrow"/>
              </a:rPr>
              <a:t>Immediately, something like scales fell from Saul’s eyes, and he could see again. He got up and was baptized,</a:t>
            </a:r>
            <a:r>
              <a:rPr lang="en-US" sz="2400" b="1" dirty="0">
                <a:latin typeface="Arial Narrow"/>
                <a:cs typeface="Arial Narrow"/>
              </a:rPr>
              <a:t> </a:t>
            </a:r>
            <a:r>
              <a:rPr lang="en-US" sz="2400" dirty="0">
                <a:latin typeface="Arial Narrow"/>
                <a:cs typeface="Arial Narrow"/>
              </a:rPr>
              <a:t>and after taking some food, he regained his strength. Saul spent several days with the disciples in Damascus.</a:t>
            </a:r>
            <a:r>
              <a:rPr lang="en-US" sz="2400" b="1" dirty="0">
                <a:latin typeface="Arial Narrow"/>
                <a:cs typeface="Arial Narrow"/>
              </a:rPr>
              <a:t> </a:t>
            </a:r>
            <a:r>
              <a:rPr lang="en-US" sz="2400" dirty="0">
                <a:latin typeface="Arial Narrow"/>
                <a:cs typeface="Arial Narrow"/>
              </a:rPr>
              <a:t>At once he began to preach in the synagogues that Jesus is the Son of God. (9:17-20).</a:t>
            </a:r>
          </a:p>
        </p:txBody>
      </p:sp>
      <p:sp>
        <p:nvSpPr>
          <p:cNvPr id="4" name="Rectangle 3"/>
          <p:cNvSpPr/>
          <p:nvPr/>
        </p:nvSpPr>
        <p:spPr>
          <a:xfrm>
            <a:off x="0" y="-7905"/>
            <a:ext cx="9144000" cy="46373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33545"/>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四。</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灵的挑战。</a:t>
            </a:r>
            <a:r>
              <a:rPr lang="en-US" sz="2800" b="1" dirty="0" smtClean="0">
                <a:latin typeface="Arial Narrow"/>
                <a:cs typeface="Arial Narrow"/>
              </a:rPr>
              <a:t>4</a:t>
            </a:r>
            <a:r>
              <a:rPr lang="en-US" sz="2800" b="1" dirty="0">
                <a:latin typeface="Arial Narrow"/>
                <a:cs typeface="Arial Narrow"/>
              </a:rPr>
              <a:t>. </a:t>
            </a:r>
            <a:r>
              <a:rPr lang="en-US" altLang="zh-CN" sz="2800" b="1" dirty="0" smtClean="0">
                <a:latin typeface="Arial Narrow"/>
                <a:cs typeface="Arial Narrow"/>
              </a:rPr>
              <a:t>Spirit of </a:t>
            </a:r>
            <a:r>
              <a:rPr lang="en-US" sz="2800" b="1" dirty="0" smtClean="0">
                <a:latin typeface="Arial Narrow"/>
                <a:cs typeface="Arial Narrow"/>
              </a:rPr>
              <a:t>Christ’s </a:t>
            </a:r>
            <a:r>
              <a:rPr lang="en-US" sz="2800" b="1" dirty="0">
                <a:latin typeface="Arial Narrow"/>
                <a:cs typeface="Arial Narrow"/>
              </a:rPr>
              <a:t>challenge. </a:t>
            </a:r>
            <a:endParaRPr lang="en-US" sz="2800" dirty="0">
              <a:latin typeface="Arial Narrow"/>
              <a:cs typeface="Arial Narrow"/>
            </a:endParaRPr>
          </a:p>
        </p:txBody>
      </p:sp>
      <p:sp>
        <p:nvSpPr>
          <p:cNvPr id="6" name="TextBox 5"/>
          <p:cNvSpPr txBox="1"/>
          <p:nvPr/>
        </p:nvSpPr>
        <p:spPr>
          <a:xfrm>
            <a:off x="8433624" y="-46599"/>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(14)</a:t>
            </a:r>
            <a:endParaRPr lang="en-US" sz="2800" dirty="0">
              <a:solidFill>
                <a:srgbClr val="0000FF"/>
              </a:solidFill>
              <a:latin typeface="Times"/>
              <a:cs typeface="Times"/>
            </a:endParaRPr>
          </a:p>
        </p:txBody>
      </p:sp>
    </p:spTree>
    <p:extLst>
      <p:ext uri="{BB962C8B-B14F-4D97-AF65-F5344CB8AC3E}">
        <p14:creationId xmlns:p14="http://schemas.microsoft.com/office/powerpoint/2010/main" val="27867229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06645"/>
            <a:ext cx="9144000" cy="6370974"/>
          </a:xfrm>
          <a:prstGeom prst="rect">
            <a:avLst/>
          </a:prstGeom>
        </p:spPr>
        <p:txBody>
          <a:bodyPr wrap="square">
            <a:spAutoFit/>
          </a:bodyPr>
          <a:lstStyle/>
          <a:p>
            <a:r>
              <a:rPr lang="zh-CN" altLang="en-US" sz="2400" dirty="0">
                <a:solidFill>
                  <a:srgbClr val="FF0000"/>
                </a:solidFill>
                <a:latin typeface="华文细黑"/>
                <a:ea typeface="华文细黑"/>
                <a:cs typeface="华文细黑"/>
              </a:rPr>
              <a:t>一个聪明的人给了</a:t>
            </a:r>
            <a:r>
              <a:rPr lang="en-US" altLang="zh-CN" sz="2400" dirty="0" err="1">
                <a:solidFill>
                  <a:srgbClr val="FF0000"/>
                </a:solidFill>
                <a:latin typeface="华文细黑"/>
                <a:ea typeface="华文细黑"/>
                <a:cs typeface="华文细黑"/>
              </a:rPr>
              <a:t>FBMeyer</a:t>
            </a:r>
            <a:r>
              <a:rPr lang="zh-CN" altLang="en-US" sz="2400" dirty="0">
                <a:solidFill>
                  <a:srgbClr val="FF0000"/>
                </a:solidFill>
                <a:latin typeface="华文细黑"/>
                <a:ea typeface="华文细黑"/>
                <a:cs typeface="华文细黑"/>
              </a:rPr>
              <a:t>一些实用的建议。男人建议</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Meyer</a:t>
            </a:r>
            <a:r>
              <a:rPr lang="zh-CN" altLang="en-US" sz="2400" dirty="0" smtClean="0">
                <a:solidFill>
                  <a:srgbClr val="FF0000"/>
                </a:solidFill>
                <a:latin typeface="华文细黑"/>
                <a:ea typeface="华文细黑"/>
                <a:cs typeface="华文细黑"/>
              </a:rPr>
              <a:t>祈祷</a:t>
            </a:r>
            <a:r>
              <a:rPr lang="zh-CN" altLang="en-US" sz="2400" dirty="0">
                <a:solidFill>
                  <a:srgbClr val="FF0000"/>
                </a:solidFill>
                <a:latin typeface="华文细黑"/>
                <a:ea typeface="华文细黑"/>
                <a:cs typeface="华文细黑"/>
              </a:rPr>
              <a:t>，“你的甜蜜，主”，当他感到烦躁的时候</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Amy Carmichael </a:t>
            </a:r>
            <a:r>
              <a:rPr lang="zh-CN" altLang="en-US" sz="2400" dirty="0" smtClean="0">
                <a:solidFill>
                  <a:srgbClr val="FF0000"/>
                </a:solidFill>
                <a:latin typeface="华文细黑"/>
                <a:ea typeface="华文细黑"/>
                <a:cs typeface="华文细黑"/>
              </a:rPr>
              <a:t>把建议放在她的心理并且建立在它</a:t>
            </a:r>
            <a:r>
              <a:rPr lang="zh-CN" altLang="en-US" sz="2400" dirty="0">
                <a:solidFill>
                  <a:srgbClr val="FF0000"/>
                </a:solidFill>
                <a:latin typeface="华文细黑"/>
                <a:ea typeface="华文细黑"/>
                <a:cs typeface="华文细黑"/>
              </a:rPr>
              <a:t>的基础上，说：“与你的诱惑相反， 命名相</a:t>
            </a:r>
            <a:r>
              <a:rPr lang="zh-CN" altLang="en-US" sz="2400" dirty="0" smtClean="0">
                <a:solidFill>
                  <a:srgbClr val="FF0000"/>
                </a:solidFill>
                <a:latin typeface="华文细黑"/>
                <a:ea typeface="华文细黑"/>
                <a:cs typeface="华文细黑"/>
              </a:rPr>
              <a:t>反的”：谎言 </a:t>
            </a:r>
            <a:r>
              <a:rPr lang="en-US" altLang="zh-CN" sz="2400" dirty="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你的真理，主，不诚实 </a:t>
            </a:r>
            <a:r>
              <a:rPr lang="en-US" altLang="zh-CN" sz="2400" dirty="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你的慈爱，主，不耐烦 </a:t>
            </a:r>
            <a:r>
              <a:rPr lang="en-US" altLang="zh-CN" sz="2400" dirty="0">
                <a:solidFill>
                  <a:srgbClr val="FF0000"/>
                </a:solidFill>
                <a:latin typeface="华文细黑"/>
                <a:ea typeface="华文细黑"/>
                <a:cs typeface="华文细黑"/>
              </a:rPr>
              <a:t>- </a:t>
            </a:r>
            <a:r>
              <a:rPr lang="zh-CN" altLang="en-US" sz="2400" dirty="0">
                <a:solidFill>
                  <a:srgbClr val="FF0000"/>
                </a:solidFill>
                <a:latin typeface="华文细黑"/>
                <a:ea typeface="华文细黑"/>
                <a:cs typeface="华文细黑"/>
              </a:rPr>
              <a:t>你的耐心，主，罪恶，你的恩典，</a:t>
            </a:r>
            <a:r>
              <a:rPr lang="zh-CN" altLang="en-US" sz="2400" dirty="0" smtClean="0">
                <a:solidFill>
                  <a:srgbClr val="FF0000"/>
                </a:solidFill>
                <a:latin typeface="华文细黑"/>
                <a:ea typeface="华文细黑"/>
                <a:cs typeface="华文细黑"/>
              </a:rPr>
              <a:t>主。</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我原是使徒中最小的，不配称为使徒，因为我从前逼迫神的教会。然而我今日成了何等人，是蒙神的恩才成的。并且他所赐我的恩</a:t>
            </a:r>
            <a:r>
              <a:rPr lang="zh-CN" altLang="en-US" sz="2400" smtClean="0">
                <a:solidFill>
                  <a:srgbClr val="FF0000"/>
                </a:solidFill>
                <a:latin typeface="华文细黑"/>
                <a:ea typeface="华文细黑"/>
                <a:cs typeface="华文细黑"/>
              </a:rPr>
              <a:t>不是徒然的</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这原不是我，乃是神的恩与我同在</a:t>
            </a:r>
            <a:r>
              <a:rPr lang="zh-TW" altLang="en-US"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林前</a:t>
            </a:r>
            <a:r>
              <a:rPr lang="en-US" altLang="zh-CN" sz="2400" dirty="0" smtClean="0">
                <a:solidFill>
                  <a:srgbClr val="FF0000"/>
                </a:solidFill>
                <a:latin typeface="华文细黑"/>
                <a:ea typeface="华文细黑"/>
                <a:cs typeface="华文细黑"/>
              </a:rPr>
              <a:t>15</a:t>
            </a:r>
            <a:r>
              <a:rPr lang="en-US" altLang="zh-TW" sz="2400" dirty="0" smtClean="0">
                <a:solidFill>
                  <a:srgbClr val="FF0000"/>
                </a:solidFill>
                <a:latin typeface="华文细黑"/>
                <a:ea typeface="华文细黑"/>
                <a:cs typeface="华文细黑"/>
              </a:rPr>
              <a:t>:</a:t>
            </a:r>
            <a:r>
              <a:rPr lang="zh-CN" altLang="zh-TW" sz="2400" dirty="0" smtClean="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a:t>
            </a:r>
            <a:r>
              <a:rPr lang="en-US" altLang="zh-TW" sz="2400" dirty="0" smtClean="0">
                <a:solidFill>
                  <a:srgbClr val="FF0000"/>
                </a:solidFill>
                <a:latin typeface="华文细黑"/>
                <a:ea typeface="华文细黑"/>
                <a:cs typeface="华文细黑"/>
              </a:rPr>
              <a:t>1</a:t>
            </a:r>
            <a:r>
              <a:rPr lang="en-US" altLang="zh-CN" sz="2400" dirty="0" smtClean="0">
                <a:solidFill>
                  <a:srgbClr val="FF0000"/>
                </a:solidFill>
                <a:latin typeface="华文细黑"/>
                <a:ea typeface="华文细黑"/>
                <a:cs typeface="华文细黑"/>
              </a:rPr>
              <a:t>0</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。“他对我说，我的恩典够你用的</a:t>
            </a:r>
            <a:r>
              <a:rPr lang="en-US" altLang="zh-CN"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林后</a:t>
            </a:r>
            <a:r>
              <a:rPr lang="en-US" altLang="zh-CN" sz="2400" dirty="0" smtClean="0">
                <a:solidFill>
                  <a:srgbClr val="FF0000"/>
                </a:solidFill>
                <a:latin typeface="华文细黑"/>
                <a:ea typeface="华文细黑"/>
                <a:cs typeface="华文细黑"/>
              </a:rPr>
              <a:t>12:9</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a:latin typeface="Arial Narrow"/>
                <a:cs typeface="Arial Narrow"/>
              </a:rPr>
              <a:t>A wise man gave </a:t>
            </a:r>
            <a:r>
              <a:rPr lang="en-US" sz="2400" dirty="0" err="1">
                <a:latin typeface="Arial Narrow"/>
                <a:cs typeface="Arial Narrow"/>
              </a:rPr>
              <a:t>F.B.Meyer</a:t>
            </a:r>
            <a:r>
              <a:rPr lang="en-US" sz="2400" dirty="0">
                <a:latin typeface="Arial Narrow"/>
                <a:cs typeface="Arial Narrow"/>
              </a:rPr>
              <a:t> some practical </a:t>
            </a:r>
            <a:r>
              <a:rPr lang="en-US" sz="2400" dirty="0" err="1">
                <a:latin typeface="Arial Narrow"/>
                <a:cs typeface="Arial Narrow"/>
              </a:rPr>
              <a:t>advice.The</a:t>
            </a:r>
            <a:r>
              <a:rPr lang="en-US" sz="2400" dirty="0">
                <a:latin typeface="Arial Narrow"/>
                <a:cs typeface="Arial Narrow"/>
              </a:rPr>
              <a:t> man suggested that Meyer </a:t>
            </a:r>
            <a:r>
              <a:rPr lang="en-US" sz="2400" dirty="0" err="1">
                <a:latin typeface="Arial Narrow"/>
                <a:cs typeface="Arial Narrow"/>
              </a:rPr>
              <a:t>pray,“Thy</a:t>
            </a:r>
            <a:r>
              <a:rPr lang="en-US" sz="2400" dirty="0">
                <a:latin typeface="Arial Narrow"/>
                <a:cs typeface="Arial Narrow"/>
              </a:rPr>
              <a:t> </a:t>
            </a:r>
            <a:r>
              <a:rPr lang="en-US" sz="2400" dirty="0" err="1">
                <a:latin typeface="Arial Narrow"/>
                <a:cs typeface="Arial Narrow"/>
              </a:rPr>
              <a:t>sweetness,Lord</a:t>
            </a:r>
            <a:r>
              <a:rPr lang="en-US" sz="2400" dirty="0">
                <a:latin typeface="Arial Narrow"/>
                <a:cs typeface="Arial Narrow"/>
              </a:rPr>
              <a:t>” when he felt </a:t>
            </a:r>
            <a:r>
              <a:rPr lang="en-US" sz="2400" dirty="0" err="1">
                <a:latin typeface="Arial Narrow"/>
                <a:cs typeface="Arial Narrow"/>
              </a:rPr>
              <a:t>irritated.Amy</a:t>
            </a:r>
            <a:r>
              <a:rPr lang="en-US" sz="2400" dirty="0">
                <a:latin typeface="Arial Narrow"/>
                <a:cs typeface="Arial Narrow"/>
              </a:rPr>
              <a:t> Carmichael took the advice to heart and built upon </a:t>
            </a:r>
            <a:r>
              <a:rPr lang="en-US" sz="2400" dirty="0" err="1">
                <a:latin typeface="Arial Narrow"/>
                <a:cs typeface="Arial Narrow"/>
              </a:rPr>
              <a:t>it,saying,“Take</a:t>
            </a:r>
            <a:r>
              <a:rPr lang="en-US" sz="2400" dirty="0">
                <a:latin typeface="Arial Narrow"/>
                <a:cs typeface="Arial Narrow"/>
              </a:rPr>
              <a:t> the opposite of your temptation, naming that opposite”: Untruth—Your </a:t>
            </a:r>
            <a:r>
              <a:rPr lang="en-US" sz="2400" dirty="0" err="1">
                <a:latin typeface="Arial Narrow"/>
                <a:cs typeface="Arial Narrow"/>
              </a:rPr>
              <a:t>truth,Lord;unkindness</a:t>
            </a:r>
            <a:r>
              <a:rPr lang="en-US" sz="2400" dirty="0">
                <a:latin typeface="Arial Narrow"/>
                <a:cs typeface="Arial Narrow"/>
              </a:rPr>
              <a:t>—Your </a:t>
            </a:r>
            <a:r>
              <a:rPr lang="en-US" sz="2400" dirty="0" err="1">
                <a:latin typeface="Arial Narrow"/>
                <a:cs typeface="Arial Narrow"/>
              </a:rPr>
              <a:t>kindness,Lord;impatience</a:t>
            </a:r>
            <a:r>
              <a:rPr lang="en-US" sz="2400" dirty="0">
                <a:latin typeface="Arial Narrow"/>
                <a:cs typeface="Arial Narrow"/>
              </a:rPr>
              <a:t>—Your </a:t>
            </a:r>
            <a:r>
              <a:rPr lang="en-US" sz="2400" dirty="0" err="1">
                <a:latin typeface="Arial Narrow"/>
                <a:cs typeface="Arial Narrow"/>
              </a:rPr>
              <a:t>patience,Lord;sinfulness,Your</a:t>
            </a:r>
            <a:r>
              <a:rPr lang="en-US" sz="2400" dirty="0">
                <a:latin typeface="Arial Narrow"/>
                <a:cs typeface="Arial Narrow"/>
              </a:rPr>
              <a:t> grace, Lord. “For I am the least of the apostles and do not even deserve to be called an apostle, because I persecuted the church of </a:t>
            </a:r>
            <a:r>
              <a:rPr lang="en-US" sz="2400" dirty="0" err="1" smtClean="0">
                <a:latin typeface="Arial Narrow"/>
                <a:cs typeface="Arial Narrow"/>
              </a:rPr>
              <a:t>God.But</a:t>
            </a:r>
            <a:r>
              <a:rPr lang="en-US" sz="2400" dirty="0" smtClean="0">
                <a:latin typeface="Arial Narrow"/>
                <a:cs typeface="Arial Narrow"/>
              </a:rPr>
              <a:t> </a:t>
            </a:r>
            <a:r>
              <a:rPr lang="en-US" sz="2400" dirty="0">
                <a:latin typeface="Arial Narrow"/>
                <a:cs typeface="Arial Narrow"/>
              </a:rPr>
              <a:t>by the grace of God I am what I </a:t>
            </a:r>
            <a:r>
              <a:rPr lang="en-US" sz="2400" dirty="0" smtClean="0">
                <a:latin typeface="Arial Narrow"/>
                <a:cs typeface="Arial Narrow"/>
              </a:rPr>
              <a:t>am …”</a:t>
            </a:r>
            <a:r>
              <a:rPr lang="en-US" sz="2400" dirty="0">
                <a:latin typeface="Arial Narrow"/>
                <a:cs typeface="Arial Narrow"/>
              </a:rPr>
              <a:t>(1Co.15:9-10).“But He said to </a:t>
            </a:r>
            <a:r>
              <a:rPr lang="en-US" sz="2400" dirty="0" err="1">
                <a:latin typeface="Arial Narrow"/>
                <a:cs typeface="Arial Narrow"/>
              </a:rPr>
              <a:t>me,My</a:t>
            </a:r>
            <a:r>
              <a:rPr lang="en-US" sz="2400" dirty="0">
                <a:latin typeface="Arial Narrow"/>
                <a:cs typeface="Arial Narrow"/>
              </a:rPr>
              <a:t> grace is sufficient for </a:t>
            </a:r>
            <a:r>
              <a:rPr lang="en-US" sz="2400" dirty="0" smtClean="0">
                <a:latin typeface="Arial Narrow"/>
                <a:cs typeface="Arial Narrow"/>
              </a:rPr>
              <a:t>you…”</a:t>
            </a:r>
            <a:r>
              <a:rPr lang="en-US" sz="2400" dirty="0">
                <a:latin typeface="Arial Narrow"/>
                <a:cs typeface="Arial Narrow"/>
              </a:rPr>
              <a:t>(2Co.12:9)</a:t>
            </a:r>
            <a:r>
              <a:rPr lang="en-US" sz="2400" dirty="0" smtClean="0">
                <a:latin typeface="Arial Narrow"/>
                <a:cs typeface="Arial Narrow"/>
              </a:rPr>
              <a:t>. </a:t>
            </a:r>
            <a:endParaRPr lang="en-US" sz="2400" dirty="0">
              <a:latin typeface="Arial Narrow"/>
              <a:cs typeface="Arial Narrow"/>
            </a:endParaRPr>
          </a:p>
        </p:txBody>
      </p:sp>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2162877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0700" y="-1077653"/>
            <a:ext cx="8102600" cy="6083300"/>
          </a:xfrm>
          <a:prstGeom prst="rect">
            <a:avLst/>
          </a:prstGeom>
        </p:spPr>
      </p:pic>
      <p:pic>
        <p:nvPicPr>
          <p:cNvPr id="7" name="Picture 6"/>
          <p:cNvPicPr>
            <a:picLocks noChangeAspect="1"/>
          </p:cNvPicPr>
          <p:nvPr/>
        </p:nvPicPr>
        <p:blipFill>
          <a:blip r:embed="rId3"/>
          <a:stretch>
            <a:fillRect/>
          </a:stretch>
        </p:blipFill>
        <p:spPr>
          <a:xfrm>
            <a:off x="520702" y="3921849"/>
            <a:ext cx="8102600" cy="3756417"/>
          </a:xfrm>
          <a:prstGeom prst="rect">
            <a:avLst/>
          </a:prstGeom>
        </p:spPr>
      </p:pic>
      <p:sp>
        <p:nvSpPr>
          <p:cNvPr id="4" name="TextBox 3"/>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r>
              <a:rPr lang="en-US" altLang="zh-CN" sz="2800" dirty="0">
                <a:solidFill>
                  <a:srgbClr val="0000FF"/>
                </a:solidFill>
                <a:latin typeface="Times"/>
                <a:cs typeface="Times"/>
              </a:rPr>
              <a:t>6</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2" name="TextBox 1"/>
          <p:cNvSpPr txBox="1"/>
          <p:nvPr/>
        </p:nvSpPr>
        <p:spPr>
          <a:xfrm>
            <a:off x="2366571" y="692777"/>
            <a:ext cx="2347329" cy="3170099"/>
          </a:xfrm>
          <a:prstGeom prst="rect">
            <a:avLst/>
          </a:prstGeom>
          <a:noFill/>
        </p:spPr>
        <p:txBody>
          <a:bodyPr wrap="square" rtlCol="0">
            <a:spAutoFit/>
          </a:bodyPr>
          <a:lstStyle/>
          <a:p>
            <a:pPr algn="r"/>
            <a:r>
              <a:rPr lang="zh-CN" altLang="en-US" sz="4000" dirty="0" smtClean="0">
                <a:solidFill>
                  <a:srgbClr val="FF0000"/>
                </a:solidFill>
                <a:latin typeface="华文细黑"/>
                <a:ea typeface="华文细黑"/>
                <a:cs typeface="华文细黑"/>
              </a:rPr>
              <a:t>神</a:t>
            </a:r>
            <a:r>
              <a:rPr lang="zh-TW" altLang="en-US" sz="4000" dirty="0" smtClean="0">
                <a:solidFill>
                  <a:srgbClr val="FF0000"/>
                </a:solidFill>
                <a:latin typeface="华文细黑"/>
                <a:ea typeface="华文细黑"/>
                <a:cs typeface="华文细黑"/>
              </a:rPr>
              <a:t>的</a:t>
            </a:r>
            <a:endParaRPr lang="en-US" altLang="zh-TW"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丰</a:t>
            </a:r>
            <a:r>
              <a:rPr lang="zh-TW" altLang="en-US" sz="4000" dirty="0" smtClean="0">
                <a:solidFill>
                  <a:srgbClr val="FF0000"/>
                </a:solidFill>
                <a:latin typeface="华文细黑"/>
                <a:ea typeface="华文细黑"/>
                <a:cs typeface="华文细黑"/>
              </a:rPr>
              <a:t>富</a:t>
            </a:r>
            <a:endParaRPr lang="en-US" altLang="zh-TW" sz="4000" dirty="0" smtClean="0">
              <a:solidFill>
                <a:srgbClr val="FF0000"/>
              </a:solidFill>
              <a:latin typeface="华文细黑"/>
              <a:ea typeface="华文细黑"/>
              <a:cs typeface="华文细黑"/>
            </a:endParaRPr>
          </a:p>
          <a:p>
            <a:pPr algn="r"/>
            <a:r>
              <a:rPr lang="zh-TW" altLang="en-US" sz="4000" dirty="0" smtClean="0">
                <a:solidFill>
                  <a:srgbClr val="FF0000"/>
                </a:solidFill>
                <a:latin typeface="华文细黑"/>
                <a:ea typeface="华文细黑"/>
                <a:cs typeface="华文细黑"/>
              </a:rPr>
              <a:t>在</a:t>
            </a:r>
            <a:r>
              <a:rPr lang="zh-CN" altLang="en-US" sz="4000" dirty="0" smtClean="0">
                <a:solidFill>
                  <a:srgbClr val="FF0000"/>
                </a:solidFill>
                <a:latin typeface="华文细黑"/>
                <a:ea typeface="华文细黑"/>
                <a:cs typeface="华文细黑"/>
              </a:rPr>
              <a:t>于</a:t>
            </a:r>
            <a:endParaRPr lang="en-US" altLang="zh-TW" sz="4000" dirty="0" smtClean="0">
              <a:solidFill>
                <a:srgbClr val="FF0000"/>
              </a:solidFill>
              <a:latin typeface="华文细黑"/>
              <a:ea typeface="华文细黑"/>
              <a:cs typeface="华文细黑"/>
            </a:endParaRPr>
          </a:p>
          <a:p>
            <a:pPr algn="r"/>
            <a:r>
              <a:rPr lang="zh-TW" altLang="en-US" sz="4000" dirty="0" smtClean="0">
                <a:solidFill>
                  <a:srgbClr val="FF0000"/>
                </a:solidFill>
                <a:latin typeface="华文细黑"/>
                <a:ea typeface="华文细黑"/>
                <a:cs typeface="华文细黑"/>
              </a:rPr>
              <a:t>基督的</a:t>
            </a:r>
            <a:endParaRPr lang="en-US" altLang="zh-TW"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摆上</a:t>
            </a:r>
            <a:endParaRPr lang="en-US" sz="4000" dirty="0">
              <a:solidFill>
                <a:srgbClr val="FF0000"/>
              </a:solidFill>
              <a:latin typeface="华文细黑"/>
              <a:ea typeface="华文细黑"/>
              <a:cs typeface="华文细黑"/>
            </a:endParaRPr>
          </a:p>
        </p:txBody>
      </p:sp>
      <p:sp>
        <p:nvSpPr>
          <p:cNvPr id="8" name="TextBox 7"/>
          <p:cNvSpPr txBox="1"/>
          <p:nvPr/>
        </p:nvSpPr>
        <p:spPr>
          <a:xfrm>
            <a:off x="6108825" y="615801"/>
            <a:ext cx="2347329" cy="3170099"/>
          </a:xfrm>
          <a:prstGeom prst="rect">
            <a:avLst/>
          </a:prstGeom>
          <a:noFill/>
        </p:spPr>
        <p:txBody>
          <a:bodyPr wrap="square" rtlCol="0">
            <a:spAutoFit/>
          </a:bodyPr>
          <a:lstStyle/>
          <a:p>
            <a:pPr algn="r"/>
            <a:r>
              <a:rPr lang="zh-CN" altLang="en-US" sz="4000" dirty="0" smtClean="0">
                <a:solidFill>
                  <a:srgbClr val="FF0000"/>
                </a:solidFill>
                <a:latin typeface="华文细黑"/>
                <a:ea typeface="华文细黑"/>
                <a:cs typeface="华文细黑"/>
              </a:rPr>
              <a:t>放弃</a:t>
            </a:r>
            <a:endParaRPr lang="en-US" altLang="zh-CN"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所有</a:t>
            </a:r>
            <a:endParaRPr lang="en-US" altLang="zh-CN"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我</a:t>
            </a:r>
            <a:endParaRPr lang="en-US" altLang="zh-CN"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接受</a:t>
            </a:r>
            <a:endParaRPr lang="en-US" altLang="zh-CN" sz="4000" dirty="0" smtClean="0">
              <a:solidFill>
                <a:srgbClr val="FF0000"/>
              </a:solidFill>
              <a:latin typeface="华文细黑"/>
              <a:ea typeface="华文细黑"/>
              <a:cs typeface="华文细黑"/>
            </a:endParaRPr>
          </a:p>
          <a:p>
            <a:pPr algn="r"/>
            <a:r>
              <a:rPr lang="zh-CN" altLang="en-US" sz="4000" dirty="0" smtClean="0">
                <a:solidFill>
                  <a:srgbClr val="FF0000"/>
                </a:solidFill>
                <a:latin typeface="华文细黑"/>
                <a:ea typeface="华文细黑"/>
                <a:cs typeface="华文细黑"/>
              </a:rPr>
              <a:t>祂</a:t>
            </a:r>
            <a:endParaRPr lang="en-US" sz="4000" dirty="0">
              <a:solidFill>
                <a:srgbClr val="FF0000"/>
              </a:solidFill>
              <a:latin typeface="华文细黑"/>
              <a:ea typeface="华文细黑"/>
              <a:cs typeface="华文细黑"/>
            </a:endParaRPr>
          </a:p>
        </p:txBody>
      </p:sp>
      <p:sp>
        <p:nvSpPr>
          <p:cNvPr id="9" name="TextBox 8"/>
          <p:cNvSpPr txBox="1"/>
          <p:nvPr/>
        </p:nvSpPr>
        <p:spPr>
          <a:xfrm>
            <a:off x="3019199" y="4501496"/>
            <a:ext cx="1021285" cy="2062103"/>
          </a:xfrm>
          <a:prstGeom prst="rect">
            <a:avLst/>
          </a:prstGeom>
          <a:noFill/>
        </p:spPr>
        <p:txBody>
          <a:bodyPr wrap="square" rtlCol="0">
            <a:spAutoFit/>
          </a:bodyPr>
          <a:lstStyle/>
          <a:p>
            <a:r>
              <a:rPr lang="zh-CN" altLang="en-US" sz="3200" dirty="0" smtClean="0">
                <a:solidFill>
                  <a:srgbClr val="FF0000"/>
                </a:solidFill>
                <a:latin typeface="华文细黑"/>
                <a:ea typeface="华文细黑"/>
                <a:cs typeface="华文细黑"/>
              </a:rPr>
              <a:t>信心</a:t>
            </a:r>
            <a:endParaRPr lang="en-US" altLang="zh-CN" sz="3200" dirty="0" smtClean="0">
              <a:solidFill>
                <a:srgbClr val="FF0000"/>
              </a:solidFill>
              <a:latin typeface="华文细黑"/>
              <a:ea typeface="华文细黑"/>
              <a:cs typeface="华文细黑"/>
            </a:endParaRPr>
          </a:p>
          <a:p>
            <a:r>
              <a:rPr lang="zh-CN" altLang="en-US" sz="3200" dirty="0" smtClean="0">
                <a:solidFill>
                  <a:srgbClr val="FF0000"/>
                </a:solidFill>
                <a:latin typeface="华文细黑"/>
                <a:ea typeface="华文细黑"/>
                <a:cs typeface="华文细黑"/>
              </a:rPr>
              <a:t>人</a:t>
            </a:r>
            <a:endParaRPr lang="en-US" altLang="zh-CN" sz="3200" dirty="0" smtClean="0">
              <a:solidFill>
                <a:srgbClr val="FF0000"/>
              </a:solidFill>
              <a:latin typeface="华文细黑"/>
              <a:ea typeface="华文细黑"/>
              <a:cs typeface="华文细黑"/>
            </a:endParaRPr>
          </a:p>
          <a:p>
            <a:endParaRPr lang="en-US" sz="3200" dirty="0">
              <a:solidFill>
                <a:srgbClr val="FF0000"/>
              </a:solidFill>
              <a:latin typeface="华文细黑"/>
              <a:ea typeface="华文细黑"/>
              <a:cs typeface="华文细黑"/>
            </a:endParaRPr>
          </a:p>
          <a:p>
            <a:r>
              <a:rPr lang="zh-CN" altLang="en-US" sz="3200" dirty="0" smtClean="0">
                <a:solidFill>
                  <a:srgbClr val="FF0000"/>
                </a:solidFill>
                <a:latin typeface="华文细黑"/>
                <a:ea typeface="华文细黑"/>
                <a:cs typeface="华文细黑"/>
              </a:rPr>
              <a:t>死亡</a:t>
            </a:r>
            <a:endParaRPr lang="en-US" sz="3200" dirty="0">
              <a:solidFill>
                <a:srgbClr val="FF0000"/>
              </a:solidFill>
              <a:latin typeface="华文细黑"/>
              <a:ea typeface="华文细黑"/>
              <a:cs typeface="华文细黑"/>
            </a:endParaRPr>
          </a:p>
        </p:txBody>
      </p:sp>
      <p:sp>
        <p:nvSpPr>
          <p:cNvPr id="10" name="TextBox 9"/>
          <p:cNvSpPr txBox="1"/>
          <p:nvPr/>
        </p:nvSpPr>
        <p:spPr>
          <a:xfrm>
            <a:off x="7563194" y="4482252"/>
            <a:ext cx="1345111" cy="2062103"/>
          </a:xfrm>
          <a:prstGeom prst="rect">
            <a:avLst/>
          </a:prstGeom>
          <a:noFill/>
        </p:spPr>
        <p:txBody>
          <a:bodyPr wrap="square" rtlCol="0">
            <a:spAutoFit/>
          </a:bodyPr>
          <a:lstStyle/>
          <a:p>
            <a:r>
              <a:rPr lang="zh-CN" altLang="en-US" sz="3200" dirty="0" smtClean="0">
                <a:solidFill>
                  <a:srgbClr val="FF0000"/>
                </a:solidFill>
                <a:latin typeface="华文细黑"/>
                <a:ea typeface="华文细黑"/>
                <a:cs typeface="华文细黑"/>
              </a:rPr>
              <a:t>恩典</a:t>
            </a:r>
            <a:endParaRPr lang="en-US" altLang="zh-CN" sz="3200" dirty="0" smtClean="0">
              <a:solidFill>
                <a:srgbClr val="FF0000"/>
              </a:solidFill>
              <a:latin typeface="华文细黑"/>
              <a:ea typeface="华文细黑"/>
              <a:cs typeface="华文细黑"/>
            </a:endParaRPr>
          </a:p>
          <a:p>
            <a:r>
              <a:rPr lang="zh-CN" altLang="en-US" sz="3200" dirty="0" smtClean="0">
                <a:solidFill>
                  <a:srgbClr val="FF0000"/>
                </a:solidFill>
                <a:latin typeface="华文细黑"/>
                <a:ea typeface="华文细黑"/>
                <a:cs typeface="华文细黑"/>
              </a:rPr>
              <a:t>神</a:t>
            </a:r>
            <a:endParaRPr lang="en-US" altLang="zh-CN" sz="3200" dirty="0" smtClean="0">
              <a:solidFill>
                <a:srgbClr val="FF0000"/>
              </a:solidFill>
              <a:latin typeface="华文细黑"/>
              <a:ea typeface="华文细黑"/>
              <a:cs typeface="华文细黑"/>
            </a:endParaRPr>
          </a:p>
          <a:p>
            <a:endParaRPr lang="en-US" sz="3200" dirty="0">
              <a:solidFill>
                <a:srgbClr val="FF0000"/>
              </a:solidFill>
              <a:latin typeface="华文细黑"/>
              <a:ea typeface="华文细黑"/>
              <a:cs typeface="华文细黑"/>
            </a:endParaRPr>
          </a:p>
          <a:p>
            <a:r>
              <a:rPr lang="zh-CN" altLang="en-US" sz="3200" dirty="0" smtClean="0">
                <a:solidFill>
                  <a:srgbClr val="FF0000"/>
                </a:solidFill>
                <a:latin typeface="华文细黑"/>
                <a:ea typeface="华文细黑"/>
                <a:cs typeface="华文细黑"/>
              </a:rPr>
              <a:t>生命</a:t>
            </a:r>
            <a:endParaRPr lang="en-US" sz="3200" dirty="0">
              <a:solidFill>
                <a:srgbClr val="FF0000"/>
              </a:solidFill>
              <a:latin typeface="华文细黑"/>
              <a:ea typeface="华文细黑"/>
              <a:cs typeface="华文细黑"/>
            </a:endParaRPr>
          </a:p>
        </p:txBody>
      </p:sp>
      <p:sp>
        <p:nvSpPr>
          <p:cNvPr id="11" name="TextBox 10"/>
          <p:cNvSpPr txBox="1"/>
          <p:nvPr/>
        </p:nvSpPr>
        <p:spPr>
          <a:xfrm>
            <a:off x="4337937" y="5596845"/>
            <a:ext cx="1021285" cy="1077218"/>
          </a:xfrm>
          <a:prstGeom prst="rect">
            <a:avLst/>
          </a:prstGeom>
          <a:noFill/>
        </p:spPr>
        <p:txBody>
          <a:bodyPr wrap="square" rtlCol="0">
            <a:spAutoFit/>
          </a:bodyPr>
          <a:lstStyle/>
          <a:p>
            <a:pPr algn="ctr"/>
            <a:r>
              <a:rPr lang="zh-CN" altLang="en-US" sz="3200" dirty="0" smtClean="0">
                <a:solidFill>
                  <a:schemeClr val="bg1"/>
                </a:solidFill>
                <a:latin typeface="华文细黑"/>
                <a:ea typeface="华文细黑"/>
                <a:cs typeface="华文细黑"/>
              </a:rPr>
              <a:t>耶</a:t>
            </a:r>
            <a:endParaRPr lang="en-US" altLang="zh-CN" sz="3200" dirty="0" smtClean="0">
              <a:solidFill>
                <a:schemeClr val="bg1"/>
              </a:solidFill>
              <a:latin typeface="华文细黑"/>
              <a:ea typeface="华文细黑"/>
              <a:cs typeface="华文细黑"/>
            </a:endParaRPr>
          </a:p>
          <a:p>
            <a:pPr algn="ctr"/>
            <a:r>
              <a:rPr lang="zh-CN" altLang="en-US" sz="3200" dirty="0" smtClean="0">
                <a:solidFill>
                  <a:schemeClr val="bg1"/>
                </a:solidFill>
                <a:latin typeface="华文细黑"/>
                <a:ea typeface="华文细黑"/>
                <a:cs typeface="华文细黑"/>
              </a:rPr>
              <a:t>稣</a:t>
            </a:r>
            <a:endParaRPr lang="en-US" sz="3200" dirty="0">
              <a:solidFill>
                <a:schemeClr val="bg1"/>
              </a:solidFill>
              <a:latin typeface="华文细黑"/>
              <a:ea typeface="华文细黑"/>
              <a:cs typeface="华文细黑"/>
            </a:endParaRPr>
          </a:p>
        </p:txBody>
      </p:sp>
      <p:sp>
        <p:nvSpPr>
          <p:cNvPr id="12" name="TextBox 11"/>
          <p:cNvSpPr txBox="1"/>
          <p:nvPr/>
        </p:nvSpPr>
        <p:spPr>
          <a:xfrm>
            <a:off x="1716823" y="288844"/>
            <a:ext cx="4301002" cy="461665"/>
          </a:xfrm>
          <a:prstGeom prst="rect">
            <a:avLst/>
          </a:prstGeom>
          <a:noFill/>
        </p:spPr>
        <p:txBody>
          <a:bodyPr wrap="square" rtlCol="0">
            <a:spAutoFit/>
          </a:bodyPr>
          <a:lstStyle/>
          <a:p>
            <a:r>
              <a:rPr lang="zh-CN" altLang="en-US" sz="2400" dirty="0">
                <a:solidFill>
                  <a:srgbClr val="FF0000"/>
                </a:solidFill>
                <a:latin typeface="华文细黑"/>
                <a:ea typeface="华文细黑"/>
                <a:cs typeface="华文细黑"/>
              </a:rPr>
              <a:t>恩典</a:t>
            </a:r>
            <a:r>
              <a:rPr lang="zh-CN" altLang="en-US" sz="2400" dirty="0">
                <a:latin typeface="华文细黑"/>
                <a:ea typeface="华文细黑"/>
                <a:cs typeface="华文细黑"/>
              </a:rPr>
              <a:t>是</a:t>
            </a:r>
            <a:r>
              <a:rPr lang="zh-CN" altLang="en-US" sz="2400" dirty="0" smtClean="0">
                <a:latin typeface="华文细黑"/>
                <a:ea typeface="华文细黑"/>
                <a:cs typeface="华文细黑"/>
              </a:rPr>
              <a:t>神的部分</a:t>
            </a:r>
            <a:r>
              <a:rPr lang="zh-CN" altLang="en-US" sz="2400" dirty="0">
                <a:latin typeface="华文细黑"/>
                <a:ea typeface="华文细黑"/>
                <a:cs typeface="华文细黑"/>
              </a:rPr>
              <a:t>。</a:t>
            </a:r>
            <a:endParaRPr lang="en-US" sz="2400" dirty="0">
              <a:latin typeface="华文细黑"/>
              <a:ea typeface="华文细黑"/>
              <a:cs typeface="华文细黑"/>
            </a:endParaRPr>
          </a:p>
        </p:txBody>
      </p:sp>
      <p:sp>
        <p:nvSpPr>
          <p:cNvPr id="13" name="TextBox 12"/>
          <p:cNvSpPr txBox="1"/>
          <p:nvPr/>
        </p:nvSpPr>
        <p:spPr>
          <a:xfrm>
            <a:off x="5374213" y="285917"/>
            <a:ext cx="4301002" cy="461665"/>
          </a:xfrm>
          <a:prstGeom prst="rect">
            <a:avLst/>
          </a:prstGeom>
          <a:noFill/>
        </p:spPr>
        <p:txBody>
          <a:bodyPr wrap="square" rtlCol="0">
            <a:spAutoFit/>
          </a:bodyPr>
          <a:lstStyle/>
          <a:p>
            <a:r>
              <a:rPr lang="zh-CN" altLang="en-US" sz="2400" dirty="0" smtClean="0">
                <a:solidFill>
                  <a:srgbClr val="FF0000"/>
                </a:solidFill>
                <a:latin typeface="华文细黑"/>
                <a:ea typeface="华文细黑"/>
                <a:cs typeface="华文细黑"/>
              </a:rPr>
              <a:t>信心</a:t>
            </a:r>
            <a:r>
              <a:rPr lang="zh-CN" altLang="en-US" sz="2400" dirty="0" smtClean="0">
                <a:solidFill>
                  <a:srgbClr val="000000"/>
                </a:solidFill>
                <a:latin typeface="华文细黑"/>
                <a:ea typeface="华文细黑"/>
                <a:cs typeface="华文细黑"/>
              </a:rPr>
              <a:t>是人的部分</a:t>
            </a:r>
            <a:r>
              <a:rPr lang="zh-CN" altLang="zh-CN" sz="2400" dirty="0">
                <a:solidFill>
                  <a:srgbClr val="000000"/>
                </a:solidFill>
                <a:latin typeface="华文细黑"/>
                <a:ea typeface="华文细黑"/>
                <a:cs typeface="华文细黑"/>
              </a:rPr>
              <a:t>。</a:t>
            </a:r>
            <a:endParaRPr lang="en-US" sz="2400" dirty="0">
              <a:solidFill>
                <a:srgbClr val="000000"/>
              </a:solidFill>
              <a:latin typeface="华文细黑"/>
              <a:ea typeface="华文细黑"/>
              <a:cs typeface="华文细黑"/>
            </a:endParaRPr>
          </a:p>
        </p:txBody>
      </p:sp>
      <p:sp>
        <p:nvSpPr>
          <p:cNvPr id="14" name="TextBox 13"/>
          <p:cNvSpPr txBox="1"/>
          <p:nvPr/>
        </p:nvSpPr>
        <p:spPr>
          <a:xfrm>
            <a:off x="466392" y="3977624"/>
            <a:ext cx="1669299" cy="461665"/>
          </a:xfrm>
          <a:prstGeom prst="rect">
            <a:avLst/>
          </a:prstGeom>
          <a:noFill/>
        </p:spPr>
        <p:txBody>
          <a:bodyPr wrap="square" rtlCol="0">
            <a:spAutoFit/>
          </a:bodyPr>
          <a:lstStyle/>
          <a:p>
            <a:r>
              <a:rPr lang="zh-CN" altLang="en-US" sz="2400" dirty="0" smtClean="0">
                <a:solidFill>
                  <a:schemeClr val="bg1"/>
                </a:solidFill>
                <a:latin typeface="华文细黑"/>
                <a:ea typeface="华文细黑"/>
                <a:cs typeface="华文细黑"/>
              </a:rPr>
              <a:t>是本乎恩，</a:t>
            </a:r>
            <a:endParaRPr lang="en-US" sz="2400" dirty="0">
              <a:solidFill>
                <a:schemeClr val="bg1"/>
              </a:solidFill>
              <a:latin typeface="华文细黑"/>
              <a:ea typeface="华文细黑"/>
              <a:cs typeface="华文细黑"/>
            </a:endParaRPr>
          </a:p>
        </p:txBody>
      </p:sp>
      <p:sp>
        <p:nvSpPr>
          <p:cNvPr id="15" name="TextBox 14"/>
          <p:cNvSpPr txBox="1"/>
          <p:nvPr/>
        </p:nvSpPr>
        <p:spPr>
          <a:xfrm>
            <a:off x="7142806" y="3960337"/>
            <a:ext cx="1669299" cy="461665"/>
          </a:xfrm>
          <a:prstGeom prst="rect">
            <a:avLst/>
          </a:prstGeom>
          <a:noFill/>
        </p:spPr>
        <p:txBody>
          <a:bodyPr wrap="square" rtlCol="0">
            <a:spAutoFit/>
          </a:bodyPr>
          <a:lstStyle/>
          <a:p>
            <a:r>
              <a:rPr lang="zh-CN" altLang="en-US" sz="2400" dirty="0" smtClean="0">
                <a:solidFill>
                  <a:schemeClr val="bg1"/>
                </a:solidFill>
                <a:latin typeface="华文细黑"/>
                <a:ea typeface="华文细黑"/>
                <a:cs typeface="华文细黑"/>
              </a:rPr>
              <a:t>也因着信。</a:t>
            </a:r>
            <a:endParaRPr lang="en-US" sz="2400" dirty="0">
              <a:solidFill>
                <a:schemeClr val="bg1"/>
              </a:solidFill>
              <a:latin typeface="华文细黑"/>
              <a:ea typeface="华文细黑"/>
              <a:cs typeface="华文细黑"/>
            </a:endParaRPr>
          </a:p>
        </p:txBody>
      </p:sp>
    </p:spTree>
    <p:extLst>
      <p:ext uri="{BB962C8B-B14F-4D97-AF65-F5344CB8AC3E}">
        <p14:creationId xmlns:p14="http://schemas.microsoft.com/office/powerpoint/2010/main" val="22785905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41" y="-38933"/>
            <a:ext cx="9179441" cy="6839201"/>
          </a:xfrm>
        </p:spPr>
        <p:txBody>
          <a:bodyPr>
            <a:noAutofit/>
          </a:bodyPr>
          <a:lstStyle/>
          <a:p>
            <a:pPr algn="l"/>
            <a:r>
              <a:rPr lang="zh-CN" altLang="en-US" sz="3600" b="1" dirty="0" smtClean="0">
                <a:solidFill>
                  <a:schemeClr val="tx1"/>
                </a:solidFill>
                <a:latin typeface="Arial Narrow"/>
                <a:ea typeface="华文细黑"/>
                <a:cs typeface="Arial Narrow"/>
              </a:rPr>
              <a:t>复活节</a:t>
            </a:r>
            <a:r>
              <a:rPr lang="en-US" altLang="zh-CN" sz="3600" b="1" dirty="0" smtClean="0">
                <a:solidFill>
                  <a:schemeClr val="tx1"/>
                </a:solidFill>
                <a:latin typeface="Arial Narrow"/>
                <a:ea typeface="华文细黑"/>
                <a:cs typeface="Arial Narrow"/>
              </a:rPr>
              <a:t>:</a:t>
            </a:r>
            <a:r>
              <a:rPr lang="zh-CN" altLang="en-US" sz="3600" dirty="0" smtClean="0">
                <a:solidFill>
                  <a:schemeClr val="tx1"/>
                </a:solidFill>
                <a:latin typeface="Arial Narrow"/>
                <a:ea typeface="华文细黑"/>
                <a:cs typeface="Arial Narrow"/>
              </a:rPr>
              <a:t>二零一七年四月十六日</a:t>
            </a:r>
            <a:endParaRPr lang="en-US" altLang="zh-CN" sz="3600" dirty="0" smtClean="0">
              <a:solidFill>
                <a:schemeClr val="tx1"/>
              </a:solidFill>
              <a:latin typeface="Arial Narrow"/>
              <a:ea typeface="华文细黑"/>
              <a:cs typeface="Arial Narrow"/>
            </a:endParaRPr>
          </a:p>
          <a:p>
            <a:pPr algn="l"/>
            <a:r>
              <a:rPr lang="en-US" altLang="zh-CN" sz="3600" b="1" dirty="0" smtClean="0">
                <a:solidFill>
                  <a:schemeClr val="tx1"/>
                </a:solidFill>
                <a:latin typeface="Arial Narrow"/>
                <a:ea typeface="华文细黑"/>
                <a:cs typeface="Arial Narrow"/>
              </a:rPr>
              <a:t>Easter Sunday: </a:t>
            </a:r>
            <a:r>
              <a:rPr lang="en-US" altLang="zh-CN" sz="3600" dirty="0" smtClean="0">
                <a:solidFill>
                  <a:schemeClr val="tx1"/>
                </a:solidFill>
                <a:latin typeface="Arial Narrow"/>
                <a:ea typeface="华文细黑"/>
                <a:cs typeface="Arial Narrow"/>
              </a:rPr>
              <a:t>April 16, 2017 </a:t>
            </a:r>
          </a:p>
          <a:p>
            <a:pPr algn="l"/>
            <a:r>
              <a:rPr lang="zh-CN" altLang="en-US" sz="3600" dirty="0" smtClean="0">
                <a:solidFill>
                  <a:srgbClr val="0000FF"/>
                </a:solidFill>
                <a:latin typeface="Arial Narrow"/>
                <a:ea typeface="华文细黑"/>
                <a:cs typeface="Arial Narrow"/>
              </a:rPr>
              <a:t>何礼义牧师</a:t>
            </a:r>
            <a:r>
              <a:rPr lang="en-US" altLang="zh-CN" sz="3600" dirty="0" smtClean="0">
                <a:solidFill>
                  <a:srgbClr val="0000FF"/>
                </a:solidFill>
                <a:latin typeface="Arial Narrow"/>
                <a:ea typeface="华文细黑"/>
                <a:cs typeface="Arial Narrow"/>
              </a:rPr>
              <a:t> </a:t>
            </a:r>
            <a:r>
              <a:rPr lang="en-US" sz="3600" dirty="0" smtClean="0">
                <a:solidFill>
                  <a:srgbClr val="0000FF"/>
                </a:solidFill>
                <a:latin typeface="Arial Narrow"/>
                <a:ea typeface="华文细黑"/>
                <a:cs typeface="Arial Narrow"/>
              </a:rPr>
              <a:t>Pastor Gary Hart</a:t>
            </a:r>
          </a:p>
          <a:p>
            <a:pPr algn="l"/>
            <a:r>
              <a:rPr lang="zh-CN" altLang="en-US" sz="3600" b="1" dirty="0" smtClean="0">
                <a:solidFill>
                  <a:srgbClr val="660066"/>
                </a:solidFill>
                <a:latin typeface="Arial Narrow"/>
                <a:ea typeface="华文细黑"/>
                <a:cs typeface="Arial Narrow"/>
              </a:rPr>
              <a:t>题目：</a:t>
            </a:r>
            <a:r>
              <a:rPr lang="en-US" altLang="zh-CN" sz="3600" b="1" dirty="0" smtClean="0">
                <a:solidFill>
                  <a:srgbClr val="660066"/>
                </a:solidFill>
                <a:latin typeface="Arial Narrow"/>
                <a:ea typeface="华文细黑"/>
                <a:cs typeface="Arial Narrow"/>
              </a:rPr>
              <a:t>“</a:t>
            </a:r>
            <a:r>
              <a:rPr lang="zh-CN" altLang="en-US" sz="3600" b="1" dirty="0" smtClean="0">
                <a:solidFill>
                  <a:srgbClr val="660066"/>
                </a:solidFill>
                <a:latin typeface="Arial Narrow"/>
                <a:ea typeface="华文细黑"/>
                <a:cs typeface="Arial Narrow"/>
              </a:rPr>
              <a:t>充满恩典</a:t>
            </a:r>
            <a:r>
              <a:rPr lang="zh-CN" altLang="en-US" sz="3600" b="1" dirty="0" smtClean="0">
                <a:solidFill>
                  <a:srgbClr val="660066"/>
                </a:solidFill>
                <a:latin typeface="华文细黑"/>
                <a:ea typeface="华文细黑"/>
                <a:cs typeface="华文细黑"/>
              </a:rPr>
              <a:t>的</a:t>
            </a:r>
            <a:r>
              <a:rPr lang="en-US" sz="3600" b="1" dirty="0" smtClean="0">
                <a:solidFill>
                  <a:srgbClr val="660066"/>
                </a:solidFill>
                <a:latin typeface="华文细黑"/>
                <a:ea typeface="华文细黑"/>
                <a:cs typeface="华文细黑"/>
              </a:rPr>
              <a:t>教会 </a:t>
            </a:r>
            <a:r>
              <a:rPr lang="zh-TW" altLang="en-US" sz="3600" dirty="0" smtClean="0">
                <a:solidFill>
                  <a:srgbClr val="660066"/>
                </a:solidFill>
                <a:latin typeface="华文细黑"/>
                <a:ea typeface="华文细黑"/>
                <a:cs typeface="华文细黑"/>
              </a:rPr>
              <a:t>。</a:t>
            </a:r>
            <a:r>
              <a:rPr lang="en-US" altLang="zh-TW" sz="3600" b="1" dirty="0" smtClean="0">
                <a:solidFill>
                  <a:srgbClr val="660066"/>
                </a:solidFill>
                <a:latin typeface="Arial Narrow"/>
                <a:ea typeface="华文细黑"/>
                <a:cs typeface="Arial Narrow"/>
              </a:rPr>
              <a:t>”</a:t>
            </a:r>
          </a:p>
          <a:p>
            <a:pPr algn="l"/>
            <a:r>
              <a:rPr lang="en-US" sz="3600" b="1" dirty="0" smtClean="0">
                <a:solidFill>
                  <a:srgbClr val="660066"/>
                </a:solidFill>
                <a:latin typeface="Arial Narrow"/>
                <a:ea typeface="华文细黑"/>
                <a:cs typeface="Arial Narrow"/>
              </a:rPr>
              <a:t>Topic: </a:t>
            </a:r>
            <a:r>
              <a:rPr lang="en-US" sz="3600" dirty="0" smtClean="0">
                <a:solidFill>
                  <a:srgbClr val="660066"/>
                </a:solidFill>
                <a:latin typeface="Arial Narrow"/>
                <a:cs typeface="Arial Narrow"/>
              </a:rPr>
              <a:t>“Ful</a:t>
            </a:r>
            <a:r>
              <a:rPr lang="en-US" altLang="zh-CN" sz="3600" dirty="0" smtClean="0">
                <a:solidFill>
                  <a:srgbClr val="660066"/>
                </a:solidFill>
                <a:latin typeface="Arial Narrow"/>
                <a:cs typeface="Arial Narrow"/>
              </a:rPr>
              <a:t>l of Grace </a:t>
            </a:r>
            <a:r>
              <a:rPr lang="en-US" sz="3600" dirty="0" smtClean="0">
                <a:solidFill>
                  <a:srgbClr val="660066"/>
                </a:solidFill>
                <a:latin typeface="Arial Narrow"/>
                <a:cs typeface="Arial Narrow"/>
              </a:rPr>
              <a:t>Church.”</a:t>
            </a:r>
          </a:p>
          <a:p>
            <a:pPr algn="l"/>
            <a:r>
              <a:rPr lang="zh-CN" altLang="en-US" sz="3600" b="1" dirty="0" smtClean="0">
                <a:solidFill>
                  <a:srgbClr val="FF0000"/>
                </a:solidFill>
                <a:latin typeface="华文细黑"/>
                <a:ea typeface="华文细黑"/>
                <a:cs typeface="华文细黑"/>
              </a:rPr>
              <a:t>经文</a:t>
            </a:r>
            <a:r>
              <a:rPr lang="en-US" altLang="zh-CN" sz="3600" b="1" dirty="0" smtClean="0">
                <a:solidFill>
                  <a:srgbClr val="FF0000"/>
                </a:solidFill>
                <a:latin typeface="华文细黑"/>
                <a:ea typeface="华文细黑"/>
                <a:cs typeface="华文细黑"/>
              </a:rPr>
              <a:t>:</a:t>
            </a:r>
            <a:r>
              <a:rPr lang="zh-CN" altLang="en-US" sz="3600" b="1" dirty="0" smtClean="0">
                <a:solidFill>
                  <a:srgbClr val="FF0000"/>
                </a:solidFill>
                <a:latin typeface="华文细黑"/>
                <a:ea typeface="华文细黑"/>
                <a:cs typeface="华文细黑"/>
              </a:rPr>
              <a:t>使徒行传</a:t>
            </a:r>
            <a:r>
              <a:rPr lang="en-US" altLang="zh-CN" sz="3600" b="1" dirty="0">
                <a:solidFill>
                  <a:srgbClr val="FF0000"/>
                </a:solidFill>
                <a:latin typeface="华文细黑"/>
                <a:ea typeface="华文细黑"/>
                <a:cs typeface="华文细黑"/>
              </a:rPr>
              <a:t>9</a:t>
            </a:r>
            <a:r>
              <a:rPr lang="en-US" altLang="zh-CN" sz="3600" b="1" dirty="0" smtClean="0">
                <a:solidFill>
                  <a:srgbClr val="FF0000"/>
                </a:solidFill>
                <a:latin typeface="华文细黑"/>
                <a:ea typeface="华文细黑"/>
                <a:cs typeface="华文细黑"/>
              </a:rPr>
              <a:t>:</a:t>
            </a:r>
            <a:r>
              <a:rPr lang="en-US" altLang="zh-CN" sz="3600" b="1" dirty="0">
                <a:solidFill>
                  <a:srgbClr val="FF0000"/>
                </a:solidFill>
                <a:latin typeface="华文细黑"/>
                <a:ea typeface="华文细黑"/>
                <a:cs typeface="华文细黑"/>
              </a:rPr>
              <a:t>1</a:t>
            </a:r>
            <a:r>
              <a:rPr lang="en-US" altLang="zh-CN" sz="3600" b="1" dirty="0" smtClean="0">
                <a:solidFill>
                  <a:srgbClr val="FF0000"/>
                </a:solidFill>
                <a:latin typeface="华文细黑"/>
                <a:ea typeface="华文细黑"/>
                <a:cs typeface="华文细黑"/>
              </a:rPr>
              <a:t>-22</a:t>
            </a:r>
          </a:p>
          <a:p>
            <a:pPr algn="l"/>
            <a:r>
              <a:rPr lang="zh-TW" altLang="en-US" sz="3600" dirty="0" smtClean="0">
                <a:solidFill>
                  <a:srgbClr val="008000"/>
                </a:solidFill>
                <a:latin typeface="华文细黑"/>
                <a:ea typeface="华文细黑"/>
                <a:cs typeface="华文细黑"/>
              </a:rPr>
              <a:t>“</a:t>
            </a:r>
            <a:r>
              <a:rPr lang="zh-CN" altLang="en-US" sz="3600" dirty="0" smtClean="0">
                <a:solidFill>
                  <a:srgbClr val="008000"/>
                </a:solidFill>
                <a:latin typeface="华文细黑"/>
                <a:ea typeface="华文细黑"/>
                <a:cs typeface="华文细黑"/>
              </a:rPr>
              <a:t>叫你能看见</a:t>
            </a:r>
            <a:r>
              <a:rPr lang="en-US" sz="3600" dirty="0">
                <a:solidFill>
                  <a:srgbClr val="008000"/>
                </a:solidFill>
              </a:rPr>
              <a:t>…</a:t>
            </a:r>
            <a:r>
              <a:rPr lang="zh-TW" altLang="en-US" sz="3600" dirty="0" smtClean="0">
                <a:solidFill>
                  <a:srgbClr val="008000"/>
                </a:solidFill>
                <a:latin typeface="华文细黑"/>
                <a:ea typeface="华文细黑"/>
                <a:cs typeface="华文细黑"/>
              </a:rPr>
              <a:t>”</a:t>
            </a:r>
            <a:r>
              <a:rPr lang="en-US" altLang="zh-TW" sz="3600" dirty="0" smtClean="0">
                <a:solidFill>
                  <a:srgbClr val="008000"/>
                </a:solidFill>
                <a:latin typeface="华文细黑"/>
                <a:ea typeface="华文细黑"/>
                <a:cs typeface="华文细黑"/>
              </a:rPr>
              <a:t>(</a:t>
            </a:r>
            <a:r>
              <a:rPr lang="zh-CN" altLang="en-US" sz="3600" b="1" dirty="0" smtClean="0">
                <a:solidFill>
                  <a:srgbClr val="008000"/>
                </a:solidFill>
                <a:latin typeface="华文细黑"/>
                <a:ea typeface="华文细黑"/>
                <a:cs typeface="华文细黑"/>
              </a:rPr>
              <a:t>徒</a:t>
            </a:r>
            <a:r>
              <a:rPr lang="en-US" altLang="zh-CN" sz="3600" b="1" dirty="0" smtClean="0">
                <a:solidFill>
                  <a:srgbClr val="008000"/>
                </a:solidFill>
                <a:latin typeface="华文细黑"/>
                <a:ea typeface="华文细黑"/>
                <a:cs typeface="华文细黑"/>
              </a:rPr>
              <a:t>9:17).</a:t>
            </a:r>
            <a:endParaRPr lang="en-US" altLang="zh-TW" sz="3600" dirty="0" smtClean="0">
              <a:solidFill>
                <a:srgbClr val="008000"/>
              </a:solidFill>
              <a:latin typeface="华文细黑"/>
              <a:ea typeface="华文细黑"/>
              <a:cs typeface="华文细黑"/>
            </a:endParaRPr>
          </a:p>
          <a:p>
            <a:pPr algn="l"/>
            <a:r>
              <a:rPr lang="en-US" sz="3600" b="1" dirty="0" smtClean="0">
                <a:solidFill>
                  <a:srgbClr val="FF0000"/>
                </a:solidFill>
                <a:latin typeface="Arial Narrow"/>
                <a:ea typeface="华文细黑"/>
                <a:cs typeface="Arial Narrow"/>
              </a:rPr>
              <a:t>Text: Acts 9:1-22</a:t>
            </a:r>
            <a:endParaRPr lang="en-US" sz="3600" dirty="0" smtClean="0">
              <a:solidFill>
                <a:srgbClr val="FF0000"/>
              </a:solidFill>
              <a:latin typeface="Arial Narrow"/>
              <a:ea typeface="华文细黑"/>
              <a:cs typeface="Arial Narrow"/>
            </a:endParaRPr>
          </a:p>
          <a:p>
            <a:pPr algn="l"/>
            <a:r>
              <a:rPr lang="en-US" sz="3600" dirty="0" smtClean="0">
                <a:solidFill>
                  <a:srgbClr val="008000"/>
                </a:solidFill>
              </a:rPr>
              <a:t>“So that you may see again…”(Ac.9:17)</a:t>
            </a:r>
            <a:r>
              <a:rPr lang="en-US" sz="3600" dirty="0" smtClean="0">
                <a:solidFill>
                  <a:srgbClr val="008000"/>
                </a:solidFill>
                <a:latin typeface="Arial Narrow"/>
                <a:cs typeface="Arial Narrow"/>
              </a:rPr>
              <a:t>.  </a:t>
            </a:r>
            <a:endParaRPr lang="en-US" sz="3600" dirty="0">
              <a:solidFill>
                <a:srgbClr val="008000"/>
              </a:solidFill>
              <a:latin typeface="Arial Narrow"/>
              <a:ea typeface="华文细黑"/>
              <a:cs typeface="Arial Narrow"/>
            </a:endParaRPr>
          </a:p>
        </p:txBody>
      </p:sp>
      <p:sp>
        <p:nvSpPr>
          <p:cNvPr id="10" name="TextBox 9"/>
          <p:cNvSpPr txBox="1"/>
          <p:nvPr/>
        </p:nvSpPr>
        <p:spPr>
          <a:xfrm>
            <a:off x="8577692" y="6219729"/>
            <a:ext cx="1101818" cy="523220"/>
          </a:xfrm>
          <a:prstGeom prst="rect">
            <a:avLst/>
          </a:prstGeom>
          <a:noFill/>
        </p:spPr>
        <p:txBody>
          <a:bodyPr wrap="square" rtlCol="0">
            <a:spAutoFit/>
          </a:bodyPr>
          <a:lstStyle/>
          <a:p>
            <a:r>
              <a:rPr lang="en-US" altLang="zh-CN" sz="2800" dirty="0" smtClean="0">
                <a:solidFill>
                  <a:srgbClr val="0000FF"/>
                </a:solidFill>
                <a:latin typeface="Arial Narrow"/>
                <a:cs typeface="Arial Narrow"/>
              </a:rPr>
              <a:t>(1)</a:t>
            </a:r>
            <a:endParaRPr lang="en-US" sz="2800" dirty="0">
              <a:solidFill>
                <a:srgbClr val="0000FF"/>
              </a:solidFill>
              <a:latin typeface="Arial Narrow"/>
              <a:cs typeface="Arial Narrow"/>
            </a:endParaRPr>
          </a:p>
        </p:txBody>
      </p:sp>
      <p:pic>
        <p:nvPicPr>
          <p:cNvPr id="6" name="Picture 5" descr="Screen Shot 2017-01-02 at 9.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628643"/>
            <a:ext cx="2610040" cy="940460"/>
          </a:xfrm>
          <a:prstGeom prst="rect">
            <a:avLst/>
          </a:prstGeom>
        </p:spPr>
      </p:pic>
      <p:pic>
        <p:nvPicPr>
          <p:cNvPr id="7" name="Picture 6" descr="Screen Shot 2017-01-10 at 1.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54" y="-1"/>
            <a:ext cx="2640745" cy="1640757"/>
          </a:xfrm>
          <a:prstGeom prst="rect">
            <a:avLst/>
          </a:prstGeom>
        </p:spPr>
      </p:pic>
    </p:spTree>
    <p:extLst>
      <p:ext uri="{BB962C8B-B14F-4D97-AF65-F5344CB8AC3E}">
        <p14:creationId xmlns:p14="http://schemas.microsoft.com/office/powerpoint/2010/main" val="7982260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34809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461665"/>
          </a:xfrm>
          <a:prstGeom prst="rect">
            <a:avLst/>
          </a:prstGeom>
          <a:noFill/>
        </p:spPr>
        <p:txBody>
          <a:bodyPr wrap="square" rtlCol="0">
            <a:spAutoFit/>
          </a:bodyPr>
          <a:lstStyle/>
          <a:p>
            <a:r>
              <a:rPr lang="zh-CN" altLang="en-US" sz="2400" b="1" dirty="0" smtClean="0">
                <a:solidFill>
                  <a:srgbClr val="FF0000"/>
                </a:solidFill>
                <a:latin typeface="Arial Narrow"/>
                <a:ea typeface="华文细黑"/>
                <a:cs typeface="Arial Narrow"/>
              </a:rPr>
              <a:t>引言</a:t>
            </a:r>
            <a:r>
              <a:rPr lang="en-US" altLang="zh-CN" sz="2400" b="1" dirty="0" smtClean="0">
                <a:solidFill>
                  <a:srgbClr val="FF0000"/>
                </a:solidFill>
                <a:latin typeface="Arial Narrow"/>
                <a:ea typeface="华文细黑"/>
                <a:cs typeface="Arial Narrow"/>
              </a:rPr>
              <a:t>:A</a:t>
            </a:r>
            <a:r>
              <a:rPr lang="zh-CN" altLang="en-US" sz="2400" b="1" dirty="0" smtClean="0">
                <a:solidFill>
                  <a:srgbClr val="FF0000"/>
                </a:solidFill>
                <a:latin typeface="Arial Narrow"/>
                <a:ea typeface="华文细黑"/>
                <a:cs typeface="Arial Narrow"/>
              </a:rPr>
              <a:t>。使徒行传的信息。</a:t>
            </a:r>
            <a:r>
              <a:rPr lang="en-US" sz="2400" b="1" dirty="0" smtClean="0">
                <a:effectLst/>
                <a:latin typeface="Arial Narrow"/>
                <a:ea typeface="华文细黑"/>
                <a:cs typeface="Arial Narrow"/>
              </a:rPr>
              <a:t> </a:t>
            </a:r>
            <a:r>
              <a:rPr lang="en-US" sz="2400" b="1" dirty="0" smtClean="0">
                <a:latin typeface="Arial Narrow"/>
                <a:cs typeface="Arial Narrow"/>
              </a:rPr>
              <a:t>Intro: </a:t>
            </a:r>
            <a:r>
              <a:rPr lang="en-US" sz="2400" b="1" dirty="0" err="1" smtClean="0">
                <a:latin typeface="Arial Narrow"/>
                <a:cs typeface="Arial Narrow"/>
              </a:rPr>
              <a:t>A.Message</a:t>
            </a:r>
            <a:r>
              <a:rPr lang="en-US" sz="2400" b="1" dirty="0" smtClean="0">
                <a:latin typeface="Arial Narrow"/>
                <a:cs typeface="Arial Narrow"/>
              </a:rPr>
              <a:t> </a:t>
            </a:r>
            <a:r>
              <a:rPr lang="en-US" sz="2400" b="1" dirty="0">
                <a:latin typeface="Arial Narrow"/>
                <a:cs typeface="Arial Narrow"/>
              </a:rPr>
              <a:t>of </a:t>
            </a:r>
            <a:r>
              <a:rPr lang="en-US" sz="2400" b="1" dirty="0" smtClean="0">
                <a:latin typeface="Arial Narrow"/>
                <a:cs typeface="Arial Narrow"/>
              </a:rPr>
              <a:t>Acts </a:t>
            </a:r>
            <a:r>
              <a:rPr lang="en-US" sz="2400" b="1" dirty="0">
                <a:latin typeface="Arial Narrow"/>
                <a:cs typeface="Arial Narrow"/>
              </a:rPr>
              <a:t>of the </a:t>
            </a:r>
            <a:r>
              <a:rPr lang="en-US" sz="2400" b="1" dirty="0" smtClean="0">
                <a:latin typeface="Arial Narrow"/>
                <a:cs typeface="Arial Narrow"/>
              </a:rPr>
              <a:t>Apostles.</a:t>
            </a:r>
            <a:r>
              <a:rPr lang="en-US" sz="2400" dirty="0" smtClean="0">
                <a:latin typeface="Arial Narrow"/>
                <a:cs typeface="Arial Narrow"/>
              </a:rPr>
              <a:t> </a:t>
            </a:r>
            <a:endParaRPr lang="en-US" sz="2400" b="1" dirty="0">
              <a:latin typeface="Arial Narrow"/>
              <a:ea typeface="华文细黑"/>
              <a:cs typeface="Arial Narrow"/>
            </a:endParaRPr>
          </a:p>
        </p:txBody>
      </p:sp>
      <p:sp>
        <p:nvSpPr>
          <p:cNvPr id="8" name="Rectangle 7"/>
          <p:cNvSpPr/>
          <p:nvPr/>
        </p:nvSpPr>
        <p:spPr>
          <a:xfrm>
            <a:off x="-43896" y="367602"/>
            <a:ext cx="9394730"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一</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基督建造祂的教会（基督的灵借着使徒在作工）。</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二</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圣灵的指挥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控制和赋权的事工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创立和加强了教会，并使它成长</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三</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一个过渡时期</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从耶稣的</a:t>
            </a:r>
            <a:r>
              <a:rPr lang="zh-CN" altLang="en-US" sz="2400" dirty="0">
                <a:solidFill>
                  <a:srgbClr val="FF0000"/>
                </a:solidFill>
                <a:latin typeface="华文细黑"/>
                <a:ea typeface="华文细黑"/>
                <a:cs typeface="华文细黑"/>
              </a:rPr>
              <a:t>事工</a:t>
            </a:r>
            <a:r>
              <a:rPr lang="zh-TW" altLang="en-US" sz="2400" dirty="0">
                <a:solidFill>
                  <a:srgbClr val="FF0000"/>
                </a:solidFill>
                <a:latin typeface="华文细黑"/>
                <a:ea typeface="华文细黑"/>
                <a:cs typeface="华文细黑"/>
              </a:rPr>
              <a:t>到使徒的</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从旧约到新约</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从以色列作神的见证</a:t>
            </a:r>
            <a:r>
              <a:rPr lang="zh-CN" altLang="en-US" sz="2400" dirty="0">
                <a:solidFill>
                  <a:srgbClr val="FF0000"/>
                </a:solidFill>
                <a:latin typeface="华文细黑"/>
                <a:ea typeface="华文细黑"/>
                <a:cs typeface="华文细黑"/>
              </a:rPr>
              <a:t>到教会作神</a:t>
            </a:r>
            <a:r>
              <a:rPr lang="zh-TW" altLang="en-US" sz="2400" dirty="0">
                <a:solidFill>
                  <a:srgbClr val="FF0000"/>
                </a:solidFill>
                <a:latin typeface="华文细黑"/>
                <a:ea typeface="华文细黑"/>
                <a:cs typeface="华文细黑"/>
              </a:rPr>
              <a:t>的见证</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从犹太教出来</a:t>
            </a:r>
            <a:r>
              <a:rPr lang="en-US" altLang="zh-TW"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教会</a:t>
            </a:r>
            <a:r>
              <a:rPr lang="zh-CN" altLang="en-US" sz="2400" dirty="0">
                <a:solidFill>
                  <a:srgbClr val="FF0000"/>
                </a:solidFill>
                <a:latin typeface="华文细黑"/>
                <a:ea typeface="华文细黑"/>
                <a:cs typeface="华文细黑"/>
              </a:rPr>
              <a:t>诞生</a:t>
            </a:r>
            <a:r>
              <a:rPr lang="zh-TW" altLang="en-US" sz="2400" dirty="0">
                <a:solidFill>
                  <a:srgbClr val="FF0000"/>
                </a:solidFill>
                <a:latin typeface="华文细黑"/>
                <a:ea typeface="华文细黑"/>
                <a:cs typeface="华文细黑"/>
              </a:rPr>
              <a:t>了。</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四</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a:t>
            </a:r>
            <a:r>
              <a:rPr lang="zh-TW" altLang="en-US" sz="2400" dirty="0">
                <a:solidFill>
                  <a:srgbClr val="FF0000"/>
                </a:solidFill>
                <a:latin typeface="华文细黑"/>
                <a:ea typeface="华文细黑"/>
                <a:cs typeface="华文细黑"/>
              </a:rPr>
              <a:t>显示大使命</a:t>
            </a:r>
            <a:r>
              <a:rPr lang="zh-CN" altLang="en-US" sz="2400" dirty="0">
                <a:solidFill>
                  <a:srgbClr val="FF0000"/>
                </a:solidFill>
                <a:latin typeface="华文细黑"/>
                <a:ea typeface="华文细黑"/>
                <a:cs typeface="华文细黑"/>
              </a:rPr>
              <a:t>得以遵行</a:t>
            </a:r>
            <a:r>
              <a:rPr lang="en-US" altLang="zh-TW" sz="2400" dirty="0">
                <a:solidFill>
                  <a:srgbClr val="FF0000"/>
                </a:solidFill>
                <a:latin typeface="华文细黑"/>
                <a:ea typeface="华文细黑"/>
                <a:cs typeface="华文细黑"/>
              </a:rPr>
              <a:t>(1:8)</a:t>
            </a:r>
            <a:r>
              <a:rPr lang="zh-TW" altLang="en-US" sz="2400" dirty="0">
                <a:solidFill>
                  <a:srgbClr val="FF0000"/>
                </a:solidFill>
                <a:latin typeface="华文细黑"/>
                <a:ea typeface="华文细黑"/>
                <a:cs typeface="华文细黑"/>
              </a:rPr>
              <a:t>从证人到耶路撒冷</a:t>
            </a:r>
            <a:r>
              <a:rPr lang="en-US" altLang="zh-TW"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到</a:t>
            </a:r>
            <a:r>
              <a:rPr lang="zh-TW" altLang="en-US" sz="2400" dirty="0">
                <a:solidFill>
                  <a:srgbClr val="FF0000"/>
                </a:solidFill>
                <a:latin typeface="华文细黑"/>
                <a:ea typeface="华文细黑"/>
                <a:cs typeface="华文细黑"/>
              </a:rPr>
              <a:t>犹太和撒玛利亚</a:t>
            </a:r>
            <a:r>
              <a:rPr lang="en-US" altLang="zh-TW" sz="2400" dirty="0">
                <a:solidFill>
                  <a:srgbClr val="FF0000"/>
                </a:solidFill>
                <a:latin typeface="华文细黑"/>
                <a:ea typeface="华文细黑"/>
                <a:cs typeface="华文细黑"/>
              </a:rPr>
              <a:t>(8-12)</a:t>
            </a:r>
            <a:r>
              <a:rPr lang="zh-CN" altLang="en-US" sz="2400" dirty="0">
                <a:solidFill>
                  <a:srgbClr val="FF0000"/>
                </a:solidFill>
                <a:latin typeface="华文细黑"/>
                <a:ea typeface="华文细黑"/>
                <a:cs typeface="华文细黑"/>
              </a:rPr>
              <a:t>并到</a:t>
            </a:r>
            <a:r>
              <a:rPr lang="zh-TW" altLang="en-US" sz="2400" dirty="0">
                <a:solidFill>
                  <a:srgbClr val="FF0000"/>
                </a:solidFill>
                <a:latin typeface="华文细黑"/>
                <a:ea typeface="华文细黑"/>
                <a:cs typeface="华文细黑"/>
              </a:rPr>
              <a:t>地</a:t>
            </a:r>
            <a:r>
              <a:rPr lang="zh-CN" altLang="en-US" sz="2400" dirty="0">
                <a:solidFill>
                  <a:srgbClr val="FF0000"/>
                </a:solidFill>
                <a:latin typeface="华文细黑"/>
                <a:ea typeface="华文细黑"/>
                <a:cs typeface="华文细黑"/>
              </a:rPr>
              <a:t>极</a:t>
            </a:r>
            <a:r>
              <a:rPr lang="en-US" altLang="zh-CN"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五</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圣灵将</a:t>
            </a:r>
            <a:r>
              <a:rPr lang="zh-TW" altLang="en-US" sz="2400" dirty="0">
                <a:solidFill>
                  <a:srgbClr val="FF0000"/>
                </a:solidFill>
                <a:latin typeface="华文细黑"/>
                <a:ea typeface="华文细黑"/>
                <a:cs typeface="华文细黑"/>
              </a:rPr>
              <a:t>继续</a:t>
            </a:r>
            <a:r>
              <a:rPr lang="zh-CN" altLang="en-US" sz="2400" dirty="0">
                <a:solidFill>
                  <a:srgbClr val="FF0000"/>
                </a:solidFill>
                <a:latin typeface="华文细黑"/>
                <a:ea typeface="华文细黑"/>
                <a:cs typeface="华文细黑"/>
              </a:rPr>
              <a:t>在教会作工，书写使徒行传</a:t>
            </a:r>
            <a:r>
              <a:rPr lang="en-US" altLang="zh-CN" sz="2400" dirty="0">
                <a:solidFill>
                  <a:srgbClr val="FF0000"/>
                </a:solidFill>
                <a:latin typeface="华文细黑"/>
                <a:ea typeface="华文细黑"/>
                <a:cs typeface="华文细黑"/>
              </a:rPr>
              <a:t>28</a:t>
            </a:r>
            <a:r>
              <a:rPr lang="zh-CN" altLang="en-US" sz="2400" dirty="0">
                <a:solidFill>
                  <a:srgbClr val="FF0000"/>
                </a:solidFill>
                <a:latin typeface="华文细黑"/>
                <a:ea typeface="华文细黑"/>
                <a:cs typeface="华文细黑"/>
              </a:rPr>
              <a:t>章</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加上）。</a:t>
            </a:r>
            <a:endParaRPr lang="en-US" altLang="zh-CN" sz="2400" dirty="0">
              <a:solidFill>
                <a:srgbClr val="FF0000"/>
              </a:solidFill>
              <a:latin typeface="华文细黑"/>
              <a:ea typeface="华文细黑"/>
              <a:cs typeface="华文细黑"/>
            </a:endParaRPr>
          </a:p>
          <a:p>
            <a:r>
              <a:rPr lang="en-US" sz="2400" dirty="0">
                <a:latin typeface="Arial Narrow"/>
                <a:cs typeface="Arial Narrow"/>
              </a:rPr>
              <a:t>(1)Christ builds His Church(the Acts of the Spirit of Christ through the Apostles). (2)The Acts were the Spirit’s directing, controlling, and empowering ministry that founded and strengthened the church and caused it to grow. </a:t>
            </a:r>
          </a:p>
          <a:p>
            <a:r>
              <a:rPr lang="en-US" sz="2400" dirty="0">
                <a:latin typeface="Arial Narrow"/>
                <a:cs typeface="Arial Narrow"/>
              </a:rPr>
              <a:t>(3)The Acts is a time of transitions: from ministry of Jesus to that of the apostles; from the Old Covenant to the New Covenant; from Israel as God’s witness to the Church as God’s witness; from Judaism is going out and Church is coming in. </a:t>
            </a:r>
          </a:p>
          <a:p>
            <a:r>
              <a:rPr lang="en-US" sz="2400" dirty="0">
                <a:latin typeface="Arial Narrow"/>
                <a:cs typeface="Arial Narrow"/>
              </a:rPr>
              <a:t>(4)The Acts show the fulfillment of the Great Commission(1:8) from the witness to Jerusalem(1-8), to Judea and Samaria(8-12), and to the ends of earth(13-28). </a:t>
            </a:r>
          </a:p>
          <a:p>
            <a:r>
              <a:rPr lang="en-US" sz="2400">
                <a:latin typeface="Arial Narrow"/>
                <a:cs typeface="Arial Narrow"/>
              </a:rPr>
              <a:t>(5)The Acts are the continuing Acts of the Spirit in Churches in 28 chapters(plus).</a:t>
            </a:r>
            <a:endParaRPr lang="en-US" altLang="zh-TW" sz="2400" dirty="0">
              <a:latin typeface="Arial Narrow"/>
              <a:ea typeface="华文细黑"/>
              <a:cs typeface="Arial Narrow"/>
            </a:endParaRPr>
          </a:p>
        </p:txBody>
      </p:sp>
      <p:sp>
        <p:nvSpPr>
          <p:cNvPr id="10" name="TextBox 9"/>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(2)</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1691630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8621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954107"/>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大马色</a:t>
            </a:r>
            <a:r>
              <a:rPr lang="zh-CN" altLang="en-US" sz="2800" b="1" dirty="0" smtClean="0">
                <a:solidFill>
                  <a:srgbClr val="FF0000"/>
                </a:solidFill>
                <a:latin typeface="Arial Narrow"/>
                <a:ea typeface="华文细黑"/>
                <a:cs typeface="Arial Narrow"/>
              </a:rPr>
              <a:t>的地理位置。</a:t>
            </a:r>
            <a:endParaRPr lang="en-US" altLang="zh-CN" sz="2800" b="1" dirty="0" smtClean="0">
              <a:solidFill>
                <a:srgbClr val="FF0000"/>
              </a:solidFill>
              <a:latin typeface="Arial Narrow"/>
              <a:ea typeface="华文细黑"/>
              <a:cs typeface="Arial Narrow"/>
            </a:endParaRPr>
          </a:p>
          <a:p>
            <a:r>
              <a:rPr lang="en-US" sz="2800" b="1" dirty="0" smtClean="0">
                <a:latin typeface="Arial Narrow"/>
                <a:cs typeface="Arial Narrow"/>
              </a:rPr>
              <a:t>B. Damascus</a:t>
            </a:r>
            <a:r>
              <a:rPr lang="en-US" altLang="zh-CN" sz="2800" b="1" dirty="0" smtClean="0">
                <a:latin typeface="Arial Narrow"/>
                <a:cs typeface="Arial Narrow"/>
              </a:rPr>
              <a:t> l</a:t>
            </a:r>
            <a:r>
              <a:rPr lang="en-US" sz="2800" b="1" dirty="0" smtClean="0">
                <a:latin typeface="Arial Narrow"/>
                <a:cs typeface="Arial Narrow"/>
              </a:rPr>
              <a:t>ocation.</a:t>
            </a:r>
            <a:r>
              <a:rPr lang="en-US" sz="2800" dirty="0" smtClean="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(3)</a:t>
            </a:r>
            <a:endParaRPr lang="en-US" sz="2800" dirty="0">
              <a:solidFill>
                <a:srgbClr val="0000FF"/>
              </a:solidFill>
              <a:latin typeface="华文细黑"/>
              <a:ea typeface="华文细黑"/>
              <a:cs typeface="华文细黑"/>
            </a:endParaRPr>
          </a:p>
        </p:txBody>
      </p:sp>
      <p:pic>
        <p:nvPicPr>
          <p:cNvPr id="3" name="Picture 2"/>
          <p:cNvPicPr>
            <a:picLocks noChangeAspect="1"/>
          </p:cNvPicPr>
          <p:nvPr/>
        </p:nvPicPr>
        <p:blipFill>
          <a:blip r:embed="rId3"/>
          <a:stretch>
            <a:fillRect/>
          </a:stretch>
        </p:blipFill>
        <p:spPr>
          <a:xfrm>
            <a:off x="4908739" y="520700"/>
            <a:ext cx="4254500" cy="6337300"/>
          </a:xfrm>
          <a:prstGeom prst="rect">
            <a:avLst/>
          </a:prstGeom>
        </p:spPr>
      </p:pic>
      <p:pic>
        <p:nvPicPr>
          <p:cNvPr id="5" name="Picture 4"/>
          <p:cNvPicPr>
            <a:picLocks noChangeAspect="1"/>
          </p:cNvPicPr>
          <p:nvPr/>
        </p:nvPicPr>
        <p:blipFill>
          <a:blip r:embed="rId4"/>
          <a:stretch>
            <a:fillRect/>
          </a:stretch>
        </p:blipFill>
        <p:spPr>
          <a:xfrm>
            <a:off x="-86162" y="885214"/>
            <a:ext cx="5039162" cy="7132200"/>
          </a:xfrm>
          <a:prstGeom prst="rect">
            <a:avLst/>
          </a:prstGeom>
        </p:spPr>
      </p:pic>
      <p:cxnSp>
        <p:nvCxnSpPr>
          <p:cNvPr id="7" name="Straight Arrow Connector 6"/>
          <p:cNvCxnSpPr/>
          <p:nvPr/>
        </p:nvCxnSpPr>
        <p:spPr>
          <a:xfrm flipV="1">
            <a:off x="1847078" y="1712696"/>
            <a:ext cx="2462772" cy="479170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38408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4096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sz="2800" b="1" dirty="0" smtClean="0">
                <a:solidFill>
                  <a:srgbClr val="FF0000"/>
                </a:solidFill>
                <a:latin typeface="Arial Narrow"/>
                <a:ea typeface="华文细黑"/>
                <a:cs typeface="Arial Narrow"/>
              </a:rPr>
              <a:t>。</a:t>
            </a:r>
            <a:r>
              <a:rPr lang="zh-CN" altLang="en-US" sz="2800" b="1" dirty="0">
                <a:solidFill>
                  <a:srgbClr val="FF0000"/>
                </a:solidFill>
                <a:latin typeface="华文细黑"/>
                <a:ea typeface="华文细黑"/>
                <a:cs typeface="华文细黑"/>
              </a:rPr>
              <a:t>大马色的历</a:t>
            </a:r>
            <a:r>
              <a:rPr lang="zh-CN" altLang="en-US" sz="2800" b="1" dirty="0" smtClean="0">
                <a:solidFill>
                  <a:srgbClr val="FF0000"/>
                </a:solidFill>
                <a:latin typeface="Arial Narrow"/>
                <a:ea typeface="华文细黑"/>
                <a:cs typeface="Arial Narrow"/>
              </a:rPr>
              <a:t>史背景。</a:t>
            </a:r>
            <a:r>
              <a:rPr lang="en-US" sz="2800" b="1" dirty="0" smtClean="0">
                <a:latin typeface="Arial Narrow"/>
                <a:cs typeface="Arial Narrow"/>
              </a:rPr>
              <a:t>C</a:t>
            </a:r>
            <a:r>
              <a:rPr lang="en-US" sz="2800" b="1" dirty="0">
                <a:latin typeface="Arial Narrow"/>
                <a:cs typeface="Arial Narrow"/>
              </a:rPr>
              <a:t>. Damascus </a:t>
            </a:r>
            <a:r>
              <a:rPr lang="en-US" sz="2800" b="1" dirty="0" smtClean="0">
                <a:latin typeface="Arial Narrow"/>
                <a:cs typeface="Arial Narrow"/>
              </a:rPr>
              <a:t>historical background</a:t>
            </a:r>
            <a:r>
              <a:rPr lang="en-US" sz="28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43895" y="444578"/>
            <a:ext cx="9187896" cy="6001642"/>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（一）大马色城</a:t>
            </a:r>
            <a:r>
              <a:rPr lang="zh-TW" altLang="en-US" sz="2400" dirty="0" smtClean="0">
                <a:solidFill>
                  <a:srgbClr val="FF0000"/>
                </a:solidFill>
                <a:latin typeface="华文细黑"/>
                <a:ea typeface="华文细黑"/>
                <a:cs typeface="华文细黑"/>
              </a:rPr>
              <a:t>是位于罗马的叙利亚省</a:t>
            </a:r>
            <a:r>
              <a:rPr lang="zh-TW" altLang="en-US" sz="2400" dirty="0">
                <a:solidFill>
                  <a:srgbClr val="FF0000"/>
                </a:solidFill>
                <a:latin typeface="华文细黑"/>
                <a:ea typeface="华文细黑"/>
                <a:cs typeface="华文细黑"/>
              </a:rPr>
              <a:t>。它声称是世界上最古老的不断存在的城市。它在耶路撒冷以北约</a:t>
            </a:r>
            <a:r>
              <a:rPr lang="en-US" altLang="zh-TW" sz="2400" dirty="0">
                <a:solidFill>
                  <a:srgbClr val="FF0000"/>
                </a:solidFill>
                <a:latin typeface="华文细黑"/>
                <a:ea typeface="华文细黑"/>
                <a:cs typeface="华文细黑"/>
              </a:rPr>
              <a:t>150</a:t>
            </a:r>
            <a:r>
              <a:rPr lang="zh-TW" altLang="en-US" sz="2400" dirty="0">
                <a:solidFill>
                  <a:srgbClr val="FF0000"/>
                </a:solidFill>
                <a:latin typeface="华文细黑"/>
                <a:ea typeface="华文细黑"/>
                <a:cs typeface="华文细黑"/>
              </a:rPr>
              <a:t>英里。这是一个主要的贸易和运输中心</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大马色</a:t>
            </a:r>
            <a:r>
              <a:rPr lang="zh-TW" altLang="en-US" sz="2400" dirty="0" smtClean="0">
                <a:solidFill>
                  <a:srgbClr val="FF0000"/>
                </a:solidFill>
                <a:latin typeface="华文细黑"/>
                <a:ea typeface="华文细黑"/>
                <a:cs typeface="华文细黑"/>
              </a:rPr>
              <a:t>教会</a:t>
            </a:r>
            <a:r>
              <a:rPr lang="zh-CN" altLang="en-US" sz="2400" dirty="0" smtClean="0">
                <a:solidFill>
                  <a:srgbClr val="FF0000"/>
                </a:solidFill>
                <a:latin typeface="华文细黑"/>
                <a:ea typeface="华文细黑"/>
                <a:cs typeface="华文细黑"/>
              </a:rPr>
              <a:t>是亚拿尼亚</a:t>
            </a:r>
            <a:r>
              <a:rPr lang="zh-TW" altLang="en-US" sz="2400" dirty="0" smtClean="0">
                <a:solidFill>
                  <a:srgbClr val="FF0000"/>
                </a:solidFill>
                <a:latin typeface="华文细黑"/>
                <a:ea typeface="华文细黑"/>
                <a:cs typeface="华文细黑"/>
              </a:rPr>
              <a:t>创立</a:t>
            </a:r>
            <a:r>
              <a:rPr lang="zh-CN" altLang="en-US" sz="2400" dirty="0" smtClean="0">
                <a:solidFill>
                  <a:srgbClr val="FF0000"/>
                </a:solidFill>
                <a:latin typeface="华文细黑"/>
                <a:ea typeface="华文细黑"/>
                <a:cs typeface="华文细黑"/>
              </a:rPr>
              <a:t>的</a:t>
            </a:r>
            <a:r>
              <a:rPr lang="zh-TW"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三</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大马色</a:t>
            </a:r>
            <a:r>
              <a:rPr lang="zh-TW" altLang="en-US" sz="2400" dirty="0" smtClean="0">
                <a:solidFill>
                  <a:srgbClr val="FF0000"/>
                </a:solidFill>
                <a:latin typeface="华文细黑"/>
                <a:ea typeface="华文细黑"/>
                <a:cs typeface="华文细黑"/>
              </a:rPr>
              <a:t>教会</a:t>
            </a:r>
            <a:r>
              <a:rPr lang="zh-CN" altLang="en-US" sz="2400" dirty="0" smtClean="0">
                <a:solidFill>
                  <a:srgbClr val="FF0000"/>
                </a:solidFill>
                <a:latin typeface="华文细黑"/>
                <a:ea typeface="华文细黑"/>
                <a:cs typeface="华文细黑"/>
              </a:rPr>
              <a:t>代表充满恩典的教会。</a:t>
            </a:r>
            <a:endParaRPr lang="en-US" altLang="zh-CN" sz="2400" dirty="0" smtClean="0">
              <a:solidFill>
                <a:srgbClr val="FF0000"/>
              </a:solidFill>
              <a:latin typeface="华文细黑"/>
              <a:ea typeface="华文细黑"/>
              <a:cs typeface="华文细黑"/>
            </a:endParaRPr>
          </a:p>
          <a:p>
            <a:r>
              <a:rPr lang="zh-CN"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四</a:t>
            </a:r>
            <a:r>
              <a:rPr lang="zh-CN" altLang="en-US" sz="2400" dirty="0">
                <a:solidFill>
                  <a:srgbClr val="FF0000"/>
                </a:solidFill>
                <a:latin typeface="华文细黑"/>
                <a:ea typeface="华文细黑"/>
                <a:cs typeface="华文细黑"/>
              </a:rPr>
              <a:t>）大马色</a:t>
            </a:r>
            <a:r>
              <a:rPr lang="zh-TW" altLang="en-US" sz="2400" dirty="0" smtClean="0">
                <a:solidFill>
                  <a:srgbClr val="FF0000"/>
                </a:solidFill>
                <a:latin typeface="华文细黑"/>
                <a:ea typeface="华文细黑"/>
                <a:cs typeface="华文细黑"/>
              </a:rPr>
              <a:t>教会</a:t>
            </a:r>
            <a:r>
              <a:rPr lang="zh-CN" altLang="en-US" sz="2400" dirty="0" smtClean="0">
                <a:solidFill>
                  <a:srgbClr val="FF0000"/>
                </a:solidFill>
                <a:latin typeface="华文细黑"/>
                <a:ea typeface="华文细黑"/>
                <a:cs typeface="华文细黑"/>
              </a:rPr>
              <a:t>的</a:t>
            </a:r>
            <a:r>
              <a:rPr lang="zh-CN" altLang="en-US" sz="2400" dirty="0">
                <a:solidFill>
                  <a:srgbClr val="FF0000"/>
                </a:solidFill>
                <a:latin typeface="华文细黑"/>
                <a:ea typeface="华文细黑"/>
                <a:cs typeface="华文细黑"/>
              </a:rPr>
              <a:t>意</a:t>
            </a:r>
            <a:r>
              <a:rPr lang="zh-CN" altLang="en-US" sz="2400" dirty="0" smtClean="0">
                <a:solidFill>
                  <a:srgbClr val="FF0000"/>
                </a:solidFill>
                <a:latin typeface="华文细黑"/>
                <a:ea typeface="华文细黑"/>
                <a:cs typeface="华文细黑"/>
              </a:rPr>
              <a:t>思是指</a:t>
            </a:r>
            <a:r>
              <a:rPr lang="zh-CN" altLang="en-US" sz="2400" dirty="0">
                <a:solidFill>
                  <a:srgbClr val="FF0000"/>
                </a:solidFill>
                <a:latin typeface="华文细黑"/>
                <a:ea typeface="华文细黑"/>
                <a:cs typeface="华文细黑"/>
              </a:rPr>
              <a:t>“红地”，被称为“东方之眼”。基督徒领</a:t>
            </a:r>
            <a:r>
              <a:rPr lang="zh-CN" altLang="en-US" sz="2400" dirty="0" smtClean="0">
                <a:solidFill>
                  <a:srgbClr val="FF0000"/>
                </a:solidFill>
                <a:latin typeface="华文细黑"/>
                <a:ea typeface="华文细黑"/>
                <a:cs typeface="华文细黑"/>
              </a:rPr>
              <a:t>袖</a:t>
            </a:r>
            <a:r>
              <a:rPr lang="zh-CN" altLang="en-US" sz="2400" dirty="0">
                <a:solidFill>
                  <a:srgbClr val="FF0000"/>
                </a:solidFill>
                <a:latin typeface="华文细黑"/>
                <a:ea typeface="华文细黑"/>
                <a:cs typeface="华文细黑"/>
              </a:rPr>
              <a:t>迫害基督徒的首领大数人扫罗的转变，也许是圣灵在五旬节降临后教会历史上最大的</a:t>
            </a:r>
            <a:r>
              <a:rPr lang="zh-CN" altLang="en-US" sz="2400" dirty="0" smtClean="0">
                <a:solidFill>
                  <a:srgbClr val="FF0000"/>
                </a:solidFill>
                <a:latin typeface="华文细黑"/>
                <a:ea typeface="华文细黑"/>
                <a:cs typeface="华文细黑"/>
              </a:rPr>
              <a:t>事件</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smtClean="0">
                <a:latin typeface="Arial Narrow"/>
                <a:cs typeface="Arial Narrow"/>
              </a:rPr>
              <a:t>(1) The </a:t>
            </a:r>
            <a:r>
              <a:rPr lang="en-US" sz="2400" dirty="0">
                <a:latin typeface="Arial Narrow"/>
                <a:cs typeface="Arial Narrow"/>
              </a:rPr>
              <a:t>city of Damascus was located in the Roman province of Syria. It claims to be the oldest continuously existing city in the world. It was about 150 miles north of Jerusalem. It was a major trade and transportation center.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2) Damascus church was founded by Ananias.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3) Damascus church represents the </a:t>
            </a:r>
            <a:r>
              <a:rPr lang="en-US" sz="2400" dirty="0" smtClean="0">
                <a:latin typeface="Arial Narrow"/>
                <a:cs typeface="Arial Narrow"/>
              </a:rPr>
              <a:t>“grace filled” </a:t>
            </a:r>
            <a:r>
              <a:rPr lang="en-US" sz="2400" dirty="0">
                <a:latin typeface="Arial Narrow"/>
                <a:cs typeface="Arial Narrow"/>
              </a:rPr>
              <a:t>church</a:t>
            </a:r>
            <a:r>
              <a:rPr lang="en-US" sz="2400" dirty="0" smtClean="0">
                <a:latin typeface="Arial Narrow"/>
                <a:cs typeface="Arial Narrow"/>
              </a:rPr>
              <a:t>.</a:t>
            </a:r>
          </a:p>
          <a:p>
            <a:r>
              <a:rPr lang="en-US" sz="2400" dirty="0" smtClean="0">
                <a:latin typeface="Arial Narrow"/>
                <a:cs typeface="Arial Narrow"/>
              </a:rPr>
              <a:t>(</a:t>
            </a:r>
            <a:r>
              <a:rPr lang="en-US" sz="2400" dirty="0">
                <a:latin typeface="Arial Narrow"/>
                <a:cs typeface="Arial Narrow"/>
              </a:rPr>
              <a:t>4) Damascus means “red land” and was known as “the eye of the east.” The conversion of Saul of Tarsus, the leading persecutor of Christians, was perhaps the greatest event in church history after the coming of the Spirit at Pentecost.</a:t>
            </a:r>
          </a:p>
        </p:txBody>
      </p:sp>
      <p:sp>
        <p:nvSpPr>
          <p:cNvPr id="10" name="TextBox 9"/>
          <p:cNvSpPr txBox="1"/>
          <p:nvPr/>
        </p:nvSpPr>
        <p:spPr>
          <a:xfrm>
            <a:off x="8593092" y="6296122"/>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(4)</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2261585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068151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04971"/>
            <a:ext cx="9137169" cy="4401204"/>
          </a:xfrm>
          <a:prstGeom prst="rect">
            <a:avLst/>
          </a:prstGeom>
        </p:spPr>
        <p:txBody>
          <a:bodyPr wrap="square">
            <a:spAutoFit/>
          </a:bodyPr>
          <a:lstStyle/>
          <a:p>
            <a:r>
              <a:rPr lang="en-US" altLang="zh-TW"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扫罗仍然向主的门徒，口吐威吓凶杀的话，去见大祭司，求文书给大马</a:t>
            </a:r>
            <a:r>
              <a:rPr lang="zh-CN" altLang="en-US" sz="2800" dirty="0" smtClean="0">
                <a:solidFill>
                  <a:srgbClr val="FF0000"/>
                </a:solidFill>
                <a:latin typeface="华文细黑"/>
                <a:ea typeface="华文细黑"/>
                <a:cs typeface="华文细黑"/>
              </a:rPr>
              <a:t>色的会堂</a:t>
            </a:r>
            <a:r>
              <a:rPr lang="zh-CN" altLang="en-US" sz="2800" dirty="0" smtClean="0">
                <a:solidFill>
                  <a:srgbClr val="FF0000"/>
                </a:solidFill>
                <a:latin typeface="华文细黑"/>
                <a:ea typeface="华文细黑"/>
                <a:cs typeface="华文细黑"/>
              </a:rPr>
              <a:t>，若是找着信奉这道的人，无论男女，都准他捆绑带到耶路撒冷</a:t>
            </a:r>
            <a:r>
              <a:rPr lang="en-US" altLang="zh-TW"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徒</a:t>
            </a:r>
            <a:r>
              <a:rPr lang="en-US" altLang="zh-CN" sz="2800" dirty="0">
                <a:solidFill>
                  <a:srgbClr val="FF0000"/>
                </a:solidFill>
                <a:latin typeface="华文细黑"/>
                <a:ea typeface="华文细黑"/>
                <a:cs typeface="华文细黑"/>
              </a:rPr>
              <a:t>9</a:t>
            </a:r>
            <a:r>
              <a:rPr lang="en-US" altLang="zh-CN" sz="2800" dirty="0" smtClean="0">
                <a:solidFill>
                  <a:srgbClr val="FF0000"/>
                </a:solidFill>
                <a:latin typeface="华文细黑"/>
                <a:ea typeface="华文细黑"/>
                <a:cs typeface="华文细黑"/>
              </a:rPr>
              <a:t>:</a:t>
            </a:r>
            <a:r>
              <a:rPr lang="en-US" altLang="zh-CN" sz="2800" dirty="0">
                <a:solidFill>
                  <a:srgbClr val="FF0000"/>
                </a:solidFill>
                <a:latin typeface="华文细黑"/>
                <a:ea typeface="华文细黑"/>
                <a:cs typeface="华文细黑"/>
              </a:rPr>
              <a:t>1</a:t>
            </a:r>
            <a:r>
              <a:rPr lang="en-US" altLang="zh-CN" sz="2800" dirty="0" smtClean="0">
                <a:solidFill>
                  <a:srgbClr val="FF0000"/>
                </a:solidFill>
                <a:latin typeface="华文细黑"/>
                <a:ea typeface="华文细黑"/>
                <a:cs typeface="华文细黑"/>
              </a:rPr>
              <a:t>-</a:t>
            </a:r>
            <a:r>
              <a:rPr lang="en-US" altLang="zh-CN" sz="2800" dirty="0">
                <a:solidFill>
                  <a:srgbClr val="FF0000"/>
                </a:solidFill>
                <a:latin typeface="华文细黑"/>
                <a:ea typeface="华文细黑"/>
                <a:cs typeface="华文细黑"/>
              </a:rPr>
              <a:t>2</a:t>
            </a:r>
            <a:r>
              <a:rPr lang="en-US" altLang="zh-CN"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a:t>
            </a:r>
            <a:r>
              <a:rPr lang="zh-CN" altLang="en-US" sz="2800" dirty="0">
                <a:solidFill>
                  <a:srgbClr val="FF0000"/>
                </a:solidFill>
                <a:latin typeface="华文细黑"/>
                <a:ea typeface="华文细黑"/>
                <a:cs typeface="华文细黑"/>
              </a:rPr>
              <a:t>扫罗是在出去逮捕别</a:t>
            </a:r>
            <a:r>
              <a:rPr lang="zh-CN" altLang="en-US" sz="2800" dirty="0" smtClean="0">
                <a:solidFill>
                  <a:srgbClr val="FF0000"/>
                </a:solidFill>
                <a:latin typeface="华文细黑"/>
                <a:ea typeface="华文细黑"/>
                <a:cs typeface="华文细黑"/>
              </a:rPr>
              <a:t>人的时候被主逮着的（腓</a:t>
            </a:r>
            <a:r>
              <a:rPr lang="en-US" altLang="zh-CN" sz="2800" dirty="0" smtClean="0">
                <a:solidFill>
                  <a:srgbClr val="FF0000"/>
                </a:solidFill>
                <a:latin typeface="华文细黑"/>
                <a:ea typeface="华文细黑"/>
                <a:cs typeface="华文细黑"/>
              </a:rPr>
              <a:t>3</a:t>
            </a:r>
            <a:r>
              <a:rPr lang="en-US" altLang="zh-CN" sz="2800" dirty="0">
                <a:solidFill>
                  <a:srgbClr val="FF0000"/>
                </a:solidFill>
                <a:latin typeface="华文细黑"/>
                <a:ea typeface="华文细黑"/>
                <a:cs typeface="华文细黑"/>
              </a:rPr>
              <a:t>:</a:t>
            </a:r>
            <a:r>
              <a:rPr lang="en-US" altLang="zh-CN" sz="2800" dirty="0" smtClean="0">
                <a:solidFill>
                  <a:srgbClr val="FF0000"/>
                </a:solidFill>
                <a:latin typeface="华文细黑"/>
                <a:ea typeface="华文细黑"/>
                <a:cs typeface="华文细黑"/>
              </a:rPr>
              <a:t>12</a:t>
            </a:r>
            <a:r>
              <a:rPr lang="zh-CN" altLang="en-US" sz="2800" dirty="0" smtClean="0">
                <a:solidFill>
                  <a:srgbClr val="FF0000"/>
                </a:solidFill>
                <a:latin typeface="华文细黑"/>
                <a:ea typeface="华文细黑"/>
                <a:cs typeface="华文细黑"/>
              </a:rPr>
              <a:t>）。</a:t>
            </a:r>
            <a:endParaRPr lang="en-US" altLang="zh-TW" sz="2800" dirty="0" smtClean="0">
              <a:solidFill>
                <a:srgbClr val="FF0000"/>
              </a:solidFill>
              <a:latin typeface="华文细黑"/>
              <a:ea typeface="华文细黑"/>
              <a:cs typeface="华文细黑"/>
            </a:endParaRPr>
          </a:p>
          <a:p>
            <a:r>
              <a:rPr lang="en-US" sz="2400" dirty="0">
                <a:latin typeface="Arial Narrow"/>
                <a:cs typeface="Arial Narrow"/>
              </a:rPr>
              <a:t>“Meanwhile, Saul was still breathing out murderous threats against the Lord’s disciples. He went to the high priest</a:t>
            </a:r>
            <a:r>
              <a:rPr lang="en-US" sz="2400" b="1" dirty="0">
                <a:latin typeface="Arial Narrow"/>
                <a:cs typeface="Arial Narrow"/>
              </a:rPr>
              <a:t> </a:t>
            </a:r>
            <a:r>
              <a:rPr lang="en-US" sz="2400" dirty="0">
                <a:latin typeface="Arial Narrow"/>
                <a:cs typeface="Arial Narrow"/>
              </a:rPr>
              <a:t>and asked him for letters to the synagogues in Damascus, so that if he found any there who belonged to the Way, whether men or women, he might take them </a:t>
            </a:r>
            <a:endParaRPr lang="en-US" sz="2400" dirty="0" smtClean="0">
              <a:latin typeface="Arial Narrow"/>
              <a:cs typeface="Arial Narrow"/>
            </a:endParaRPr>
          </a:p>
          <a:p>
            <a:r>
              <a:rPr lang="en-US" altLang="zh-CN" sz="2400" dirty="0" smtClean="0">
                <a:latin typeface="Arial Narrow"/>
                <a:cs typeface="Arial Narrow"/>
              </a:rPr>
              <a:t>a</a:t>
            </a:r>
            <a:r>
              <a:rPr lang="en-US" sz="2400" dirty="0" smtClean="0">
                <a:latin typeface="Arial Narrow"/>
                <a:cs typeface="Arial Narrow"/>
              </a:rPr>
              <a:t>s prisoners </a:t>
            </a:r>
            <a:r>
              <a:rPr lang="en-US" sz="2400" dirty="0">
                <a:latin typeface="Arial Narrow"/>
                <a:cs typeface="Arial Narrow"/>
              </a:rPr>
              <a:t>to Jerusalem”(9:1-2)</a:t>
            </a:r>
            <a:r>
              <a:rPr lang="en-US" sz="2400" dirty="0" smtClean="0">
                <a:latin typeface="Arial Narrow"/>
                <a:cs typeface="Arial Narrow"/>
              </a:rPr>
              <a:t>.</a:t>
            </a:r>
          </a:p>
          <a:p>
            <a:r>
              <a:rPr lang="en-US" sz="2400" dirty="0" smtClean="0">
                <a:latin typeface="Arial Narrow"/>
                <a:cs typeface="Arial Narrow"/>
              </a:rPr>
              <a:t>Saul </a:t>
            </a:r>
            <a:r>
              <a:rPr lang="en-US" sz="2400" dirty="0">
                <a:latin typeface="Arial Narrow"/>
                <a:cs typeface="Arial Narrow"/>
              </a:rPr>
              <a:t>was </a:t>
            </a:r>
            <a:r>
              <a:rPr lang="en-US" sz="2400" dirty="0" smtClean="0">
                <a:latin typeface="Arial Narrow"/>
                <a:cs typeface="Arial Narrow"/>
              </a:rPr>
              <a:t>out </a:t>
            </a:r>
            <a:r>
              <a:rPr lang="en-US" sz="2400" dirty="0">
                <a:latin typeface="Arial Narrow"/>
                <a:cs typeface="Arial Narrow"/>
              </a:rPr>
              <a:t>to arrest </a:t>
            </a:r>
            <a:r>
              <a:rPr lang="en-US" sz="2400" dirty="0" smtClean="0">
                <a:latin typeface="Arial Narrow"/>
                <a:cs typeface="Arial Narrow"/>
              </a:rPr>
              <a:t>others, </a:t>
            </a:r>
            <a:r>
              <a:rPr lang="en-US" sz="2400" dirty="0">
                <a:latin typeface="Arial Narrow"/>
                <a:cs typeface="Arial Narrow"/>
              </a:rPr>
              <a:t>when </a:t>
            </a:r>
            <a:endParaRPr lang="en-US" sz="2400" dirty="0" smtClean="0">
              <a:latin typeface="Arial Narrow"/>
              <a:cs typeface="Arial Narrow"/>
            </a:endParaRPr>
          </a:p>
          <a:p>
            <a:r>
              <a:rPr lang="en-US" sz="2400" dirty="0">
                <a:latin typeface="Arial Narrow"/>
                <a:cs typeface="Arial Narrow"/>
              </a:rPr>
              <a:t>t</a:t>
            </a:r>
            <a:r>
              <a:rPr lang="en-US" sz="2400" dirty="0" smtClean="0">
                <a:latin typeface="Arial Narrow"/>
                <a:cs typeface="Arial Narrow"/>
              </a:rPr>
              <a:t>he Lord arrested </a:t>
            </a:r>
            <a:r>
              <a:rPr lang="en-US" sz="2400" dirty="0">
                <a:latin typeface="Arial Narrow"/>
                <a:cs typeface="Arial Narrow"/>
              </a:rPr>
              <a:t>him(Phil.3:12).</a:t>
            </a:r>
          </a:p>
        </p:txBody>
      </p:sp>
      <p:sp>
        <p:nvSpPr>
          <p:cNvPr id="4" name="Rectangle 3"/>
          <p:cNvSpPr/>
          <p:nvPr/>
        </p:nvSpPr>
        <p:spPr>
          <a:xfrm>
            <a:off x="0" y="-7904"/>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一。基督之灵的称许。</a:t>
            </a:r>
            <a:r>
              <a:rPr lang="en-US" sz="2800" b="1" dirty="0" smtClean="0">
                <a:latin typeface="Arial Narrow"/>
                <a:cs typeface="Arial Narrow"/>
              </a:rPr>
              <a:t>1. Spirit of Christ’s </a:t>
            </a:r>
            <a:r>
              <a:rPr lang="en-US" sz="2800" b="1" dirty="0">
                <a:latin typeface="Arial Narrow"/>
                <a:cs typeface="Arial Narrow"/>
              </a:rPr>
              <a:t>commendation</a:t>
            </a:r>
            <a:r>
              <a:rPr lang="en-US" sz="2800" b="1" dirty="0" smtClean="0">
                <a:latin typeface="Arial Narrow"/>
                <a:cs typeface="Arial Narrow"/>
              </a:rPr>
              <a:t>.</a:t>
            </a:r>
            <a:endParaRPr lang="en-US" sz="2800" dirty="0">
              <a:latin typeface="Arial Narrow"/>
              <a:cs typeface="Arial Narrow"/>
            </a:endParaRPr>
          </a:p>
        </p:txBody>
      </p:sp>
      <p:sp>
        <p:nvSpPr>
          <p:cNvPr id="7" name="TextBox 6"/>
          <p:cNvSpPr txBox="1"/>
          <p:nvPr/>
        </p:nvSpPr>
        <p:spPr>
          <a:xfrm>
            <a:off x="8587544" y="-80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5</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4483011" y="3378185"/>
            <a:ext cx="5014144" cy="3479816"/>
          </a:xfrm>
          <a:prstGeom prst="rect">
            <a:avLst/>
          </a:prstGeom>
        </p:spPr>
      </p:pic>
    </p:spTree>
    <p:extLst>
      <p:ext uri="{BB962C8B-B14F-4D97-AF65-F5344CB8AC3E}">
        <p14:creationId xmlns:p14="http://schemas.microsoft.com/office/powerpoint/2010/main" val="2959606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096000" cy="4572000"/>
          </a:xfrm>
          <a:prstGeom prst="rect">
            <a:avLst/>
          </a:prstGeom>
        </p:spPr>
      </p:pic>
      <p:pic>
        <p:nvPicPr>
          <p:cNvPr id="6" name="Picture 5"/>
          <p:cNvPicPr>
            <a:picLocks noChangeAspect="1"/>
          </p:cNvPicPr>
          <p:nvPr/>
        </p:nvPicPr>
        <p:blipFill>
          <a:blip r:embed="rId3"/>
          <a:stretch>
            <a:fillRect/>
          </a:stretch>
        </p:blipFill>
        <p:spPr>
          <a:xfrm>
            <a:off x="3048000" y="2286000"/>
            <a:ext cx="6096000" cy="4572000"/>
          </a:xfrm>
          <a:prstGeom prst="rect">
            <a:avLst/>
          </a:prstGeom>
        </p:spPr>
      </p:pic>
    </p:spTree>
    <p:extLst>
      <p:ext uri="{BB962C8B-B14F-4D97-AF65-F5344CB8AC3E}">
        <p14:creationId xmlns:p14="http://schemas.microsoft.com/office/powerpoint/2010/main" val="1209350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122398</TotalTime>
  <Words>3279</Words>
  <Application>Microsoft Macintosh PowerPoint</Application>
  <PresentationFormat>On-screen Show (4:3)</PresentationFormat>
  <Paragraphs>162</Paragraphs>
  <Slides>22</Slides>
  <Notes>14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803</cp:revision>
  <cp:lastPrinted>2016-07-31T03:52:23Z</cp:lastPrinted>
  <dcterms:created xsi:type="dcterms:W3CDTF">2016-02-20T15:39:29Z</dcterms:created>
  <dcterms:modified xsi:type="dcterms:W3CDTF">2017-04-13T12:45:47Z</dcterms:modified>
</cp:coreProperties>
</file>