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62" r:id="rId2"/>
    <p:sldId id="361" r:id="rId3"/>
    <p:sldId id="256" r:id="rId4"/>
    <p:sldId id="296" r:id="rId5"/>
    <p:sldId id="295" r:id="rId6"/>
    <p:sldId id="337" r:id="rId7"/>
    <p:sldId id="297" r:id="rId8"/>
    <p:sldId id="292" r:id="rId9"/>
    <p:sldId id="298" r:id="rId10"/>
    <p:sldId id="356" r:id="rId11"/>
    <p:sldId id="360" r:id="rId12"/>
    <p:sldId id="319" r:id="rId13"/>
    <p:sldId id="346" r:id="rId14"/>
    <p:sldId id="363" r:id="rId15"/>
    <p:sldId id="302" r:id="rId16"/>
    <p:sldId id="304" r:id="rId17"/>
    <p:sldId id="357" r:id="rId18"/>
    <p:sldId id="358" r:id="rId19"/>
    <p:sldId id="353" r:id="rId20"/>
    <p:sldId id="335" r:id="rId21"/>
    <p:sldId id="3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snapToGrid="0" snapToObjects="1">
      <p:cViewPr>
        <p:scale>
          <a:sx n="75" d="100"/>
          <a:sy n="75" d="100"/>
        </p:scale>
        <p:origin x="-1236"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038204-DFF6-46A4-9D52-D7E0464EBDB7}" type="datetimeFigureOut">
              <a:rPr lang="en-US" smtClean="0"/>
              <a:t>7/30/2017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1581F-6DD2-4A5A-A17E-3076778CDE6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D48A1-D96E-194E-A456-4CC70FB8C113}" type="datetimeFigureOut">
              <a:rPr lang="en-US" smtClean="0"/>
              <a:pPr/>
              <a:t>7/30/2017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B15E-1FFC-5140-A5E1-72FEDEDAC4D4}" type="slidenum">
              <a:rPr lang="en-US" smtClean="0"/>
              <a:pPr/>
              <a:t>‹#›</a:t>
            </a:fld>
            <a:endParaRPr lang="en-US"/>
          </a:p>
        </p:txBody>
      </p:sp>
    </p:spTree>
    <p:extLst>
      <p:ext uri="{BB962C8B-B14F-4D97-AF65-F5344CB8AC3E}">
        <p14:creationId xmlns:p14="http://schemas.microsoft.com/office/powerpoint/2010/main" xmlns="" val="36928476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4</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13</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15</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16</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17</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18</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19</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20</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21</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5</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6</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7</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8</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10</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11</a:t>
            </a:fld>
            <a:endParaRPr lang="en-US"/>
          </a:p>
        </p:txBody>
      </p:sp>
    </p:spTree>
    <p:extLst>
      <p:ext uri="{BB962C8B-B14F-4D97-AF65-F5344CB8AC3E}">
        <p14:creationId xmlns:p14="http://schemas.microsoft.com/office/powerpoint/2010/main" xmlns="" val="227941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12</a:t>
            </a:fld>
            <a:endParaRPr lang="en-US"/>
          </a:p>
        </p:txBody>
      </p:sp>
    </p:spTree>
    <p:extLst>
      <p:ext uri="{BB962C8B-B14F-4D97-AF65-F5344CB8AC3E}">
        <p14:creationId xmlns:p14="http://schemas.microsoft.com/office/powerpoint/2010/main" xmlns="" val="2279410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318540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2831580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50518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5FF8B-BD77-C040-B157-80E866760AD0}"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10826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A5FF8B-BD77-C040-B157-80E866760AD0}" type="datetimeFigureOut">
              <a:rPr lang="en-US" smtClean="0"/>
              <a:pPr/>
              <a:t>7/30/2017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85185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A5FF8B-BD77-C040-B157-80E866760AD0}" type="datetimeFigureOut">
              <a:rPr lang="en-US" smtClean="0"/>
              <a:pPr/>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417482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A5FF8B-BD77-C040-B157-80E866760AD0}" type="datetimeFigureOut">
              <a:rPr lang="en-US" smtClean="0"/>
              <a:pPr/>
              <a:t>7/30/2017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94317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A5FF8B-BD77-C040-B157-80E866760AD0}" type="datetimeFigureOut">
              <a:rPr lang="en-US" smtClean="0"/>
              <a:pPr/>
              <a:t>7/30/2017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47472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5FF8B-BD77-C040-B157-80E866760AD0}" type="datetimeFigureOut">
              <a:rPr lang="en-US" smtClean="0"/>
              <a:pPr/>
              <a:t>7/30/2017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2557713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105913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A5FF8B-BD77-C040-B157-80E866760AD0}" type="datetimeFigureOut">
              <a:rPr lang="en-US" smtClean="0"/>
              <a:pPr/>
              <a:t>7/30/2017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514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5FF8B-BD77-C040-B157-80E866760AD0}" type="datetimeFigureOut">
              <a:rPr lang="en-US" smtClean="0"/>
              <a:pPr/>
              <a:t>7/30/2017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3EC8-6014-5845-B826-6F9F5BFD4286}" type="slidenum">
              <a:rPr lang="en-US" smtClean="0"/>
              <a:pPr/>
              <a:t>‹#›</a:t>
            </a:fld>
            <a:endParaRPr lang="en-US"/>
          </a:p>
        </p:txBody>
      </p:sp>
    </p:spTree>
    <p:extLst>
      <p:ext uri="{BB962C8B-B14F-4D97-AF65-F5344CB8AC3E}">
        <p14:creationId xmlns:p14="http://schemas.microsoft.com/office/powerpoint/2010/main" xmlns="" val="385935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8" name="TextBox 7"/>
          <p:cNvSpPr txBox="1"/>
          <p:nvPr/>
        </p:nvSpPr>
        <p:spPr>
          <a:xfrm>
            <a:off x="0" y="0"/>
            <a:ext cx="3928533" cy="2492990"/>
          </a:xfrm>
          <a:prstGeom prst="rect">
            <a:avLst/>
          </a:prstGeom>
          <a:noFill/>
        </p:spPr>
        <p:txBody>
          <a:bodyPr wrap="square" rtlCol="0">
            <a:spAutoFit/>
          </a:bodyPr>
          <a:lstStyle/>
          <a:p>
            <a:r>
              <a:rPr lang="en-US" sz="5400" dirty="0" smtClean="0">
                <a:latin typeface="Arial Narrow"/>
                <a:cs typeface="Arial Narrow"/>
              </a:rPr>
              <a:t>Thank you all!</a:t>
            </a:r>
          </a:p>
          <a:p>
            <a:r>
              <a:rPr lang="zh-CN" altLang="en-US" sz="5400" dirty="0" smtClean="0">
                <a:solidFill>
                  <a:srgbClr val="FF0000"/>
                </a:solidFill>
                <a:latin typeface="华文细黑"/>
                <a:ea typeface="华文细黑"/>
                <a:cs typeface="华文细黑"/>
              </a:rPr>
              <a:t>谢谢大家！</a:t>
            </a:r>
            <a:endParaRPr lang="en-US" sz="5400" dirty="0" smtClean="0">
              <a:solidFill>
                <a:srgbClr val="FF0000"/>
              </a:solidFill>
              <a:latin typeface="华文细黑"/>
              <a:ea typeface="华文细黑"/>
              <a:cs typeface="华文细黑"/>
            </a:endParaRPr>
          </a:p>
          <a:p>
            <a:endParaRPr lang="en-US" sz="4800" dirty="0"/>
          </a:p>
        </p:txBody>
      </p:sp>
    </p:spTree>
    <p:extLst>
      <p:ext uri="{BB962C8B-B14F-4D97-AF65-F5344CB8AC3E}">
        <p14:creationId xmlns:p14="http://schemas.microsoft.com/office/powerpoint/2010/main" xmlns="" val="509378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1200328"/>
          </a:xfrm>
          <a:prstGeom prst="rect">
            <a:avLst/>
          </a:prstGeom>
        </p:spPr>
        <p:txBody>
          <a:bodyPr wrap="square">
            <a:spAutoFit/>
          </a:bodyPr>
          <a:lstStyle/>
          <a:p>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有</a:t>
            </a:r>
            <a:r>
              <a:rPr lang="zh-CN" altLang="en-US" sz="2400" dirty="0" smtClean="0">
                <a:solidFill>
                  <a:srgbClr val="FF0000"/>
                </a:solidFill>
                <a:latin typeface="华文细黑"/>
                <a:ea typeface="华文细黑"/>
                <a:cs typeface="华文细黑"/>
              </a:rPr>
              <a:t>几个</a:t>
            </a:r>
            <a:r>
              <a:rPr lang="zh-TW" altLang="en-US" sz="2400" dirty="0" smtClean="0">
                <a:solidFill>
                  <a:srgbClr val="FF0000"/>
                </a:solidFill>
                <a:latin typeface="华文细黑"/>
                <a:ea typeface="华文细黑"/>
                <a:cs typeface="华文细黑"/>
              </a:rPr>
              <a:t>人从犹太下来，</a:t>
            </a:r>
            <a:r>
              <a:rPr lang="zh-CN" altLang="en-US" sz="2400" dirty="0" smtClean="0">
                <a:solidFill>
                  <a:srgbClr val="FF0000"/>
                </a:solidFill>
                <a:latin typeface="华文细黑"/>
                <a:ea typeface="华文细黑"/>
                <a:cs typeface="华文细黑"/>
              </a:rPr>
              <a:t>教训弟兄们</a:t>
            </a:r>
            <a:r>
              <a:rPr lang="en-US" altLang="zh-CN"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15:1a</a:t>
            </a:r>
            <a:r>
              <a:rPr lang="zh-TW" altLang="en-US" sz="2400" dirty="0">
                <a:solidFill>
                  <a:srgbClr val="FF0000"/>
                </a:solidFill>
                <a:latin typeface="华文细黑"/>
                <a:ea typeface="华文细黑"/>
                <a:cs typeface="华文细黑"/>
              </a:rPr>
              <a:t>）。</a:t>
            </a:r>
          </a:p>
          <a:p>
            <a:r>
              <a:rPr lang="en-US" altLang="zh-TW"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欺骗</a:t>
            </a:r>
            <a:r>
              <a:rPr lang="zh-TW" altLang="en-US" sz="2400" dirty="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你们若不按摩西的规条受割礼，不能</a:t>
            </a:r>
            <a:r>
              <a:rPr lang="en-US" sz="2400" dirty="0" smtClean="0">
                <a:solidFill>
                  <a:srgbClr val="FF0000"/>
                </a:solidFill>
                <a:latin typeface="华文细黑"/>
                <a:ea typeface="华文细黑"/>
                <a:cs typeface="华文细黑"/>
              </a:rPr>
              <a:t>得救</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15:1b</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混杂了恩典和律法，</a:t>
            </a:r>
            <a:r>
              <a:rPr lang="zh-CN" altLang="en-US" sz="2400" dirty="0" smtClean="0">
                <a:solidFill>
                  <a:srgbClr val="FF0000"/>
                </a:solidFill>
                <a:latin typeface="华文细黑"/>
                <a:ea typeface="华文细黑"/>
                <a:cs typeface="华文细黑"/>
              </a:rPr>
              <a:t>信心和作工。</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二。基督之灵的责备。</a:t>
            </a:r>
            <a:r>
              <a:rPr lang="en-US" sz="2800" b="1" dirty="0">
                <a:latin typeface="Arial Narrow"/>
                <a:cs typeface="Arial Narrow"/>
              </a:rPr>
              <a:t>2. Spirit of Christ’s condemnation.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9" name="Rectangle 8"/>
          <p:cNvSpPr/>
          <p:nvPr/>
        </p:nvSpPr>
        <p:spPr>
          <a:xfrm>
            <a:off x="-12126" y="1572902"/>
            <a:ext cx="9156126" cy="1569660"/>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Certain people came down from Judea to Antioch and were teaching the believers…”(15:1a).</a:t>
            </a:r>
          </a:p>
          <a:p>
            <a:r>
              <a:rPr lang="en-US" sz="2400" b="1" dirty="0" smtClean="0">
                <a:latin typeface="Arial Narrow"/>
                <a:cs typeface="Arial Narrow"/>
              </a:rPr>
              <a:t>A. Deception</a:t>
            </a:r>
            <a:r>
              <a:rPr lang="en-US" sz="2400" b="1" dirty="0">
                <a:latin typeface="Arial Narrow"/>
                <a:cs typeface="Arial Narrow"/>
              </a:rPr>
              <a:t>.</a:t>
            </a:r>
            <a:r>
              <a:rPr lang="en-US" sz="2400" dirty="0">
                <a:latin typeface="Arial Narrow"/>
                <a:cs typeface="Arial Narrow"/>
              </a:rPr>
              <a:t> “Unless you are circumcised, according to the custom taught by Moses, you cannot be saved”(15:1b).Mix grace and law, faith and works. </a:t>
            </a:r>
            <a:endParaRPr lang="en-US" sz="2400" dirty="0" smtClean="0">
              <a:latin typeface="Arial Narrow"/>
              <a:cs typeface="Arial Narrow"/>
            </a:endParaRPr>
          </a:p>
        </p:txBody>
      </p:sp>
      <p:pic>
        <p:nvPicPr>
          <p:cNvPr id="5" name="Picture 4"/>
          <p:cNvPicPr>
            <a:picLocks noChangeAspect="1"/>
          </p:cNvPicPr>
          <p:nvPr/>
        </p:nvPicPr>
        <p:blipFill>
          <a:blip r:embed="rId3"/>
          <a:stretch>
            <a:fillRect/>
          </a:stretch>
        </p:blipFill>
        <p:spPr>
          <a:xfrm>
            <a:off x="6830" y="3241432"/>
            <a:ext cx="5174770" cy="3616568"/>
          </a:xfrm>
          <a:prstGeom prst="rect">
            <a:avLst/>
          </a:prstGeom>
        </p:spPr>
      </p:pic>
      <p:pic>
        <p:nvPicPr>
          <p:cNvPr id="10" name="Picture 9"/>
          <p:cNvPicPr>
            <a:picLocks noChangeAspect="1"/>
          </p:cNvPicPr>
          <p:nvPr/>
        </p:nvPicPr>
        <p:blipFill>
          <a:blip r:embed="rId4"/>
          <a:stretch>
            <a:fillRect/>
          </a:stretch>
        </p:blipFill>
        <p:spPr>
          <a:xfrm>
            <a:off x="5181600" y="3241432"/>
            <a:ext cx="3962400" cy="3616568"/>
          </a:xfrm>
          <a:prstGeom prst="rect">
            <a:avLst/>
          </a:prstGeom>
        </p:spPr>
      </p:pic>
    </p:spTree>
    <p:extLst>
      <p:ext uri="{BB962C8B-B14F-4D97-AF65-F5344CB8AC3E}">
        <p14:creationId xmlns:p14="http://schemas.microsoft.com/office/powerpoint/2010/main" xmlns="" val="19892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2677656"/>
          </a:xfrm>
          <a:prstGeom prst="rect">
            <a:avLst/>
          </a:prstGeom>
        </p:spPr>
        <p:txBody>
          <a:bodyPr wrap="square">
            <a:spAutoFit/>
          </a:bodyPr>
          <a:lstStyle/>
          <a:p>
            <a:r>
              <a:rPr lang="en-US" altLang="zh-CN" sz="2400" dirty="0">
                <a:solidFill>
                  <a:srgbClr val="FF0000"/>
                </a:solidFill>
                <a:latin typeface="华文细黑"/>
                <a:ea typeface="华文细黑"/>
                <a:cs typeface="华文细黑"/>
              </a:rPr>
              <a:t>B</a:t>
            </a:r>
            <a:r>
              <a:rPr lang="zh-CN" altLang="zh-TW"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纷争和辩论。“</a:t>
            </a:r>
            <a:r>
              <a:rPr lang="en-US" sz="2400" dirty="0">
                <a:solidFill>
                  <a:srgbClr val="FF0000"/>
                </a:solidFill>
                <a:latin typeface="华文细黑"/>
                <a:ea typeface="华文细黑"/>
                <a:cs typeface="华文细黑"/>
              </a:rPr>
              <a:t>保罗巴拿巴与他们大大地分争辩论，众门徒就定规，叫保罗，巴拿巴和本会中几个人，为所辩论的，上耶路撒冷去，见使徒和长老</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于是教会送他们起行，他们经过腓尼基，撒玛利亚，随处传说外邦人归主的事，叫众弟兄都甚欢喜</a:t>
            </a:r>
            <a:r>
              <a:rPr 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到了耶路撒冷，教会和使徒并长老，都接待他们，他们就述说神同他们所行的一切事。惟有几个信徒是法利赛教门的人，起来说，必须给外邦人行割礼，吩咐他们遵守摩西的律法</a:t>
            </a:r>
            <a:r>
              <a:rPr 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15:2-5</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二。基督之灵的责备。</a:t>
            </a:r>
            <a:r>
              <a:rPr lang="en-US" sz="2800" b="1" dirty="0">
                <a:latin typeface="Arial Narrow"/>
                <a:cs typeface="Arial Narrow"/>
              </a:rPr>
              <a:t>2. Spirit of Christ’s condemnation.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9" name="Rectangle 8"/>
          <p:cNvSpPr/>
          <p:nvPr/>
        </p:nvSpPr>
        <p:spPr>
          <a:xfrm>
            <a:off x="6830" y="3016458"/>
            <a:ext cx="9156126" cy="3416320"/>
          </a:xfrm>
          <a:prstGeom prst="rect">
            <a:avLst/>
          </a:prstGeom>
        </p:spPr>
        <p:txBody>
          <a:bodyPr wrap="square">
            <a:spAutoFit/>
          </a:bodyPr>
          <a:lstStyle/>
          <a:p>
            <a:r>
              <a:rPr lang="en-US" sz="2400" b="1" dirty="0" smtClean="0">
                <a:latin typeface="Arial Narrow"/>
                <a:cs typeface="Arial Narrow"/>
              </a:rPr>
              <a:t>B</a:t>
            </a:r>
            <a:r>
              <a:rPr lang="en-US" sz="2400" b="1" dirty="0">
                <a:latin typeface="Arial Narrow"/>
                <a:cs typeface="Arial Narrow"/>
              </a:rPr>
              <a:t>. Disputation and debate.</a:t>
            </a:r>
            <a:r>
              <a:rPr lang="en-US" sz="2400" dirty="0">
                <a:latin typeface="Arial Narrow"/>
                <a:cs typeface="Arial Narrow"/>
              </a:rPr>
              <a:t> “This brought Paul and Barnabas into sharp dispute and debate with them. So Paul and Barnabas were appointed, along with some other believers, to go up to Jerusalem to see the apostles and elders about this </a:t>
            </a:r>
            <a:r>
              <a:rPr lang="en-US" sz="2400" dirty="0" err="1">
                <a:latin typeface="Arial Narrow"/>
                <a:cs typeface="Arial Narrow"/>
              </a:rPr>
              <a:t>question.The</a:t>
            </a:r>
            <a:r>
              <a:rPr lang="en-US" sz="2400" dirty="0">
                <a:latin typeface="Arial Narrow"/>
                <a:cs typeface="Arial Narrow"/>
              </a:rPr>
              <a:t> church sent them on their way</a:t>
            </a:r>
            <a:r>
              <a:rPr lang="en-US" sz="2400" dirty="0" smtClean="0">
                <a:latin typeface="Arial Narrow"/>
                <a:cs typeface="Arial Narrow"/>
              </a:rPr>
              <a:t>,…they </a:t>
            </a:r>
            <a:r>
              <a:rPr lang="en-US" sz="2400" dirty="0">
                <a:latin typeface="Arial Narrow"/>
                <a:cs typeface="Arial Narrow"/>
              </a:rPr>
              <a:t>told how the Gentiles had been </a:t>
            </a:r>
            <a:r>
              <a:rPr lang="en-US" sz="2400" dirty="0" err="1">
                <a:latin typeface="Arial Narrow"/>
                <a:cs typeface="Arial Narrow"/>
              </a:rPr>
              <a:t>converted.This</a:t>
            </a:r>
            <a:r>
              <a:rPr lang="en-US" sz="2400" dirty="0">
                <a:latin typeface="Arial Narrow"/>
                <a:cs typeface="Arial Narrow"/>
              </a:rPr>
              <a:t> news made all the believers very </a:t>
            </a:r>
            <a:r>
              <a:rPr lang="en-US" sz="2400" dirty="0" err="1">
                <a:latin typeface="Arial Narrow"/>
                <a:cs typeface="Arial Narrow"/>
              </a:rPr>
              <a:t>glad.When</a:t>
            </a:r>
            <a:r>
              <a:rPr lang="en-US" sz="2400" dirty="0">
                <a:latin typeface="Arial Narrow"/>
                <a:cs typeface="Arial Narrow"/>
              </a:rPr>
              <a:t> they came to </a:t>
            </a:r>
            <a:r>
              <a:rPr lang="en-US" sz="2400" dirty="0" err="1">
                <a:latin typeface="Arial Narrow"/>
                <a:cs typeface="Arial Narrow"/>
              </a:rPr>
              <a:t>Jerusalem,they</a:t>
            </a:r>
            <a:r>
              <a:rPr lang="en-US" sz="2400" dirty="0">
                <a:latin typeface="Arial Narrow"/>
                <a:cs typeface="Arial Narrow"/>
              </a:rPr>
              <a:t> were welcomed by the church and the apostles and </a:t>
            </a:r>
            <a:r>
              <a:rPr lang="en-US" sz="2400" dirty="0" err="1">
                <a:latin typeface="Arial Narrow"/>
                <a:cs typeface="Arial Narrow"/>
              </a:rPr>
              <a:t>elders,to</a:t>
            </a:r>
            <a:r>
              <a:rPr lang="en-US" sz="2400" dirty="0">
                <a:latin typeface="Arial Narrow"/>
                <a:cs typeface="Arial Narrow"/>
              </a:rPr>
              <a:t> whom they reported everything God had done through </a:t>
            </a:r>
            <a:r>
              <a:rPr lang="en-US" sz="2400" dirty="0" err="1">
                <a:latin typeface="Arial Narrow"/>
                <a:cs typeface="Arial Narrow"/>
              </a:rPr>
              <a:t>them.Then</a:t>
            </a:r>
            <a:r>
              <a:rPr lang="en-US" sz="2400" dirty="0">
                <a:latin typeface="Arial Narrow"/>
                <a:cs typeface="Arial Narrow"/>
              </a:rPr>
              <a:t> some of the believers who belonged to the party of the Pharisees stood </a:t>
            </a:r>
            <a:r>
              <a:rPr lang="en-US" sz="2400" dirty="0" smtClean="0">
                <a:latin typeface="Arial Narrow"/>
                <a:cs typeface="Arial Narrow"/>
              </a:rPr>
              <a:t>up and </a:t>
            </a:r>
            <a:r>
              <a:rPr lang="en-US" sz="2400" dirty="0" err="1" smtClean="0">
                <a:latin typeface="Arial Narrow"/>
                <a:cs typeface="Arial Narrow"/>
              </a:rPr>
              <a:t>said</a:t>
            </a:r>
            <a:r>
              <a:rPr lang="en-US" sz="2400" dirty="0" err="1">
                <a:latin typeface="Arial Narrow"/>
                <a:cs typeface="Arial Narrow"/>
              </a:rPr>
              <a:t>,The</a:t>
            </a:r>
            <a:r>
              <a:rPr lang="en-US" sz="2400" dirty="0">
                <a:latin typeface="Arial Narrow"/>
                <a:cs typeface="Arial Narrow"/>
              </a:rPr>
              <a:t> Gentiles must be </a:t>
            </a:r>
            <a:r>
              <a:rPr lang="en-US" sz="2400" dirty="0" smtClean="0">
                <a:latin typeface="Arial Narrow"/>
                <a:cs typeface="Arial Narrow"/>
              </a:rPr>
              <a:t>circumcised and required </a:t>
            </a:r>
            <a:r>
              <a:rPr lang="en-US" sz="2400" dirty="0">
                <a:latin typeface="Arial Narrow"/>
                <a:cs typeface="Arial Narrow"/>
              </a:rPr>
              <a:t>to keep the law of Moses” (15:2-5). </a:t>
            </a:r>
          </a:p>
        </p:txBody>
      </p:sp>
    </p:spTree>
    <p:extLst>
      <p:ext uri="{BB962C8B-B14F-4D97-AF65-F5344CB8AC3E}">
        <p14:creationId xmlns:p14="http://schemas.microsoft.com/office/powerpoint/2010/main" xmlns="" val="35023743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81086"/>
            <a:ext cx="9137169" cy="1938992"/>
          </a:xfrm>
          <a:prstGeom prst="rect">
            <a:avLst/>
          </a:prstGeom>
        </p:spPr>
        <p:txBody>
          <a:bodyPr wrap="square">
            <a:spAutoFit/>
          </a:bodyPr>
          <a:lstStyle/>
          <a:p>
            <a:r>
              <a:rPr lang="en-US" altLang="zh-CN"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。讨论</a:t>
            </a:r>
            <a:r>
              <a:rPr lang="zh-CN" altLang="en-US"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使徒和长老，聚会商议这事辩论已经多</a:t>
            </a:r>
            <a:r>
              <a:rPr lang="en-US" sz="2400" dirty="0" smtClean="0">
                <a:solidFill>
                  <a:srgbClr val="FF0000"/>
                </a:solidFill>
                <a:latin typeface="华文细黑"/>
                <a:ea typeface="华文细黑"/>
                <a:cs typeface="华文细黑"/>
              </a:rPr>
              <a:t>了</a:t>
            </a:r>
            <a:r>
              <a:rPr lang="en-US" altLang="zh-CN" sz="2400" dirty="0" smtClean="0">
                <a:solidFill>
                  <a:srgbClr val="FF0000"/>
                </a:solidFill>
                <a:latin typeface="华文细黑"/>
                <a:ea typeface="华文细黑"/>
                <a:cs typeface="华文细黑"/>
              </a:rPr>
              <a:t>…”(15:6, 7a)</a:t>
            </a:r>
            <a:r>
              <a:rPr lang="zh-CN" altLang="en-US" sz="2400" dirty="0" smtClean="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彼得回顾过去</a:t>
            </a:r>
            <a:r>
              <a:rPr lang="zh-CN" altLang="en-US"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15:7b</a:t>
            </a:r>
            <a:r>
              <a:rPr lang="en-US" altLang="zh-CN" sz="2400" dirty="0">
                <a:solidFill>
                  <a:srgbClr val="FF0000"/>
                </a:solidFill>
                <a:latin typeface="华文细黑"/>
                <a:ea typeface="华文细黑"/>
                <a:cs typeface="华文细黑"/>
              </a:rPr>
              <a:t>-11</a:t>
            </a:r>
            <a:r>
              <a:rPr lang="zh-CN" altLang="en-US" sz="2400" dirty="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保罗和巴拿巴报道了现在</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15:12</a:t>
            </a:r>
            <a:r>
              <a:rPr lang="zh-CN" altLang="en-US" sz="2400" dirty="0">
                <a:solidFill>
                  <a:srgbClr val="FF0000"/>
                </a:solidFill>
                <a:latin typeface="华文细黑"/>
                <a:ea typeface="华文细黑"/>
                <a:cs typeface="华文细黑"/>
              </a:rPr>
              <a:t>）。 </a:t>
            </a:r>
            <a:r>
              <a:rPr lang="en-US" altLang="zh-CN" sz="2400" dirty="0" smtClean="0">
                <a:solidFill>
                  <a:srgbClr val="FF0000"/>
                </a:solidFill>
                <a:latin typeface="华文细黑"/>
                <a:ea typeface="华文细黑"/>
                <a:cs typeface="华文细黑"/>
              </a:rPr>
              <a:t>(3)</a:t>
            </a:r>
            <a:r>
              <a:rPr lang="zh-CN" altLang="en-US" sz="2400" dirty="0" smtClean="0">
                <a:solidFill>
                  <a:srgbClr val="FF0000"/>
                </a:solidFill>
                <a:latin typeface="华文细黑"/>
                <a:ea typeface="华文细黑"/>
                <a:cs typeface="华文细黑"/>
              </a:rPr>
              <a:t>雅各把这一切都关联</a:t>
            </a:r>
            <a:r>
              <a:rPr lang="zh-CN" altLang="en-US" sz="2400" dirty="0">
                <a:solidFill>
                  <a:srgbClr val="FF0000"/>
                </a:solidFill>
                <a:latin typeface="华文细黑"/>
                <a:ea typeface="华文细黑"/>
                <a:cs typeface="华文细黑"/>
              </a:rPr>
              <a:t>到未来（</a:t>
            </a:r>
            <a:r>
              <a:rPr lang="en-US" altLang="zh-CN" sz="2400" dirty="0" smtClean="0">
                <a:solidFill>
                  <a:srgbClr val="FF0000"/>
                </a:solidFill>
                <a:latin typeface="华文细黑"/>
                <a:ea typeface="华文细黑"/>
                <a:cs typeface="华文细黑"/>
              </a:rPr>
              <a:t>15:13</a:t>
            </a:r>
            <a:r>
              <a:rPr lang="en-US" altLang="zh-CN"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a:t>
            </a:r>
          </a:p>
          <a:p>
            <a:r>
              <a:rPr lang="en-US" altLang="zh-CN" sz="2400" dirty="0" smtClean="0">
                <a:solidFill>
                  <a:srgbClr val="FF0000"/>
                </a:solidFill>
                <a:latin typeface="华文细黑"/>
                <a:ea typeface="华文细黑"/>
                <a:cs typeface="华文细黑"/>
              </a:rPr>
              <a:t>D</a:t>
            </a:r>
            <a:r>
              <a:rPr lang="zh-CN" altLang="en-US" sz="2400" dirty="0" smtClean="0">
                <a:solidFill>
                  <a:srgbClr val="FF0000"/>
                </a:solidFill>
                <a:latin typeface="华文细黑"/>
                <a:ea typeface="华文细黑"/>
                <a:cs typeface="华文细黑"/>
              </a:rPr>
              <a:t>。决</a:t>
            </a:r>
            <a:r>
              <a:rPr lang="zh-CN" altLang="en-US" sz="2400" dirty="0">
                <a:solidFill>
                  <a:srgbClr val="FF0000"/>
                </a:solidFill>
                <a:latin typeface="华文细黑"/>
                <a:ea typeface="华文细黑"/>
                <a:cs typeface="华文细黑"/>
              </a:rPr>
              <a:t>定</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圣灵引导整个教会和教会带领人</a:t>
            </a:r>
            <a:r>
              <a:rPr lang="zh-CN" altLang="en-US" sz="2400" dirty="0" smtClean="0">
                <a:solidFill>
                  <a:srgbClr val="FF0000"/>
                </a:solidFill>
                <a:latin typeface="华文细黑"/>
                <a:ea typeface="华文细黑"/>
                <a:cs typeface="华文细黑"/>
              </a:rPr>
              <a:t>作出了决</a:t>
            </a:r>
            <a:r>
              <a:rPr lang="zh-CN" altLang="en-US" sz="2400" dirty="0">
                <a:solidFill>
                  <a:srgbClr val="FF0000"/>
                </a:solidFill>
                <a:latin typeface="华文细黑"/>
                <a:ea typeface="华文细黑"/>
                <a:cs typeface="华文细黑"/>
              </a:rPr>
              <a:t>定。 （</a:t>
            </a:r>
            <a:r>
              <a:rPr lang="en-US" altLang="zh-CN" sz="2400" dirty="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关</a:t>
            </a:r>
            <a:r>
              <a:rPr lang="zh-CN" altLang="en-US" sz="2400" dirty="0" smtClean="0">
                <a:solidFill>
                  <a:srgbClr val="FF0000"/>
                </a:solidFill>
                <a:latin typeface="华文细黑"/>
                <a:ea typeface="华文细黑"/>
                <a:cs typeface="华文细黑"/>
              </a:rPr>
              <a:t>于</a:t>
            </a:r>
            <a:r>
              <a:rPr lang="zh-CN" altLang="en-US" sz="2400" dirty="0" smtClean="0">
                <a:solidFill>
                  <a:srgbClr val="FF0000"/>
                </a:solidFill>
                <a:latin typeface="华文细黑"/>
                <a:ea typeface="华文细黑"/>
                <a:cs typeface="华文细黑"/>
              </a:rPr>
              <a:t>救恩</a:t>
            </a:r>
            <a:r>
              <a:rPr lang="zh-CN" altLang="en-US" sz="2400" dirty="0" smtClean="0">
                <a:solidFill>
                  <a:srgbClr val="FF0000"/>
                </a:solidFill>
                <a:latin typeface="华文细黑"/>
                <a:ea typeface="华文细黑"/>
                <a:cs typeface="华文细黑"/>
              </a:rPr>
              <a:t>的</a:t>
            </a:r>
            <a:r>
              <a:rPr lang="zh-CN" altLang="en-US" sz="2400" dirty="0" smtClean="0">
                <a:solidFill>
                  <a:srgbClr val="FF0000"/>
                </a:solidFill>
                <a:latin typeface="华文细黑"/>
                <a:ea typeface="华文细黑"/>
                <a:cs typeface="华文细黑"/>
              </a:rPr>
              <a:t>教义</a:t>
            </a:r>
            <a:r>
              <a:rPr lang="zh-CN" altLang="en-US" sz="2400" dirty="0" smtClean="0">
                <a:solidFill>
                  <a:srgbClr val="FF0000"/>
                </a:solidFill>
                <a:latin typeface="华文细黑"/>
                <a:ea typeface="华文细黑"/>
                <a:cs typeface="华文细黑"/>
              </a:rPr>
              <a:t>的</a:t>
            </a:r>
            <a:r>
              <a:rPr lang="zh-CN" altLang="en-US" sz="2400" dirty="0">
                <a:solidFill>
                  <a:srgbClr val="FF0000"/>
                </a:solidFill>
                <a:latin typeface="华文细黑"/>
                <a:ea typeface="华文细黑"/>
                <a:cs typeface="华文细黑"/>
              </a:rPr>
              <a:t>决</a:t>
            </a:r>
            <a:r>
              <a:rPr lang="zh-CN" altLang="en-US" sz="2400" dirty="0" smtClean="0">
                <a:solidFill>
                  <a:srgbClr val="FF0000"/>
                </a:solidFill>
                <a:latin typeface="华文细黑"/>
                <a:ea typeface="华文细黑"/>
                <a:cs typeface="华文细黑"/>
              </a:rPr>
              <a:t>定。 </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2</a:t>
            </a:r>
            <a:r>
              <a:rPr lang="zh-CN" altLang="en-US" sz="2400" dirty="0">
                <a:solidFill>
                  <a:srgbClr val="FF0000"/>
                </a:solidFill>
                <a:latin typeface="华文细黑"/>
                <a:ea typeface="华文细黑"/>
                <a:cs typeface="华文细黑"/>
              </a:rPr>
              <a:t>）关于如</a:t>
            </a:r>
            <a:r>
              <a:rPr lang="zh-CN" altLang="en-US" sz="2400" dirty="0" smtClean="0">
                <a:solidFill>
                  <a:srgbClr val="FF0000"/>
                </a:solidFill>
                <a:latin typeface="华文细黑"/>
                <a:ea typeface="华文细黑"/>
                <a:cs typeface="华文细黑"/>
              </a:rPr>
              <a:t>何过基</a:t>
            </a:r>
            <a:r>
              <a:rPr lang="zh-CN" altLang="en-US" sz="2400" dirty="0">
                <a:solidFill>
                  <a:srgbClr val="FF0000"/>
                </a:solidFill>
                <a:latin typeface="华文细黑"/>
                <a:ea typeface="华文细黑"/>
                <a:cs typeface="华文细黑"/>
              </a:rPr>
              <a:t>督徒生活的实际决定。</a:t>
            </a:r>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7" name="Rectangle 6"/>
          <p:cNvSpPr/>
          <p:nvPr/>
        </p:nvSpPr>
        <p:spPr>
          <a:xfrm>
            <a:off x="23764" y="2704745"/>
            <a:ext cx="9120236" cy="3416320"/>
          </a:xfrm>
          <a:prstGeom prst="rect">
            <a:avLst/>
          </a:prstGeom>
        </p:spPr>
        <p:txBody>
          <a:bodyPr wrap="square">
            <a:spAutoFit/>
          </a:bodyPr>
          <a:lstStyle/>
          <a:p>
            <a:r>
              <a:rPr lang="en-US" sz="2400" b="1" dirty="0">
                <a:latin typeface="Arial Narrow"/>
                <a:cs typeface="Arial Narrow"/>
              </a:rPr>
              <a:t>C. Discussion.</a:t>
            </a:r>
            <a:r>
              <a:rPr lang="en-US" sz="2400" dirty="0">
                <a:latin typeface="Arial Narrow"/>
                <a:cs typeface="Arial Narrow"/>
              </a:rPr>
              <a:t> “The apostles and elders met to consider this question. After much discussion…”(15:6,7a). (1) Peter reviewed the past (15:7b-11). (2) Paul and Barnabas reported on the present(15:12). (3) James related it all to the future(15:13-18).    		                </a:t>
            </a:r>
          </a:p>
          <a:p>
            <a:r>
              <a:rPr lang="en-US" sz="2400" b="1" dirty="0">
                <a:latin typeface="Arial Narrow"/>
                <a:cs typeface="Arial Narrow"/>
              </a:rPr>
              <a:t>D. Decision.</a:t>
            </a:r>
            <a:r>
              <a:rPr lang="en-US" sz="2400" dirty="0">
                <a:latin typeface="Arial Narrow"/>
                <a:cs typeface="Arial Narrow"/>
              </a:rPr>
              <a:t> The leaders and the whole church </a:t>
            </a:r>
            <a:endParaRPr lang="en-US" sz="2400" dirty="0" smtClean="0">
              <a:latin typeface="Arial Narrow"/>
              <a:cs typeface="Arial Narrow"/>
            </a:endParaRPr>
          </a:p>
          <a:p>
            <a:r>
              <a:rPr lang="en-US" sz="2400" dirty="0" smtClean="0">
                <a:latin typeface="Arial Narrow"/>
                <a:cs typeface="Arial Narrow"/>
              </a:rPr>
              <a:t>directed </a:t>
            </a:r>
            <a:r>
              <a:rPr lang="en-US" sz="2400" dirty="0">
                <a:latin typeface="Arial Narrow"/>
                <a:cs typeface="Arial Narrow"/>
              </a:rPr>
              <a:t>by the Holy Spirit made a decision. </a:t>
            </a:r>
            <a:endParaRPr lang="en-US" sz="2400" dirty="0" smtClean="0">
              <a:latin typeface="Arial Narrow"/>
              <a:cs typeface="Arial Narrow"/>
            </a:endParaRPr>
          </a:p>
          <a:p>
            <a:r>
              <a:rPr lang="en-US" sz="2400" dirty="0" smtClean="0">
                <a:latin typeface="Arial Narrow"/>
                <a:cs typeface="Arial Narrow"/>
              </a:rPr>
              <a:t>(1) A </a:t>
            </a:r>
            <a:r>
              <a:rPr lang="en-US" sz="2400" dirty="0">
                <a:latin typeface="Arial Narrow"/>
                <a:cs typeface="Arial Narrow"/>
              </a:rPr>
              <a:t>doctrinal decision about salvation.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A practical decision about how to live the </a:t>
            </a:r>
            <a:endParaRPr lang="en-US" sz="2400" dirty="0" smtClean="0">
              <a:latin typeface="Arial Narrow"/>
              <a:cs typeface="Arial Narrow"/>
            </a:endParaRPr>
          </a:p>
          <a:p>
            <a:r>
              <a:rPr lang="en-US" sz="2400" dirty="0" smtClean="0">
                <a:latin typeface="Arial Narrow"/>
                <a:cs typeface="Arial Narrow"/>
              </a:rPr>
              <a:t>Christian </a:t>
            </a:r>
            <a:r>
              <a:rPr lang="en-US" sz="2400" dirty="0">
                <a:latin typeface="Arial Narrow"/>
                <a:cs typeface="Arial Narrow"/>
              </a:rPr>
              <a:t>life. 	</a:t>
            </a:r>
            <a:r>
              <a:rPr lang="en-US" sz="2400" dirty="0"/>
              <a:t>				</a:t>
            </a:r>
          </a:p>
        </p:txBody>
      </p:sp>
      <p:pic>
        <p:nvPicPr>
          <p:cNvPr id="2" name="Picture 1"/>
          <p:cNvPicPr>
            <a:picLocks noChangeAspect="1"/>
          </p:cNvPicPr>
          <p:nvPr/>
        </p:nvPicPr>
        <p:blipFill>
          <a:blip r:embed="rId3"/>
          <a:stretch>
            <a:fillRect/>
          </a:stretch>
        </p:blipFill>
        <p:spPr>
          <a:xfrm>
            <a:off x="5554132" y="3928533"/>
            <a:ext cx="3589867" cy="3343063"/>
          </a:xfrm>
          <a:prstGeom prst="rect">
            <a:avLst/>
          </a:prstGeom>
        </p:spPr>
      </p:pic>
    </p:spTree>
    <p:extLst>
      <p:ext uri="{BB962C8B-B14F-4D97-AF65-F5344CB8AC3E}">
        <p14:creationId xmlns:p14="http://schemas.microsoft.com/office/powerpoint/2010/main" xmlns="" val="3131674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1" y="447239"/>
            <a:ext cx="9137169" cy="3046988"/>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分歧</a:t>
            </a:r>
            <a:r>
              <a:rPr lang="zh-TW" altLang="en-US" sz="2400" b="1"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保罗与巴拿巴之间（</a:t>
            </a:r>
            <a:r>
              <a:rPr lang="en-US" altLang="zh-TW" sz="2400" dirty="0" smtClean="0">
                <a:solidFill>
                  <a:srgbClr val="FF0000"/>
                </a:solidFill>
                <a:latin typeface="华文细黑"/>
                <a:ea typeface="华文细黑"/>
                <a:cs typeface="华文细黑"/>
              </a:rPr>
              <a:t>15:36</a:t>
            </a:r>
            <a:r>
              <a:rPr lang="en-US" altLang="zh-TW" sz="2400" dirty="0">
                <a:solidFill>
                  <a:srgbClr val="FF0000"/>
                </a:solidFill>
                <a:latin typeface="华文细黑"/>
                <a:ea typeface="华文细黑"/>
                <a:cs typeface="华文细黑"/>
              </a:rPr>
              <a:t>-41</a:t>
            </a:r>
            <a:r>
              <a:rPr lang="zh-TW" altLang="en-US" sz="2400" dirty="0">
                <a:solidFill>
                  <a:srgbClr val="FF0000"/>
                </a:solidFill>
                <a:latin typeface="华文细黑"/>
                <a:ea typeface="华文细黑"/>
                <a:cs typeface="华文细黑"/>
              </a:rPr>
              <a:t>）。 （</a:t>
            </a:r>
            <a:r>
              <a:rPr lang="en-US" altLang="zh-TW" sz="2400" dirty="0">
                <a:solidFill>
                  <a:srgbClr val="FF0000"/>
                </a:solidFill>
                <a:latin typeface="华文细黑"/>
                <a:ea typeface="华文细黑"/>
                <a:cs typeface="华文细黑"/>
              </a:rPr>
              <a:t>1</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巴拿巴选择马</a:t>
            </a:r>
            <a:r>
              <a:rPr lang="zh-CN" altLang="en-US" sz="2400" dirty="0" smtClean="0">
                <a:solidFill>
                  <a:srgbClr val="FF0000"/>
                </a:solidFill>
                <a:latin typeface="华文细黑"/>
                <a:ea typeface="华文细黑"/>
                <a:cs typeface="华文细黑"/>
              </a:rPr>
              <a:t>可</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a:t>
            </a:r>
            <a:r>
              <a:rPr lang="zh-TW" altLang="en-US" sz="2400" dirty="0">
                <a:solidFill>
                  <a:srgbClr val="FF0000"/>
                </a:solidFill>
                <a:latin typeface="华文细黑"/>
                <a:ea typeface="华文细黑"/>
                <a:cs typeface="华文细黑"/>
              </a:rPr>
              <a:t>）保罗选择西拉斯</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r>
              <a:rPr lang="en-US" sz="2400" b="1" dirty="0" smtClean="0">
                <a:solidFill>
                  <a:srgbClr val="FF0000"/>
                </a:solidFill>
                <a:latin typeface="华文细黑"/>
                <a:ea typeface="华文细黑"/>
                <a:cs typeface="华文细黑"/>
              </a:rPr>
              <a:t>F</a:t>
            </a:r>
            <a:r>
              <a:rPr lang="zh-CN" altLang="en-US" sz="2400" b="1" dirty="0">
                <a:solidFill>
                  <a:srgbClr val="FF0000"/>
                </a:solidFill>
                <a:latin typeface="华文细黑"/>
                <a:ea typeface="华文细黑"/>
                <a:cs typeface="华文细黑"/>
              </a:rPr>
              <a:t>。遗弃</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我希奇你们这么快离开那借着基督之恩召你们</a:t>
            </a:r>
            <a:r>
              <a:rPr lang="en-US" sz="2400" dirty="0" smtClean="0">
                <a:solidFill>
                  <a:srgbClr val="FF0000"/>
                </a:solidFill>
                <a:latin typeface="华文细黑"/>
                <a:ea typeface="华文细黑"/>
                <a:cs typeface="华文细黑"/>
              </a:rPr>
              <a:t>的,去</a:t>
            </a:r>
            <a:r>
              <a:rPr lang="en-US" sz="2400" dirty="0">
                <a:solidFill>
                  <a:srgbClr val="FF0000"/>
                </a:solidFill>
                <a:latin typeface="华文细黑"/>
                <a:ea typeface="华文细黑"/>
                <a:cs typeface="华文细黑"/>
              </a:rPr>
              <a:t>从别的福音。那并不是福音不过有些人搅扰你们，要把基督的福音更改了。但无论是</a:t>
            </a:r>
            <a:r>
              <a:rPr lang="en-US" sz="2400" dirty="0" smtClean="0">
                <a:solidFill>
                  <a:srgbClr val="FF0000"/>
                </a:solidFill>
                <a:latin typeface="华文细黑"/>
                <a:ea typeface="华文细黑"/>
                <a:cs typeface="华文细黑"/>
              </a:rPr>
              <a:t>我们,是</a:t>
            </a:r>
            <a:r>
              <a:rPr lang="en-US" sz="2400" dirty="0">
                <a:solidFill>
                  <a:srgbClr val="FF0000"/>
                </a:solidFill>
                <a:latin typeface="华文细黑"/>
                <a:ea typeface="华文细黑"/>
                <a:cs typeface="华文细黑"/>
              </a:rPr>
              <a:t>天上来的</a:t>
            </a:r>
            <a:r>
              <a:rPr lang="en-US" sz="2400" dirty="0" smtClean="0">
                <a:solidFill>
                  <a:srgbClr val="FF0000"/>
                </a:solidFill>
                <a:latin typeface="华文细黑"/>
                <a:ea typeface="华文细黑"/>
                <a:cs typeface="华文细黑"/>
              </a:rPr>
              <a:t>使者,若</a:t>
            </a:r>
            <a:r>
              <a:rPr lang="en-US" sz="2400" dirty="0">
                <a:solidFill>
                  <a:srgbClr val="FF0000"/>
                </a:solidFill>
                <a:latin typeface="华文细黑"/>
                <a:ea typeface="华文细黑"/>
                <a:cs typeface="华文细黑"/>
              </a:rPr>
              <a:t>传福音给</a:t>
            </a:r>
            <a:r>
              <a:rPr lang="en-US" sz="2400" dirty="0" smtClean="0">
                <a:solidFill>
                  <a:srgbClr val="FF0000"/>
                </a:solidFill>
                <a:latin typeface="华文细黑"/>
                <a:ea typeface="华文细黑"/>
                <a:cs typeface="华文细黑"/>
              </a:rPr>
              <a:t>你们,与</a:t>
            </a:r>
            <a:r>
              <a:rPr lang="en-US" sz="2400" dirty="0">
                <a:solidFill>
                  <a:srgbClr val="FF0000"/>
                </a:solidFill>
                <a:latin typeface="华文细黑"/>
                <a:ea typeface="华文细黑"/>
                <a:cs typeface="华文细黑"/>
              </a:rPr>
              <a:t>我们所传给你们的</a:t>
            </a:r>
            <a:r>
              <a:rPr lang="en-US" sz="2400" dirty="0" smtClean="0">
                <a:solidFill>
                  <a:srgbClr val="FF0000"/>
                </a:solidFill>
                <a:latin typeface="华文细黑"/>
                <a:ea typeface="华文细黑"/>
                <a:cs typeface="华文细黑"/>
              </a:rPr>
              <a:t>不同,他</a:t>
            </a:r>
            <a:r>
              <a:rPr lang="en-US" sz="2400" dirty="0">
                <a:solidFill>
                  <a:srgbClr val="FF0000"/>
                </a:solidFill>
                <a:latin typeface="华文细黑"/>
                <a:ea typeface="华文细黑"/>
                <a:cs typeface="华文细黑"/>
              </a:rPr>
              <a:t>就应当被咒诅。我们已经说</a:t>
            </a:r>
            <a:r>
              <a:rPr lang="en-US" sz="2400" dirty="0" smtClean="0">
                <a:solidFill>
                  <a:srgbClr val="FF0000"/>
                </a:solidFill>
                <a:latin typeface="华文细黑"/>
                <a:ea typeface="华文细黑"/>
                <a:cs typeface="华文细黑"/>
              </a:rPr>
              <a:t>了,现在</a:t>
            </a:r>
            <a:r>
              <a:rPr lang="en-US" sz="2400" dirty="0">
                <a:solidFill>
                  <a:srgbClr val="FF0000"/>
                </a:solidFill>
                <a:latin typeface="华文细黑"/>
                <a:ea typeface="华文细黑"/>
                <a:cs typeface="华文细黑"/>
              </a:rPr>
              <a:t>又</a:t>
            </a:r>
            <a:r>
              <a:rPr lang="en-US" sz="2400" dirty="0" smtClean="0">
                <a:solidFill>
                  <a:srgbClr val="FF0000"/>
                </a:solidFill>
                <a:latin typeface="华文细黑"/>
                <a:ea typeface="华文细黑"/>
                <a:cs typeface="华文细黑"/>
              </a:rPr>
              <a:t>说,若有</a:t>
            </a:r>
            <a:r>
              <a:rPr lang="en-US" sz="2400" dirty="0">
                <a:solidFill>
                  <a:srgbClr val="FF0000"/>
                </a:solidFill>
                <a:latin typeface="华文细黑"/>
                <a:ea typeface="华文细黑"/>
                <a:cs typeface="华文细黑"/>
              </a:rPr>
              <a:t>人传福音给</a:t>
            </a:r>
            <a:r>
              <a:rPr lang="en-US" sz="2400" dirty="0" smtClean="0">
                <a:solidFill>
                  <a:srgbClr val="FF0000"/>
                </a:solidFill>
                <a:latin typeface="华文细黑"/>
                <a:ea typeface="华文细黑"/>
                <a:cs typeface="华文细黑"/>
              </a:rPr>
              <a:t>你们,与</a:t>
            </a:r>
            <a:r>
              <a:rPr lang="en-US" sz="2400" dirty="0">
                <a:solidFill>
                  <a:srgbClr val="FF0000"/>
                </a:solidFill>
                <a:latin typeface="华文细黑"/>
                <a:ea typeface="华文细黑"/>
                <a:cs typeface="华文细黑"/>
              </a:rPr>
              <a:t>你们所领受的</a:t>
            </a:r>
            <a:r>
              <a:rPr lang="en-US" sz="2400" dirty="0" smtClean="0">
                <a:solidFill>
                  <a:srgbClr val="FF0000"/>
                </a:solidFill>
                <a:latin typeface="华文细黑"/>
                <a:ea typeface="华文细黑"/>
                <a:cs typeface="华文细黑"/>
              </a:rPr>
              <a:t>不同,他</a:t>
            </a:r>
            <a:r>
              <a:rPr lang="en-US" sz="2400" dirty="0">
                <a:solidFill>
                  <a:srgbClr val="FF0000"/>
                </a:solidFill>
                <a:latin typeface="华文细黑"/>
                <a:ea typeface="华文细黑"/>
                <a:cs typeface="华文细黑"/>
              </a:rPr>
              <a:t>就应当被咒</a:t>
            </a:r>
            <a:r>
              <a:rPr lang="en-US" sz="2400" dirty="0" smtClean="0">
                <a:solidFill>
                  <a:srgbClr val="FF0000"/>
                </a:solidFill>
                <a:latin typeface="华文细黑"/>
                <a:ea typeface="华文细黑"/>
                <a:cs typeface="华文细黑"/>
              </a:rPr>
              <a:t>诅</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加</a:t>
            </a:r>
            <a:r>
              <a:rPr lang="en-US" altLang="zh-CN" sz="2400" dirty="0" smtClean="0">
                <a:solidFill>
                  <a:srgbClr val="FF0000"/>
                </a:solidFill>
                <a:latin typeface="华文细黑"/>
                <a:ea typeface="华文细黑"/>
                <a:cs typeface="华文细黑"/>
              </a:rPr>
              <a:t>1:6-9)</a:t>
            </a:r>
            <a:r>
              <a:rPr 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a:p>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5"/>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二。</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灵的责备。</a:t>
            </a:r>
            <a:r>
              <a:rPr lang="en-US" sz="2800" b="1" dirty="0" smtClean="0">
                <a:latin typeface="Arial Narrow"/>
                <a:cs typeface="Arial Narrow"/>
              </a:rPr>
              <a:t>2</a:t>
            </a:r>
            <a:r>
              <a:rPr lang="en-US" sz="2800" b="1" dirty="0">
                <a:latin typeface="Arial Narrow"/>
                <a:cs typeface="Arial Narrow"/>
              </a:rPr>
              <a:t>. </a:t>
            </a:r>
            <a:r>
              <a:rPr lang="en-US" sz="2800" b="1" dirty="0" smtClean="0">
                <a:latin typeface="Arial Narrow"/>
                <a:cs typeface="Arial Narrow"/>
              </a:rPr>
              <a:t>Spirit of Christ’s condemnation.</a:t>
            </a:r>
            <a:endParaRPr lang="en-US" sz="2800" dirty="0">
              <a:latin typeface="Arial Narrow"/>
              <a:cs typeface="Arial Narrow"/>
            </a:endParaRPr>
          </a:p>
        </p:txBody>
      </p:sp>
      <p:sp>
        <p:nvSpPr>
          <p:cNvPr id="6" name="TextBox 5"/>
          <p:cNvSpPr txBox="1"/>
          <p:nvPr/>
        </p:nvSpPr>
        <p:spPr>
          <a:xfrm>
            <a:off x="8393616" y="-5843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
        <p:nvSpPr>
          <p:cNvPr id="7" name="Rectangle 6"/>
          <p:cNvSpPr/>
          <p:nvPr/>
        </p:nvSpPr>
        <p:spPr>
          <a:xfrm>
            <a:off x="6831" y="2995847"/>
            <a:ext cx="9156126" cy="3785652"/>
          </a:xfrm>
          <a:prstGeom prst="rect">
            <a:avLst/>
          </a:prstGeom>
        </p:spPr>
        <p:txBody>
          <a:bodyPr wrap="square">
            <a:spAutoFit/>
          </a:bodyPr>
          <a:lstStyle/>
          <a:p>
            <a:r>
              <a:rPr lang="en-US" sz="2400" b="1" dirty="0" smtClean="0">
                <a:latin typeface="Arial Narrow"/>
                <a:cs typeface="Arial Narrow"/>
              </a:rPr>
              <a:t>E</a:t>
            </a:r>
            <a:r>
              <a:rPr lang="en-US" sz="2400" b="1" dirty="0">
                <a:latin typeface="Arial Narrow"/>
                <a:cs typeface="Arial Narrow"/>
              </a:rPr>
              <a:t>. Disagreement.</a:t>
            </a:r>
            <a:r>
              <a:rPr lang="en-US" sz="2400" dirty="0">
                <a:latin typeface="Arial Narrow"/>
                <a:cs typeface="Arial Narrow"/>
              </a:rPr>
              <a:t> Between Paul and Barnabas(15:36-41). (1)Barnabas took Mark. (2) Paul chose Silas.			                </a:t>
            </a:r>
          </a:p>
          <a:p>
            <a:r>
              <a:rPr lang="en-US" sz="2400" b="1" dirty="0">
                <a:latin typeface="Arial Narrow"/>
                <a:cs typeface="Arial Narrow"/>
              </a:rPr>
              <a:t>F. Desertion.</a:t>
            </a:r>
            <a:r>
              <a:rPr lang="en-US" sz="2400" dirty="0">
                <a:latin typeface="Arial Narrow"/>
                <a:cs typeface="Arial Narrow"/>
              </a:rPr>
              <a:t> </a:t>
            </a:r>
            <a:r>
              <a:rPr lang="en-US" sz="2400" dirty="0" smtClean="0">
                <a:latin typeface="Arial Narrow"/>
                <a:cs typeface="Arial Narrow"/>
              </a:rPr>
              <a:t>“I </a:t>
            </a:r>
            <a:r>
              <a:rPr lang="en-US" sz="2400" dirty="0">
                <a:latin typeface="Arial Narrow"/>
                <a:cs typeface="Arial Narrow"/>
              </a:rPr>
              <a:t>am astonished that you are so quickly deserting the one who called you to live in the grace of Christ and are turning to a different gospel—which is really no gospel at all. Evidently some people are throwing you into confusion and are trying to pervert the gospel of </a:t>
            </a:r>
            <a:r>
              <a:rPr lang="en-US" sz="2400" dirty="0" err="1">
                <a:latin typeface="Arial Narrow"/>
                <a:cs typeface="Arial Narrow"/>
              </a:rPr>
              <a:t>Christ.But</a:t>
            </a:r>
            <a:r>
              <a:rPr lang="en-US" sz="2400" dirty="0">
                <a:latin typeface="Arial Narrow"/>
                <a:cs typeface="Arial Narrow"/>
              </a:rPr>
              <a:t> even if we or an angel from heaven should preach a gospel other than the one we preached to you, let them be under God’s </a:t>
            </a:r>
            <a:r>
              <a:rPr lang="en-US" sz="2400" dirty="0" err="1">
                <a:latin typeface="Arial Narrow"/>
                <a:cs typeface="Arial Narrow"/>
              </a:rPr>
              <a:t>curse!As</a:t>
            </a:r>
            <a:r>
              <a:rPr lang="en-US" sz="2400" dirty="0">
                <a:latin typeface="Arial Narrow"/>
                <a:cs typeface="Arial Narrow"/>
              </a:rPr>
              <a:t> we have already said, so now I say again</a:t>
            </a:r>
            <a:r>
              <a:rPr lang="en-US" sz="2400" dirty="0" smtClean="0">
                <a:latin typeface="Arial Narrow"/>
                <a:cs typeface="Arial Narrow"/>
              </a:rPr>
              <a:t>: If </a:t>
            </a:r>
            <a:r>
              <a:rPr lang="en-US" sz="2400" dirty="0">
                <a:latin typeface="Arial Narrow"/>
                <a:cs typeface="Arial Narrow"/>
              </a:rPr>
              <a:t>anybody is preaching to you a gospel other than what you accepted, let them be under God’s curse!”(Gal.1:6-9).</a:t>
            </a:r>
          </a:p>
        </p:txBody>
      </p:sp>
    </p:spTree>
    <p:extLst>
      <p:ext uri="{BB962C8B-B14F-4D97-AF65-F5344CB8AC3E}">
        <p14:creationId xmlns:p14="http://schemas.microsoft.com/office/powerpoint/2010/main" xmlns="" val="41549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732" y="3105731"/>
            <a:ext cx="9326783" cy="3785652"/>
          </a:xfrm>
          <a:prstGeom prst="rect">
            <a:avLst/>
          </a:prstGeom>
        </p:spPr>
        <p:txBody>
          <a:bodyPr wrap="square">
            <a:spAutoFit/>
          </a:bodyPr>
          <a:lstStyle/>
          <a:p>
            <a:r>
              <a:rPr lang="zh-CN" altLang="en-US" sz="4000" dirty="0">
                <a:solidFill>
                  <a:srgbClr val="FF0000"/>
                </a:solidFill>
                <a:latin typeface="华文细黑"/>
                <a:ea typeface="华文细黑"/>
                <a:cs typeface="华文细黑"/>
              </a:rPr>
              <a:t>守</a:t>
            </a:r>
            <a:r>
              <a:rPr lang="zh-CN" altLang="en-US" sz="4000" dirty="0" smtClean="0">
                <a:solidFill>
                  <a:srgbClr val="FF0000"/>
                </a:solidFill>
                <a:latin typeface="华文细黑"/>
                <a:ea typeface="华文细黑"/>
                <a:cs typeface="华文细黑"/>
              </a:rPr>
              <a:t>律法</a:t>
            </a:r>
            <a:r>
              <a:rPr lang="en-US" sz="4000" dirty="0" smtClean="0">
                <a:solidFill>
                  <a:srgbClr val="FF0000"/>
                </a:solidFill>
                <a:latin typeface="华文细黑"/>
                <a:ea typeface="华文细黑"/>
                <a:cs typeface="华文细黑"/>
              </a:rPr>
              <a:t>的</a:t>
            </a:r>
            <a:r>
              <a:rPr lang="zh-CN" altLang="en-US" sz="4000" dirty="0" smtClean="0">
                <a:solidFill>
                  <a:srgbClr val="FF0000"/>
                </a:solidFill>
                <a:latin typeface="华文细黑"/>
                <a:ea typeface="华文细黑"/>
                <a:cs typeface="华文细黑"/>
              </a:rPr>
              <a:t>人</a:t>
            </a:r>
            <a:r>
              <a:rPr lang="zh-Hant" altLang="en-US" sz="4000" dirty="0">
                <a:solidFill>
                  <a:srgbClr val="FF0000"/>
                </a:solidFill>
                <a:latin typeface="华文细黑"/>
                <a:ea typeface="华文细黑"/>
                <a:cs typeface="华文细黑"/>
              </a:rPr>
              <a:t>是披着羊皮的</a:t>
            </a:r>
            <a:r>
              <a:rPr lang="zh-Hant" altLang="en-US" sz="4000" dirty="0" smtClean="0">
                <a:solidFill>
                  <a:srgbClr val="FF0000"/>
                </a:solidFill>
                <a:latin typeface="华文细黑"/>
                <a:ea typeface="华文细黑"/>
                <a:cs typeface="华文细黑"/>
              </a:rPr>
              <a:t>狼。</a:t>
            </a:r>
            <a:endParaRPr lang="en-US" altLang="zh-Hant" sz="4000" dirty="0" smtClean="0">
              <a:solidFill>
                <a:srgbClr val="FF0000"/>
              </a:solidFill>
              <a:latin typeface="华文细黑"/>
              <a:ea typeface="华文细黑"/>
              <a:cs typeface="华文细黑"/>
            </a:endParaRPr>
          </a:p>
          <a:p>
            <a:r>
              <a:rPr lang="zh-TW" altLang="en-US" sz="4000" dirty="0">
                <a:solidFill>
                  <a:srgbClr val="FF0000"/>
                </a:solidFill>
                <a:latin typeface="华文细黑"/>
                <a:ea typeface="华文细黑"/>
                <a:cs typeface="华文细黑"/>
              </a:rPr>
              <a:t>犹太</a:t>
            </a:r>
            <a:r>
              <a:rPr lang="zh-CN" altLang="en-US" sz="4000" dirty="0">
                <a:solidFill>
                  <a:srgbClr val="FF0000"/>
                </a:solidFill>
                <a:latin typeface="华文细黑"/>
                <a:ea typeface="华文细黑"/>
                <a:cs typeface="华文细黑"/>
              </a:rPr>
              <a:t>律法主义者</a:t>
            </a:r>
            <a:r>
              <a:rPr lang="zh-TW" altLang="en-US" sz="4000" dirty="0" smtClean="0">
                <a:solidFill>
                  <a:srgbClr val="FF0000"/>
                </a:solidFill>
                <a:latin typeface="华文细黑"/>
                <a:ea typeface="华文细黑"/>
                <a:cs typeface="华文细黑"/>
              </a:rPr>
              <a:t>：</a:t>
            </a:r>
            <a:r>
              <a:rPr lang="zh-CN" altLang="en-US" sz="4000" dirty="0" smtClean="0">
                <a:solidFill>
                  <a:srgbClr val="FF0000"/>
                </a:solidFill>
                <a:latin typeface="华文细黑"/>
                <a:ea typeface="华文细黑"/>
                <a:cs typeface="华文细黑"/>
              </a:rPr>
              <a:t>基督复临安息日会</a:t>
            </a:r>
            <a:r>
              <a:rPr lang="en-US" sz="4000" dirty="0" smtClean="0">
                <a:solidFill>
                  <a:srgbClr val="FF0000"/>
                </a:solidFill>
                <a:latin typeface="华文细黑"/>
                <a:ea typeface="华文细黑"/>
                <a:cs typeface="华文细黑"/>
              </a:rPr>
              <a:t>。</a:t>
            </a:r>
            <a:endParaRPr lang="en-US" sz="4000" dirty="0" smtClean="0">
              <a:solidFill>
                <a:srgbClr val="FF0000"/>
              </a:solidFill>
              <a:latin typeface="华文细黑"/>
              <a:ea typeface="华文细黑"/>
              <a:cs typeface="华文细黑"/>
            </a:endParaRPr>
          </a:p>
          <a:p>
            <a:r>
              <a:rPr lang="zh-TW" altLang="en-US" sz="4000" dirty="0">
                <a:solidFill>
                  <a:srgbClr val="FF0000"/>
                </a:solidFill>
                <a:latin typeface="华文细黑"/>
                <a:ea typeface="华文细黑"/>
                <a:cs typeface="华文细黑"/>
              </a:rPr>
              <a:t>传统主义者：</a:t>
            </a:r>
            <a:r>
              <a:rPr lang="zh-TW" altLang="en-US" sz="4000" dirty="0" smtClean="0">
                <a:solidFill>
                  <a:srgbClr val="FF0000"/>
                </a:solidFill>
                <a:latin typeface="华文细黑"/>
                <a:ea typeface="华文细黑"/>
                <a:cs typeface="华文细黑"/>
              </a:rPr>
              <a:t>门诺派和阿米什人。</a:t>
            </a:r>
            <a:endParaRPr lang="en-US" sz="4000" dirty="0" smtClean="0">
              <a:solidFill>
                <a:srgbClr val="FF0000"/>
              </a:solidFill>
              <a:latin typeface="华文细黑"/>
              <a:ea typeface="华文细黑"/>
              <a:cs typeface="华文细黑"/>
            </a:endParaRPr>
          </a:p>
          <a:p>
            <a:r>
              <a:rPr lang="en-US" sz="4000" dirty="0" smtClean="0">
                <a:latin typeface="Arial Narrow"/>
                <a:ea typeface="华文细黑"/>
                <a:cs typeface="Arial Narrow"/>
              </a:rPr>
              <a:t>Legalists are wolves in sheep clothing. </a:t>
            </a:r>
          </a:p>
          <a:p>
            <a:r>
              <a:rPr lang="en-US" sz="4000" dirty="0" err="1" smtClean="0">
                <a:latin typeface="Arial Narrow"/>
                <a:ea typeface="华文细黑"/>
                <a:cs typeface="Arial Narrow"/>
              </a:rPr>
              <a:t>Judaizers</a:t>
            </a:r>
            <a:r>
              <a:rPr lang="en-US" sz="4000" dirty="0" smtClean="0">
                <a:latin typeface="Arial Narrow"/>
                <a:ea typeface="华文细黑"/>
                <a:cs typeface="Arial Narrow"/>
              </a:rPr>
              <a:t>: Seventh Day Adventists.</a:t>
            </a:r>
          </a:p>
          <a:p>
            <a:r>
              <a:rPr lang="en-US" sz="4000" dirty="0" smtClean="0">
                <a:latin typeface="Arial Narrow"/>
                <a:ea typeface="华文细黑"/>
                <a:cs typeface="Arial Narrow"/>
              </a:rPr>
              <a:t>Traditionalists: Mennonites and Amish.</a:t>
            </a:r>
            <a:endParaRPr lang="en-US" sz="4000" dirty="0">
              <a:latin typeface="Arial Narrow"/>
              <a:ea typeface="华文细黑"/>
              <a:cs typeface="Arial Narrow"/>
            </a:endParaRPr>
          </a:p>
        </p:txBody>
      </p:sp>
      <p:pic>
        <p:nvPicPr>
          <p:cNvPr id="5" name="Picture 4" descr="Screen Shot 2017-07-29 at 7.58.03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62624" y="0"/>
            <a:ext cx="6083300" cy="2794000"/>
          </a:xfrm>
          <a:prstGeom prst="rect">
            <a:avLst/>
          </a:prstGeom>
        </p:spPr>
      </p:pic>
    </p:spTree>
    <p:extLst>
      <p:ext uri="{BB962C8B-B14F-4D97-AF65-F5344CB8AC3E}">
        <p14:creationId xmlns:p14="http://schemas.microsoft.com/office/powerpoint/2010/main" xmlns="" val="1157386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568064"/>
            <a:ext cx="9342393" cy="2308324"/>
          </a:xfrm>
          <a:prstGeom prst="rect">
            <a:avLst/>
          </a:prstGeom>
        </p:spPr>
        <p:txBody>
          <a:bodyPr wrap="square">
            <a:spAutoFit/>
          </a:bodyPr>
          <a:lstStyle/>
          <a:p>
            <a:r>
              <a:rPr lang="zh-CN" altLang="en-US" sz="2400" dirty="0">
                <a:solidFill>
                  <a:srgbClr val="FF0000"/>
                </a:solidFill>
                <a:latin typeface="华文细黑"/>
                <a:ea typeface="华文细黑"/>
                <a:cs typeface="华文细黑"/>
              </a:rPr>
              <a:t>因信耶稣而得到救恩的好消息是世界上最重要的信</a:t>
            </a:r>
            <a:r>
              <a:rPr lang="zh-CN" altLang="en-US" sz="2400" dirty="0" smtClean="0">
                <a:solidFill>
                  <a:srgbClr val="FF0000"/>
                </a:solidFill>
                <a:latin typeface="华文细黑"/>
                <a:ea typeface="华文细黑"/>
                <a:cs typeface="华文细黑"/>
              </a:rPr>
              <a:t>息</a:t>
            </a:r>
            <a:r>
              <a:rPr lang="zh-TW" altLang="en-US" sz="2400" dirty="0" smtClean="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但现在这个信息正在受到攻击，保罗出来捍卫福音的</a:t>
            </a:r>
            <a:r>
              <a:rPr lang="zh-TW" altLang="en-US" sz="2400" dirty="0" smtClean="0">
                <a:solidFill>
                  <a:srgbClr val="FF0000"/>
                </a:solidFill>
                <a:latin typeface="华文细黑"/>
                <a:ea typeface="华文细黑"/>
                <a:cs typeface="华文细黑"/>
              </a:rPr>
              <a:t>真</a:t>
            </a:r>
            <a:r>
              <a:rPr lang="zh-CN" altLang="en-US" sz="2400" dirty="0" smtClean="0">
                <a:solidFill>
                  <a:srgbClr val="FF0000"/>
                </a:solidFill>
                <a:latin typeface="华文细黑"/>
                <a:ea typeface="华文细黑"/>
                <a:cs typeface="华文细黑"/>
              </a:rPr>
              <a:t>理</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r>
              <a:rPr lang="en-US" altLang="zh-TW"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。神的认可</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r>
              <a:rPr lang="en-US" sz="2400" dirty="0" err="1" smtClean="0">
                <a:solidFill>
                  <a:srgbClr val="FF0000"/>
                </a:solidFill>
                <a:latin typeface="华文细黑"/>
                <a:ea typeface="华文细黑"/>
                <a:cs typeface="华文细黑"/>
              </a:rPr>
              <a:t>我</a:t>
            </a:r>
            <a:r>
              <a:rPr lang="en-US" sz="2400" dirty="0" err="1">
                <a:solidFill>
                  <a:srgbClr val="FF0000"/>
                </a:solidFill>
                <a:latin typeface="华文细黑"/>
                <a:ea typeface="华文细黑"/>
                <a:cs typeface="华文细黑"/>
              </a:rPr>
              <a:t>现在是要得人的心呢？还是要得神的心呢？我岂是讨人的喜欢</a:t>
            </a:r>
            <a:r>
              <a:rPr lang="en-US" sz="2400" dirty="0" err="1" smtClean="0">
                <a:solidFill>
                  <a:srgbClr val="FF0000"/>
                </a:solidFill>
                <a:latin typeface="华文细黑"/>
                <a:ea typeface="华文细黑"/>
                <a:cs typeface="华文细黑"/>
              </a:rPr>
              <a:t>吗?若</a:t>
            </a:r>
            <a:r>
              <a:rPr lang="en-US" sz="2400" dirty="0" err="1">
                <a:solidFill>
                  <a:srgbClr val="FF0000"/>
                </a:solidFill>
                <a:latin typeface="华文细黑"/>
                <a:ea typeface="华文细黑"/>
                <a:cs typeface="华文细黑"/>
              </a:rPr>
              <a:t>仍旧讨人的</a:t>
            </a:r>
            <a:r>
              <a:rPr lang="en-US" sz="2400" dirty="0" err="1" smtClean="0">
                <a:solidFill>
                  <a:srgbClr val="FF0000"/>
                </a:solidFill>
                <a:latin typeface="华文细黑"/>
                <a:ea typeface="华文细黑"/>
                <a:cs typeface="华文细黑"/>
              </a:rPr>
              <a:t>喜欢,我</a:t>
            </a:r>
            <a:r>
              <a:rPr lang="en-US" sz="2400" dirty="0" err="1">
                <a:solidFill>
                  <a:srgbClr val="FF0000"/>
                </a:solidFill>
                <a:latin typeface="华文细黑"/>
                <a:ea typeface="华文细黑"/>
                <a:cs typeface="华文细黑"/>
              </a:rPr>
              <a:t>就不是基督的仆人</a:t>
            </a:r>
            <a:r>
              <a:rPr lang="en-US" sz="2400" dirty="0" err="1" smtClean="0">
                <a:solidFill>
                  <a:srgbClr val="FF0000"/>
                </a:solidFill>
                <a:latin typeface="华文细黑"/>
                <a:ea typeface="华文细黑"/>
                <a:cs typeface="华文细黑"/>
              </a:rPr>
              <a:t>了</a:t>
            </a:r>
            <a:r>
              <a:rPr lang="en-US" sz="2400" dirty="0" smtClean="0">
                <a:solidFill>
                  <a:srgbClr val="FF0000"/>
                </a:solidFill>
                <a:latin typeface="华文细黑"/>
                <a:ea typeface="华文细黑"/>
                <a:cs typeface="华文细黑"/>
              </a:rPr>
              <a:t>”(1:10)。</a:t>
            </a:r>
            <a:endParaRPr lang="en-US" sz="2400" dirty="0">
              <a:solidFill>
                <a:srgbClr val="FF0000"/>
              </a:solidFill>
              <a:latin typeface="华文细黑"/>
              <a:ea typeface="华文细黑"/>
              <a:cs typeface="华文细黑"/>
            </a:endParaRPr>
          </a:p>
          <a:p>
            <a:endParaRPr lang="en-US" altLang="zh-CN" sz="2400" dirty="0" smtClean="0">
              <a:solidFill>
                <a:srgbClr val="FF0000"/>
              </a:solidFill>
              <a:latin typeface="华文细黑"/>
              <a:ea typeface="华文细黑"/>
              <a:cs typeface="华文细黑"/>
            </a:endParaRPr>
          </a:p>
        </p:txBody>
      </p:sp>
      <p:sp>
        <p:nvSpPr>
          <p:cNvPr id="4" name="Rectangle 3"/>
          <p:cNvSpPr/>
          <p:nvPr/>
        </p:nvSpPr>
        <p:spPr>
          <a:xfrm>
            <a:off x="0" y="-7905"/>
            <a:ext cx="9144000" cy="58074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43431"/>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三。</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灵的忠告。</a:t>
            </a:r>
            <a:r>
              <a:rPr lang="en-US" sz="2800" b="1" dirty="0" smtClean="0">
                <a:latin typeface="Arial Narrow"/>
                <a:cs typeface="Arial Narrow"/>
              </a:rPr>
              <a:t>3</a:t>
            </a:r>
            <a:r>
              <a:rPr lang="en-US" sz="2800" b="1" dirty="0">
                <a:latin typeface="Arial Narrow"/>
                <a:cs typeface="Arial Narrow"/>
              </a:rPr>
              <a:t>. </a:t>
            </a:r>
            <a:r>
              <a:rPr lang="en-US" sz="2800" b="1" dirty="0" smtClean="0">
                <a:latin typeface="Arial Narrow"/>
                <a:cs typeface="Arial Narrow"/>
              </a:rPr>
              <a:t>Spirit of Christ’s </a:t>
            </a:r>
            <a:r>
              <a:rPr lang="en-US" sz="2800" b="1" dirty="0">
                <a:latin typeface="Arial Narrow"/>
                <a:cs typeface="Arial Narrow"/>
              </a:rPr>
              <a:t>counsel. </a:t>
            </a:r>
            <a:endParaRPr lang="en-US" sz="2800" dirty="0">
              <a:latin typeface="Arial Narrow"/>
              <a:cs typeface="Arial Narrow"/>
            </a:endParaRPr>
          </a:p>
        </p:txBody>
      </p:sp>
      <p:sp>
        <p:nvSpPr>
          <p:cNvPr id="6" name="TextBox 5"/>
          <p:cNvSpPr txBox="1"/>
          <p:nvPr/>
        </p:nvSpPr>
        <p:spPr>
          <a:xfrm>
            <a:off x="8433624" y="49621"/>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7" name="Rectangle 6"/>
          <p:cNvSpPr/>
          <p:nvPr/>
        </p:nvSpPr>
        <p:spPr>
          <a:xfrm>
            <a:off x="6831" y="2024779"/>
            <a:ext cx="9156126" cy="2308324"/>
          </a:xfrm>
          <a:prstGeom prst="rect">
            <a:avLst/>
          </a:prstGeom>
        </p:spPr>
        <p:txBody>
          <a:bodyPr wrap="square">
            <a:spAutoFit/>
          </a:bodyPr>
          <a:lstStyle/>
          <a:p>
            <a:r>
              <a:rPr lang="en-US" sz="2400" dirty="0">
                <a:latin typeface="Arial Narrow"/>
                <a:cs typeface="Arial Narrow"/>
              </a:rPr>
              <a:t>The good news of salvation through faith in Christ is the most important message in the world. But now this message was being attacked, and Paul was out to defend the truth of the gospel.</a:t>
            </a:r>
          </a:p>
          <a:p>
            <a:r>
              <a:rPr lang="en-US" sz="2400" b="1" dirty="0">
                <a:latin typeface="Arial Narrow"/>
                <a:cs typeface="Arial Narrow"/>
              </a:rPr>
              <a:t>A. Approval of God.</a:t>
            </a:r>
            <a:r>
              <a:rPr lang="en-US" sz="2400" dirty="0">
                <a:latin typeface="Arial Narrow"/>
                <a:cs typeface="Arial Narrow"/>
              </a:rPr>
              <a:t> “Am I now trying to win the approval of human beings, or of God? Or am I trying to please people? If I were still trying to please people, I would not be a servant of Christ”(1:10)</a:t>
            </a:r>
            <a:r>
              <a:rPr lang="en-US" sz="2400" dirty="0" smtClean="0">
                <a:latin typeface="Arial Narrow"/>
                <a:cs typeface="Arial Narrow"/>
              </a:rPr>
              <a:t>.</a:t>
            </a:r>
            <a:endParaRPr lang="en-US" sz="2400" dirty="0">
              <a:latin typeface="Arial Narrow"/>
              <a:cs typeface="Arial Narrow"/>
            </a:endParaRPr>
          </a:p>
        </p:txBody>
      </p:sp>
      <p:pic>
        <p:nvPicPr>
          <p:cNvPr id="2" name="Picture 1"/>
          <p:cNvPicPr>
            <a:picLocks noChangeAspect="1"/>
          </p:cNvPicPr>
          <p:nvPr/>
        </p:nvPicPr>
        <p:blipFill>
          <a:blip r:embed="rId3"/>
          <a:stretch>
            <a:fillRect/>
          </a:stretch>
        </p:blipFill>
        <p:spPr>
          <a:xfrm>
            <a:off x="4605862" y="4095497"/>
            <a:ext cx="4538133" cy="2745570"/>
          </a:xfrm>
          <a:prstGeom prst="rect">
            <a:avLst/>
          </a:prstGeom>
        </p:spPr>
      </p:pic>
    </p:spTree>
    <p:extLst>
      <p:ext uri="{BB962C8B-B14F-4D97-AF65-F5344CB8AC3E}">
        <p14:creationId xmlns:p14="http://schemas.microsoft.com/office/powerpoint/2010/main" xmlns="" val="122283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5632310"/>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B</a:t>
            </a:r>
            <a:r>
              <a:rPr lang="zh-CN" altLang="en-US" sz="2400" b="1" dirty="0" smtClean="0">
                <a:solidFill>
                  <a:srgbClr val="FF0000"/>
                </a:solidFill>
                <a:latin typeface="华文细黑"/>
                <a:ea typeface="华文细黑"/>
                <a:cs typeface="华文细黑"/>
              </a:rPr>
              <a:t>。神的</a:t>
            </a:r>
            <a:r>
              <a:rPr lang="en-US" sz="2400" b="1" dirty="0" smtClean="0">
                <a:solidFill>
                  <a:srgbClr val="FF0000"/>
                </a:solidFill>
                <a:latin typeface="华文细黑"/>
                <a:ea typeface="华文细黑"/>
                <a:cs typeface="华文细黑"/>
              </a:rPr>
              <a:t>呼召</a:t>
            </a:r>
            <a:r>
              <a:rPr lang="zh-CN" altLang="en-US" sz="2400" b="1"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a:t>
            </a:r>
            <a:r>
              <a:rPr lang="en-US" sz="2400" dirty="0">
                <a:solidFill>
                  <a:srgbClr val="FF0000"/>
                </a:solidFill>
              </a:rPr>
              <a:t>你们听见我从前在犹太教中所行的事，怎样极力逼迫残害神的教会。我又在犹太教中，比我本国许多同岁的人更有长进，为我祖宗的遗传更加热心。然而那把我从母腹里分别出来，又施恩召我的神，既然乐意将他儿子启示在我心里，叫我把他传在外邦人</a:t>
            </a:r>
            <a:r>
              <a:rPr lang="en-US" sz="2400" dirty="0" smtClean="0">
                <a:solidFill>
                  <a:srgbClr val="FF0000"/>
                </a:solidFill>
              </a:rPr>
              <a:t>中,我</a:t>
            </a:r>
            <a:r>
              <a:rPr lang="en-US" sz="2400" dirty="0">
                <a:solidFill>
                  <a:srgbClr val="FF0000"/>
                </a:solidFill>
              </a:rPr>
              <a:t>就没有与属血气的人</a:t>
            </a:r>
            <a:r>
              <a:rPr lang="en-US" sz="2400" dirty="0" smtClean="0">
                <a:solidFill>
                  <a:srgbClr val="FF0000"/>
                </a:solidFill>
              </a:rPr>
              <a:t>商量,也没有</a:t>
            </a:r>
            <a:r>
              <a:rPr lang="en-US" sz="2400" dirty="0">
                <a:solidFill>
                  <a:srgbClr val="FF0000"/>
                </a:solidFill>
              </a:rPr>
              <a:t>上耶路撒冷</a:t>
            </a:r>
            <a:r>
              <a:rPr lang="en-US" sz="2400" dirty="0" smtClean="0">
                <a:solidFill>
                  <a:srgbClr val="FF0000"/>
                </a:solidFill>
              </a:rPr>
              <a:t>去,见</a:t>
            </a:r>
            <a:r>
              <a:rPr lang="en-US" sz="2400" dirty="0">
                <a:solidFill>
                  <a:srgbClr val="FF0000"/>
                </a:solidFill>
              </a:rPr>
              <a:t>那些比我先作使徒的。惟独往亚拉伯去。后又回到大马</a:t>
            </a:r>
            <a:r>
              <a:rPr lang="en-US" sz="2400" dirty="0" smtClean="0">
                <a:solidFill>
                  <a:srgbClr val="FF0000"/>
                </a:solidFill>
              </a:rPr>
              <a:t>色</a:t>
            </a:r>
            <a:r>
              <a:rPr lang="en-US" altLang="zh-CN" sz="2400" dirty="0" smtClean="0">
                <a:solidFill>
                  <a:srgbClr val="FF0000"/>
                </a:solidFill>
                <a:latin typeface="华文细黑"/>
                <a:ea typeface="华文细黑"/>
                <a:cs typeface="华文细黑"/>
              </a:rPr>
              <a:t>”(1: 13-17)</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err="1" smtClean="0">
                <a:latin typeface="Arial Narrow"/>
                <a:cs typeface="Arial Narrow"/>
              </a:rPr>
              <a:t>B.Calling</a:t>
            </a:r>
            <a:r>
              <a:rPr lang="en-US" sz="2400" b="1" dirty="0" smtClean="0">
                <a:latin typeface="Arial Narrow"/>
                <a:cs typeface="Arial Narrow"/>
              </a:rPr>
              <a:t> </a:t>
            </a:r>
            <a:r>
              <a:rPr lang="en-US" sz="2400" b="1" dirty="0">
                <a:latin typeface="Arial Narrow"/>
                <a:cs typeface="Arial Narrow"/>
              </a:rPr>
              <a:t>by </a:t>
            </a:r>
            <a:r>
              <a:rPr lang="en-US" sz="2400" b="1" dirty="0" err="1">
                <a:latin typeface="Arial Narrow"/>
                <a:cs typeface="Arial Narrow"/>
              </a:rPr>
              <a:t>God</a:t>
            </a:r>
            <a:r>
              <a:rPr lang="en-US" sz="2400" b="1" dirty="0" err="1" smtClean="0">
                <a:latin typeface="Arial Narrow"/>
                <a:cs typeface="Arial Narrow"/>
              </a:rPr>
              <a:t>.</a:t>
            </a:r>
            <a:r>
              <a:rPr lang="en-US" sz="2400" dirty="0" err="1" smtClean="0">
                <a:latin typeface="Arial Narrow"/>
                <a:cs typeface="Arial Narrow"/>
              </a:rPr>
              <a:t>“</a:t>
            </a:r>
            <a:r>
              <a:rPr lang="en-US" sz="2400" dirty="0" err="1">
                <a:latin typeface="Arial Narrow"/>
                <a:cs typeface="Arial Narrow"/>
              </a:rPr>
              <a:t>For</a:t>
            </a:r>
            <a:r>
              <a:rPr lang="en-US" sz="2400" dirty="0">
                <a:latin typeface="Arial Narrow"/>
                <a:cs typeface="Arial Narrow"/>
              </a:rPr>
              <a:t> you have heard of my previous way of life in Judaism, </a:t>
            </a:r>
            <a:endParaRPr lang="en-US" sz="2400" dirty="0" smtClean="0">
              <a:latin typeface="Arial Narrow"/>
              <a:cs typeface="Arial Narrow"/>
            </a:endParaRPr>
          </a:p>
          <a:p>
            <a:r>
              <a:rPr lang="en-US" sz="2400" dirty="0" smtClean="0">
                <a:latin typeface="Arial Narrow"/>
                <a:cs typeface="Arial Narrow"/>
              </a:rPr>
              <a:t>how </a:t>
            </a:r>
            <a:r>
              <a:rPr lang="en-US" sz="2400" dirty="0">
                <a:latin typeface="Arial Narrow"/>
                <a:cs typeface="Arial Narrow"/>
              </a:rPr>
              <a:t>intensely I persecuted the church of God and tried to destroy </a:t>
            </a:r>
            <a:r>
              <a:rPr lang="en-US" sz="2400" dirty="0" err="1" smtClean="0">
                <a:latin typeface="Arial Narrow"/>
                <a:cs typeface="Arial Narrow"/>
              </a:rPr>
              <a:t>it.I</a:t>
            </a:r>
            <a:r>
              <a:rPr lang="en-US" sz="2400" dirty="0" smtClean="0">
                <a:latin typeface="Arial Narrow"/>
                <a:cs typeface="Arial Narrow"/>
              </a:rPr>
              <a:t> </a:t>
            </a:r>
            <a:r>
              <a:rPr lang="en-US" sz="2400" dirty="0">
                <a:latin typeface="Arial Narrow"/>
                <a:cs typeface="Arial Narrow"/>
              </a:rPr>
              <a:t>was </a:t>
            </a:r>
            <a:r>
              <a:rPr lang="en-US" sz="2400" dirty="0" err="1" smtClean="0">
                <a:latin typeface="Arial Narrow"/>
                <a:cs typeface="Arial Narrow"/>
              </a:rPr>
              <a:t>advan</a:t>
            </a:r>
            <a:r>
              <a:rPr lang="en-US" sz="2400" dirty="0" err="1">
                <a:latin typeface="Arial Narrow"/>
                <a:cs typeface="Arial Narrow"/>
              </a:rPr>
              <a:t>-</a:t>
            </a:r>
            <a:r>
              <a:rPr lang="en-US" sz="2400" dirty="0" err="1" smtClean="0">
                <a:latin typeface="Arial Narrow"/>
                <a:cs typeface="Arial Narrow"/>
              </a:rPr>
              <a:t>cing</a:t>
            </a:r>
            <a:r>
              <a:rPr lang="en-US" sz="2400" dirty="0" smtClean="0">
                <a:latin typeface="Arial Narrow"/>
                <a:cs typeface="Arial Narrow"/>
              </a:rPr>
              <a:t> </a:t>
            </a:r>
            <a:r>
              <a:rPr lang="en-US" sz="2400" dirty="0">
                <a:latin typeface="Arial Narrow"/>
                <a:cs typeface="Arial Narrow"/>
              </a:rPr>
              <a:t>in Judaism beyond many of my own age among my people and was </a:t>
            </a:r>
            <a:r>
              <a:rPr lang="en-US" sz="2400" dirty="0" err="1" smtClean="0">
                <a:latin typeface="Arial Narrow"/>
                <a:cs typeface="Arial Narrow"/>
              </a:rPr>
              <a:t>extre-mely</a:t>
            </a:r>
            <a:r>
              <a:rPr lang="en-US" sz="2400" dirty="0" smtClean="0">
                <a:latin typeface="Arial Narrow"/>
                <a:cs typeface="Arial Narrow"/>
              </a:rPr>
              <a:t> </a:t>
            </a:r>
            <a:r>
              <a:rPr lang="en-US" sz="2400" dirty="0">
                <a:latin typeface="Arial Narrow"/>
                <a:cs typeface="Arial Narrow"/>
              </a:rPr>
              <a:t>zealous for the traditions of my </a:t>
            </a:r>
            <a:r>
              <a:rPr lang="en-US" sz="2400" dirty="0" err="1" smtClean="0">
                <a:latin typeface="Arial Narrow"/>
                <a:cs typeface="Arial Narrow"/>
              </a:rPr>
              <a:t>fathers.But</a:t>
            </a:r>
            <a:r>
              <a:rPr lang="en-US" sz="2400" dirty="0" smtClean="0">
                <a:latin typeface="Arial Narrow"/>
                <a:cs typeface="Arial Narrow"/>
              </a:rPr>
              <a:t> </a:t>
            </a:r>
            <a:r>
              <a:rPr lang="en-US" sz="2400" dirty="0">
                <a:latin typeface="Arial Narrow"/>
                <a:cs typeface="Arial Narrow"/>
              </a:rPr>
              <a:t>when </a:t>
            </a:r>
            <a:r>
              <a:rPr lang="en-US" sz="2400" dirty="0" err="1">
                <a:latin typeface="Arial Narrow"/>
                <a:cs typeface="Arial Narrow"/>
              </a:rPr>
              <a:t>God</a:t>
            </a:r>
            <a:r>
              <a:rPr lang="en-US" sz="2400" dirty="0" err="1" smtClean="0">
                <a:latin typeface="Arial Narrow"/>
                <a:cs typeface="Arial Narrow"/>
              </a:rPr>
              <a:t>,who</a:t>
            </a:r>
            <a:r>
              <a:rPr lang="en-US" sz="2400" dirty="0" smtClean="0">
                <a:latin typeface="Arial Narrow"/>
                <a:cs typeface="Arial Narrow"/>
              </a:rPr>
              <a:t> </a:t>
            </a:r>
            <a:r>
              <a:rPr lang="en-US" sz="2400" dirty="0">
                <a:latin typeface="Arial Narrow"/>
                <a:cs typeface="Arial Narrow"/>
              </a:rPr>
              <a:t>set me apart from my mother’s womb and called me by his </a:t>
            </a:r>
            <a:r>
              <a:rPr lang="en-US" sz="2400" dirty="0" err="1">
                <a:latin typeface="Arial Narrow"/>
                <a:cs typeface="Arial Narrow"/>
              </a:rPr>
              <a:t>grace</a:t>
            </a:r>
            <a:r>
              <a:rPr lang="en-US" sz="2400" dirty="0" err="1" smtClean="0">
                <a:latin typeface="Arial Narrow"/>
                <a:cs typeface="Arial Narrow"/>
              </a:rPr>
              <a:t>,was</a:t>
            </a:r>
            <a:r>
              <a:rPr lang="en-US" sz="2400" dirty="0" smtClean="0">
                <a:latin typeface="Arial Narrow"/>
                <a:cs typeface="Arial Narrow"/>
              </a:rPr>
              <a:t> </a:t>
            </a:r>
            <a:r>
              <a:rPr lang="en-US" sz="2400" dirty="0">
                <a:latin typeface="Arial Narrow"/>
                <a:cs typeface="Arial Narrow"/>
              </a:rPr>
              <a:t>pleased to reveal his Son in me so that I might preach him among the </a:t>
            </a:r>
            <a:r>
              <a:rPr lang="en-US" sz="2400" dirty="0" err="1">
                <a:latin typeface="Arial Narrow"/>
                <a:cs typeface="Arial Narrow"/>
              </a:rPr>
              <a:t>Gentiles</a:t>
            </a:r>
            <a:r>
              <a:rPr lang="en-US" sz="2400" dirty="0" err="1" smtClean="0">
                <a:latin typeface="Arial Narrow"/>
                <a:cs typeface="Arial Narrow"/>
              </a:rPr>
              <a:t>,my</a:t>
            </a:r>
            <a:r>
              <a:rPr lang="en-US" sz="2400" dirty="0" smtClean="0">
                <a:latin typeface="Arial Narrow"/>
                <a:cs typeface="Arial Narrow"/>
              </a:rPr>
              <a:t> </a:t>
            </a:r>
            <a:r>
              <a:rPr lang="en-US" sz="2400" dirty="0">
                <a:latin typeface="Arial Narrow"/>
                <a:cs typeface="Arial Narrow"/>
              </a:rPr>
              <a:t>immediate </a:t>
            </a:r>
            <a:r>
              <a:rPr lang="en-US" sz="2400" dirty="0" smtClean="0">
                <a:latin typeface="Arial Narrow"/>
                <a:cs typeface="Arial Narrow"/>
              </a:rPr>
              <a:t>res-</a:t>
            </a:r>
            <a:r>
              <a:rPr lang="en-US" sz="2400" dirty="0" err="1" smtClean="0">
                <a:latin typeface="Arial Narrow"/>
                <a:cs typeface="Arial Narrow"/>
              </a:rPr>
              <a:t>ponse</a:t>
            </a:r>
            <a:r>
              <a:rPr lang="en-US" sz="2400" dirty="0" smtClean="0">
                <a:latin typeface="Arial Narrow"/>
                <a:cs typeface="Arial Narrow"/>
              </a:rPr>
              <a:t> </a:t>
            </a:r>
            <a:r>
              <a:rPr lang="en-US" sz="2400" dirty="0">
                <a:latin typeface="Arial Narrow"/>
                <a:cs typeface="Arial Narrow"/>
              </a:rPr>
              <a:t>was not to consult any human being. I did not go up to Jerusalem to see those who were apostles before I was, but I went into Arabia. Later I returned to Damascus”(1:13-17).</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三。基督之灵的忠告。</a:t>
            </a:r>
            <a:r>
              <a:rPr lang="en-US" sz="2800" b="1" dirty="0">
                <a:latin typeface="Arial Narrow"/>
                <a:cs typeface="Arial Narrow"/>
              </a:rPr>
              <a:t>3. Spirit of Christ’s counsel.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786722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001642"/>
          </a:xfrm>
          <a:prstGeom prst="rect">
            <a:avLst/>
          </a:prstGeom>
        </p:spPr>
        <p:txBody>
          <a:bodyPr wrap="square">
            <a:spAutoFit/>
          </a:bodyPr>
          <a:lstStyle/>
          <a:p>
            <a:r>
              <a:rPr lang="en-US" altLang="zh-CN" sz="2400" b="1" dirty="0" smtClean="0">
                <a:solidFill>
                  <a:srgbClr val="FF0000"/>
                </a:solidFill>
                <a:latin typeface="华文细黑"/>
                <a:ea typeface="华文细黑"/>
                <a:cs typeface="华文细黑"/>
              </a:rPr>
              <a:t>C</a:t>
            </a:r>
            <a:r>
              <a:rPr lang="zh-CN" altLang="en-US" sz="2400" b="1" dirty="0" smtClean="0">
                <a:solidFill>
                  <a:srgbClr val="FF0000"/>
                </a:solidFill>
                <a:latin typeface="华文细黑"/>
                <a:ea typeface="华文细黑"/>
                <a:cs typeface="华文细黑"/>
              </a:rPr>
              <a:t>。使徒的接受。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反倒看见了主托我传福音给那未受割礼的人，正如托彼得传福音给那受割礼的</a:t>
            </a:r>
            <a:r>
              <a:rPr lang="en-US" sz="2400" dirty="0" smtClean="0">
                <a:solidFill>
                  <a:srgbClr val="FF0000"/>
                </a:solidFill>
                <a:latin typeface="华文细黑"/>
                <a:ea typeface="华文细黑"/>
                <a:cs typeface="华文细黑"/>
              </a:rPr>
              <a:t>人</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a:t>
            </a:r>
            <a:r>
              <a:rPr lang="en-US" altLang="zh-CN" sz="2400" dirty="0">
                <a:solidFill>
                  <a:srgbClr val="FF0000"/>
                </a:solidFill>
                <a:latin typeface="华文细黑"/>
                <a:ea typeface="华文细黑"/>
                <a:cs typeface="华文细黑"/>
              </a:rPr>
              <a:t>7</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。对抗的虚伪。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后来矶法到了安提阿，因他有可责之处，我就当面抵挡他。从雅各那里来的人，未到以先，他和外邦人一同吃饭。及至他们来到，他因怕奉割礼的人，就退去与外邦人隔开了。其余的犹太人，也都随着他装假。甚至连巴拿巴也随伙装</a:t>
            </a:r>
            <a:r>
              <a:rPr lang="en-US" sz="2400" dirty="0" smtClean="0">
                <a:solidFill>
                  <a:srgbClr val="FF0000"/>
                </a:solidFill>
                <a:latin typeface="华文细黑"/>
                <a:ea typeface="华文细黑"/>
                <a:cs typeface="华文细黑"/>
              </a:rPr>
              <a:t>假</a:t>
            </a:r>
            <a:r>
              <a:rPr lang="en-US" altLang="zh-CN" sz="2400" dirty="0" smtClean="0">
                <a:solidFill>
                  <a:srgbClr val="FF0000"/>
                </a:solidFill>
                <a:latin typeface="华文细黑"/>
                <a:ea typeface="华文细黑"/>
                <a:cs typeface="华文细黑"/>
              </a:rPr>
              <a:t>”(2:11-13)</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b="1" dirty="0">
                <a:latin typeface="Arial Narrow"/>
                <a:cs typeface="Arial Narrow"/>
              </a:rPr>
              <a:t>C. Acceptance by Apostles. </a:t>
            </a:r>
            <a:r>
              <a:rPr lang="en-US" sz="2400" dirty="0">
                <a:latin typeface="Arial Narrow"/>
                <a:cs typeface="Arial Narrow"/>
              </a:rPr>
              <a:t>“They recognized that I had been entrusted with the task of preaching the gospel to the uncircumcised,</a:t>
            </a:r>
            <a:r>
              <a:rPr lang="en-US" sz="2400" baseline="30000" dirty="0">
                <a:latin typeface="Arial Narrow"/>
                <a:cs typeface="Arial Narrow"/>
              </a:rPr>
              <a:t> </a:t>
            </a:r>
            <a:r>
              <a:rPr lang="en-US" sz="2400" dirty="0">
                <a:latin typeface="Arial Narrow"/>
                <a:cs typeface="Arial Narrow"/>
              </a:rPr>
              <a:t>just as Peter had been to the circumcised”(2:7).</a:t>
            </a:r>
          </a:p>
          <a:p>
            <a:r>
              <a:rPr lang="en-US" sz="2400" b="1" dirty="0">
                <a:latin typeface="Arial Narrow"/>
                <a:cs typeface="Arial Narrow"/>
              </a:rPr>
              <a:t>D. Confrontation with hypocrisy.</a:t>
            </a:r>
            <a:r>
              <a:rPr lang="en-US" sz="2400" dirty="0">
                <a:latin typeface="Arial Narrow"/>
                <a:cs typeface="Arial Narrow"/>
              </a:rPr>
              <a:t> “When </a:t>
            </a:r>
            <a:r>
              <a:rPr lang="en-US" sz="2400" dirty="0" err="1">
                <a:latin typeface="Arial Narrow"/>
                <a:cs typeface="Arial Narrow"/>
              </a:rPr>
              <a:t>Cephas</a:t>
            </a:r>
            <a:r>
              <a:rPr lang="en-US" sz="2400" dirty="0">
                <a:latin typeface="Arial Narrow"/>
                <a:cs typeface="Arial Narrow"/>
              </a:rPr>
              <a:t> came to Antioch, I opposed him to his face, because he stood condemned. For before certain men came from James, he used to eat with the Gentiles. But when they arrived, he began to draw back and separate himself from the Gentiles because he was afraid of those who belonged to the circumcision group. The other Jews joined him in his hypocrisy, so that by their hypocrisy even Barnabas was led astray”(2:11-13).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三。基督之灵的忠告。</a:t>
            </a:r>
            <a:r>
              <a:rPr lang="en-US" sz="2800" b="1" dirty="0">
                <a:latin typeface="Arial Narrow"/>
                <a:cs typeface="Arial Narrow"/>
              </a:rPr>
              <a:t>3. Spirit of Christ’s counsel.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1727038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5632310"/>
          </a:xfrm>
          <a:prstGeom prst="rect">
            <a:avLst/>
          </a:prstGeom>
        </p:spPr>
        <p:txBody>
          <a:bodyPr wrap="square">
            <a:spAutoFit/>
          </a:bodyPr>
          <a:lstStyle/>
          <a:p>
            <a:r>
              <a:rPr lang="en-US" altLang="zh-CN" sz="2400" b="1" dirty="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。因信得</a:t>
            </a:r>
            <a:r>
              <a:rPr lang="zh-CN" altLang="en-US" sz="2400" b="1" dirty="0">
                <a:solidFill>
                  <a:srgbClr val="FF0000"/>
                </a:solidFill>
                <a:latin typeface="华文细黑"/>
                <a:ea typeface="华文细黑"/>
                <a:cs typeface="华文细黑"/>
              </a:rPr>
              <a:t>到恩典的救</a:t>
            </a:r>
            <a:r>
              <a:rPr lang="zh-CN" altLang="en-US" sz="2400" b="1" dirty="0" smtClean="0">
                <a:solidFill>
                  <a:srgbClr val="FF0000"/>
                </a:solidFill>
                <a:latin typeface="华文细黑"/>
                <a:ea typeface="华文细黑"/>
                <a:cs typeface="华文细黑"/>
              </a:rPr>
              <a:t>恩。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连我们也信了基督耶稣，使我们因信基督称义，不因行律法称义，因为凡有血气的，没有一人因行律法称</a:t>
            </a:r>
            <a:r>
              <a:rPr lang="en-US" sz="2400" dirty="0" smtClean="0">
                <a:solidFill>
                  <a:srgbClr val="FF0000"/>
                </a:solidFill>
                <a:latin typeface="华文细黑"/>
                <a:ea typeface="华文细黑"/>
                <a:cs typeface="华文细黑"/>
              </a:rPr>
              <a:t>义</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(2:16b;3:1-2)</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altLang="zh-CN" sz="2400" b="1" dirty="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。因信心靠恩典成长</a:t>
            </a:r>
            <a:r>
              <a:rPr lang="zh-CN" altLang="en-US" sz="2400" b="1"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那赐给你们圣灵，又在你们中间行异能的，是因你们行律法呢？是因你们听信福音呢？正如，亚伯拉罕信神，这就算为他的</a:t>
            </a:r>
            <a:r>
              <a:rPr lang="en-US" sz="2400" dirty="0" smtClean="0">
                <a:solidFill>
                  <a:srgbClr val="FF0000"/>
                </a:solidFill>
                <a:latin typeface="华文细黑"/>
                <a:ea typeface="华文细黑"/>
                <a:cs typeface="华文细黑"/>
              </a:rPr>
              <a:t>义</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3:5-6</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sz="2400" b="1" dirty="0" smtClean="0">
                <a:latin typeface="Arial Narrow"/>
                <a:cs typeface="Arial Narrow"/>
              </a:rPr>
              <a:t>E</a:t>
            </a:r>
            <a:r>
              <a:rPr lang="en-US" sz="2400" b="1" dirty="0">
                <a:latin typeface="Arial Narrow"/>
                <a:cs typeface="Arial Narrow"/>
              </a:rPr>
              <a:t>. Salvation by grace through faith. </a:t>
            </a:r>
            <a:r>
              <a:rPr lang="en-US" sz="2400" dirty="0">
                <a:latin typeface="Arial Narrow"/>
                <a:cs typeface="Arial Narrow"/>
              </a:rPr>
              <a:t>“So we, too, have put our faith in Christ Jesus that we may be justified by faith in</a:t>
            </a:r>
            <a:r>
              <a:rPr lang="en-US" sz="2400" baseline="30000" dirty="0">
                <a:latin typeface="Arial Narrow"/>
                <a:cs typeface="Arial Narrow"/>
              </a:rPr>
              <a:t> </a:t>
            </a:r>
            <a:r>
              <a:rPr lang="en-US" sz="2400" dirty="0">
                <a:latin typeface="Arial Narrow"/>
                <a:cs typeface="Arial Narrow"/>
              </a:rPr>
              <a:t>Christ and not by the works of the law, because by the works of the law no one will be justified”(2:16b;3:1-2). </a:t>
            </a:r>
          </a:p>
          <a:p>
            <a:r>
              <a:rPr lang="en-US" sz="2400" b="1" dirty="0">
                <a:latin typeface="Arial Narrow"/>
                <a:cs typeface="Arial Narrow"/>
              </a:rPr>
              <a:t>F. Growth by grace through faith. </a:t>
            </a:r>
            <a:endParaRPr lang="en-US" sz="2400" b="1"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So again I ask, does God give you his Spirit </a:t>
            </a:r>
            <a:endParaRPr lang="en-US" sz="2400" dirty="0" smtClean="0">
              <a:latin typeface="Arial Narrow"/>
              <a:cs typeface="Arial Narrow"/>
            </a:endParaRPr>
          </a:p>
          <a:p>
            <a:r>
              <a:rPr lang="en-US" sz="2400" dirty="0" smtClean="0">
                <a:latin typeface="Arial Narrow"/>
                <a:cs typeface="Arial Narrow"/>
              </a:rPr>
              <a:t>And work </a:t>
            </a:r>
            <a:r>
              <a:rPr lang="en-US" sz="2400" dirty="0">
                <a:latin typeface="Arial Narrow"/>
                <a:cs typeface="Arial Narrow"/>
              </a:rPr>
              <a:t>miracles among you by the works </a:t>
            </a:r>
            <a:endParaRPr lang="en-US" sz="2400" dirty="0" smtClean="0">
              <a:latin typeface="Arial Narrow"/>
              <a:cs typeface="Arial Narrow"/>
            </a:endParaRPr>
          </a:p>
          <a:p>
            <a:r>
              <a:rPr lang="en-US" sz="2400" dirty="0" smtClean="0">
                <a:latin typeface="Arial Narrow"/>
                <a:cs typeface="Arial Narrow"/>
              </a:rPr>
              <a:t>of </a:t>
            </a:r>
            <a:r>
              <a:rPr lang="en-US" sz="2400" dirty="0">
                <a:latin typeface="Arial Narrow"/>
                <a:cs typeface="Arial Narrow"/>
              </a:rPr>
              <a:t>the </a:t>
            </a:r>
            <a:r>
              <a:rPr lang="en-US" sz="2400" dirty="0" smtClean="0">
                <a:latin typeface="Arial Narrow"/>
                <a:cs typeface="Arial Narrow"/>
              </a:rPr>
              <a:t>law</a:t>
            </a:r>
            <a:r>
              <a:rPr lang="en-US" sz="2400" dirty="0">
                <a:latin typeface="Arial Narrow"/>
                <a:cs typeface="Arial Narrow"/>
              </a:rPr>
              <a:t>, or by your believing what you heard? </a:t>
            </a:r>
            <a:endParaRPr lang="en-US" sz="2400" dirty="0" smtClean="0">
              <a:latin typeface="Arial Narrow"/>
              <a:cs typeface="Arial Narrow"/>
            </a:endParaRPr>
          </a:p>
          <a:p>
            <a:r>
              <a:rPr lang="en-US" sz="2400" dirty="0" smtClean="0">
                <a:latin typeface="Arial Narrow"/>
                <a:cs typeface="Arial Narrow"/>
              </a:rPr>
              <a:t>So </a:t>
            </a:r>
            <a:r>
              <a:rPr lang="en-US" sz="2400" dirty="0">
                <a:latin typeface="Arial Narrow"/>
                <a:cs typeface="Arial Narrow"/>
              </a:rPr>
              <a:t>also </a:t>
            </a:r>
            <a:r>
              <a:rPr lang="en-US" sz="2400" dirty="0" smtClean="0">
                <a:latin typeface="Arial Narrow"/>
                <a:cs typeface="Arial Narrow"/>
              </a:rPr>
              <a:t>Abraham </a:t>
            </a:r>
            <a:r>
              <a:rPr lang="en-US" sz="2400" dirty="0">
                <a:latin typeface="Arial Narrow"/>
                <a:cs typeface="Arial Narrow"/>
              </a:rPr>
              <a:t>“believed God, and it was </a:t>
            </a:r>
            <a:endParaRPr lang="en-US" sz="2400" dirty="0" smtClean="0">
              <a:latin typeface="Arial Narrow"/>
              <a:cs typeface="Arial Narrow"/>
            </a:endParaRPr>
          </a:p>
          <a:p>
            <a:r>
              <a:rPr lang="en-US" sz="2400" dirty="0" smtClean="0">
                <a:latin typeface="Arial Narrow"/>
                <a:cs typeface="Arial Narrow"/>
              </a:rPr>
              <a:t>credited </a:t>
            </a:r>
            <a:r>
              <a:rPr lang="en-US" sz="2400" dirty="0">
                <a:latin typeface="Arial Narrow"/>
                <a:cs typeface="Arial Narrow"/>
              </a:rPr>
              <a:t>to him as righteousness”(3:5-6). </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三。基督之灵的忠告。</a:t>
            </a:r>
            <a:r>
              <a:rPr lang="en-US" sz="2800" b="1" dirty="0">
                <a:latin typeface="Arial Narrow"/>
                <a:cs typeface="Arial Narrow"/>
              </a:rPr>
              <a:t>3. Spirit of Christ’s counsel.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(12)</a:t>
            </a:r>
            <a:endParaRPr lang="en-US" sz="2800" dirty="0">
              <a:solidFill>
                <a:srgbClr val="0000FF"/>
              </a:solidFill>
              <a:latin typeface="Times"/>
              <a:cs typeface="Times"/>
            </a:endParaRPr>
          </a:p>
        </p:txBody>
      </p:sp>
      <p:pic>
        <p:nvPicPr>
          <p:cNvPr id="2" name="Picture 1"/>
          <p:cNvPicPr>
            <a:picLocks noChangeAspect="1"/>
          </p:cNvPicPr>
          <p:nvPr/>
        </p:nvPicPr>
        <p:blipFill>
          <a:blip r:embed="rId3"/>
          <a:stretch>
            <a:fillRect/>
          </a:stretch>
        </p:blipFill>
        <p:spPr>
          <a:xfrm>
            <a:off x="5401733" y="3734936"/>
            <a:ext cx="3742267" cy="3139997"/>
          </a:xfrm>
          <a:prstGeom prst="rect">
            <a:avLst/>
          </a:prstGeom>
        </p:spPr>
      </p:pic>
    </p:spTree>
    <p:extLst>
      <p:ext uri="{BB962C8B-B14F-4D97-AF65-F5344CB8AC3E}">
        <p14:creationId xmlns:p14="http://schemas.microsoft.com/office/powerpoint/2010/main" xmlns="" val="22010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2126" y="417338"/>
            <a:ext cx="9156126" cy="6370974"/>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不要生活在律法之下。</a:t>
            </a:r>
            <a:r>
              <a:rPr lang="zh-CN" altLang="en-US" sz="2400" dirty="0">
                <a:solidFill>
                  <a:srgbClr val="FF0000"/>
                </a:solidFill>
                <a:latin typeface="华文细黑"/>
                <a:ea typeface="华文细黑"/>
                <a:cs typeface="华文细黑"/>
              </a:rPr>
              <a:t>要生活在圣灵</a:t>
            </a:r>
            <a:r>
              <a:rPr lang="zh-CN" altLang="en-US" sz="2400" dirty="0" smtClean="0">
                <a:solidFill>
                  <a:srgbClr val="FF0000"/>
                </a:solidFill>
                <a:latin typeface="华文细黑"/>
                <a:ea typeface="华文细黑"/>
                <a:cs typeface="华文细黑"/>
              </a:rPr>
              <a:t>掌管中。</a:t>
            </a:r>
            <a:endParaRPr lang="zh-CN" altLang="en-US"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。我被基督释</a:t>
            </a:r>
            <a:r>
              <a:rPr lang="zh-CN" altLang="en-US" sz="2400" dirty="0">
                <a:solidFill>
                  <a:srgbClr val="FF0000"/>
                </a:solidFill>
                <a:latin typeface="华文细黑"/>
                <a:ea typeface="华文细黑"/>
                <a:cs typeface="华文细黑"/>
              </a:rPr>
              <a:t>放了，我不再受</a:t>
            </a:r>
            <a:r>
              <a:rPr lang="zh-CN" altLang="en-US" sz="2400" dirty="0" smtClean="0">
                <a:solidFill>
                  <a:srgbClr val="FF0000"/>
                </a:solidFill>
                <a:latin typeface="华文细黑"/>
                <a:ea typeface="华文细黑"/>
                <a:cs typeface="华文细黑"/>
              </a:rPr>
              <a:t>法律的捆绑（</a:t>
            </a:r>
            <a:r>
              <a:rPr lang="en-US" altLang="zh-CN" sz="2400" dirty="0" smtClean="0">
                <a:solidFill>
                  <a:srgbClr val="FF0000"/>
                </a:solidFill>
                <a:latin typeface="华文细黑"/>
                <a:ea typeface="华文细黑"/>
                <a:cs typeface="华文细黑"/>
              </a:rPr>
              <a:t>5:1</a:t>
            </a:r>
            <a:r>
              <a:rPr lang="en-US" altLang="zh-CN" sz="2400" dirty="0">
                <a:solidFill>
                  <a:srgbClr val="FF0000"/>
                </a:solidFill>
                <a:latin typeface="华文细黑"/>
                <a:ea typeface="华文细黑"/>
                <a:cs typeface="华文细黑"/>
              </a:rPr>
              <a:t>-12</a:t>
            </a:r>
            <a:r>
              <a:rPr lang="zh-CN" altLang="en-US" sz="2400" dirty="0">
                <a:solidFill>
                  <a:srgbClr val="FF0000"/>
                </a:solidFill>
                <a:latin typeface="华文细黑"/>
                <a:ea typeface="华文细黑"/>
                <a:cs typeface="华文细黑"/>
              </a:rPr>
              <a:t>）。</a:t>
            </a:r>
          </a:p>
          <a:p>
            <a:r>
              <a:rPr lang="en-US" altLang="zh-CN"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。我</a:t>
            </a:r>
            <a:r>
              <a:rPr lang="zh-CN" altLang="en-US" sz="2400" dirty="0">
                <a:solidFill>
                  <a:srgbClr val="FF0000"/>
                </a:solidFill>
                <a:latin typeface="华文细黑"/>
                <a:ea typeface="华文细黑"/>
                <a:cs typeface="华文细黑"/>
              </a:rPr>
              <a:t>需要某事</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某人来控制我内心的生活。 </a:t>
            </a:r>
            <a:r>
              <a:rPr lang="zh-CN" altLang="en-US" sz="2400" dirty="0" smtClean="0">
                <a:solidFill>
                  <a:srgbClr val="FF0000"/>
                </a:solidFill>
                <a:latin typeface="华文细黑"/>
                <a:ea typeface="华文细黑"/>
                <a:cs typeface="华文细黑"/>
              </a:rPr>
              <a:t>那是圣灵</a:t>
            </a:r>
            <a:r>
              <a:rPr lang="en-US" altLang="zh-CN" sz="2400" dirty="0" smtClean="0">
                <a:solidFill>
                  <a:srgbClr val="FF0000"/>
                </a:solidFill>
                <a:latin typeface="华文细黑"/>
                <a:ea typeface="华文细黑"/>
                <a:cs typeface="华文细黑"/>
              </a:rPr>
              <a:t>(5:13</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26)</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。通过圣灵</a:t>
            </a:r>
            <a:r>
              <a:rPr lang="zh-CN" altLang="en-US" sz="2400" dirty="0">
                <a:solidFill>
                  <a:srgbClr val="FF0000"/>
                </a:solidFill>
                <a:latin typeface="华文细黑"/>
                <a:ea typeface="华文细黑"/>
                <a:cs typeface="华文细黑"/>
              </a:rPr>
              <a:t>的爱。 </a:t>
            </a:r>
            <a:r>
              <a:rPr lang="zh-CN" altLang="en-US" sz="2400" dirty="0" smtClean="0">
                <a:solidFill>
                  <a:srgbClr val="FF0000"/>
                </a:solidFill>
                <a:latin typeface="华文细黑"/>
                <a:ea typeface="华文细黑"/>
                <a:cs typeface="华文细黑"/>
              </a:rPr>
              <a:t>我渴望为别人而活</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而不是为自己而活</a:t>
            </a:r>
            <a:r>
              <a:rPr lang="en-US" altLang="zh-CN" sz="2400" dirty="0" smtClean="0">
                <a:solidFill>
                  <a:srgbClr val="FF0000"/>
                </a:solidFill>
                <a:latin typeface="华文细黑"/>
                <a:ea typeface="华文细黑"/>
                <a:cs typeface="华文细黑"/>
              </a:rPr>
              <a:t>(6:1</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10)</a:t>
            </a:r>
            <a:r>
              <a:rPr lang="zh-CN" altLang="en-US" sz="2400" dirty="0" smtClean="0">
                <a:solidFill>
                  <a:srgbClr val="FF0000"/>
                </a:solidFill>
                <a:latin typeface="华文细黑"/>
                <a:ea typeface="华文细黑"/>
                <a:cs typeface="华文细黑"/>
              </a:rPr>
              <a:t>。</a:t>
            </a:r>
            <a:endParaRPr lang="zh-CN" altLang="en-US" sz="2400" dirty="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D</a:t>
            </a:r>
            <a:r>
              <a:rPr lang="zh-CN" altLang="en-US" sz="2400" dirty="0" smtClean="0">
                <a:solidFill>
                  <a:srgbClr val="FF0000"/>
                </a:solidFill>
                <a:latin typeface="华文细黑"/>
                <a:ea typeface="华文细黑"/>
                <a:cs typeface="华文细黑"/>
              </a:rPr>
              <a:t>。这个</a:t>
            </a:r>
            <a:r>
              <a:rPr lang="zh-CN" altLang="en-US" sz="2400" dirty="0">
                <a:solidFill>
                  <a:srgbClr val="FF0000"/>
                </a:solidFill>
                <a:latin typeface="华文细黑"/>
                <a:ea typeface="华文细黑"/>
                <a:cs typeface="华文细黑"/>
              </a:rPr>
              <a:t>自由的生活是如此美妙</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我想要为神的荣耀而活；因为他能使之成为</a:t>
            </a:r>
            <a:r>
              <a:rPr lang="zh-CN" altLang="en-US" sz="2400" dirty="0" smtClean="0">
                <a:solidFill>
                  <a:srgbClr val="FF0000"/>
                </a:solidFill>
                <a:latin typeface="华文细黑"/>
                <a:ea typeface="华文细黑"/>
                <a:cs typeface="华文细黑"/>
              </a:rPr>
              <a:t>可能（</a:t>
            </a:r>
            <a:r>
              <a:rPr lang="en-US" altLang="zh-CN" sz="2400" dirty="0" smtClean="0">
                <a:solidFill>
                  <a:srgbClr val="FF0000"/>
                </a:solidFill>
                <a:latin typeface="华文细黑"/>
                <a:ea typeface="华文细黑"/>
                <a:cs typeface="华文细黑"/>
              </a:rPr>
              <a:t>6:11</a:t>
            </a:r>
            <a:r>
              <a:rPr lang="en-US" altLang="zh-CN"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a:t>
            </a:r>
            <a:endParaRPr lang="en-US" altLang="zh-CN" sz="2400" dirty="0" smtClean="0">
              <a:solidFill>
                <a:srgbClr val="FF0000"/>
              </a:solidFill>
              <a:latin typeface="华文细黑"/>
              <a:ea typeface="华文细黑"/>
              <a:cs typeface="华文细黑"/>
            </a:endParaRPr>
          </a:p>
          <a:p>
            <a:r>
              <a:rPr lang="en-US" sz="2400" dirty="0" smtClean="0">
                <a:latin typeface="Arial Narrow"/>
                <a:cs typeface="Arial Narrow"/>
              </a:rPr>
              <a:t>Don’t </a:t>
            </a:r>
            <a:r>
              <a:rPr lang="en-US" sz="2400" dirty="0">
                <a:latin typeface="Arial Narrow"/>
                <a:cs typeface="Arial Narrow"/>
              </a:rPr>
              <a:t>choose to live under the law. Choose to live in the Spirit.             </a:t>
            </a:r>
          </a:p>
          <a:p>
            <a:r>
              <a:rPr lang="en-US" sz="2400" b="1" dirty="0" smtClean="0">
                <a:latin typeface="Arial Narrow"/>
                <a:cs typeface="Arial Narrow"/>
              </a:rPr>
              <a:t>A. I </a:t>
            </a:r>
            <a:r>
              <a:rPr lang="en-US" sz="2400" b="1" dirty="0">
                <a:latin typeface="Arial Narrow"/>
                <a:cs typeface="Arial Narrow"/>
              </a:rPr>
              <a:t>have been set free by </a:t>
            </a:r>
            <a:r>
              <a:rPr lang="en-US" sz="2400" b="1" dirty="0" err="1" smtClean="0">
                <a:latin typeface="Arial Narrow"/>
                <a:cs typeface="Arial Narrow"/>
              </a:rPr>
              <a:t>Christ.</a:t>
            </a:r>
            <a:r>
              <a:rPr lang="en-US" sz="2400" dirty="0" err="1" smtClean="0">
                <a:latin typeface="Arial Narrow"/>
                <a:cs typeface="Arial Narrow"/>
              </a:rPr>
              <a:t>I</a:t>
            </a:r>
            <a:r>
              <a:rPr lang="en-US" sz="2400" dirty="0" smtClean="0">
                <a:latin typeface="Arial Narrow"/>
                <a:cs typeface="Arial Narrow"/>
              </a:rPr>
              <a:t> </a:t>
            </a:r>
            <a:r>
              <a:rPr lang="en-US" sz="2400" dirty="0">
                <a:latin typeface="Arial Narrow"/>
                <a:cs typeface="Arial Narrow"/>
              </a:rPr>
              <a:t>am no </a:t>
            </a:r>
            <a:endParaRPr lang="en-US" sz="2400" dirty="0" smtClean="0">
              <a:latin typeface="Arial Narrow"/>
              <a:cs typeface="Arial Narrow"/>
            </a:endParaRPr>
          </a:p>
          <a:p>
            <a:r>
              <a:rPr lang="en-US" sz="2400" dirty="0" smtClean="0">
                <a:latin typeface="Arial Narrow"/>
                <a:cs typeface="Arial Narrow"/>
              </a:rPr>
              <a:t>longer </a:t>
            </a:r>
            <a:r>
              <a:rPr lang="en-US" sz="2400" dirty="0">
                <a:latin typeface="Arial Narrow"/>
                <a:cs typeface="Arial Narrow"/>
              </a:rPr>
              <a:t>under bondage to the </a:t>
            </a:r>
            <a:r>
              <a:rPr lang="en-US" sz="2400" dirty="0" smtClean="0">
                <a:latin typeface="Arial Narrow"/>
                <a:cs typeface="Arial Narrow"/>
              </a:rPr>
              <a:t>law (</a:t>
            </a:r>
            <a:r>
              <a:rPr lang="en-US" sz="2400" dirty="0">
                <a:latin typeface="Arial Narrow"/>
                <a:cs typeface="Arial Narrow"/>
              </a:rPr>
              <a:t>5:1-12).			</a:t>
            </a:r>
          </a:p>
          <a:p>
            <a:r>
              <a:rPr lang="en-US" sz="2400" b="1" dirty="0">
                <a:latin typeface="Arial Narrow"/>
                <a:cs typeface="Arial Narrow"/>
              </a:rPr>
              <a:t>B. I need something/someone to control </a:t>
            </a:r>
            <a:endParaRPr lang="en-US" sz="2400" b="1" dirty="0" smtClean="0">
              <a:latin typeface="Arial Narrow"/>
              <a:cs typeface="Arial Narrow"/>
            </a:endParaRPr>
          </a:p>
          <a:p>
            <a:r>
              <a:rPr lang="en-US" sz="2400" b="1" dirty="0" smtClean="0">
                <a:latin typeface="Arial Narrow"/>
                <a:cs typeface="Arial Narrow"/>
              </a:rPr>
              <a:t>my </a:t>
            </a:r>
            <a:r>
              <a:rPr lang="en-US" sz="2400" b="1" dirty="0">
                <a:latin typeface="Arial Narrow"/>
                <a:cs typeface="Arial Narrow"/>
              </a:rPr>
              <a:t>life from within.</a:t>
            </a:r>
            <a:r>
              <a:rPr lang="en-US" sz="2400" dirty="0">
                <a:latin typeface="Arial Narrow"/>
                <a:cs typeface="Arial Narrow"/>
              </a:rPr>
              <a:t> That someone is the </a:t>
            </a:r>
            <a:endParaRPr lang="en-US" sz="2400" dirty="0" smtClean="0">
              <a:latin typeface="Arial Narrow"/>
              <a:cs typeface="Arial Narrow"/>
            </a:endParaRPr>
          </a:p>
          <a:p>
            <a:r>
              <a:rPr lang="en-US" sz="2400" dirty="0" smtClean="0">
                <a:latin typeface="Arial Narrow"/>
                <a:cs typeface="Arial Narrow"/>
              </a:rPr>
              <a:t>Holy </a:t>
            </a:r>
            <a:r>
              <a:rPr lang="en-US" sz="2400" dirty="0">
                <a:latin typeface="Arial Narrow"/>
                <a:cs typeface="Arial Narrow"/>
              </a:rPr>
              <a:t>Spirit(5:13-26).</a:t>
            </a:r>
            <a:r>
              <a:rPr lang="en-US" sz="2400" b="1" dirty="0">
                <a:latin typeface="Arial Narrow"/>
                <a:cs typeface="Arial Narrow"/>
              </a:rPr>
              <a:t> </a:t>
            </a:r>
            <a:endParaRPr lang="en-US" sz="2400" dirty="0">
              <a:latin typeface="Arial Narrow"/>
              <a:cs typeface="Arial Narrow"/>
            </a:endParaRPr>
          </a:p>
          <a:p>
            <a:r>
              <a:rPr lang="en-US" sz="2400" b="1" dirty="0">
                <a:latin typeface="Arial Narrow"/>
                <a:cs typeface="Arial Narrow"/>
              </a:rPr>
              <a:t>C. Through the Spirit’s love. </a:t>
            </a:r>
            <a:r>
              <a:rPr lang="en-US" sz="2400" dirty="0">
                <a:latin typeface="Arial Narrow"/>
                <a:cs typeface="Arial Narrow"/>
              </a:rPr>
              <a:t>I have a </a:t>
            </a:r>
            <a:endParaRPr lang="en-US" sz="2400" dirty="0" smtClean="0">
              <a:latin typeface="Arial Narrow"/>
              <a:cs typeface="Arial Narrow"/>
            </a:endParaRPr>
          </a:p>
          <a:p>
            <a:r>
              <a:rPr lang="en-US" sz="2400" dirty="0" smtClean="0">
                <a:latin typeface="Arial Narrow"/>
                <a:cs typeface="Arial Narrow"/>
              </a:rPr>
              <a:t>desire </a:t>
            </a:r>
            <a:r>
              <a:rPr lang="en-US" sz="2400" dirty="0">
                <a:latin typeface="Arial Narrow"/>
                <a:cs typeface="Arial Narrow"/>
              </a:rPr>
              <a:t>to live for others, not for </a:t>
            </a:r>
            <a:r>
              <a:rPr lang="en-US" sz="2400" dirty="0" smtClean="0">
                <a:latin typeface="Arial Narrow"/>
                <a:cs typeface="Arial Narrow"/>
              </a:rPr>
              <a:t>self(</a:t>
            </a:r>
            <a:r>
              <a:rPr lang="en-US" sz="2400" dirty="0">
                <a:latin typeface="Arial Narrow"/>
                <a:cs typeface="Arial Narrow"/>
              </a:rPr>
              <a:t>6:1-10).</a:t>
            </a:r>
          </a:p>
          <a:p>
            <a:r>
              <a:rPr lang="en-US" sz="2400" b="1" dirty="0">
                <a:latin typeface="Arial Narrow"/>
                <a:cs typeface="Arial Narrow"/>
              </a:rPr>
              <a:t>D. This life of liberty is so wonderful.</a:t>
            </a:r>
            <a:r>
              <a:rPr lang="en-US" sz="2400" dirty="0">
                <a:latin typeface="Arial Narrow"/>
                <a:cs typeface="Arial Narrow"/>
              </a:rPr>
              <a:t> </a:t>
            </a:r>
            <a:endParaRPr lang="en-US" sz="2400" dirty="0" smtClean="0">
              <a:latin typeface="Arial Narrow"/>
              <a:cs typeface="Arial Narrow"/>
            </a:endParaRPr>
          </a:p>
          <a:p>
            <a:r>
              <a:rPr lang="en-US" sz="2400" dirty="0" smtClean="0">
                <a:latin typeface="Arial Narrow"/>
                <a:cs typeface="Arial Narrow"/>
              </a:rPr>
              <a:t>I </a:t>
            </a:r>
            <a:r>
              <a:rPr lang="en-US" sz="2400" dirty="0">
                <a:latin typeface="Arial Narrow"/>
                <a:cs typeface="Arial Narrow"/>
              </a:rPr>
              <a:t>want to live it to the glory of </a:t>
            </a:r>
            <a:r>
              <a:rPr lang="en-US" sz="2400" dirty="0" err="1">
                <a:latin typeface="Arial Narrow"/>
                <a:cs typeface="Arial Narrow"/>
              </a:rPr>
              <a:t>God</a:t>
            </a:r>
            <a:r>
              <a:rPr lang="en-US" sz="2400" dirty="0" err="1" smtClean="0">
                <a:latin typeface="Arial Narrow"/>
                <a:cs typeface="Arial Narrow"/>
              </a:rPr>
              <a:t>;for</a:t>
            </a:r>
            <a:r>
              <a:rPr lang="en-US" sz="2400" dirty="0" smtClean="0">
                <a:latin typeface="Arial Narrow"/>
                <a:cs typeface="Arial Narrow"/>
              </a:rPr>
              <a:t> </a:t>
            </a:r>
            <a:r>
              <a:rPr lang="en-US" sz="2400" dirty="0">
                <a:latin typeface="Arial Narrow"/>
                <a:cs typeface="Arial Narrow"/>
              </a:rPr>
              <a:t>He is </a:t>
            </a:r>
            <a:endParaRPr lang="en-US" sz="2400" dirty="0" smtClean="0">
              <a:latin typeface="Arial Narrow"/>
              <a:cs typeface="Arial Narrow"/>
            </a:endParaRPr>
          </a:p>
          <a:p>
            <a:r>
              <a:rPr lang="en-US" sz="2400" dirty="0" smtClean="0">
                <a:latin typeface="Arial Narrow"/>
                <a:cs typeface="Arial Narrow"/>
              </a:rPr>
              <a:t>the </a:t>
            </a:r>
            <a:r>
              <a:rPr lang="en-US" sz="2400" dirty="0">
                <a:latin typeface="Arial Narrow"/>
                <a:cs typeface="Arial Narrow"/>
              </a:rPr>
              <a:t>One making it possible(6:11-18).</a:t>
            </a:r>
          </a:p>
        </p:txBody>
      </p:sp>
      <p:sp>
        <p:nvSpPr>
          <p:cNvPr id="4" name="Rectangle 3"/>
          <p:cNvSpPr/>
          <p:nvPr/>
        </p:nvSpPr>
        <p:spPr>
          <a:xfrm>
            <a:off x="0" y="-7905"/>
            <a:ext cx="9144000" cy="46373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33545"/>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四。</a:t>
            </a:r>
            <a:r>
              <a:rPr lang="zh-CN" altLang="en-US" sz="2800" b="1" dirty="0">
                <a:solidFill>
                  <a:srgbClr val="FF0000"/>
                </a:solidFill>
                <a:latin typeface="华文细黑"/>
                <a:ea typeface="华文细黑"/>
                <a:cs typeface="华文细黑"/>
              </a:rPr>
              <a:t>基督之</a:t>
            </a:r>
            <a:r>
              <a:rPr lang="zh-CN" altLang="en-US" sz="2800" b="1" dirty="0" smtClean="0">
                <a:solidFill>
                  <a:srgbClr val="FF0000"/>
                </a:solidFill>
                <a:latin typeface="华文细黑"/>
                <a:ea typeface="华文细黑"/>
                <a:cs typeface="华文细黑"/>
              </a:rPr>
              <a:t>灵的挑战。</a:t>
            </a:r>
            <a:r>
              <a:rPr lang="en-US" sz="2800" b="1" dirty="0" smtClean="0">
                <a:latin typeface="Arial Narrow"/>
                <a:cs typeface="Arial Narrow"/>
              </a:rPr>
              <a:t>4</a:t>
            </a:r>
            <a:r>
              <a:rPr lang="en-US" sz="2800" b="1" dirty="0">
                <a:latin typeface="Arial Narrow"/>
                <a:cs typeface="Arial Narrow"/>
              </a:rPr>
              <a:t>. </a:t>
            </a:r>
            <a:r>
              <a:rPr lang="en-US" altLang="zh-CN" sz="2800" b="1" dirty="0" smtClean="0">
                <a:latin typeface="Arial Narrow"/>
                <a:cs typeface="Arial Narrow"/>
              </a:rPr>
              <a:t>Spirit of </a:t>
            </a:r>
            <a:r>
              <a:rPr lang="en-US" sz="2800" b="1" dirty="0" smtClean="0">
                <a:latin typeface="Arial Narrow"/>
                <a:cs typeface="Arial Narrow"/>
              </a:rPr>
              <a:t>Christ’s </a:t>
            </a:r>
            <a:r>
              <a:rPr lang="en-US" sz="2800" b="1" dirty="0">
                <a:latin typeface="Arial Narrow"/>
                <a:cs typeface="Arial Narrow"/>
              </a:rPr>
              <a:t>challenge. </a:t>
            </a:r>
            <a:endParaRPr lang="en-US" sz="2800" dirty="0">
              <a:latin typeface="Arial Narrow"/>
              <a:cs typeface="Arial Narrow"/>
            </a:endParaRPr>
          </a:p>
        </p:txBody>
      </p:sp>
      <p:sp>
        <p:nvSpPr>
          <p:cNvPr id="6" name="TextBox 5"/>
          <p:cNvSpPr txBox="1"/>
          <p:nvPr/>
        </p:nvSpPr>
        <p:spPr>
          <a:xfrm>
            <a:off x="8433624" y="-46599"/>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(13)</a:t>
            </a:r>
            <a:endParaRPr lang="en-US" sz="2800" dirty="0">
              <a:solidFill>
                <a:srgbClr val="0000FF"/>
              </a:solidFill>
              <a:latin typeface="Times"/>
              <a:cs typeface="Times"/>
            </a:endParaRPr>
          </a:p>
        </p:txBody>
      </p:sp>
      <p:pic>
        <p:nvPicPr>
          <p:cNvPr id="3" name="Picture 2"/>
          <p:cNvPicPr>
            <a:picLocks noChangeAspect="1"/>
          </p:cNvPicPr>
          <p:nvPr/>
        </p:nvPicPr>
        <p:blipFill>
          <a:blip r:embed="rId3"/>
          <a:stretch>
            <a:fillRect/>
          </a:stretch>
        </p:blipFill>
        <p:spPr>
          <a:xfrm>
            <a:off x="4893733" y="3031066"/>
            <a:ext cx="4267200" cy="3843867"/>
          </a:xfrm>
          <a:prstGeom prst="rect">
            <a:avLst/>
          </a:prstGeom>
        </p:spPr>
      </p:pic>
    </p:spTree>
    <p:extLst>
      <p:ext uri="{BB962C8B-B14F-4D97-AF65-F5344CB8AC3E}">
        <p14:creationId xmlns:p14="http://schemas.microsoft.com/office/powerpoint/2010/main" xmlns="" val="2551372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2909" y="-10002"/>
            <a:ext cx="9326783" cy="3785652"/>
          </a:xfrm>
          <a:prstGeom prst="rect">
            <a:avLst/>
          </a:prstGeom>
        </p:spPr>
        <p:txBody>
          <a:bodyPr wrap="square">
            <a:spAutoFit/>
          </a:bodyPr>
          <a:lstStyle/>
          <a:p>
            <a:r>
              <a:rPr lang="en-US" sz="4000" dirty="0" err="1" smtClean="0">
                <a:solidFill>
                  <a:srgbClr val="FF0000"/>
                </a:solidFill>
                <a:latin typeface="华文细黑"/>
                <a:ea typeface="华文细黑"/>
                <a:cs typeface="华文细黑"/>
              </a:rPr>
              <a:t>在星期三晚上</a:t>
            </a:r>
            <a:r>
              <a:rPr lang="zh-CN" altLang="en-US" sz="4000" dirty="0" smtClean="0">
                <a:solidFill>
                  <a:srgbClr val="FF0000"/>
                </a:solidFill>
                <a:latin typeface="华文细黑"/>
                <a:ea typeface="华文细黑"/>
                <a:cs typeface="华文细黑"/>
              </a:rPr>
              <a:t>，</a:t>
            </a:r>
            <a:r>
              <a:rPr lang="en-US" sz="4000" dirty="0" err="1" smtClean="0">
                <a:solidFill>
                  <a:srgbClr val="FF0000"/>
                </a:solidFill>
                <a:latin typeface="华文细黑"/>
                <a:ea typeface="华文细黑"/>
                <a:cs typeface="华文细黑"/>
              </a:rPr>
              <a:t>请你</a:t>
            </a:r>
            <a:r>
              <a:rPr lang="zh-CN" altLang="en-US" sz="4000" dirty="0" smtClean="0">
                <a:solidFill>
                  <a:srgbClr val="FF0000"/>
                </a:solidFill>
                <a:latin typeface="华文细黑"/>
                <a:ea typeface="华文细黑"/>
                <a:cs typeface="华文细黑"/>
              </a:rPr>
              <a:t>和</a:t>
            </a:r>
            <a:r>
              <a:rPr lang="en-US" sz="4000" dirty="0" err="1" smtClean="0">
                <a:solidFill>
                  <a:srgbClr val="FF0000"/>
                </a:solidFill>
                <a:latin typeface="华文细黑"/>
                <a:ea typeface="华文细黑"/>
                <a:cs typeface="华文细黑"/>
              </a:rPr>
              <a:t>我们</a:t>
            </a:r>
            <a:r>
              <a:rPr lang="zh-CN" altLang="en-US" sz="4000" dirty="0" smtClean="0">
                <a:solidFill>
                  <a:srgbClr val="FF0000"/>
                </a:solidFill>
                <a:latin typeface="华文细黑"/>
                <a:ea typeface="华文细黑"/>
                <a:cs typeface="华文细黑"/>
              </a:rPr>
              <a:t>一</a:t>
            </a:r>
            <a:r>
              <a:rPr lang="zh-CN" altLang="en-US" sz="4000" dirty="0" smtClean="0">
                <a:solidFill>
                  <a:srgbClr val="FF0000"/>
                </a:solidFill>
                <a:latin typeface="华文细黑"/>
                <a:ea typeface="华文细黑"/>
                <a:cs typeface="华文细黑"/>
              </a:rPr>
              <a:t>起学习</a:t>
            </a:r>
            <a:r>
              <a:rPr lang="en-US" sz="4000" dirty="0" err="1" smtClean="0">
                <a:solidFill>
                  <a:srgbClr val="FF0000"/>
                </a:solidFill>
                <a:latin typeface="华文细黑"/>
                <a:ea typeface="华文细黑"/>
                <a:cs typeface="华文细黑"/>
              </a:rPr>
              <a:t>教牧书信</a:t>
            </a:r>
            <a:r>
              <a:rPr lang="en-US" sz="4000" dirty="0" smtClean="0">
                <a:solidFill>
                  <a:srgbClr val="FF0000"/>
                </a:solidFill>
                <a:latin typeface="华文细黑"/>
                <a:ea typeface="华文细黑"/>
                <a:cs typeface="华文细黑"/>
              </a:rPr>
              <a:t> </a:t>
            </a:r>
            <a:r>
              <a:rPr lang="en-US" sz="4000" dirty="0" smtClean="0">
                <a:solidFill>
                  <a:srgbClr val="FF0000"/>
                </a:solidFill>
                <a:latin typeface="华文细黑"/>
                <a:ea typeface="华文细黑"/>
                <a:cs typeface="华文细黑"/>
              </a:rPr>
              <a:t>，</a:t>
            </a:r>
            <a:r>
              <a:rPr lang="en-US" sz="4000" dirty="0" err="1" smtClean="0">
                <a:solidFill>
                  <a:srgbClr val="FF0000"/>
                </a:solidFill>
                <a:latin typeface="华文细黑"/>
                <a:ea typeface="华文细黑"/>
                <a:cs typeface="华文细黑"/>
              </a:rPr>
              <a:t>教会的</a:t>
            </a:r>
            <a:r>
              <a:rPr lang="zh-CN" altLang="en-US" sz="4000" dirty="0" smtClean="0">
                <a:solidFill>
                  <a:srgbClr val="FF0000"/>
                </a:solidFill>
                <a:latin typeface="华文细黑"/>
                <a:ea typeface="华文细黑"/>
                <a:cs typeface="华文细黑"/>
              </a:rPr>
              <a:t>带</a:t>
            </a:r>
            <a:r>
              <a:rPr lang="zh-CN" altLang="en-US" sz="4000" dirty="0" smtClean="0">
                <a:solidFill>
                  <a:srgbClr val="FF0000"/>
                </a:solidFill>
                <a:latin typeface="华文细黑"/>
                <a:ea typeface="华文细黑"/>
                <a:cs typeface="华文细黑"/>
              </a:rPr>
              <a:t>领</a:t>
            </a:r>
            <a:r>
              <a:rPr lang="en-US" sz="4000" dirty="0" err="1" smtClean="0">
                <a:solidFill>
                  <a:srgbClr val="FF0000"/>
                </a:solidFill>
                <a:latin typeface="华文细黑"/>
                <a:ea typeface="华文细黑"/>
                <a:cs typeface="华文细黑"/>
              </a:rPr>
              <a:t>手册</a:t>
            </a:r>
            <a:r>
              <a:rPr lang="en-US" sz="4000" dirty="0" smtClean="0">
                <a:solidFill>
                  <a:srgbClr val="FF0000"/>
                </a:solidFill>
                <a:latin typeface="华文细黑"/>
                <a:ea typeface="华文细黑"/>
                <a:cs typeface="华文细黑"/>
              </a:rPr>
              <a:t>，。</a:t>
            </a:r>
            <a:endParaRPr lang="en-US" sz="4000" dirty="0">
              <a:solidFill>
                <a:srgbClr val="FF0000"/>
              </a:solidFill>
              <a:latin typeface="华文细黑"/>
              <a:ea typeface="华文细黑"/>
              <a:cs typeface="华文细黑"/>
            </a:endParaRPr>
          </a:p>
          <a:p>
            <a:r>
              <a:rPr lang="en-US" sz="4000" dirty="0" smtClean="0"/>
              <a:t>You </a:t>
            </a:r>
            <a:r>
              <a:rPr lang="en-US" sz="4000" dirty="0"/>
              <a:t>are invited to join our study on Wednesday nights at 7:30 pm as we study the Leadership Manual for the Church, the Pastoral </a:t>
            </a:r>
            <a:r>
              <a:rPr lang="en-US" sz="4000" dirty="0" smtClean="0"/>
              <a:t>Epistles.</a:t>
            </a:r>
            <a:endParaRPr lang="en-US" sz="4000" dirty="0"/>
          </a:p>
        </p:txBody>
      </p:sp>
      <p:pic>
        <p:nvPicPr>
          <p:cNvPr id="2" name="Picture 1"/>
          <p:cNvPicPr>
            <a:picLocks noChangeAspect="1"/>
          </p:cNvPicPr>
          <p:nvPr/>
        </p:nvPicPr>
        <p:blipFill>
          <a:blip r:embed="rId2"/>
          <a:stretch>
            <a:fillRect/>
          </a:stretch>
        </p:blipFill>
        <p:spPr>
          <a:xfrm>
            <a:off x="709076" y="3843382"/>
            <a:ext cx="3199542" cy="3047983"/>
          </a:xfrm>
          <a:prstGeom prst="rect">
            <a:avLst/>
          </a:prstGeom>
        </p:spPr>
      </p:pic>
      <p:pic>
        <p:nvPicPr>
          <p:cNvPr id="3" name="Picture 2"/>
          <p:cNvPicPr>
            <a:picLocks noChangeAspect="1"/>
          </p:cNvPicPr>
          <p:nvPr/>
        </p:nvPicPr>
        <p:blipFill>
          <a:blip r:embed="rId3"/>
          <a:stretch>
            <a:fillRect/>
          </a:stretch>
        </p:blipFill>
        <p:spPr>
          <a:xfrm>
            <a:off x="4461929" y="3852647"/>
            <a:ext cx="4040849" cy="3038718"/>
          </a:xfrm>
          <a:prstGeom prst="rect">
            <a:avLst/>
          </a:prstGeom>
        </p:spPr>
      </p:pic>
    </p:spTree>
    <p:extLst>
      <p:ext uri="{BB962C8B-B14F-4D97-AF65-F5344CB8AC3E}">
        <p14:creationId xmlns:p14="http://schemas.microsoft.com/office/powerpoint/2010/main" xmlns="" val="3914200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4</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2588" y="1790042"/>
            <a:ext cx="9141412" cy="1938992"/>
          </a:xfrm>
          <a:prstGeom prst="rect">
            <a:avLst/>
          </a:prstGeom>
        </p:spPr>
        <p:txBody>
          <a:bodyPr wrap="square">
            <a:spAutoFit/>
          </a:bodyPr>
          <a:lstStyle/>
          <a:p>
            <a:r>
              <a:rPr lang="en-US" sz="2400" dirty="0">
                <a:latin typeface="Arial Narrow"/>
                <a:cs typeface="Arial Narrow"/>
              </a:rPr>
              <a:t>There are traditions for a month following childbirth, following a special diet, and observing various taboos to protect the body from exposure to the “wind”. Mother-in-law says, “Don’t eat this or that.” Mother says, “Don’t touch water.” Older sister says, “Don’t wash your hair.” Younger sister says, “Don’t take a shower.” But some are really unscientific. </a:t>
            </a:r>
          </a:p>
        </p:txBody>
      </p:sp>
      <p:sp>
        <p:nvSpPr>
          <p:cNvPr id="12" name="Rectangle 11"/>
          <p:cNvSpPr/>
          <p:nvPr/>
        </p:nvSpPr>
        <p:spPr>
          <a:xfrm>
            <a:off x="0" y="305047"/>
            <a:ext cx="9144000" cy="1569660"/>
          </a:xfrm>
          <a:prstGeom prst="rect">
            <a:avLst/>
          </a:prstGeom>
        </p:spPr>
        <p:txBody>
          <a:bodyPr wrap="square">
            <a:spAutoFit/>
          </a:bodyPr>
          <a:lstStyle/>
          <a:p>
            <a:r>
              <a:rPr lang="zh-CN" altLang="en-US" sz="2400" dirty="0">
                <a:solidFill>
                  <a:srgbClr val="FF0000"/>
                </a:solidFill>
                <a:latin typeface="华文细黑"/>
                <a:ea typeface="华文细黑"/>
                <a:cs typeface="华文细黑"/>
              </a:rPr>
              <a:t>按照特殊饮食习惯</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做月子有许多的传统，吃特殊的食物，遵守各种</a:t>
            </a:r>
            <a:r>
              <a:rPr lang="zh-CN" altLang="en-US" sz="2400" dirty="0" smtClean="0">
                <a:solidFill>
                  <a:srgbClr val="FF0000"/>
                </a:solidFill>
                <a:latin typeface="华文细黑"/>
                <a:ea typeface="华文细黑"/>
                <a:cs typeface="华文细黑"/>
              </a:rPr>
              <a:t>禁忌，</a:t>
            </a:r>
            <a:r>
              <a:rPr lang="zh-CN" altLang="en-US" sz="2400" dirty="0">
                <a:solidFill>
                  <a:srgbClr val="FF0000"/>
                </a:solidFill>
                <a:latin typeface="华文细黑"/>
                <a:ea typeface="华文细黑"/>
                <a:cs typeface="华文细黑"/>
              </a:rPr>
              <a:t>保护身体免受“风”的侵害。 </a:t>
            </a:r>
            <a:r>
              <a:rPr lang="zh-CN" altLang="en-US" sz="2400" dirty="0" smtClean="0">
                <a:solidFill>
                  <a:srgbClr val="FF0000"/>
                </a:solidFill>
                <a:latin typeface="华文细黑"/>
                <a:ea typeface="华文细黑"/>
                <a:cs typeface="华文细黑"/>
              </a:rPr>
              <a:t>婆婆说</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“不能吃这个或那个</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”妈妈说</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“不能碰水。”姐姐说</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“不能洗头。</a:t>
            </a:r>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妹妹说</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“不能洗澡。”</a:t>
            </a:r>
            <a:r>
              <a:rPr lang="zh-CN" altLang="en-US" sz="2400" dirty="0">
                <a:solidFill>
                  <a:srgbClr val="FF0000"/>
                </a:solidFill>
                <a:latin typeface="华文细黑"/>
                <a:ea typeface="华文细黑"/>
                <a:cs typeface="华文细黑"/>
              </a:rPr>
              <a:t>但有些确实是</a:t>
            </a:r>
            <a:r>
              <a:rPr lang="zh-CN" altLang="en-US" sz="2400" dirty="0" smtClean="0">
                <a:solidFill>
                  <a:srgbClr val="FF0000"/>
                </a:solidFill>
                <a:latin typeface="华文细黑"/>
                <a:ea typeface="华文细黑"/>
                <a:cs typeface="华文细黑"/>
              </a:rPr>
              <a:t>不科学的。</a:t>
            </a:r>
            <a:endParaRPr lang="en-US" sz="2400" dirty="0">
              <a:solidFill>
                <a:srgbClr val="FF0000"/>
              </a:solidFill>
              <a:latin typeface="华文细黑"/>
              <a:ea typeface="华文细黑"/>
              <a:cs typeface="华文细黑"/>
            </a:endParaRPr>
          </a:p>
        </p:txBody>
      </p:sp>
      <p:pic>
        <p:nvPicPr>
          <p:cNvPr id="11" name="Picture 10" descr="HartHD:private:var:folders:6b:_n988qdn48sc4r_2fc24dx8r0000gp:T:TemporaryItems:249c00016a83dedfbede.jpg"/>
          <p:cNvPicPr/>
          <p:nvPr/>
        </p:nvPicPr>
        <p:blipFill>
          <a:blip r:embed="rId3">
            <a:extLst>
              <a:ext uri="{28A0092B-C50C-407E-A947-70E740481C1C}">
                <a14:useLocalDpi xmlns:a14="http://schemas.microsoft.com/office/drawing/2010/main" xmlns="" val="0"/>
              </a:ext>
            </a:extLst>
          </a:blip>
          <a:srcRect/>
          <a:stretch>
            <a:fillRect/>
          </a:stretch>
        </p:blipFill>
        <p:spPr bwMode="auto">
          <a:xfrm>
            <a:off x="1862673" y="3700463"/>
            <a:ext cx="5613401" cy="3157538"/>
          </a:xfrm>
          <a:prstGeom prst="rect">
            <a:avLst/>
          </a:prstGeom>
          <a:noFill/>
          <a:ln>
            <a:noFill/>
          </a:ln>
        </p:spPr>
      </p:pic>
    </p:spTree>
    <p:extLst>
      <p:ext uri="{BB962C8B-B14F-4D97-AF65-F5344CB8AC3E}">
        <p14:creationId xmlns:p14="http://schemas.microsoft.com/office/powerpoint/2010/main" xmlns="" val="3403238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626"/>
            <a:ext cx="9141412" cy="293422"/>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7806" y="-83543"/>
            <a:ext cx="9077714" cy="523220"/>
          </a:xfrm>
          <a:prstGeom prst="rect">
            <a:avLst/>
          </a:prstGeom>
          <a:noFill/>
        </p:spPr>
        <p:txBody>
          <a:bodyPr wrap="square" rtlCol="0">
            <a:spAutoFit/>
          </a:bodyPr>
          <a:lstStyle/>
          <a:p>
            <a:r>
              <a:rPr lang="zh-CN" altLang="en-US" sz="2800" b="1" dirty="0" smtClean="0">
                <a:solidFill>
                  <a:srgbClr val="FF0000"/>
                </a:solidFill>
                <a:latin typeface="Arial Narrow"/>
                <a:ea typeface="华文细黑"/>
                <a:cs typeface="Arial Narrow"/>
              </a:rPr>
              <a:t>结论：</a:t>
            </a:r>
            <a:r>
              <a:rPr lang="en-US" sz="2800" b="1" dirty="0" smtClean="0">
                <a:latin typeface="Arial Narrow"/>
                <a:cs typeface="Arial Narrow"/>
              </a:rPr>
              <a:t>Conclusion:</a:t>
            </a:r>
            <a:endParaRPr lang="en-US" sz="2800" dirty="0"/>
          </a:p>
        </p:txBody>
      </p:sp>
      <p:sp>
        <p:nvSpPr>
          <p:cNvPr id="7" name="TextBox 6"/>
          <p:cNvSpPr txBox="1"/>
          <p:nvPr/>
        </p:nvSpPr>
        <p:spPr>
          <a:xfrm>
            <a:off x="8433624" y="-12357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r>
              <a:rPr lang="en-US" altLang="zh-CN" sz="2800" dirty="0">
                <a:solidFill>
                  <a:srgbClr val="0000FF"/>
                </a:solidFill>
                <a:latin typeface="Times"/>
                <a:cs typeface="Times"/>
              </a:rPr>
              <a:t>4</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10873" y="2864172"/>
            <a:ext cx="9141412" cy="2677656"/>
          </a:xfrm>
          <a:prstGeom prst="rect">
            <a:avLst/>
          </a:prstGeom>
        </p:spPr>
        <p:txBody>
          <a:bodyPr wrap="square">
            <a:spAutoFit/>
          </a:bodyPr>
          <a:lstStyle/>
          <a:p>
            <a:r>
              <a:rPr lang="en-US" sz="2400" dirty="0">
                <a:latin typeface="Arial Narrow"/>
                <a:cs typeface="Arial Narrow"/>
              </a:rPr>
              <a:t>There are also some traditions for becoming or being a Christian. “Don’t do this or that.” But some are legalistic and really unbiblical. So, Paul comes to the end of his letter; and he closes just the way he began: “Grace…to you!(1:3). “The grace of our Lord Jesus Christ be with your </a:t>
            </a:r>
            <a:r>
              <a:rPr lang="en-US" sz="2400" dirty="0" err="1">
                <a:latin typeface="Arial Narrow"/>
                <a:cs typeface="Arial Narrow"/>
              </a:rPr>
              <a:t>spirit,brothers</a:t>
            </a:r>
            <a:r>
              <a:rPr lang="en-US" sz="2400" dirty="0">
                <a:latin typeface="Arial Narrow"/>
                <a:cs typeface="Arial Narrow"/>
              </a:rPr>
              <a:t> and sisters</a:t>
            </a:r>
            <a:r>
              <a:rPr lang="en-US" sz="2400" dirty="0" smtClean="0">
                <a:latin typeface="Arial Narrow"/>
                <a:cs typeface="Arial Narrow"/>
              </a:rPr>
              <a:t>. Amen” </a:t>
            </a:r>
          </a:p>
          <a:p>
            <a:r>
              <a:rPr lang="en-US" sz="2400" dirty="0" smtClean="0">
                <a:latin typeface="Arial Narrow"/>
                <a:cs typeface="Arial Narrow"/>
              </a:rPr>
              <a:t>(6:18).It is grace, not </a:t>
            </a:r>
            <a:r>
              <a:rPr lang="en-US" sz="2400" dirty="0" err="1" smtClean="0">
                <a:latin typeface="Arial Narrow"/>
                <a:cs typeface="Arial Narrow"/>
              </a:rPr>
              <a:t>law;freedom</a:t>
            </a:r>
            <a:r>
              <a:rPr lang="en-US" sz="2400" dirty="0" smtClean="0">
                <a:latin typeface="Arial Narrow"/>
                <a:cs typeface="Arial Narrow"/>
              </a:rPr>
              <a:t>, not bondage. “For the law was given through Moses;</a:t>
            </a:r>
            <a:r>
              <a:rPr lang="en-US" sz="2400" dirty="0">
                <a:latin typeface="Arial Narrow"/>
                <a:cs typeface="Arial Narrow"/>
              </a:rPr>
              <a:t> grace and truth came through Jesus Christ”(Jn.1:17)</a:t>
            </a:r>
            <a:r>
              <a:rPr lang="en-US" sz="2400" dirty="0" smtClean="0">
                <a:latin typeface="Arial Narrow"/>
                <a:cs typeface="Arial Narrow"/>
              </a:rPr>
              <a:t>. “</a:t>
            </a:r>
            <a:r>
              <a:rPr lang="en-US" sz="2400" dirty="0">
                <a:latin typeface="Arial Narrow"/>
                <a:cs typeface="Arial Narrow"/>
              </a:rPr>
              <a:t>You will know the </a:t>
            </a:r>
            <a:endParaRPr lang="en-US" sz="2400" dirty="0" smtClean="0">
              <a:latin typeface="Arial Narrow"/>
              <a:cs typeface="Arial Narrow"/>
            </a:endParaRPr>
          </a:p>
          <a:p>
            <a:r>
              <a:rPr lang="en-US" sz="2400" dirty="0" smtClean="0">
                <a:latin typeface="Arial Narrow"/>
                <a:cs typeface="Arial Narrow"/>
              </a:rPr>
              <a:t>truth</a:t>
            </a:r>
            <a:r>
              <a:rPr lang="en-US" sz="2400" dirty="0">
                <a:latin typeface="Arial Narrow"/>
                <a:cs typeface="Arial Narrow"/>
              </a:rPr>
              <a:t>, </a:t>
            </a:r>
            <a:r>
              <a:rPr lang="en-US" sz="2400" dirty="0" smtClean="0">
                <a:latin typeface="Arial Narrow"/>
                <a:cs typeface="Arial Narrow"/>
              </a:rPr>
              <a:t>and</a:t>
            </a:r>
            <a:r>
              <a:rPr lang="en-US" sz="2400" dirty="0">
                <a:latin typeface="Arial Narrow"/>
                <a:cs typeface="Arial Narrow"/>
              </a:rPr>
              <a:t> the truth will set you free”(8:32)</a:t>
            </a:r>
            <a:r>
              <a:rPr lang="en-US" sz="2400" dirty="0" smtClean="0">
                <a:latin typeface="Arial Narrow"/>
                <a:cs typeface="Arial Narrow"/>
              </a:rPr>
              <a:t>.</a:t>
            </a:r>
            <a:endParaRPr lang="en-US" sz="2400" dirty="0">
              <a:latin typeface="Arial Narrow"/>
              <a:cs typeface="Arial Narrow"/>
            </a:endParaRPr>
          </a:p>
        </p:txBody>
      </p:sp>
      <p:sp>
        <p:nvSpPr>
          <p:cNvPr id="12" name="Rectangle 11"/>
          <p:cNvSpPr/>
          <p:nvPr/>
        </p:nvSpPr>
        <p:spPr>
          <a:xfrm>
            <a:off x="0" y="305047"/>
            <a:ext cx="9144000" cy="2677656"/>
          </a:xfrm>
          <a:prstGeom prst="rect">
            <a:avLst/>
          </a:prstGeom>
        </p:spPr>
        <p:txBody>
          <a:bodyPr wrap="square">
            <a:spAutoFit/>
          </a:bodyPr>
          <a:lstStyle/>
          <a:p>
            <a:r>
              <a:rPr lang="zh-CN" altLang="en-US" sz="2400" dirty="0" smtClean="0">
                <a:solidFill>
                  <a:srgbClr val="FF0000"/>
                </a:solidFill>
                <a:latin typeface="华文细黑"/>
                <a:ea typeface="华文细黑"/>
                <a:cs typeface="华文细黑"/>
              </a:rPr>
              <a:t>还有一些成为或做一个基督</a:t>
            </a:r>
            <a:r>
              <a:rPr lang="zh-CN" altLang="en-US" sz="2400" dirty="0">
                <a:solidFill>
                  <a:srgbClr val="FF0000"/>
                </a:solidFill>
                <a:latin typeface="华文细黑"/>
                <a:ea typeface="华文细黑"/>
                <a:cs typeface="华文细黑"/>
              </a:rPr>
              <a:t>徒的传统。 “</a:t>
            </a:r>
            <a:r>
              <a:rPr lang="zh-CN" altLang="en-US" sz="2400" dirty="0" smtClean="0">
                <a:solidFill>
                  <a:srgbClr val="FF0000"/>
                </a:solidFill>
                <a:latin typeface="华文细黑"/>
                <a:ea typeface="华文细黑"/>
                <a:cs typeface="华文细黑"/>
              </a:rPr>
              <a:t>不要做这个或是那个。”</a:t>
            </a:r>
            <a:r>
              <a:rPr lang="en-US" altLang="zh-CN"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但有些</a:t>
            </a:r>
            <a:r>
              <a:rPr lang="zh-CN" altLang="en-US" sz="2400" dirty="0">
                <a:solidFill>
                  <a:srgbClr val="FF0000"/>
                </a:solidFill>
                <a:latin typeface="华文细黑"/>
                <a:ea typeface="华文细黑"/>
                <a:cs typeface="华文细黑"/>
              </a:rPr>
              <a:t>是法律上的，</a:t>
            </a:r>
            <a:r>
              <a:rPr lang="zh-CN" altLang="en-US" sz="2400" dirty="0" smtClean="0">
                <a:solidFill>
                  <a:srgbClr val="FF0000"/>
                </a:solidFill>
                <a:latin typeface="华文细黑"/>
                <a:ea typeface="华文细黑"/>
                <a:cs typeface="华文细黑"/>
              </a:rPr>
              <a:t>真正的不合圣经的</a:t>
            </a:r>
            <a:r>
              <a:rPr lang="zh-CN" altLang="en-US" sz="2400" dirty="0">
                <a:solidFill>
                  <a:srgbClr val="FF0000"/>
                </a:solidFill>
                <a:latin typeface="华文细黑"/>
                <a:ea typeface="华文细黑"/>
                <a:cs typeface="华文细黑"/>
              </a:rPr>
              <a:t>。 所以，</a:t>
            </a:r>
            <a:r>
              <a:rPr lang="zh-CN" altLang="en-US" sz="2400" dirty="0" smtClean="0">
                <a:solidFill>
                  <a:srgbClr val="FF0000"/>
                </a:solidFill>
                <a:latin typeface="华文细黑"/>
                <a:ea typeface="华文细黑"/>
                <a:cs typeface="华文细黑"/>
              </a:rPr>
              <a:t>保罗</a:t>
            </a:r>
            <a:r>
              <a:rPr lang="zh-CN" altLang="en-US" sz="2400" dirty="0">
                <a:solidFill>
                  <a:srgbClr val="FF0000"/>
                </a:solidFill>
                <a:latin typeface="华文细黑"/>
                <a:ea typeface="华文细黑"/>
                <a:cs typeface="华文细黑"/>
              </a:rPr>
              <a:t>在他的信的末尾，他以与开始一样</a:t>
            </a:r>
            <a:r>
              <a:rPr lang="zh-CN" altLang="en-US" sz="2400" dirty="0" smtClean="0">
                <a:solidFill>
                  <a:srgbClr val="FF0000"/>
                </a:solidFill>
                <a:latin typeface="华文细黑"/>
                <a:ea typeface="华文细黑"/>
                <a:cs typeface="华文细黑"/>
              </a:rPr>
              <a:t>的方式结束“愿恩惠</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归与你们！</a:t>
            </a:r>
            <a:r>
              <a:rPr lang="en-US" altLang="zh-CN" sz="2400" dirty="0" smtClean="0">
                <a:solidFill>
                  <a:srgbClr val="FF0000"/>
                </a:solidFill>
                <a:latin typeface="华文细黑"/>
                <a:ea typeface="华文细黑"/>
                <a:cs typeface="华文细黑"/>
              </a:rPr>
              <a:t>(1:3)</a:t>
            </a:r>
            <a:r>
              <a:rPr lang="zh-CN" altLang="en-US" sz="2400" dirty="0" smtClean="0">
                <a:solidFill>
                  <a:srgbClr val="FF0000"/>
                </a:solidFill>
                <a:latin typeface="华文细黑"/>
                <a:ea typeface="华文细黑"/>
                <a:cs typeface="华文细黑"/>
              </a:rPr>
              <a:t>。 “兄弟们，愿我主耶稣基督的恩常在你们心里。阿门！”</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6</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18)</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是恩典，不是律法</a:t>
            </a:r>
            <a:r>
              <a:rPr lang="zh-CN" altLang="en-US" sz="2400" dirty="0" smtClean="0">
                <a:solidFill>
                  <a:srgbClr val="FF0000"/>
                </a:solidFill>
                <a:latin typeface="华文细黑"/>
                <a:ea typeface="华文细黑"/>
                <a:cs typeface="华文细黑"/>
              </a:rPr>
              <a:t>，是自由而不是捆绑。“律法本是藉着摩西传的， 恩典和真理都是由耶稣基督来的”（约</a:t>
            </a:r>
            <a:r>
              <a:rPr lang="en-US" altLang="zh-CN" sz="2400" dirty="0" smtClean="0">
                <a:solidFill>
                  <a:srgbClr val="FF0000"/>
                </a:solidFill>
                <a:latin typeface="华文细黑"/>
                <a:ea typeface="华文细黑"/>
                <a:cs typeface="华文细黑"/>
              </a:rPr>
              <a:t>1:17</a:t>
            </a:r>
            <a:r>
              <a:rPr lang="zh-CN" altLang="en-US" sz="2400" dirty="0" smtClean="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“你会知道真相，真理会让你自由”（</a:t>
            </a:r>
            <a:r>
              <a:rPr lang="en-US" altLang="zh-CN" sz="2400" dirty="0">
                <a:solidFill>
                  <a:srgbClr val="FF0000"/>
                </a:solidFill>
                <a:latin typeface="华文细黑"/>
                <a:ea typeface="华文细黑"/>
                <a:cs typeface="华文细黑"/>
              </a:rPr>
              <a:t>8:32</a:t>
            </a:r>
            <a:r>
              <a:rPr lang="zh-CN"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Tree>
    <p:extLst>
      <p:ext uri="{BB962C8B-B14F-4D97-AF65-F5344CB8AC3E}">
        <p14:creationId xmlns:p14="http://schemas.microsoft.com/office/powerpoint/2010/main" xmlns="" val="1613096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441" y="-89732"/>
            <a:ext cx="9198681" cy="6839201"/>
          </a:xfrm>
        </p:spPr>
        <p:txBody>
          <a:bodyPr>
            <a:noAutofit/>
          </a:bodyPr>
          <a:lstStyle/>
          <a:p>
            <a:pPr algn="l"/>
            <a:r>
              <a:rPr lang="zh-CN" altLang="en-US" sz="4000" b="1" dirty="0">
                <a:solidFill>
                  <a:schemeClr val="tx1"/>
                </a:solidFill>
                <a:latin typeface="Arial Narrow"/>
                <a:ea typeface="华文细黑"/>
                <a:cs typeface="Arial Narrow"/>
              </a:rPr>
              <a:t>主日</a:t>
            </a:r>
            <a:r>
              <a:rPr lang="en-US" altLang="zh-CN" sz="4000" b="1" dirty="0">
                <a:solidFill>
                  <a:schemeClr val="tx1"/>
                </a:solidFill>
                <a:latin typeface="Arial Narrow"/>
                <a:ea typeface="华文细黑"/>
                <a:cs typeface="Arial Narrow"/>
              </a:rPr>
              <a:t>:</a:t>
            </a:r>
            <a:r>
              <a:rPr lang="zh-CN" altLang="en-US" sz="4000" dirty="0">
                <a:solidFill>
                  <a:schemeClr val="tx1"/>
                </a:solidFill>
                <a:latin typeface="Arial Narrow"/>
                <a:ea typeface="华文细黑"/>
                <a:cs typeface="Arial Narrow"/>
              </a:rPr>
              <a:t>二零</a:t>
            </a:r>
            <a:r>
              <a:rPr lang="zh-CN" altLang="en-US" sz="4000" dirty="0" smtClean="0">
                <a:solidFill>
                  <a:schemeClr val="tx1"/>
                </a:solidFill>
                <a:latin typeface="Arial Narrow"/>
                <a:ea typeface="华文细黑"/>
                <a:cs typeface="Arial Narrow"/>
              </a:rPr>
              <a:t>一七年</a:t>
            </a:r>
            <a:r>
              <a:rPr lang="zh-CN" altLang="en-US" sz="4000" dirty="0">
                <a:solidFill>
                  <a:schemeClr val="tx1"/>
                </a:solidFill>
                <a:latin typeface="Arial Narrow"/>
                <a:ea typeface="华文细黑"/>
                <a:cs typeface="Arial Narrow"/>
              </a:rPr>
              <a:t>七月三十日</a:t>
            </a:r>
            <a:endParaRPr lang="en-US" altLang="zh-CN" sz="4000" dirty="0">
              <a:solidFill>
                <a:schemeClr val="tx1"/>
              </a:solidFill>
              <a:latin typeface="Arial Narrow"/>
              <a:ea typeface="华文细黑"/>
              <a:cs typeface="Arial Narrow"/>
            </a:endParaRPr>
          </a:p>
          <a:p>
            <a:pPr algn="l"/>
            <a:r>
              <a:rPr lang="en-US" altLang="zh-CN" sz="4000" b="1" dirty="0">
                <a:solidFill>
                  <a:schemeClr val="tx1"/>
                </a:solidFill>
                <a:latin typeface="Arial Narrow"/>
                <a:ea typeface="华文细黑"/>
                <a:cs typeface="Arial Narrow"/>
              </a:rPr>
              <a:t>Sunday: </a:t>
            </a:r>
            <a:r>
              <a:rPr lang="en-US" altLang="zh-CN" sz="4000" dirty="0" smtClean="0">
                <a:solidFill>
                  <a:schemeClr val="tx1"/>
                </a:solidFill>
                <a:latin typeface="Arial Narrow"/>
                <a:ea typeface="华文细黑"/>
                <a:cs typeface="Arial Narrow"/>
              </a:rPr>
              <a:t>July 30, </a:t>
            </a:r>
            <a:r>
              <a:rPr lang="en-US" altLang="zh-CN" sz="4000" dirty="0">
                <a:solidFill>
                  <a:schemeClr val="tx1"/>
                </a:solidFill>
                <a:latin typeface="Arial Narrow"/>
                <a:ea typeface="华文细黑"/>
                <a:cs typeface="Arial Narrow"/>
              </a:rPr>
              <a:t>2017 </a:t>
            </a:r>
          </a:p>
          <a:p>
            <a:pPr algn="l"/>
            <a:r>
              <a:rPr lang="zh-CN" altLang="en-US" sz="4000" dirty="0">
                <a:solidFill>
                  <a:srgbClr val="0000FF"/>
                </a:solidFill>
                <a:latin typeface="Arial Narrow"/>
                <a:ea typeface="华文细黑"/>
                <a:cs typeface="Arial Narrow"/>
              </a:rPr>
              <a:t>何礼义牧师</a:t>
            </a:r>
            <a:r>
              <a:rPr lang="en-US" altLang="zh-CN" sz="4000" dirty="0">
                <a:solidFill>
                  <a:srgbClr val="0000FF"/>
                </a:solidFill>
                <a:latin typeface="Arial Narrow"/>
                <a:ea typeface="华文细黑"/>
                <a:cs typeface="Arial Narrow"/>
              </a:rPr>
              <a:t> </a:t>
            </a:r>
            <a:r>
              <a:rPr lang="en-US" sz="4000" dirty="0">
                <a:solidFill>
                  <a:srgbClr val="0000FF"/>
                </a:solidFill>
                <a:latin typeface="Arial Narrow"/>
                <a:ea typeface="华文细黑"/>
                <a:cs typeface="Arial Narrow"/>
              </a:rPr>
              <a:t>Pastor Gary Hart</a:t>
            </a:r>
          </a:p>
          <a:p>
            <a:pPr algn="l"/>
            <a:r>
              <a:rPr lang="zh-CN" altLang="en-US" sz="4000" b="1" dirty="0">
                <a:solidFill>
                  <a:srgbClr val="660066"/>
                </a:solidFill>
                <a:latin typeface="华文细黑"/>
                <a:ea typeface="华文细黑"/>
                <a:cs typeface="华文细黑"/>
              </a:rPr>
              <a:t>题目：</a:t>
            </a:r>
            <a:r>
              <a:rPr lang="en-US" altLang="zh-CN" sz="4000" b="1" dirty="0" smtClean="0">
                <a:solidFill>
                  <a:srgbClr val="660066"/>
                </a:solidFill>
                <a:latin typeface="华文细黑"/>
                <a:ea typeface="华文细黑"/>
                <a:cs typeface="华文细黑"/>
              </a:rPr>
              <a:t>“</a:t>
            </a:r>
            <a:r>
              <a:rPr lang="zh-CN" altLang="en-US" sz="4000" b="1" dirty="0" smtClean="0">
                <a:solidFill>
                  <a:srgbClr val="660066"/>
                </a:solidFill>
                <a:latin typeface="华文细黑"/>
                <a:ea typeface="华文细黑"/>
                <a:cs typeface="华文细黑"/>
              </a:rPr>
              <a:t>守律法</a:t>
            </a:r>
            <a:r>
              <a:rPr lang="en-US" sz="4000" dirty="0" smtClean="0">
                <a:solidFill>
                  <a:srgbClr val="660066"/>
                </a:solidFill>
                <a:latin typeface="华文细黑"/>
                <a:ea typeface="华文细黑"/>
                <a:cs typeface="华文细黑"/>
              </a:rPr>
              <a:t>的教会</a:t>
            </a:r>
            <a:r>
              <a:rPr lang="zh-TW" altLang="en-US" sz="4000" b="1" dirty="0" smtClean="0">
                <a:solidFill>
                  <a:srgbClr val="660066"/>
                </a:solidFill>
                <a:latin typeface="华文细黑"/>
                <a:ea typeface="华文细黑"/>
                <a:cs typeface="华文细黑"/>
              </a:rPr>
              <a:t>。</a:t>
            </a:r>
            <a:r>
              <a:rPr lang="en-US" altLang="zh-TW" sz="4000" b="1" dirty="0">
                <a:solidFill>
                  <a:srgbClr val="660066"/>
                </a:solidFill>
                <a:latin typeface="华文细黑"/>
                <a:ea typeface="华文细黑"/>
                <a:cs typeface="华文细黑"/>
              </a:rPr>
              <a:t>”</a:t>
            </a:r>
          </a:p>
          <a:p>
            <a:pPr algn="l"/>
            <a:r>
              <a:rPr lang="en-US" sz="4000" b="1" dirty="0">
                <a:solidFill>
                  <a:srgbClr val="660066"/>
                </a:solidFill>
                <a:latin typeface="Arial Narrow"/>
                <a:ea typeface="华文细黑"/>
                <a:cs typeface="Arial Narrow"/>
              </a:rPr>
              <a:t>Topic: </a:t>
            </a:r>
            <a:r>
              <a:rPr lang="en-US" sz="4000" dirty="0" smtClean="0">
                <a:solidFill>
                  <a:srgbClr val="660066"/>
                </a:solidFill>
                <a:latin typeface="Arial Narrow"/>
                <a:cs typeface="Arial Narrow"/>
              </a:rPr>
              <a:t>“Legalistic Church</a:t>
            </a:r>
            <a:r>
              <a:rPr lang="en-US" sz="4000" dirty="0">
                <a:solidFill>
                  <a:srgbClr val="660066"/>
                </a:solidFill>
                <a:latin typeface="Arial Narrow"/>
                <a:cs typeface="Arial Narrow"/>
              </a:rPr>
              <a:t>.”</a:t>
            </a:r>
          </a:p>
          <a:p>
            <a:pPr algn="l"/>
            <a:r>
              <a:rPr lang="zh-CN" altLang="en-US" sz="4000" b="1" dirty="0">
                <a:solidFill>
                  <a:srgbClr val="FF0000"/>
                </a:solidFill>
                <a:latin typeface="华文细黑"/>
                <a:ea typeface="华文细黑"/>
                <a:cs typeface="华文细黑"/>
              </a:rPr>
              <a:t>经文</a:t>
            </a:r>
            <a:r>
              <a:rPr lang="en-US" altLang="zh-CN" sz="4000" b="1" dirty="0" smtClean="0">
                <a:solidFill>
                  <a:srgbClr val="FF0000"/>
                </a:solidFill>
                <a:latin typeface="华文细黑"/>
                <a:ea typeface="华文细黑"/>
                <a:cs typeface="华文细黑"/>
              </a:rPr>
              <a:t>:</a:t>
            </a:r>
            <a:r>
              <a:rPr lang="zh-CN" altLang="en-US" sz="4000" b="1" dirty="0" smtClean="0">
                <a:solidFill>
                  <a:srgbClr val="FF0000"/>
                </a:solidFill>
                <a:latin typeface="华文细黑"/>
                <a:ea typeface="华文细黑"/>
                <a:cs typeface="华文细黑"/>
              </a:rPr>
              <a:t>徒</a:t>
            </a:r>
            <a:r>
              <a:rPr lang="en-US" altLang="zh-CN" sz="4000" b="1" dirty="0" smtClean="0">
                <a:solidFill>
                  <a:srgbClr val="FF0000"/>
                </a:solidFill>
                <a:latin typeface="华文细黑"/>
                <a:ea typeface="华文细黑"/>
                <a:cs typeface="华文细黑"/>
              </a:rPr>
              <a:t>14:21-28 </a:t>
            </a:r>
            <a:r>
              <a:rPr lang="en-US" sz="4000" b="1" dirty="0" smtClean="0">
                <a:solidFill>
                  <a:srgbClr val="FF0000"/>
                </a:solidFill>
                <a:latin typeface="Arial Narrow"/>
                <a:ea typeface="华文细黑"/>
                <a:cs typeface="Arial Narrow"/>
              </a:rPr>
              <a:t>Text</a:t>
            </a:r>
            <a:r>
              <a:rPr lang="en-US" sz="4000" b="1" dirty="0">
                <a:solidFill>
                  <a:srgbClr val="FF0000"/>
                </a:solidFill>
                <a:latin typeface="Arial Narrow"/>
                <a:ea typeface="华文细黑"/>
                <a:cs typeface="Arial Narrow"/>
              </a:rPr>
              <a:t>: Acts </a:t>
            </a:r>
            <a:r>
              <a:rPr lang="en-US" sz="4000" b="1" dirty="0" smtClean="0">
                <a:solidFill>
                  <a:srgbClr val="FF0000"/>
                </a:solidFill>
                <a:latin typeface="Arial Narrow"/>
                <a:ea typeface="华文细黑"/>
                <a:cs typeface="Arial Narrow"/>
              </a:rPr>
              <a:t>14:21-28</a:t>
            </a:r>
            <a:endParaRPr lang="en-US" altLang="zh-CN" sz="4000" b="1" dirty="0">
              <a:solidFill>
                <a:srgbClr val="FF0000"/>
              </a:solidFill>
              <a:latin typeface="华文细黑"/>
              <a:ea typeface="华文细黑"/>
              <a:cs typeface="华文细黑"/>
            </a:endParaRPr>
          </a:p>
          <a:p>
            <a:pPr algn="l"/>
            <a:r>
              <a:rPr lang="zh-TW" altLang="en-US" sz="4000" dirty="0" smtClean="0">
                <a:solidFill>
                  <a:srgbClr val="008000"/>
                </a:solidFill>
                <a:latin typeface="华文细黑"/>
                <a:ea typeface="华文细黑"/>
                <a:cs typeface="华文细黑"/>
              </a:rPr>
              <a:t>“</a:t>
            </a:r>
            <a:r>
              <a:rPr lang="zh-CN" altLang="en-US" sz="4000" dirty="0" smtClean="0">
                <a:solidFill>
                  <a:srgbClr val="008000"/>
                </a:solidFill>
                <a:latin typeface="华文细黑"/>
                <a:ea typeface="华文细黑"/>
                <a:cs typeface="华文细黑"/>
              </a:rPr>
              <a:t>劝他们恒守所信的道</a:t>
            </a:r>
            <a:r>
              <a:rPr lang="zh-TW" altLang="en-US" sz="4000" dirty="0" smtClean="0">
                <a:solidFill>
                  <a:srgbClr val="008000"/>
                </a:solidFill>
                <a:latin typeface="华文细黑"/>
                <a:ea typeface="华文细黑"/>
                <a:cs typeface="华文细黑"/>
              </a:rPr>
              <a:t>”</a:t>
            </a:r>
            <a:r>
              <a:rPr lang="en-US" altLang="zh-TW" sz="4000" dirty="0" smtClean="0">
                <a:solidFill>
                  <a:srgbClr val="008000"/>
                </a:solidFill>
                <a:latin typeface="华文细黑"/>
                <a:ea typeface="华文细黑"/>
                <a:cs typeface="华文细黑"/>
              </a:rPr>
              <a:t> (</a:t>
            </a:r>
            <a:r>
              <a:rPr lang="zh-CN" altLang="en-US" sz="4000" dirty="0" smtClean="0">
                <a:solidFill>
                  <a:srgbClr val="008000"/>
                </a:solidFill>
                <a:latin typeface="华文细黑"/>
                <a:ea typeface="华文细黑"/>
                <a:cs typeface="华文细黑"/>
              </a:rPr>
              <a:t>徒</a:t>
            </a:r>
            <a:r>
              <a:rPr lang="en-US" altLang="zh-CN" sz="4000" dirty="0" smtClean="0">
                <a:solidFill>
                  <a:srgbClr val="008000"/>
                </a:solidFill>
                <a:latin typeface="华文细黑"/>
                <a:ea typeface="华文细黑"/>
                <a:cs typeface="华文细黑"/>
              </a:rPr>
              <a:t>14:22)</a:t>
            </a:r>
            <a:r>
              <a:rPr lang="zh-CN" altLang="en-US" sz="4000" dirty="0" smtClean="0">
                <a:solidFill>
                  <a:srgbClr val="008000"/>
                </a:solidFill>
                <a:latin typeface="华文细黑"/>
                <a:ea typeface="华文细黑"/>
                <a:cs typeface="华文细黑"/>
              </a:rPr>
              <a:t>。</a:t>
            </a:r>
            <a:endParaRPr lang="en-US" altLang="zh-TW" sz="4000" dirty="0">
              <a:solidFill>
                <a:srgbClr val="008000"/>
              </a:solidFill>
              <a:latin typeface="华文细黑"/>
              <a:ea typeface="华文细黑"/>
              <a:cs typeface="华文细黑"/>
            </a:endParaRPr>
          </a:p>
          <a:p>
            <a:pPr algn="l"/>
            <a:r>
              <a:rPr lang="en-US" sz="4000" dirty="0" smtClean="0">
                <a:solidFill>
                  <a:srgbClr val="008000"/>
                </a:solidFill>
                <a:latin typeface="Arial Narrow"/>
                <a:cs typeface="Arial Narrow"/>
              </a:rPr>
              <a:t>“</a:t>
            </a:r>
            <a:r>
              <a:rPr lang="en-US" sz="4000" dirty="0">
                <a:solidFill>
                  <a:srgbClr val="008000"/>
                </a:solidFill>
                <a:latin typeface="Arial Narrow"/>
                <a:cs typeface="Arial Narrow"/>
              </a:rPr>
              <a:t>Encouraging them to remain true to the faith</a:t>
            </a:r>
            <a:r>
              <a:rPr lang="en-US" sz="4000" dirty="0" smtClean="0">
                <a:solidFill>
                  <a:srgbClr val="008000"/>
                </a:solidFill>
                <a:latin typeface="Arial Narrow"/>
                <a:cs typeface="Arial Narrow"/>
              </a:rPr>
              <a:t>” (</a:t>
            </a:r>
            <a:r>
              <a:rPr lang="en-US" sz="4000" dirty="0">
                <a:solidFill>
                  <a:srgbClr val="008000"/>
                </a:solidFill>
                <a:latin typeface="Arial Narrow"/>
                <a:cs typeface="Arial Narrow"/>
              </a:rPr>
              <a:t>Ac.14</a:t>
            </a:r>
            <a:r>
              <a:rPr lang="en-US" sz="4000" dirty="0" smtClean="0">
                <a:solidFill>
                  <a:srgbClr val="008000"/>
                </a:solidFill>
                <a:latin typeface="Arial Narrow"/>
                <a:cs typeface="Arial Narrow"/>
              </a:rPr>
              <a:t>:22)</a:t>
            </a:r>
            <a:r>
              <a:rPr lang="en-US" sz="4000" dirty="0">
                <a:solidFill>
                  <a:srgbClr val="008000"/>
                </a:solidFill>
                <a:latin typeface="Arial Narrow"/>
                <a:cs typeface="Arial Narrow"/>
              </a:rPr>
              <a:t>. </a:t>
            </a:r>
            <a:endParaRPr lang="en-US" sz="4000" dirty="0">
              <a:solidFill>
                <a:srgbClr val="008000"/>
              </a:solidFill>
              <a:latin typeface="Arial Narrow"/>
              <a:ea typeface="华文细黑"/>
              <a:cs typeface="Arial Narrow"/>
            </a:endParaRPr>
          </a:p>
        </p:txBody>
      </p:sp>
      <p:sp>
        <p:nvSpPr>
          <p:cNvPr id="10" name="TextBox 9"/>
          <p:cNvSpPr txBox="1"/>
          <p:nvPr/>
        </p:nvSpPr>
        <p:spPr>
          <a:xfrm>
            <a:off x="8577692" y="6219729"/>
            <a:ext cx="1101818" cy="523220"/>
          </a:xfrm>
          <a:prstGeom prst="rect">
            <a:avLst/>
          </a:prstGeom>
          <a:noFill/>
        </p:spPr>
        <p:txBody>
          <a:bodyPr wrap="square" rtlCol="0">
            <a:spAutoFit/>
          </a:bodyPr>
          <a:lstStyle/>
          <a:p>
            <a:r>
              <a:rPr lang="en-US" altLang="zh-CN" sz="2800" dirty="0" smtClean="0">
                <a:solidFill>
                  <a:srgbClr val="0000FF"/>
                </a:solidFill>
                <a:latin typeface="Arial Narrow"/>
                <a:cs typeface="Arial Narrow"/>
              </a:rPr>
              <a:t>(1)</a:t>
            </a:r>
            <a:endParaRPr lang="en-US" sz="2800" dirty="0">
              <a:solidFill>
                <a:srgbClr val="0000FF"/>
              </a:solidFill>
              <a:latin typeface="Arial Narrow"/>
              <a:cs typeface="Arial Narrow"/>
            </a:endParaRPr>
          </a:p>
        </p:txBody>
      </p:sp>
      <p:pic>
        <p:nvPicPr>
          <p:cNvPr id="6" name="Picture 5" descr="Screen Shot 2017-01-02 at 9.24.49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3200" y="2407561"/>
            <a:ext cx="2610040" cy="940460"/>
          </a:xfrm>
          <a:prstGeom prst="rect">
            <a:avLst/>
          </a:prstGeom>
        </p:spPr>
      </p:pic>
      <p:pic>
        <p:nvPicPr>
          <p:cNvPr id="7" name="Picture 6" descr="Screen Shot 2017-01-10 at 1.52.46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03254" y="778917"/>
            <a:ext cx="2640745" cy="1640757"/>
          </a:xfrm>
          <a:prstGeom prst="rect">
            <a:avLst/>
          </a:prstGeom>
        </p:spPr>
      </p:pic>
    </p:spTree>
    <p:extLst>
      <p:ext uri="{BB962C8B-B14F-4D97-AF65-F5344CB8AC3E}">
        <p14:creationId xmlns:p14="http://schemas.microsoft.com/office/powerpoint/2010/main" xmlns="" val="798226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348093"/>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28442" y="-90480"/>
            <a:ext cx="9153201" cy="461665"/>
          </a:xfrm>
          <a:prstGeom prst="rect">
            <a:avLst/>
          </a:prstGeom>
          <a:noFill/>
        </p:spPr>
        <p:txBody>
          <a:bodyPr wrap="square" rtlCol="0">
            <a:spAutoFit/>
          </a:bodyPr>
          <a:lstStyle/>
          <a:p>
            <a:r>
              <a:rPr lang="zh-CN" altLang="en-US" sz="2400" b="1" dirty="0" smtClean="0">
                <a:solidFill>
                  <a:srgbClr val="FF0000"/>
                </a:solidFill>
                <a:latin typeface="Arial Narrow"/>
                <a:ea typeface="华文细黑"/>
                <a:cs typeface="Arial Narrow"/>
              </a:rPr>
              <a:t>引言</a:t>
            </a:r>
            <a:r>
              <a:rPr lang="en-US" altLang="zh-CN" sz="2400" b="1" dirty="0" smtClean="0">
                <a:solidFill>
                  <a:srgbClr val="FF0000"/>
                </a:solidFill>
                <a:latin typeface="Arial Narrow"/>
                <a:ea typeface="华文细黑"/>
                <a:cs typeface="Arial Narrow"/>
              </a:rPr>
              <a:t>:A</a:t>
            </a:r>
            <a:r>
              <a:rPr lang="zh-CN" altLang="en-US" sz="2400" b="1" dirty="0" smtClean="0">
                <a:solidFill>
                  <a:srgbClr val="FF0000"/>
                </a:solidFill>
                <a:latin typeface="Arial Narrow"/>
                <a:ea typeface="华文细黑"/>
                <a:cs typeface="Arial Narrow"/>
              </a:rPr>
              <a:t>。使徒行传的信息。</a:t>
            </a:r>
            <a:r>
              <a:rPr lang="en-US" sz="2400" b="1" dirty="0" smtClean="0">
                <a:effectLst/>
                <a:latin typeface="Arial Narrow"/>
                <a:ea typeface="华文细黑"/>
                <a:cs typeface="Arial Narrow"/>
              </a:rPr>
              <a:t> </a:t>
            </a:r>
            <a:r>
              <a:rPr lang="en-US" sz="2400" b="1" dirty="0" smtClean="0">
                <a:latin typeface="Arial Narrow"/>
                <a:cs typeface="Arial Narrow"/>
              </a:rPr>
              <a:t>Intro: </a:t>
            </a:r>
            <a:r>
              <a:rPr lang="en-US" sz="2400" b="1" dirty="0" err="1" smtClean="0">
                <a:latin typeface="Arial Narrow"/>
                <a:cs typeface="Arial Narrow"/>
              </a:rPr>
              <a:t>A.Message</a:t>
            </a:r>
            <a:r>
              <a:rPr lang="en-US" sz="2400" b="1" dirty="0" smtClean="0">
                <a:latin typeface="Arial Narrow"/>
                <a:cs typeface="Arial Narrow"/>
              </a:rPr>
              <a:t> </a:t>
            </a:r>
            <a:r>
              <a:rPr lang="en-US" sz="2400" b="1" dirty="0">
                <a:latin typeface="Arial Narrow"/>
                <a:cs typeface="Arial Narrow"/>
              </a:rPr>
              <a:t>of </a:t>
            </a:r>
            <a:r>
              <a:rPr lang="en-US" sz="2400" b="1" dirty="0" smtClean="0">
                <a:latin typeface="Arial Narrow"/>
                <a:cs typeface="Arial Narrow"/>
              </a:rPr>
              <a:t>Acts </a:t>
            </a:r>
            <a:r>
              <a:rPr lang="en-US" sz="2400" b="1" dirty="0">
                <a:latin typeface="Arial Narrow"/>
                <a:cs typeface="Arial Narrow"/>
              </a:rPr>
              <a:t>of the </a:t>
            </a:r>
            <a:r>
              <a:rPr lang="en-US" sz="2400" b="1" dirty="0" smtClean="0">
                <a:latin typeface="Arial Narrow"/>
                <a:cs typeface="Arial Narrow"/>
              </a:rPr>
              <a:t>Apostles.</a:t>
            </a:r>
            <a:r>
              <a:rPr lang="en-US" sz="2400" dirty="0" smtClean="0">
                <a:latin typeface="Arial Narrow"/>
                <a:cs typeface="Arial Narrow"/>
              </a:rPr>
              <a:t> </a:t>
            </a:r>
            <a:endParaRPr lang="en-US" sz="2400" b="1" dirty="0">
              <a:latin typeface="Arial Narrow"/>
              <a:ea typeface="华文细黑"/>
              <a:cs typeface="Arial Narrow"/>
            </a:endParaRPr>
          </a:p>
        </p:txBody>
      </p:sp>
      <p:sp>
        <p:nvSpPr>
          <p:cNvPr id="8" name="Rectangle 7"/>
          <p:cNvSpPr/>
          <p:nvPr/>
        </p:nvSpPr>
        <p:spPr>
          <a:xfrm>
            <a:off x="-43896" y="367602"/>
            <a:ext cx="9394730" cy="6370974"/>
          </a:xfrm>
          <a:prstGeom prst="rect">
            <a:avLst/>
          </a:prstGeom>
        </p:spPr>
        <p:txBody>
          <a:bodyPr wrap="square">
            <a:spAutoFit/>
          </a:bodyPr>
          <a:lstStyle/>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一</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基督建造祂的教会（基督的灵借着使徒在作工）。</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二</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圣灵的指挥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控制和赋权的事工</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创立和加强了教会，并使它成长</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三</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使徒行传是</a:t>
            </a:r>
            <a:r>
              <a:rPr lang="zh-TW" altLang="en-US" sz="2400" dirty="0">
                <a:solidFill>
                  <a:srgbClr val="FF0000"/>
                </a:solidFill>
                <a:latin typeface="华文细黑"/>
                <a:ea typeface="华文细黑"/>
                <a:cs typeface="华文细黑"/>
              </a:rPr>
              <a:t>一个过渡时期</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从耶稣的</a:t>
            </a:r>
            <a:r>
              <a:rPr lang="zh-CN" altLang="en-US" sz="2400" dirty="0">
                <a:solidFill>
                  <a:srgbClr val="FF0000"/>
                </a:solidFill>
                <a:latin typeface="华文细黑"/>
                <a:ea typeface="华文细黑"/>
                <a:cs typeface="华文细黑"/>
              </a:rPr>
              <a:t>事工</a:t>
            </a:r>
            <a:r>
              <a:rPr lang="zh-TW" altLang="en-US" sz="2400" dirty="0">
                <a:solidFill>
                  <a:srgbClr val="FF0000"/>
                </a:solidFill>
                <a:latin typeface="华文细黑"/>
                <a:ea typeface="华文细黑"/>
                <a:cs typeface="华文细黑"/>
              </a:rPr>
              <a:t>到使徒的</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从旧约到新约</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从以色列作神的见证</a:t>
            </a:r>
            <a:r>
              <a:rPr lang="zh-CN" altLang="en-US" sz="2400" dirty="0">
                <a:solidFill>
                  <a:srgbClr val="FF0000"/>
                </a:solidFill>
                <a:latin typeface="华文细黑"/>
                <a:ea typeface="华文细黑"/>
                <a:cs typeface="华文细黑"/>
              </a:rPr>
              <a:t>到教会作神</a:t>
            </a:r>
            <a:r>
              <a:rPr lang="zh-TW" altLang="en-US" sz="2400" dirty="0">
                <a:solidFill>
                  <a:srgbClr val="FF0000"/>
                </a:solidFill>
                <a:latin typeface="华文细黑"/>
                <a:ea typeface="华文细黑"/>
                <a:cs typeface="华文细黑"/>
              </a:rPr>
              <a:t>的见证</a:t>
            </a:r>
            <a:r>
              <a:rPr lang="en-US" altLang="zh-TW" sz="2400" dirty="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从犹太教出来</a:t>
            </a:r>
            <a:r>
              <a:rPr lang="en-US" altLang="zh-TW"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 </a:t>
            </a:r>
            <a:r>
              <a:rPr lang="zh-TW" altLang="en-US" sz="2400" dirty="0">
                <a:solidFill>
                  <a:srgbClr val="FF0000"/>
                </a:solidFill>
                <a:latin typeface="华文细黑"/>
                <a:ea typeface="华文细黑"/>
                <a:cs typeface="华文细黑"/>
              </a:rPr>
              <a:t>教会</a:t>
            </a:r>
            <a:r>
              <a:rPr lang="zh-CN" altLang="en-US" sz="2400" dirty="0">
                <a:solidFill>
                  <a:srgbClr val="FF0000"/>
                </a:solidFill>
                <a:latin typeface="华文细黑"/>
                <a:ea typeface="华文细黑"/>
                <a:cs typeface="华文细黑"/>
              </a:rPr>
              <a:t>诞生</a:t>
            </a:r>
            <a:r>
              <a:rPr lang="zh-TW" altLang="en-US" sz="2400" dirty="0">
                <a:solidFill>
                  <a:srgbClr val="FF0000"/>
                </a:solidFill>
                <a:latin typeface="华文细黑"/>
                <a:ea typeface="华文细黑"/>
                <a:cs typeface="华文细黑"/>
              </a:rPr>
              <a:t>了。</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四</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使徒行传</a:t>
            </a:r>
            <a:r>
              <a:rPr lang="zh-TW" altLang="en-US" sz="2400" dirty="0">
                <a:solidFill>
                  <a:srgbClr val="FF0000"/>
                </a:solidFill>
                <a:latin typeface="华文细黑"/>
                <a:ea typeface="华文细黑"/>
                <a:cs typeface="华文细黑"/>
              </a:rPr>
              <a:t>显示大使命</a:t>
            </a:r>
            <a:r>
              <a:rPr lang="zh-CN" altLang="en-US" sz="2400" dirty="0">
                <a:solidFill>
                  <a:srgbClr val="FF0000"/>
                </a:solidFill>
                <a:latin typeface="华文细黑"/>
                <a:ea typeface="华文细黑"/>
                <a:cs typeface="华文细黑"/>
              </a:rPr>
              <a:t>得以遵行</a:t>
            </a:r>
            <a:r>
              <a:rPr lang="en-US" altLang="zh-TW" sz="2400" dirty="0">
                <a:solidFill>
                  <a:srgbClr val="FF0000"/>
                </a:solidFill>
                <a:latin typeface="华文细黑"/>
                <a:ea typeface="华文细黑"/>
                <a:cs typeface="华文细黑"/>
              </a:rPr>
              <a:t>(1:8)</a:t>
            </a:r>
            <a:r>
              <a:rPr lang="zh-TW" altLang="en-US" sz="2400" dirty="0">
                <a:solidFill>
                  <a:srgbClr val="FF0000"/>
                </a:solidFill>
                <a:latin typeface="华文细黑"/>
                <a:ea typeface="华文细黑"/>
                <a:cs typeface="华文细黑"/>
              </a:rPr>
              <a:t>从证人到耶路撒冷</a:t>
            </a:r>
            <a:r>
              <a:rPr lang="en-US" altLang="zh-TW" sz="2400" dirty="0">
                <a:solidFill>
                  <a:srgbClr val="FF0000"/>
                </a:solidFill>
                <a:latin typeface="华文细黑"/>
                <a:ea typeface="华文细黑"/>
                <a:cs typeface="华文细黑"/>
              </a:rPr>
              <a:t>(1-8),</a:t>
            </a:r>
            <a:r>
              <a:rPr lang="zh-CN" altLang="en-US" sz="2400" dirty="0">
                <a:solidFill>
                  <a:srgbClr val="FF0000"/>
                </a:solidFill>
                <a:latin typeface="华文细黑"/>
                <a:ea typeface="华文细黑"/>
                <a:cs typeface="华文细黑"/>
              </a:rPr>
              <a:t>到</a:t>
            </a:r>
            <a:r>
              <a:rPr lang="zh-TW" altLang="en-US" sz="2400" dirty="0">
                <a:solidFill>
                  <a:srgbClr val="FF0000"/>
                </a:solidFill>
                <a:latin typeface="华文细黑"/>
                <a:ea typeface="华文细黑"/>
                <a:cs typeface="华文细黑"/>
              </a:rPr>
              <a:t>犹太和撒玛利亚</a:t>
            </a:r>
            <a:r>
              <a:rPr lang="en-US" altLang="zh-TW" sz="2400" dirty="0">
                <a:solidFill>
                  <a:srgbClr val="FF0000"/>
                </a:solidFill>
                <a:latin typeface="华文细黑"/>
                <a:ea typeface="华文细黑"/>
                <a:cs typeface="华文细黑"/>
              </a:rPr>
              <a:t>(8-12)</a:t>
            </a:r>
            <a:r>
              <a:rPr lang="zh-CN" altLang="en-US" sz="2400" dirty="0">
                <a:solidFill>
                  <a:srgbClr val="FF0000"/>
                </a:solidFill>
                <a:latin typeface="华文细黑"/>
                <a:ea typeface="华文细黑"/>
                <a:cs typeface="华文细黑"/>
              </a:rPr>
              <a:t>并到</a:t>
            </a:r>
            <a:r>
              <a:rPr lang="zh-TW" altLang="en-US" sz="2400" dirty="0">
                <a:solidFill>
                  <a:srgbClr val="FF0000"/>
                </a:solidFill>
                <a:latin typeface="华文细黑"/>
                <a:ea typeface="华文细黑"/>
                <a:cs typeface="华文细黑"/>
              </a:rPr>
              <a:t>地</a:t>
            </a:r>
            <a:r>
              <a:rPr lang="zh-CN" altLang="en-US" sz="2400" dirty="0">
                <a:solidFill>
                  <a:srgbClr val="FF0000"/>
                </a:solidFill>
                <a:latin typeface="华文细黑"/>
                <a:ea typeface="华文细黑"/>
                <a:cs typeface="华文细黑"/>
              </a:rPr>
              <a:t>极</a:t>
            </a:r>
            <a:r>
              <a:rPr lang="en-US" altLang="zh-CN"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13-28)</a:t>
            </a:r>
            <a:r>
              <a:rPr lang="zh-CN" altLang="en-US" sz="2400" dirty="0">
                <a:solidFill>
                  <a:srgbClr val="FF0000"/>
                </a:solidFill>
                <a:latin typeface="华文细黑"/>
                <a:ea typeface="华文细黑"/>
                <a:cs typeface="华文细黑"/>
              </a:rPr>
              <a:t>。</a:t>
            </a:r>
            <a:endParaRPr lang="en-US" altLang="zh-CN" sz="2400" dirty="0">
              <a:solidFill>
                <a:srgbClr val="FF0000"/>
              </a:solidFill>
              <a:latin typeface="华文细黑"/>
              <a:ea typeface="华文细黑"/>
              <a:cs typeface="华文细黑"/>
            </a:endParaRPr>
          </a:p>
          <a:p>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五</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圣灵将</a:t>
            </a:r>
            <a:r>
              <a:rPr lang="zh-TW" altLang="en-US" sz="2400" dirty="0">
                <a:solidFill>
                  <a:srgbClr val="FF0000"/>
                </a:solidFill>
                <a:latin typeface="华文细黑"/>
                <a:ea typeface="华文细黑"/>
                <a:cs typeface="华文细黑"/>
              </a:rPr>
              <a:t>继续</a:t>
            </a:r>
            <a:r>
              <a:rPr lang="zh-CN" altLang="en-US" sz="2400" dirty="0">
                <a:solidFill>
                  <a:srgbClr val="FF0000"/>
                </a:solidFill>
                <a:latin typeface="华文细黑"/>
                <a:ea typeface="华文细黑"/>
                <a:cs typeface="华文细黑"/>
              </a:rPr>
              <a:t>在教会作工，书写使徒行传</a:t>
            </a:r>
            <a:r>
              <a:rPr lang="en-US" altLang="zh-CN" sz="2400" dirty="0">
                <a:solidFill>
                  <a:srgbClr val="FF0000"/>
                </a:solidFill>
                <a:latin typeface="华文细黑"/>
                <a:ea typeface="华文细黑"/>
                <a:cs typeface="华文细黑"/>
              </a:rPr>
              <a:t>28</a:t>
            </a:r>
            <a:r>
              <a:rPr lang="zh-CN" altLang="en-US" sz="2400" dirty="0">
                <a:solidFill>
                  <a:srgbClr val="FF0000"/>
                </a:solidFill>
                <a:latin typeface="华文细黑"/>
                <a:ea typeface="华文细黑"/>
                <a:cs typeface="华文细黑"/>
              </a:rPr>
              <a:t>章</a:t>
            </a:r>
            <a:r>
              <a:rPr lang="en-US" altLang="zh-CN" sz="2400" dirty="0">
                <a:solidFill>
                  <a:srgbClr val="FF0000"/>
                </a:solidFill>
                <a:latin typeface="华文细黑"/>
                <a:ea typeface="华文细黑"/>
                <a:cs typeface="华文细黑"/>
              </a:rPr>
              <a:t>(</a:t>
            </a:r>
            <a:r>
              <a:rPr lang="zh-CN" altLang="en-US" sz="2400" dirty="0">
                <a:solidFill>
                  <a:srgbClr val="FF0000"/>
                </a:solidFill>
                <a:latin typeface="华文细黑"/>
                <a:ea typeface="华文细黑"/>
                <a:cs typeface="华文细黑"/>
              </a:rPr>
              <a:t>加上）。</a:t>
            </a:r>
            <a:endParaRPr lang="en-US" altLang="zh-CN" sz="2400" dirty="0">
              <a:solidFill>
                <a:srgbClr val="FF0000"/>
              </a:solidFill>
              <a:latin typeface="华文细黑"/>
              <a:ea typeface="华文细黑"/>
              <a:cs typeface="华文细黑"/>
            </a:endParaRPr>
          </a:p>
          <a:p>
            <a:r>
              <a:rPr lang="en-US" sz="2400" dirty="0">
                <a:latin typeface="Arial Narrow"/>
                <a:cs typeface="Arial Narrow"/>
              </a:rPr>
              <a:t>(1)Christ builds His Church(the Acts of the Spirit of Christ through the Apostles). (2)The Acts were the Spirit’s directing, controlling, and empowering ministry that founded and strengthened the church and caused it to grow. </a:t>
            </a:r>
          </a:p>
          <a:p>
            <a:r>
              <a:rPr lang="en-US" sz="2400" dirty="0">
                <a:latin typeface="Arial Narrow"/>
                <a:cs typeface="Arial Narrow"/>
              </a:rPr>
              <a:t>(3)The Acts is a time of transitions: from ministry of Jesus to that of the apostles; from the Old Covenant to the New Covenant; from Israel as God’s witness to the Church as God’s witness; from Judaism is going out and Church is coming in. </a:t>
            </a:r>
          </a:p>
          <a:p>
            <a:r>
              <a:rPr lang="en-US" sz="2400" dirty="0">
                <a:latin typeface="Arial Narrow"/>
                <a:cs typeface="Arial Narrow"/>
              </a:rPr>
              <a:t>(4)The Acts show the fulfillment of the Great Commission(1:8) from the witness to Jerusalem(1-8), to Judea and Samaria(8-12), and to the ends of earth(13-28). </a:t>
            </a:r>
          </a:p>
          <a:p>
            <a:r>
              <a:rPr lang="en-US" sz="2400" dirty="0">
                <a:latin typeface="Arial Narrow"/>
                <a:cs typeface="Arial Narrow"/>
              </a:rPr>
              <a:t>(5)The Acts are the continuing Acts of the Spirit in Churches in 28 chapters(plus).</a:t>
            </a:r>
            <a:endParaRPr lang="en-US" altLang="zh-TW" sz="2400" dirty="0">
              <a:latin typeface="Arial Narrow"/>
              <a:ea typeface="华文细黑"/>
              <a:cs typeface="Arial Narrow"/>
            </a:endParaRPr>
          </a:p>
        </p:txBody>
      </p:sp>
      <p:sp>
        <p:nvSpPr>
          <p:cNvPr id="10" name="TextBox 9"/>
          <p:cNvSpPr txBox="1"/>
          <p:nvPr/>
        </p:nvSpPr>
        <p:spPr>
          <a:xfrm>
            <a:off x="8573850" y="-73128"/>
            <a:ext cx="1101818" cy="523220"/>
          </a:xfrm>
          <a:prstGeom prst="rect">
            <a:avLst/>
          </a:prstGeom>
          <a:noFill/>
        </p:spPr>
        <p:txBody>
          <a:bodyPr wrap="square" rtlCol="0">
            <a:spAutoFit/>
          </a:bodyPr>
          <a:lstStyle/>
          <a:p>
            <a:r>
              <a:rPr lang="en-US" altLang="zh-CN" sz="2800" dirty="0" smtClean="0">
                <a:solidFill>
                  <a:srgbClr val="0000FF"/>
                </a:solidFill>
                <a:latin typeface="Arial Narrow"/>
                <a:ea typeface="华文细黑"/>
                <a:cs typeface="Arial Narrow"/>
              </a:rPr>
              <a:t>(2)</a:t>
            </a:r>
            <a:endParaRPr lang="en-US" sz="2800" dirty="0">
              <a:solidFill>
                <a:srgbClr val="0000FF"/>
              </a:solidFill>
              <a:latin typeface="Arial Narrow"/>
              <a:ea typeface="华文细黑"/>
              <a:cs typeface="Arial Narrow"/>
            </a:endParaRPr>
          </a:p>
        </p:txBody>
      </p:sp>
    </p:spTree>
    <p:extLst>
      <p:ext uri="{BB962C8B-B14F-4D97-AF65-F5344CB8AC3E}">
        <p14:creationId xmlns:p14="http://schemas.microsoft.com/office/powerpoint/2010/main" xmlns="" val="169163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48662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特庇</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zh-CN" altLang="en-US" sz="2800" b="1" dirty="0" smtClean="0">
                <a:solidFill>
                  <a:srgbClr val="FF0000"/>
                </a:solidFill>
                <a:latin typeface="Arial Narrow"/>
                <a:ea typeface="华文细黑"/>
                <a:cs typeface="Arial Narrow"/>
              </a:rPr>
              <a:t>。</a:t>
            </a:r>
            <a:r>
              <a:rPr lang="en-US" sz="2800" b="1" dirty="0" smtClean="0">
                <a:latin typeface="Arial Narrow"/>
                <a:cs typeface="Arial Narrow"/>
              </a:rPr>
              <a:t>B</a:t>
            </a:r>
            <a:r>
              <a:rPr lang="en-US" sz="2800" b="1" dirty="0">
                <a:latin typeface="Arial Narrow"/>
                <a:cs typeface="Arial Narrow"/>
              </a:rPr>
              <a:t>. </a:t>
            </a:r>
            <a:r>
              <a:rPr lang="en-US" sz="2800" b="1" dirty="0" err="1" smtClean="0"/>
              <a:t>Derbe</a:t>
            </a:r>
            <a:r>
              <a:rPr lang="en-US" sz="2800" b="1" dirty="0" smtClean="0">
                <a:latin typeface="Arial Narrow"/>
                <a:cs typeface="Arial Narrow"/>
              </a:rPr>
              <a:t>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32152"/>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(3)</a:t>
            </a:r>
            <a:endParaRPr lang="en-US" sz="2800" dirty="0">
              <a:solidFill>
                <a:srgbClr val="0000FF"/>
              </a:solidFill>
              <a:latin typeface="华文细黑"/>
              <a:ea typeface="华文细黑"/>
              <a:cs typeface="华文细黑"/>
            </a:endParaRPr>
          </a:p>
        </p:txBody>
      </p:sp>
      <p:pic>
        <p:nvPicPr>
          <p:cNvPr id="7" name="Picture 6"/>
          <p:cNvPicPr>
            <a:picLocks noChangeAspect="1"/>
          </p:cNvPicPr>
          <p:nvPr/>
        </p:nvPicPr>
        <p:blipFill>
          <a:blip r:embed="rId3"/>
          <a:stretch>
            <a:fillRect/>
          </a:stretch>
        </p:blipFill>
        <p:spPr>
          <a:xfrm>
            <a:off x="0" y="936017"/>
            <a:ext cx="9144000" cy="5603984"/>
          </a:xfrm>
          <a:prstGeom prst="rect">
            <a:avLst/>
          </a:prstGeom>
        </p:spPr>
      </p:pic>
      <p:sp>
        <p:nvSpPr>
          <p:cNvPr id="6" name="Donut 5"/>
          <p:cNvSpPr/>
          <p:nvPr/>
        </p:nvSpPr>
        <p:spPr>
          <a:xfrm>
            <a:off x="6400800" y="2324100"/>
            <a:ext cx="1866900" cy="1625600"/>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03840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2"/>
            <a:ext cx="9144000" cy="580201"/>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22" name="TextBox 21"/>
          <p:cNvSpPr txBox="1"/>
          <p:nvPr/>
        </p:nvSpPr>
        <p:spPr>
          <a:xfrm>
            <a:off x="-86162" y="-13504"/>
            <a:ext cx="9153201" cy="523220"/>
          </a:xfrm>
          <a:prstGeom prst="rect">
            <a:avLst/>
          </a:prstGeom>
          <a:noFill/>
        </p:spPr>
        <p:txBody>
          <a:bodyPr wrap="square" rtlCol="0">
            <a:spAutoFit/>
          </a:bodyPr>
          <a:lstStyle/>
          <a:p>
            <a:r>
              <a:rPr lang="en-US" altLang="zh-CN" sz="2800" b="1" dirty="0">
                <a:solidFill>
                  <a:srgbClr val="FF0000"/>
                </a:solidFill>
                <a:latin typeface="Arial Narrow"/>
                <a:ea typeface="华文细黑"/>
                <a:cs typeface="Arial Narrow"/>
              </a:rPr>
              <a:t>B</a:t>
            </a:r>
            <a:r>
              <a:rPr lang="zh-CN" altLang="en-US" sz="2800" b="1" dirty="0" smtClean="0">
                <a:solidFill>
                  <a:srgbClr val="FF0000"/>
                </a:solidFill>
                <a:latin typeface="Arial Narrow"/>
                <a:ea typeface="华文细黑"/>
                <a:cs typeface="Arial Narrow"/>
              </a:rPr>
              <a:t>。</a:t>
            </a:r>
            <a:r>
              <a:rPr lang="zh-CN" altLang="en-US" sz="2800" b="1" dirty="0" smtClean="0">
                <a:solidFill>
                  <a:srgbClr val="FF0000"/>
                </a:solidFill>
                <a:latin typeface="华文细黑"/>
                <a:ea typeface="华文细黑"/>
                <a:cs typeface="华文细黑"/>
              </a:rPr>
              <a:t>特庇</a:t>
            </a:r>
            <a:r>
              <a:rPr lang="zh-CN" altLang="en-US" sz="2800" b="1" dirty="0" smtClean="0">
                <a:solidFill>
                  <a:srgbClr val="FF0000"/>
                </a:solidFill>
                <a:latin typeface="Arial Narrow"/>
                <a:ea typeface="华文细黑"/>
                <a:cs typeface="Arial Narrow"/>
              </a:rPr>
              <a:t>地理</a:t>
            </a:r>
            <a:r>
              <a:rPr lang="zh-CN" altLang="en-US" sz="2800" b="1" dirty="0">
                <a:solidFill>
                  <a:srgbClr val="FF0000"/>
                </a:solidFill>
                <a:latin typeface="Arial Narrow"/>
                <a:ea typeface="华文细黑"/>
                <a:cs typeface="Arial Narrow"/>
              </a:rPr>
              <a:t>位置</a:t>
            </a:r>
            <a:r>
              <a:rPr lang="zh-CN" altLang="en-US" sz="2800" b="1" dirty="0" smtClean="0">
                <a:solidFill>
                  <a:srgbClr val="FF0000"/>
                </a:solidFill>
                <a:latin typeface="Arial Narrow"/>
                <a:ea typeface="华文细黑"/>
                <a:cs typeface="Arial Narrow"/>
              </a:rPr>
              <a:t>。</a:t>
            </a:r>
            <a:r>
              <a:rPr lang="en-US" sz="2800" b="1" dirty="0" smtClean="0">
                <a:latin typeface="Arial Narrow"/>
                <a:cs typeface="Arial Narrow"/>
              </a:rPr>
              <a:t>B</a:t>
            </a:r>
            <a:r>
              <a:rPr lang="en-US" sz="2800" b="1" dirty="0">
                <a:latin typeface="Arial Narrow"/>
                <a:cs typeface="Arial Narrow"/>
              </a:rPr>
              <a:t>. </a:t>
            </a:r>
            <a:r>
              <a:rPr lang="en-US" sz="2800" b="1" dirty="0" err="1" smtClean="0"/>
              <a:t>Derbe</a:t>
            </a:r>
            <a:r>
              <a:rPr lang="en-US" sz="2800" b="1" dirty="0" smtClean="0">
                <a:latin typeface="Arial Narrow"/>
                <a:cs typeface="Arial Narrow"/>
              </a:rPr>
              <a:t> </a:t>
            </a:r>
            <a:r>
              <a:rPr lang="en-US" altLang="zh-CN" sz="2800" b="1" dirty="0">
                <a:latin typeface="Arial Narrow"/>
                <a:cs typeface="Arial Narrow"/>
              </a:rPr>
              <a:t>l</a:t>
            </a:r>
            <a:r>
              <a:rPr lang="en-US" sz="2800" b="1" dirty="0">
                <a:latin typeface="Arial Narrow"/>
                <a:cs typeface="Arial Narrow"/>
              </a:rPr>
              <a:t>ocation.</a:t>
            </a:r>
            <a:r>
              <a:rPr lang="en-US" sz="2800" dirty="0">
                <a:latin typeface="Arial Narrow"/>
                <a:cs typeface="Arial Narrow"/>
              </a:rPr>
              <a:t> </a:t>
            </a:r>
            <a:endParaRPr lang="en-US" sz="2800" b="1" dirty="0">
              <a:latin typeface="Arial Narrow"/>
              <a:ea typeface="华文细黑"/>
              <a:cs typeface="Arial Narrow"/>
            </a:endParaRPr>
          </a:p>
        </p:txBody>
      </p:sp>
      <p:sp>
        <p:nvSpPr>
          <p:cNvPr id="12" name="TextBox 11"/>
          <p:cNvSpPr txBox="1"/>
          <p:nvPr/>
        </p:nvSpPr>
        <p:spPr>
          <a:xfrm>
            <a:off x="8576158" y="52513"/>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(4)</a:t>
            </a:r>
            <a:endParaRPr lang="en-US" sz="2800" dirty="0">
              <a:solidFill>
                <a:srgbClr val="0000FF"/>
              </a:solidFill>
              <a:latin typeface="华文细黑"/>
              <a:ea typeface="华文细黑"/>
              <a:cs typeface="华文细黑"/>
            </a:endParaRPr>
          </a:p>
        </p:txBody>
      </p:sp>
      <p:pic>
        <p:nvPicPr>
          <p:cNvPr id="6" name="Picture 5"/>
          <p:cNvPicPr>
            <a:picLocks noChangeAspect="1"/>
          </p:cNvPicPr>
          <p:nvPr/>
        </p:nvPicPr>
        <p:blipFill>
          <a:blip r:embed="rId3"/>
          <a:stretch>
            <a:fillRect/>
          </a:stretch>
        </p:blipFill>
        <p:spPr>
          <a:xfrm>
            <a:off x="279396" y="603293"/>
            <a:ext cx="8559803" cy="6254708"/>
          </a:xfrm>
          <a:prstGeom prst="rect">
            <a:avLst/>
          </a:prstGeom>
        </p:spPr>
      </p:pic>
      <p:sp>
        <p:nvSpPr>
          <p:cNvPr id="2" name="Donut 1"/>
          <p:cNvSpPr/>
          <p:nvPr/>
        </p:nvSpPr>
        <p:spPr>
          <a:xfrm>
            <a:off x="4991101" y="2692400"/>
            <a:ext cx="2082800" cy="1422399"/>
          </a:xfrm>
          <a:prstGeom prst="donu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016625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93"/>
            <a:ext cx="9144000" cy="494287"/>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华文细黑"/>
              <a:ea typeface="华文细黑"/>
              <a:cs typeface="华文细黑"/>
            </a:endParaRPr>
          </a:p>
        </p:txBody>
      </p:sp>
      <p:sp>
        <p:nvSpPr>
          <p:cNvPr id="17" name="TextBox 16"/>
          <p:cNvSpPr txBox="1"/>
          <p:nvPr/>
        </p:nvSpPr>
        <p:spPr>
          <a:xfrm>
            <a:off x="-9201" y="-5840"/>
            <a:ext cx="9153201" cy="523220"/>
          </a:xfrm>
          <a:prstGeom prst="rect">
            <a:avLst/>
          </a:prstGeom>
          <a:noFill/>
        </p:spPr>
        <p:txBody>
          <a:bodyPr wrap="square" rtlCol="0">
            <a:spAutoFit/>
          </a:bodyPr>
          <a:lstStyle/>
          <a:p>
            <a:r>
              <a:rPr lang="en-US" altLang="zh-CN" sz="2800" b="1" dirty="0" smtClean="0">
                <a:solidFill>
                  <a:srgbClr val="FF0000"/>
                </a:solidFill>
                <a:latin typeface="Arial Narrow"/>
                <a:ea typeface="华文细黑"/>
                <a:cs typeface="Arial Narrow"/>
              </a:rPr>
              <a:t>C</a:t>
            </a:r>
            <a:r>
              <a:rPr lang="zh-CN" altLang="en-US" sz="2800" b="1" dirty="0" smtClean="0">
                <a:solidFill>
                  <a:srgbClr val="FF0000"/>
                </a:solidFill>
                <a:latin typeface="Arial Narrow"/>
                <a:ea typeface="华文细黑"/>
                <a:cs typeface="Arial Narrow"/>
              </a:rPr>
              <a:t>。</a:t>
            </a:r>
            <a:r>
              <a:rPr lang="zh-CN" altLang="en-US" sz="2800" b="1" dirty="0">
                <a:solidFill>
                  <a:srgbClr val="FF0000"/>
                </a:solidFill>
                <a:latin typeface="华文细黑"/>
                <a:ea typeface="华文细黑"/>
                <a:cs typeface="华文细黑"/>
              </a:rPr>
              <a:t>特庇的历</a:t>
            </a:r>
            <a:r>
              <a:rPr lang="zh-CN" altLang="en-US" sz="2800" b="1" dirty="0" smtClean="0">
                <a:solidFill>
                  <a:srgbClr val="FF0000"/>
                </a:solidFill>
                <a:latin typeface="Arial Narrow"/>
                <a:ea typeface="华文细黑"/>
                <a:cs typeface="Arial Narrow"/>
              </a:rPr>
              <a:t>史背景。</a:t>
            </a:r>
            <a:r>
              <a:rPr lang="en-US" sz="2800" b="1" dirty="0" smtClean="0">
                <a:latin typeface="Arial Narrow"/>
                <a:cs typeface="Arial Narrow"/>
              </a:rPr>
              <a:t>C</a:t>
            </a:r>
            <a:r>
              <a:rPr lang="en-US" sz="2800" b="1" dirty="0">
                <a:latin typeface="Arial Narrow"/>
                <a:cs typeface="Arial Narrow"/>
              </a:rPr>
              <a:t>. </a:t>
            </a:r>
            <a:r>
              <a:rPr lang="en-US" sz="2800" b="1" dirty="0" err="1"/>
              <a:t>Derbe</a:t>
            </a:r>
            <a:r>
              <a:rPr lang="en-US" sz="2800" b="1" dirty="0"/>
              <a:t> </a:t>
            </a:r>
            <a:r>
              <a:rPr lang="en-US" sz="2800" b="1" dirty="0" smtClean="0">
                <a:latin typeface="Arial Narrow"/>
                <a:cs typeface="Arial Narrow"/>
              </a:rPr>
              <a:t>historical background</a:t>
            </a:r>
            <a:r>
              <a:rPr lang="en-US" sz="2800" dirty="0" smtClean="0">
                <a:latin typeface="Arial Narrow"/>
                <a:cs typeface="Arial Narrow"/>
              </a:rPr>
              <a:t>.</a:t>
            </a:r>
            <a:endParaRPr lang="en-US" sz="2800" b="1" dirty="0">
              <a:latin typeface="Arial Narrow"/>
              <a:ea typeface="华文细黑"/>
              <a:cs typeface="Arial Narrow"/>
            </a:endParaRPr>
          </a:p>
        </p:txBody>
      </p:sp>
      <p:sp>
        <p:nvSpPr>
          <p:cNvPr id="8" name="Rectangle 7"/>
          <p:cNvSpPr/>
          <p:nvPr/>
        </p:nvSpPr>
        <p:spPr>
          <a:xfrm>
            <a:off x="0" y="531437"/>
            <a:ext cx="9187896" cy="6370974"/>
          </a:xfrm>
          <a:prstGeom prst="rect">
            <a:avLst/>
          </a:prstGeom>
        </p:spPr>
        <p:txBody>
          <a:bodyPr wrap="square">
            <a:spAutoFit/>
          </a:bodyPr>
          <a:lstStyle/>
          <a:p>
            <a:pPr lvl="0"/>
            <a:r>
              <a:rPr lang="en-US" altLang="zh-TW" sz="2400" dirty="0" smtClean="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特庇</a:t>
            </a:r>
            <a:r>
              <a:rPr lang="zh-TW" altLang="en-US" sz="2400" dirty="0" smtClean="0">
                <a:solidFill>
                  <a:srgbClr val="FF0000"/>
                </a:solidFill>
                <a:latin typeface="华文细黑"/>
                <a:ea typeface="华文细黑"/>
                <a:cs typeface="华文细黑"/>
              </a:rPr>
              <a:t>是</a:t>
            </a:r>
            <a:r>
              <a:rPr lang="zh-CN" altLang="en-US" sz="2400" dirty="0" smtClean="0">
                <a:solidFill>
                  <a:srgbClr val="FF0000"/>
                </a:solidFill>
                <a:latin typeface="华文细黑"/>
                <a:ea typeface="华文细黑"/>
                <a:cs typeface="华文细黑"/>
              </a:rPr>
              <a:t>小亚细亚加拉太省吕高尼地区</a:t>
            </a:r>
            <a:r>
              <a:rPr lang="zh-TW" altLang="en-US" sz="2400" dirty="0" smtClean="0">
                <a:solidFill>
                  <a:srgbClr val="FF0000"/>
                </a:solidFill>
                <a:latin typeface="华文细黑"/>
                <a:ea typeface="华文细黑"/>
                <a:cs typeface="华文细黑"/>
              </a:rPr>
              <a:t>的</a:t>
            </a:r>
            <a:r>
              <a:rPr lang="zh-TW" altLang="en-US" sz="2400" dirty="0">
                <a:solidFill>
                  <a:srgbClr val="FF0000"/>
                </a:solidFill>
                <a:latin typeface="华文细黑"/>
                <a:ea typeface="华文细黑"/>
                <a:cs typeface="华文细黑"/>
              </a:rPr>
              <a:t>重要城市。 保罗在他的第一次传教</a:t>
            </a:r>
            <a:r>
              <a:rPr lang="zh-TW" altLang="en-US" sz="2400" dirty="0" smtClean="0">
                <a:solidFill>
                  <a:srgbClr val="FF0000"/>
                </a:solidFill>
                <a:latin typeface="华文细黑"/>
                <a:ea typeface="华文细黑"/>
                <a:cs typeface="华文细黑"/>
              </a:rPr>
              <a:t>旅程</a:t>
            </a:r>
            <a:r>
              <a:rPr lang="zh-CN" altLang="en-US" sz="2400" dirty="0" smtClean="0">
                <a:solidFill>
                  <a:srgbClr val="FF0000"/>
                </a:solidFill>
                <a:latin typeface="华文细黑"/>
                <a:ea typeface="华文细黑"/>
                <a:cs typeface="华文细黑"/>
              </a:rPr>
              <a:t>中</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14:6,20,21;16:1;18:23</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访问了</a:t>
            </a:r>
            <a:r>
              <a:rPr lang="zh-CN" altLang="en-US" sz="2400" dirty="0">
                <a:solidFill>
                  <a:srgbClr val="FF0000"/>
                </a:solidFill>
                <a:latin typeface="华文细黑"/>
                <a:ea typeface="华文细黑"/>
                <a:cs typeface="华文细黑"/>
              </a:rPr>
              <a:t>特庇</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保罗</a:t>
            </a:r>
            <a:r>
              <a:rPr lang="zh-TW" altLang="en-US" sz="2400" dirty="0" smtClean="0">
                <a:solidFill>
                  <a:srgbClr val="FF0000"/>
                </a:solidFill>
                <a:latin typeface="华文细黑"/>
                <a:ea typeface="华文细黑"/>
                <a:cs typeface="华文细黑"/>
              </a:rPr>
              <a:t>的同胞</a:t>
            </a:r>
            <a:r>
              <a:rPr lang="zh-CN" altLang="en-US" sz="2400" dirty="0" smtClean="0">
                <a:solidFill>
                  <a:srgbClr val="FF0000"/>
                </a:solidFill>
                <a:latin typeface="华文细黑"/>
                <a:ea typeface="华文细黑"/>
                <a:cs typeface="华文细黑"/>
              </a:rPr>
              <a:t>该犹</a:t>
            </a:r>
            <a:r>
              <a:rPr lang="zh-TW" altLang="en-US" sz="2400" dirty="0" smtClean="0">
                <a:solidFill>
                  <a:srgbClr val="FF0000"/>
                </a:solidFill>
                <a:latin typeface="华文细黑"/>
                <a:ea typeface="华文细黑"/>
                <a:cs typeface="华文细黑"/>
              </a:rPr>
              <a:t>来自</a:t>
            </a:r>
            <a:r>
              <a:rPr lang="zh-CN" altLang="en-US" sz="2400" dirty="0">
                <a:solidFill>
                  <a:srgbClr val="FF0000"/>
                </a:solidFill>
                <a:latin typeface="华文细黑"/>
                <a:ea typeface="华文细黑"/>
                <a:cs typeface="华文细黑"/>
              </a:rPr>
              <a:t>特庇</a:t>
            </a:r>
            <a:r>
              <a:rPr lang="zh-TW" altLang="en-US" sz="2400" dirty="0" smtClean="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20</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4</a:t>
            </a:r>
            <a:r>
              <a:rPr lang="zh-TW" altLang="en-US" sz="2400" dirty="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endParaRPr lang="en-US" altLang="zh-TW" sz="2400" dirty="0" smtClean="0">
              <a:solidFill>
                <a:srgbClr val="FF0000"/>
              </a:solidFill>
              <a:latin typeface="华文细黑"/>
              <a:ea typeface="华文细黑"/>
              <a:cs typeface="华文细黑"/>
            </a:endParaRPr>
          </a:p>
          <a:p>
            <a:pPr lvl="0"/>
            <a:r>
              <a:rPr lang="en-US" altLang="zh-TW" sz="2400" dirty="0" smtClean="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特庇的</a:t>
            </a:r>
            <a:r>
              <a:rPr lang="zh-TW" altLang="en-US" sz="2400" dirty="0" smtClean="0">
                <a:solidFill>
                  <a:srgbClr val="FF0000"/>
                </a:solidFill>
                <a:latin typeface="华文细黑"/>
                <a:ea typeface="华文细黑"/>
                <a:cs typeface="华文细黑"/>
              </a:rPr>
              <a:t>教会</a:t>
            </a:r>
            <a:r>
              <a:rPr lang="zh-CN" altLang="en-US" sz="2400" dirty="0" smtClean="0">
                <a:solidFill>
                  <a:srgbClr val="FF0000"/>
                </a:solidFill>
                <a:latin typeface="华文细黑"/>
                <a:ea typeface="华文细黑"/>
                <a:cs typeface="华文细黑"/>
              </a:rPr>
              <a:t>是</a:t>
            </a:r>
            <a:r>
              <a:rPr lang="zh-TW" altLang="en-US" sz="2400" dirty="0" smtClean="0">
                <a:solidFill>
                  <a:srgbClr val="FF0000"/>
                </a:solidFill>
                <a:latin typeface="华文细黑"/>
                <a:ea typeface="华文细黑"/>
                <a:cs typeface="华文细黑"/>
              </a:rPr>
              <a:t>由保罗创立</a:t>
            </a:r>
            <a:r>
              <a:rPr lang="zh-CN" altLang="en-US" sz="2400" dirty="0" smtClean="0">
                <a:solidFill>
                  <a:srgbClr val="FF0000"/>
                </a:solidFill>
                <a:latin typeface="华文细黑"/>
                <a:ea typeface="华文细黑"/>
                <a:cs typeface="华文细黑"/>
              </a:rPr>
              <a:t>的</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pPr lvl="0"/>
            <a:r>
              <a:rPr lang="en-US" altLang="zh-TW" sz="2400" dirty="0" smtClean="0">
                <a:solidFill>
                  <a:srgbClr val="FF0000"/>
                </a:solidFill>
                <a:latin typeface="华文细黑"/>
                <a:ea typeface="华文细黑"/>
                <a:cs typeface="华文细黑"/>
              </a:rPr>
              <a:t>(3)</a:t>
            </a:r>
            <a:r>
              <a:rPr lang="zh-CN" altLang="en-US" sz="2400" dirty="0">
                <a:solidFill>
                  <a:srgbClr val="FF0000"/>
                </a:solidFill>
                <a:latin typeface="华文细黑"/>
                <a:ea typeface="华文细黑"/>
                <a:cs typeface="华文细黑"/>
              </a:rPr>
              <a:t>特庇的</a:t>
            </a:r>
            <a:r>
              <a:rPr lang="zh-TW" altLang="en-US" sz="2400" dirty="0" smtClean="0">
                <a:solidFill>
                  <a:srgbClr val="FF0000"/>
                </a:solidFill>
                <a:latin typeface="华文细黑"/>
                <a:ea typeface="华文细黑"/>
                <a:cs typeface="华文细黑"/>
              </a:rPr>
              <a:t>教会</a:t>
            </a:r>
            <a:r>
              <a:rPr lang="zh-TW" altLang="en-US" sz="2400" dirty="0">
                <a:solidFill>
                  <a:srgbClr val="FF0000"/>
                </a:solidFill>
                <a:latin typeface="华文细黑"/>
                <a:ea typeface="华文细黑"/>
                <a:cs typeface="华文细黑"/>
              </a:rPr>
              <a:t>代表</a:t>
            </a:r>
            <a:r>
              <a:rPr lang="zh-TW" altLang="en-US" sz="2400" dirty="0" smtClean="0">
                <a:solidFill>
                  <a:srgbClr val="FF0000"/>
                </a:solidFill>
                <a:latin typeface="华文细黑"/>
                <a:ea typeface="华文细黑"/>
                <a:cs typeface="华文细黑"/>
              </a:rPr>
              <a:t>“</a:t>
            </a:r>
            <a:r>
              <a:rPr lang="zh-CN" altLang="en-US" sz="2400" b="1" dirty="0">
                <a:solidFill>
                  <a:srgbClr val="FF0000"/>
                </a:solidFill>
                <a:latin typeface="华文细黑"/>
                <a:ea typeface="华文细黑"/>
                <a:cs typeface="华文细黑"/>
              </a:rPr>
              <a:t>守律法</a:t>
            </a:r>
            <a:r>
              <a:rPr lang="en-US" sz="2400" dirty="0">
                <a:solidFill>
                  <a:srgbClr val="FF0000"/>
                </a:solidFill>
                <a:latin typeface="华文细黑"/>
                <a:ea typeface="华文细黑"/>
                <a:cs typeface="华文细黑"/>
              </a:rPr>
              <a:t>的教会</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pPr lvl="0"/>
            <a:r>
              <a:rPr lang="en-US" altLang="zh-TW" sz="2400" dirty="0" smtClean="0">
                <a:solidFill>
                  <a:srgbClr val="FF0000"/>
                </a:solidFill>
                <a:latin typeface="华文细黑"/>
                <a:ea typeface="华文细黑"/>
                <a:cs typeface="华文细黑"/>
              </a:rPr>
              <a:t>(4)</a:t>
            </a:r>
            <a:r>
              <a:rPr lang="zh-CN" altLang="en-US" sz="2400" dirty="0" smtClean="0">
                <a:solidFill>
                  <a:srgbClr val="FF0000"/>
                </a:solidFill>
                <a:latin typeface="华文细黑"/>
                <a:ea typeface="华文细黑"/>
                <a:cs typeface="华文细黑"/>
              </a:rPr>
              <a:t>特</a:t>
            </a:r>
            <a:r>
              <a:rPr lang="zh-CN" altLang="en-US" sz="2400" dirty="0">
                <a:solidFill>
                  <a:srgbClr val="FF0000"/>
                </a:solidFill>
                <a:latin typeface="华文细黑"/>
                <a:ea typeface="华文细黑"/>
                <a:cs typeface="华文细黑"/>
              </a:rPr>
              <a:t>庇的</a:t>
            </a:r>
            <a:r>
              <a:rPr lang="zh-TW" altLang="en-US" sz="2400" dirty="0" smtClean="0">
                <a:solidFill>
                  <a:srgbClr val="FF0000"/>
                </a:solidFill>
                <a:latin typeface="华文细黑"/>
                <a:ea typeface="华文细黑"/>
                <a:cs typeface="华文细黑"/>
              </a:rPr>
              <a:t>意思是“</a:t>
            </a:r>
            <a:r>
              <a:rPr lang="zh-TW" altLang="en-US" sz="2400" dirty="0">
                <a:solidFill>
                  <a:srgbClr val="FF0000"/>
                </a:solidFill>
                <a:latin typeface="华文细黑"/>
                <a:ea typeface="华文细黑"/>
                <a:cs typeface="华文细黑"/>
              </a:rPr>
              <a:t>刺”。 律法主义是一个</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墨</a:t>
            </a:r>
            <a:r>
              <a:rPr lang="zh-TW" altLang="en-US" sz="2400" dirty="0">
                <a:solidFill>
                  <a:srgbClr val="FF0000"/>
                </a:solidFill>
                <a:latin typeface="华文细黑"/>
                <a:ea typeface="华文细黑"/>
                <a:cs typeface="华文细黑"/>
              </a:rPr>
              <a:t>守律法”</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“犹太</a:t>
            </a:r>
            <a:r>
              <a:rPr lang="zh-CN" altLang="en-US" sz="2400" dirty="0" smtClean="0">
                <a:solidFill>
                  <a:srgbClr val="FF0000"/>
                </a:solidFill>
                <a:latin typeface="华文细黑"/>
                <a:ea typeface="华文细黑"/>
                <a:cs typeface="华文细黑"/>
              </a:rPr>
              <a:t>律法主义者</a:t>
            </a:r>
            <a:r>
              <a:rPr lang="zh-TW" altLang="en-US" sz="2400" dirty="0" smtClean="0">
                <a:solidFill>
                  <a:srgbClr val="FF0000"/>
                </a:solidFill>
                <a:latin typeface="华文细黑"/>
                <a:ea typeface="华文细黑"/>
                <a:cs typeface="华文细黑"/>
              </a:rPr>
              <a:t>”访问了加拉</a:t>
            </a:r>
            <a:r>
              <a:rPr lang="zh-TW" altLang="en-US" sz="2400" dirty="0">
                <a:solidFill>
                  <a:srgbClr val="FF0000"/>
                </a:solidFill>
                <a:latin typeface="华文细黑"/>
                <a:ea typeface="华文细黑"/>
                <a:cs typeface="华文细黑"/>
              </a:rPr>
              <a:t>太人，他们反对保罗所教导</a:t>
            </a:r>
            <a:r>
              <a:rPr lang="zh-TW" altLang="en-US" sz="2400" dirty="0" smtClean="0">
                <a:solidFill>
                  <a:srgbClr val="FF0000"/>
                </a:solidFill>
                <a:latin typeface="华文细黑"/>
                <a:ea typeface="华文细黑"/>
                <a:cs typeface="华文细黑"/>
              </a:rPr>
              <a:t>的。</a:t>
            </a:r>
            <a:r>
              <a:rPr lang="zh-CN" altLang="en-US" sz="2400" dirty="0">
                <a:solidFill>
                  <a:srgbClr val="FF0000"/>
                </a:solidFill>
                <a:latin typeface="华文细黑"/>
                <a:ea typeface="华文细黑"/>
                <a:cs typeface="华文细黑"/>
              </a:rPr>
              <a:t>在对基督的信心之外，他们的教义所围绕的中心是对摩西律法的顺服。</a:t>
            </a:r>
            <a:r>
              <a:rPr lang="en-US" sz="2400" dirty="0">
                <a:solidFill>
                  <a:srgbClr val="FF0000"/>
                </a:solidFill>
                <a:latin typeface="华文细黑"/>
                <a:ea typeface="华文细黑"/>
                <a:cs typeface="华文细黑"/>
              </a:rPr>
              <a:t> </a:t>
            </a:r>
            <a:endParaRPr lang="en-US" sz="2400" dirty="0" smtClean="0">
              <a:solidFill>
                <a:srgbClr val="FF0000"/>
              </a:solidFill>
              <a:latin typeface="华文细黑"/>
              <a:ea typeface="华文细黑"/>
              <a:cs typeface="华文细黑"/>
            </a:endParaRPr>
          </a:p>
          <a:p>
            <a:pPr lvl="0"/>
            <a:r>
              <a:rPr lang="en-US" sz="2400" dirty="0" smtClean="0">
                <a:latin typeface="Arial Narrow"/>
                <a:cs typeface="Arial Narrow"/>
              </a:rPr>
              <a:t>(1)</a:t>
            </a:r>
            <a:r>
              <a:rPr lang="en-US" sz="2400" b="1" dirty="0" smtClean="0">
                <a:latin typeface="Arial Narrow"/>
                <a:cs typeface="Arial Narrow"/>
              </a:rPr>
              <a:t> </a:t>
            </a:r>
            <a:r>
              <a:rPr lang="en-US" sz="2400" dirty="0" err="1" smtClean="0">
                <a:latin typeface="Arial Narrow"/>
                <a:cs typeface="Arial Narrow"/>
              </a:rPr>
              <a:t>Derbe</a:t>
            </a:r>
            <a:r>
              <a:rPr lang="en-US" sz="2400" dirty="0" smtClean="0">
                <a:latin typeface="Arial Narrow"/>
                <a:cs typeface="Arial Narrow"/>
              </a:rPr>
              <a:t> </a:t>
            </a:r>
            <a:r>
              <a:rPr lang="en-US" sz="2400" dirty="0">
                <a:latin typeface="Arial Narrow"/>
                <a:cs typeface="Arial Narrow"/>
              </a:rPr>
              <a:t>was an important city in the region of </a:t>
            </a:r>
            <a:r>
              <a:rPr lang="en-US" sz="2400" dirty="0" err="1">
                <a:latin typeface="Arial Narrow"/>
                <a:cs typeface="Arial Narrow"/>
              </a:rPr>
              <a:t>Lycaonia</a:t>
            </a:r>
            <a:r>
              <a:rPr lang="en-US" sz="2400" dirty="0">
                <a:latin typeface="Arial Narrow"/>
                <a:cs typeface="Arial Narrow"/>
              </a:rPr>
              <a:t> in the province of Galatia in Asia Minor. Paul visited </a:t>
            </a:r>
            <a:r>
              <a:rPr lang="en-US" sz="2400" dirty="0" err="1">
                <a:latin typeface="Arial Narrow"/>
                <a:cs typeface="Arial Narrow"/>
              </a:rPr>
              <a:t>Derbe</a:t>
            </a:r>
            <a:r>
              <a:rPr lang="en-US" sz="2400" dirty="0">
                <a:latin typeface="Arial Narrow"/>
                <a:cs typeface="Arial Narrow"/>
              </a:rPr>
              <a:t> on his first missionary journey(14:6</a:t>
            </a:r>
            <a:r>
              <a:rPr lang="en-US" sz="2400" dirty="0" smtClean="0">
                <a:latin typeface="Arial Narrow"/>
                <a:cs typeface="Arial Narrow"/>
              </a:rPr>
              <a:t>, 20,21; 16</a:t>
            </a:r>
            <a:r>
              <a:rPr lang="en-US" sz="2400" dirty="0">
                <a:latin typeface="Arial Narrow"/>
                <a:cs typeface="Arial Narrow"/>
              </a:rPr>
              <a:t>:1;18:23).Paul’s fellow minister, </a:t>
            </a:r>
            <a:r>
              <a:rPr lang="en-US" sz="2400" dirty="0" smtClean="0">
                <a:latin typeface="Arial Narrow"/>
                <a:cs typeface="Arial Narrow"/>
              </a:rPr>
              <a:t>Gaius </a:t>
            </a:r>
            <a:r>
              <a:rPr lang="en-US" sz="2400" dirty="0">
                <a:latin typeface="Arial Narrow"/>
                <a:cs typeface="Arial Narrow"/>
              </a:rPr>
              <a:t>was from </a:t>
            </a:r>
            <a:r>
              <a:rPr lang="en-US" sz="2400" dirty="0" err="1">
                <a:latin typeface="Arial Narrow"/>
                <a:cs typeface="Arial Narrow"/>
              </a:rPr>
              <a:t>Derbe</a:t>
            </a:r>
            <a:r>
              <a:rPr lang="en-US" sz="2400" dirty="0">
                <a:latin typeface="Arial Narrow"/>
                <a:cs typeface="Arial Narrow"/>
              </a:rPr>
              <a:t>(20:4).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2) </a:t>
            </a:r>
            <a:r>
              <a:rPr lang="en-US" sz="2400" dirty="0" err="1">
                <a:latin typeface="Arial Narrow"/>
                <a:cs typeface="Arial Narrow"/>
              </a:rPr>
              <a:t>Derbe</a:t>
            </a:r>
            <a:r>
              <a:rPr lang="en-US" sz="2400" dirty="0">
                <a:latin typeface="Arial Narrow"/>
                <a:cs typeface="Arial Narrow"/>
              </a:rPr>
              <a:t> church was founded by Paul.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3) </a:t>
            </a:r>
            <a:r>
              <a:rPr lang="en-US" sz="2400" dirty="0" err="1">
                <a:latin typeface="Arial Narrow"/>
                <a:cs typeface="Arial Narrow"/>
              </a:rPr>
              <a:t>Derbe</a:t>
            </a:r>
            <a:r>
              <a:rPr lang="en-US" sz="2400" dirty="0">
                <a:latin typeface="Arial Narrow"/>
                <a:cs typeface="Arial Narrow"/>
              </a:rPr>
              <a:t> church represents “Legalistic Church”. </a:t>
            </a:r>
            <a:endParaRPr lang="en-US" sz="2400" dirty="0" smtClean="0">
              <a:latin typeface="Arial Narrow"/>
              <a:cs typeface="Arial Narrow"/>
            </a:endParaRPr>
          </a:p>
          <a:p>
            <a:r>
              <a:rPr lang="en-US" sz="2400" dirty="0" smtClean="0">
                <a:latin typeface="Arial Narrow"/>
                <a:cs typeface="Arial Narrow"/>
              </a:rPr>
              <a:t>(</a:t>
            </a:r>
            <a:r>
              <a:rPr lang="en-US" sz="2400" dirty="0">
                <a:latin typeface="Arial Narrow"/>
                <a:cs typeface="Arial Narrow"/>
              </a:rPr>
              <a:t>4) </a:t>
            </a:r>
            <a:r>
              <a:rPr lang="en-US" sz="2400" dirty="0" err="1">
                <a:latin typeface="Arial Narrow"/>
                <a:cs typeface="Arial Narrow"/>
              </a:rPr>
              <a:t>Derbe</a:t>
            </a:r>
            <a:r>
              <a:rPr lang="en-US" sz="2400" dirty="0">
                <a:latin typeface="Arial Narrow"/>
                <a:cs typeface="Arial Narrow"/>
              </a:rPr>
              <a:t> means “a sting”. Legalism is a “strict literal adherence to the law.” </a:t>
            </a:r>
            <a:r>
              <a:rPr lang="en-US" sz="2400" dirty="0" smtClean="0">
                <a:latin typeface="Arial Narrow"/>
                <a:cs typeface="Arial Narrow"/>
              </a:rPr>
              <a:t>“</a:t>
            </a:r>
            <a:r>
              <a:rPr lang="en-US" sz="2400" dirty="0" err="1" smtClean="0">
                <a:latin typeface="Arial Narrow"/>
                <a:cs typeface="Arial Narrow"/>
              </a:rPr>
              <a:t>Judaizers</a:t>
            </a:r>
            <a:r>
              <a:rPr lang="en-US" sz="2400" dirty="0" smtClean="0">
                <a:latin typeface="Arial Narrow"/>
                <a:cs typeface="Arial Narrow"/>
              </a:rPr>
              <a:t>” visited </a:t>
            </a:r>
            <a:r>
              <a:rPr lang="en-US" sz="2400" dirty="0">
                <a:latin typeface="Arial Narrow"/>
                <a:cs typeface="Arial Narrow"/>
              </a:rPr>
              <a:t>the Galatians espousing views contrary to what Paul had taught. Their teachings centered around the need to add to faith in Christ with obedience to the law of Moses. </a:t>
            </a:r>
          </a:p>
        </p:txBody>
      </p:sp>
      <p:sp>
        <p:nvSpPr>
          <p:cNvPr id="10" name="TextBox 9"/>
          <p:cNvSpPr txBox="1"/>
          <p:nvPr/>
        </p:nvSpPr>
        <p:spPr>
          <a:xfrm>
            <a:off x="8516130" y="-28894"/>
            <a:ext cx="1101818" cy="523220"/>
          </a:xfrm>
          <a:prstGeom prst="rect">
            <a:avLst/>
          </a:prstGeom>
          <a:noFill/>
        </p:spPr>
        <p:txBody>
          <a:bodyPr wrap="square" rtlCol="0">
            <a:spAutoFit/>
          </a:bodyPr>
          <a:lstStyle/>
          <a:p>
            <a:r>
              <a:rPr lang="en-US" altLang="zh-CN" sz="2800" dirty="0" smtClean="0">
                <a:solidFill>
                  <a:srgbClr val="0000FF"/>
                </a:solidFill>
                <a:latin typeface="华文细黑"/>
                <a:ea typeface="华文细黑"/>
                <a:cs typeface="华文细黑"/>
              </a:rPr>
              <a:t>(5)</a:t>
            </a:r>
            <a:endParaRPr lang="en-US" sz="2800" dirty="0">
              <a:solidFill>
                <a:srgbClr val="0000FF"/>
              </a:solidFill>
              <a:latin typeface="华文细黑"/>
              <a:ea typeface="华文细黑"/>
              <a:cs typeface="华文细黑"/>
            </a:endParaRPr>
          </a:p>
        </p:txBody>
      </p:sp>
    </p:spTree>
    <p:extLst>
      <p:ext uri="{BB962C8B-B14F-4D97-AF65-F5344CB8AC3E}">
        <p14:creationId xmlns:p14="http://schemas.microsoft.com/office/powerpoint/2010/main" xmlns="" val="2261585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1649" y="521904"/>
            <a:ext cx="9175649" cy="3046988"/>
          </a:xfrm>
          <a:prstGeom prst="rect">
            <a:avLst/>
          </a:prstGeom>
        </p:spPr>
        <p:txBody>
          <a:bodyPr wrap="square">
            <a:spAutoFit/>
          </a:bodyPr>
          <a:lstStyle/>
          <a:p>
            <a:r>
              <a:rPr lang="zh-CN" altLang="en-US"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第二天，同巴拿巴往特庇去”</a:t>
            </a:r>
            <a:r>
              <a:rPr lang="zh-CN" altLang="en-US"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14:20b</a:t>
            </a:r>
            <a:r>
              <a:rPr lang="zh-CN" altLang="en-US" sz="2400" dirty="0">
                <a:solidFill>
                  <a:srgbClr val="FF0000"/>
                </a:solidFill>
                <a:latin typeface="华文细黑"/>
                <a:ea typeface="华文细黑"/>
                <a:cs typeface="华文细黑"/>
              </a:rPr>
              <a:t>）。</a:t>
            </a:r>
          </a:p>
          <a:p>
            <a:r>
              <a:rPr lang="en-US" altLang="zh-CN" sz="2400" dirty="0" smtClean="0">
                <a:solidFill>
                  <a:srgbClr val="FF0000"/>
                </a:solidFill>
                <a:latin typeface="华文细黑"/>
                <a:ea typeface="华文细黑"/>
                <a:cs typeface="华文细黑"/>
              </a:rPr>
              <a:t>A</a:t>
            </a:r>
            <a:r>
              <a:rPr lang="zh-CN" altLang="en-US" sz="2400" dirty="0" smtClean="0">
                <a:solidFill>
                  <a:srgbClr val="FF0000"/>
                </a:solidFill>
                <a:latin typeface="华文细黑"/>
                <a:ea typeface="华文细黑"/>
                <a:cs typeface="华文细黑"/>
              </a:rPr>
              <a:t>。福音</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寻求</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事工</a:t>
            </a:r>
            <a:r>
              <a:rPr lang="zh-CN" altLang="en-US" sz="2400" b="1"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“对那城里的人传了福音</a:t>
            </a:r>
            <a:r>
              <a:rPr lang="zh-CN" altLang="en-US"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14:21a</a:t>
            </a:r>
            <a:r>
              <a:rPr lang="zh-CN" altLang="en-US" sz="2400" dirty="0">
                <a:solidFill>
                  <a:srgbClr val="FF0000"/>
                </a:solidFill>
                <a:latin typeface="华文细黑"/>
                <a:ea typeface="华文细黑"/>
                <a:cs typeface="华文细黑"/>
              </a:rPr>
              <a:t>）。 </a:t>
            </a:r>
            <a:endParaRPr lang="en-US" altLang="zh-CN" sz="2400" dirty="0" smtClean="0">
              <a:solidFill>
                <a:srgbClr val="FF0000"/>
              </a:solidFill>
              <a:latin typeface="华文细黑"/>
              <a:ea typeface="华文细黑"/>
              <a:cs typeface="华文细黑"/>
            </a:endParaRPr>
          </a:p>
          <a:p>
            <a:r>
              <a:rPr lang="en-US" altLang="zh-CN" sz="2400" dirty="0" smtClean="0">
                <a:solidFill>
                  <a:srgbClr val="FF0000"/>
                </a:solidFill>
                <a:latin typeface="华文细黑"/>
                <a:ea typeface="华文细黑"/>
                <a:cs typeface="华文细黑"/>
              </a:rPr>
              <a:t>B</a:t>
            </a:r>
            <a:r>
              <a:rPr lang="zh-CN" altLang="en-US" sz="2400" dirty="0" smtClean="0">
                <a:solidFill>
                  <a:srgbClr val="FF0000"/>
                </a:solidFill>
                <a:latin typeface="华文细黑"/>
                <a:ea typeface="华文细黑"/>
                <a:cs typeface="华文细黑"/>
              </a:rPr>
              <a:t>。门</a:t>
            </a:r>
            <a:r>
              <a:rPr lang="zh-CN" altLang="en-US" sz="2400" dirty="0" smtClean="0">
                <a:solidFill>
                  <a:srgbClr val="FF0000"/>
                </a:solidFill>
                <a:latin typeface="华文细黑"/>
                <a:ea typeface="华文细黑"/>
                <a:cs typeface="华文细黑"/>
              </a:rPr>
              <a:t>徒事</a:t>
            </a:r>
            <a:r>
              <a:rPr lang="zh-CN" altLang="en-US" sz="2400" dirty="0" smtClean="0">
                <a:solidFill>
                  <a:srgbClr val="FF0000"/>
                </a:solidFill>
                <a:latin typeface="华文细黑"/>
                <a:ea typeface="华文细黑"/>
                <a:cs typeface="华文细黑"/>
              </a:rPr>
              <a:t>工：</a:t>
            </a:r>
            <a:r>
              <a:rPr lang="zh-CN" altLang="en-US" sz="2400" dirty="0" smtClean="0">
                <a:solidFill>
                  <a:srgbClr val="FF0000"/>
                </a:solidFill>
                <a:latin typeface="华文细黑"/>
                <a:ea typeface="华文细黑"/>
                <a:cs typeface="华文细黑"/>
              </a:rPr>
              <a:t>使</a:t>
            </a:r>
            <a:r>
              <a:rPr lang="zh-CN" altLang="en-US" sz="2400" dirty="0" smtClean="0">
                <a:solidFill>
                  <a:srgbClr val="FF0000"/>
                </a:solidFill>
                <a:latin typeface="华文细黑"/>
                <a:ea typeface="华文细黑"/>
                <a:cs typeface="华文细黑"/>
              </a:rPr>
              <a:t>好些人作门徒</a:t>
            </a:r>
            <a:r>
              <a:rPr lang="zh-CN"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就回</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去，坚固门徒的心，劝他们亨受所信的道，又说</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“我们进入神的国，必须经历许多艰难”</a:t>
            </a:r>
            <a:r>
              <a:rPr lang="en-US" altLang="zh-CN" sz="2400" dirty="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14:21b-22</a:t>
            </a:r>
            <a:r>
              <a:rPr lang="en-US" altLang="zh-CN" sz="2400" dirty="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 </a:t>
            </a:r>
            <a:r>
              <a:rPr lang="zh-CN" altLang="en-US" sz="2400" dirty="0">
                <a:solidFill>
                  <a:srgbClr val="FF0000"/>
                </a:solidFill>
                <a:latin typeface="华文细黑"/>
                <a:ea typeface="华文细黑"/>
                <a:cs typeface="华文细黑"/>
              </a:rPr>
              <a:t>（</a:t>
            </a:r>
            <a:r>
              <a:rPr lang="en-US" altLang="zh-CN" sz="2400" dirty="0">
                <a:solidFill>
                  <a:srgbClr val="FF0000"/>
                </a:solidFill>
                <a:latin typeface="华文细黑"/>
                <a:ea typeface="华文细黑"/>
                <a:cs typeface="华文细黑"/>
              </a:rPr>
              <a:t>1</a:t>
            </a:r>
            <a:r>
              <a:rPr lang="zh-CN" altLang="en-US" sz="2400" dirty="0" smtClean="0">
                <a:solidFill>
                  <a:srgbClr val="FF0000"/>
                </a:solidFill>
                <a:latin typeface="华文细黑"/>
                <a:ea typeface="华文细黑"/>
                <a:cs typeface="华文细黑"/>
              </a:rPr>
              <a:t>）得门</a:t>
            </a:r>
            <a:r>
              <a:rPr lang="zh-CN" altLang="en-US" sz="2400" dirty="0">
                <a:solidFill>
                  <a:srgbClr val="FF0000"/>
                </a:solidFill>
                <a:latin typeface="华文细黑"/>
                <a:ea typeface="华文细黑"/>
                <a:cs typeface="华文细黑"/>
              </a:rPr>
              <a:t>徒（新生，</a:t>
            </a:r>
            <a:r>
              <a:rPr lang="en-US" altLang="zh-CN" sz="2400" dirty="0">
                <a:solidFill>
                  <a:srgbClr val="FF0000"/>
                </a:solidFill>
                <a:latin typeface="华文细黑"/>
                <a:ea typeface="华文细黑"/>
                <a:cs typeface="华文细黑"/>
              </a:rPr>
              <a:t>11:26</a:t>
            </a:r>
            <a:r>
              <a:rPr lang="zh-CN" altLang="en-US" sz="2400" dirty="0">
                <a:solidFill>
                  <a:srgbClr val="FF0000"/>
                </a:solidFill>
                <a:latin typeface="华文细黑"/>
                <a:ea typeface="华文细黑"/>
                <a:cs typeface="华文细黑"/>
              </a:rPr>
              <a:t>）。 （</a:t>
            </a:r>
            <a:r>
              <a:rPr lang="en-US" altLang="zh-CN" sz="2400" dirty="0">
                <a:solidFill>
                  <a:srgbClr val="FF0000"/>
                </a:solidFill>
                <a:latin typeface="华文细黑"/>
                <a:ea typeface="华文细黑"/>
                <a:cs typeface="华文细黑"/>
              </a:rPr>
              <a:t>2</a:t>
            </a:r>
            <a:r>
              <a:rPr lang="zh-CN" altLang="en-US" sz="2400" dirty="0" smtClean="0">
                <a:solidFill>
                  <a:srgbClr val="FF0000"/>
                </a:solidFill>
                <a:latin typeface="华文细黑"/>
                <a:ea typeface="华文细黑"/>
                <a:cs typeface="华文细黑"/>
              </a:rPr>
              <a:t>）作门</a:t>
            </a:r>
            <a:r>
              <a:rPr lang="zh-CN" altLang="en-US" sz="2400" dirty="0">
                <a:solidFill>
                  <a:srgbClr val="FF0000"/>
                </a:solidFill>
                <a:latin typeface="华文细黑"/>
                <a:ea typeface="华文细黑"/>
                <a:cs typeface="华文细黑"/>
              </a:rPr>
              <a:t>徒</a:t>
            </a:r>
            <a:r>
              <a:rPr lang="zh-CN" altLang="en-US" sz="2400" dirty="0" smtClean="0">
                <a:solidFill>
                  <a:srgbClr val="FF0000"/>
                </a:solidFill>
                <a:latin typeface="华文细黑"/>
                <a:ea typeface="华文细黑"/>
                <a:cs typeface="华文细黑"/>
              </a:rPr>
              <a:t>（太</a:t>
            </a:r>
            <a:r>
              <a:rPr lang="en-US" altLang="zh-CN" sz="2400" dirty="0" smtClean="0">
                <a:solidFill>
                  <a:srgbClr val="FF0000"/>
                </a:solidFill>
                <a:latin typeface="华文细黑"/>
                <a:ea typeface="华文细黑"/>
                <a:cs typeface="华文细黑"/>
              </a:rPr>
              <a:t>28:19</a:t>
            </a:r>
            <a:r>
              <a:rPr lang="en-US" altLang="zh-CN" sz="2400" dirty="0">
                <a:solidFill>
                  <a:srgbClr val="FF0000"/>
                </a:solidFill>
                <a:latin typeface="华文细黑"/>
                <a:ea typeface="华文细黑"/>
                <a:cs typeface="华文细黑"/>
              </a:rPr>
              <a:t>-20</a:t>
            </a:r>
            <a:r>
              <a:rPr lang="zh-CN" altLang="en-US" sz="2400" dirty="0">
                <a:solidFill>
                  <a:srgbClr val="FF0000"/>
                </a:solidFill>
                <a:latin typeface="华文细黑"/>
                <a:ea typeface="华文细黑"/>
                <a:cs typeface="华文细黑"/>
              </a:rPr>
              <a:t>）。 （</a:t>
            </a:r>
            <a:r>
              <a:rPr lang="en-US" altLang="zh-CN" sz="2400" dirty="0">
                <a:solidFill>
                  <a:srgbClr val="FF0000"/>
                </a:solidFill>
                <a:latin typeface="华文细黑"/>
                <a:ea typeface="华文细黑"/>
                <a:cs typeface="华文细黑"/>
              </a:rPr>
              <a:t>3</a:t>
            </a:r>
            <a:r>
              <a:rPr lang="zh-CN" altLang="en-US" sz="2400" dirty="0">
                <a:solidFill>
                  <a:srgbClr val="FF0000"/>
                </a:solidFill>
                <a:latin typeface="华文细黑"/>
                <a:ea typeface="华文细黑"/>
                <a:cs typeface="华文细黑"/>
              </a:rPr>
              <a:t>）测试门徒</a:t>
            </a:r>
            <a:r>
              <a:rPr lang="zh-CN" altLang="en-US" sz="2400" dirty="0" smtClean="0">
                <a:solidFill>
                  <a:srgbClr val="FF0000"/>
                </a:solidFill>
                <a:latin typeface="华文细黑"/>
                <a:ea typeface="华文细黑"/>
                <a:cs typeface="华文细黑"/>
              </a:rPr>
              <a:t>（徒</a:t>
            </a:r>
            <a:r>
              <a:rPr lang="en-US" altLang="zh-CN" sz="2400" dirty="0" smtClean="0">
                <a:solidFill>
                  <a:srgbClr val="FF0000"/>
                </a:solidFill>
                <a:latin typeface="华文细黑"/>
                <a:ea typeface="华文细黑"/>
                <a:cs typeface="华文细黑"/>
              </a:rPr>
              <a:t>14:22</a:t>
            </a:r>
            <a:r>
              <a:rPr lang="zh-CN" altLang="en-US" sz="2400" dirty="0">
                <a:solidFill>
                  <a:srgbClr val="FF0000"/>
                </a:solidFill>
                <a:latin typeface="华文细黑"/>
                <a:ea typeface="华文细黑"/>
                <a:cs typeface="华文细黑"/>
              </a:rPr>
              <a:t>）。</a:t>
            </a:r>
          </a:p>
          <a:p>
            <a:r>
              <a:rPr lang="en-US" altLang="zh-CN" sz="2400" dirty="0" smtClean="0">
                <a:solidFill>
                  <a:srgbClr val="FF0000"/>
                </a:solidFill>
                <a:latin typeface="华文细黑"/>
                <a:ea typeface="华文细黑"/>
                <a:cs typeface="华文细黑"/>
              </a:rPr>
              <a:t>C</a:t>
            </a:r>
            <a:r>
              <a:rPr lang="zh-CN" altLang="en-US" sz="2400" dirty="0" smtClean="0">
                <a:solidFill>
                  <a:srgbClr val="FF0000"/>
                </a:solidFill>
                <a:latin typeface="华文细黑"/>
                <a:ea typeface="华文细黑"/>
                <a:cs typeface="华文细黑"/>
              </a:rPr>
              <a:t>。领导</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崇拜</a:t>
            </a:r>
            <a:r>
              <a:rPr lang="en-US" altLang="zh-CN"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事</a:t>
            </a:r>
            <a:r>
              <a:rPr lang="zh-CN" altLang="en-US" sz="2400" dirty="0" smtClean="0">
                <a:solidFill>
                  <a:srgbClr val="FF0000"/>
                </a:solidFill>
                <a:latin typeface="华文细黑"/>
                <a:ea typeface="华文细黑"/>
                <a:cs typeface="华文细黑"/>
              </a:rPr>
              <a:t>工： </a:t>
            </a:r>
            <a:r>
              <a:rPr lang="zh-CN" altLang="en-US" sz="2400" dirty="0" smtClean="0">
                <a:solidFill>
                  <a:srgbClr val="FF0000"/>
                </a:solidFill>
                <a:latin typeface="华文细黑"/>
                <a:ea typeface="华文细黑"/>
                <a:cs typeface="华文细黑"/>
              </a:rPr>
              <a:t>“二人在各个教会中选立了长</a:t>
            </a:r>
            <a:r>
              <a:rPr lang="zh-CN" altLang="en-US" sz="2400" dirty="0">
                <a:solidFill>
                  <a:srgbClr val="FF0000"/>
                </a:solidFill>
                <a:latin typeface="华文细黑"/>
                <a:ea typeface="华文细黑"/>
                <a:cs typeface="华文细黑"/>
              </a:rPr>
              <a:t>老</a:t>
            </a:r>
            <a:r>
              <a:rPr lang="zh-CN" altLang="en-US" sz="2400" dirty="0" smtClean="0">
                <a:solidFill>
                  <a:srgbClr val="FF0000"/>
                </a:solidFill>
                <a:latin typeface="华文细黑"/>
                <a:ea typeface="华文细黑"/>
                <a:cs typeface="华文细黑"/>
              </a:rPr>
              <a:t>”</a:t>
            </a:r>
            <a:r>
              <a:rPr lang="en-US" altLang="zh-CN" sz="2400" dirty="0" smtClean="0">
                <a:solidFill>
                  <a:srgbClr val="FF0000"/>
                </a:solidFill>
                <a:latin typeface="华文细黑"/>
                <a:ea typeface="华文细黑"/>
                <a:cs typeface="华文细黑"/>
              </a:rPr>
              <a:t>(14:23</a:t>
            </a:r>
            <a:r>
              <a:rPr lang="en-US" altLang="zh-CN" sz="2400" dirty="0">
                <a:solidFill>
                  <a:srgbClr val="FF0000"/>
                </a:solidFill>
                <a:latin typeface="华文细黑"/>
                <a:ea typeface="华文细黑"/>
                <a:cs typeface="华文细黑"/>
              </a:rPr>
              <a:t>; </a:t>
            </a:r>
            <a:r>
              <a:rPr lang="zh-CN" altLang="en-US" sz="2400" dirty="0" smtClean="0">
                <a:solidFill>
                  <a:srgbClr val="FF0000"/>
                </a:solidFill>
                <a:latin typeface="华文细黑"/>
                <a:ea typeface="华文细黑"/>
                <a:cs typeface="华文细黑"/>
              </a:rPr>
              <a:t>多</a:t>
            </a:r>
            <a:r>
              <a:rPr lang="en-US" altLang="zh-CN" sz="2400" dirty="0" smtClean="0">
                <a:solidFill>
                  <a:srgbClr val="FF0000"/>
                </a:solidFill>
                <a:latin typeface="华文细黑"/>
                <a:ea typeface="华文细黑"/>
                <a:cs typeface="华文细黑"/>
              </a:rPr>
              <a:t>1:5,7)</a:t>
            </a:r>
            <a:r>
              <a:rPr lang="zh-CN" altLang="en-US" sz="2400" dirty="0" smtClean="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78336"/>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52789"/>
            <a:ext cx="9156126" cy="523220"/>
          </a:xfrm>
          <a:prstGeom prst="rect">
            <a:avLst/>
          </a:prstGeom>
          <a:noFill/>
        </p:spPr>
        <p:txBody>
          <a:bodyPr wrap="square" rtlCol="0">
            <a:spAutoFit/>
          </a:bodyPr>
          <a:lstStyle/>
          <a:p>
            <a:r>
              <a:rPr lang="zh-CN" altLang="en-US" sz="2800" b="1" dirty="0" smtClean="0">
                <a:solidFill>
                  <a:srgbClr val="FF0000"/>
                </a:solidFill>
                <a:latin typeface="华文细黑"/>
                <a:ea typeface="华文细黑"/>
                <a:cs typeface="华文细黑"/>
              </a:rPr>
              <a:t>一。基督之灵的称许。</a:t>
            </a:r>
            <a:r>
              <a:rPr lang="en-US" sz="2800" b="1" dirty="0" smtClean="0">
                <a:latin typeface="Arial Narrow"/>
                <a:cs typeface="Arial Narrow"/>
              </a:rPr>
              <a:t>1. Spirit of Christ’s </a:t>
            </a:r>
            <a:r>
              <a:rPr lang="en-US" sz="2800" b="1" dirty="0">
                <a:latin typeface="Arial Narrow"/>
                <a:cs typeface="Arial Narrow"/>
              </a:rPr>
              <a:t>commendation</a:t>
            </a:r>
            <a:r>
              <a:rPr lang="en-US" sz="2800" b="1" dirty="0" smtClean="0">
                <a:latin typeface="Arial Narrow"/>
                <a:cs typeface="Arial Narrow"/>
              </a:rPr>
              <a:t>.</a:t>
            </a:r>
            <a:endParaRPr lang="en-US" sz="2800" dirty="0">
              <a:latin typeface="Arial Narrow"/>
              <a:cs typeface="Arial Narrow"/>
            </a:endParaRPr>
          </a:p>
        </p:txBody>
      </p:sp>
      <p:sp>
        <p:nvSpPr>
          <p:cNvPr id="7" name="TextBox 6"/>
          <p:cNvSpPr txBox="1"/>
          <p:nvPr/>
        </p:nvSpPr>
        <p:spPr>
          <a:xfrm>
            <a:off x="8587544" y="-80780"/>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a:t>
            </a:r>
            <a:r>
              <a:rPr lang="en-US" altLang="zh-CN" sz="2800" dirty="0">
                <a:solidFill>
                  <a:srgbClr val="0000FF"/>
                </a:solidFill>
                <a:latin typeface="Times"/>
                <a:cs typeface="Times"/>
              </a:rPr>
              <a:t>6</a:t>
            </a:r>
            <a:r>
              <a:rPr lang="en-US" altLang="zh-CN" sz="2800" dirty="0" smtClean="0">
                <a:solidFill>
                  <a:srgbClr val="0000FF"/>
                </a:solidFill>
                <a:latin typeface="Times"/>
                <a:cs typeface="Times"/>
              </a:rPr>
              <a:t>)</a:t>
            </a:r>
            <a:endParaRPr lang="en-US" sz="2800" dirty="0">
              <a:solidFill>
                <a:srgbClr val="0000FF"/>
              </a:solidFill>
              <a:latin typeface="Times"/>
              <a:cs typeface="Times"/>
            </a:endParaRPr>
          </a:p>
        </p:txBody>
      </p:sp>
      <p:sp>
        <p:nvSpPr>
          <p:cNvPr id="8" name="Rectangle 7"/>
          <p:cNvSpPr/>
          <p:nvPr/>
        </p:nvSpPr>
        <p:spPr>
          <a:xfrm>
            <a:off x="0" y="3470488"/>
            <a:ext cx="9144000" cy="3416320"/>
          </a:xfrm>
          <a:prstGeom prst="rect">
            <a:avLst/>
          </a:prstGeom>
        </p:spPr>
        <p:txBody>
          <a:bodyPr wrap="square">
            <a:spAutoFit/>
          </a:bodyPr>
          <a:lstStyle/>
          <a:p>
            <a:r>
              <a:rPr lang="en-US" sz="2400" dirty="0" smtClean="0">
                <a:latin typeface="Arial Narrow"/>
                <a:cs typeface="Arial Narrow"/>
              </a:rPr>
              <a:t>“</a:t>
            </a:r>
            <a:r>
              <a:rPr lang="en-US" sz="2400" dirty="0">
                <a:latin typeface="Arial Narrow"/>
                <a:cs typeface="Arial Narrow"/>
              </a:rPr>
              <a:t>The next day </a:t>
            </a:r>
            <a:r>
              <a:rPr lang="en-US" sz="2400" dirty="0" smtClean="0">
                <a:latin typeface="Arial Narrow"/>
                <a:cs typeface="Arial Narrow"/>
              </a:rPr>
              <a:t>he </a:t>
            </a:r>
            <a:r>
              <a:rPr lang="en-US" sz="2400" dirty="0">
                <a:latin typeface="Arial Narrow"/>
                <a:cs typeface="Arial Narrow"/>
              </a:rPr>
              <a:t>and Barnabas left for </a:t>
            </a:r>
            <a:r>
              <a:rPr lang="en-US" sz="2400" dirty="0" err="1">
                <a:latin typeface="Arial Narrow"/>
                <a:cs typeface="Arial Narrow"/>
              </a:rPr>
              <a:t>Derbe</a:t>
            </a:r>
            <a:r>
              <a:rPr lang="en-US" sz="2400" dirty="0">
                <a:latin typeface="Arial Narrow"/>
                <a:cs typeface="Arial Narrow"/>
              </a:rPr>
              <a:t>”(14:20b).</a:t>
            </a:r>
          </a:p>
          <a:p>
            <a:r>
              <a:rPr lang="en-US" sz="2400" b="1" dirty="0">
                <a:latin typeface="Arial Narrow"/>
                <a:cs typeface="Arial Narrow"/>
              </a:rPr>
              <a:t>A. Gospel(Seeker’s) ministry. </a:t>
            </a:r>
            <a:r>
              <a:rPr lang="en-US" sz="2400" dirty="0">
                <a:latin typeface="Arial Narrow"/>
                <a:cs typeface="Arial Narrow"/>
              </a:rPr>
              <a:t>“They preached the gospel in that city”(14:21a). </a:t>
            </a:r>
            <a:r>
              <a:rPr lang="en-US" sz="2400" b="1" dirty="0" smtClean="0">
                <a:latin typeface="Arial Narrow"/>
                <a:cs typeface="Arial Narrow"/>
              </a:rPr>
              <a:t>B</a:t>
            </a:r>
            <a:r>
              <a:rPr lang="en-US" sz="2400" b="1" dirty="0">
                <a:latin typeface="Arial Narrow"/>
                <a:cs typeface="Arial Narrow"/>
              </a:rPr>
              <a:t>. Discipleship </a:t>
            </a:r>
            <a:r>
              <a:rPr lang="en-US" sz="2400" b="1" dirty="0" err="1">
                <a:latin typeface="Arial Narrow"/>
                <a:cs typeface="Arial Narrow"/>
              </a:rPr>
              <a:t>ministry.</a:t>
            </a:r>
            <a:r>
              <a:rPr lang="en-US" sz="2400" dirty="0" err="1">
                <a:latin typeface="Arial Narrow"/>
                <a:cs typeface="Arial Narrow"/>
              </a:rPr>
              <a:t>Won</a:t>
            </a:r>
            <a:r>
              <a:rPr lang="en-US" sz="2400" dirty="0">
                <a:latin typeface="Arial Narrow"/>
                <a:cs typeface="Arial Narrow"/>
              </a:rPr>
              <a:t> a large number of </a:t>
            </a:r>
            <a:r>
              <a:rPr lang="en-US" sz="2400" dirty="0" err="1">
                <a:latin typeface="Arial Narrow"/>
                <a:cs typeface="Arial Narrow"/>
              </a:rPr>
              <a:t>disciples.Then</a:t>
            </a:r>
            <a:r>
              <a:rPr lang="en-US" sz="2400" dirty="0">
                <a:latin typeface="Arial Narrow"/>
                <a:cs typeface="Arial Narrow"/>
              </a:rPr>
              <a:t> they </a:t>
            </a:r>
            <a:r>
              <a:rPr lang="en-US" sz="2400" dirty="0" smtClean="0">
                <a:latin typeface="Arial Narrow"/>
                <a:cs typeface="Arial Narrow"/>
              </a:rPr>
              <a:t>returned…strengthening </a:t>
            </a:r>
            <a:r>
              <a:rPr lang="en-US" sz="2400" dirty="0">
                <a:latin typeface="Arial Narrow"/>
                <a:cs typeface="Arial Narrow"/>
              </a:rPr>
              <a:t>the disciples and encouraging them to remain true to the </a:t>
            </a:r>
            <a:r>
              <a:rPr lang="en-US" sz="2400" dirty="0" err="1">
                <a:latin typeface="Arial Narrow"/>
                <a:cs typeface="Arial Narrow"/>
              </a:rPr>
              <a:t>faith.We</a:t>
            </a:r>
            <a:r>
              <a:rPr lang="en-US" sz="2400" dirty="0">
                <a:latin typeface="Arial Narrow"/>
                <a:cs typeface="Arial Narrow"/>
              </a:rPr>
              <a:t> must go through many hardships to enter the </a:t>
            </a:r>
            <a:r>
              <a:rPr lang="en-US" sz="2400" dirty="0" smtClean="0">
                <a:latin typeface="Arial Narrow"/>
                <a:cs typeface="Arial Narrow"/>
              </a:rPr>
              <a:t>kingdom </a:t>
            </a:r>
            <a:r>
              <a:rPr lang="en-US" sz="2400" dirty="0">
                <a:latin typeface="Arial Narrow"/>
                <a:cs typeface="Arial Narrow"/>
              </a:rPr>
              <a:t>of </a:t>
            </a:r>
            <a:r>
              <a:rPr lang="en-US" sz="2400" dirty="0" err="1">
                <a:latin typeface="Arial Narrow"/>
                <a:cs typeface="Arial Narrow"/>
              </a:rPr>
              <a:t>God,they</a:t>
            </a:r>
            <a:r>
              <a:rPr lang="en-US" sz="2400" dirty="0">
                <a:latin typeface="Arial Narrow"/>
                <a:cs typeface="Arial Narrow"/>
              </a:rPr>
              <a:t> said(14:21b</a:t>
            </a:r>
            <a:r>
              <a:rPr lang="en-US" sz="2400" dirty="0" smtClean="0">
                <a:latin typeface="Arial Narrow"/>
                <a:cs typeface="Arial Narrow"/>
              </a:rPr>
              <a:t>- 22</a:t>
            </a:r>
            <a:r>
              <a:rPr lang="en-US" sz="2400" dirty="0">
                <a:latin typeface="Arial Narrow"/>
                <a:cs typeface="Arial Narrow"/>
              </a:rPr>
              <a:t>)</a:t>
            </a:r>
            <a:r>
              <a:rPr lang="en-US" sz="2400" dirty="0" smtClean="0">
                <a:latin typeface="Arial Narrow"/>
                <a:cs typeface="Arial Narrow"/>
              </a:rPr>
              <a:t>. (</a:t>
            </a:r>
            <a:r>
              <a:rPr lang="en-US" sz="2400" dirty="0">
                <a:latin typeface="Arial Narrow"/>
                <a:cs typeface="Arial Narrow"/>
              </a:rPr>
              <a:t>1)Win disciples(by new birth, 11:26). (2)Make disciples(by teaching, Mt.28:19-20). (3)Test disciples(by hardships,14:22). </a:t>
            </a:r>
            <a:endParaRPr lang="en-US" sz="2400" dirty="0" smtClean="0">
              <a:latin typeface="Arial Narrow"/>
              <a:cs typeface="Arial Narrow"/>
            </a:endParaRPr>
          </a:p>
          <a:p>
            <a:r>
              <a:rPr lang="en-US" sz="2400" b="1" dirty="0">
                <a:latin typeface="Arial Narrow"/>
                <a:cs typeface="Arial Narrow"/>
              </a:rPr>
              <a:t>C. Leadership(Worship) ministry. </a:t>
            </a:r>
            <a:r>
              <a:rPr lang="en-US" sz="2400" dirty="0">
                <a:latin typeface="Arial Narrow"/>
                <a:cs typeface="Arial Narrow"/>
              </a:rPr>
              <a:t>“</a:t>
            </a:r>
            <a:r>
              <a:rPr lang="en-US" sz="2400" b="1" baseline="30000" dirty="0">
                <a:latin typeface="Arial Narrow"/>
                <a:cs typeface="Arial Narrow"/>
              </a:rPr>
              <a:t> </a:t>
            </a:r>
            <a:r>
              <a:rPr lang="en-US" sz="2400" dirty="0">
                <a:latin typeface="Arial Narrow"/>
                <a:cs typeface="Arial Narrow"/>
              </a:rPr>
              <a:t>Paul and Barnabas appointed elders for them in each church”(14:23a;Ti.1:5,7).Had elders elected. </a:t>
            </a:r>
          </a:p>
        </p:txBody>
      </p:sp>
    </p:spTree>
    <p:extLst>
      <p:ext uri="{BB962C8B-B14F-4D97-AF65-F5344CB8AC3E}">
        <p14:creationId xmlns:p14="http://schemas.microsoft.com/office/powerpoint/2010/main" xmlns="" val="295960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830" y="440306"/>
            <a:ext cx="9289569" cy="2677656"/>
          </a:xfrm>
          <a:prstGeom prst="rect">
            <a:avLst/>
          </a:prstGeom>
        </p:spPr>
        <p:txBody>
          <a:bodyPr wrap="square">
            <a:spAutoFit/>
          </a:bodyPr>
          <a:lstStyle/>
          <a:p>
            <a:r>
              <a:rPr lang="en-US" altLang="zh-TW" sz="2400" b="1" dirty="0" smtClean="0">
                <a:solidFill>
                  <a:srgbClr val="FF0000"/>
                </a:solidFill>
                <a:latin typeface="华文细黑"/>
                <a:ea typeface="华文细黑"/>
                <a:cs typeface="华文细黑"/>
              </a:rPr>
              <a:t>D</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祷</a:t>
            </a:r>
            <a:r>
              <a:rPr lang="zh-TW" altLang="en-US" sz="2400" b="1" dirty="0" smtClean="0">
                <a:solidFill>
                  <a:srgbClr val="FF0000"/>
                </a:solidFill>
                <a:latin typeface="华文细黑"/>
                <a:ea typeface="华文细黑"/>
                <a:cs typeface="华文细黑"/>
              </a:rPr>
              <a:t>告</a:t>
            </a:r>
            <a:r>
              <a:rPr lang="zh-CN" altLang="en-US" sz="2400" b="1" dirty="0" smtClean="0">
                <a:solidFill>
                  <a:srgbClr val="FF0000"/>
                </a:solidFill>
                <a:latin typeface="华文细黑"/>
                <a:ea typeface="华文细黑"/>
                <a:cs typeface="华文细黑"/>
              </a:rPr>
              <a:t>事工</a:t>
            </a:r>
            <a:r>
              <a:rPr lang="zh-CN" altLang="en-US" sz="2400" b="1" dirty="0" smtClean="0">
                <a:solidFill>
                  <a:srgbClr val="FF0000"/>
                </a:solidFill>
                <a:latin typeface="华文细黑"/>
                <a:ea typeface="华文细黑"/>
                <a:cs typeface="华文细黑"/>
              </a:rPr>
              <a:t>：</a:t>
            </a:r>
            <a:r>
              <a:rPr lang="zh-TW" altLang="en-US" sz="2400" b="1" dirty="0" smtClean="0">
                <a:solidFill>
                  <a:srgbClr val="FF0000"/>
                </a:solidFill>
                <a:latin typeface="华文细黑"/>
                <a:ea typeface="华文细黑"/>
                <a:cs typeface="华文细黑"/>
              </a:rPr>
              <a:t> </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又</a:t>
            </a:r>
            <a:r>
              <a:rPr lang="zh-TW" altLang="en-US" sz="2400" dirty="0" smtClean="0">
                <a:solidFill>
                  <a:srgbClr val="FF0000"/>
                </a:solidFill>
                <a:latin typeface="华文细黑"/>
                <a:ea typeface="华文细黑"/>
                <a:cs typeface="华文细黑"/>
              </a:rPr>
              <a:t>禁食</a:t>
            </a:r>
            <a:r>
              <a:rPr lang="zh-TW" altLang="en-US" sz="2400" dirty="0">
                <a:solidFill>
                  <a:srgbClr val="FF0000"/>
                </a:solidFill>
                <a:latin typeface="华文细黑"/>
                <a:ea typeface="华文细黑"/>
                <a:cs typeface="华文细黑"/>
              </a:rPr>
              <a:t>祷告</a:t>
            </a:r>
            <a:r>
              <a:rPr lang="zh-TW" altLang="en-US" sz="2400" dirty="0" smtClean="0">
                <a:solidFill>
                  <a:srgbClr val="FF0000"/>
                </a:solidFill>
                <a:latin typeface="华文细黑"/>
                <a:ea typeface="华文细黑"/>
                <a:cs typeface="华文细黑"/>
              </a:rPr>
              <a:t>，</a:t>
            </a:r>
            <a:r>
              <a:rPr lang="zh-CN" altLang="en-US" sz="2400" dirty="0" smtClean="0">
                <a:solidFill>
                  <a:srgbClr val="FF0000"/>
                </a:solidFill>
                <a:latin typeface="华文细黑"/>
                <a:ea typeface="华文细黑"/>
                <a:cs typeface="华文细黑"/>
              </a:rPr>
              <a:t>就把他们交托所信的主</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(14:23b)</a:t>
            </a:r>
            <a:r>
              <a:rPr lang="zh-TW" altLang="en-US" sz="2400" dirty="0" smtClean="0">
                <a:solidFill>
                  <a:srgbClr val="FF0000"/>
                </a:solidFill>
                <a:latin typeface="华文细黑"/>
                <a:ea typeface="华文细黑"/>
                <a:cs typeface="华文细黑"/>
              </a:rPr>
              <a:t>。</a:t>
            </a:r>
            <a:endParaRPr lang="zh-TW" altLang="en-US" sz="2400" dirty="0">
              <a:solidFill>
                <a:srgbClr val="FF0000"/>
              </a:solidFill>
              <a:latin typeface="华文细黑"/>
              <a:ea typeface="华文细黑"/>
              <a:cs typeface="华文细黑"/>
            </a:endParaRPr>
          </a:p>
          <a:p>
            <a:r>
              <a:rPr lang="en-US" altLang="zh-CN" sz="2400" b="1" dirty="0" smtClean="0">
                <a:solidFill>
                  <a:srgbClr val="FF0000"/>
                </a:solidFill>
                <a:latin typeface="华文细黑"/>
                <a:ea typeface="华文细黑"/>
                <a:cs typeface="华文细黑"/>
              </a:rPr>
              <a:t>E</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宣道事</a:t>
            </a:r>
            <a:r>
              <a:rPr lang="zh-CN" altLang="en-US" sz="2400" b="1" dirty="0" smtClean="0">
                <a:solidFill>
                  <a:srgbClr val="FF0000"/>
                </a:solidFill>
                <a:latin typeface="华文细黑"/>
                <a:ea typeface="华文细黑"/>
                <a:cs typeface="华文细黑"/>
              </a:rPr>
              <a:t>工：</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a:t>
            </a:r>
            <a:r>
              <a:rPr lang="en-US" sz="2400" dirty="0" smtClean="0">
                <a:solidFill>
                  <a:srgbClr val="FF0000"/>
                </a:solidFill>
                <a:latin typeface="华文细黑"/>
                <a:ea typeface="华文细黑"/>
                <a:cs typeface="华文细黑"/>
              </a:rPr>
              <a:t>从那里坐船，往安提阿去。当初他们被众人所托蒙神之恩，要办现在所作之工，就是在这地方。</a:t>
            </a:r>
            <a:r>
              <a:rPr lang="en-US" sz="2400" dirty="0">
                <a:solidFill>
                  <a:srgbClr val="FF0000"/>
                </a:solidFill>
                <a:latin typeface="华文细黑"/>
                <a:ea typeface="华文细黑"/>
                <a:cs typeface="华文细黑"/>
              </a:rPr>
              <a:t>到了那里，聚集了会众，就述说神借他们所行的一切事，并神怎样为外邦人开了信道的</a:t>
            </a:r>
            <a:r>
              <a:rPr lang="en-US" sz="2400" dirty="0" smtClean="0">
                <a:solidFill>
                  <a:srgbClr val="FF0000"/>
                </a:solidFill>
                <a:latin typeface="华文细黑"/>
                <a:ea typeface="华文细黑"/>
                <a:cs typeface="华文细黑"/>
              </a:rPr>
              <a:t>门</a:t>
            </a:r>
            <a:r>
              <a:rPr lang="zh-CN" altLang="en-US" sz="2400" dirty="0" smtClean="0">
                <a:solidFill>
                  <a:srgbClr val="FF0000"/>
                </a:solidFill>
                <a:latin typeface="华文细黑"/>
                <a:ea typeface="华文细黑"/>
                <a:cs typeface="华文细黑"/>
              </a:rPr>
              <a:t>”</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14</a:t>
            </a:r>
            <a:r>
              <a:rPr lang="zh-TW" altLang="en-US" sz="2400" dirty="0" smtClean="0">
                <a:solidFill>
                  <a:srgbClr val="FF0000"/>
                </a:solidFill>
                <a:latin typeface="华文细黑"/>
                <a:ea typeface="华文细黑"/>
                <a:cs typeface="华文细黑"/>
              </a:rPr>
              <a:t>：</a:t>
            </a:r>
            <a:r>
              <a:rPr lang="en-US" altLang="zh-TW" sz="2400" dirty="0" smtClean="0">
                <a:solidFill>
                  <a:srgbClr val="FF0000"/>
                </a:solidFill>
                <a:latin typeface="华文细黑"/>
                <a:ea typeface="华文细黑"/>
                <a:cs typeface="华文细黑"/>
              </a:rPr>
              <a:t>24-27</a:t>
            </a:r>
            <a:r>
              <a:rPr lang="zh-TW" altLang="en-US" sz="2400" dirty="0" smtClean="0">
                <a:solidFill>
                  <a:srgbClr val="FF0000"/>
                </a:solidFill>
                <a:latin typeface="华文细黑"/>
                <a:ea typeface="华文细黑"/>
                <a:cs typeface="华文细黑"/>
              </a:rPr>
              <a:t>）。 （</a:t>
            </a:r>
            <a:r>
              <a:rPr lang="en-US" altLang="zh-TW" sz="2400" dirty="0" smtClean="0">
                <a:solidFill>
                  <a:srgbClr val="FF0000"/>
                </a:solidFill>
                <a:latin typeface="华文细黑"/>
                <a:ea typeface="华文细黑"/>
                <a:cs typeface="华文细黑"/>
              </a:rPr>
              <a:t>1</a:t>
            </a:r>
            <a:r>
              <a:rPr lang="zh-TW" altLang="en-US" sz="2400" dirty="0" smtClean="0">
                <a:solidFill>
                  <a:srgbClr val="FF0000"/>
                </a:solidFill>
                <a:latin typeface="华文细黑"/>
                <a:ea typeface="华文细黑"/>
                <a:cs typeface="华文细黑"/>
              </a:rPr>
              <a:t>）完成第一次传教旅程。 （</a:t>
            </a:r>
            <a:r>
              <a:rPr lang="en-US" altLang="zh-TW" sz="2400" dirty="0" smtClean="0">
                <a:solidFill>
                  <a:srgbClr val="FF0000"/>
                </a:solidFill>
                <a:latin typeface="华文细黑"/>
                <a:ea typeface="华文细黑"/>
                <a:cs typeface="华文细黑"/>
              </a:rPr>
              <a:t>2</a:t>
            </a:r>
            <a:r>
              <a:rPr lang="zh-TW" altLang="en-US" sz="2400" dirty="0" smtClean="0">
                <a:solidFill>
                  <a:srgbClr val="FF0000"/>
                </a:solidFill>
                <a:latin typeface="华文细黑"/>
                <a:ea typeface="华文细黑"/>
                <a:cs typeface="华文细黑"/>
              </a:rPr>
              <a:t>）聚集第一次传教会议。 （</a:t>
            </a:r>
            <a:r>
              <a:rPr lang="en-US" altLang="zh-TW" sz="2400" dirty="0" smtClean="0">
                <a:solidFill>
                  <a:srgbClr val="FF0000"/>
                </a:solidFill>
                <a:latin typeface="华文细黑"/>
                <a:ea typeface="华文细黑"/>
                <a:cs typeface="华文细黑"/>
              </a:rPr>
              <a:t>3</a:t>
            </a:r>
            <a:r>
              <a:rPr lang="zh-TW" altLang="en-US" sz="2400" dirty="0" smtClean="0">
                <a:solidFill>
                  <a:srgbClr val="FF0000"/>
                </a:solidFill>
                <a:latin typeface="华文细黑"/>
                <a:ea typeface="华文细黑"/>
                <a:cs typeface="华文细黑"/>
              </a:rPr>
              <a:t>）报告</a:t>
            </a:r>
            <a:r>
              <a:rPr lang="zh-CN" altLang="en-US" sz="2400" dirty="0" smtClean="0">
                <a:solidFill>
                  <a:srgbClr val="FF0000"/>
                </a:solidFill>
                <a:latin typeface="华文细黑"/>
                <a:ea typeface="华文细黑"/>
                <a:cs typeface="华文细黑"/>
              </a:rPr>
              <a:t>宣教团的</a:t>
            </a:r>
            <a:r>
              <a:rPr lang="zh-TW" altLang="en-US" sz="2400" dirty="0" smtClean="0">
                <a:solidFill>
                  <a:srgbClr val="FF0000"/>
                </a:solidFill>
                <a:latin typeface="华文细黑"/>
                <a:ea typeface="华文细黑"/>
                <a:cs typeface="华文细黑"/>
              </a:rPr>
              <a:t>第一</a:t>
            </a:r>
            <a:r>
              <a:rPr lang="zh-CN" altLang="en-US" sz="2400" dirty="0" smtClean="0">
                <a:solidFill>
                  <a:srgbClr val="FF0000"/>
                </a:solidFill>
                <a:latin typeface="华文细黑"/>
                <a:ea typeface="华文细黑"/>
                <a:cs typeface="华文细黑"/>
              </a:rPr>
              <a:t>次</a:t>
            </a:r>
            <a:r>
              <a:rPr lang="zh-TW" altLang="en-US" sz="2400" dirty="0" smtClean="0">
                <a:solidFill>
                  <a:srgbClr val="FF0000"/>
                </a:solidFill>
                <a:latin typeface="华文细黑"/>
                <a:ea typeface="华文细黑"/>
                <a:cs typeface="华文细黑"/>
              </a:rPr>
              <a:t>成果。 走过开</a:t>
            </a:r>
            <a:r>
              <a:rPr lang="zh-CN" altLang="en-US" sz="2400" dirty="0" smtClean="0">
                <a:solidFill>
                  <a:srgbClr val="FF0000"/>
                </a:solidFill>
                <a:latin typeface="华文细黑"/>
                <a:ea typeface="华文细黑"/>
                <a:cs typeface="华文细黑"/>
              </a:rPr>
              <a:t>着的</a:t>
            </a:r>
            <a:r>
              <a:rPr lang="zh-TW" altLang="en-US" sz="2400" dirty="0" smtClean="0">
                <a:solidFill>
                  <a:srgbClr val="FF0000"/>
                </a:solidFill>
                <a:latin typeface="华文细黑"/>
                <a:ea typeface="华文细黑"/>
                <a:cs typeface="华文细黑"/>
              </a:rPr>
              <a:t>门。</a:t>
            </a:r>
          </a:p>
          <a:p>
            <a:r>
              <a:rPr lang="en-US" altLang="zh-TW" sz="2400" b="1" dirty="0" smtClean="0">
                <a:solidFill>
                  <a:srgbClr val="FF0000"/>
                </a:solidFill>
                <a:latin typeface="华文细黑"/>
                <a:ea typeface="华文细黑"/>
                <a:cs typeface="华文细黑"/>
              </a:rPr>
              <a:t>F</a:t>
            </a:r>
            <a:r>
              <a:rPr lang="zh-CN" altLang="en-US" sz="2400" b="1" dirty="0" smtClean="0">
                <a:solidFill>
                  <a:srgbClr val="FF0000"/>
                </a:solidFill>
                <a:latin typeface="华文细黑"/>
                <a:ea typeface="华文细黑"/>
                <a:cs typeface="华文细黑"/>
              </a:rPr>
              <a:t>。</a:t>
            </a:r>
            <a:r>
              <a:rPr lang="zh-CN" altLang="en-US" sz="2400" b="1" dirty="0" smtClean="0">
                <a:solidFill>
                  <a:srgbClr val="FF0000"/>
                </a:solidFill>
                <a:latin typeface="华文细黑"/>
                <a:ea typeface="华文细黑"/>
                <a:cs typeface="华文细黑"/>
              </a:rPr>
              <a:t>团契事</a:t>
            </a:r>
            <a:r>
              <a:rPr lang="zh-CN" altLang="en-US" sz="2400" b="1" dirty="0" smtClean="0">
                <a:solidFill>
                  <a:srgbClr val="FF0000"/>
                </a:solidFill>
                <a:latin typeface="华文细黑"/>
                <a:ea typeface="华文细黑"/>
                <a:cs typeface="华文细黑"/>
              </a:rPr>
              <a:t>工：</a:t>
            </a:r>
            <a:r>
              <a:rPr lang="zh-TW" altLang="en-US" sz="2400" dirty="0" smtClean="0">
                <a:solidFill>
                  <a:srgbClr val="FF0000"/>
                </a:solidFill>
                <a:latin typeface="华文细黑"/>
                <a:ea typeface="华文细黑"/>
                <a:cs typeface="华文细黑"/>
              </a:rPr>
              <a:t>“</a:t>
            </a:r>
            <a:r>
              <a:rPr lang="en-US" sz="2400" dirty="0">
                <a:solidFill>
                  <a:srgbClr val="FF0000"/>
                </a:solidFill>
                <a:latin typeface="华文细黑"/>
                <a:ea typeface="华文细黑"/>
                <a:cs typeface="华文细黑"/>
              </a:rPr>
              <a:t>二人就在那里同门徒住了多</a:t>
            </a:r>
            <a:r>
              <a:rPr lang="en-US" sz="2400" dirty="0" smtClean="0">
                <a:solidFill>
                  <a:srgbClr val="FF0000"/>
                </a:solidFill>
                <a:latin typeface="华文细黑"/>
                <a:ea typeface="华文细黑"/>
                <a:cs typeface="华文细黑"/>
              </a:rPr>
              <a:t>日</a:t>
            </a:r>
            <a:r>
              <a:rPr lang="zh-TW" altLang="en-US" sz="2400" dirty="0" smtClean="0">
                <a:solidFill>
                  <a:srgbClr val="FF0000"/>
                </a:solidFill>
                <a:latin typeface="华文细黑"/>
                <a:ea typeface="华文细黑"/>
                <a:cs typeface="华文细黑"/>
              </a:rPr>
              <a:t>”</a:t>
            </a:r>
            <a:r>
              <a:rPr lang="zh-TW" altLang="en-US" sz="2400" dirty="0">
                <a:solidFill>
                  <a:srgbClr val="FF0000"/>
                </a:solidFill>
                <a:latin typeface="华文细黑"/>
                <a:ea typeface="华文细黑"/>
                <a:cs typeface="华文细黑"/>
              </a:rPr>
              <a:t>（</a:t>
            </a:r>
            <a:r>
              <a:rPr lang="en-US" altLang="zh-TW" sz="2400" dirty="0">
                <a:solidFill>
                  <a:srgbClr val="FF0000"/>
                </a:solidFill>
                <a:latin typeface="华文细黑"/>
                <a:ea typeface="华文细黑"/>
                <a:cs typeface="华文细黑"/>
              </a:rPr>
              <a:t>14:28</a:t>
            </a:r>
            <a:r>
              <a:rPr lang="zh-TW" altLang="en-US" sz="2400" dirty="0">
                <a:solidFill>
                  <a:srgbClr val="FF0000"/>
                </a:solidFill>
                <a:latin typeface="华文细黑"/>
                <a:ea typeface="华文细黑"/>
                <a:cs typeface="华文细黑"/>
              </a:rPr>
              <a:t>）。</a:t>
            </a:r>
            <a:endParaRPr lang="en-US" sz="2400" dirty="0">
              <a:solidFill>
                <a:srgbClr val="FF0000"/>
              </a:solidFill>
              <a:latin typeface="华文细黑"/>
              <a:ea typeface="华文细黑"/>
              <a:cs typeface="华文细黑"/>
            </a:endParaRPr>
          </a:p>
        </p:txBody>
      </p:sp>
      <p:sp>
        <p:nvSpPr>
          <p:cNvPr id="4" name="Rectangle 3"/>
          <p:cNvSpPr/>
          <p:nvPr/>
        </p:nvSpPr>
        <p:spPr>
          <a:xfrm>
            <a:off x="0" y="-7904"/>
            <a:ext cx="9144000" cy="439848"/>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126" y="-91277"/>
            <a:ext cx="9156126" cy="523220"/>
          </a:xfrm>
          <a:prstGeom prst="rect">
            <a:avLst/>
          </a:prstGeom>
          <a:noFill/>
        </p:spPr>
        <p:txBody>
          <a:bodyPr wrap="square" rtlCol="0">
            <a:spAutoFit/>
          </a:bodyPr>
          <a:lstStyle/>
          <a:p>
            <a:r>
              <a:rPr lang="zh-CN" altLang="en-US" sz="2800" b="1" dirty="0">
                <a:solidFill>
                  <a:srgbClr val="FF0000"/>
                </a:solidFill>
                <a:latin typeface="华文细黑"/>
                <a:ea typeface="华文细黑"/>
                <a:cs typeface="华文细黑"/>
              </a:rPr>
              <a:t>一。</a:t>
            </a:r>
            <a:r>
              <a:rPr lang="zh-CN" altLang="en-US" sz="2800" b="1" dirty="0" smtClean="0">
                <a:solidFill>
                  <a:srgbClr val="FF0000"/>
                </a:solidFill>
                <a:latin typeface="华文细黑"/>
                <a:ea typeface="华文细黑"/>
                <a:cs typeface="华文细黑"/>
              </a:rPr>
              <a:t>基督</a:t>
            </a:r>
            <a:r>
              <a:rPr lang="zh-CN" altLang="en-US" sz="2800" b="1" dirty="0">
                <a:solidFill>
                  <a:srgbClr val="FF0000"/>
                </a:solidFill>
                <a:latin typeface="华文细黑"/>
                <a:ea typeface="华文细黑"/>
                <a:cs typeface="华文细黑"/>
              </a:rPr>
              <a:t>之</a:t>
            </a:r>
            <a:r>
              <a:rPr lang="zh-CN" altLang="en-US" sz="2800" b="1" dirty="0" smtClean="0">
                <a:solidFill>
                  <a:srgbClr val="FF0000"/>
                </a:solidFill>
                <a:latin typeface="华文细黑"/>
                <a:ea typeface="华文细黑"/>
                <a:cs typeface="华文细黑"/>
              </a:rPr>
              <a:t>灵</a:t>
            </a:r>
            <a:r>
              <a:rPr lang="zh-CN" altLang="en-US" sz="2800" b="1" dirty="0">
                <a:solidFill>
                  <a:srgbClr val="FF0000"/>
                </a:solidFill>
                <a:latin typeface="华文细黑"/>
                <a:ea typeface="华文细黑"/>
                <a:cs typeface="华文细黑"/>
              </a:rPr>
              <a:t>的称许。</a:t>
            </a:r>
            <a:r>
              <a:rPr lang="en-US" sz="2800" b="1" dirty="0">
                <a:latin typeface="Arial Narrow"/>
                <a:cs typeface="Arial Narrow"/>
              </a:rPr>
              <a:t>1. Spirit of Christ’s commendation.</a:t>
            </a:r>
            <a:endParaRPr lang="en-US" sz="2800" dirty="0">
              <a:latin typeface="Arial Narrow"/>
              <a:cs typeface="Arial Narrow"/>
            </a:endParaRPr>
          </a:p>
        </p:txBody>
      </p:sp>
      <p:sp>
        <p:nvSpPr>
          <p:cNvPr id="6" name="TextBox 5"/>
          <p:cNvSpPr txBox="1"/>
          <p:nvPr/>
        </p:nvSpPr>
        <p:spPr>
          <a:xfrm>
            <a:off x="8593091" y="-146146"/>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9" name="Rectangle 8"/>
          <p:cNvSpPr/>
          <p:nvPr/>
        </p:nvSpPr>
        <p:spPr>
          <a:xfrm>
            <a:off x="6831" y="2991594"/>
            <a:ext cx="9156126" cy="3416320"/>
          </a:xfrm>
          <a:prstGeom prst="rect">
            <a:avLst/>
          </a:prstGeom>
        </p:spPr>
        <p:txBody>
          <a:bodyPr wrap="square">
            <a:spAutoFit/>
          </a:bodyPr>
          <a:lstStyle/>
          <a:p>
            <a:r>
              <a:rPr lang="en-US" sz="2400" b="1" dirty="0">
                <a:latin typeface="Arial Narrow"/>
                <a:cs typeface="Arial Narrow"/>
              </a:rPr>
              <a:t>D. Prayer ministry.</a:t>
            </a:r>
            <a:r>
              <a:rPr lang="en-US" sz="2400" dirty="0">
                <a:latin typeface="Arial Narrow"/>
                <a:cs typeface="Arial Narrow"/>
              </a:rPr>
              <a:t> “With prayer and fasting, </a:t>
            </a:r>
            <a:r>
              <a:rPr lang="en-US" sz="2400" dirty="0" smtClean="0">
                <a:latin typeface="Arial Narrow"/>
                <a:cs typeface="Arial Narrow"/>
              </a:rPr>
              <a:t>committed </a:t>
            </a:r>
            <a:r>
              <a:rPr lang="en-US" sz="2400" dirty="0">
                <a:latin typeface="Arial Narrow"/>
                <a:cs typeface="Arial Narrow"/>
              </a:rPr>
              <a:t>them to the Lord, in whom they had put their trust”(14:23b). </a:t>
            </a:r>
          </a:p>
          <a:p>
            <a:r>
              <a:rPr lang="en-US" sz="2400" b="1" dirty="0">
                <a:latin typeface="Arial Narrow"/>
                <a:cs typeface="Arial Narrow"/>
              </a:rPr>
              <a:t>E. Missions ministry.</a:t>
            </a:r>
            <a:r>
              <a:rPr lang="en-US" sz="2400" dirty="0">
                <a:latin typeface="Arial Narrow"/>
                <a:cs typeface="Arial Narrow"/>
              </a:rPr>
              <a:t> </a:t>
            </a:r>
            <a:r>
              <a:rPr lang="en-US" sz="2400" dirty="0" smtClean="0">
                <a:latin typeface="Arial Narrow"/>
                <a:cs typeface="Arial Narrow"/>
              </a:rPr>
              <a:t>“…They </a:t>
            </a:r>
            <a:r>
              <a:rPr lang="en-US" sz="2400" dirty="0">
                <a:latin typeface="Arial Narrow"/>
                <a:cs typeface="Arial Narrow"/>
              </a:rPr>
              <a:t>sailed back to Antioch, where they had been committed to the grace of God for the work they had now completed.</a:t>
            </a:r>
            <a:r>
              <a:rPr lang="en-US" sz="2400" b="1" baseline="30000" dirty="0">
                <a:latin typeface="Arial Narrow"/>
                <a:cs typeface="Arial Narrow"/>
              </a:rPr>
              <a:t> </a:t>
            </a:r>
            <a:r>
              <a:rPr lang="en-US" sz="2400" dirty="0">
                <a:latin typeface="Arial Narrow"/>
                <a:cs typeface="Arial Narrow"/>
              </a:rPr>
              <a:t>On arriving there, they gathered the church together and reported all that God had done through them and how he had opened a door of faith to the Gentiles”(14:24-27). (1) Completed first missionary journey. (2) Gathered for first mission conference. (3) Reported first mission team results. Walk through the open </a:t>
            </a:r>
            <a:r>
              <a:rPr lang="en-US" sz="2400" dirty="0" smtClean="0">
                <a:latin typeface="Arial Narrow"/>
                <a:cs typeface="Arial Narrow"/>
              </a:rPr>
              <a:t>door. </a:t>
            </a:r>
            <a:r>
              <a:rPr lang="en-US" sz="2400" dirty="0">
                <a:latin typeface="Arial Narrow"/>
                <a:cs typeface="Arial Narrow"/>
              </a:rPr>
              <a:t>			</a:t>
            </a:r>
            <a:endParaRPr lang="en-US" sz="2400" dirty="0" smtClean="0">
              <a:latin typeface="Arial Narrow"/>
              <a:cs typeface="Arial Narrow"/>
            </a:endParaRPr>
          </a:p>
          <a:p>
            <a:r>
              <a:rPr lang="en-US" sz="2400" b="1" dirty="0" smtClean="0">
                <a:latin typeface="Arial Narrow"/>
                <a:cs typeface="Arial Narrow"/>
              </a:rPr>
              <a:t>F</a:t>
            </a:r>
            <a:r>
              <a:rPr lang="en-US" sz="2400" b="1" dirty="0">
                <a:latin typeface="Arial Narrow"/>
                <a:cs typeface="Arial Narrow"/>
              </a:rPr>
              <a:t>. Fellowship </a:t>
            </a:r>
            <a:r>
              <a:rPr lang="en-US" sz="2400" b="1" dirty="0" err="1">
                <a:latin typeface="Arial Narrow"/>
                <a:cs typeface="Arial Narrow"/>
              </a:rPr>
              <a:t>ministry</a:t>
            </a:r>
            <a:r>
              <a:rPr lang="en-US" sz="2400" b="1" dirty="0" err="1" smtClean="0">
                <a:latin typeface="Arial Narrow"/>
                <a:cs typeface="Arial Narrow"/>
              </a:rPr>
              <a:t>.</a:t>
            </a:r>
            <a:r>
              <a:rPr lang="en-US" sz="2400" dirty="0" err="1" smtClean="0">
                <a:latin typeface="Arial Narrow"/>
                <a:cs typeface="Arial Narrow"/>
              </a:rPr>
              <a:t>“They</a:t>
            </a:r>
            <a:r>
              <a:rPr lang="en-US" sz="2400" dirty="0" smtClean="0">
                <a:latin typeface="Arial Narrow"/>
                <a:cs typeface="Arial Narrow"/>
              </a:rPr>
              <a:t> </a:t>
            </a:r>
            <a:r>
              <a:rPr lang="en-US" sz="2400" dirty="0">
                <a:latin typeface="Arial Narrow"/>
                <a:cs typeface="Arial Narrow"/>
              </a:rPr>
              <a:t>stayed there a long time with the disciples”(14:28). </a:t>
            </a:r>
          </a:p>
        </p:txBody>
      </p:sp>
    </p:spTree>
    <p:extLst>
      <p:ext uri="{BB962C8B-B14F-4D97-AF65-F5344CB8AC3E}">
        <p14:creationId xmlns:p14="http://schemas.microsoft.com/office/powerpoint/2010/main" xmlns="" val="2860235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241613</TotalTime>
  <Words>2847</Words>
  <Application>Microsoft Office PowerPoint</Application>
  <PresentationFormat>On-screen Show (4:3)</PresentationFormat>
  <Paragraphs>161</Paragraphs>
  <Slides>21</Slides>
  <Notes>17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Kansas City Baptist Temple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gkcccc</cp:lastModifiedBy>
  <cp:revision>1347</cp:revision>
  <cp:lastPrinted>2017-04-20T12:26:42Z</cp:lastPrinted>
  <dcterms:created xsi:type="dcterms:W3CDTF">2016-02-20T15:39:29Z</dcterms:created>
  <dcterms:modified xsi:type="dcterms:W3CDTF">2017-07-30T15:19:19Z</dcterms:modified>
</cp:coreProperties>
</file>