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323" r:id="rId2"/>
    <p:sldId id="256" r:id="rId3"/>
    <p:sldId id="296" r:id="rId4"/>
    <p:sldId id="295" r:id="rId5"/>
    <p:sldId id="297" r:id="rId6"/>
    <p:sldId id="330" r:id="rId7"/>
    <p:sldId id="292" r:id="rId8"/>
    <p:sldId id="298" r:id="rId9"/>
    <p:sldId id="319" r:id="rId10"/>
    <p:sldId id="325" r:id="rId11"/>
    <p:sldId id="331" r:id="rId12"/>
    <p:sldId id="302" r:id="rId13"/>
    <p:sldId id="326" r:id="rId14"/>
    <p:sldId id="332" r:id="rId15"/>
    <p:sldId id="304" r:id="rId16"/>
    <p:sldId id="333" r:id="rId17"/>
    <p:sldId id="335"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671" autoAdjust="0"/>
  </p:normalViewPr>
  <p:slideViewPr>
    <p:cSldViewPr snapToGrid="0" snapToObjects="1">
      <p:cViewPr>
        <p:scale>
          <a:sx n="66" d="100"/>
          <a:sy n="66" d="100"/>
        </p:scale>
        <p:origin x="-528" y="-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9D48A1-D96E-194E-A456-4CC70FB8C113}" type="datetimeFigureOut">
              <a:rPr lang="en-US" smtClean="0"/>
              <a:pPr/>
              <a:t>5/8/17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0BB15E-1FFC-5140-A5E1-72FEDEDAC4D4}" type="slidenum">
              <a:rPr lang="en-US" smtClean="0"/>
              <a:pPr/>
              <a:t>‹#›</a:t>
            </a:fld>
            <a:endParaRPr lang="en-US"/>
          </a:p>
        </p:txBody>
      </p:sp>
    </p:spTree>
    <p:extLst>
      <p:ext uri="{BB962C8B-B14F-4D97-AF65-F5344CB8AC3E}">
        <p14:creationId xmlns:p14="http://schemas.microsoft.com/office/powerpoint/2010/main" val="36928476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3</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12</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13</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14</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15</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16</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17</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4</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5</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6</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7</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8</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9</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10</a:t>
            </a:fld>
            <a:endParaRPr lang="en-US"/>
          </a:p>
        </p:txBody>
      </p:sp>
    </p:spTree>
    <p:extLst>
      <p:ext uri="{BB962C8B-B14F-4D97-AF65-F5344CB8AC3E}">
        <p14:creationId xmlns:p14="http://schemas.microsoft.com/office/powerpoint/2010/main" val="2279410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25001-2DF1-D042-99EC-73EA0B711BAF}" type="slidenum">
              <a:rPr lang="en-US" smtClean="0"/>
              <a:pPr/>
              <a:t>11</a:t>
            </a:fld>
            <a:endParaRPr lang="en-US"/>
          </a:p>
        </p:txBody>
      </p:sp>
    </p:spTree>
    <p:extLst>
      <p:ext uri="{BB962C8B-B14F-4D97-AF65-F5344CB8AC3E}">
        <p14:creationId xmlns:p14="http://schemas.microsoft.com/office/powerpoint/2010/main" val="2279410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A5FF8B-BD77-C040-B157-80E866760AD0}" type="datetimeFigureOut">
              <a:rPr lang="en-US" smtClean="0"/>
              <a:pPr/>
              <a:t>5/8/17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1318540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A5FF8B-BD77-C040-B157-80E866760AD0}" type="datetimeFigureOut">
              <a:rPr lang="en-US" smtClean="0"/>
              <a:pPr/>
              <a:t>5/8/17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2831580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A5FF8B-BD77-C040-B157-80E866760AD0}" type="datetimeFigureOut">
              <a:rPr lang="en-US" smtClean="0"/>
              <a:pPr/>
              <a:t>5/8/17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3505186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A5FF8B-BD77-C040-B157-80E866760AD0}" type="datetimeFigureOut">
              <a:rPr lang="en-US" smtClean="0"/>
              <a:pPr/>
              <a:t>5/8/17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1108262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A5FF8B-BD77-C040-B157-80E866760AD0}" type="datetimeFigureOut">
              <a:rPr lang="en-US" smtClean="0"/>
              <a:pPr/>
              <a:t>5/8/17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3851858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A5FF8B-BD77-C040-B157-80E866760AD0}" type="datetimeFigureOut">
              <a:rPr lang="en-US" smtClean="0"/>
              <a:pPr/>
              <a:t>5/8/17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4174820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A5FF8B-BD77-C040-B157-80E866760AD0}" type="datetimeFigureOut">
              <a:rPr lang="en-US" smtClean="0"/>
              <a:pPr/>
              <a:t>5/8/17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1943175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A5FF8B-BD77-C040-B157-80E866760AD0}" type="datetimeFigureOut">
              <a:rPr lang="en-US" smtClean="0"/>
              <a:pPr/>
              <a:t>5/8/17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474722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A5FF8B-BD77-C040-B157-80E866760AD0}" type="datetimeFigureOut">
              <a:rPr lang="en-US" smtClean="0"/>
              <a:pPr/>
              <a:t>5/8/17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2557713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A5FF8B-BD77-C040-B157-80E866760AD0}" type="datetimeFigureOut">
              <a:rPr lang="en-US" smtClean="0"/>
              <a:pPr/>
              <a:t>5/8/17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1059137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A5FF8B-BD77-C040-B157-80E866760AD0}" type="datetimeFigureOut">
              <a:rPr lang="en-US" smtClean="0"/>
              <a:pPr/>
              <a:t>5/8/17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43EC8-6014-5845-B826-6F9F5BFD4286}" type="slidenum">
              <a:rPr lang="en-US" smtClean="0"/>
              <a:pPr/>
              <a:t>‹#›</a:t>
            </a:fld>
            <a:endParaRPr lang="en-US"/>
          </a:p>
        </p:txBody>
      </p:sp>
    </p:spTree>
    <p:extLst>
      <p:ext uri="{BB962C8B-B14F-4D97-AF65-F5344CB8AC3E}">
        <p14:creationId xmlns:p14="http://schemas.microsoft.com/office/powerpoint/2010/main" val="51461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A5FF8B-BD77-C040-B157-80E866760AD0}" type="datetimeFigureOut">
              <a:rPr lang="en-US" smtClean="0"/>
              <a:pPr/>
              <a:t>5/8/17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3EC8-6014-5845-B826-6F9F5BFD4286}" type="slidenum">
              <a:rPr lang="en-US" smtClean="0"/>
              <a:pPr/>
              <a:t>‹#›</a:t>
            </a:fld>
            <a:endParaRPr lang="en-US"/>
          </a:p>
        </p:txBody>
      </p:sp>
    </p:spTree>
    <p:extLst>
      <p:ext uri="{BB962C8B-B14F-4D97-AF65-F5344CB8AC3E}">
        <p14:creationId xmlns:p14="http://schemas.microsoft.com/office/powerpoint/2010/main" val="385935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23420"/>
            <a:ext cx="9466277" cy="6863417"/>
          </a:xfrm>
          <a:prstGeom prst="rect">
            <a:avLst/>
          </a:prstGeom>
          <a:noFill/>
        </p:spPr>
        <p:txBody>
          <a:bodyPr wrap="square" rtlCol="0">
            <a:spAutoFit/>
          </a:bodyPr>
          <a:lstStyle/>
          <a:p>
            <a:r>
              <a:rPr lang="zh-CN" altLang="en-US" sz="4000" b="1" dirty="0" smtClean="0">
                <a:solidFill>
                  <a:srgbClr val="FF0000"/>
                </a:solidFill>
                <a:latin typeface="Arial Narrow"/>
                <a:ea typeface="华文细黑"/>
                <a:cs typeface="Arial Narrow"/>
              </a:rPr>
              <a:t>堪城华人基督教会夏令营</a:t>
            </a:r>
            <a:r>
              <a:rPr lang="en-US" altLang="zh-CN" sz="4000" dirty="0" smtClean="0">
                <a:solidFill>
                  <a:srgbClr val="FF0000"/>
                </a:solidFill>
                <a:latin typeface="Arial Narrow"/>
                <a:ea typeface="华文细黑"/>
                <a:cs typeface="Arial Narrow"/>
              </a:rPr>
              <a:t>2017</a:t>
            </a:r>
            <a:r>
              <a:rPr lang="zh-CN" altLang="en-US" sz="4000" dirty="0" smtClean="0">
                <a:solidFill>
                  <a:srgbClr val="FF0000"/>
                </a:solidFill>
                <a:latin typeface="Arial Narrow"/>
                <a:ea typeface="华文细黑"/>
                <a:cs typeface="Arial Narrow"/>
              </a:rPr>
              <a:t>年</a:t>
            </a:r>
            <a:r>
              <a:rPr lang="en-US" altLang="zh-CN" sz="4000" dirty="0" smtClean="0">
                <a:solidFill>
                  <a:srgbClr val="FF0000"/>
                </a:solidFill>
                <a:latin typeface="Arial Narrow"/>
                <a:ea typeface="华文细黑"/>
                <a:cs typeface="Arial Narrow"/>
              </a:rPr>
              <a:t>6</a:t>
            </a:r>
            <a:r>
              <a:rPr lang="zh-CN" altLang="en-US" sz="4000" dirty="0" smtClean="0">
                <a:solidFill>
                  <a:srgbClr val="FF0000"/>
                </a:solidFill>
                <a:latin typeface="Arial Narrow"/>
                <a:ea typeface="华文细黑"/>
                <a:cs typeface="Arial Narrow"/>
              </a:rPr>
              <a:t>月</a:t>
            </a:r>
            <a:r>
              <a:rPr lang="en-US" altLang="zh-CN" sz="4000" dirty="0" smtClean="0">
                <a:solidFill>
                  <a:srgbClr val="FF0000"/>
                </a:solidFill>
                <a:latin typeface="Arial Narrow"/>
                <a:ea typeface="华文细黑"/>
                <a:cs typeface="Arial Narrow"/>
              </a:rPr>
              <a:t>9-11</a:t>
            </a:r>
            <a:r>
              <a:rPr lang="zh-CN" altLang="en-US" sz="4000" dirty="0" smtClean="0">
                <a:solidFill>
                  <a:srgbClr val="FF0000"/>
                </a:solidFill>
                <a:latin typeface="Arial Narrow"/>
                <a:ea typeface="华文细黑"/>
                <a:cs typeface="Arial Narrow"/>
              </a:rPr>
              <a:t>日</a:t>
            </a:r>
            <a:endParaRPr lang="en-US" altLang="zh-CN" sz="4000" dirty="0">
              <a:solidFill>
                <a:srgbClr val="FF0000"/>
              </a:solidFill>
              <a:latin typeface="Arial Narrow"/>
              <a:ea typeface="华文细黑"/>
              <a:cs typeface="Arial Narrow"/>
            </a:endParaRPr>
          </a:p>
          <a:p>
            <a:r>
              <a:rPr lang="en-US" altLang="zh-CN" sz="4000" b="1" dirty="0" smtClean="0">
                <a:latin typeface="Arial Narrow"/>
                <a:ea typeface="华文细黑"/>
                <a:cs typeface="Arial Narrow"/>
              </a:rPr>
              <a:t>GKCCCC Summer Retreat: </a:t>
            </a:r>
            <a:r>
              <a:rPr lang="en-US" altLang="zh-CN" sz="4000" dirty="0" smtClean="0">
                <a:latin typeface="Arial Narrow"/>
                <a:ea typeface="华文细黑"/>
                <a:cs typeface="Arial Narrow"/>
              </a:rPr>
              <a:t>June 9-11, </a:t>
            </a:r>
            <a:r>
              <a:rPr lang="en-US" altLang="zh-CN" sz="4000" dirty="0">
                <a:latin typeface="Arial Narrow"/>
                <a:ea typeface="华文细黑"/>
                <a:cs typeface="Arial Narrow"/>
              </a:rPr>
              <a:t>2017 </a:t>
            </a:r>
            <a:endParaRPr lang="en-US" altLang="zh-CN" sz="4000" dirty="0" smtClean="0">
              <a:latin typeface="Arial Narrow"/>
              <a:ea typeface="华文细黑"/>
              <a:cs typeface="Arial Narrow"/>
            </a:endParaRPr>
          </a:p>
          <a:p>
            <a:r>
              <a:rPr lang="zh-CN" altLang="en-US" sz="4000" b="1" dirty="0" smtClean="0">
                <a:solidFill>
                  <a:srgbClr val="FF0000"/>
                </a:solidFill>
                <a:latin typeface="Arial Narrow"/>
                <a:ea typeface="华文细黑"/>
                <a:cs typeface="Arial Narrow"/>
              </a:rPr>
              <a:t>地点</a:t>
            </a:r>
            <a:r>
              <a:rPr lang="en-US" altLang="zh-CN" sz="4000" b="1" dirty="0" smtClean="0">
                <a:latin typeface="Arial Narrow"/>
                <a:ea typeface="华文细黑"/>
                <a:cs typeface="Arial Narrow"/>
              </a:rPr>
              <a:t>Place: UCM Elliott Student Union</a:t>
            </a:r>
          </a:p>
          <a:p>
            <a:r>
              <a:rPr lang="en-US" altLang="zh-CN" sz="4000" b="1" dirty="0" smtClean="0">
                <a:latin typeface="Arial Narrow"/>
                <a:ea typeface="华文细黑"/>
                <a:cs typeface="Arial Narrow"/>
              </a:rPr>
              <a:t>Warrensburg, MO 64093</a:t>
            </a:r>
          </a:p>
          <a:p>
            <a:r>
              <a:rPr lang="zh-CN" altLang="en-US" sz="4000" b="1" dirty="0" smtClean="0">
                <a:solidFill>
                  <a:srgbClr val="FF0000"/>
                </a:solidFill>
                <a:latin typeface="Arial Narrow"/>
                <a:ea typeface="华文细黑"/>
                <a:cs typeface="Arial Narrow"/>
              </a:rPr>
              <a:t>主题：“跟随耶稣”</a:t>
            </a:r>
            <a:endParaRPr lang="en-US" altLang="zh-CN" sz="4000" b="1" dirty="0" smtClean="0">
              <a:solidFill>
                <a:srgbClr val="FF0000"/>
              </a:solidFill>
              <a:latin typeface="Arial Narrow"/>
              <a:ea typeface="华文细黑"/>
              <a:cs typeface="Arial Narrow"/>
            </a:endParaRPr>
          </a:p>
          <a:p>
            <a:r>
              <a:rPr lang="en-US" altLang="zh-CN" sz="4000" b="1" dirty="0" smtClean="0">
                <a:latin typeface="Arial Narrow"/>
                <a:ea typeface="华文细黑"/>
                <a:cs typeface="Arial Narrow"/>
              </a:rPr>
              <a:t>Topic: “Follow Jesus”</a:t>
            </a:r>
          </a:p>
          <a:p>
            <a:r>
              <a:rPr lang="zh-CN" altLang="en-US" sz="4000" b="1" dirty="0">
                <a:solidFill>
                  <a:srgbClr val="FF0000"/>
                </a:solidFill>
                <a:latin typeface="Arial Narrow"/>
                <a:ea typeface="华文细黑"/>
                <a:cs typeface="Arial Narrow"/>
              </a:rPr>
              <a:t>联络人</a:t>
            </a:r>
            <a:r>
              <a:rPr lang="zh-CN" altLang="en-US" sz="4000" b="1" dirty="0" smtClean="0">
                <a:solidFill>
                  <a:srgbClr val="FF0000"/>
                </a:solidFill>
                <a:latin typeface="Arial Narrow"/>
                <a:ea typeface="华文细黑"/>
                <a:cs typeface="Arial Narrow"/>
              </a:rPr>
              <a:t>：郦一明</a:t>
            </a:r>
            <a:endParaRPr lang="en-US" altLang="zh-CN" sz="4000" b="1" dirty="0">
              <a:solidFill>
                <a:srgbClr val="FF0000"/>
              </a:solidFill>
              <a:latin typeface="Arial Narrow"/>
              <a:ea typeface="华文细黑"/>
              <a:cs typeface="Arial Narrow"/>
            </a:endParaRPr>
          </a:p>
          <a:p>
            <a:r>
              <a:rPr lang="en-US" altLang="zh-CN" sz="4000" b="1" dirty="0" smtClean="0">
                <a:latin typeface="Arial Narrow"/>
                <a:ea typeface="华文细黑"/>
                <a:cs typeface="Arial Narrow"/>
              </a:rPr>
              <a:t>Contact: </a:t>
            </a:r>
            <a:r>
              <a:rPr lang="en-US" altLang="zh-CN" sz="4000" b="1" dirty="0" err="1" smtClean="0">
                <a:latin typeface="Arial Narrow"/>
                <a:ea typeface="华文细黑"/>
                <a:cs typeface="Arial Narrow"/>
              </a:rPr>
              <a:t>Yiming</a:t>
            </a:r>
            <a:r>
              <a:rPr lang="en-US" altLang="zh-CN" sz="4000" b="1" dirty="0" smtClean="0">
                <a:latin typeface="Arial Narrow"/>
                <a:ea typeface="华文细黑"/>
                <a:cs typeface="Arial Narrow"/>
              </a:rPr>
              <a:t> Li</a:t>
            </a:r>
          </a:p>
          <a:p>
            <a:r>
              <a:rPr lang="zh-CN" altLang="en-US" sz="4000" b="1" dirty="0" smtClean="0">
                <a:solidFill>
                  <a:srgbClr val="FF0000"/>
                </a:solidFill>
                <a:latin typeface="Arial Narrow"/>
                <a:ea typeface="华文细黑"/>
                <a:cs typeface="Arial Narrow"/>
              </a:rPr>
              <a:t>电话号码</a:t>
            </a:r>
            <a:r>
              <a:rPr lang="en-US" altLang="zh-CN" sz="4000" b="1" dirty="0" smtClean="0">
                <a:solidFill>
                  <a:srgbClr val="FF0000"/>
                </a:solidFill>
                <a:latin typeface="Arial Narrow"/>
                <a:ea typeface="华文细黑"/>
                <a:cs typeface="Arial Narrow"/>
                <a:sym typeface="Wingdings"/>
              </a:rPr>
              <a:t>:</a:t>
            </a:r>
          </a:p>
          <a:p>
            <a:r>
              <a:rPr lang="en-US" altLang="zh-CN" sz="4000" b="1" dirty="0" smtClean="0">
                <a:latin typeface="Arial Narrow"/>
                <a:ea typeface="华文细黑"/>
                <a:cs typeface="Arial Narrow"/>
                <a:sym typeface="Wingdings"/>
              </a:rPr>
              <a:t>Phone: (913)952-1209</a:t>
            </a:r>
          </a:p>
          <a:p>
            <a:r>
              <a:rPr lang="en-US" altLang="zh-CN" sz="4000" b="1" dirty="0" err="1" smtClean="0">
                <a:latin typeface="Arial Narrow"/>
                <a:ea typeface="华文细黑"/>
                <a:cs typeface="Arial Narrow"/>
                <a:sym typeface="Wingdings"/>
              </a:rPr>
              <a:t>Website:www.gkcccc.org</a:t>
            </a:r>
            <a:endParaRPr lang="en-US" altLang="zh-CN" sz="4000" dirty="0">
              <a:latin typeface="Arial Narrow"/>
              <a:ea typeface="华文细黑"/>
              <a:cs typeface="Arial Narrow"/>
            </a:endParaRPr>
          </a:p>
        </p:txBody>
      </p:sp>
      <p:pic>
        <p:nvPicPr>
          <p:cNvPr id="2" name="Picture 1"/>
          <p:cNvPicPr>
            <a:picLocks noChangeAspect="1"/>
          </p:cNvPicPr>
          <p:nvPr/>
        </p:nvPicPr>
        <p:blipFill>
          <a:blip r:embed="rId2"/>
          <a:stretch>
            <a:fillRect/>
          </a:stretch>
        </p:blipFill>
        <p:spPr>
          <a:xfrm>
            <a:off x="5259771" y="3764804"/>
            <a:ext cx="3884229" cy="3107383"/>
          </a:xfrm>
          <a:prstGeom prst="rect">
            <a:avLst/>
          </a:prstGeom>
        </p:spPr>
      </p:pic>
      <p:pic>
        <p:nvPicPr>
          <p:cNvPr id="3" name="Picture 2"/>
          <p:cNvPicPr>
            <a:picLocks noChangeAspect="1"/>
          </p:cNvPicPr>
          <p:nvPr/>
        </p:nvPicPr>
        <p:blipFill>
          <a:blip r:embed="rId3"/>
          <a:stretch>
            <a:fillRect/>
          </a:stretch>
        </p:blipFill>
        <p:spPr>
          <a:xfrm>
            <a:off x="5961100" y="1865736"/>
            <a:ext cx="2424547" cy="1924244"/>
          </a:xfrm>
          <a:prstGeom prst="rect">
            <a:avLst/>
          </a:prstGeom>
        </p:spPr>
      </p:pic>
    </p:spTree>
    <p:extLst>
      <p:ext uri="{BB962C8B-B14F-4D97-AF65-F5344CB8AC3E}">
        <p14:creationId xmlns:p14="http://schemas.microsoft.com/office/powerpoint/2010/main" val="417840266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31" y="427995"/>
            <a:ext cx="9137169" cy="6894196"/>
          </a:xfrm>
          <a:prstGeom prst="rect">
            <a:avLst/>
          </a:prstGeom>
        </p:spPr>
        <p:txBody>
          <a:bodyPr wrap="square">
            <a:spAutoFit/>
          </a:bodyPr>
          <a:lstStyle/>
          <a:p>
            <a:r>
              <a:rPr lang="en-US" altLang="zh-CN" sz="2600" b="1" dirty="0" smtClean="0">
                <a:solidFill>
                  <a:srgbClr val="FF0000"/>
                </a:solidFill>
                <a:latin typeface="华文细黑"/>
                <a:ea typeface="华文细黑"/>
                <a:cs typeface="华文细黑"/>
              </a:rPr>
              <a:t>C</a:t>
            </a:r>
            <a:r>
              <a:rPr lang="zh-CN" altLang="en-US" sz="2600" b="1" dirty="0" smtClean="0">
                <a:solidFill>
                  <a:srgbClr val="FF0000"/>
                </a:solidFill>
                <a:latin typeface="华文细黑"/>
                <a:ea typeface="华文细黑"/>
                <a:cs typeface="华文细黑"/>
              </a:rPr>
              <a:t>。</a:t>
            </a:r>
            <a:r>
              <a:rPr lang="zh-CN" altLang="en-US" sz="2600" b="1" dirty="0" smtClean="0">
                <a:solidFill>
                  <a:srgbClr val="FF0000"/>
                </a:solidFill>
                <a:latin typeface="华文细黑"/>
                <a:ea typeface="华文细黑"/>
                <a:cs typeface="华文细黑"/>
              </a:rPr>
              <a:t>快到那里去</a:t>
            </a:r>
            <a:r>
              <a:rPr lang="zh-CN" altLang="zh-TW" sz="2600" b="1" dirty="0" smtClean="0">
                <a:solidFill>
                  <a:srgbClr val="FF0000"/>
                </a:solidFill>
                <a:latin typeface="华文细黑"/>
                <a:ea typeface="华文细黑"/>
                <a:cs typeface="华文细黑"/>
              </a:rPr>
              <a:t>。</a:t>
            </a:r>
            <a:r>
              <a:rPr lang="zh-CN" altLang="en-US" sz="2600" dirty="0">
                <a:solidFill>
                  <a:srgbClr val="FF0000"/>
                </a:solidFill>
                <a:latin typeface="华文细黑"/>
                <a:ea typeface="华文细黑"/>
                <a:cs typeface="华文细黑"/>
              </a:rPr>
              <a:t>使徒行传中没有任何记录使徒可以叫人从死里复活，所以他们派人去请彼得证明了他们对复活的基督的能力有信心。当我们的主在地上服事的时候，他能叫人从死里复活，为什么他在高天宝座上不能叫死了的人复活呢？ </a:t>
            </a:r>
            <a:endParaRPr lang="en-US" altLang="zh-CN" sz="2600" dirty="0" smtClean="0">
              <a:solidFill>
                <a:srgbClr val="FF0000"/>
              </a:solidFill>
              <a:latin typeface="华文细黑"/>
              <a:ea typeface="华文细黑"/>
              <a:cs typeface="华文细黑"/>
            </a:endParaRPr>
          </a:p>
          <a:p>
            <a:r>
              <a:rPr lang="en-US" altLang="zh-CN" sz="2600" b="1" dirty="0" smtClean="0">
                <a:solidFill>
                  <a:srgbClr val="FF0000"/>
                </a:solidFill>
                <a:latin typeface="华文细黑"/>
                <a:ea typeface="华文细黑"/>
                <a:cs typeface="华文细黑"/>
              </a:rPr>
              <a:t>D</a:t>
            </a:r>
            <a:r>
              <a:rPr lang="zh-CN" altLang="en-US" sz="2600" b="1" dirty="0">
                <a:solidFill>
                  <a:srgbClr val="FF0000"/>
                </a:solidFill>
                <a:latin typeface="华文细黑"/>
                <a:ea typeface="华文细黑"/>
                <a:cs typeface="华文细黑"/>
              </a:rPr>
              <a:t>。把它们全部送出去</a:t>
            </a:r>
            <a:r>
              <a:rPr lang="zh-CN" altLang="zh-TW" sz="2600" b="1" dirty="0" smtClean="0">
                <a:solidFill>
                  <a:srgbClr val="FF0000"/>
                </a:solidFill>
                <a:latin typeface="华文细黑"/>
                <a:ea typeface="华文细黑"/>
                <a:cs typeface="华文细黑"/>
              </a:rPr>
              <a:t>。</a:t>
            </a:r>
            <a:r>
              <a:rPr lang="zh-CN" altLang="en-US" sz="2600" dirty="0" smtClean="0">
                <a:solidFill>
                  <a:srgbClr val="FF0000"/>
                </a:solidFill>
                <a:latin typeface="华文细黑"/>
                <a:ea typeface="华文细黑"/>
                <a:cs typeface="华文细黑"/>
              </a:rPr>
              <a:t>彼得</a:t>
            </a:r>
            <a:r>
              <a:rPr lang="zh-CN" altLang="en-US" sz="2600" dirty="0" smtClean="0">
                <a:solidFill>
                  <a:srgbClr val="FF0000"/>
                </a:solidFill>
                <a:latin typeface="华文细黑"/>
                <a:ea typeface="华文细黑"/>
                <a:cs typeface="华文细黑"/>
              </a:rPr>
              <a:t>叫</a:t>
            </a:r>
            <a:r>
              <a:rPr lang="zh-CN" altLang="en-US" sz="2600" dirty="0" smtClean="0">
                <a:solidFill>
                  <a:srgbClr val="FF0000"/>
                </a:solidFill>
                <a:latin typeface="华文细黑"/>
                <a:ea typeface="华文细黑"/>
                <a:cs typeface="华文细黑"/>
              </a:rPr>
              <a:t>多</a:t>
            </a:r>
            <a:r>
              <a:rPr lang="zh-CN" altLang="en-US" sz="2600" dirty="0" smtClean="0">
                <a:solidFill>
                  <a:srgbClr val="FF0000"/>
                </a:solidFill>
                <a:latin typeface="华文细黑"/>
                <a:ea typeface="华文细黑"/>
                <a:cs typeface="华文细黑"/>
              </a:rPr>
              <a:t>加从死里复活</a:t>
            </a:r>
            <a:r>
              <a:rPr lang="zh-CN" altLang="en-US" sz="2600" dirty="0" smtClean="0">
                <a:solidFill>
                  <a:srgbClr val="FF0000"/>
                </a:solidFill>
                <a:latin typeface="华文细黑"/>
                <a:ea typeface="华文细黑"/>
                <a:cs typeface="华文细黑"/>
              </a:rPr>
              <a:t>与我们主</a:t>
            </a:r>
            <a:r>
              <a:rPr lang="zh-CN" altLang="en-US" sz="2600" dirty="0" smtClean="0">
                <a:solidFill>
                  <a:srgbClr val="FF0000"/>
                </a:solidFill>
                <a:latin typeface="华文细黑"/>
                <a:ea typeface="华文细黑"/>
                <a:cs typeface="华文细黑"/>
              </a:rPr>
              <a:t>叫睚鲁的女儿从死里复活对比</a:t>
            </a:r>
            <a:r>
              <a:rPr lang="en-US" altLang="zh-CN" sz="2600" dirty="0">
                <a:solidFill>
                  <a:srgbClr val="FF0000"/>
                </a:solidFill>
                <a:latin typeface="华文细黑"/>
                <a:ea typeface="华文细黑"/>
                <a:cs typeface="华文细黑"/>
              </a:rPr>
              <a:t>(</a:t>
            </a:r>
            <a:r>
              <a:rPr lang="zh-CN" altLang="en-US" sz="2600" dirty="0" smtClean="0">
                <a:solidFill>
                  <a:srgbClr val="FF0000"/>
                </a:solidFill>
                <a:latin typeface="华文细黑"/>
                <a:ea typeface="华文细黑"/>
                <a:cs typeface="华文细黑"/>
              </a:rPr>
              <a:t>可</a:t>
            </a:r>
            <a:r>
              <a:rPr lang="en-US" altLang="zh-CN" sz="2600" dirty="0" smtClean="0">
                <a:solidFill>
                  <a:srgbClr val="FF0000"/>
                </a:solidFill>
                <a:latin typeface="华文细黑"/>
                <a:ea typeface="华文细黑"/>
                <a:cs typeface="华文细黑"/>
              </a:rPr>
              <a:t>5:34</a:t>
            </a:r>
            <a:r>
              <a:rPr lang="en-US" altLang="zh-CN" sz="2600" dirty="0">
                <a:solidFill>
                  <a:srgbClr val="FF0000"/>
                </a:solidFill>
                <a:latin typeface="华文细黑"/>
                <a:ea typeface="华文细黑"/>
                <a:cs typeface="华文细黑"/>
              </a:rPr>
              <a:t>-</a:t>
            </a:r>
            <a:r>
              <a:rPr lang="en-US" altLang="zh-CN" sz="2600" dirty="0" smtClean="0">
                <a:solidFill>
                  <a:srgbClr val="FF0000"/>
                </a:solidFill>
                <a:latin typeface="华文细黑"/>
                <a:ea typeface="华文细黑"/>
                <a:cs typeface="华文细黑"/>
              </a:rPr>
              <a:t>43)</a:t>
            </a:r>
            <a:r>
              <a:rPr lang="zh-CN" altLang="en-US" sz="2600" dirty="0" smtClean="0">
                <a:solidFill>
                  <a:srgbClr val="FF0000"/>
                </a:solidFill>
                <a:latin typeface="华文细黑"/>
                <a:ea typeface="华文细黑"/>
                <a:cs typeface="华文细黑"/>
              </a:rPr>
              <a:t>。 </a:t>
            </a:r>
            <a:r>
              <a:rPr lang="zh-CN" altLang="en-US" sz="2600" dirty="0">
                <a:solidFill>
                  <a:srgbClr val="FF0000"/>
                </a:solidFill>
                <a:latin typeface="华文细黑"/>
                <a:ea typeface="华文细黑"/>
                <a:cs typeface="华文细黑"/>
              </a:rPr>
              <a:t>在这两种情况下，</a:t>
            </a:r>
            <a:r>
              <a:rPr lang="zh-CN" altLang="en-US" sz="2600" dirty="0" smtClean="0">
                <a:solidFill>
                  <a:srgbClr val="FF0000"/>
                </a:solidFill>
                <a:latin typeface="华文细黑"/>
                <a:ea typeface="华文细黑"/>
                <a:cs typeface="华文细黑"/>
              </a:rPr>
              <a:t>哀悼的人都被赶出</a:t>
            </a:r>
            <a:r>
              <a:rPr lang="zh-CN" altLang="en-US" sz="2600" dirty="0" smtClean="0">
                <a:solidFill>
                  <a:srgbClr val="FF0000"/>
                </a:solidFill>
                <a:latin typeface="华文细黑"/>
                <a:ea typeface="华文细黑"/>
                <a:cs typeface="华文细黑"/>
              </a:rPr>
              <a:t>去</a:t>
            </a:r>
            <a:r>
              <a:rPr lang="zh-CN" altLang="en-US" sz="2600" dirty="0" smtClean="0">
                <a:solidFill>
                  <a:srgbClr val="FF0000"/>
                </a:solidFill>
                <a:latin typeface="华文细黑"/>
                <a:ea typeface="华文细黑"/>
                <a:cs typeface="华文细黑"/>
              </a:rPr>
              <a:t>了房间</a:t>
            </a:r>
            <a:r>
              <a:rPr lang="zh-CN" altLang="en-US" sz="2600" dirty="0">
                <a:solidFill>
                  <a:srgbClr val="FF0000"/>
                </a:solidFill>
                <a:latin typeface="华文细黑"/>
                <a:ea typeface="华文细黑"/>
                <a:cs typeface="华文细黑"/>
              </a:rPr>
              <a:t>，所说的话几乎相同</a:t>
            </a:r>
            <a:r>
              <a:rPr lang="zh-CN" altLang="en-US" sz="2600" dirty="0" smtClean="0">
                <a:solidFill>
                  <a:srgbClr val="FF0000"/>
                </a:solidFill>
                <a:latin typeface="华文细黑"/>
                <a:ea typeface="华文细黑"/>
                <a:cs typeface="华文细黑"/>
              </a:rPr>
              <a:t>。</a:t>
            </a:r>
            <a:endParaRPr lang="en-US" altLang="zh-CN" sz="2600" dirty="0" smtClean="0">
              <a:solidFill>
                <a:srgbClr val="FF0000"/>
              </a:solidFill>
              <a:latin typeface="华文细黑"/>
              <a:ea typeface="华文细黑"/>
              <a:cs typeface="华文细黑"/>
            </a:endParaRPr>
          </a:p>
          <a:p>
            <a:r>
              <a:rPr lang="en-US" sz="2600" b="1" dirty="0" smtClean="0">
                <a:latin typeface="Arial Narrow"/>
                <a:cs typeface="Arial Narrow"/>
              </a:rPr>
              <a:t>C</a:t>
            </a:r>
            <a:r>
              <a:rPr lang="en-US" sz="2600" b="1" dirty="0">
                <a:latin typeface="Arial Narrow"/>
                <a:cs typeface="Arial Narrow"/>
              </a:rPr>
              <a:t>. Please come at </a:t>
            </a:r>
            <a:r>
              <a:rPr lang="en-US" sz="2600" b="1" dirty="0" smtClean="0">
                <a:latin typeface="Arial Narrow"/>
                <a:cs typeface="Arial Narrow"/>
              </a:rPr>
              <a:t>once. </a:t>
            </a:r>
            <a:r>
              <a:rPr lang="en-US" sz="2600" dirty="0">
                <a:latin typeface="Arial Narrow"/>
                <a:cs typeface="Arial Narrow"/>
              </a:rPr>
              <a:t>There is no </a:t>
            </a:r>
            <a:r>
              <a:rPr lang="en-US" sz="2600" dirty="0" smtClean="0">
                <a:latin typeface="Arial Narrow"/>
                <a:cs typeface="Arial Narrow"/>
              </a:rPr>
              <a:t>previous record </a:t>
            </a:r>
            <a:r>
              <a:rPr lang="en-US" sz="2600" dirty="0">
                <a:latin typeface="Arial Narrow"/>
                <a:cs typeface="Arial Narrow"/>
              </a:rPr>
              <a:t>in Acts that any of the apostles had raised the dead, so their sending for Peter was an evidence of their faith in the power of the risen Christ. </a:t>
            </a:r>
            <a:r>
              <a:rPr lang="en-US" sz="2600" dirty="0">
                <a:latin typeface="Arial Narrow"/>
                <a:cs typeface="Arial Narrow"/>
              </a:rPr>
              <a:t>Jesus raised the dead, so why would He not be able to raise the dead from His exalted throne? </a:t>
            </a:r>
            <a:endParaRPr lang="en-US" sz="2600" dirty="0" smtClean="0">
              <a:latin typeface="Arial Narrow"/>
              <a:cs typeface="Arial Narrow"/>
            </a:endParaRPr>
          </a:p>
          <a:p>
            <a:r>
              <a:rPr lang="en-US" sz="2600" b="1" dirty="0" smtClean="0">
                <a:latin typeface="Arial Narrow"/>
                <a:cs typeface="Arial Narrow"/>
              </a:rPr>
              <a:t>D</a:t>
            </a:r>
            <a:r>
              <a:rPr lang="en-US" sz="2600" b="1" dirty="0">
                <a:latin typeface="Arial Narrow"/>
                <a:cs typeface="Arial Narrow"/>
              </a:rPr>
              <a:t>. Sent them all out.</a:t>
            </a:r>
            <a:r>
              <a:rPr lang="en-US" sz="2600" dirty="0">
                <a:latin typeface="Arial Narrow"/>
                <a:cs typeface="Arial Narrow"/>
              </a:rPr>
              <a:t> The account of Peter’s raising of </a:t>
            </a:r>
            <a:r>
              <a:rPr lang="en-US" sz="2600" dirty="0" err="1">
                <a:latin typeface="Arial Narrow"/>
                <a:cs typeface="Arial Narrow"/>
              </a:rPr>
              <a:t>Dorcas</a:t>
            </a:r>
            <a:r>
              <a:rPr lang="en-US" sz="2600" dirty="0">
                <a:latin typeface="Arial Narrow"/>
                <a:cs typeface="Arial Narrow"/>
              </a:rPr>
              <a:t> should be compared with the account of our Lord’s raising of </a:t>
            </a:r>
            <a:r>
              <a:rPr lang="en-US" sz="2600" dirty="0" err="1">
                <a:latin typeface="Arial Narrow"/>
                <a:cs typeface="Arial Narrow"/>
              </a:rPr>
              <a:t>Jairus’s</a:t>
            </a:r>
            <a:r>
              <a:rPr lang="en-US" sz="2600" dirty="0">
                <a:latin typeface="Arial Narrow"/>
                <a:cs typeface="Arial Narrow"/>
              </a:rPr>
              <a:t> </a:t>
            </a:r>
            <a:r>
              <a:rPr lang="en-US" sz="2600" dirty="0" smtClean="0">
                <a:latin typeface="Arial Narrow"/>
                <a:cs typeface="Arial Narrow"/>
              </a:rPr>
              <a:t>daughter(Mk5</a:t>
            </a:r>
            <a:r>
              <a:rPr lang="en-US" sz="2600" dirty="0">
                <a:latin typeface="Arial Narrow"/>
                <a:cs typeface="Arial Narrow"/>
              </a:rPr>
              <a:t>:34-43). </a:t>
            </a:r>
            <a:r>
              <a:rPr lang="en-US" sz="2600" dirty="0" smtClean="0">
                <a:latin typeface="Arial Narrow"/>
                <a:cs typeface="Arial Narrow"/>
              </a:rPr>
              <a:t>In </a:t>
            </a:r>
            <a:r>
              <a:rPr lang="en-US" sz="2600" dirty="0">
                <a:latin typeface="Arial Narrow"/>
                <a:cs typeface="Arial Narrow"/>
              </a:rPr>
              <a:t>both cases, the mourning people were put out of the room and the words spoken are almost identical. 	             </a:t>
            </a:r>
          </a:p>
          <a:p>
            <a:r>
              <a:rPr lang="en-US" sz="2600" dirty="0" smtClean="0">
                <a:latin typeface="Arial Narrow"/>
                <a:cs typeface="Arial Narrow"/>
              </a:rPr>
              <a:t> </a:t>
            </a:r>
            <a:endParaRPr lang="en-US" sz="2600" dirty="0">
              <a:latin typeface="Arial Narrow"/>
              <a:cs typeface="Arial Narrow"/>
            </a:endParaRPr>
          </a:p>
        </p:txBody>
      </p:sp>
      <p:sp>
        <p:nvSpPr>
          <p:cNvPr id="4" name="Rectangle 3"/>
          <p:cNvSpPr/>
          <p:nvPr/>
        </p:nvSpPr>
        <p:spPr>
          <a:xfrm>
            <a:off x="0" y="-7905"/>
            <a:ext cx="9144000" cy="47833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52789"/>
            <a:ext cx="9156126" cy="523220"/>
          </a:xfrm>
          <a:prstGeom prst="rect">
            <a:avLst/>
          </a:prstGeom>
          <a:noFill/>
        </p:spPr>
        <p:txBody>
          <a:bodyPr wrap="square" rtlCol="0">
            <a:spAutoFit/>
          </a:bodyPr>
          <a:lstStyle/>
          <a:p>
            <a:r>
              <a:rPr lang="zh-CN" altLang="en-US" sz="2800" b="1" dirty="0" smtClean="0">
                <a:solidFill>
                  <a:srgbClr val="FF0000"/>
                </a:solidFill>
                <a:latin typeface="华文细黑"/>
                <a:ea typeface="华文细黑"/>
                <a:cs typeface="华文细黑"/>
              </a:rPr>
              <a:t>二。</a:t>
            </a:r>
            <a:r>
              <a:rPr lang="zh-CN" altLang="en-US" sz="2800" b="1" dirty="0">
                <a:solidFill>
                  <a:srgbClr val="FF0000"/>
                </a:solidFill>
                <a:latin typeface="华文细黑"/>
                <a:ea typeface="华文细黑"/>
                <a:cs typeface="华文细黑"/>
              </a:rPr>
              <a:t>基督之</a:t>
            </a:r>
            <a:r>
              <a:rPr lang="zh-CN" altLang="en-US" sz="2800" b="1" dirty="0" smtClean="0">
                <a:solidFill>
                  <a:srgbClr val="FF0000"/>
                </a:solidFill>
                <a:latin typeface="华文细黑"/>
                <a:ea typeface="华文细黑"/>
                <a:cs typeface="华文细黑"/>
              </a:rPr>
              <a:t>灵的责备。</a:t>
            </a:r>
            <a:r>
              <a:rPr lang="en-US" sz="2800" b="1" dirty="0" smtClean="0">
                <a:latin typeface="Arial Narrow"/>
                <a:cs typeface="Arial Narrow"/>
              </a:rPr>
              <a:t>2</a:t>
            </a:r>
            <a:r>
              <a:rPr lang="en-US" sz="2800" b="1" dirty="0">
                <a:latin typeface="Arial Narrow"/>
                <a:cs typeface="Arial Narrow"/>
              </a:rPr>
              <a:t>. </a:t>
            </a:r>
            <a:r>
              <a:rPr lang="en-US" sz="2800" b="1" dirty="0" smtClean="0">
                <a:latin typeface="Arial Narrow"/>
                <a:cs typeface="Arial Narrow"/>
              </a:rPr>
              <a:t>Spirit of Christ’s condemnation.</a:t>
            </a:r>
            <a:endParaRPr lang="en-US" sz="2800" dirty="0">
              <a:latin typeface="Arial Narrow"/>
              <a:cs typeface="Arial Narrow"/>
            </a:endParaRPr>
          </a:p>
        </p:txBody>
      </p:sp>
      <p:sp>
        <p:nvSpPr>
          <p:cNvPr id="6" name="TextBox 5"/>
          <p:cNvSpPr txBox="1"/>
          <p:nvPr/>
        </p:nvSpPr>
        <p:spPr>
          <a:xfrm>
            <a:off x="8393616" y="-58434"/>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a:t>
            </a:r>
            <a:r>
              <a:rPr lang="en-US" altLang="zh-CN" sz="2800" dirty="0">
                <a:solidFill>
                  <a:srgbClr val="0000FF"/>
                </a:solidFill>
                <a:latin typeface="Times"/>
                <a:cs typeface="Times"/>
              </a:rPr>
              <a:t>9</a:t>
            </a:r>
            <a:r>
              <a:rPr lang="en-US" altLang="zh-CN" sz="2800" dirty="0" smtClean="0">
                <a:solidFill>
                  <a:srgbClr val="0000FF"/>
                </a:solidFill>
                <a:latin typeface="Times"/>
                <a:cs typeface="Times"/>
              </a:rPr>
              <a:t>)</a:t>
            </a:r>
            <a:endParaRPr lang="en-US" sz="2800" dirty="0">
              <a:solidFill>
                <a:srgbClr val="0000FF"/>
              </a:solidFill>
              <a:latin typeface="Times"/>
              <a:cs typeface="Times"/>
            </a:endParaRPr>
          </a:p>
        </p:txBody>
      </p:sp>
    </p:spTree>
    <p:extLst>
      <p:ext uri="{BB962C8B-B14F-4D97-AF65-F5344CB8AC3E}">
        <p14:creationId xmlns:p14="http://schemas.microsoft.com/office/powerpoint/2010/main" val="250600384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31" y="427995"/>
            <a:ext cx="9137169" cy="1938992"/>
          </a:xfrm>
          <a:prstGeom prst="rect">
            <a:avLst/>
          </a:prstGeom>
        </p:spPr>
        <p:txBody>
          <a:bodyPr wrap="square">
            <a:spAutoFit/>
          </a:bodyPr>
          <a:lstStyle/>
          <a:p>
            <a:r>
              <a:rPr lang="zh-CN" altLang="en-US" sz="2400" b="1" dirty="0" smtClean="0">
                <a:solidFill>
                  <a:srgbClr val="FF0000"/>
                </a:solidFill>
                <a:latin typeface="华文细黑"/>
                <a:ea typeface="华文细黑"/>
                <a:cs typeface="华文细黑"/>
              </a:rPr>
              <a:t>应用：</a:t>
            </a:r>
            <a:r>
              <a:rPr lang="zh-CN" altLang="en-US" sz="2400" dirty="0" smtClean="0">
                <a:solidFill>
                  <a:srgbClr val="FF0000"/>
                </a:solidFill>
                <a:latin typeface="华文细黑"/>
                <a:ea typeface="华文细黑"/>
                <a:cs typeface="华文细黑"/>
              </a:rPr>
              <a:t>耶稣</a:t>
            </a:r>
            <a:r>
              <a:rPr lang="zh-CN" altLang="en-US" sz="2400" dirty="0" smtClean="0">
                <a:solidFill>
                  <a:srgbClr val="FF0000"/>
                </a:solidFill>
                <a:latin typeface="华文细黑"/>
                <a:ea typeface="华文细黑"/>
                <a:cs typeface="华文细黑"/>
              </a:rPr>
              <a:t>责备</a:t>
            </a:r>
            <a:r>
              <a:rPr lang="zh-CN" altLang="en-US" sz="2400" dirty="0" smtClean="0">
                <a:solidFill>
                  <a:srgbClr val="FF0000"/>
                </a:solidFill>
                <a:latin typeface="华文细黑"/>
                <a:ea typeface="华文细黑"/>
                <a:cs typeface="华文细黑"/>
              </a:rPr>
              <a:t>疾病</a:t>
            </a:r>
            <a:r>
              <a:rPr lang="zh-CN" altLang="en-US" sz="2400" dirty="0">
                <a:solidFill>
                  <a:srgbClr val="FF0000"/>
                </a:solidFill>
                <a:latin typeface="华文细黑"/>
                <a:ea typeface="华文细黑"/>
                <a:cs typeface="华文细黑"/>
              </a:rPr>
              <a:t>，死亡，传统和不信。 </a:t>
            </a:r>
            <a:r>
              <a:rPr lang="zh-CN" altLang="en-US" sz="2400" dirty="0" smtClean="0">
                <a:solidFill>
                  <a:srgbClr val="FF0000"/>
                </a:solidFill>
                <a:latin typeface="华文细黑"/>
                <a:ea typeface="华文细黑"/>
                <a:cs typeface="华文细黑"/>
              </a:rPr>
              <a:t>上帝的力量将死</a:t>
            </a:r>
            <a:r>
              <a:rPr lang="zh-CN" altLang="en-US" sz="2400" dirty="0" smtClean="0">
                <a:solidFill>
                  <a:srgbClr val="FF0000"/>
                </a:solidFill>
                <a:latin typeface="华文细黑"/>
                <a:ea typeface="华文细黑"/>
                <a:cs typeface="华文细黑"/>
              </a:rPr>
              <a:t>了的</a:t>
            </a:r>
            <a:r>
              <a:rPr lang="zh-CN" altLang="en-US" sz="2400" dirty="0" smtClean="0">
                <a:solidFill>
                  <a:srgbClr val="FF0000"/>
                </a:solidFill>
                <a:latin typeface="华文细黑"/>
                <a:ea typeface="华文细黑"/>
                <a:cs typeface="华文细黑"/>
              </a:rPr>
              <a:t>人从死里复</a:t>
            </a:r>
            <a:r>
              <a:rPr lang="zh-CN" altLang="en-US" sz="2400" dirty="0">
                <a:solidFill>
                  <a:srgbClr val="FF0000"/>
                </a:solidFill>
                <a:latin typeface="华文细黑"/>
                <a:ea typeface="华文细黑"/>
                <a:cs typeface="华文细黑"/>
              </a:rPr>
              <a:t>活，</a:t>
            </a:r>
            <a:r>
              <a:rPr lang="zh-CN" altLang="en-US" sz="2400" dirty="0" smtClean="0">
                <a:solidFill>
                  <a:srgbClr val="FF0000"/>
                </a:solidFill>
                <a:latin typeface="华文细黑"/>
                <a:ea typeface="华文细黑"/>
                <a:cs typeface="华文细黑"/>
              </a:rPr>
              <a:t>因为死</a:t>
            </a:r>
            <a:r>
              <a:rPr lang="zh-CN" altLang="en-US" sz="2400" dirty="0" smtClean="0">
                <a:solidFill>
                  <a:srgbClr val="FF0000"/>
                </a:solidFill>
                <a:latin typeface="华文细黑"/>
                <a:ea typeface="华文细黑"/>
                <a:cs typeface="华文细黑"/>
              </a:rPr>
              <a:t>了的人</a:t>
            </a:r>
            <a:r>
              <a:rPr lang="zh-CN" altLang="en-US" sz="2400" dirty="0" smtClean="0">
                <a:solidFill>
                  <a:srgbClr val="FF0000"/>
                </a:solidFill>
                <a:latin typeface="华文细黑"/>
                <a:ea typeface="华文细黑"/>
                <a:cs typeface="华文细黑"/>
              </a:rPr>
              <a:t>肯定</a:t>
            </a:r>
            <a:r>
              <a:rPr lang="zh-CN" altLang="en-US" sz="2400" dirty="0">
                <a:solidFill>
                  <a:srgbClr val="FF0000"/>
                </a:solidFill>
                <a:latin typeface="华文细黑"/>
                <a:ea typeface="华文细黑"/>
                <a:cs typeface="华文细黑"/>
              </a:rPr>
              <a:t>不能行使信仰</a:t>
            </a:r>
            <a:r>
              <a:rPr lang="zh-CN" alt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“我已经与基督同订十字架，现在活着的不再是我，乃是基督在我里面活着；并且我如今在肉身活着，是因信神的儿子而活，他是爱我，为我舍己”</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加</a:t>
            </a:r>
            <a:r>
              <a:rPr lang="en-US" altLang="zh-CN" sz="2400" dirty="0" smtClean="0">
                <a:solidFill>
                  <a:srgbClr val="FF0000"/>
                </a:solidFill>
                <a:latin typeface="华文细黑"/>
                <a:ea typeface="华文细黑"/>
                <a:cs typeface="华文细黑"/>
              </a:rPr>
              <a:t>2:20</a:t>
            </a:r>
            <a:r>
              <a:rPr lang="en-US" altLang="zh-CN"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p:txBody>
      </p:sp>
      <p:sp>
        <p:nvSpPr>
          <p:cNvPr id="4" name="Rectangle 3"/>
          <p:cNvSpPr/>
          <p:nvPr/>
        </p:nvSpPr>
        <p:spPr>
          <a:xfrm>
            <a:off x="0" y="-7905"/>
            <a:ext cx="9144000" cy="47833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52789"/>
            <a:ext cx="9156126" cy="523220"/>
          </a:xfrm>
          <a:prstGeom prst="rect">
            <a:avLst/>
          </a:prstGeom>
          <a:noFill/>
        </p:spPr>
        <p:txBody>
          <a:bodyPr wrap="square" rtlCol="0">
            <a:spAutoFit/>
          </a:bodyPr>
          <a:lstStyle/>
          <a:p>
            <a:r>
              <a:rPr lang="zh-CN" altLang="en-US" sz="2800" b="1" dirty="0" smtClean="0">
                <a:solidFill>
                  <a:srgbClr val="FF0000"/>
                </a:solidFill>
                <a:latin typeface="华文细黑"/>
                <a:ea typeface="华文细黑"/>
                <a:cs typeface="华文细黑"/>
              </a:rPr>
              <a:t>二。</a:t>
            </a:r>
            <a:r>
              <a:rPr lang="zh-CN" altLang="en-US" sz="2800" b="1" dirty="0">
                <a:solidFill>
                  <a:srgbClr val="FF0000"/>
                </a:solidFill>
                <a:latin typeface="华文细黑"/>
                <a:ea typeface="华文细黑"/>
                <a:cs typeface="华文细黑"/>
              </a:rPr>
              <a:t>基督之</a:t>
            </a:r>
            <a:r>
              <a:rPr lang="zh-CN" altLang="en-US" sz="2800" b="1" dirty="0" smtClean="0">
                <a:solidFill>
                  <a:srgbClr val="FF0000"/>
                </a:solidFill>
                <a:latin typeface="华文细黑"/>
                <a:ea typeface="华文细黑"/>
                <a:cs typeface="华文细黑"/>
              </a:rPr>
              <a:t>灵的责备。</a:t>
            </a:r>
            <a:r>
              <a:rPr lang="en-US" sz="2800" b="1" dirty="0" smtClean="0">
                <a:latin typeface="Arial Narrow"/>
                <a:cs typeface="Arial Narrow"/>
              </a:rPr>
              <a:t>2</a:t>
            </a:r>
            <a:r>
              <a:rPr lang="en-US" sz="2800" b="1" dirty="0">
                <a:latin typeface="Arial Narrow"/>
                <a:cs typeface="Arial Narrow"/>
              </a:rPr>
              <a:t>. </a:t>
            </a:r>
            <a:r>
              <a:rPr lang="en-US" sz="2800" b="1" dirty="0" smtClean="0">
                <a:latin typeface="Arial Narrow"/>
                <a:cs typeface="Arial Narrow"/>
              </a:rPr>
              <a:t>Spirit of Christ’s condemnation.</a:t>
            </a:r>
            <a:endParaRPr lang="en-US" sz="2800" dirty="0">
              <a:latin typeface="Arial Narrow"/>
              <a:cs typeface="Arial Narrow"/>
            </a:endParaRPr>
          </a:p>
        </p:txBody>
      </p:sp>
      <p:sp>
        <p:nvSpPr>
          <p:cNvPr id="6" name="TextBox 5"/>
          <p:cNvSpPr txBox="1"/>
          <p:nvPr/>
        </p:nvSpPr>
        <p:spPr>
          <a:xfrm>
            <a:off x="8393616" y="-58434"/>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(10)</a:t>
            </a:r>
            <a:endParaRPr lang="en-US" sz="2800" dirty="0">
              <a:solidFill>
                <a:srgbClr val="0000FF"/>
              </a:solidFill>
              <a:latin typeface="Times"/>
              <a:cs typeface="Times"/>
            </a:endParaRPr>
          </a:p>
        </p:txBody>
      </p:sp>
      <p:sp>
        <p:nvSpPr>
          <p:cNvPr id="7" name="Rectangle 6"/>
          <p:cNvSpPr/>
          <p:nvPr/>
        </p:nvSpPr>
        <p:spPr>
          <a:xfrm>
            <a:off x="6832" y="2276745"/>
            <a:ext cx="4187576" cy="4893647"/>
          </a:xfrm>
          <a:prstGeom prst="rect">
            <a:avLst/>
          </a:prstGeom>
        </p:spPr>
        <p:txBody>
          <a:bodyPr wrap="square">
            <a:spAutoFit/>
          </a:bodyPr>
          <a:lstStyle/>
          <a:p>
            <a:r>
              <a:rPr lang="en-US" sz="2400" b="1" dirty="0">
                <a:latin typeface="Arial Narrow"/>
                <a:cs typeface="Arial Narrow"/>
              </a:rPr>
              <a:t>Application:</a:t>
            </a:r>
            <a:r>
              <a:rPr lang="en-US" sz="2400" dirty="0">
                <a:latin typeface="Arial Narrow"/>
                <a:cs typeface="Arial Narrow"/>
              </a:rPr>
              <a:t> Jesus rebukes sickness, death, traditions, and disbelief. It was the power of God that raised the person from the dead, for the dead person certainly could not exercise faith. “I have been crucified with Christ and I no longer live, but Christ lives </a:t>
            </a:r>
            <a:r>
              <a:rPr lang="en-US" sz="2400" dirty="0" smtClean="0">
                <a:latin typeface="Arial Narrow"/>
                <a:cs typeface="Arial Narrow"/>
              </a:rPr>
              <a:t>in me</a:t>
            </a:r>
            <a:r>
              <a:rPr lang="en-US" sz="2400" dirty="0">
                <a:latin typeface="Arial Narrow"/>
                <a:cs typeface="Arial Narrow"/>
              </a:rPr>
              <a:t>. </a:t>
            </a:r>
            <a:endParaRPr lang="en-US" sz="2400" dirty="0" smtClean="0">
              <a:latin typeface="Arial Narrow"/>
              <a:cs typeface="Arial Narrow"/>
            </a:endParaRPr>
          </a:p>
          <a:p>
            <a:r>
              <a:rPr lang="en-US" sz="2400" dirty="0" smtClean="0">
                <a:latin typeface="Arial Narrow"/>
                <a:cs typeface="Arial Narrow"/>
              </a:rPr>
              <a:t>The </a:t>
            </a:r>
            <a:r>
              <a:rPr lang="en-US" sz="2400" dirty="0">
                <a:latin typeface="Arial Narrow"/>
                <a:cs typeface="Arial Narrow"/>
              </a:rPr>
              <a:t>life I now live in the </a:t>
            </a:r>
            <a:r>
              <a:rPr lang="en-US" sz="2400" dirty="0" err="1">
                <a:latin typeface="Arial Narrow"/>
                <a:cs typeface="Arial Narrow"/>
              </a:rPr>
              <a:t>body</a:t>
            </a:r>
            <a:r>
              <a:rPr lang="en-US" sz="2400" dirty="0" err="1" smtClean="0">
                <a:latin typeface="Arial Narrow"/>
                <a:cs typeface="Arial Narrow"/>
              </a:rPr>
              <a:t>,I</a:t>
            </a:r>
            <a:r>
              <a:rPr lang="en-US" sz="2400" dirty="0" smtClean="0">
                <a:latin typeface="Arial Narrow"/>
                <a:cs typeface="Arial Narrow"/>
              </a:rPr>
              <a:t> </a:t>
            </a:r>
            <a:r>
              <a:rPr lang="en-US" sz="2400" dirty="0">
                <a:latin typeface="Arial Narrow"/>
                <a:cs typeface="Arial Narrow"/>
              </a:rPr>
              <a:t>live by faith in the Son of God, who loved me and gave himself for me”(Gal.2:20).	</a:t>
            </a:r>
          </a:p>
          <a:p>
            <a:r>
              <a:rPr lang="en-US" sz="2400" dirty="0">
                <a:latin typeface="Arial Narrow"/>
                <a:cs typeface="Arial Narrow"/>
              </a:rPr>
              <a:t> </a:t>
            </a:r>
            <a:endParaRPr lang="en-US" sz="2400" dirty="0">
              <a:latin typeface="Arial Narrow"/>
              <a:cs typeface="Arial Narrow"/>
            </a:endParaRPr>
          </a:p>
        </p:txBody>
      </p:sp>
      <p:pic>
        <p:nvPicPr>
          <p:cNvPr id="3" name="Picture 2"/>
          <p:cNvPicPr>
            <a:picLocks noChangeAspect="1"/>
          </p:cNvPicPr>
          <p:nvPr/>
        </p:nvPicPr>
        <p:blipFill>
          <a:blip r:embed="rId3"/>
          <a:stretch>
            <a:fillRect/>
          </a:stretch>
        </p:blipFill>
        <p:spPr>
          <a:xfrm>
            <a:off x="4059724" y="2366987"/>
            <a:ext cx="5084275" cy="4491013"/>
          </a:xfrm>
          <a:prstGeom prst="rect">
            <a:avLst/>
          </a:prstGeom>
        </p:spPr>
      </p:pic>
    </p:spTree>
    <p:extLst>
      <p:ext uri="{BB962C8B-B14F-4D97-AF65-F5344CB8AC3E}">
        <p14:creationId xmlns:p14="http://schemas.microsoft.com/office/powerpoint/2010/main" val="37676704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31" y="558236"/>
            <a:ext cx="9137169" cy="6370974"/>
          </a:xfrm>
          <a:prstGeom prst="rect">
            <a:avLst/>
          </a:prstGeom>
        </p:spPr>
        <p:txBody>
          <a:bodyPr wrap="square">
            <a:spAutoFit/>
          </a:bodyPr>
          <a:lstStyle/>
          <a:p>
            <a:r>
              <a:rPr lang="zh-TW" alt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就跪下祷告，转身对着死人说：大比大，起来！</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彼得伸手扶她起来，叫众圣徒和寡妇进去，把多加活活地交给他们</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此后，彼得在约帕一个硝皮匠西门的家里住了多日</a:t>
            </a:r>
            <a:r>
              <a:rPr lang="zh-CN" alt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9</a:t>
            </a:r>
            <a:r>
              <a:rPr lang="en-US" altLang="zh-CN" sz="2400"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40b-41,43</a:t>
            </a:r>
            <a:r>
              <a:rPr lang="zh-CN" alt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a:t>
            </a:r>
            <a:endParaRPr lang="en-US" altLang="zh-TW" sz="2400" dirty="0" smtClean="0">
              <a:solidFill>
                <a:srgbClr val="FF0000"/>
              </a:solidFill>
              <a:latin typeface="华文细黑"/>
              <a:ea typeface="华文细黑"/>
              <a:cs typeface="华文细黑"/>
            </a:endParaRPr>
          </a:p>
          <a:p>
            <a:r>
              <a:rPr lang="en-US" altLang="zh-CN" sz="2400" b="1" dirty="0">
                <a:solidFill>
                  <a:srgbClr val="FF0000"/>
                </a:solidFill>
                <a:latin typeface="华文细黑"/>
                <a:ea typeface="华文细黑"/>
                <a:cs typeface="华文细黑"/>
              </a:rPr>
              <a:t>A</a:t>
            </a:r>
            <a:r>
              <a:rPr lang="zh-CN" altLang="en-US" sz="2400" b="1"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跪下祷告</a:t>
            </a:r>
            <a:r>
              <a:rPr lang="zh-CN" altLang="en-US" sz="2400" b="1"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但以理知道这禁令盖了玉玺，就到自己家里，（他楼上的窗户开向耶路撒冷，）一日三次，双膝盖跪在他神面前，祷告感谢，与素常一样”（但</a:t>
            </a:r>
            <a:r>
              <a:rPr lang="en-US" altLang="zh-CN" sz="2400" dirty="0" smtClean="0">
                <a:solidFill>
                  <a:srgbClr val="FF0000"/>
                </a:solidFill>
                <a:latin typeface="华文细黑"/>
                <a:ea typeface="华文细黑"/>
                <a:cs typeface="华文细黑"/>
              </a:rPr>
              <a:t>6:10</a:t>
            </a:r>
            <a:r>
              <a:rPr lang="zh-CN" alt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en-US" sz="2400" dirty="0">
                <a:latin typeface="Arial Narrow"/>
                <a:cs typeface="Arial Narrow"/>
              </a:rPr>
              <a:t>“Then he got down on his knees and prayed. Turning toward the dead woman, he said, “Tabitha, get up.”…He took her by the hand and helped her to her feet. Then he called for the believers, especially the widows, and presented her to them alive…Peter stayed in Joppa for some time with a tanner named Simon.</a:t>
            </a:r>
            <a:r>
              <a:rPr lang="en-US" sz="2400" dirty="0" smtClean="0">
                <a:latin typeface="Arial Narrow"/>
                <a:cs typeface="Arial Narrow"/>
              </a:rPr>
              <a:t>” (</a:t>
            </a:r>
            <a:r>
              <a:rPr lang="en-US" sz="2400" dirty="0">
                <a:latin typeface="Arial Narrow"/>
                <a:cs typeface="Arial Narrow"/>
              </a:rPr>
              <a:t>9:40b-41,43). 			               </a:t>
            </a:r>
          </a:p>
          <a:p>
            <a:r>
              <a:rPr lang="en-US" sz="2400" b="1" dirty="0" smtClean="0">
                <a:latin typeface="Arial Narrow"/>
                <a:cs typeface="Arial Narrow"/>
              </a:rPr>
              <a:t>A. Get </a:t>
            </a:r>
            <a:r>
              <a:rPr lang="en-US" sz="2400" b="1" dirty="0">
                <a:latin typeface="Arial Narrow"/>
                <a:cs typeface="Arial Narrow"/>
              </a:rPr>
              <a:t>down on your knees and pray.</a:t>
            </a:r>
            <a:r>
              <a:rPr lang="en-US" sz="2400" dirty="0">
                <a:latin typeface="Arial Narrow"/>
                <a:cs typeface="Arial Narrow"/>
              </a:rPr>
              <a:t> “Now </a:t>
            </a:r>
            <a:r>
              <a:rPr lang="en-US" sz="2400" dirty="0" smtClean="0">
                <a:latin typeface="Arial Narrow"/>
                <a:cs typeface="Arial Narrow"/>
              </a:rPr>
              <a:t>when </a:t>
            </a:r>
          </a:p>
          <a:p>
            <a:r>
              <a:rPr lang="en-US" sz="2400" dirty="0" smtClean="0">
                <a:latin typeface="Arial Narrow"/>
                <a:cs typeface="Arial Narrow"/>
              </a:rPr>
              <a:t>Daniel </a:t>
            </a:r>
            <a:r>
              <a:rPr lang="en-US" sz="2400" dirty="0">
                <a:latin typeface="Arial Narrow"/>
                <a:cs typeface="Arial Narrow"/>
              </a:rPr>
              <a:t>learned that the decree had been </a:t>
            </a:r>
            <a:r>
              <a:rPr lang="en-US" sz="2400" dirty="0" smtClean="0">
                <a:latin typeface="Arial Narrow"/>
                <a:cs typeface="Arial Narrow"/>
              </a:rPr>
              <a:t>published</a:t>
            </a:r>
            <a:r>
              <a:rPr lang="en-US" sz="2400" dirty="0">
                <a:latin typeface="Arial Narrow"/>
                <a:cs typeface="Arial Narrow"/>
              </a:rPr>
              <a:t>, </a:t>
            </a:r>
            <a:endParaRPr lang="en-US" sz="2400" dirty="0" smtClean="0">
              <a:latin typeface="Arial Narrow"/>
              <a:cs typeface="Arial Narrow"/>
            </a:endParaRPr>
          </a:p>
          <a:p>
            <a:r>
              <a:rPr lang="en-US" sz="2400" dirty="0" smtClean="0">
                <a:latin typeface="Arial Narrow"/>
                <a:cs typeface="Arial Narrow"/>
              </a:rPr>
              <a:t>he </a:t>
            </a:r>
            <a:r>
              <a:rPr lang="en-US" sz="2400" dirty="0">
                <a:latin typeface="Arial Narrow"/>
                <a:cs typeface="Arial Narrow"/>
              </a:rPr>
              <a:t>went home to his upstairs room </a:t>
            </a:r>
            <a:r>
              <a:rPr lang="en-US" sz="2400" dirty="0" smtClean="0">
                <a:latin typeface="Arial Narrow"/>
                <a:cs typeface="Arial Narrow"/>
              </a:rPr>
              <a:t>where </a:t>
            </a:r>
            <a:r>
              <a:rPr lang="en-US" sz="2400" dirty="0">
                <a:latin typeface="Arial Narrow"/>
                <a:cs typeface="Arial Narrow"/>
              </a:rPr>
              <a:t>the windows </a:t>
            </a:r>
            <a:endParaRPr lang="en-US" sz="2400" dirty="0" smtClean="0">
              <a:latin typeface="Arial Narrow"/>
              <a:cs typeface="Arial Narrow"/>
            </a:endParaRPr>
          </a:p>
          <a:p>
            <a:r>
              <a:rPr lang="en-US" sz="2400" dirty="0" smtClean="0">
                <a:latin typeface="Arial Narrow"/>
                <a:cs typeface="Arial Narrow"/>
              </a:rPr>
              <a:t>opened </a:t>
            </a:r>
            <a:r>
              <a:rPr lang="en-US" sz="2400" dirty="0">
                <a:latin typeface="Arial Narrow"/>
                <a:cs typeface="Arial Narrow"/>
              </a:rPr>
              <a:t>toward </a:t>
            </a:r>
            <a:r>
              <a:rPr lang="en-US" sz="2400" dirty="0" err="1" smtClean="0">
                <a:latin typeface="Arial Narrow"/>
                <a:cs typeface="Arial Narrow"/>
              </a:rPr>
              <a:t>Jerusalem.Three</a:t>
            </a:r>
            <a:r>
              <a:rPr lang="en-US" sz="2400" dirty="0" smtClean="0">
                <a:latin typeface="Arial Narrow"/>
                <a:cs typeface="Arial Narrow"/>
              </a:rPr>
              <a:t> </a:t>
            </a:r>
            <a:r>
              <a:rPr lang="en-US" sz="2400" dirty="0">
                <a:latin typeface="Arial Narrow"/>
                <a:cs typeface="Arial Narrow"/>
              </a:rPr>
              <a:t>times a day he got </a:t>
            </a:r>
            <a:endParaRPr lang="en-US" sz="2400" dirty="0" smtClean="0">
              <a:latin typeface="Arial Narrow"/>
              <a:cs typeface="Arial Narrow"/>
            </a:endParaRPr>
          </a:p>
          <a:p>
            <a:r>
              <a:rPr lang="en-US" sz="2400" dirty="0" smtClean="0">
                <a:latin typeface="Arial Narrow"/>
                <a:cs typeface="Arial Narrow"/>
              </a:rPr>
              <a:t>down on his</a:t>
            </a:r>
            <a:r>
              <a:rPr lang="en-US" sz="2400" dirty="0">
                <a:latin typeface="Arial Narrow"/>
                <a:cs typeface="Arial Narrow"/>
              </a:rPr>
              <a:t> </a:t>
            </a:r>
            <a:r>
              <a:rPr lang="en-US" sz="2400" dirty="0" smtClean="0">
                <a:latin typeface="Arial Narrow"/>
                <a:cs typeface="Arial Narrow"/>
              </a:rPr>
              <a:t>knees</a:t>
            </a:r>
            <a:r>
              <a:rPr lang="en-US" sz="2400" dirty="0">
                <a:latin typeface="Arial Narrow"/>
                <a:cs typeface="Arial Narrow"/>
              </a:rPr>
              <a:t> and </a:t>
            </a:r>
            <a:r>
              <a:rPr lang="en-US" sz="2400" dirty="0" err="1" smtClean="0">
                <a:latin typeface="Arial Narrow"/>
                <a:cs typeface="Arial Narrow"/>
              </a:rPr>
              <a:t>prayed</a:t>
            </a:r>
            <a:r>
              <a:rPr lang="en-US" sz="2400" dirty="0" err="1">
                <a:latin typeface="Arial Narrow"/>
                <a:cs typeface="Arial Narrow"/>
              </a:rPr>
              <a:t>,giving</a:t>
            </a:r>
            <a:r>
              <a:rPr lang="en-US" sz="2400" dirty="0">
                <a:latin typeface="Arial Narrow"/>
                <a:cs typeface="Arial Narrow"/>
              </a:rPr>
              <a:t> thanks to his </a:t>
            </a:r>
            <a:endParaRPr lang="en-US" sz="2400" dirty="0" smtClean="0">
              <a:latin typeface="Arial Narrow"/>
              <a:cs typeface="Arial Narrow"/>
            </a:endParaRPr>
          </a:p>
          <a:p>
            <a:r>
              <a:rPr lang="en-US" sz="2400" dirty="0" smtClean="0">
                <a:latin typeface="Arial Narrow"/>
                <a:cs typeface="Arial Narrow"/>
              </a:rPr>
              <a:t>God, just </a:t>
            </a:r>
            <a:r>
              <a:rPr lang="en-US" sz="2400" dirty="0">
                <a:latin typeface="Arial Narrow"/>
                <a:cs typeface="Arial Narrow"/>
              </a:rPr>
              <a:t>as he had done before”(</a:t>
            </a:r>
            <a:r>
              <a:rPr lang="en-US" sz="2400" dirty="0" smtClean="0">
                <a:latin typeface="Arial Narrow"/>
                <a:cs typeface="Arial Narrow"/>
              </a:rPr>
              <a:t>Da.6:</a:t>
            </a:r>
            <a:r>
              <a:rPr lang="en-US" altLang="zh-CN" sz="2400" dirty="0" smtClean="0">
                <a:latin typeface="Arial Narrow"/>
                <a:cs typeface="Arial Narrow"/>
              </a:rPr>
              <a:t>10).</a:t>
            </a:r>
            <a:r>
              <a:rPr lang="en-US" sz="2400" dirty="0" smtClean="0">
                <a:latin typeface="Arial Narrow"/>
                <a:cs typeface="Arial Narrow"/>
              </a:rPr>
              <a:t> </a:t>
            </a:r>
            <a:endParaRPr lang="en-US" sz="2400" dirty="0">
              <a:latin typeface="Arial Narrow"/>
              <a:cs typeface="Arial Narrow"/>
            </a:endParaRPr>
          </a:p>
        </p:txBody>
      </p:sp>
      <p:sp>
        <p:nvSpPr>
          <p:cNvPr id="4" name="Rectangle 3"/>
          <p:cNvSpPr/>
          <p:nvPr/>
        </p:nvSpPr>
        <p:spPr>
          <a:xfrm>
            <a:off x="0" y="-7905"/>
            <a:ext cx="9144000" cy="58074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43431"/>
            <a:ext cx="9156126" cy="523220"/>
          </a:xfrm>
          <a:prstGeom prst="rect">
            <a:avLst/>
          </a:prstGeom>
          <a:noFill/>
        </p:spPr>
        <p:txBody>
          <a:bodyPr wrap="square" rtlCol="0">
            <a:spAutoFit/>
          </a:bodyPr>
          <a:lstStyle/>
          <a:p>
            <a:r>
              <a:rPr lang="zh-CN" altLang="en-US" sz="2800" b="1" dirty="0" smtClean="0">
                <a:solidFill>
                  <a:srgbClr val="FF0000"/>
                </a:solidFill>
                <a:latin typeface="华文细黑"/>
                <a:ea typeface="华文细黑"/>
                <a:cs typeface="华文细黑"/>
              </a:rPr>
              <a:t>三。</a:t>
            </a:r>
            <a:r>
              <a:rPr lang="zh-CN" altLang="en-US" sz="2800" b="1" dirty="0">
                <a:solidFill>
                  <a:srgbClr val="FF0000"/>
                </a:solidFill>
                <a:latin typeface="华文细黑"/>
                <a:ea typeface="华文细黑"/>
                <a:cs typeface="华文细黑"/>
              </a:rPr>
              <a:t>基督之</a:t>
            </a:r>
            <a:r>
              <a:rPr lang="zh-CN" altLang="en-US" sz="2800" b="1" dirty="0" smtClean="0">
                <a:solidFill>
                  <a:srgbClr val="FF0000"/>
                </a:solidFill>
                <a:latin typeface="华文细黑"/>
                <a:ea typeface="华文细黑"/>
                <a:cs typeface="华文细黑"/>
              </a:rPr>
              <a:t>灵的忠告。</a:t>
            </a:r>
            <a:r>
              <a:rPr lang="en-US" sz="2800" b="1" dirty="0" smtClean="0">
                <a:latin typeface="Arial Narrow"/>
                <a:cs typeface="Arial Narrow"/>
              </a:rPr>
              <a:t>3</a:t>
            </a:r>
            <a:r>
              <a:rPr lang="en-US" sz="2800" b="1" dirty="0">
                <a:latin typeface="Arial Narrow"/>
                <a:cs typeface="Arial Narrow"/>
              </a:rPr>
              <a:t>. </a:t>
            </a:r>
            <a:r>
              <a:rPr lang="en-US" sz="2800" b="1" dirty="0" smtClean="0">
                <a:latin typeface="Arial Narrow"/>
                <a:cs typeface="Arial Narrow"/>
              </a:rPr>
              <a:t>Spirit of Christ’s </a:t>
            </a:r>
            <a:r>
              <a:rPr lang="en-US" sz="2800" b="1" dirty="0">
                <a:latin typeface="Arial Narrow"/>
                <a:cs typeface="Arial Narrow"/>
              </a:rPr>
              <a:t>counsel. </a:t>
            </a:r>
            <a:endParaRPr lang="en-US" sz="2800" dirty="0">
              <a:latin typeface="Arial Narrow"/>
              <a:cs typeface="Arial Narrow"/>
            </a:endParaRPr>
          </a:p>
        </p:txBody>
      </p:sp>
      <p:sp>
        <p:nvSpPr>
          <p:cNvPr id="6" name="TextBox 5"/>
          <p:cNvSpPr txBox="1"/>
          <p:nvPr/>
        </p:nvSpPr>
        <p:spPr>
          <a:xfrm>
            <a:off x="8433624" y="49621"/>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(11)</a:t>
            </a:r>
            <a:endParaRPr lang="en-US" sz="2800" dirty="0">
              <a:solidFill>
                <a:srgbClr val="0000FF"/>
              </a:solidFill>
              <a:latin typeface="Times"/>
              <a:cs typeface="Times"/>
            </a:endParaRPr>
          </a:p>
        </p:txBody>
      </p:sp>
      <p:pic>
        <p:nvPicPr>
          <p:cNvPr id="3" name="Picture 2"/>
          <p:cNvPicPr>
            <a:picLocks noChangeAspect="1"/>
          </p:cNvPicPr>
          <p:nvPr/>
        </p:nvPicPr>
        <p:blipFill>
          <a:blip r:embed="rId3"/>
          <a:stretch>
            <a:fillRect/>
          </a:stretch>
        </p:blipFill>
        <p:spPr>
          <a:xfrm>
            <a:off x="6223140" y="4445311"/>
            <a:ext cx="3267179" cy="2412687"/>
          </a:xfrm>
          <a:prstGeom prst="rect">
            <a:avLst/>
          </a:prstGeom>
        </p:spPr>
      </p:pic>
    </p:spTree>
    <p:extLst>
      <p:ext uri="{BB962C8B-B14F-4D97-AF65-F5344CB8AC3E}">
        <p14:creationId xmlns:p14="http://schemas.microsoft.com/office/powerpoint/2010/main" val="1222839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31" y="558236"/>
            <a:ext cx="9137169" cy="6093977"/>
          </a:xfrm>
          <a:prstGeom prst="rect">
            <a:avLst/>
          </a:prstGeom>
        </p:spPr>
        <p:txBody>
          <a:bodyPr wrap="square">
            <a:spAutoFit/>
          </a:bodyPr>
          <a:lstStyle/>
          <a:p>
            <a:r>
              <a:rPr lang="en-US" altLang="zh-CN" sz="2600" b="1" dirty="0" smtClean="0">
                <a:solidFill>
                  <a:srgbClr val="FF0000"/>
                </a:solidFill>
                <a:latin typeface="华文细黑"/>
                <a:ea typeface="华文细黑"/>
                <a:cs typeface="华文细黑"/>
              </a:rPr>
              <a:t>B</a:t>
            </a:r>
            <a:r>
              <a:rPr lang="zh-CN" altLang="en-US" sz="2600" b="1" dirty="0" smtClean="0">
                <a:solidFill>
                  <a:srgbClr val="FF0000"/>
                </a:solidFill>
                <a:latin typeface="华文细黑"/>
                <a:ea typeface="华文细黑"/>
                <a:cs typeface="华文细黑"/>
              </a:rPr>
              <a:t>。</a:t>
            </a:r>
            <a:r>
              <a:rPr lang="zh-CN" altLang="en-US" sz="2600" b="1" dirty="0" smtClean="0">
                <a:solidFill>
                  <a:srgbClr val="FF0000"/>
                </a:solidFill>
                <a:latin typeface="华文细黑"/>
                <a:ea typeface="华文细黑"/>
                <a:cs typeface="华文细黑"/>
              </a:rPr>
              <a:t>起来</a:t>
            </a:r>
            <a:r>
              <a:rPr lang="zh-CN" altLang="en-US" sz="2600" b="1" dirty="0" smtClean="0">
                <a:solidFill>
                  <a:srgbClr val="FF0000"/>
                </a:solidFill>
                <a:latin typeface="华文细黑"/>
                <a:ea typeface="华文细黑"/>
                <a:cs typeface="华文细黑"/>
              </a:rPr>
              <a:t>。</a:t>
            </a:r>
            <a:r>
              <a:rPr lang="zh-CN" altLang="en-US" sz="2600" dirty="0" smtClean="0">
                <a:solidFill>
                  <a:srgbClr val="FF0000"/>
                </a:solidFill>
                <a:latin typeface="华文细黑"/>
                <a:ea typeface="华文细黑"/>
                <a:cs typeface="华文细黑"/>
              </a:rPr>
              <a:t>“</a:t>
            </a:r>
            <a:r>
              <a:rPr lang="zh-CN" altLang="en-US" sz="2600" dirty="0" smtClean="0">
                <a:solidFill>
                  <a:srgbClr val="FF0000"/>
                </a:solidFill>
                <a:latin typeface="华文细黑"/>
                <a:ea typeface="华文细黑"/>
                <a:cs typeface="华文细黑"/>
              </a:rPr>
              <a:t>现在你为什么担忧呢？起来！求告他的名受洗，洗去你的罪”（</a:t>
            </a:r>
            <a:r>
              <a:rPr lang="en-US" altLang="zh-CN" sz="2600" dirty="0" smtClean="0">
                <a:solidFill>
                  <a:srgbClr val="FF0000"/>
                </a:solidFill>
                <a:latin typeface="华文细黑"/>
                <a:ea typeface="华文细黑"/>
                <a:cs typeface="华文细黑"/>
              </a:rPr>
              <a:t>22:16</a:t>
            </a:r>
            <a:r>
              <a:rPr lang="zh-CN" altLang="en-US" sz="2600" dirty="0" smtClean="0">
                <a:solidFill>
                  <a:srgbClr val="FF0000"/>
                </a:solidFill>
                <a:latin typeface="华文细黑"/>
                <a:ea typeface="华文细黑"/>
                <a:cs typeface="华文细黑"/>
              </a:rPr>
              <a:t>；罗</a:t>
            </a:r>
            <a:r>
              <a:rPr lang="en-US" altLang="zh-CN" sz="2600" dirty="0" smtClean="0">
                <a:solidFill>
                  <a:srgbClr val="FF0000"/>
                </a:solidFill>
                <a:latin typeface="华文细黑"/>
                <a:ea typeface="华文细黑"/>
                <a:cs typeface="华文细黑"/>
              </a:rPr>
              <a:t>6:3-4</a:t>
            </a:r>
            <a:r>
              <a:rPr lang="zh-CN" altLang="en-US" sz="2600" dirty="0" smtClean="0">
                <a:solidFill>
                  <a:srgbClr val="FF0000"/>
                </a:solidFill>
                <a:latin typeface="华文细黑"/>
                <a:ea typeface="华文细黑"/>
                <a:cs typeface="华文细黑"/>
              </a:rPr>
              <a:t>）</a:t>
            </a:r>
            <a:r>
              <a:rPr lang="zh-CN" altLang="zh-CN" sz="2600" dirty="0" smtClean="0">
                <a:solidFill>
                  <a:srgbClr val="FF0000"/>
                </a:solidFill>
                <a:latin typeface="华文细黑"/>
                <a:ea typeface="华文细黑"/>
                <a:cs typeface="华文细黑"/>
              </a:rPr>
              <a:t>。</a:t>
            </a:r>
            <a:endParaRPr lang="en-US" altLang="zh-CN" sz="2600" dirty="0" smtClean="0">
              <a:solidFill>
                <a:srgbClr val="FF0000"/>
              </a:solidFill>
              <a:latin typeface="华文细黑"/>
              <a:ea typeface="华文细黑"/>
              <a:cs typeface="华文细黑"/>
            </a:endParaRPr>
          </a:p>
          <a:p>
            <a:r>
              <a:rPr lang="en-US" altLang="zh-CN" sz="2600" b="1" dirty="0" smtClean="0">
                <a:solidFill>
                  <a:srgbClr val="FF0000"/>
                </a:solidFill>
                <a:latin typeface="华文细黑"/>
                <a:ea typeface="华文细黑"/>
                <a:cs typeface="华文细黑"/>
              </a:rPr>
              <a:t>C</a:t>
            </a:r>
            <a:r>
              <a:rPr lang="zh-CN" altLang="en-US" sz="2600" b="1" dirty="0" smtClean="0">
                <a:solidFill>
                  <a:srgbClr val="FF0000"/>
                </a:solidFill>
                <a:latin typeface="华文细黑"/>
                <a:ea typeface="华文细黑"/>
                <a:cs typeface="华文细黑"/>
              </a:rPr>
              <a:t>。他</a:t>
            </a:r>
            <a:r>
              <a:rPr lang="zh-CN" altLang="en-US" sz="2600" dirty="0" smtClean="0">
                <a:solidFill>
                  <a:srgbClr val="FF0000"/>
                </a:solidFill>
                <a:latin typeface="华文细黑"/>
                <a:ea typeface="华文细黑"/>
                <a:cs typeface="华文细黑"/>
              </a:rPr>
              <a:t>伸手扶她起来</a:t>
            </a:r>
            <a:r>
              <a:rPr lang="zh-CN" altLang="en-US" sz="2600" dirty="0">
                <a:solidFill>
                  <a:srgbClr val="FF0000"/>
                </a:solidFill>
                <a:latin typeface="华文细黑"/>
                <a:ea typeface="华文细黑"/>
                <a:cs typeface="华文细黑"/>
              </a:rPr>
              <a:t>。耶稣不害怕通过触摸死者而被玷污</a:t>
            </a:r>
            <a:r>
              <a:rPr lang="zh-CN" altLang="en-US" sz="2600" dirty="0" smtClean="0">
                <a:solidFill>
                  <a:srgbClr val="FF0000"/>
                </a:solidFill>
                <a:latin typeface="华文细黑"/>
                <a:ea typeface="华文细黑"/>
                <a:cs typeface="华文细黑"/>
              </a:rPr>
              <a:t>。</a:t>
            </a:r>
            <a:r>
              <a:rPr lang="zh-CN" altLang="en-US" sz="2600" dirty="0">
                <a:solidFill>
                  <a:srgbClr val="FF0000"/>
                </a:solidFill>
                <a:latin typeface="华文细黑"/>
                <a:ea typeface="华文细黑"/>
                <a:cs typeface="华文细黑"/>
              </a:rPr>
              <a:t>彼得在多加活过来后用手拉她起来。</a:t>
            </a:r>
            <a:r>
              <a:rPr lang="en-US" sz="2600" dirty="0">
                <a:solidFill>
                  <a:srgbClr val="FF0000"/>
                </a:solidFill>
                <a:latin typeface="华文细黑"/>
                <a:ea typeface="华文细黑"/>
                <a:cs typeface="华文细黑"/>
              </a:rPr>
              <a:t> </a:t>
            </a:r>
            <a:endParaRPr lang="en-US" altLang="zh-CN" sz="2600" b="1" dirty="0" smtClean="0">
              <a:solidFill>
                <a:srgbClr val="FF0000"/>
              </a:solidFill>
              <a:latin typeface="华文细黑"/>
              <a:ea typeface="华文细黑"/>
              <a:cs typeface="华文细黑"/>
            </a:endParaRPr>
          </a:p>
          <a:p>
            <a:r>
              <a:rPr lang="en-US" altLang="zh-CN" sz="2600" b="1" dirty="0" smtClean="0">
                <a:solidFill>
                  <a:srgbClr val="FF0000"/>
                </a:solidFill>
                <a:latin typeface="华文细黑"/>
                <a:ea typeface="华文细黑"/>
                <a:cs typeface="华文细黑"/>
              </a:rPr>
              <a:t>D</a:t>
            </a:r>
            <a:r>
              <a:rPr lang="zh-CN" altLang="en-US" sz="2600" b="1" dirty="0" smtClean="0">
                <a:solidFill>
                  <a:srgbClr val="FF0000"/>
                </a:solidFill>
                <a:latin typeface="华文细黑"/>
                <a:ea typeface="华文细黑"/>
                <a:cs typeface="华文细黑"/>
              </a:rPr>
              <a:t>。他</a:t>
            </a:r>
            <a:r>
              <a:rPr lang="zh-CN" altLang="en-US" sz="2600" dirty="0" smtClean="0">
                <a:solidFill>
                  <a:srgbClr val="FF0000"/>
                </a:solidFill>
                <a:latin typeface="华文细黑"/>
                <a:ea typeface="华文细黑"/>
                <a:cs typeface="华文细黑"/>
              </a:rPr>
              <a:t>在约帕住</a:t>
            </a:r>
            <a:r>
              <a:rPr lang="zh-CN" altLang="en-US" sz="2600" dirty="0">
                <a:solidFill>
                  <a:srgbClr val="FF0000"/>
                </a:solidFill>
                <a:latin typeface="华文细黑"/>
                <a:ea typeface="华文细黑"/>
                <a:cs typeface="华文细黑"/>
              </a:rPr>
              <a:t>了</a:t>
            </a:r>
            <a:r>
              <a:rPr lang="zh-CN" altLang="en-US" sz="2600" dirty="0" smtClean="0">
                <a:solidFill>
                  <a:srgbClr val="FF0000"/>
                </a:solidFill>
                <a:latin typeface="华文细黑"/>
                <a:ea typeface="华文细黑"/>
                <a:cs typeface="华文细黑"/>
              </a:rPr>
              <a:t>多日</a:t>
            </a:r>
            <a:r>
              <a:rPr lang="zh-CN" altLang="en-US" sz="2600" dirty="0" smtClean="0">
                <a:solidFill>
                  <a:srgbClr val="FF0000"/>
                </a:solidFill>
                <a:latin typeface="华文细黑"/>
                <a:ea typeface="华文细黑"/>
                <a:cs typeface="华文细黑"/>
              </a:rPr>
              <a:t>。</a:t>
            </a:r>
            <a:r>
              <a:rPr lang="zh-CN" altLang="en-US" sz="2600" dirty="0">
                <a:solidFill>
                  <a:srgbClr val="FF0000"/>
                </a:solidFill>
                <a:latin typeface="华文细黑"/>
                <a:ea typeface="华文细黑"/>
                <a:cs typeface="华文细黑"/>
              </a:rPr>
              <a:t>彼得借此机会帮助新信徒将信心建立在神话语的真理上，因为仅仅建立在神迹上的信仰是不牢靠的。</a:t>
            </a:r>
            <a:endParaRPr lang="en-US" sz="2600" dirty="0">
              <a:solidFill>
                <a:srgbClr val="FF0000"/>
              </a:solidFill>
              <a:latin typeface="华文细黑"/>
              <a:ea typeface="华文细黑"/>
              <a:cs typeface="华文细黑"/>
            </a:endParaRPr>
          </a:p>
          <a:p>
            <a:r>
              <a:rPr lang="en-US" sz="2600" b="1" dirty="0" smtClean="0">
                <a:latin typeface="Arial Narrow"/>
                <a:cs typeface="Arial Narrow"/>
              </a:rPr>
              <a:t>B</a:t>
            </a:r>
            <a:r>
              <a:rPr lang="en-US" sz="2600" b="1" dirty="0">
                <a:latin typeface="Arial Narrow"/>
                <a:cs typeface="Arial Narrow"/>
              </a:rPr>
              <a:t>. Get up.</a:t>
            </a:r>
            <a:r>
              <a:rPr lang="en-US" sz="2600" dirty="0">
                <a:latin typeface="Arial Narrow"/>
                <a:cs typeface="Arial Narrow"/>
              </a:rPr>
              <a:t> “And now what are you waiting for? Get up, be baptized and wash your sins away, calling on his name”(22:</a:t>
            </a:r>
            <a:r>
              <a:rPr lang="en-US" sz="2600" dirty="0" smtClean="0">
                <a:latin typeface="Arial Narrow"/>
                <a:cs typeface="Arial Narrow"/>
              </a:rPr>
              <a:t>16; Rom.6:3-4).</a:t>
            </a:r>
            <a:endParaRPr lang="en-US" sz="2600" dirty="0">
              <a:latin typeface="Arial Narrow"/>
              <a:cs typeface="Arial Narrow"/>
            </a:endParaRPr>
          </a:p>
          <a:p>
            <a:r>
              <a:rPr lang="en-US" sz="2600" b="1" dirty="0">
                <a:latin typeface="Arial Narrow"/>
                <a:cs typeface="Arial Narrow"/>
              </a:rPr>
              <a:t>C. He took her by the hand and helped her to her feet.</a:t>
            </a:r>
            <a:r>
              <a:rPr lang="en-US" sz="2600" dirty="0">
                <a:latin typeface="Arial Narrow"/>
                <a:cs typeface="Arial Narrow"/>
              </a:rPr>
              <a:t> Jesus was not afraid of becoming ceremonially defiled by touching the dead. Peter took </a:t>
            </a:r>
            <a:r>
              <a:rPr lang="en-US" sz="2600" dirty="0" err="1">
                <a:latin typeface="Arial Narrow"/>
                <a:cs typeface="Arial Narrow"/>
              </a:rPr>
              <a:t>Dorcas</a:t>
            </a:r>
            <a:r>
              <a:rPr lang="en-US" sz="2600" dirty="0">
                <a:latin typeface="Arial Narrow"/>
                <a:cs typeface="Arial Narrow"/>
              </a:rPr>
              <a:t> by the hand after she had come to life.</a:t>
            </a:r>
          </a:p>
          <a:p>
            <a:r>
              <a:rPr lang="en-US" sz="2600" b="1" dirty="0">
                <a:latin typeface="Arial Narrow"/>
                <a:cs typeface="Arial Narrow"/>
              </a:rPr>
              <a:t>D. He stayed in Joppa for some </a:t>
            </a:r>
            <a:r>
              <a:rPr lang="en-US" sz="2600" b="1" dirty="0" err="1" smtClean="0">
                <a:latin typeface="Arial Narrow"/>
                <a:cs typeface="Arial Narrow"/>
              </a:rPr>
              <a:t>time.</a:t>
            </a:r>
            <a:r>
              <a:rPr lang="en-US" sz="2600" dirty="0" err="1" smtClean="0">
                <a:latin typeface="Arial Narrow"/>
                <a:cs typeface="Arial Narrow"/>
              </a:rPr>
              <a:t>Peter</a:t>
            </a:r>
            <a:r>
              <a:rPr lang="en-US" sz="2600" dirty="0" smtClean="0">
                <a:latin typeface="Arial Narrow"/>
                <a:cs typeface="Arial Narrow"/>
              </a:rPr>
              <a:t> </a:t>
            </a:r>
            <a:r>
              <a:rPr lang="en-US" sz="2600" dirty="0">
                <a:latin typeface="Arial Narrow"/>
                <a:cs typeface="Arial Narrow"/>
              </a:rPr>
              <a:t>took </a:t>
            </a:r>
            <a:endParaRPr lang="en-US" sz="2600" dirty="0" smtClean="0">
              <a:latin typeface="Arial Narrow"/>
              <a:cs typeface="Arial Narrow"/>
            </a:endParaRPr>
          </a:p>
          <a:p>
            <a:r>
              <a:rPr lang="en-US" sz="2600" dirty="0" smtClean="0">
                <a:latin typeface="Arial Narrow"/>
                <a:cs typeface="Arial Narrow"/>
              </a:rPr>
              <a:t>the </a:t>
            </a:r>
            <a:r>
              <a:rPr lang="en-US" sz="2600" dirty="0">
                <a:latin typeface="Arial Narrow"/>
                <a:cs typeface="Arial Narrow"/>
              </a:rPr>
              <a:t>opportunity to ground these new believers in </a:t>
            </a:r>
            <a:endParaRPr lang="en-US" sz="2600" dirty="0" smtClean="0">
              <a:latin typeface="Arial Narrow"/>
              <a:cs typeface="Arial Narrow"/>
            </a:endParaRPr>
          </a:p>
          <a:p>
            <a:r>
              <a:rPr lang="en-US" sz="2600" dirty="0" smtClean="0">
                <a:latin typeface="Arial Narrow"/>
                <a:cs typeface="Arial Narrow"/>
              </a:rPr>
              <a:t>the </a:t>
            </a:r>
            <a:r>
              <a:rPr lang="en-US" sz="2600" dirty="0">
                <a:latin typeface="Arial Narrow"/>
                <a:cs typeface="Arial Narrow"/>
              </a:rPr>
              <a:t>truth of the Word, for faith built on miracles </a:t>
            </a:r>
            <a:endParaRPr lang="en-US" sz="2600" dirty="0" smtClean="0">
              <a:latin typeface="Arial Narrow"/>
              <a:cs typeface="Arial Narrow"/>
            </a:endParaRPr>
          </a:p>
          <a:p>
            <a:r>
              <a:rPr lang="en-US" sz="2600" dirty="0" smtClean="0">
                <a:latin typeface="Arial Narrow"/>
                <a:cs typeface="Arial Narrow"/>
              </a:rPr>
              <a:t>alone </a:t>
            </a:r>
            <a:r>
              <a:rPr lang="en-US" sz="2600" dirty="0">
                <a:latin typeface="Arial Narrow"/>
                <a:cs typeface="Arial Narrow"/>
              </a:rPr>
              <a:t>is not substantial.	       </a:t>
            </a:r>
          </a:p>
        </p:txBody>
      </p:sp>
      <p:sp>
        <p:nvSpPr>
          <p:cNvPr id="4" name="Rectangle 3"/>
          <p:cNvSpPr/>
          <p:nvPr/>
        </p:nvSpPr>
        <p:spPr>
          <a:xfrm>
            <a:off x="0" y="-7905"/>
            <a:ext cx="9144000" cy="58074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43431"/>
            <a:ext cx="9156126" cy="523220"/>
          </a:xfrm>
          <a:prstGeom prst="rect">
            <a:avLst/>
          </a:prstGeom>
          <a:noFill/>
        </p:spPr>
        <p:txBody>
          <a:bodyPr wrap="square" rtlCol="0">
            <a:spAutoFit/>
          </a:bodyPr>
          <a:lstStyle/>
          <a:p>
            <a:r>
              <a:rPr lang="zh-CN" altLang="en-US" sz="2800" b="1" dirty="0" smtClean="0">
                <a:solidFill>
                  <a:srgbClr val="FF0000"/>
                </a:solidFill>
                <a:latin typeface="华文细黑"/>
                <a:ea typeface="华文细黑"/>
                <a:cs typeface="华文细黑"/>
              </a:rPr>
              <a:t>三。</a:t>
            </a:r>
            <a:r>
              <a:rPr lang="zh-CN" altLang="en-US" sz="2800" b="1" dirty="0">
                <a:solidFill>
                  <a:srgbClr val="FF0000"/>
                </a:solidFill>
                <a:latin typeface="华文细黑"/>
                <a:ea typeface="华文细黑"/>
                <a:cs typeface="华文细黑"/>
              </a:rPr>
              <a:t>基督之</a:t>
            </a:r>
            <a:r>
              <a:rPr lang="zh-CN" altLang="en-US" sz="2800" b="1" dirty="0" smtClean="0">
                <a:solidFill>
                  <a:srgbClr val="FF0000"/>
                </a:solidFill>
                <a:latin typeface="华文细黑"/>
                <a:ea typeface="华文细黑"/>
                <a:cs typeface="华文细黑"/>
              </a:rPr>
              <a:t>灵的忠告。</a:t>
            </a:r>
            <a:r>
              <a:rPr lang="en-US" sz="2800" b="1" dirty="0" smtClean="0">
                <a:latin typeface="Arial Narrow"/>
                <a:cs typeface="Arial Narrow"/>
              </a:rPr>
              <a:t>3</a:t>
            </a:r>
            <a:r>
              <a:rPr lang="en-US" sz="2800" b="1" dirty="0">
                <a:latin typeface="Arial Narrow"/>
                <a:cs typeface="Arial Narrow"/>
              </a:rPr>
              <a:t>. </a:t>
            </a:r>
            <a:r>
              <a:rPr lang="en-US" sz="2800" b="1" dirty="0" smtClean="0">
                <a:latin typeface="Arial Narrow"/>
                <a:cs typeface="Arial Narrow"/>
              </a:rPr>
              <a:t>Spirit of Christ’s </a:t>
            </a:r>
            <a:r>
              <a:rPr lang="en-US" sz="2800" b="1" dirty="0">
                <a:latin typeface="Arial Narrow"/>
                <a:cs typeface="Arial Narrow"/>
              </a:rPr>
              <a:t>counsel. </a:t>
            </a:r>
            <a:endParaRPr lang="en-US" sz="2800" dirty="0">
              <a:latin typeface="Arial Narrow"/>
              <a:cs typeface="Arial Narrow"/>
            </a:endParaRPr>
          </a:p>
        </p:txBody>
      </p:sp>
      <p:sp>
        <p:nvSpPr>
          <p:cNvPr id="6" name="TextBox 5"/>
          <p:cNvSpPr txBox="1"/>
          <p:nvPr/>
        </p:nvSpPr>
        <p:spPr>
          <a:xfrm>
            <a:off x="8433624" y="49621"/>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(12)</a:t>
            </a:r>
            <a:endParaRPr lang="en-US" sz="2800" dirty="0">
              <a:solidFill>
                <a:srgbClr val="0000FF"/>
              </a:solidFill>
              <a:latin typeface="Times"/>
              <a:cs typeface="Times"/>
            </a:endParaRPr>
          </a:p>
        </p:txBody>
      </p:sp>
      <p:pic>
        <p:nvPicPr>
          <p:cNvPr id="7" name="Picture 6"/>
          <p:cNvPicPr>
            <a:picLocks noChangeAspect="1"/>
          </p:cNvPicPr>
          <p:nvPr/>
        </p:nvPicPr>
        <p:blipFill>
          <a:blip r:embed="rId3"/>
          <a:stretch>
            <a:fillRect/>
          </a:stretch>
        </p:blipFill>
        <p:spPr>
          <a:xfrm>
            <a:off x="6195408" y="4617230"/>
            <a:ext cx="3006306" cy="2258071"/>
          </a:xfrm>
          <a:prstGeom prst="rect">
            <a:avLst/>
          </a:prstGeom>
        </p:spPr>
      </p:pic>
    </p:spTree>
    <p:extLst>
      <p:ext uri="{BB962C8B-B14F-4D97-AF65-F5344CB8AC3E}">
        <p14:creationId xmlns:p14="http://schemas.microsoft.com/office/powerpoint/2010/main" val="123162538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31" y="558236"/>
            <a:ext cx="9137169" cy="1938992"/>
          </a:xfrm>
          <a:prstGeom prst="rect">
            <a:avLst/>
          </a:prstGeom>
        </p:spPr>
        <p:txBody>
          <a:bodyPr wrap="square">
            <a:spAutoFit/>
          </a:bodyPr>
          <a:lstStyle/>
          <a:p>
            <a:r>
              <a:rPr lang="zh-CN" altLang="en-US" sz="2400" b="1" dirty="0" smtClean="0">
                <a:solidFill>
                  <a:srgbClr val="FF0000"/>
                </a:solidFill>
                <a:latin typeface="华文细黑"/>
                <a:ea typeface="华文细黑"/>
                <a:cs typeface="华文细黑"/>
              </a:rPr>
              <a:t>应用：</a:t>
            </a:r>
            <a:r>
              <a:rPr lang="zh-CN" alt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耶稣说：我不是对你说过，你若信，就必看见神的荣耀吗？他们就把石头挪开。耶稣举目望天说：父啊，我感谢你，因为你已经听我。我也知道你常听我，但我说这话，是为周围站着的众人，叫他们信是你差了我来。说了这话，就大声呼叫说：拉撒路出来</a:t>
            </a:r>
            <a:r>
              <a:rPr lang="en-US" altLang="zh-CN" sz="2400" dirty="0" smtClean="0">
                <a:solidFill>
                  <a:srgbClr val="FF0000"/>
                </a:solidFill>
                <a:latin typeface="华文细黑"/>
                <a:ea typeface="华文细黑"/>
                <a:cs typeface="华文细黑"/>
              </a:rPr>
              <a:t>”</a:t>
            </a:r>
          </a:p>
          <a:p>
            <a:r>
              <a:rPr lang="zh-CN" altLang="en-US" sz="2400" dirty="0" smtClean="0">
                <a:solidFill>
                  <a:srgbClr val="FF0000"/>
                </a:solidFill>
                <a:latin typeface="华文细黑"/>
                <a:ea typeface="华文细黑"/>
                <a:cs typeface="华文细黑"/>
              </a:rPr>
              <a:t>（约</a:t>
            </a:r>
            <a:r>
              <a:rPr lang="en-US" altLang="zh-CN" sz="2400" dirty="0" smtClean="0">
                <a:solidFill>
                  <a:srgbClr val="FF0000"/>
                </a:solidFill>
                <a:latin typeface="华文细黑"/>
                <a:ea typeface="华文细黑"/>
                <a:cs typeface="华文细黑"/>
              </a:rPr>
              <a:t>11:40-43</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p:txBody>
      </p:sp>
      <p:sp>
        <p:nvSpPr>
          <p:cNvPr id="4" name="Rectangle 3"/>
          <p:cNvSpPr/>
          <p:nvPr/>
        </p:nvSpPr>
        <p:spPr>
          <a:xfrm>
            <a:off x="0" y="-7905"/>
            <a:ext cx="9144000" cy="58074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43431"/>
            <a:ext cx="9156126" cy="523220"/>
          </a:xfrm>
          <a:prstGeom prst="rect">
            <a:avLst/>
          </a:prstGeom>
          <a:noFill/>
        </p:spPr>
        <p:txBody>
          <a:bodyPr wrap="square" rtlCol="0">
            <a:spAutoFit/>
          </a:bodyPr>
          <a:lstStyle/>
          <a:p>
            <a:r>
              <a:rPr lang="zh-CN" altLang="en-US" sz="2800" b="1" dirty="0" smtClean="0">
                <a:solidFill>
                  <a:srgbClr val="FF0000"/>
                </a:solidFill>
                <a:latin typeface="华文细黑"/>
                <a:ea typeface="华文细黑"/>
                <a:cs typeface="华文细黑"/>
              </a:rPr>
              <a:t>三。</a:t>
            </a:r>
            <a:r>
              <a:rPr lang="zh-CN" altLang="en-US" sz="2800" b="1" dirty="0">
                <a:solidFill>
                  <a:srgbClr val="FF0000"/>
                </a:solidFill>
                <a:latin typeface="华文细黑"/>
                <a:ea typeface="华文细黑"/>
                <a:cs typeface="华文细黑"/>
              </a:rPr>
              <a:t>基督之</a:t>
            </a:r>
            <a:r>
              <a:rPr lang="zh-CN" altLang="en-US" sz="2800" b="1" dirty="0" smtClean="0">
                <a:solidFill>
                  <a:srgbClr val="FF0000"/>
                </a:solidFill>
                <a:latin typeface="华文细黑"/>
                <a:ea typeface="华文细黑"/>
                <a:cs typeface="华文细黑"/>
              </a:rPr>
              <a:t>灵的忠告。</a:t>
            </a:r>
            <a:r>
              <a:rPr lang="en-US" sz="2800" b="1" dirty="0" smtClean="0">
                <a:latin typeface="Arial Narrow"/>
                <a:cs typeface="Arial Narrow"/>
              </a:rPr>
              <a:t>3</a:t>
            </a:r>
            <a:r>
              <a:rPr lang="en-US" sz="2800" b="1" dirty="0">
                <a:latin typeface="Arial Narrow"/>
                <a:cs typeface="Arial Narrow"/>
              </a:rPr>
              <a:t>. </a:t>
            </a:r>
            <a:r>
              <a:rPr lang="en-US" sz="2800" b="1" dirty="0" smtClean="0">
                <a:latin typeface="Arial Narrow"/>
                <a:cs typeface="Arial Narrow"/>
              </a:rPr>
              <a:t>Spirit of Christ’s </a:t>
            </a:r>
            <a:r>
              <a:rPr lang="en-US" sz="2800" b="1" dirty="0">
                <a:latin typeface="Arial Narrow"/>
                <a:cs typeface="Arial Narrow"/>
              </a:rPr>
              <a:t>counsel. </a:t>
            </a:r>
            <a:endParaRPr lang="en-US" sz="2800" dirty="0">
              <a:latin typeface="Arial Narrow"/>
              <a:cs typeface="Arial Narrow"/>
            </a:endParaRPr>
          </a:p>
        </p:txBody>
      </p:sp>
      <p:sp>
        <p:nvSpPr>
          <p:cNvPr id="6" name="TextBox 5"/>
          <p:cNvSpPr txBox="1"/>
          <p:nvPr/>
        </p:nvSpPr>
        <p:spPr>
          <a:xfrm>
            <a:off x="8433624" y="49621"/>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a:t>
            </a:r>
            <a:r>
              <a:rPr lang="en-US" altLang="zh-CN" sz="2800" dirty="0" smtClean="0">
                <a:solidFill>
                  <a:srgbClr val="0000FF"/>
                </a:solidFill>
                <a:latin typeface="Times"/>
                <a:cs typeface="Times"/>
              </a:rPr>
              <a:t>13)</a:t>
            </a:r>
            <a:endParaRPr lang="en-US" sz="2800" dirty="0">
              <a:solidFill>
                <a:srgbClr val="0000FF"/>
              </a:solidFill>
              <a:latin typeface="Times"/>
              <a:cs typeface="Times"/>
            </a:endParaRPr>
          </a:p>
        </p:txBody>
      </p:sp>
      <p:pic>
        <p:nvPicPr>
          <p:cNvPr id="2" name="Picture 1"/>
          <p:cNvPicPr>
            <a:picLocks noChangeAspect="1"/>
          </p:cNvPicPr>
          <p:nvPr/>
        </p:nvPicPr>
        <p:blipFill>
          <a:blip r:embed="rId3"/>
          <a:stretch>
            <a:fillRect/>
          </a:stretch>
        </p:blipFill>
        <p:spPr>
          <a:xfrm>
            <a:off x="5714399" y="2091436"/>
            <a:ext cx="3429601" cy="4766564"/>
          </a:xfrm>
          <a:prstGeom prst="rect">
            <a:avLst/>
          </a:prstGeom>
        </p:spPr>
      </p:pic>
      <p:sp>
        <p:nvSpPr>
          <p:cNvPr id="7" name="Rectangle 6"/>
          <p:cNvSpPr/>
          <p:nvPr/>
        </p:nvSpPr>
        <p:spPr>
          <a:xfrm>
            <a:off x="6832" y="2471971"/>
            <a:ext cx="5707568" cy="3416320"/>
          </a:xfrm>
          <a:prstGeom prst="rect">
            <a:avLst/>
          </a:prstGeom>
        </p:spPr>
        <p:txBody>
          <a:bodyPr wrap="square">
            <a:spAutoFit/>
          </a:bodyPr>
          <a:lstStyle/>
          <a:p>
            <a:r>
              <a:rPr lang="en-US" sz="2400" b="1" dirty="0">
                <a:latin typeface="Arial Narrow"/>
                <a:cs typeface="Arial Narrow"/>
              </a:rPr>
              <a:t>Application:</a:t>
            </a:r>
            <a:r>
              <a:rPr lang="en-US" sz="2400" dirty="0">
                <a:latin typeface="Arial Narrow"/>
                <a:cs typeface="Arial Narrow"/>
              </a:rPr>
              <a:t> “Then Jesus said, “Did I not tell you that if you believe, you will see the glory of God?” So they took away the stone. Then Jesus looked up and said, </a:t>
            </a:r>
            <a:r>
              <a:rPr lang="en-US" sz="2400" dirty="0" err="1">
                <a:latin typeface="Arial Narrow"/>
                <a:cs typeface="Arial Narrow"/>
              </a:rPr>
              <a:t>Father,I</a:t>
            </a:r>
            <a:r>
              <a:rPr lang="en-US" sz="2400" dirty="0">
                <a:latin typeface="Arial Narrow"/>
                <a:cs typeface="Arial Narrow"/>
              </a:rPr>
              <a:t> thank you that you have heard </a:t>
            </a:r>
            <a:r>
              <a:rPr lang="en-US" sz="2400" dirty="0" err="1">
                <a:latin typeface="Arial Narrow"/>
                <a:cs typeface="Arial Narrow"/>
              </a:rPr>
              <a:t>me.I</a:t>
            </a:r>
            <a:r>
              <a:rPr lang="en-US" sz="2400" dirty="0">
                <a:latin typeface="Arial Narrow"/>
                <a:cs typeface="Arial Narrow"/>
              </a:rPr>
              <a:t> knew that you always hear me, but I said this for the benefit of the people standing here, that they may believe that you sent me…Jesus called in a loud voice, “Lazarus, come out!” (Jn.11:40-43). </a:t>
            </a:r>
            <a:endParaRPr lang="en-US" sz="2400" dirty="0">
              <a:latin typeface="Arial Narrow"/>
              <a:cs typeface="Arial Narrow"/>
            </a:endParaRPr>
          </a:p>
        </p:txBody>
      </p:sp>
    </p:spTree>
    <p:extLst>
      <p:ext uri="{BB962C8B-B14F-4D97-AF65-F5344CB8AC3E}">
        <p14:creationId xmlns:p14="http://schemas.microsoft.com/office/powerpoint/2010/main" val="9060387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2126" y="417338"/>
            <a:ext cx="9137169" cy="6370974"/>
          </a:xfrm>
          <a:prstGeom prst="rect">
            <a:avLst/>
          </a:prstGeom>
        </p:spPr>
        <p:txBody>
          <a:bodyPr wrap="square">
            <a:spAutoFit/>
          </a:bodyPr>
          <a:lstStyle/>
          <a:p>
            <a:r>
              <a:rPr lang="zh-CN" alt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她就睁开眼睛，见了彼得，便坐起来，这</a:t>
            </a:r>
            <a:r>
              <a:rPr lang="zh-CN" altLang="en-US" sz="2400" dirty="0" smtClean="0">
                <a:solidFill>
                  <a:srgbClr val="FF0000"/>
                </a:solidFill>
                <a:latin typeface="华文细黑"/>
                <a:ea typeface="华文细黑"/>
                <a:cs typeface="华文细黑"/>
              </a:rPr>
              <a:t>事</a:t>
            </a:r>
            <a:r>
              <a:rPr lang="zh-CN" altLang="en-US" sz="2400" dirty="0" smtClean="0">
                <a:solidFill>
                  <a:srgbClr val="FF0000"/>
                </a:solidFill>
                <a:latin typeface="华文细黑"/>
                <a:ea typeface="华文细黑"/>
                <a:cs typeface="华文细黑"/>
              </a:rPr>
              <a:t>传遍了约帕，就有许多人信了主</a:t>
            </a:r>
            <a:r>
              <a:rPr lang="en-US" altLang="zh-TW" sz="2400"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(9</a:t>
            </a:r>
            <a:r>
              <a:rPr lang="en-US" altLang="zh-CN" sz="2400"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40c,42</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en-US" altLang="zh-CN" sz="2400" b="1" dirty="0" smtClean="0">
                <a:solidFill>
                  <a:srgbClr val="FF0000"/>
                </a:solidFill>
                <a:latin typeface="华文细黑"/>
                <a:ea typeface="华文细黑"/>
                <a:cs typeface="华文细黑"/>
              </a:rPr>
              <a:t>A</a:t>
            </a: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她睁开眼睛</a:t>
            </a:r>
            <a:r>
              <a:rPr lang="zh-CN" altLang="en-US" sz="2400" b="1"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“第三日，神叫他复活，显现出来”</a:t>
            </a:r>
            <a:r>
              <a:rPr lang="en-US" altLang="zh-CN" sz="2400" dirty="0" smtClean="0">
                <a:solidFill>
                  <a:srgbClr val="FF0000"/>
                </a:solidFill>
                <a:latin typeface="华文细黑"/>
                <a:ea typeface="华文细黑"/>
                <a:cs typeface="华文细黑"/>
              </a:rPr>
              <a:t>(10:40</a:t>
            </a:r>
            <a:r>
              <a:rPr lang="en-US" altLang="zh-CN"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en-US" altLang="zh-CN" sz="2400" b="1" dirty="0" smtClean="0">
                <a:solidFill>
                  <a:srgbClr val="FF0000"/>
                </a:solidFill>
                <a:latin typeface="华文细黑"/>
                <a:ea typeface="华文细黑"/>
                <a:cs typeface="华文细黑"/>
              </a:rPr>
              <a:t>B</a:t>
            </a: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她坐起来</a:t>
            </a:r>
            <a:r>
              <a:rPr lang="zh-CN" altLang="en-US" sz="2400" b="1"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那死人就做起，并且说话。耶稣便把他交给他的母亲”（路</a:t>
            </a:r>
            <a:r>
              <a:rPr lang="en-US" altLang="zh-CN" sz="2400" dirty="0" smtClean="0">
                <a:solidFill>
                  <a:srgbClr val="FF0000"/>
                </a:solidFill>
                <a:latin typeface="华文细黑"/>
                <a:ea typeface="华文细黑"/>
                <a:cs typeface="华文细黑"/>
              </a:rPr>
              <a:t>7:15</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en-US" altLang="zh-CN" sz="2400" b="1" dirty="0" smtClean="0">
                <a:solidFill>
                  <a:srgbClr val="FF0000"/>
                </a:solidFill>
                <a:latin typeface="华文细黑"/>
                <a:ea typeface="华文细黑"/>
                <a:cs typeface="华文细黑"/>
              </a:rPr>
              <a:t>C</a:t>
            </a:r>
            <a:r>
              <a:rPr lang="zh-CN" altLang="en-US" sz="2400" b="1" dirty="0" smtClean="0">
                <a:solidFill>
                  <a:srgbClr val="FF0000"/>
                </a:solidFill>
                <a:latin typeface="华文细黑"/>
                <a:ea typeface="华文细黑"/>
                <a:cs typeface="华文细黑"/>
              </a:rPr>
              <a:t>。她复活了</a:t>
            </a:r>
            <a:r>
              <a:rPr lang="zh-CN" altLang="en-US" sz="2400" b="1"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圣经中有</a:t>
            </a:r>
            <a:r>
              <a:rPr lang="en-US" altLang="zh-CN" sz="2400" dirty="0" smtClean="0">
                <a:solidFill>
                  <a:srgbClr val="FF0000"/>
                </a:solidFill>
                <a:latin typeface="华文细黑"/>
                <a:ea typeface="华文细黑"/>
                <a:cs typeface="华文细黑"/>
              </a:rPr>
              <a:t>9</a:t>
            </a:r>
            <a:r>
              <a:rPr lang="zh-CN" altLang="en-US" sz="2400" dirty="0" smtClean="0">
                <a:solidFill>
                  <a:srgbClr val="FF0000"/>
                </a:solidFill>
                <a:latin typeface="华文细黑"/>
                <a:ea typeface="华文细黑"/>
                <a:cs typeface="华文细黑"/>
              </a:rPr>
              <a:t>个</a:t>
            </a:r>
            <a:r>
              <a:rPr lang="zh-CN" altLang="en-US" sz="2400" dirty="0" smtClean="0">
                <a:solidFill>
                  <a:srgbClr val="FF0000"/>
                </a:solidFill>
                <a:latin typeface="华文细黑"/>
                <a:ea typeface="华文细黑"/>
                <a:cs typeface="华文细黑"/>
              </a:rPr>
              <a:t>人从死里复</a:t>
            </a:r>
            <a:r>
              <a:rPr lang="zh-CN" altLang="en-US" sz="2400" dirty="0">
                <a:solidFill>
                  <a:srgbClr val="FF0000"/>
                </a:solidFill>
                <a:latin typeface="华文细黑"/>
                <a:ea typeface="华文细黑"/>
                <a:cs typeface="华文细黑"/>
              </a:rPr>
              <a:t>活</a:t>
            </a:r>
            <a:r>
              <a:rPr lang="zh-CN" alt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三个</a:t>
            </a:r>
            <a:r>
              <a:rPr lang="zh-CN" altLang="en-US" sz="2400" dirty="0" smtClean="0">
                <a:solidFill>
                  <a:srgbClr val="FF0000"/>
                </a:solidFill>
                <a:latin typeface="华文细黑"/>
                <a:ea typeface="华文细黑"/>
                <a:cs typeface="华文细黑"/>
              </a:rPr>
              <a:t>人</a:t>
            </a:r>
            <a:r>
              <a:rPr lang="zh-CN" altLang="en-US" sz="2400" dirty="0" smtClean="0">
                <a:solidFill>
                  <a:srgbClr val="FF0000"/>
                </a:solidFill>
                <a:latin typeface="华文细黑"/>
                <a:ea typeface="华文细黑"/>
                <a:cs typeface="华文细黑"/>
              </a:rPr>
              <a:t>在</a:t>
            </a:r>
            <a:r>
              <a:rPr lang="zh-CN" altLang="en-US" sz="2400" dirty="0" smtClean="0">
                <a:solidFill>
                  <a:srgbClr val="FF0000"/>
                </a:solidFill>
                <a:latin typeface="华文细黑"/>
                <a:ea typeface="华文细黑"/>
                <a:cs typeface="华文细黑"/>
              </a:rPr>
              <a:t>旧约</a:t>
            </a:r>
            <a:r>
              <a:rPr lang="zh-CN" altLang="en-US" sz="2400" dirty="0" smtClean="0">
                <a:solidFill>
                  <a:srgbClr val="FF0000"/>
                </a:solidFill>
                <a:latin typeface="华文细黑"/>
                <a:ea typeface="华文细黑"/>
                <a:cs typeface="华文细黑"/>
              </a:rPr>
              <a:t>从</a:t>
            </a:r>
            <a:r>
              <a:rPr lang="zh-CN" altLang="en-US" sz="2400" dirty="0" smtClean="0">
                <a:solidFill>
                  <a:srgbClr val="FF0000"/>
                </a:solidFill>
                <a:latin typeface="华文细黑"/>
                <a:ea typeface="华文细黑"/>
                <a:cs typeface="华文细黑"/>
              </a:rPr>
              <a:t>死里复</a:t>
            </a:r>
            <a:r>
              <a:rPr lang="zh-CN" altLang="en-US" sz="2400" dirty="0">
                <a:solidFill>
                  <a:srgbClr val="FF0000"/>
                </a:solidFill>
                <a:latin typeface="华文细黑"/>
                <a:ea typeface="华文细黑"/>
                <a:cs typeface="华文细黑"/>
              </a:rPr>
              <a:t>活</a:t>
            </a:r>
            <a:r>
              <a:rPr lang="zh-CN" altLang="en-US" sz="2400" dirty="0" smtClean="0">
                <a:solidFill>
                  <a:srgbClr val="FF0000"/>
                </a:solidFill>
                <a:latin typeface="华文细黑"/>
                <a:ea typeface="华文细黑"/>
                <a:cs typeface="华文细黑"/>
              </a:rPr>
              <a:t>，耶稣</a:t>
            </a:r>
            <a:r>
              <a:rPr lang="zh-CN" altLang="en-US" sz="2400" dirty="0" smtClean="0">
                <a:solidFill>
                  <a:srgbClr val="FF0000"/>
                </a:solidFill>
                <a:latin typeface="华文细黑"/>
                <a:ea typeface="华文细黑"/>
                <a:cs typeface="华文细黑"/>
              </a:rPr>
              <a:t>让三</a:t>
            </a:r>
            <a:r>
              <a:rPr lang="zh-CN" altLang="en-US" sz="2400" dirty="0">
                <a:solidFill>
                  <a:srgbClr val="FF0000"/>
                </a:solidFill>
                <a:latin typeface="华文细黑"/>
                <a:ea typeface="华文细黑"/>
                <a:cs typeface="华文细黑"/>
              </a:rPr>
              <a:t>个人</a:t>
            </a:r>
            <a:r>
              <a:rPr lang="zh-CN" altLang="en-US" sz="2400" dirty="0" smtClean="0">
                <a:solidFill>
                  <a:srgbClr val="FF0000"/>
                </a:solidFill>
                <a:latin typeface="华文细黑"/>
                <a:ea typeface="华文细黑"/>
                <a:cs typeface="华文细黑"/>
              </a:rPr>
              <a:t>从死里复</a:t>
            </a:r>
            <a:r>
              <a:rPr lang="zh-CN" altLang="en-US" sz="2400" dirty="0">
                <a:solidFill>
                  <a:srgbClr val="FF0000"/>
                </a:solidFill>
                <a:latin typeface="华文细黑"/>
                <a:ea typeface="华文细黑"/>
                <a:cs typeface="华文细黑"/>
              </a:rPr>
              <a:t>活，</a:t>
            </a:r>
            <a:r>
              <a:rPr lang="zh-CN" altLang="en-US" sz="2400" dirty="0" smtClean="0">
                <a:solidFill>
                  <a:srgbClr val="FF0000"/>
                </a:solidFill>
                <a:latin typeface="华文细黑"/>
                <a:ea typeface="华文细黑"/>
                <a:cs typeface="华文细黑"/>
              </a:rPr>
              <a:t>彼得和保罗都</a:t>
            </a:r>
            <a:r>
              <a:rPr lang="zh-CN" altLang="en-US" sz="2400" dirty="0" smtClean="0">
                <a:solidFill>
                  <a:srgbClr val="FF0000"/>
                </a:solidFill>
                <a:latin typeface="华文细黑"/>
                <a:ea typeface="华文细黑"/>
                <a:cs typeface="华文细黑"/>
              </a:rPr>
              <a:t>叫一个人</a:t>
            </a:r>
            <a:r>
              <a:rPr lang="zh-CN" altLang="en-US" sz="2400" dirty="0" smtClean="0">
                <a:solidFill>
                  <a:srgbClr val="FF0000"/>
                </a:solidFill>
                <a:latin typeface="华文细黑"/>
                <a:ea typeface="华文细黑"/>
                <a:cs typeface="华文细黑"/>
              </a:rPr>
              <a:t>从死里复</a:t>
            </a:r>
            <a:r>
              <a:rPr lang="zh-CN" altLang="en-US" sz="2400" dirty="0">
                <a:solidFill>
                  <a:srgbClr val="FF0000"/>
                </a:solidFill>
                <a:latin typeface="华文细黑"/>
                <a:ea typeface="华文细黑"/>
                <a:cs typeface="华文细黑"/>
              </a:rPr>
              <a:t>活</a:t>
            </a:r>
            <a:r>
              <a:rPr lang="zh-CN" alt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还有</a:t>
            </a:r>
            <a:r>
              <a:rPr lang="zh-CN" altLang="en-US" sz="2400" dirty="0" smtClean="0">
                <a:solidFill>
                  <a:srgbClr val="FF0000"/>
                </a:solidFill>
                <a:latin typeface="华文细黑"/>
                <a:ea typeface="华文细黑"/>
                <a:cs typeface="华文细黑"/>
              </a:rPr>
              <a:t>耶稣自己复</a:t>
            </a:r>
            <a:r>
              <a:rPr lang="zh-CN" altLang="en-US" sz="2400" dirty="0">
                <a:solidFill>
                  <a:srgbClr val="FF0000"/>
                </a:solidFill>
                <a:latin typeface="华文细黑"/>
                <a:ea typeface="华文细黑"/>
                <a:cs typeface="华文细黑"/>
              </a:rPr>
              <a:t>活）。</a:t>
            </a:r>
            <a:endParaRPr lang="en-US" altLang="zh-CN" sz="2400" dirty="0" smtClean="0">
              <a:solidFill>
                <a:srgbClr val="FF0000"/>
              </a:solidFill>
              <a:latin typeface="华文细黑"/>
              <a:ea typeface="华文细黑"/>
              <a:cs typeface="华文细黑"/>
            </a:endParaRPr>
          </a:p>
          <a:p>
            <a:r>
              <a:rPr lang="en-US" sz="2400" dirty="0" smtClean="0">
                <a:latin typeface="Arial Narrow"/>
                <a:cs typeface="Arial Narrow"/>
              </a:rPr>
              <a:t>“</a:t>
            </a:r>
            <a:r>
              <a:rPr lang="en-US" sz="2400" dirty="0">
                <a:latin typeface="Arial Narrow"/>
                <a:cs typeface="Arial Narrow"/>
              </a:rPr>
              <a:t>She opened her eyes, and seeing Peter she sat up…This became known all over Joppa, and many people believed in the Lord.”(9:40c,42)</a:t>
            </a:r>
            <a:r>
              <a:rPr lang="en-US" sz="2400" dirty="0" smtClean="0">
                <a:latin typeface="Arial Narrow"/>
                <a:cs typeface="Arial Narrow"/>
              </a:rPr>
              <a:t>. </a:t>
            </a:r>
          </a:p>
          <a:p>
            <a:r>
              <a:rPr lang="en-US" sz="2400" b="1" dirty="0" smtClean="0">
                <a:latin typeface="Arial Narrow"/>
                <a:cs typeface="Arial Narrow"/>
              </a:rPr>
              <a:t>A</a:t>
            </a:r>
            <a:r>
              <a:rPr lang="en-US" sz="2400" b="1" dirty="0">
                <a:latin typeface="Arial Narrow"/>
                <a:cs typeface="Arial Narrow"/>
              </a:rPr>
              <a:t>. She opened her eyes.</a:t>
            </a:r>
            <a:r>
              <a:rPr lang="en-US" sz="2400" dirty="0">
                <a:latin typeface="Arial Narrow"/>
                <a:cs typeface="Arial Narrow"/>
              </a:rPr>
              <a:t> “But God raised him from the dead on the third day and caused him to be seen”(10:40).</a:t>
            </a:r>
          </a:p>
          <a:p>
            <a:r>
              <a:rPr lang="en-US" sz="2400" b="1" dirty="0">
                <a:latin typeface="Arial Narrow"/>
                <a:cs typeface="Arial Narrow"/>
              </a:rPr>
              <a:t>B. She sat up. </a:t>
            </a:r>
            <a:r>
              <a:rPr lang="en-US" sz="2400" dirty="0">
                <a:latin typeface="Arial Narrow"/>
                <a:cs typeface="Arial Narrow"/>
              </a:rPr>
              <a:t>“The dead man sat up and began to talk, and Jesus gave him back to his mother”(Lk.7:15).	</a:t>
            </a:r>
            <a:r>
              <a:rPr lang="en-US" sz="2400" b="1" dirty="0">
                <a:latin typeface="Arial Narrow"/>
                <a:cs typeface="Arial Narrow"/>
              </a:rPr>
              <a:t>		               </a:t>
            </a:r>
            <a:endParaRPr lang="en-US" sz="2400" dirty="0">
              <a:latin typeface="Arial Narrow"/>
              <a:cs typeface="Arial Narrow"/>
            </a:endParaRPr>
          </a:p>
          <a:p>
            <a:r>
              <a:rPr lang="en-US" sz="2400" b="1" dirty="0">
                <a:latin typeface="Arial Narrow"/>
                <a:cs typeface="Arial Narrow"/>
              </a:rPr>
              <a:t>C. She was alive. </a:t>
            </a:r>
            <a:r>
              <a:rPr lang="en-US" sz="2400" dirty="0">
                <a:latin typeface="Arial Narrow"/>
                <a:cs typeface="Arial Narrow"/>
              </a:rPr>
              <a:t>9 people </a:t>
            </a:r>
            <a:r>
              <a:rPr lang="en-US" sz="2400" dirty="0" smtClean="0">
                <a:latin typeface="Arial Narrow"/>
                <a:cs typeface="Arial Narrow"/>
              </a:rPr>
              <a:t>in </a:t>
            </a:r>
            <a:r>
              <a:rPr lang="en-US" sz="2400" dirty="0">
                <a:latin typeface="Arial Narrow"/>
                <a:cs typeface="Arial Narrow"/>
              </a:rPr>
              <a:t>the Bible </a:t>
            </a:r>
            <a:r>
              <a:rPr lang="en-US" sz="2400" dirty="0" smtClean="0">
                <a:latin typeface="Arial Narrow"/>
                <a:cs typeface="Arial Narrow"/>
              </a:rPr>
              <a:t>were raised </a:t>
            </a:r>
            <a:r>
              <a:rPr lang="en-US" sz="2400" dirty="0">
                <a:latin typeface="Arial Narrow"/>
                <a:cs typeface="Arial Narrow"/>
              </a:rPr>
              <a:t>from the </a:t>
            </a:r>
            <a:r>
              <a:rPr lang="en-US" sz="2400" dirty="0" smtClean="0">
                <a:latin typeface="Arial Narrow"/>
                <a:cs typeface="Arial Narrow"/>
              </a:rPr>
              <a:t>dead(3 were raised from the dead in </a:t>
            </a:r>
            <a:r>
              <a:rPr lang="en-US" sz="2400" dirty="0">
                <a:latin typeface="Arial Narrow"/>
                <a:cs typeface="Arial Narrow"/>
              </a:rPr>
              <a:t>the </a:t>
            </a:r>
            <a:r>
              <a:rPr lang="en-US" sz="2400" dirty="0" smtClean="0">
                <a:latin typeface="Arial Narrow"/>
                <a:cs typeface="Arial Narrow"/>
              </a:rPr>
              <a:t>OT,3 were </a:t>
            </a:r>
            <a:r>
              <a:rPr lang="en-US" sz="2400" dirty="0">
                <a:latin typeface="Arial Narrow"/>
                <a:cs typeface="Arial Narrow"/>
              </a:rPr>
              <a:t>raised from the dead by </a:t>
            </a:r>
            <a:r>
              <a:rPr lang="en-US" sz="2400" dirty="0" smtClean="0">
                <a:latin typeface="Arial Narrow"/>
                <a:cs typeface="Arial Narrow"/>
              </a:rPr>
              <a:t>Jesus, both </a:t>
            </a:r>
            <a:r>
              <a:rPr lang="en-US" sz="2400" dirty="0">
                <a:latin typeface="Arial Narrow"/>
                <a:cs typeface="Arial Narrow"/>
              </a:rPr>
              <a:t>Peter and Paul raised a person from the dead and </a:t>
            </a:r>
            <a:r>
              <a:rPr lang="en-US" sz="2400" dirty="0" smtClean="0">
                <a:latin typeface="Arial Narrow"/>
                <a:cs typeface="Arial Narrow"/>
              </a:rPr>
              <a:t>Jesus </a:t>
            </a:r>
            <a:r>
              <a:rPr lang="en-US" sz="2400" dirty="0">
                <a:latin typeface="Arial Narrow"/>
                <a:cs typeface="Arial Narrow"/>
              </a:rPr>
              <a:t>himself was </a:t>
            </a:r>
            <a:r>
              <a:rPr lang="en-US" sz="2400" dirty="0" smtClean="0">
                <a:latin typeface="Arial Narrow"/>
                <a:cs typeface="Arial Narrow"/>
              </a:rPr>
              <a:t>resurrected).</a:t>
            </a:r>
            <a:endParaRPr lang="en-US" sz="2400" dirty="0">
              <a:latin typeface="Arial Narrow"/>
              <a:cs typeface="Arial Narrow"/>
            </a:endParaRPr>
          </a:p>
        </p:txBody>
      </p:sp>
      <p:sp>
        <p:nvSpPr>
          <p:cNvPr id="4" name="Rectangle 3"/>
          <p:cNvSpPr/>
          <p:nvPr/>
        </p:nvSpPr>
        <p:spPr>
          <a:xfrm>
            <a:off x="0" y="-7905"/>
            <a:ext cx="9144000" cy="463731"/>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33545"/>
            <a:ext cx="9156126" cy="523220"/>
          </a:xfrm>
          <a:prstGeom prst="rect">
            <a:avLst/>
          </a:prstGeom>
          <a:noFill/>
        </p:spPr>
        <p:txBody>
          <a:bodyPr wrap="square" rtlCol="0">
            <a:spAutoFit/>
          </a:bodyPr>
          <a:lstStyle/>
          <a:p>
            <a:r>
              <a:rPr lang="zh-CN" altLang="en-US" sz="2800" b="1" dirty="0" smtClean="0">
                <a:solidFill>
                  <a:srgbClr val="FF0000"/>
                </a:solidFill>
                <a:latin typeface="华文细黑"/>
                <a:ea typeface="华文细黑"/>
                <a:cs typeface="华文细黑"/>
              </a:rPr>
              <a:t>四。</a:t>
            </a:r>
            <a:r>
              <a:rPr lang="zh-CN" altLang="en-US" sz="2800" b="1" dirty="0">
                <a:solidFill>
                  <a:srgbClr val="FF0000"/>
                </a:solidFill>
                <a:latin typeface="华文细黑"/>
                <a:ea typeface="华文细黑"/>
                <a:cs typeface="华文细黑"/>
              </a:rPr>
              <a:t>基督之</a:t>
            </a:r>
            <a:r>
              <a:rPr lang="zh-CN" altLang="en-US" sz="2800" b="1" dirty="0" smtClean="0">
                <a:solidFill>
                  <a:srgbClr val="FF0000"/>
                </a:solidFill>
                <a:latin typeface="华文细黑"/>
                <a:ea typeface="华文细黑"/>
                <a:cs typeface="华文细黑"/>
              </a:rPr>
              <a:t>灵的挑战。</a:t>
            </a:r>
            <a:r>
              <a:rPr lang="en-US" sz="2800" b="1" dirty="0" smtClean="0">
                <a:latin typeface="Arial Narrow"/>
                <a:cs typeface="Arial Narrow"/>
              </a:rPr>
              <a:t>4</a:t>
            </a:r>
            <a:r>
              <a:rPr lang="en-US" sz="2800" b="1" dirty="0">
                <a:latin typeface="Arial Narrow"/>
                <a:cs typeface="Arial Narrow"/>
              </a:rPr>
              <a:t>. </a:t>
            </a:r>
            <a:r>
              <a:rPr lang="en-US" altLang="zh-CN" sz="2800" b="1" dirty="0" smtClean="0">
                <a:latin typeface="Arial Narrow"/>
                <a:cs typeface="Arial Narrow"/>
              </a:rPr>
              <a:t>Spirit of </a:t>
            </a:r>
            <a:r>
              <a:rPr lang="en-US" sz="2800" b="1" dirty="0" smtClean="0">
                <a:latin typeface="Arial Narrow"/>
                <a:cs typeface="Arial Narrow"/>
              </a:rPr>
              <a:t>Christ’s </a:t>
            </a:r>
            <a:r>
              <a:rPr lang="en-US" sz="2800" b="1" dirty="0">
                <a:latin typeface="Arial Narrow"/>
                <a:cs typeface="Arial Narrow"/>
              </a:rPr>
              <a:t>challenge. </a:t>
            </a:r>
            <a:endParaRPr lang="en-US" sz="2800" dirty="0">
              <a:latin typeface="Arial Narrow"/>
              <a:cs typeface="Arial Narrow"/>
            </a:endParaRPr>
          </a:p>
        </p:txBody>
      </p:sp>
      <p:sp>
        <p:nvSpPr>
          <p:cNvPr id="6" name="TextBox 5"/>
          <p:cNvSpPr txBox="1"/>
          <p:nvPr/>
        </p:nvSpPr>
        <p:spPr>
          <a:xfrm>
            <a:off x="8433624" y="-46599"/>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(14)</a:t>
            </a:r>
            <a:endParaRPr lang="en-US" sz="2800" dirty="0">
              <a:solidFill>
                <a:srgbClr val="0000FF"/>
              </a:solidFill>
              <a:latin typeface="Times"/>
              <a:cs typeface="Times"/>
            </a:endParaRPr>
          </a:p>
        </p:txBody>
      </p:sp>
    </p:spTree>
    <p:extLst>
      <p:ext uri="{BB962C8B-B14F-4D97-AF65-F5344CB8AC3E}">
        <p14:creationId xmlns:p14="http://schemas.microsoft.com/office/powerpoint/2010/main" val="278672297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2126" y="436582"/>
            <a:ext cx="9137169" cy="2677656"/>
          </a:xfrm>
          <a:prstGeom prst="rect">
            <a:avLst/>
          </a:prstGeom>
        </p:spPr>
        <p:txBody>
          <a:bodyPr wrap="square">
            <a:spAutoFit/>
          </a:bodyPr>
          <a:lstStyle/>
          <a:p>
            <a:r>
              <a:rPr lang="en-US" altLang="zh-CN" sz="2400" b="1" dirty="0" smtClean="0">
                <a:solidFill>
                  <a:srgbClr val="FF0000"/>
                </a:solidFill>
                <a:latin typeface="华文细黑"/>
                <a:ea typeface="华文细黑"/>
                <a:cs typeface="华文细黑"/>
              </a:rPr>
              <a:t>D</a:t>
            </a:r>
            <a:r>
              <a:rPr lang="zh-CN" altLang="en-US" sz="2400" b="1" dirty="0" smtClean="0">
                <a:solidFill>
                  <a:srgbClr val="FF0000"/>
                </a:solidFill>
                <a:latin typeface="华文细黑"/>
                <a:ea typeface="华文细黑"/>
                <a:cs typeface="华文细黑"/>
              </a:rPr>
              <a:t>。</a:t>
            </a:r>
            <a:r>
              <a:rPr lang="zh-CN" altLang="en-US" sz="2400" b="1" dirty="0" smtClean="0">
                <a:solidFill>
                  <a:srgbClr val="FF0000"/>
                </a:solidFill>
                <a:latin typeface="华文细黑"/>
                <a:ea typeface="华文细黑"/>
                <a:cs typeface="华文细黑"/>
              </a:rPr>
              <a:t>许多人信了</a:t>
            </a:r>
            <a:r>
              <a:rPr lang="zh-CN" altLang="en-US" sz="2400" b="1"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拉撒</a:t>
            </a:r>
            <a:r>
              <a:rPr lang="zh-CN" altLang="en-US" sz="2400" dirty="0" smtClean="0">
                <a:solidFill>
                  <a:srgbClr val="FF0000"/>
                </a:solidFill>
                <a:latin typeface="华文细黑"/>
                <a:ea typeface="华文细黑"/>
                <a:cs typeface="华文细黑"/>
              </a:rPr>
              <a:t>路的</a:t>
            </a:r>
            <a:r>
              <a:rPr lang="zh-CN" altLang="en-US" sz="2400" dirty="0" smtClean="0">
                <a:solidFill>
                  <a:srgbClr val="FF0000"/>
                </a:solidFill>
                <a:latin typeface="华文细黑"/>
                <a:ea typeface="华文细黑"/>
                <a:cs typeface="华文细黑"/>
              </a:rPr>
              <a:t>复活</a:t>
            </a:r>
            <a:r>
              <a:rPr lang="zh-CN" altLang="en-US" sz="2400" dirty="0" smtClean="0">
                <a:solidFill>
                  <a:srgbClr val="FF0000"/>
                </a:solidFill>
                <a:latin typeface="华文细黑"/>
                <a:ea typeface="华文细黑"/>
                <a:cs typeface="华文细黑"/>
              </a:rPr>
              <a:t>结果</a:t>
            </a:r>
            <a:r>
              <a:rPr lang="zh-CN" altLang="en-US" sz="2400" dirty="0" smtClean="0">
                <a:solidFill>
                  <a:srgbClr val="FF0000"/>
                </a:solidFill>
                <a:latin typeface="华文细黑"/>
                <a:ea typeface="华文细黑"/>
                <a:cs typeface="华文细黑"/>
              </a:rPr>
              <a:t>，“那些来看马利亚的犹太人见了耶稣所作的是，就多有信他的”（约</a:t>
            </a:r>
            <a:r>
              <a:rPr lang="en-US" altLang="zh-CN" sz="2400" dirty="0" smtClean="0">
                <a:solidFill>
                  <a:srgbClr val="FF0000"/>
                </a:solidFill>
                <a:latin typeface="华文细黑"/>
                <a:ea typeface="华文细黑"/>
                <a:cs typeface="华文细黑"/>
              </a:rPr>
              <a:t>11:45</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zh-CN" altLang="en-US" sz="2400" b="1" dirty="0" smtClean="0">
                <a:solidFill>
                  <a:srgbClr val="FF0000"/>
                </a:solidFill>
                <a:latin typeface="华文细黑"/>
                <a:ea typeface="华文细黑"/>
                <a:cs typeface="华文细黑"/>
              </a:rPr>
              <a:t>应</a:t>
            </a:r>
            <a:r>
              <a:rPr lang="zh-CN" altLang="en-US" sz="2400" b="1" dirty="0" smtClean="0">
                <a:solidFill>
                  <a:srgbClr val="FF0000"/>
                </a:solidFill>
                <a:latin typeface="华文细黑"/>
                <a:ea typeface="华文细黑"/>
                <a:cs typeface="华文细黑"/>
              </a:rPr>
              <a:t>用</a:t>
            </a:r>
            <a:r>
              <a:rPr lang="zh-CN" altLang="en-US" sz="2400" b="1"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耶稣</a:t>
            </a:r>
            <a:r>
              <a:rPr lang="zh-CN" altLang="en-US" sz="2400" dirty="0" smtClean="0">
                <a:solidFill>
                  <a:srgbClr val="FF0000"/>
                </a:solidFill>
                <a:latin typeface="华文细黑"/>
                <a:ea typeface="华文细黑"/>
                <a:cs typeface="华文细黑"/>
              </a:rPr>
              <a:t>叫</a:t>
            </a:r>
            <a:r>
              <a:rPr lang="zh-CN" altLang="en-US" sz="2400" dirty="0" smtClean="0">
                <a:solidFill>
                  <a:srgbClr val="FF0000"/>
                </a:solidFill>
                <a:latin typeface="华文细黑"/>
                <a:ea typeface="华文细黑"/>
                <a:cs typeface="华文细黑"/>
              </a:rPr>
              <a:t>寡妇的儿子</a:t>
            </a:r>
            <a:r>
              <a:rPr lang="zh-CN" altLang="en-US" sz="2400" dirty="0" smtClean="0">
                <a:solidFill>
                  <a:srgbClr val="FF0000"/>
                </a:solidFill>
                <a:latin typeface="华文细黑"/>
                <a:ea typeface="华文细黑"/>
                <a:cs typeface="华文细黑"/>
              </a:rPr>
              <a:t>从死里复活</a:t>
            </a:r>
            <a:r>
              <a:rPr lang="zh-CN" altLang="en-US" sz="2400" dirty="0" smtClean="0">
                <a:solidFill>
                  <a:srgbClr val="FF0000"/>
                </a:solidFill>
                <a:latin typeface="华文细黑"/>
                <a:ea typeface="华文细黑"/>
                <a:cs typeface="华文细黑"/>
              </a:rPr>
              <a:t>（加</a:t>
            </a:r>
            <a:r>
              <a:rPr lang="en-US" altLang="zh-CN" sz="2400" dirty="0" smtClean="0">
                <a:solidFill>
                  <a:srgbClr val="FF0000"/>
                </a:solidFill>
                <a:latin typeface="华文细黑"/>
                <a:ea typeface="华文细黑"/>
                <a:cs typeface="华文细黑"/>
              </a:rPr>
              <a:t>7:14</a:t>
            </a:r>
            <a:r>
              <a:rPr lang="zh-CN" alt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睚鲁</a:t>
            </a:r>
            <a:r>
              <a:rPr lang="zh-CN" altLang="en-US" sz="2400" dirty="0" smtClean="0">
                <a:solidFill>
                  <a:srgbClr val="FF0000"/>
                </a:solidFill>
                <a:latin typeface="华文细黑"/>
                <a:ea typeface="华文细黑"/>
                <a:cs typeface="华文细黑"/>
              </a:rPr>
              <a:t>的女儿（</a:t>
            </a:r>
            <a:r>
              <a:rPr lang="zh-CN" altLang="en-US" sz="2400" dirty="0" smtClean="0">
                <a:solidFill>
                  <a:srgbClr val="FF0000"/>
                </a:solidFill>
                <a:latin typeface="华文细黑"/>
                <a:ea typeface="华文细黑"/>
                <a:cs typeface="华文细黑"/>
              </a:rPr>
              <a:t>太9</a:t>
            </a:r>
            <a:r>
              <a:rPr lang="en-US" altLang="zh-CN" sz="2400"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25</a:t>
            </a:r>
            <a:r>
              <a:rPr lang="zh-CN" altLang="en-US" sz="2400" dirty="0">
                <a:solidFill>
                  <a:srgbClr val="FF0000"/>
                </a:solidFill>
                <a:latin typeface="华文细黑"/>
                <a:ea typeface="华文细黑"/>
                <a:cs typeface="华文细黑"/>
              </a:rPr>
              <a:t>），拉撒路（</a:t>
            </a:r>
            <a:r>
              <a:rPr lang="zh-CN" altLang="en-US" sz="2400" dirty="0" smtClean="0">
                <a:solidFill>
                  <a:srgbClr val="FF0000"/>
                </a:solidFill>
                <a:latin typeface="华文细黑"/>
                <a:ea typeface="华文细黑"/>
                <a:cs typeface="华文细黑"/>
              </a:rPr>
              <a:t>约</a:t>
            </a:r>
            <a:r>
              <a:rPr lang="en-US" altLang="zh-CN" sz="2400" dirty="0" smtClean="0">
                <a:solidFill>
                  <a:srgbClr val="FF0000"/>
                </a:solidFill>
                <a:latin typeface="华文细黑"/>
                <a:ea typeface="华文细黑"/>
                <a:cs typeface="华文细黑"/>
              </a:rPr>
              <a:t>11:43</a:t>
            </a:r>
            <a:r>
              <a:rPr lang="zh-CN" altLang="en-US"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彼得</a:t>
            </a:r>
            <a:r>
              <a:rPr lang="zh-CN" altLang="en-US" sz="2400" dirty="0" smtClean="0">
                <a:solidFill>
                  <a:srgbClr val="FF0000"/>
                </a:solidFill>
                <a:latin typeface="华文细黑"/>
                <a:ea typeface="华文细黑"/>
                <a:cs typeface="华文细黑"/>
              </a:rPr>
              <a:t>叫大比大从死里复活</a:t>
            </a:r>
            <a:r>
              <a:rPr lang="zh-CN" altLang="en-US" sz="2400" dirty="0" smtClean="0">
                <a:solidFill>
                  <a:srgbClr val="FF0000"/>
                </a:solidFill>
                <a:latin typeface="华文细黑"/>
                <a:ea typeface="华文细黑"/>
                <a:cs typeface="华文细黑"/>
              </a:rPr>
              <a:t>，保罗</a:t>
            </a:r>
            <a:r>
              <a:rPr lang="zh-CN" altLang="en-US" sz="2400" dirty="0" smtClean="0">
                <a:solidFill>
                  <a:srgbClr val="FF0000"/>
                </a:solidFill>
                <a:latin typeface="华文细黑"/>
                <a:ea typeface="华文细黑"/>
                <a:cs typeface="华文细黑"/>
              </a:rPr>
              <a:t>叫犹推古从死里复活</a:t>
            </a:r>
            <a:r>
              <a:rPr lang="zh-CN" altLang="en-US" sz="2400"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20</a:t>
            </a:r>
            <a:r>
              <a:rPr lang="en-US" altLang="zh-CN" sz="2400" dirty="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9</a:t>
            </a:r>
            <a:r>
              <a:rPr lang="en-US" altLang="zh-CN" sz="2400" dirty="0">
                <a:solidFill>
                  <a:srgbClr val="FF0000"/>
                </a:solidFill>
                <a:latin typeface="华文细黑"/>
                <a:ea typeface="华文细黑"/>
                <a:cs typeface="华文细黑"/>
              </a:rPr>
              <a:t>-12</a:t>
            </a:r>
            <a:r>
              <a:rPr lang="zh-CN" altLang="en-US" sz="2400" dirty="0" smtClean="0">
                <a:solidFill>
                  <a:srgbClr val="FF0000"/>
                </a:solidFill>
                <a:latin typeface="华文细黑"/>
                <a:ea typeface="华文细黑"/>
                <a:cs typeface="华文细黑"/>
              </a:rPr>
              <a:t>）。 </a:t>
            </a:r>
            <a:r>
              <a:rPr lang="zh-CN" altLang="en-US" sz="2400" dirty="0" smtClean="0">
                <a:solidFill>
                  <a:srgbClr val="FF0000"/>
                </a:solidFill>
                <a:latin typeface="华文细黑"/>
                <a:ea typeface="华文细黑"/>
                <a:cs typeface="华文细黑"/>
              </a:rPr>
              <a:t>“当我们死在过犯中的时候，便叫我们与基督一同活过来。（你们得救本乎恩）他又叫我们与基督耶稣一同复活”（弗</a:t>
            </a:r>
            <a:r>
              <a:rPr lang="en-US" altLang="zh-CN" sz="2400" dirty="0" smtClean="0">
                <a:solidFill>
                  <a:srgbClr val="FF0000"/>
                </a:solidFill>
                <a:latin typeface="华文细黑"/>
                <a:ea typeface="华文细黑"/>
                <a:cs typeface="华文细黑"/>
              </a:rPr>
              <a:t>2:5-6</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p:txBody>
      </p:sp>
      <p:sp>
        <p:nvSpPr>
          <p:cNvPr id="4" name="Rectangle 3"/>
          <p:cNvSpPr/>
          <p:nvPr/>
        </p:nvSpPr>
        <p:spPr>
          <a:xfrm>
            <a:off x="0" y="-7905"/>
            <a:ext cx="9144000" cy="463731"/>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33545"/>
            <a:ext cx="9156126" cy="523220"/>
          </a:xfrm>
          <a:prstGeom prst="rect">
            <a:avLst/>
          </a:prstGeom>
          <a:noFill/>
        </p:spPr>
        <p:txBody>
          <a:bodyPr wrap="square" rtlCol="0">
            <a:spAutoFit/>
          </a:bodyPr>
          <a:lstStyle/>
          <a:p>
            <a:r>
              <a:rPr lang="zh-CN" altLang="en-US" sz="2800" b="1" dirty="0" smtClean="0">
                <a:solidFill>
                  <a:srgbClr val="FF0000"/>
                </a:solidFill>
                <a:latin typeface="华文细黑"/>
                <a:ea typeface="华文细黑"/>
                <a:cs typeface="华文细黑"/>
              </a:rPr>
              <a:t>四。</a:t>
            </a:r>
            <a:r>
              <a:rPr lang="zh-CN" altLang="en-US" sz="2800" b="1" dirty="0">
                <a:solidFill>
                  <a:srgbClr val="FF0000"/>
                </a:solidFill>
                <a:latin typeface="华文细黑"/>
                <a:ea typeface="华文细黑"/>
                <a:cs typeface="华文细黑"/>
              </a:rPr>
              <a:t>基督之</a:t>
            </a:r>
            <a:r>
              <a:rPr lang="zh-CN" altLang="en-US" sz="2800" b="1" dirty="0" smtClean="0">
                <a:solidFill>
                  <a:srgbClr val="FF0000"/>
                </a:solidFill>
                <a:latin typeface="华文细黑"/>
                <a:ea typeface="华文细黑"/>
                <a:cs typeface="华文细黑"/>
              </a:rPr>
              <a:t>灵的挑战。</a:t>
            </a:r>
            <a:r>
              <a:rPr lang="en-US" sz="2800" b="1" dirty="0" smtClean="0">
                <a:latin typeface="Arial Narrow"/>
                <a:cs typeface="Arial Narrow"/>
              </a:rPr>
              <a:t>4</a:t>
            </a:r>
            <a:r>
              <a:rPr lang="en-US" sz="2800" b="1" dirty="0">
                <a:latin typeface="Arial Narrow"/>
                <a:cs typeface="Arial Narrow"/>
              </a:rPr>
              <a:t>. </a:t>
            </a:r>
            <a:r>
              <a:rPr lang="en-US" altLang="zh-CN" sz="2800" b="1" dirty="0" smtClean="0">
                <a:latin typeface="Arial Narrow"/>
                <a:cs typeface="Arial Narrow"/>
              </a:rPr>
              <a:t>Spirit of </a:t>
            </a:r>
            <a:r>
              <a:rPr lang="en-US" sz="2800" b="1" dirty="0" smtClean="0">
                <a:latin typeface="Arial Narrow"/>
                <a:cs typeface="Arial Narrow"/>
              </a:rPr>
              <a:t>Christ’s </a:t>
            </a:r>
            <a:r>
              <a:rPr lang="en-US" sz="2800" b="1" dirty="0">
                <a:latin typeface="Arial Narrow"/>
                <a:cs typeface="Arial Narrow"/>
              </a:rPr>
              <a:t>challenge. </a:t>
            </a:r>
            <a:endParaRPr lang="en-US" sz="2800" dirty="0">
              <a:latin typeface="Arial Narrow"/>
              <a:cs typeface="Arial Narrow"/>
            </a:endParaRPr>
          </a:p>
        </p:txBody>
      </p:sp>
      <p:sp>
        <p:nvSpPr>
          <p:cNvPr id="6" name="TextBox 5"/>
          <p:cNvSpPr txBox="1"/>
          <p:nvPr/>
        </p:nvSpPr>
        <p:spPr>
          <a:xfrm>
            <a:off x="8433624" y="-46599"/>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a:t>
            </a:r>
            <a:r>
              <a:rPr lang="en-US" altLang="zh-CN" sz="2800" dirty="0" smtClean="0">
                <a:solidFill>
                  <a:srgbClr val="0000FF"/>
                </a:solidFill>
                <a:latin typeface="Times"/>
                <a:cs typeface="Times"/>
              </a:rPr>
              <a:t>15)</a:t>
            </a:r>
            <a:endParaRPr lang="en-US" sz="2800" dirty="0">
              <a:solidFill>
                <a:srgbClr val="0000FF"/>
              </a:solidFill>
              <a:latin typeface="Times"/>
              <a:cs typeface="Times"/>
            </a:endParaRPr>
          </a:p>
        </p:txBody>
      </p:sp>
      <p:pic>
        <p:nvPicPr>
          <p:cNvPr id="2" name="Picture 1"/>
          <p:cNvPicPr>
            <a:picLocks noChangeAspect="1"/>
          </p:cNvPicPr>
          <p:nvPr/>
        </p:nvPicPr>
        <p:blipFill>
          <a:blip r:embed="rId3"/>
          <a:stretch>
            <a:fillRect/>
          </a:stretch>
        </p:blipFill>
        <p:spPr>
          <a:xfrm>
            <a:off x="5144830" y="3114238"/>
            <a:ext cx="4191936" cy="3743762"/>
          </a:xfrm>
          <a:prstGeom prst="rect">
            <a:avLst/>
          </a:prstGeom>
        </p:spPr>
      </p:pic>
      <p:sp>
        <p:nvSpPr>
          <p:cNvPr id="7" name="Rectangle 6"/>
          <p:cNvSpPr/>
          <p:nvPr/>
        </p:nvSpPr>
        <p:spPr>
          <a:xfrm>
            <a:off x="-38481" y="3018018"/>
            <a:ext cx="5279511" cy="3477875"/>
          </a:xfrm>
          <a:prstGeom prst="rect">
            <a:avLst/>
          </a:prstGeom>
        </p:spPr>
        <p:txBody>
          <a:bodyPr wrap="square">
            <a:spAutoFit/>
          </a:bodyPr>
          <a:lstStyle/>
          <a:p>
            <a:r>
              <a:rPr lang="en-US" sz="2200" b="1" dirty="0">
                <a:latin typeface="Arial Narrow"/>
                <a:cs typeface="Arial Narrow"/>
              </a:rPr>
              <a:t>D. Many believed. </a:t>
            </a:r>
            <a:r>
              <a:rPr lang="en-US" sz="2200" dirty="0">
                <a:latin typeface="Arial Narrow"/>
                <a:cs typeface="Arial Narrow"/>
              </a:rPr>
              <a:t>As a result of Lazarus, “many of the Jews who had come to visit Mary, and had seen what Jesus did, believed in him”(Jn.11:45).</a:t>
            </a:r>
          </a:p>
          <a:p>
            <a:r>
              <a:rPr lang="en-US" sz="2200" b="1" dirty="0">
                <a:latin typeface="Arial Narrow"/>
                <a:cs typeface="Arial Narrow"/>
              </a:rPr>
              <a:t>Application:</a:t>
            </a:r>
            <a:r>
              <a:rPr lang="en-US" sz="2200" dirty="0">
                <a:latin typeface="Arial Narrow"/>
                <a:cs typeface="Arial Narrow"/>
              </a:rPr>
              <a:t> Jesus raised widow’s son(Lk.7:14)</a:t>
            </a:r>
            <a:r>
              <a:rPr lang="en-US" sz="2200" dirty="0" smtClean="0">
                <a:latin typeface="Arial Narrow"/>
                <a:cs typeface="Arial Narrow"/>
              </a:rPr>
              <a:t>, </a:t>
            </a:r>
            <a:r>
              <a:rPr lang="en-US" sz="2200" dirty="0" err="1" smtClean="0">
                <a:latin typeface="Arial Narrow"/>
                <a:cs typeface="Arial Narrow"/>
              </a:rPr>
              <a:t>Jairus</a:t>
            </a:r>
            <a:r>
              <a:rPr lang="en-US" sz="2200" dirty="0">
                <a:latin typeface="Arial Narrow"/>
                <a:cs typeface="Arial Narrow"/>
              </a:rPr>
              <a:t>’ daughter(Mt.9:25), </a:t>
            </a:r>
            <a:r>
              <a:rPr lang="en-US" sz="2200" dirty="0" smtClean="0">
                <a:latin typeface="Arial Narrow"/>
                <a:cs typeface="Arial Narrow"/>
              </a:rPr>
              <a:t>Lazarus (</a:t>
            </a:r>
            <a:r>
              <a:rPr lang="en-US" sz="2200" dirty="0">
                <a:latin typeface="Arial Narrow"/>
                <a:cs typeface="Arial Narrow"/>
              </a:rPr>
              <a:t>Jn.11:43)</a:t>
            </a:r>
            <a:r>
              <a:rPr lang="en-US" sz="2200" dirty="0" smtClean="0">
                <a:latin typeface="Arial Narrow"/>
                <a:cs typeface="Arial Narrow"/>
              </a:rPr>
              <a:t>. Peter </a:t>
            </a:r>
            <a:r>
              <a:rPr lang="en-US" sz="2200" dirty="0">
                <a:latin typeface="Arial Narrow"/>
                <a:cs typeface="Arial Narrow"/>
              </a:rPr>
              <a:t>raised Tabitha</a:t>
            </a:r>
            <a:r>
              <a:rPr lang="en-US" sz="2200" dirty="0" smtClean="0">
                <a:latin typeface="Arial Narrow"/>
                <a:cs typeface="Arial Narrow"/>
              </a:rPr>
              <a:t>, Paul </a:t>
            </a:r>
            <a:r>
              <a:rPr lang="en-US" sz="2200" dirty="0">
                <a:latin typeface="Arial Narrow"/>
                <a:cs typeface="Arial Narrow"/>
              </a:rPr>
              <a:t>raised </a:t>
            </a:r>
            <a:r>
              <a:rPr lang="en-US" sz="2200" dirty="0" err="1" smtClean="0">
                <a:latin typeface="Arial Narrow"/>
                <a:cs typeface="Arial Narrow"/>
              </a:rPr>
              <a:t>Eutychus</a:t>
            </a:r>
            <a:r>
              <a:rPr lang="en-US" sz="2200" dirty="0" smtClean="0">
                <a:latin typeface="Arial Narrow"/>
                <a:cs typeface="Arial Narrow"/>
              </a:rPr>
              <a:t> (</a:t>
            </a:r>
            <a:r>
              <a:rPr lang="en-US" sz="2200" dirty="0">
                <a:latin typeface="Arial Narrow"/>
                <a:cs typeface="Arial Narrow"/>
              </a:rPr>
              <a:t>20:9-12)</a:t>
            </a:r>
            <a:r>
              <a:rPr lang="en-US" sz="2200" dirty="0" smtClean="0">
                <a:latin typeface="Arial Narrow"/>
                <a:cs typeface="Arial Narrow"/>
              </a:rPr>
              <a:t>. </a:t>
            </a:r>
            <a:r>
              <a:rPr lang="en-US" sz="2200" dirty="0" err="1" smtClean="0">
                <a:latin typeface="Arial Narrow"/>
                <a:cs typeface="Arial Narrow"/>
              </a:rPr>
              <a:t>God“</a:t>
            </a:r>
            <a:r>
              <a:rPr lang="en-US" sz="2200" dirty="0" err="1">
                <a:latin typeface="Arial Narrow"/>
                <a:cs typeface="Arial Narrow"/>
              </a:rPr>
              <a:t>made</a:t>
            </a:r>
            <a:r>
              <a:rPr lang="en-US" sz="2200" dirty="0">
                <a:latin typeface="Arial Narrow"/>
                <a:cs typeface="Arial Narrow"/>
              </a:rPr>
              <a:t> us alive with Christ even when we were dead in transgressions--It is by grace you have been saved. And God raised us up with Christ”(Eph.2:5-6). </a:t>
            </a:r>
            <a:endParaRPr lang="en-US" sz="2200" dirty="0">
              <a:latin typeface="Arial Narrow"/>
              <a:cs typeface="Arial Narrow"/>
            </a:endParaRPr>
          </a:p>
        </p:txBody>
      </p:sp>
    </p:spTree>
    <p:extLst>
      <p:ext uri="{BB962C8B-B14F-4D97-AF65-F5344CB8AC3E}">
        <p14:creationId xmlns:p14="http://schemas.microsoft.com/office/powerpoint/2010/main" val="13821877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06645"/>
            <a:ext cx="9144000" cy="3970318"/>
          </a:xfrm>
          <a:prstGeom prst="rect">
            <a:avLst/>
          </a:prstGeom>
        </p:spPr>
        <p:txBody>
          <a:bodyPr wrap="square">
            <a:spAutoFit/>
          </a:bodyPr>
          <a:lstStyle/>
          <a:p>
            <a:r>
              <a:rPr lang="zh-CN" altLang="en-US" sz="2800" dirty="0">
                <a:solidFill>
                  <a:srgbClr val="FF0000"/>
                </a:solidFill>
                <a:latin typeface="华文细黑"/>
                <a:ea typeface="华文细黑"/>
                <a:cs typeface="华文细黑"/>
              </a:rPr>
              <a:t>什么是美丽</a:t>
            </a:r>
            <a:r>
              <a:rPr lang="zh-CN" altLang="en-US" sz="2800" dirty="0" smtClean="0">
                <a:solidFill>
                  <a:srgbClr val="FF0000"/>
                </a:solidFill>
                <a:latin typeface="华文细黑"/>
                <a:ea typeface="华文细黑"/>
                <a:cs typeface="华文细黑"/>
              </a:rPr>
              <a:t>的</a:t>
            </a:r>
            <a:r>
              <a:rPr lang="zh-CN" altLang="en-US" sz="2800" dirty="0" smtClean="0">
                <a:solidFill>
                  <a:srgbClr val="FF0000"/>
                </a:solidFill>
                <a:latin typeface="华文细黑"/>
                <a:ea typeface="华文细黑"/>
                <a:cs typeface="华文细黑"/>
              </a:rPr>
              <a:t>？</a:t>
            </a:r>
            <a:r>
              <a:rPr lang="zh-CN" altLang="en-US" sz="2800" dirty="0" smtClean="0">
                <a:solidFill>
                  <a:srgbClr val="FF0000"/>
                </a:solidFill>
                <a:latin typeface="华文细黑"/>
                <a:ea typeface="华文细黑"/>
                <a:cs typeface="华文细黑"/>
              </a:rPr>
              <a:t>美丽</a:t>
            </a:r>
            <a:r>
              <a:rPr lang="zh-CN" altLang="en-US" sz="2800" dirty="0">
                <a:solidFill>
                  <a:srgbClr val="FF0000"/>
                </a:solidFill>
                <a:latin typeface="华文细黑"/>
                <a:ea typeface="华文细黑"/>
                <a:cs typeface="华文细黑"/>
              </a:rPr>
              <a:t>的汉字是“大羊羔</a:t>
            </a:r>
            <a:r>
              <a:rPr lang="zh-CN" altLang="en-US" sz="2800" dirty="0" smtClean="0">
                <a:solidFill>
                  <a:srgbClr val="FF0000"/>
                </a:solidFill>
                <a:latin typeface="华文细黑"/>
                <a:ea typeface="华文细黑"/>
                <a:cs typeface="华文细黑"/>
              </a:rPr>
              <a:t>”。</a:t>
            </a:r>
            <a:r>
              <a:rPr lang="en-US" altLang="zh-CN" sz="2800" dirty="0" smtClean="0">
                <a:solidFill>
                  <a:srgbClr val="FF0000"/>
                </a:solidFill>
                <a:latin typeface="华文细黑"/>
                <a:ea typeface="华文细黑"/>
                <a:cs typeface="华文细黑"/>
              </a:rPr>
              <a:t>“</a:t>
            </a:r>
            <a:r>
              <a:rPr lang="zh-CN" altLang="en-US" sz="2800" dirty="0" smtClean="0">
                <a:solidFill>
                  <a:srgbClr val="FF0000"/>
                </a:solidFill>
                <a:latin typeface="华文细黑"/>
                <a:ea typeface="华文细黑"/>
                <a:cs typeface="华文细黑"/>
              </a:rPr>
              <a:t>看哪，神的羔羊，除去世人罪孽的”（约</a:t>
            </a:r>
            <a:r>
              <a:rPr lang="en-US" altLang="zh-CN" sz="2800" dirty="0" smtClean="0">
                <a:solidFill>
                  <a:srgbClr val="FF0000"/>
                </a:solidFill>
                <a:latin typeface="华文细黑"/>
                <a:ea typeface="华文细黑"/>
                <a:cs typeface="华文细黑"/>
              </a:rPr>
              <a:t>1:29</a:t>
            </a:r>
            <a:r>
              <a:rPr lang="zh-CN" altLang="en-US" sz="2800" dirty="0" smtClean="0">
                <a:solidFill>
                  <a:srgbClr val="FF0000"/>
                </a:solidFill>
                <a:latin typeface="华文细黑"/>
                <a:ea typeface="华文细黑"/>
                <a:cs typeface="华文细黑"/>
              </a:rPr>
              <a:t>，</a:t>
            </a:r>
            <a:r>
              <a:rPr lang="en-US" altLang="zh-CN" sz="2800" dirty="0" smtClean="0">
                <a:solidFill>
                  <a:srgbClr val="FF0000"/>
                </a:solidFill>
                <a:latin typeface="华文细黑"/>
                <a:ea typeface="华文细黑"/>
                <a:cs typeface="华文细黑"/>
              </a:rPr>
              <a:t>36</a:t>
            </a:r>
            <a:r>
              <a:rPr lang="zh-CN" altLang="en-US" sz="2800" dirty="0" smtClean="0">
                <a:solidFill>
                  <a:srgbClr val="FF0000"/>
                </a:solidFill>
                <a:latin typeface="华文细黑"/>
                <a:ea typeface="华文细黑"/>
                <a:cs typeface="华文细黑"/>
              </a:rPr>
              <a:t>）。“从全美的锡安中，神已经发光了”（诗</a:t>
            </a:r>
            <a:r>
              <a:rPr lang="en-US" altLang="zh-CN" sz="2800" dirty="0" smtClean="0">
                <a:solidFill>
                  <a:srgbClr val="FF0000"/>
                </a:solidFill>
                <a:latin typeface="华文细黑"/>
                <a:ea typeface="华文细黑"/>
                <a:cs typeface="华文细黑"/>
              </a:rPr>
              <a:t>50:2</a:t>
            </a:r>
            <a:r>
              <a:rPr lang="zh-CN" altLang="en-US" sz="2800" dirty="0" smtClean="0">
                <a:solidFill>
                  <a:srgbClr val="FF0000"/>
                </a:solidFill>
                <a:latin typeface="华文细黑"/>
                <a:ea typeface="华文细黑"/>
                <a:cs typeface="华文细黑"/>
              </a:rPr>
              <a:t>）。“有一件事，我曾求耶和华，我仍要寻求；就是一生一世住在耶和华的殿中，瞻仰他的荣美，在他的殿里求问”（</a:t>
            </a:r>
            <a:r>
              <a:rPr lang="en-US" altLang="zh-CN" sz="2800" dirty="0" smtClean="0">
                <a:solidFill>
                  <a:srgbClr val="FF0000"/>
                </a:solidFill>
                <a:latin typeface="华文细黑"/>
                <a:ea typeface="华文细黑"/>
                <a:cs typeface="华文细黑"/>
              </a:rPr>
              <a:t>27:4</a:t>
            </a:r>
            <a:r>
              <a:rPr lang="zh-CN" altLang="en-US" sz="2800" dirty="0" smtClean="0">
                <a:solidFill>
                  <a:srgbClr val="FF0000"/>
                </a:solidFill>
                <a:latin typeface="华文细黑"/>
                <a:ea typeface="华文细黑"/>
                <a:cs typeface="华文细黑"/>
              </a:rPr>
              <a:t>）。</a:t>
            </a:r>
            <a:r>
              <a:rPr lang="zh-CN" altLang="en-US" sz="2800" dirty="0" smtClean="0">
                <a:solidFill>
                  <a:srgbClr val="FF0000"/>
                </a:solidFill>
                <a:latin typeface="华文细黑"/>
                <a:ea typeface="华文细黑"/>
                <a:cs typeface="华文细黑"/>
              </a:rPr>
              <a:t>那么一个美丽</a:t>
            </a:r>
            <a:r>
              <a:rPr lang="zh-CN" altLang="en-US" sz="2800" dirty="0">
                <a:solidFill>
                  <a:srgbClr val="FF0000"/>
                </a:solidFill>
                <a:latin typeface="华文细黑"/>
                <a:ea typeface="华文细黑"/>
                <a:cs typeface="华文细黑"/>
              </a:rPr>
              <a:t>的教会是什么？ </a:t>
            </a:r>
            <a:r>
              <a:rPr lang="zh-CN" altLang="en-US" sz="2800" dirty="0" smtClean="0">
                <a:solidFill>
                  <a:srgbClr val="FF0000"/>
                </a:solidFill>
                <a:latin typeface="华文细黑"/>
                <a:ea typeface="华文细黑"/>
                <a:cs typeface="华文细黑"/>
              </a:rPr>
              <a:t>这是一</a:t>
            </a:r>
            <a:r>
              <a:rPr lang="zh-CN" altLang="en-US" sz="2800" dirty="0" smtClean="0">
                <a:solidFill>
                  <a:srgbClr val="FF0000"/>
                </a:solidFill>
                <a:latin typeface="华文细黑"/>
                <a:ea typeface="华文细黑"/>
                <a:cs typeface="华文细黑"/>
              </a:rPr>
              <a:t>个</a:t>
            </a:r>
            <a:r>
              <a:rPr lang="zh-CN" altLang="en-US" sz="2800" dirty="0" smtClean="0">
                <a:solidFill>
                  <a:srgbClr val="FF0000"/>
                </a:solidFill>
                <a:latin typeface="华文细黑"/>
                <a:ea typeface="华文细黑"/>
                <a:cs typeface="华文细黑"/>
              </a:rPr>
              <a:t>教</a:t>
            </a:r>
            <a:r>
              <a:rPr lang="zh-CN" altLang="en-US" sz="2800" dirty="0" smtClean="0">
                <a:solidFill>
                  <a:srgbClr val="FF0000"/>
                </a:solidFill>
                <a:latin typeface="华文细黑"/>
                <a:ea typeface="华文细黑"/>
                <a:cs typeface="华文细黑"/>
              </a:rPr>
              <a:t>会</a:t>
            </a:r>
            <a:r>
              <a:rPr lang="zh-CN" altLang="en-US" sz="2800" dirty="0" smtClean="0">
                <a:solidFill>
                  <a:srgbClr val="FF0000"/>
                </a:solidFill>
                <a:latin typeface="华文细黑"/>
                <a:ea typeface="华文细黑"/>
                <a:cs typeface="华文细黑"/>
              </a:rPr>
              <a:t>，</a:t>
            </a:r>
            <a:r>
              <a:rPr lang="en-US" sz="2800" dirty="0">
                <a:solidFill>
                  <a:srgbClr val="FF0000"/>
                </a:solidFill>
                <a:latin typeface="华文细黑"/>
                <a:ea typeface="华文细黑"/>
                <a:cs typeface="华文细黑"/>
              </a:rPr>
              <a:t>信徒因注目耶稣而有美丽的眼睛，因反照基督的美丽而有美丽的心灵，因告诉他人神羔羊的美丽而有美丽的脚踪。</a:t>
            </a:r>
          </a:p>
          <a:p>
            <a:endParaRPr lang="en-US" altLang="zh-CN" sz="2800" dirty="0" smtClean="0">
              <a:solidFill>
                <a:srgbClr val="FF0000"/>
              </a:solidFill>
              <a:latin typeface="华文细黑"/>
              <a:ea typeface="华文细黑"/>
              <a:cs typeface="华文细黑"/>
            </a:endParaRPr>
          </a:p>
        </p:txBody>
      </p:sp>
      <p:sp>
        <p:nvSpPr>
          <p:cNvPr id="4" name="Rectangle 3"/>
          <p:cNvSpPr/>
          <p:nvPr/>
        </p:nvSpPr>
        <p:spPr>
          <a:xfrm>
            <a:off x="1" y="11625"/>
            <a:ext cx="9141412" cy="411119"/>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7806" y="-100476"/>
            <a:ext cx="9077714" cy="523220"/>
          </a:xfrm>
          <a:prstGeom prst="rect">
            <a:avLst/>
          </a:prstGeom>
          <a:noFill/>
        </p:spPr>
        <p:txBody>
          <a:bodyPr wrap="square" rtlCol="0">
            <a:spAutoFit/>
          </a:bodyPr>
          <a:lstStyle/>
          <a:p>
            <a:r>
              <a:rPr lang="zh-CN" altLang="en-US" sz="2800" b="1" dirty="0" smtClean="0">
                <a:solidFill>
                  <a:srgbClr val="FF0000"/>
                </a:solidFill>
                <a:latin typeface="Arial Narrow"/>
                <a:ea typeface="华文细黑"/>
                <a:cs typeface="Arial Narrow"/>
              </a:rPr>
              <a:t>结论：</a:t>
            </a:r>
            <a:r>
              <a:rPr lang="en-US" sz="2800" b="1" dirty="0" smtClean="0">
                <a:latin typeface="Arial Narrow"/>
                <a:cs typeface="Arial Narrow"/>
              </a:rPr>
              <a:t>Conclusion:</a:t>
            </a:r>
            <a:endParaRPr lang="en-US" sz="2800" dirty="0"/>
          </a:p>
        </p:txBody>
      </p:sp>
      <p:sp>
        <p:nvSpPr>
          <p:cNvPr id="7" name="TextBox 6"/>
          <p:cNvSpPr txBox="1"/>
          <p:nvPr/>
        </p:nvSpPr>
        <p:spPr>
          <a:xfrm>
            <a:off x="8433624" y="-123575"/>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a:t>
            </a:r>
            <a:r>
              <a:rPr lang="en-US" altLang="zh-CN" sz="2800" dirty="0" smtClean="0">
                <a:solidFill>
                  <a:srgbClr val="0000FF"/>
                </a:solidFill>
                <a:latin typeface="Times"/>
                <a:cs typeface="Times"/>
              </a:rPr>
              <a:t>1</a:t>
            </a:r>
            <a:r>
              <a:rPr lang="en-US" altLang="zh-CN" sz="2800" dirty="0">
                <a:solidFill>
                  <a:srgbClr val="0000FF"/>
                </a:solidFill>
                <a:latin typeface="Times"/>
                <a:cs typeface="Times"/>
              </a:rPr>
              <a:t>6</a:t>
            </a:r>
            <a:r>
              <a:rPr lang="en-US" altLang="zh-CN" sz="2800" dirty="0" smtClean="0">
                <a:solidFill>
                  <a:srgbClr val="0000FF"/>
                </a:solidFill>
                <a:latin typeface="Times"/>
                <a:cs typeface="Times"/>
              </a:rPr>
              <a:t>)</a:t>
            </a:r>
            <a:endParaRPr lang="en-US" sz="2800" dirty="0">
              <a:solidFill>
                <a:srgbClr val="0000FF"/>
              </a:solidFill>
              <a:latin typeface="Times"/>
              <a:cs typeface="Times"/>
            </a:endParaRPr>
          </a:p>
        </p:txBody>
      </p:sp>
      <p:sp>
        <p:nvSpPr>
          <p:cNvPr id="8" name="Rectangle 7"/>
          <p:cNvSpPr/>
          <p:nvPr/>
        </p:nvSpPr>
        <p:spPr>
          <a:xfrm>
            <a:off x="17720" y="3814021"/>
            <a:ext cx="9087799" cy="3046988"/>
          </a:xfrm>
          <a:prstGeom prst="rect">
            <a:avLst/>
          </a:prstGeom>
        </p:spPr>
        <p:txBody>
          <a:bodyPr wrap="square">
            <a:spAutoFit/>
          </a:bodyPr>
          <a:lstStyle/>
          <a:p>
            <a:r>
              <a:rPr lang="en-US" sz="2400" dirty="0">
                <a:latin typeface="Arial Narrow"/>
                <a:cs typeface="Arial Narrow"/>
              </a:rPr>
              <a:t>What is beautiful</a:t>
            </a:r>
            <a:r>
              <a:rPr lang="en-US" sz="2400" dirty="0" smtClean="0">
                <a:latin typeface="Arial Narrow"/>
                <a:cs typeface="Arial Narrow"/>
              </a:rPr>
              <a:t>? The </a:t>
            </a:r>
            <a:r>
              <a:rPr lang="en-US" sz="2400" dirty="0">
                <a:latin typeface="Arial Narrow"/>
                <a:cs typeface="Arial Narrow"/>
              </a:rPr>
              <a:t>Chinese character for beautiful is </a:t>
            </a:r>
            <a:r>
              <a:rPr lang="en-US" sz="2400" dirty="0" smtClean="0">
                <a:latin typeface="Arial Narrow"/>
                <a:cs typeface="Arial Narrow"/>
              </a:rPr>
              <a:t>the </a:t>
            </a:r>
            <a:r>
              <a:rPr lang="en-US" sz="2400" dirty="0">
                <a:latin typeface="Arial Narrow"/>
                <a:cs typeface="Arial Narrow"/>
              </a:rPr>
              <a:t>“great lamb</a:t>
            </a:r>
            <a:r>
              <a:rPr lang="en-US" sz="2400" dirty="0" smtClean="0">
                <a:latin typeface="Arial Narrow"/>
                <a:cs typeface="Arial Narrow"/>
              </a:rPr>
              <a:t>”. “</a:t>
            </a:r>
            <a:r>
              <a:rPr lang="en-US" sz="2400" dirty="0">
                <a:latin typeface="Arial Narrow"/>
                <a:cs typeface="Arial Narrow"/>
              </a:rPr>
              <a:t>Look, the Lamb of God, who takes away the sin of the world!”(Jn.1:29,36). “From Zion, perfect in beauty, God shines forth”(Ps.50:2). “One thing I ask from the Lord, this only do I seek: that I may dwell in the house of the Lord all the days of my life, to gaze on the beauty of the Lord and to seek him in his temple”(Ps.27:4)</a:t>
            </a:r>
            <a:r>
              <a:rPr lang="en-US" sz="2400" dirty="0" smtClean="0">
                <a:latin typeface="Arial Narrow"/>
                <a:cs typeface="Arial Narrow"/>
              </a:rPr>
              <a:t>.So what </a:t>
            </a:r>
            <a:r>
              <a:rPr lang="en-US" sz="2400" dirty="0">
                <a:latin typeface="Arial Narrow"/>
                <a:cs typeface="Arial Narrow"/>
              </a:rPr>
              <a:t>is a beautiful church? It is a church where believers have beautiful eyes from gazing on the beauty of the Lord, beautiful hearts from reflecting the beauty of Christ, and beautiful feet from telling others of the beauty of the </a:t>
            </a:r>
            <a:r>
              <a:rPr lang="en-US" sz="2400" dirty="0" smtClean="0">
                <a:latin typeface="Arial Narrow"/>
                <a:cs typeface="Arial Narrow"/>
              </a:rPr>
              <a:t>Great Lamb</a:t>
            </a:r>
            <a:r>
              <a:rPr lang="en-US" sz="2400" dirty="0">
                <a:latin typeface="Arial Narrow"/>
                <a:cs typeface="Arial Narrow"/>
              </a:rPr>
              <a:t>.</a:t>
            </a:r>
            <a:r>
              <a:rPr lang="en-US" sz="2400" dirty="0">
                <a:latin typeface="Arial Narrow"/>
                <a:cs typeface="Arial Narrow"/>
              </a:rPr>
              <a:t> </a:t>
            </a:r>
            <a:endParaRPr lang="en-US" sz="2400" dirty="0">
              <a:latin typeface="Arial Narrow"/>
              <a:cs typeface="Arial Narrow"/>
            </a:endParaRPr>
          </a:p>
        </p:txBody>
      </p:sp>
      <p:sp>
        <p:nvSpPr>
          <p:cNvPr id="3" name="TextBox 2"/>
          <p:cNvSpPr txBox="1"/>
          <p:nvPr/>
        </p:nvSpPr>
        <p:spPr>
          <a:xfrm>
            <a:off x="3664242" y="-73649"/>
            <a:ext cx="4609130" cy="523220"/>
          </a:xfrm>
          <a:prstGeom prst="rect">
            <a:avLst/>
          </a:prstGeom>
          <a:noFill/>
        </p:spPr>
        <p:txBody>
          <a:bodyPr wrap="square" rtlCol="0">
            <a:spAutoFit/>
          </a:bodyPr>
          <a:lstStyle/>
          <a:p>
            <a:r>
              <a:rPr lang="en-US" sz="2800" dirty="0">
                <a:solidFill>
                  <a:srgbClr val="FF0000"/>
                </a:solidFill>
                <a:latin typeface="Arial Narrow"/>
                <a:cs typeface="Arial Narrow"/>
              </a:rPr>
              <a:t>(</a:t>
            </a:r>
            <a:r>
              <a:rPr lang="zh-CN" altLang="en-US" sz="2800" dirty="0">
                <a:solidFill>
                  <a:srgbClr val="FF0000"/>
                </a:solidFill>
                <a:latin typeface="华文细黑"/>
                <a:ea typeface="华文细黑"/>
                <a:cs typeface="华文细黑"/>
              </a:rPr>
              <a:t>羊＋大＝美</a:t>
            </a:r>
            <a:r>
              <a:rPr lang="en-US" sz="2800" dirty="0">
                <a:solidFill>
                  <a:srgbClr val="FF0000"/>
                </a:solidFill>
                <a:latin typeface="Arial Narrow"/>
                <a:cs typeface="Arial Narrow"/>
              </a:rPr>
              <a:t>)</a:t>
            </a:r>
            <a:endParaRPr lang="en-US" sz="2800" dirty="0">
              <a:solidFill>
                <a:srgbClr val="FF0000"/>
              </a:solidFill>
            </a:endParaRPr>
          </a:p>
        </p:txBody>
      </p:sp>
    </p:spTree>
    <p:extLst>
      <p:ext uri="{BB962C8B-B14F-4D97-AF65-F5344CB8AC3E}">
        <p14:creationId xmlns:p14="http://schemas.microsoft.com/office/powerpoint/2010/main" val="3403238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441" y="-38933"/>
            <a:ext cx="9198681" cy="6839201"/>
          </a:xfrm>
        </p:spPr>
        <p:txBody>
          <a:bodyPr>
            <a:noAutofit/>
          </a:bodyPr>
          <a:lstStyle/>
          <a:p>
            <a:pPr algn="l"/>
            <a:r>
              <a:rPr lang="zh-CN" altLang="en-US" sz="3600" b="1" dirty="0">
                <a:solidFill>
                  <a:schemeClr val="tx1"/>
                </a:solidFill>
                <a:latin typeface="Arial Narrow"/>
                <a:ea typeface="华文细黑"/>
                <a:cs typeface="Arial Narrow"/>
              </a:rPr>
              <a:t>主日</a:t>
            </a:r>
            <a:r>
              <a:rPr lang="en-US" altLang="zh-CN" sz="3600" b="1" dirty="0">
                <a:solidFill>
                  <a:schemeClr val="tx1"/>
                </a:solidFill>
                <a:latin typeface="Arial Narrow"/>
                <a:ea typeface="华文细黑"/>
                <a:cs typeface="Arial Narrow"/>
              </a:rPr>
              <a:t>:</a:t>
            </a:r>
            <a:r>
              <a:rPr lang="zh-CN" altLang="en-US" sz="3600" dirty="0">
                <a:solidFill>
                  <a:schemeClr val="tx1"/>
                </a:solidFill>
                <a:latin typeface="Arial Narrow"/>
                <a:ea typeface="华文细黑"/>
                <a:cs typeface="Arial Narrow"/>
              </a:rPr>
              <a:t>二零</a:t>
            </a:r>
            <a:r>
              <a:rPr lang="zh-CN" altLang="en-US" sz="3600" dirty="0" smtClean="0">
                <a:solidFill>
                  <a:schemeClr val="tx1"/>
                </a:solidFill>
                <a:latin typeface="Arial Narrow"/>
                <a:ea typeface="华文细黑"/>
                <a:cs typeface="Arial Narrow"/>
              </a:rPr>
              <a:t>一七年</a:t>
            </a:r>
            <a:r>
              <a:rPr lang="zh-CN" altLang="en-US" sz="3600" dirty="0" smtClean="0">
                <a:solidFill>
                  <a:schemeClr val="tx1"/>
                </a:solidFill>
                <a:latin typeface="Arial Narrow"/>
                <a:ea typeface="华文细黑"/>
                <a:cs typeface="Arial Narrow"/>
              </a:rPr>
              <a:t>五</a:t>
            </a:r>
            <a:r>
              <a:rPr lang="zh-CN" altLang="en-US" sz="3600" dirty="0" smtClean="0">
                <a:solidFill>
                  <a:schemeClr val="tx1"/>
                </a:solidFill>
                <a:latin typeface="Arial Narrow"/>
                <a:ea typeface="华文细黑"/>
                <a:cs typeface="Arial Narrow"/>
              </a:rPr>
              <a:t>月</a:t>
            </a:r>
            <a:r>
              <a:rPr lang="zh-CN" altLang="en-US" sz="3600" dirty="0" smtClean="0">
                <a:solidFill>
                  <a:schemeClr val="tx1"/>
                </a:solidFill>
                <a:latin typeface="Arial Narrow"/>
                <a:ea typeface="华文细黑"/>
                <a:cs typeface="Arial Narrow"/>
              </a:rPr>
              <a:t>二</a:t>
            </a:r>
            <a:r>
              <a:rPr lang="zh-CN" altLang="en-US" sz="3600" dirty="0" smtClean="0">
                <a:solidFill>
                  <a:schemeClr val="tx1"/>
                </a:solidFill>
                <a:latin typeface="Arial Narrow"/>
                <a:ea typeface="华文细黑"/>
                <a:cs typeface="Arial Narrow"/>
              </a:rPr>
              <a:t>十</a:t>
            </a:r>
            <a:r>
              <a:rPr lang="zh-CN" altLang="en-US" sz="3600" dirty="0" smtClean="0">
                <a:solidFill>
                  <a:schemeClr val="tx1"/>
                </a:solidFill>
                <a:latin typeface="Arial Narrow"/>
                <a:ea typeface="华文细黑"/>
                <a:cs typeface="Arial Narrow"/>
              </a:rPr>
              <a:t>一</a:t>
            </a:r>
            <a:r>
              <a:rPr lang="zh-CN" altLang="en-US" sz="3600" dirty="0" smtClean="0">
                <a:solidFill>
                  <a:schemeClr val="tx1"/>
                </a:solidFill>
                <a:latin typeface="Arial Narrow"/>
                <a:ea typeface="华文细黑"/>
                <a:cs typeface="Arial Narrow"/>
              </a:rPr>
              <a:t>日</a:t>
            </a:r>
            <a:endParaRPr lang="en-US" altLang="zh-CN" sz="3600" dirty="0">
              <a:solidFill>
                <a:schemeClr val="tx1"/>
              </a:solidFill>
              <a:latin typeface="Arial Narrow"/>
              <a:ea typeface="华文细黑"/>
              <a:cs typeface="Arial Narrow"/>
            </a:endParaRPr>
          </a:p>
          <a:p>
            <a:pPr algn="l"/>
            <a:r>
              <a:rPr lang="en-US" altLang="zh-CN" sz="3600" b="1" dirty="0">
                <a:solidFill>
                  <a:schemeClr val="tx1"/>
                </a:solidFill>
                <a:latin typeface="Arial Narrow"/>
                <a:ea typeface="华文细黑"/>
                <a:cs typeface="Arial Narrow"/>
              </a:rPr>
              <a:t>Sunday: </a:t>
            </a:r>
            <a:r>
              <a:rPr lang="en-US" altLang="zh-CN" sz="3600" dirty="0" smtClean="0">
                <a:solidFill>
                  <a:schemeClr val="tx1"/>
                </a:solidFill>
                <a:latin typeface="Arial Narrow"/>
                <a:ea typeface="华文细黑"/>
                <a:cs typeface="Arial Narrow"/>
              </a:rPr>
              <a:t>May 21, </a:t>
            </a:r>
            <a:r>
              <a:rPr lang="en-US" altLang="zh-CN" sz="3600" dirty="0">
                <a:solidFill>
                  <a:schemeClr val="tx1"/>
                </a:solidFill>
                <a:latin typeface="Arial Narrow"/>
                <a:ea typeface="华文细黑"/>
                <a:cs typeface="Arial Narrow"/>
              </a:rPr>
              <a:t>2017 </a:t>
            </a:r>
          </a:p>
          <a:p>
            <a:pPr algn="l"/>
            <a:r>
              <a:rPr lang="zh-CN" altLang="en-US" sz="3600" dirty="0">
                <a:solidFill>
                  <a:srgbClr val="0000FF"/>
                </a:solidFill>
                <a:latin typeface="Arial Narrow"/>
                <a:ea typeface="华文细黑"/>
                <a:cs typeface="Arial Narrow"/>
              </a:rPr>
              <a:t>何礼义牧师</a:t>
            </a:r>
            <a:r>
              <a:rPr lang="en-US" altLang="zh-CN" sz="3600" dirty="0">
                <a:solidFill>
                  <a:srgbClr val="0000FF"/>
                </a:solidFill>
                <a:latin typeface="Arial Narrow"/>
                <a:ea typeface="华文细黑"/>
                <a:cs typeface="Arial Narrow"/>
              </a:rPr>
              <a:t> </a:t>
            </a:r>
            <a:r>
              <a:rPr lang="en-US" sz="3600" dirty="0">
                <a:solidFill>
                  <a:srgbClr val="0000FF"/>
                </a:solidFill>
                <a:latin typeface="Arial Narrow"/>
                <a:ea typeface="华文细黑"/>
                <a:cs typeface="Arial Narrow"/>
              </a:rPr>
              <a:t>Pastor Gary Hart</a:t>
            </a:r>
          </a:p>
          <a:p>
            <a:pPr algn="l"/>
            <a:r>
              <a:rPr lang="zh-CN" altLang="en-US" sz="3600" b="1" dirty="0">
                <a:solidFill>
                  <a:srgbClr val="660066"/>
                </a:solidFill>
                <a:latin typeface="Arial Narrow"/>
                <a:ea typeface="华文细黑"/>
                <a:cs typeface="Arial Narrow"/>
              </a:rPr>
              <a:t>题目：</a:t>
            </a:r>
            <a:r>
              <a:rPr lang="en-US" altLang="zh-CN" sz="3600" b="1" dirty="0" smtClean="0">
                <a:solidFill>
                  <a:srgbClr val="660066"/>
                </a:solidFill>
                <a:latin typeface="Arial Narrow"/>
                <a:ea typeface="华文细黑"/>
                <a:cs typeface="Arial Narrow"/>
              </a:rPr>
              <a:t>“</a:t>
            </a:r>
            <a:r>
              <a:rPr lang="zh-TW" altLang="en-US" sz="3600" b="1" dirty="0" smtClean="0">
                <a:solidFill>
                  <a:srgbClr val="660066"/>
                </a:solidFill>
                <a:latin typeface="华文细黑"/>
                <a:ea typeface="华文细黑"/>
                <a:cs typeface="华文细黑"/>
              </a:rPr>
              <a:t>美丽</a:t>
            </a:r>
            <a:r>
              <a:rPr lang="zh-CN" altLang="en-US" sz="3600" b="1" dirty="0" smtClean="0">
                <a:solidFill>
                  <a:srgbClr val="660066"/>
                </a:solidFill>
                <a:latin typeface="华文细黑"/>
                <a:ea typeface="华文细黑"/>
                <a:cs typeface="华文细黑"/>
              </a:rPr>
              <a:t>的</a:t>
            </a:r>
            <a:r>
              <a:rPr lang="en-US" sz="3600" b="1" dirty="0">
                <a:solidFill>
                  <a:srgbClr val="660066"/>
                </a:solidFill>
                <a:latin typeface="华文细黑"/>
                <a:ea typeface="华文细黑"/>
                <a:cs typeface="华文细黑"/>
              </a:rPr>
              <a:t>教会 </a:t>
            </a:r>
            <a:r>
              <a:rPr lang="zh-TW" altLang="en-US" sz="3600" dirty="0">
                <a:solidFill>
                  <a:srgbClr val="660066"/>
                </a:solidFill>
                <a:latin typeface="华文细黑"/>
                <a:ea typeface="华文细黑"/>
                <a:cs typeface="华文细黑"/>
              </a:rPr>
              <a:t>。</a:t>
            </a:r>
            <a:r>
              <a:rPr lang="en-US" altLang="zh-TW" sz="3600" b="1" dirty="0">
                <a:solidFill>
                  <a:srgbClr val="660066"/>
                </a:solidFill>
                <a:latin typeface="Arial Narrow"/>
                <a:ea typeface="华文细黑"/>
                <a:cs typeface="Arial Narrow"/>
              </a:rPr>
              <a:t>”</a:t>
            </a:r>
          </a:p>
          <a:p>
            <a:pPr algn="l"/>
            <a:r>
              <a:rPr lang="en-US" sz="3600" b="1" dirty="0">
                <a:solidFill>
                  <a:srgbClr val="660066"/>
                </a:solidFill>
                <a:latin typeface="Arial Narrow"/>
                <a:ea typeface="华文细黑"/>
                <a:cs typeface="Arial Narrow"/>
              </a:rPr>
              <a:t>Topic: </a:t>
            </a:r>
            <a:r>
              <a:rPr lang="en-US" sz="3600" dirty="0" smtClean="0">
                <a:solidFill>
                  <a:srgbClr val="660066"/>
                </a:solidFill>
                <a:latin typeface="Arial Narrow"/>
                <a:cs typeface="Arial Narrow"/>
              </a:rPr>
              <a:t>“Beautiful Church</a:t>
            </a:r>
            <a:r>
              <a:rPr lang="en-US" sz="3600" dirty="0">
                <a:solidFill>
                  <a:srgbClr val="660066"/>
                </a:solidFill>
                <a:latin typeface="Arial Narrow"/>
                <a:cs typeface="Arial Narrow"/>
              </a:rPr>
              <a:t>.”</a:t>
            </a:r>
          </a:p>
          <a:p>
            <a:pPr algn="l"/>
            <a:r>
              <a:rPr lang="zh-CN" altLang="en-US" sz="3600" b="1" dirty="0">
                <a:solidFill>
                  <a:srgbClr val="FF0000"/>
                </a:solidFill>
                <a:latin typeface="华文细黑"/>
                <a:ea typeface="华文细黑"/>
                <a:cs typeface="华文细黑"/>
              </a:rPr>
              <a:t>经文</a:t>
            </a:r>
            <a:r>
              <a:rPr lang="en-US" altLang="zh-CN" sz="3600" b="1" dirty="0">
                <a:solidFill>
                  <a:srgbClr val="FF0000"/>
                </a:solidFill>
                <a:latin typeface="华文细黑"/>
                <a:ea typeface="华文细黑"/>
                <a:cs typeface="华文细黑"/>
              </a:rPr>
              <a:t>:</a:t>
            </a:r>
            <a:r>
              <a:rPr lang="zh-CN" altLang="en-US" sz="3600" b="1" dirty="0">
                <a:solidFill>
                  <a:srgbClr val="FF0000"/>
                </a:solidFill>
                <a:latin typeface="华文细黑"/>
                <a:ea typeface="华文细黑"/>
                <a:cs typeface="华文细黑"/>
              </a:rPr>
              <a:t>使徒行传</a:t>
            </a:r>
            <a:r>
              <a:rPr lang="en-US" altLang="zh-CN" sz="3600" b="1" dirty="0">
                <a:solidFill>
                  <a:srgbClr val="FF0000"/>
                </a:solidFill>
                <a:latin typeface="华文细黑"/>
                <a:ea typeface="华文细黑"/>
                <a:cs typeface="华文细黑"/>
              </a:rPr>
              <a:t>9:</a:t>
            </a:r>
            <a:r>
              <a:rPr lang="en-US" altLang="zh-CN" sz="3600" b="1" dirty="0" smtClean="0">
                <a:solidFill>
                  <a:srgbClr val="FF0000"/>
                </a:solidFill>
                <a:latin typeface="华文细黑"/>
                <a:ea typeface="华文细黑"/>
                <a:cs typeface="华文细黑"/>
              </a:rPr>
              <a:t>36-43</a:t>
            </a:r>
            <a:endParaRPr lang="en-US" altLang="zh-CN" sz="3600" b="1" dirty="0">
              <a:solidFill>
                <a:srgbClr val="FF0000"/>
              </a:solidFill>
              <a:latin typeface="华文细黑"/>
              <a:ea typeface="华文细黑"/>
              <a:cs typeface="华文细黑"/>
            </a:endParaRPr>
          </a:p>
          <a:p>
            <a:pPr algn="l"/>
            <a:r>
              <a:rPr lang="zh-TW" altLang="en-US" sz="3600" dirty="0" smtClean="0">
                <a:solidFill>
                  <a:srgbClr val="008000"/>
                </a:solidFill>
                <a:latin typeface="华文细黑"/>
                <a:ea typeface="华文细黑"/>
                <a:cs typeface="华文细黑"/>
              </a:rPr>
              <a:t>“</a:t>
            </a:r>
            <a:r>
              <a:rPr lang="zh-CN" altLang="en-US" sz="3600" dirty="0" smtClean="0">
                <a:solidFill>
                  <a:srgbClr val="008000"/>
                </a:solidFill>
                <a:latin typeface="华文细黑"/>
                <a:ea typeface="华文细黑"/>
                <a:cs typeface="华文细黑"/>
              </a:rPr>
              <a:t>这</a:t>
            </a:r>
            <a:r>
              <a:rPr lang="zh-CN" altLang="en-US" sz="3600" dirty="0" smtClean="0">
                <a:solidFill>
                  <a:srgbClr val="008000"/>
                </a:solidFill>
                <a:latin typeface="华文细黑"/>
                <a:ea typeface="华文细黑"/>
                <a:cs typeface="华文细黑"/>
              </a:rPr>
              <a:t>事</a:t>
            </a:r>
            <a:r>
              <a:rPr lang="zh-CN" altLang="en-US" sz="3600" dirty="0" smtClean="0">
                <a:solidFill>
                  <a:srgbClr val="008000"/>
                </a:solidFill>
                <a:latin typeface="华文细黑"/>
                <a:ea typeface="华文细黑"/>
                <a:cs typeface="华文细黑"/>
              </a:rPr>
              <a:t>传谝了约帕，就有许多人信了主</a:t>
            </a:r>
            <a:r>
              <a:rPr lang="zh-TW" altLang="en-US" sz="3600" dirty="0" smtClean="0">
                <a:solidFill>
                  <a:srgbClr val="008000"/>
                </a:solidFill>
                <a:latin typeface="华文细黑"/>
                <a:ea typeface="华文细黑"/>
                <a:cs typeface="华文细黑"/>
              </a:rPr>
              <a:t>”</a:t>
            </a:r>
            <a:r>
              <a:rPr lang="en-US" altLang="zh-TW" sz="3600" dirty="0">
                <a:solidFill>
                  <a:srgbClr val="008000"/>
                </a:solidFill>
                <a:latin typeface="华文细黑"/>
                <a:ea typeface="华文细黑"/>
                <a:cs typeface="华文细黑"/>
              </a:rPr>
              <a:t>(</a:t>
            </a:r>
            <a:r>
              <a:rPr lang="zh-CN" altLang="en-US" sz="3600" b="1" dirty="0">
                <a:solidFill>
                  <a:srgbClr val="008000"/>
                </a:solidFill>
                <a:latin typeface="华文细黑"/>
                <a:ea typeface="华文细黑"/>
                <a:cs typeface="华文细黑"/>
              </a:rPr>
              <a:t>徒</a:t>
            </a:r>
            <a:r>
              <a:rPr lang="en-US" altLang="zh-CN" sz="3600" b="1" dirty="0">
                <a:solidFill>
                  <a:srgbClr val="008000"/>
                </a:solidFill>
                <a:latin typeface="华文细黑"/>
                <a:ea typeface="华文细黑"/>
                <a:cs typeface="华文细黑"/>
              </a:rPr>
              <a:t>9</a:t>
            </a:r>
            <a:r>
              <a:rPr lang="en-US" altLang="zh-CN" sz="3600" b="1" dirty="0" smtClean="0">
                <a:solidFill>
                  <a:srgbClr val="008000"/>
                </a:solidFill>
                <a:latin typeface="华文细黑"/>
                <a:ea typeface="华文细黑"/>
                <a:cs typeface="华文细黑"/>
              </a:rPr>
              <a:t>:42)</a:t>
            </a:r>
            <a:r>
              <a:rPr lang="zh-CN" altLang="en-US" sz="3600" b="1" dirty="0" smtClean="0">
                <a:solidFill>
                  <a:srgbClr val="008000"/>
                </a:solidFill>
                <a:latin typeface="华文细黑"/>
                <a:ea typeface="华文细黑"/>
                <a:cs typeface="华文细黑"/>
              </a:rPr>
              <a:t>。</a:t>
            </a:r>
            <a:endParaRPr lang="en-US" altLang="zh-TW" sz="3600" dirty="0">
              <a:solidFill>
                <a:srgbClr val="008000"/>
              </a:solidFill>
              <a:latin typeface="华文细黑"/>
              <a:ea typeface="华文细黑"/>
              <a:cs typeface="华文细黑"/>
            </a:endParaRPr>
          </a:p>
          <a:p>
            <a:pPr algn="l"/>
            <a:r>
              <a:rPr lang="en-US" sz="3600" b="1" dirty="0">
                <a:solidFill>
                  <a:srgbClr val="FF0000"/>
                </a:solidFill>
                <a:latin typeface="Arial Narrow"/>
                <a:ea typeface="华文细黑"/>
                <a:cs typeface="Arial Narrow"/>
              </a:rPr>
              <a:t>Text: Acts 9:</a:t>
            </a:r>
            <a:r>
              <a:rPr lang="en-US" sz="3600" b="1" dirty="0" smtClean="0">
                <a:solidFill>
                  <a:srgbClr val="FF0000"/>
                </a:solidFill>
                <a:latin typeface="Arial Narrow"/>
                <a:ea typeface="华文细黑"/>
                <a:cs typeface="Arial Narrow"/>
              </a:rPr>
              <a:t>36-43</a:t>
            </a:r>
            <a:endParaRPr lang="en-US" sz="3600" dirty="0">
              <a:solidFill>
                <a:srgbClr val="FF0000"/>
              </a:solidFill>
              <a:latin typeface="Arial Narrow"/>
              <a:ea typeface="华文细黑"/>
              <a:cs typeface="Arial Narrow"/>
            </a:endParaRPr>
          </a:p>
          <a:p>
            <a:pPr algn="l"/>
            <a:r>
              <a:rPr lang="en-US" sz="3600" dirty="0" smtClean="0">
                <a:solidFill>
                  <a:srgbClr val="008000"/>
                </a:solidFill>
                <a:latin typeface="Arial Narrow"/>
                <a:cs typeface="Arial Narrow"/>
              </a:rPr>
              <a:t>“</a:t>
            </a:r>
            <a:r>
              <a:rPr lang="en-US" sz="3600" dirty="0" smtClean="0">
                <a:solidFill>
                  <a:srgbClr val="008000"/>
                </a:solidFill>
                <a:latin typeface="Arial Narrow"/>
                <a:cs typeface="Arial Narrow"/>
              </a:rPr>
              <a:t>This </a:t>
            </a:r>
            <a:r>
              <a:rPr lang="en-US" sz="3600" dirty="0">
                <a:solidFill>
                  <a:srgbClr val="008000"/>
                </a:solidFill>
                <a:latin typeface="Arial Narrow"/>
                <a:cs typeface="Arial Narrow"/>
              </a:rPr>
              <a:t>became known all over Joppa, and many people believed in the Lord”(Ac.9:42). </a:t>
            </a:r>
            <a:endParaRPr lang="en-US" sz="3600" dirty="0">
              <a:solidFill>
                <a:srgbClr val="008000"/>
              </a:solidFill>
              <a:latin typeface="Arial Narrow"/>
              <a:ea typeface="华文细黑"/>
              <a:cs typeface="Arial Narrow"/>
            </a:endParaRPr>
          </a:p>
        </p:txBody>
      </p:sp>
      <p:sp>
        <p:nvSpPr>
          <p:cNvPr id="10" name="TextBox 9"/>
          <p:cNvSpPr txBox="1"/>
          <p:nvPr/>
        </p:nvSpPr>
        <p:spPr>
          <a:xfrm>
            <a:off x="8577692" y="6219729"/>
            <a:ext cx="1101818" cy="523220"/>
          </a:xfrm>
          <a:prstGeom prst="rect">
            <a:avLst/>
          </a:prstGeom>
          <a:noFill/>
        </p:spPr>
        <p:txBody>
          <a:bodyPr wrap="square" rtlCol="0">
            <a:spAutoFit/>
          </a:bodyPr>
          <a:lstStyle/>
          <a:p>
            <a:r>
              <a:rPr lang="en-US" altLang="zh-CN" sz="2800" dirty="0" smtClean="0">
                <a:solidFill>
                  <a:srgbClr val="0000FF"/>
                </a:solidFill>
                <a:latin typeface="Arial Narrow"/>
                <a:cs typeface="Arial Narrow"/>
              </a:rPr>
              <a:t>(1)</a:t>
            </a:r>
            <a:endParaRPr lang="en-US" sz="2800" dirty="0">
              <a:solidFill>
                <a:srgbClr val="0000FF"/>
              </a:solidFill>
              <a:latin typeface="Arial Narrow"/>
              <a:cs typeface="Arial Narrow"/>
            </a:endParaRPr>
          </a:p>
        </p:txBody>
      </p:sp>
      <p:pic>
        <p:nvPicPr>
          <p:cNvPr id="6" name="Picture 5" descr="Screen Shot 2017-01-02 at 9.24.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1628643"/>
            <a:ext cx="2610040" cy="940460"/>
          </a:xfrm>
          <a:prstGeom prst="rect">
            <a:avLst/>
          </a:prstGeom>
        </p:spPr>
      </p:pic>
      <p:pic>
        <p:nvPicPr>
          <p:cNvPr id="7" name="Picture 6" descr="Screen Shot 2017-01-10 at 1.52.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254" y="-1"/>
            <a:ext cx="2640745" cy="1640757"/>
          </a:xfrm>
          <a:prstGeom prst="rect">
            <a:avLst/>
          </a:prstGeom>
        </p:spPr>
      </p:pic>
    </p:spTree>
    <p:extLst>
      <p:ext uri="{BB962C8B-B14F-4D97-AF65-F5344CB8AC3E}">
        <p14:creationId xmlns:p14="http://schemas.microsoft.com/office/powerpoint/2010/main" val="79822603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092"/>
            <a:ext cx="9144000" cy="348093"/>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华文细黑"/>
              <a:ea typeface="华文细黑"/>
              <a:cs typeface="华文细黑"/>
            </a:endParaRPr>
          </a:p>
        </p:txBody>
      </p:sp>
      <p:sp>
        <p:nvSpPr>
          <p:cNvPr id="17" name="TextBox 16"/>
          <p:cNvSpPr txBox="1"/>
          <p:nvPr/>
        </p:nvSpPr>
        <p:spPr>
          <a:xfrm>
            <a:off x="-28442" y="-90480"/>
            <a:ext cx="9153201" cy="461665"/>
          </a:xfrm>
          <a:prstGeom prst="rect">
            <a:avLst/>
          </a:prstGeom>
          <a:noFill/>
        </p:spPr>
        <p:txBody>
          <a:bodyPr wrap="square" rtlCol="0">
            <a:spAutoFit/>
          </a:bodyPr>
          <a:lstStyle/>
          <a:p>
            <a:r>
              <a:rPr lang="zh-CN" altLang="en-US" sz="2400" b="1" dirty="0" smtClean="0">
                <a:solidFill>
                  <a:srgbClr val="FF0000"/>
                </a:solidFill>
                <a:latin typeface="Arial Narrow"/>
                <a:ea typeface="华文细黑"/>
                <a:cs typeface="Arial Narrow"/>
              </a:rPr>
              <a:t>引言</a:t>
            </a:r>
            <a:r>
              <a:rPr lang="en-US" altLang="zh-CN" sz="2400" b="1" dirty="0" smtClean="0">
                <a:solidFill>
                  <a:srgbClr val="FF0000"/>
                </a:solidFill>
                <a:latin typeface="Arial Narrow"/>
                <a:ea typeface="华文细黑"/>
                <a:cs typeface="Arial Narrow"/>
              </a:rPr>
              <a:t>:A</a:t>
            </a:r>
            <a:r>
              <a:rPr lang="zh-CN" altLang="en-US" sz="2400" b="1" dirty="0" smtClean="0">
                <a:solidFill>
                  <a:srgbClr val="FF0000"/>
                </a:solidFill>
                <a:latin typeface="Arial Narrow"/>
                <a:ea typeface="华文细黑"/>
                <a:cs typeface="Arial Narrow"/>
              </a:rPr>
              <a:t>。使徒行传的信息。</a:t>
            </a:r>
            <a:r>
              <a:rPr lang="en-US" sz="2400" b="1" dirty="0" smtClean="0">
                <a:effectLst/>
                <a:latin typeface="Arial Narrow"/>
                <a:ea typeface="华文细黑"/>
                <a:cs typeface="Arial Narrow"/>
              </a:rPr>
              <a:t> </a:t>
            </a:r>
            <a:r>
              <a:rPr lang="en-US" sz="2400" b="1" dirty="0" smtClean="0">
                <a:latin typeface="Arial Narrow"/>
                <a:cs typeface="Arial Narrow"/>
              </a:rPr>
              <a:t>Intro: </a:t>
            </a:r>
            <a:r>
              <a:rPr lang="en-US" sz="2400" b="1" dirty="0" err="1" smtClean="0">
                <a:latin typeface="Arial Narrow"/>
                <a:cs typeface="Arial Narrow"/>
              </a:rPr>
              <a:t>A.Message</a:t>
            </a:r>
            <a:r>
              <a:rPr lang="en-US" sz="2400" b="1" dirty="0" smtClean="0">
                <a:latin typeface="Arial Narrow"/>
                <a:cs typeface="Arial Narrow"/>
              </a:rPr>
              <a:t> </a:t>
            </a:r>
            <a:r>
              <a:rPr lang="en-US" sz="2400" b="1" dirty="0">
                <a:latin typeface="Arial Narrow"/>
                <a:cs typeface="Arial Narrow"/>
              </a:rPr>
              <a:t>of </a:t>
            </a:r>
            <a:r>
              <a:rPr lang="en-US" sz="2400" b="1" dirty="0" smtClean="0">
                <a:latin typeface="Arial Narrow"/>
                <a:cs typeface="Arial Narrow"/>
              </a:rPr>
              <a:t>Acts </a:t>
            </a:r>
            <a:r>
              <a:rPr lang="en-US" sz="2400" b="1" dirty="0">
                <a:latin typeface="Arial Narrow"/>
                <a:cs typeface="Arial Narrow"/>
              </a:rPr>
              <a:t>of the </a:t>
            </a:r>
            <a:r>
              <a:rPr lang="en-US" sz="2400" b="1" dirty="0" smtClean="0">
                <a:latin typeface="Arial Narrow"/>
                <a:cs typeface="Arial Narrow"/>
              </a:rPr>
              <a:t>Apostles.</a:t>
            </a:r>
            <a:r>
              <a:rPr lang="en-US" sz="2400" dirty="0" smtClean="0">
                <a:latin typeface="Arial Narrow"/>
                <a:cs typeface="Arial Narrow"/>
              </a:rPr>
              <a:t> </a:t>
            </a:r>
            <a:endParaRPr lang="en-US" sz="2400" b="1" dirty="0">
              <a:latin typeface="Arial Narrow"/>
              <a:ea typeface="华文细黑"/>
              <a:cs typeface="Arial Narrow"/>
            </a:endParaRPr>
          </a:p>
        </p:txBody>
      </p:sp>
      <p:sp>
        <p:nvSpPr>
          <p:cNvPr id="8" name="Rectangle 7"/>
          <p:cNvSpPr/>
          <p:nvPr/>
        </p:nvSpPr>
        <p:spPr>
          <a:xfrm>
            <a:off x="-43896" y="367602"/>
            <a:ext cx="9394730" cy="6370974"/>
          </a:xfrm>
          <a:prstGeom prst="rect">
            <a:avLst/>
          </a:prstGeom>
        </p:spPr>
        <p:txBody>
          <a:bodyPr wrap="square">
            <a:spAutoFit/>
          </a:bodyPr>
          <a:lstStyle/>
          <a:p>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一</a:t>
            </a:r>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基督建造祂的教会（基督的灵借着使徒在作工）。</a:t>
            </a:r>
            <a:endParaRPr lang="en-US" altLang="zh-CN" sz="2400" dirty="0">
              <a:solidFill>
                <a:srgbClr val="FF0000"/>
              </a:solidFill>
              <a:latin typeface="华文细黑"/>
              <a:ea typeface="华文细黑"/>
              <a:cs typeface="华文细黑"/>
            </a:endParaRPr>
          </a:p>
          <a:p>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二</a:t>
            </a:r>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使徒行传是</a:t>
            </a:r>
            <a:r>
              <a:rPr lang="zh-TW" altLang="en-US" sz="2400" dirty="0">
                <a:solidFill>
                  <a:srgbClr val="FF0000"/>
                </a:solidFill>
                <a:latin typeface="华文细黑"/>
                <a:ea typeface="华文细黑"/>
                <a:cs typeface="华文细黑"/>
              </a:rPr>
              <a:t>圣灵的指挥</a:t>
            </a:r>
            <a:r>
              <a:rPr lang="en-US" altLang="zh-TW" sz="2400" dirty="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控制和赋权的事工</a:t>
            </a:r>
            <a:r>
              <a:rPr lang="en-US" altLang="zh-TW" sz="2400" dirty="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创立和加强了教会，并使它成长</a:t>
            </a:r>
            <a:r>
              <a:rPr lang="zh-CN" altLang="en-US" sz="2400" dirty="0">
                <a:solidFill>
                  <a:srgbClr val="FF0000"/>
                </a:solidFill>
                <a:latin typeface="华文细黑"/>
                <a:ea typeface="华文细黑"/>
                <a:cs typeface="华文细黑"/>
              </a:rPr>
              <a:t>。</a:t>
            </a:r>
            <a:endParaRPr lang="en-US" altLang="zh-CN" sz="2400" dirty="0">
              <a:solidFill>
                <a:srgbClr val="FF0000"/>
              </a:solidFill>
              <a:latin typeface="华文细黑"/>
              <a:ea typeface="华文细黑"/>
              <a:cs typeface="华文细黑"/>
            </a:endParaRPr>
          </a:p>
          <a:p>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三</a:t>
            </a:r>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使徒行传是</a:t>
            </a:r>
            <a:r>
              <a:rPr lang="zh-TW" altLang="en-US" sz="2400" dirty="0">
                <a:solidFill>
                  <a:srgbClr val="FF0000"/>
                </a:solidFill>
                <a:latin typeface="华文细黑"/>
                <a:ea typeface="华文细黑"/>
                <a:cs typeface="华文细黑"/>
              </a:rPr>
              <a:t>一个过渡时期</a:t>
            </a:r>
            <a:r>
              <a:rPr lang="en-US" altLang="zh-TW" sz="2400" dirty="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从耶稣的</a:t>
            </a:r>
            <a:r>
              <a:rPr lang="zh-CN" altLang="en-US" sz="2400" dirty="0">
                <a:solidFill>
                  <a:srgbClr val="FF0000"/>
                </a:solidFill>
                <a:latin typeface="华文细黑"/>
                <a:ea typeface="华文细黑"/>
                <a:cs typeface="华文细黑"/>
              </a:rPr>
              <a:t>事工</a:t>
            </a:r>
            <a:r>
              <a:rPr lang="zh-TW" altLang="en-US" sz="2400" dirty="0">
                <a:solidFill>
                  <a:srgbClr val="FF0000"/>
                </a:solidFill>
                <a:latin typeface="华文细黑"/>
                <a:ea typeface="华文细黑"/>
                <a:cs typeface="华文细黑"/>
              </a:rPr>
              <a:t>到使徒的</a:t>
            </a:r>
            <a:r>
              <a:rPr lang="en-US" altLang="zh-TW" sz="2400" dirty="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从旧约到新约</a:t>
            </a:r>
            <a:r>
              <a:rPr lang="en-US" altLang="zh-TW" sz="2400" dirty="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从以色列作神的见证</a:t>
            </a:r>
            <a:r>
              <a:rPr lang="zh-CN" altLang="en-US" sz="2400" dirty="0">
                <a:solidFill>
                  <a:srgbClr val="FF0000"/>
                </a:solidFill>
                <a:latin typeface="华文细黑"/>
                <a:ea typeface="华文细黑"/>
                <a:cs typeface="华文细黑"/>
              </a:rPr>
              <a:t>到教会作神</a:t>
            </a:r>
            <a:r>
              <a:rPr lang="zh-TW" altLang="en-US" sz="2400" dirty="0">
                <a:solidFill>
                  <a:srgbClr val="FF0000"/>
                </a:solidFill>
                <a:latin typeface="华文细黑"/>
                <a:ea typeface="华文细黑"/>
                <a:cs typeface="华文细黑"/>
              </a:rPr>
              <a:t>的见证</a:t>
            </a:r>
            <a:r>
              <a:rPr lang="en-US" altLang="zh-TW" sz="2400" dirty="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从犹太教出来</a:t>
            </a:r>
            <a:r>
              <a:rPr lang="en-US" altLang="zh-TW"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 </a:t>
            </a:r>
            <a:r>
              <a:rPr lang="zh-TW" altLang="en-US" sz="2400" dirty="0">
                <a:solidFill>
                  <a:srgbClr val="FF0000"/>
                </a:solidFill>
                <a:latin typeface="华文细黑"/>
                <a:ea typeface="华文细黑"/>
                <a:cs typeface="华文细黑"/>
              </a:rPr>
              <a:t>教会</a:t>
            </a:r>
            <a:r>
              <a:rPr lang="zh-CN" altLang="en-US" sz="2400" dirty="0">
                <a:solidFill>
                  <a:srgbClr val="FF0000"/>
                </a:solidFill>
                <a:latin typeface="华文细黑"/>
                <a:ea typeface="华文细黑"/>
                <a:cs typeface="华文细黑"/>
              </a:rPr>
              <a:t>诞生</a:t>
            </a:r>
            <a:r>
              <a:rPr lang="zh-TW" altLang="en-US" sz="2400" dirty="0">
                <a:solidFill>
                  <a:srgbClr val="FF0000"/>
                </a:solidFill>
                <a:latin typeface="华文细黑"/>
                <a:ea typeface="华文细黑"/>
                <a:cs typeface="华文细黑"/>
              </a:rPr>
              <a:t>了。</a:t>
            </a:r>
            <a:endParaRPr lang="en-US" altLang="zh-CN" sz="2400" dirty="0">
              <a:solidFill>
                <a:srgbClr val="FF0000"/>
              </a:solidFill>
              <a:latin typeface="华文细黑"/>
              <a:ea typeface="华文细黑"/>
              <a:cs typeface="华文细黑"/>
            </a:endParaRPr>
          </a:p>
          <a:p>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四</a:t>
            </a:r>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使徒行传</a:t>
            </a:r>
            <a:r>
              <a:rPr lang="zh-TW" altLang="en-US" sz="2400" dirty="0">
                <a:solidFill>
                  <a:srgbClr val="FF0000"/>
                </a:solidFill>
                <a:latin typeface="华文细黑"/>
                <a:ea typeface="华文细黑"/>
                <a:cs typeface="华文细黑"/>
              </a:rPr>
              <a:t>显示大使命</a:t>
            </a:r>
            <a:r>
              <a:rPr lang="zh-CN" altLang="en-US" sz="2400" dirty="0">
                <a:solidFill>
                  <a:srgbClr val="FF0000"/>
                </a:solidFill>
                <a:latin typeface="华文细黑"/>
                <a:ea typeface="华文细黑"/>
                <a:cs typeface="华文细黑"/>
              </a:rPr>
              <a:t>得以遵行</a:t>
            </a:r>
            <a:r>
              <a:rPr lang="en-US" altLang="zh-TW" sz="2400" dirty="0">
                <a:solidFill>
                  <a:srgbClr val="FF0000"/>
                </a:solidFill>
                <a:latin typeface="华文细黑"/>
                <a:ea typeface="华文细黑"/>
                <a:cs typeface="华文细黑"/>
              </a:rPr>
              <a:t>(1:8)</a:t>
            </a:r>
            <a:r>
              <a:rPr lang="zh-TW" altLang="en-US" sz="2400" dirty="0">
                <a:solidFill>
                  <a:srgbClr val="FF0000"/>
                </a:solidFill>
                <a:latin typeface="华文细黑"/>
                <a:ea typeface="华文细黑"/>
                <a:cs typeface="华文细黑"/>
              </a:rPr>
              <a:t>从证人到耶路撒冷</a:t>
            </a:r>
            <a:r>
              <a:rPr lang="en-US" altLang="zh-TW" sz="2400" dirty="0">
                <a:solidFill>
                  <a:srgbClr val="FF0000"/>
                </a:solidFill>
                <a:latin typeface="华文细黑"/>
                <a:ea typeface="华文细黑"/>
                <a:cs typeface="华文细黑"/>
              </a:rPr>
              <a:t>(1-8),</a:t>
            </a:r>
            <a:r>
              <a:rPr lang="zh-CN" altLang="en-US" sz="2400" dirty="0">
                <a:solidFill>
                  <a:srgbClr val="FF0000"/>
                </a:solidFill>
                <a:latin typeface="华文细黑"/>
                <a:ea typeface="华文细黑"/>
                <a:cs typeface="华文细黑"/>
              </a:rPr>
              <a:t>到</a:t>
            </a:r>
            <a:r>
              <a:rPr lang="zh-TW" altLang="en-US" sz="2400" dirty="0">
                <a:solidFill>
                  <a:srgbClr val="FF0000"/>
                </a:solidFill>
                <a:latin typeface="华文细黑"/>
                <a:ea typeface="华文细黑"/>
                <a:cs typeface="华文细黑"/>
              </a:rPr>
              <a:t>犹太和撒玛利亚</a:t>
            </a:r>
            <a:r>
              <a:rPr lang="en-US" altLang="zh-TW" sz="2400" dirty="0">
                <a:solidFill>
                  <a:srgbClr val="FF0000"/>
                </a:solidFill>
                <a:latin typeface="华文细黑"/>
                <a:ea typeface="华文细黑"/>
                <a:cs typeface="华文细黑"/>
              </a:rPr>
              <a:t>(8-12)</a:t>
            </a:r>
            <a:r>
              <a:rPr lang="zh-CN" altLang="en-US" sz="2400" dirty="0">
                <a:solidFill>
                  <a:srgbClr val="FF0000"/>
                </a:solidFill>
                <a:latin typeface="华文细黑"/>
                <a:ea typeface="华文细黑"/>
                <a:cs typeface="华文细黑"/>
              </a:rPr>
              <a:t>并到</a:t>
            </a:r>
            <a:r>
              <a:rPr lang="zh-TW" altLang="en-US" sz="2400" dirty="0">
                <a:solidFill>
                  <a:srgbClr val="FF0000"/>
                </a:solidFill>
                <a:latin typeface="华文细黑"/>
                <a:ea typeface="华文细黑"/>
                <a:cs typeface="华文细黑"/>
              </a:rPr>
              <a:t>地</a:t>
            </a:r>
            <a:r>
              <a:rPr lang="zh-CN" altLang="en-US" sz="2400" dirty="0">
                <a:solidFill>
                  <a:srgbClr val="FF0000"/>
                </a:solidFill>
                <a:latin typeface="华文细黑"/>
                <a:ea typeface="华文细黑"/>
                <a:cs typeface="华文细黑"/>
              </a:rPr>
              <a:t>极</a:t>
            </a:r>
            <a:r>
              <a:rPr lang="en-US" altLang="zh-CN" sz="2400" dirty="0">
                <a:solidFill>
                  <a:srgbClr val="FF0000"/>
                </a:solidFill>
                <a:latin typeface="华文细黑"/>
                <a:ea typeface="华文细黑"/>
                <a:cs typeface="华文细黑"/>
              </a:rPr>
              <a:t>(</a:t>
            </a:r>
            <a:r>
              <a:rPr lang="en-US" altLang="zh-TW" sz="2400" dirty="0">
                <a:solidFill>
                  <a:srgbClr val="FF0000"/>
                </a:solidFill>
                <a:latin typeface="华文细黑"/>
                <a:ea typeface="华文细黑"/>
                <a:cs typeface="华文细黑"/>
              </a:rPr>
              <a:t>13-28)</a:t>
            </a:r>
            <a:r>
              <a:rPr lang="zh-CN" altLang="en-US" sz="2400" dirty="0">
                <a:solidFill>
                  <a:srgbClr val="FF0000"/>
                </a:solidFill>
                <a:latin typeface="华文细黑"/>
                <a:ea typeface="华文细黑"/>
                <a:cs typeface="华文细黑"/>
              </a:rPr>
              <a:t>。</a:t>
            </a:r>
            <a:endParaRPr lang="en-US" altLang="zh-CN" sz="2400" dirty="0">
              <a:solidFill>
                <a:srgbClr val="FF0000"/>
              </a:solidFill>
              <a:latin typeface="华文细黑"/>
              <a:ea typeface="华文细黑"/>
              <a:cs typeface="华文细黑"/>
            </a:endParaRPr>
          </a:p>
          <a:p>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五</a:t>
            </a:r>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圣灵将</a:t>
            </a:r>
            <a:r>
              <a:rPr lang="zh-TW" altLang="en-US" sz="2400" dirty="0">
                <a:solidFill>
                  <a:srgbClr val="FF0000"/>
                </a:solidFill>
                <a:latin typeface="华文细黑"/>
                <a:ea typeface="华文细黑"/>
                <a:cs typeface="华文细黑"/>
              </a:rPr>
              <a:t>继续</a:t>
            </a:r>
            <a:r>
              <a:rPr lang="zh-CN" altLang="en-US" sz="2400" dirty="0">
                <a:solidFill>
                  <a:srgbClr val="FF0000"/>
                </a:solidFill>
                <a:latin typeface="华文细黑"/>
                <a:ea typeface="华文细黑"/>
                <a:cs typeface="华文细黑"/>
              </a:rPr>
              <a:t>在教会作工，书写使徒行传</a:t>
            </a:r>
            <a:r>
              <a:rPr lang="en-US" altLang="zh-CN" sz="2400" dirty="0">
                <a:solidFill>
                  <a:srgbClr val="FF0000"/>
                </a:solidFill>
                <a:latin typeface="华文细黑"/>
                <a:ea typeface="华文细黑"/>
                <a:cs typeface="华文细黑"/>
              </a:rPr>
              <a:t>28</a:t>
            </a:r>
            <a:r>
              <a:rPr lang="zh-CN" altLang="en-US" sz="2400" dirty="0">
                <a:solidFill>
                  <a:srgbClr val="FF0000"/>
                </a:solidFill>
                <a:latin typeface="华文细黑"/>
                <a:ea typeface="华文细黑"/>
                <a:cs typeface="华文细黑"/>
              </a:rPr>
              <a:t>章</a:t>
            </a:r>
            <a:r>
              <a:rPr lang="en-US" altLang="zh-CN" sz="2400" dirty="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加上）。</a:t>
            </a:r>
            <a:endParaRPr lang="en-US" altLang="zh-CN" sz="2400" dirty="0">
              <a:solidFill>
                <a:srgbClr val="FF0000"/>
              </a:solidFill>
              <a:latin typeface="华文细黑"/>
              <a:ea typeface="华文细黑"/>
              <a:cs typeface="华文细黑"/>
            </a:endParaRPr>
          </a:p>
          <a:p>
            <a:r>
              <a:rPr lang="en-US" sz="2400" dirty="0">
                <a:latin typeface="Arial Narrow"/>
                <a:cs typeface="Arial Narrow"/>
              </a:rPr>
              <a:t>(1)Christ builds His Church(the Acts of the Spirit of Christ through the Apostles). (2)The Acts were the Spirit’s directing, controlling, and empowering ministry that founded and strengthened the church and caused it to grow. </a:t>
            </a:r>
          </a:p>
          <a:p>
            <a:r>
              <a:rPr lang="en-US" sz="2400" dirty="0">
                <a:latin typeface="Arial Narrow"/>
                <a:cs typeface="Arial Narrow"/>
              </a:rPr>
              <a:t>(3)The Acts is a time of transitions: from ministry of Jesus to that of the apostles; from the Old Covenant to the New Covenant; from Israel as God’s witness to the Church as God’s witness; from Judaism is going out and Church is coming in. </a:t>
            </a:r>
          </a:p>
          <a:p>
            <a:r>
              <a:rPr lang="en-US" sz="2400" dirty="0">
                <a:latin typeface="Arial Narrow"/>
                <a:cs typeface="Arial Narrow"/>
              </a:rPr>
              <a:t>(4)The Acts show the fulfillment of the Great Commission(1:8) from the witness to Jerusalem(1-8), to Judea and Samaria(8-12), and to the ends of earth(13-28). </a:t>
            </a:r>
          </a:p>
          <a:p>
            <a:r>
              <a:rPr lang="en-US" sz="2400">
                <a:latin typeface="Arial Narrow"/>
                <a:cs typeface="Arial Narrow"/>
              </a:rPr>
              <a:t>(5)The Acts are the continuing Acts of the Spirit in Churches in 28 chapters(plus).</a:t>
            </a:r>
            <a:endParaRPr lang="en-US" altLang="zh-TW" sz="2400" dirty="0">
              <a:latin typeface="Arial Narrow"/>
              <a:ea typeface="华文细黑"/>
              <a:cs typeface="Arial Narrow"/>
            </a:endParaRPr>
          </a:p>
        </p:txBody>
      </p:sp>
      <p:sp>
        <p:nvSpPr>
          <p:cNvPr id="10" name="TextBox 9"/>
          <p:cNvSpPr txBox="1"/>
          <p:nvPr/>
        </p:nvSpPr>
        <p:spPr>
          <a:xfrm>
            <a:off x="8573850" y="-73128"/>
            <a:ext cx="1101818" cy="523220"/>
          </a:xfrm>
          <a:prstGeom prst="rect">
            <a:avLst/>
          </a:prstGeom>
          <a:noFill/>
        </p:spPr>
        <p:txBody>
          <a:bodyPr wrap="square" rtlCol="0">
            <a:spAutoFit/>
          </a:bodyPr>
          <a:lstStyle/>
          <a:p>
            <a:r>
              <a:rPr lang="en-US" altLang="zh-CN" sz="2800" dirty="0" smtClean="0">
                <a:solidFill>
                  <a:srgbClr val="0000FF"/>
                </a:solidFill>
                <a:latin typeface="华文细黑"/>
                <a:ea typeface="华文细黑"/>
                <a:cs typeface="华文细黑"/>
              </a:rPr>
              <a:t>(2)</a:t>
            </a:r>
            <a:endParaRPr lang="en-US" sz="2800" dirty="0">
              <a:solidFill>
                <a:srgbClr val="0000FF"/>
              </a:solidFill>
              <a:latin typeface="华文细黑"/>
              <a:ea typeface="华文细黑"/>
              <a:cs typeface="华文细黑"/>
            </a:endParaRPr>
          </a:p>
        </p:txBody>
      </p:sp>
    </p:spTree>
    <p:extLst>
      <p:ext uri="{BB962C8B-B14F-4D97-AF65-F5344CB8AC3E}">
        <p14:creationId xmlns:p14="http://schemas.microsoft.com/office/powerpoint/2010/main" val="16916307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092"/>
            <a:ext cx="9144000" cy="862122"/>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华文细黑"/>
              <a:ea typeface="华文细黑"/>
              <a:cs typeface="华文细黑"/>
            </a:endParaRPr>
          </a:p>
        </p:txBody>
      </p:sp>
      <p:sp>
        <p:nvSpPr>
          <p:cNvPr id="22" name="TextBox 21"/>
          <p:cNvSpPr txBox="1"/>
          <p:nvPr/>
        </p:nvSpPr>
        <p:spPr>
          <a:xfrm>
            <a:off x="-86162" y="-13504"/>
            <a:ext cx="9153201" cy="954107"/>
          </a:xfrm>
          <a:prstGeom prst="rect">
            <a:avLst/>
          </a:prstGeom>
          <a:noFill/>
        </p:spPr>
        <p:txBody>
          <a:bodyPr wrap="square" rtlCol="0">
            <a:spAutoFit/>
          </a:bodyPr>
          <a:lstStyle/>
          <a:p>
            <a:r>
              <a:rPr lang="en-US" altLang="zh-CN" sz="2800" b="1" dirty="0" smtClean="0">
                <a:solidFill>
                  <a:srgbClr val="FF0000"/>
                </a:solidFill>
                <a:latin typeface="Arial Narrow"/>
                <a:ea typeface="华文细黑"/>
                <a:cs typeface="Arial Narrow"/>
              </a:rPr>
              <a:t>B</a:t>
            </a:r>
            <a:r>
              <a:rPr lang="zh-CN" altLang="en-US" sz="2800" b="1" dirty="0" smtClean="0">
                <a:solidFill>
                  <a:srgbClr val="FF0000"/>
                </a:solidFill>
                <a:latin typeface="Arial Narrow"/>
                <a:ea typeface="华文细黑"/>
                <a:cs typeface="Arial Narrow"/>
              </a:rPr>
              <a:t>。</a:t>
            </a:r>
            <a:r>
              <a:rPr lang="zh-CN" altLang="en-US" sz="2800" b="1" dirty="0" smtClean="0">
                <a:solidFill>
                  <a:srgbClr val="FF0000"/>
                </a:solidFill>
                <a:latin typeface="华文细黑"/>
                <a:ea typeface="华文细黑"/>
                <a:cs typeface="华文细黑"/>
              </a:rPr>
              <a:t>约</a:t>
            </a:r>
            <a:r>
              <a:rPr lang="zh-CN" altLang="en-US" sz="2800" b="1" dirty="0">
                <a:solidFill>
                  <a:srgbClr val="FF0000"/>
                </a:solidFill>
                <a:latin typeface="华文细黑"/>
                <a:ea typeface="华文细黑"/>
                <a:cs typeface="华文细黑"/>
              </a:rPr>
              <a:t>帕</a:t>
            </a:r>
            <a:r>
              <a:rPr lang="zh-CN" altLang="en-US" sz="2800" b="1" dirty="0" smtClean="0">
                <a:solidFill>
                  <a:srgbClr val="FF0000"/>
                </a:solidFill>
                <a:latin typeface="Arial Narrow"/>
                <a:ea typeface="华文细黑"/>
                <a:cs typeface="Arial Narrow"/>
              </a:rPr>
              <a:t>的</a:t>
            </a:r>
            <a:r>
              <a:rPr lang="zh-CN" altLang="en-US" sz="2800" b="1" dirty="0" smtClean="0">
                <a:solidFill>
                  <a:srgbClr val="FF0000"/>
                </a:solidFill>
                <a:latin typeface="Arial Narrow"/>
                <a:ea typeface="华文细黑"/>
                <a:cs typeface="Arial Narrow"/>
              </a:rPr>
              <a:t>地理位置。</a:t>
            </a:r>
            <a:endParaRPr lang="en-US" altLang="zh-CN" sz="2800" b="1" dirty="0" smtClean="0">
              <a:solidFill>
                <a:srgbClr val="FF0000"/>
              </a:solidFill>
              <a:latin typeface="Arial Narrow"/>
              <a:ea typeface="华文细黑"/>
              <a:cs typeface="Arial Narrow"/>
            </a:endParaRPr>
          </a:p>
          <a:p>
            <a:r>
              <a:rPr lang="en-US" sz="2800" b="1" dirty="0" smtClean="0">
                <a:latin typeface="Arial Narrow"/>
                <a:cs typeface="Arial Narrow"/>
              </a:rPr>
              <a:t>B. </a:t>
            </a:r>
            <a:r>
              <a:rPr lang="en-US" sz="2800" b="1" dirty="0" smtClean="0">
                <a:latin typeface="Arial Narrow"/>
                <a:cs typeface="Arial Narrow"/>
              </a:rPr>
              <a:t>Joppa</a:t>
            </a:r>
            <a:r>
              <a:rPr lang="en-US" altLang="zh-CN" sz="2800" b="1" dirty="0" smtClean="0">
                <a:latin typeface="Arial Narrow"/>
                <a:cs typeface="Arial Narrow"/>
              </a:rPr>
              <a:t> </a:t>
            </a:r>
            <a:r>
              <a:rPr lang="en-US" altLang="zh-CN" sz="2800" b="1" dirty="0" smtClean="0">
                <a:latin typeface="Arial Narrow"/>
                <a:cs typeface="Arial Narrow"/>
              </a:rPr>
              <a:t>l</a:t>
            </a:r>
            <a:r>
              <a:rPr lang="en-US" sz="2800" b="1" dirty="0" smtClean="0">
                <a:latin typeface="Arial Narrow"/>
                <a:cs typeface="Arial Narrow"/>
              </a:rPr>
              <a:t>ocation.</a:t>
            </a:r>
            <a:r>
              <a:rPr lang="en-US" sz="2800" dirty="0" smtClean="0">
                <a:latin typeface="Arial Narrow"/>
                <a:cs typeface="Arial Narrow"/>
              </a:rPr>
              <a:t> </a:t>
            </a:r>
            <a:endParaRPr lang="en-US" sz="2800" b="1" dirty="0">
              <a:latin typeface="Arial Narrow"/>
              <a:ea typeface="华文细黑"/>
              <a:cs typeface="Arial Narrow"/>
            </a:endParaRPr>
          </a:p>
        </p:txBody>
      </p:sp>
      <p:sp>
        <p:nvSpPr>
          <p:cNvPr id="12" name="TextBox 11"/>
          <p:cNvSpPr txBox="1"/>
          <p:nvPr/>
        </p:nvSpPr>
        <p:spPr>
          <a:xfrm>
            <a:off x="8573850" y="-73128"/>
            <a:ext cx="1101818" cy="523220"/>
          </a:xfrm>
          <a:prstGeom prst="rect">
            <a:avLst/>
          </a:prstGeom>
          <a:noFill/>
        </p:spPr>
        <p:txBody>
          <a:bodyPr wrap="square" rtlCol="0">
            <a:spAutoFit/>
          </a:bodyPr>
          <a:lstStyle/>
          <a:p>
            <a:r>
              <a:rPr lang="en-US" altLang="zh-CN" sz="2800" dirty="0" smtClean="0">
                <a:solidFill>
                  <a:srgbClr val="0000FF"/>
                </a:solidFill>
                <a:latin typeface="华文细黑"/>
                <a:ea typeface="华文细黑"/>
                <a:cs typeface="华文细黑"/>
              </a:rPr>
              <a:t>(3)</a:t>
            </a:r>
            <a:endParaRPr lang="en-US" sz="2800" dirty="0">
              <a:solidFill>
                <a:srgbClr val="0000FF"/>
              </a:solidFill>
              <a:latin typeface="华文细黑"/>
              <a:ea typeface="华文细黑"/>
              <a:cs typeface="华文细黑"/>
            </a:endParaRPr>
          </a:p>
        </p:txBody>
      </p:sp>
      <p:pic>
        <p:nvPicPr>
          <p:cNvPr id="3" name="Picture 2"/>
          <p:cNvPicPr>
            <a:picLocks noChangeAspect="1"/>
          </p:cNvPicPr>
          <p:nvPr/>
        </p:nvPicPr>
        <p:blipFill>
          <a:blip r:embed="rId3"/>
          <a:stretch>
            <a:fillRect/>
          </a:stretch>
        </p:blipFill>
        <p:spPr>
          <a:xfrm>
            <a:off x="4833959" y="450092"/>
            <a:ext cx="4336331" cy="6431000"/>
          </a:xfrm>
          <a:prstGeom prst="rect">
            <a:avLst/>
          </a:prstGeom>
        </p:spPr>
      </p:pic>
      <p:pic>
        <p:nvPicPr>
          <p:cNvPr id="5" name="Picture 4"/>
          <p:cNvPicPr>
            <a:picLocks noChangeAspect="1"/>
          </p:cNvPicPr>
          <p:nvPr/>
        </p:nvPicPr>
        <p:blipFill>
          <a:blip r:embed="rId4"/>
          <a:stretch>
            <a:fillRect/>
          </a:stretch>
        </p:blipFill>
        <p:spPr>
          <a:xfrm>
            <a:off x="0" y="885214"/>
            <a:ext cx="4725376" cy="5943600"/>
          </a:xfrm>
          <a:prstGeom prst="rect">
            <a:avLst/>
          </a:prstGeom>
        </p:spPr>
      </p:pic>
    </p:spTree>
    <p:extLst>
      <p:ext uri="{BB962C8B-B14F-4D97-AF65-F5344CB8AC3E}">
        <p14:creationId xmlns:p14="http://schemas.microsoft.com/office/powerpoint/2010/main" val="20384089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093"/>
            <a:ext cx="9144000" cy="409648"/>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华文细黑"/>
              <a:ea typeface="华文细黑"/>
              <a:cs typeface="华文细黑"/>
            </a:endParaRPr>
          </a:p>
        </p:txBody>
      </p:sp>
      <p:sp>
        <p:nvSpPr>
          <p:cNvPr id="17" name="TextBox 16"/>
          <p:cNvSpPr txBox="1"/>
          <p:nvPr/>
        </p:nvSpPr>
        <p:spPr>
          <a:xfrm>
            <a:off x="-28442" y="-90480"/>
            <a:ext cx="9153201" cy="523220"/>
          </a:xfrm>
          <a:prstGeom prst="rect">
            <a:avLst/>
          </a:prstGeom>
          <a:noFill/>
        </p:spPr>
        <p:txBody>
          <a:bodyPr wrap="square" rtlCol="0">
            <a:spAutoFit/>
          </a:bodyPr>
          <a:lstStyle/>
          <a:p>
            <a:r>
              <a:rPr lang="en-US" altLang="zh-CN" sz="2800" b="1" dirty="0" smtClean="0">
                <a:solidFill>
                  <a:srgbClr val="FF0000"/>
                </a:solidFill>
                <a:latin typeface="Arial Narrow"/>
                <a:ea typeface="华文细黑"/>
                <a:cs typeface="Arial Narrow"/>
              </a:rPr>
              <a:t>C</a:t>
            </a:r>
            <a:r>
              <a:rPr lang="zh-CN" altLang="en-US" sz="2800" b="1" dirty="0" smtClean="0">
                <a:solidFill>
                  <a:srgbClr val="FF0000"/>
                </a:solidFill>
                <a:latin typeface="Arial Narrow"/>
                <a:ea typeface="华文细黑"/>
                <a:cs typeface="Arial Narrow"/>
              </a:rPr>
              <a:t>。</a:t>
            </a:r>
            <a:r>
              <a:rPr lang="zh-CN" altLang="en-US" sz="2800" b="1" dirty="0" smtClean="0">
                <a:solidFill>
                  <a:srgbClr val="FF0000"/>
                </a:solidFill>
                <a:latin typeface="华文细黑"/>
                <a:ea typeface="华文细黑"/>
                <a:cs typeface="华文细黑"/>
              </a:rPr>
              <a:t>约</a:t>
            </a:r>
            <a:r>
              <a:rPr lang="zh-CN" altLang="en-US" sz="2800" b="1" dirty="0" smtClean="0">
                <a:solidFill>
                  <a:srgbClr val="FF0000"/>
                </a:solidFill>
                <a:latin typeface="华文细黑"/>
                <a:ea typeface="华文细黑"/>
                <a:cs typeface="华文细黑"/>
              </a:rPr>
              <a:t>帕</a:t>
            </a:r>
            <a:r>
              <a:rPr lang="zh-CN" altLang="en-US" sz="2800" b="1" dirty="0" smtClean="0">
                <a:solidFill>
                  <a:srgbClr val="FF0000"/>
                </a:solidFill>
                <a:latin typeface="华文细黑"/>
                <a:ea typeface="华文细黑"/>
                <a:cs typeface="华文细黑"/>
              </a:rPr>
              <a:t>的历</a:t>
            </a:r>
            <a:r>
              <a:rPr lang="zh-CN" altLang="en-US" sz="2800" b="1" dirty="0" smtClean="0">
                <a:solidFill>
                  <a:srgbClr val="FF0000"/>
                </a:solidFill>
                <a:latin typeface="Arial Narrow"/>
                <a:ea typeface="华文细黑"/>
                <a:cs typeface="Arial Narrow"/>
              </a:rPr>
              <a:t>史</a:t>
            </a:r>
            <a:r>
              <a:rPr lang="zh-CN" altLang="en-US" sz="2800" b="1" dirty="0" smtClean="0">
                <a:solidFill>
                  <a:srgbClr val="FF0000"/>
                </a:solidFill>
                <a:latin typeface="Arial Narrow"/>
                <a:ea typeface="华文细黑"/>
                <a:cs typeface="Arial Narrow"/>
              </a:rPr>
              <a:t>背景。</a:t>
            </a:r>
            <a:r>
              <a:rPr lang="en-US" sz="2800" b="1" dirty="0" smtClean="0">
                <a:latin typeface="Arial Narrow"/>
                <a:cs typeface="Arial Narrow"/>
              </a:rPr>
              <a:t>C</a:t>
            </a:r>
            <a:r>
              <a:rPr lang="en-US" sz="2800" b="1" dirty="0">
                <a:latin typeface="Arial Narrow"/>
                <a:cs typeface="Arial Narrow"/>
              </a:rPr>
              <a:t>. </a:t>
            </a:r>
            <a:r>
              <a:rPr lang="en-US" sz="2800" b="1" dirty="0" smtClean="0">
                <a:latin typeface="Arial Narrow"/>
                <a:cs typeface="Arial Narrow"/>
              </a:rPr>
              <a:t>Joppa </a:t>
            </a:r>
            <a:r>
              <a:rPr lang="en-US" sz="2800" b="1" dirty="0" smtClean="0">
                <a:latin typeface="Arial Narrow"/>
                <a:cs typeface="Arial Narrow"/>
              </a:rPr>
              <a:t>historical background</a:t>
            </a:r>
            <a:r>
              <a:rPr lang="en-US" sz="2800" dirty="0" smtClean="0">
                <a:latin typeface="Arial Narrow"/>
                <a:cs typeface="Arial Narrow"/>
              </a:rPr>
              <a:t>.</a:t>
            </a:r>
            <a:endParaRPr lang="en-US" sz="2800" b="1" dirty="0">
              <a:latin typeface="Arial Narrow"/>
              <a:ea typeface="华文细黑"/>
              <a:cs typeface="Arial Narrow"/>
            </a:endParaRPr>
          </a:p>
        </p:txBody>
      </p:sp>
      <p:sp>
        <p:nvSpPr>
          <p:cNvPr id="8" name="Rectangle 7"/>
          <p:cNvSpPr/>
          <p:nvPr/>
        </p:nvSpPr>
        <p:spPr>
          <a:xfrm>
            <a:off x="-43895" y="444578"/>
            <a:ext cx="9187896" cy="6370974"/>
          </a:xfrm>
          <a:prstGeom prst="rect">
            <a:avLst/>
          </a:prstGeom>
        </p:spPr>
        <p:txBody>
          <a:bodyPr wrap="square">
            <a:spAutoFit/>
          </a:bodyPr>
          <a:lstStyle/>
          <a:p>
            <a:r>
              <a:rPr lang="en-US" altLang="zh-CN"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一</a:t>
            </a:r>
            <a:r>
              <a:rPr lang="en-US" altLang="zh-CN" sz="2400" dirty="0" smtClean="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 </a:t>
            </a:r>
            <a:r>
              <a:rPr lang="zh-TW" altLang="en-US" sz="2400" dirty="0" smtClean="0">
                <a:solidFill>
                  <a:srgbClr val="FF0000"/>
                </a:solidFill>
                <a:latin typeface="华文细黑"/>
                <a:ea typeface="华文细黑"/>
                <a:cs typeface="华文细黑"/>
              </a:rPr>
              <a:t>约帕</a:t>
            </a:r>
            <a:r>
              <a:rPr lang="zh-CN" altLang="en-US" sz="2400" dirty="0" smtClean="0">
                <a:solidFill>
                  <a:srgbClr val="FF0000"/>
                </a:solidFill>
                <a:latin typeface="华文细黑"/>
                <a:ea typeface="华文细黑"/>
                <a:cs typeface="华文细黑"/>
              </a:rPr>
              <a:t>城</a:t>
            </a:r>
            <a:r>
              <a:rPr lang="zh-TW" altLang="en-US" sz="2400" dirty="0" smtClean="0">
                <a:solidFill>
                  <a:srgbClr val="FF0000"/>
                </a:solidFill>
                <a:latin typeface="华文细黑"/>
                <a:ea typeface="华文细黑"/>
                <a:cs typeface="华文细黑"/>
              </a:rPr>
              <a:t>，现代</a:t>
            </a:r>
            <a:r>
              <a:rPr lang="zh-CN" altLang="en-US" sz="2400" dirty="0" smtClean="0">
                <a:solidFill>
                  <a:srgbClr val="FF0000"/>
                </a:solidFill>
                <a:latin typeface="华文细黑"/>
                <a:ea typeface="华文细黑"/>
                <a:cs typeface="华文细黑"/>
              </a:rPr>
              <a:t>称为</a:t>
            </a:r>
            <a:r>
              <a:rPr lang="zh-TW" altLang="en-US" sz="2400" dirty="0" smtClean="0">
                <a:solidFill>
                  <a:srgbClr val="FF0000"/>
                </a:solidFill>
                <a:latin typeface="华文细黑"/>
                <a:ea typeface="华文细黑"/>
                <a:cs typeface="华文细黑"/>
              </a:rPr>
              <a:t>雅法</a:t>
            </a:r>
            <a:r>
              <a:rPr lang="zh-TW" altLang="en-US" sz="2400" dirty="0">
                <a:solidFill>
                  <a:srgbClr val="FF0000"/>
                </a:solidFill>
                <a:latin typeface="华文细黑"/>
                <a:ea typeface="华文细黑"/>
                <a:cs typeface="华文细黑"/>
              </a:rPr>
              <a:t>，位于耶路撒冷西北</a:t>
            </a:r>
            <a:r>
              <a:rPr lang="en-US" altLang="zh-TW" sz="2400" dirty="0" smtClean="0">
                <a:solidFill>
                  <a:srgbClr val="FF0000"/>
                </a:solidFill>
                <a:latin typeface="华文细黑"/>
                <a:ea typeface="华文细黑"/>
                <a:cs typeface="华文细黑"/>
              </a:rPr>
              <a:t>35</a:t>
            </a:r>
            <a:r>
              <a:rPr lang="zh-CN" altLang="en-US" sz="2400" dirty="0" smtClean="0">
                <a:solidFill>
                  <a:srgbClr val="FF0000"/>
                </a:solidFill>
                <a:latin typeface="华文细黑"/>
                <a:ea typeface="华文细黑"/>
                <a:cs typeface="华文细黑"/>
              </a:rPr>
              <a:t>英</a:t>
            </a:r>
            <a:r>
              <a:rPr lang="zh-TW" altLang="en-US" sz="2400" dirty="0" smtClean="0">
                <a:solidFill>
                  <a:srgbClr val="FF0000"/>
                </a:solidFill>
                <a:latin typeface="华文细黑"/>
                <a:ea typeface="华文细黑"/>
                <a:cs typeface="华文细黑"/>
              </a:rPr>
              <a:t>里的</a:t>
            </a:r>
            <a:r>
              <a:rPr lang="zh-TW" altLang="en-US" sz="2400" dirty="0">
                <a:solidFill>
                  <a:srgbClr val="FF0000"/>
                </a:solidFill>
                <a:latin typeface="华文细黑"/>
                <a:ea typeface="华文细黑"/>
                <a:cs typeface="华文细黑"/>
              </a:rPr>
              <a:t>海岸上，是世界上最古老的海港之一</a:t>
            </a:r>
            <a:r>
              <a:rPr lang="zh-TW" altLang="en-US" sz="2400"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这个城市属于但支派，在圣经里很</a:t>
            </a:r>
            <a:r>
              <a:rPr lang="zh-CN" altLang="en-US" sz="2400" dirty="0" smtClean="0">
                <a:solidFill>
                  <a:srgbClr val="FF0000"/>
                </a:solidFill>
                <a:latin typeface="华文细黑"/>
                <a:ea typeface="华文细黑"/>
                <a:cs typeface="华文细黑"/>
              </a:rPr>
              <a:t>重要</a:t>
            </a:r>
            <a:r>
              <a:rPr lang="en-US" altLang="zh-TW" sz="2400" dirty="0" smtClean="0">
                <a:solidFill>
                  <a:srgbClr val="FF0000"/>
                </a:solidFill>
                <a:latin typeface="华文细黑"/>
                <a:ea typeface="华文细黑"/>
                <a:cs typeface="华文细黑"/>
              </a:rPr>
              <a:t>(</a:t>
            </a:r>
            <a:r>
              <a:rPr lang="zh-TW" altLang="en-US" sz="2400" dirty="0" smtClean="0">
                <a:solidFill>
                  <a:srgbClr val="FF0000"/>
                </a:solidFill>
                <a:latin typeface="华文细黑"/>
                <a:ea typeface="华文细黑"/>
                <a:cs typeface="华文细黑"/>
              </a:rPr>
              <a:t>约书</a:t>
            </a:r>
            <a:r>
              <a:rPr lang="en-US" altLang="zh-TW" sz="2400" dirty="0" smtClean="0">
                <a:solidFill>
                  <a:srgbClr val="FF0000"/>
                </a:solidFill>
                <a:latin typeface="华文细黑"/>
                <a:ea typeface="华文细黑"/>
                <a:cs typeface="华文细黑"/>
              </a:rPr>
              <a:t>19:46)</a:t>
            </a:r>
            <a:r>
              <a:rPr lang="zh-TW" altLang="en-US" sz="2400"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从那里，雪松原木被漂浮运送到耶路撒冷建造圣殿。</a:t>
            </a:r>
            <a:r>
              <a:rPr lang="en-US" sz="2400" dirty="0">
                <a:solidFill>
                  <a:srgbClr val="FF0000"/>
                </a:solidFill>
                <a:latin typeface="华文细黑"/>
                <a:ea typeface="华文细黑"/>
                <a:cs typeface="华文细黑"/>
              </a:rPr>
              <a:t> </a:t>
            </a:r>
            <a:r>
              <a:rPr lang="en-US" altLang="zh-TW"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代下</a:t>
            </a:r>
            <a:r>
              <a:rPr lang="en-US" altLang="zh-TW" sz="2400" dirty="0" smtClean="0">
                <a:solidFill>
                  <a:srgbClr val="FF0000"/>
                </a:solidFill>
                <a:latin typeface="华文细黑"/>
                <a:ea typeface="华文细黑"/>
                <a:cs typeface="华文细黑"/>
              </a:rPr>
              <a:t>2:16</a:t>
            </a:r>
            <a:r>
              <a:rPr lang="en-US" altLang="zh-TW" sz="2400" dirty="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以斯</a:t>
            </a:r>
            <a:r>
              <a:rPr lang="en-US" altLang="zh-TW" sz="2400" dirty="0" smtClean="0">
                <a:solidFill>
                  <a:srgbClr val="FF0000"/>
                </a:solidFill>
                <a:latin typeface="华文细黑"/>
                <a:ea typeface="华文细黑"/>
                <a:cs typeface="华文细黑"/>
              </a:rPr>
              <a:t>3:7)</a:t>
            </a:r>
            <a:r>
              <a:rPr lang="zh-CN" altLang="en-US" sz="2400"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当约拿试图逃离神的时候，他上了</a:t>
            </a:r>
            <a:r>
              <a:rPr lang="zh-CN" altLang="en-US" sz="2400" dirty="0" smtClean="0">
                <a:solidFill>
                  <a:srgbClr val="FF0000"/>
                </a:solidFill>
                <a:latin typeface="华文细黑"/>
                <a:ea typeface="华文细黑"/>
                <a:cs typeface="华文细黑"/>
              </a:rPr>
              <a:t>船</a:t>
            </a:r>
            <a:r>
              <a:rPr lang="en-US" altLang="zh-TW" sz="2400" dirty="0" smtClean="0">
                <a:solidFill>
                  <a:srgbClr val="FF0000"/>
                </a:solidFill>
                <a:latin typeface="华文细黑"/>
                <a:ea typeface="华文细黑"/>
                <a:cs typeface="华文细黑"/>
              </a:rPr>
              <a:t>(</a:t>
            </a:r>
            <a:r>
              <a:rPr lang="zh-TW" altLang="en-US" sz="2400" dirty="0" smtClean="0">
                <a:solidFill>
                  <a:srgbClr val="FF0000"/>
                </a:solidFill>
                <a:latin typeface="华文细黑"/>
                <a:ea typeface="华文细黑"/>
                <a:cs typeface="华文细黑"/>
              </a:rPr>
              <a:t>拿</a:t>
            </a:r>
            <a:r>
              <a:rPr lang="en-US" altLang="zh-TW" sz="2400" dirty="0" smtClean="0">
                <a:solidFill>
                  <a:srgbClr val="FF0000"/>
                </a:solidFill>
                <a:latin typeface="华文细黑"/>
                <a:ea typeface="华文细黑"/>
                <a:cs typeface="华文细黑"/>
              </a:rPr>
              <a:t>1:3)</a:t>
            </a:r>
            <a:r>
              <a:rPr lang="zh-TW" altLang="en-US" sz="2400"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二</a:t>
            </a:r>
            <a:r>
              <a:rPr lang="en-US" altLang="zh-CN" sz="2400" dirty="0" smtClean="0">
                <a:solidFill>
                  <a:srgbClr val="FF0000"/>
                </a:solidFill>
                <a:latin typeface="华文细黑"/>
                <a:ea typeface="华文细黑"/>
                <a:cs typeface="华文细黑"/>
              </a:rPr>
              <a:t>)</a:t>
            </a:r>
            <a:r>
              <a:rPr lang="zh-CN" altLang="en-US" sz="2400" dirty="0">
                <a:solidFill>
                  <a:srgbClr val="FF0000"/>
                </a:solidFill>
                <a:latin typeface="华文细黑"/>
                <a:ea typeface="华文细黑"/>
                <a:cs typeface="华文细黑"/>
              </a:rPr>
              <a:t>约帕教会是由五旬节的信徒或是大逼迫期间分散的忠实信徒创立的</a:t>
            </a:r>
            <a:r>
              <a:rPr lang="zh-CN" altLang="en-US" sz="2400" dirty="0" smtClean="0">
                <a:solidFill>
                  <a:srgbClr val="FF0000"/>
                </a:solidFill>
                <a:latin typeface="华文细黑"/>
                <a:ea typeface="华文细黑"/>
                <a:cs typeface="华文细黑"/>
              </a:rPr>
              <a:t>。</a:t>
            </a:r>
            <a:endParaRPr lang="en-US" altLang="zh-TW" sz="2400" dirty="0" smtClean="0">
              <a:solidFill>
                <a:srgbClr val="FF0000"/>
              </a:solidFill>
              <a:latin typeface="华文细黑"/>
              <a:ea typeface="华文细黑"/>
              <a:cs typeface="华文细黑"/>
            </a:endParaRPr>
          </a:p>
          <a:p>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三</a:t>
            </a:r>
            <a:r>
              <a:rPr lang="en-US" altLang="zh-CN" sz="2400" dirty="0" smtClean="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 约帕教堂代表着“美丽的”</a:t>
            </a:r>
            <a:r>
              <a:rPr lang="zh-TW" altLang="en-US" sz="2400" dirty="0" smtClean="0">
                <a:solidFill>
                  <a:srgbClr val="FF0000"/>
                </a:solidFill>
                <a:latin typeface="华文细黑"/>
                <a:ea typeface="华文细黑"/>
                <a:cs typeface="华文细黑"/>
              </a:rPr>
              <a:t>教会</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四</a:t>
            </a:r>
            <a:r>
              <a:rPr lang="en-US" altLang="zh-CN" sz="2400" dirty="0" smtClean="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 约帕</a:t>
            </a:r>
            <a:r>
              <a:rPr lang="zh-TW" altLang="en-US" sz="2400" dirty="0" smtClean="0">
                <a:solidFill>
                  <a:srgbClr val="FF0000"/>
                </a:solidFill>
                <a:latin typeface="华文细黑"/>
                <a:ea typeface="华文细黑"/>
                <a:cs typeface="华文细黑"/>
              </a:rPr>
              <a:t>意</a:t>
            </a:r>
            <a:r>
              <a:rPr lang="zh-CN" altLang="en-US" sz="2400" dirty="0" smtClean="0">
                <a:solidFill>
                  <a:srgbClr val="FF0000"/>
                </a:solidFill>
                <a:latin typeface="华文细黑"/>
                <a:ea typeface="华文细黑"/>
                <a:cs typeface="华文细黑"/>
              </a:rPr>
              <a:t>思是</a:t>
            </a:r>
            <a:r>
              <a:rPr lang="zh-TW" altLang="en-US" sz="2400" dirty="0" smtClean="0">
                <a:solidFill>
                  <a:srgbClr val="FF0000"/>
                </a:solidFill>
                <a:latin typeface="华文细黑"/>
                <a:ea typeface="华文细黑"/>
                <a:cs typeface="华文细黑"/>
              </a:rPr>
              <a:t>“</a:t>
            </a:r>
            <a:r>
              <a:rPr lang="zh-TW" altLang="en-US" sz="2400" dirty="0">
                <a:solidFill>
                  <a:srgbClr val="FF0000"/>
                </a:solidFill>
                <a:latin typeface="华文细黑"/>
                <a:ea typeface="华文细黑"/>
                <a:cs typeface="华文细黑"/>
              </a:rPr>
              <a:t>美丽”</a:t>
            </a:r>
            <a:r>
              <a:rPr lang="zh-TW" altLang="en-US" sz="2400" dirty="0" smtClean="0">
                <a:solidFill>
                  <a:srgbClr val="FF0000"/>
                </a:solidFill>
                <a:latin typeface="华文细黑"/>
                <a:ea typeface="华文细黑"/>
                <a:cs typeface="华文细黑"/>
              </a:rPr>
              <a:t>。</a:t>
            </a:r>
            <a:endParaRPr lang="en-US" altLang="zh-TW" sz="2400" dirty="0" smtClean="0">
              <a:solidFill>
                <a:srgbClr val="FF0000"/>
              </a:solidFill>
              <a:latin typeface="华文细黑"/>
              <a:ea typeface="华文细黑"/>
              <a:cs typeface="华文细黑"/>
            </a:endParaRPr>
          </a:p>
          <a:p>
            <a:r>
              <a:rPr lang="en-US" sz="2400" dirty="0" smtClean="0">
                <a:latin typeface="Arial Narrow"/>
                <a:cs typeface="Arial Narrow"/>
              </a:rPr>
              <a:t>(1) The </a:t>
            </a:r>
            <a:r>
              <a:rPr lang="en-US" sz="2400" dirty="0">
                <a:latin typeface="Arial Narrow"/>
                <a:cs typeface="Arial Narrow"/>
              </a:rPr>
              <a:t>city of Joppa, the modern Jaffa, is located on the seacoast </a:t>
            </a:r>
            <a:r>
              <a:rPr lang="en-US" sz="2400" dirty="0" smtClean="0">
                <a:latin typeface="Arial Narrow"/>
                <a:cs typeface="Arial Narrow"/>
              </a:rPr>
              <a:t>35 </a:t>
            </a:r>
            <a:r>
              <a:rPr lang="en-US" sz="2400" dirty="0">
                <a:latin typeface="Arial Narrow"/>
                <a:cs typeface="Arial Narrow"/>
              </a:rPr>
              <a:t>miles NW of </a:t>
            </a:r>
            <a:r>
              <a:rPr lang="en-US" sz="2400" dirty="0" err="1" smtClean="0">
                <a:latin typeface="Arial Narrow"/>
                <a:cs typeface="Arial Narrow"/>
              </a:rPr>
              <a:t>Jerusalem.It</a:t>
            </a:r>
            <a:r>
              <a:rPr lang="en-US" sz="2400" dirty="0" smtClean="0">
                <a:latin typeface="Arial Narrow"/>
                <a:cs typeface="Arial Narrow"/>
              </a:rPr>
              <a:t> </a:t>
            </a:r>
            <a:r>
              <a:rPr lang="en-US" sz="2400" dirty="0">
                <a:latin typeface="Arial Narrow"/>
                <a:cs typeface="Arial Narrow"/>
              </a:rPr>
              <a:t>is one of the most ancient seaports in the world. The city is important in Bible history as belonging to </a:t>
            </a:r>
            <a:r>
              <a:rPr lang="en-US" sz="2400" dirty="0">
                <a:latin typeface="Arial Narrow"/>
                <a:cs typeface="Arial Narrow"/>
              </a:rPr>
              <a:t>t</a:t>
            </a:r>
            <a:r>
              <a:rPr lang="en-US" sz="2400" dirty="0" smtClean="0">
                <a:latin typeface="Arial Narrow"/>
                <a:cs typeface="Arial Narrow"/>
              </a:rPr>
              <a:t>ribe </a:t>
            </a:r>
            <a:r>
              <a:rPr lang="en-US" sz="2400" dirty="0">
                <a:latin typeface="Arial Narrow"/>
                <a:cs typeface="Arial Narrow"/>
              </a:rPr>
              <a:t>of Dan(Josh.19:46), the place from which cedar logs were floated to be transported to Jerusalem for the </a:t>
            </a:r>
            <a:r>
              <a:rPr lang="en-US" sz="2400" dirty="0" smtClean="0">
                <a:latin typeface="Arial Narrow"/>
                <a:cs typeface="Arial Narrow"/>
              </a:rPr>
              <a:t>temple (</a:t>
            </a:r>
            <a:r>
              <a:rPr lang="en-US" sz="2400" dirty="0">
                <a:latin typeface="Arial Narrow"/>
                <a:cs typeface="Arial Narrow"/>
              </a:rPr>
              <a:t>2Chron.2:16;Ez.3:7)</a:t>
            </a:r>
            <a:r>
              <a:rPr lang="en-US" sz="2400" dirty="0" smtClean="0">
                <a:latin typeface="Arial Narrow"/>
                <a:cs typeface="Arial Narrow"/>
              </a:rPr>
              <a:t>.Jonah </a:t>
            </a:r>
            <a:r>
              <a:rPr lang="en-US" sz="2400" dirty="0">
                <a:latin typeface="Arial Narrow"/>
                <a:cs typeface="Arial Narrow"/>
              </a:rPr>
              <a:t>embarked when he tried to flee from God(Jonah1:3). </a:t>
            </a:r>
            <a:endParaRPr lang="en-US" sz="2400" dirty="0" smtClean="0">
              <a:latin typeface="Arial Narrow"/>
              <a:cs typeface="Arial Narrow"/>
            </a:endParaRPr>
          </a:p>
          <a:p>
            <a:r>
              <a:rPr lang="en-US" sz="2400" dirty="0" smtClean="0">
                <a:latin typeface="Arial Narrow"/>
                <a:cs typeface="Arial Narrow"/>
              </a:rPr>
              <a:t>(</a:t>
            </a:r>
            <a:r>
              <a:rPr lang="en-US" sz="2400" dirty="0">
                <a:latin typeface="Arial Narrow"/>
                <a:cs typeface="Arial Narrow"/>
              </a:rPr>
              <a:t>2) Joppa church was founded by believers from Pentecost or faithful believers who had been scattered during the great persecution. </a:t>
            </a:r>
            <a:endParaRPr lang="en-US" sz="2400" dirty="0" smtClean="0">
              <a:latin typeface="Arial Narrow"/>
              <a:cs typeface="Arial Narrow"/>
            </a:endParaRPr>
          </a:p>
          <a:p>
            <a:r>
              <a:rPr lang="en-US" sz="2400" dirty="0" smtClean="0">
                <a:latin typeface="Arial Narrow"/>
                <a:cs typeface="Arial Narrow"/>
              </a:rPr>
              <a:t>(</a:t>
            </a:r>
            <a:r>
              <a:rPr lang="en-US" sz="2400" dirty="0">
                <a:latin typeface="Arial Narrow"/>
                <a:cs typeface="Arial Narrow"/>
              </a:rPr>
              <a:t>3) Joppa church represents the “beautiful” church</a:t>
            </a:r>
            <a:r>
              <a:rPr lang="en-US" sz="2400" dirty="0" smtClean="0">
                <a:latin typeface="Arial Narrow"/>
                <a:cs typeface="Arial Narrow"/>
              </a:rPr>
              <a:t>.</a:t>
            </a:r>
          </a:p>
          <a:p>
            <a:r>
              <a:rPr lang="en-US" sz="2400" dirty="0" smtClean="0">
                <a:latin typeface="Arial Narrow"/>
                <a:cs typeface="Arial Narrow"/>
              </a:rPr>
              <a:t>(</a:t>
            </a:r>
            <a:r>
              <a:rPr lang="en-US" sz="2400" dirty="0">
                <a:latin typeface="Arial Narrow"/>
                <a:cs typeface="Arial Narrow"/>
              </a:rPr>
              <a:t>4) Joppa means “beautiful”.</a:t>
            </a:r>
            <a:r>
              <a:rPr lang="en-US" sz="2400" dirty="0">
                <a:latin typeface="Arial Narrow"/>
                <a:cs typeface="Arial Narrow"/>
              </a:rPr>
              <a:t> </a:t>
            </a:r>
            <a:endParaRPr lang="en-US" sz="2400" dirty="0">
              <a:latin typeface="Arial Narrow"/>
              <a:cs typeface="Arial Narrow"/>
            </a:endParaRPr>
          </a:p>
        </p:txBody>
      </p:sp>
      <p:sp>
        <p:nvSpPr>
          <p:cNvPr id="10" name="TextBox 9"/>
          <p:cNvSpPr txBox="1"/>
          <p:nvPr/>
        </p:nvSpPr>
        <p:spPr>
          <a:xfrm>
            <a:off x="8573850" y="-90480"/>
            <a:ext cx="1101818" cy="523220"/>
          </a:xfrm>
          <a:prstGeom prst="rect">
            <a:avLst/>
          </a:prstGeom>
          <a:noFill/>
        </p:spPr>
        <p:txBody>
          <a:bodyPr wrap="square" rtlCol="0">
            <a:spAutoFit/>
          </a:bodyPr>
          <a:lstStyle/>
          <a:p>
            <a:r>
              <a:rPr lang="en-US" altLang="zh-CN" sz="2800" dirty="0" smtClean="0">
                <a:solidFill>
                  <a:srgbClr val="0000FF"/>
                </a:solidFill>
                <a:latin typeface="华文细黑"/>
                <a:ea typeface="华文细黑"/>
                <a:cs typeface="华文细黑"/>
              </a:rPr>
              <a:t>(4)</a:t>
            </a:r>
            <a:endParaRPr lang="en-US" sz="2800" dirty="0">
              <a:solidFill>
                <a:srgbClr val="0000FF"/>
              </a:solidFill>
              <a:latin typeface="华文细黑"/>
              <a:ea typeface="华文细黑"/>
              <a:cs typeface="华文细黑"/>
            </a:endParaRPr>
          </a:p>
        </p:txBody>
      </p:sp>
    </p:spTree>
    <p:extLst>
      <p:ext uri="{BB962C8B-B14F-4D97-AF65-F5344CB8AC3E}">
        <p14:creationId xmlns:p14="http://schemas.microsoft.com/office/powerpoint/2010/main" val="226158506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093"/>
            <a:ext cx="9144000" cy="409648"/>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华文细黑"/>
              <a:ea typeface="华文细黑"/>
              <a:cs typeface="华文细黑"/>
            </a:endParaRPr>
          </a:p>
        </p:txBody>
      </p:sp>
      <p:sp>
        <p:nvSpPr>
          <p:cNvPr id="17" name="TextBox 16"/>
          <p:cNvSpPr txBox="1"/>
          <p:nvPr/>
        </p:nvSpPr>
        <p:spPr>
          <a:xfrm>
            <a:off x="-28442" y="-90480"/>
            <a:ext cx="9153201" cy="523220"/>
          </a:xfrm>
          <a:prstGeom prst="rect">
            <a:avLst/>
          </a:prstGeom>
          <a:noFill/>
        </p:spPr>
        <p:txBody>
          <a:bodyPr wrap="square" rtlCol="0">
            <a:spAutoFit/>
          </a:bodyPr>
          <a:lstStyle/>
          <a:p>
            <a:r>
              <a:rPr lang="en-US" altLang="zh-CN" sz="2800" b="1" dirty="0" smtClean="0">
                <a:solidFill>
                  <a:srgbClr val="FF0000"/>
                </a:solidFill>
                <a:latin typeface="Arial Narrow"/>
                <a:ea typeface="华文细黑"/>
                <a:cs typeface="Arial Narrow"/>
              </a:rPr>
              <a:t>C</a:t>
            </a:r>
            <a:r>
              <a:rPr lang="zh-CN" altLang="en-US" sz="2800" b="1" dirty="0" smtClean="0">
                <a:solidFill>
                  <a:srgbClr val="FF0000"/>
                </a:solidFill>
                <a:latin typeface="Arial Narrow"/>
                <a:ea typeface="华文细黑"/>
                <a:cs typeface="Arial Narrow"/>
              </a:rPr>
              <a:t>。</a:t>
            </a:r>
            <a:r>
              <a:rPr lang="zh-CN" altLang="en-US" sz="2800" b="1" dirty="0" smtClean="0">
                <a:solidFill>
                  <a:srgbClr val="FF0000"/>
                </a:solidFill>
                <a:latin typeface="华文细黑"/>
                <a:ea typeface="华文细黑"/>
                <a:cs typeface="华文细黑"/>
              </a:rPr>
              <a:t>约</a:t>
            </a:r>
            <a:r>
              <a:rPr lang="zh-CN" altLang="en-US" sz="2800" b="1" dirty="0" smtClean="0">
                <a:solidFill>
                  <a:srgbClr val="FF0000"/>
                </a:solidFill>
                <a:latin typeface="华文细黑"/>
                <a:ea typeface="华文细黑"/>
                <a:cs typeface="华文细黑"/>
              </a:rPr>
              <a:t>帕</a:t>
            </a:r>
            <a:r>
              <a:rPr lang="zh-CN" altLang="en-US" sz="2800" b="1" dirty="0" smtClean="0">
                <a:solidFill>
                  <a:srgbClr val="FF0000"/>
                </a:solidFill>
                <a:latin typeface="华文细黑"/>
                <a:ea typeface="华文细黑"/>
                <a:cs typeface="华文细黑"/>
              </a:rPr>
              <a:t>的历</a:t>
            </a:r>
            <a:r>
              <a:rPr lang="zh-CN" altLang="en-US" sz="2800" b="1" dirty="0" smtClean="0">
                <a:solidFill>
                  <a:srgbClr val="FF0000"/>
                </a:solidFill>
                <a:latin typeface="Arial Narrow"/>
                <a:ea typeface="华文细黑"/>
                <a:cs typeface="Arial Narrow"/>
              </a:rPr>
              <a:t>史</a:t>
            </a:r>
            <a:r>
              <a:rPr lang="zh-CN" altLang="en-US" sz="2800" b="1" dirty="0" smtClean="0">
                <a:solidFill>
                  <a:srgbClr val="FF0000"/>
                </a:solidFill>
                <a:latin typeface="Arial Narrow"/>
                <a:ea typeface="华文细黑"/>
                <a:cs typeface="Arial Narrow"/>
              </a:rPr>
              <a:t>背景。</a:t>
            </a:r>
            <a:r>
              <a:rPr lang="en-US" sz="2800" b="1" dirty="0" smtClean="0">
                <a:latin typeface="Arial Narrow"/>
                <a:cs typeface="Arial Narrow"/>
              </a:rPr>
              <a:t>C</a:t>
            </a:r>
            <a:r>
              <a:rPr lang="en-US" sz="2800" b="1" dirty="0">
                <a:latin typeface="Arial Narrow"/>
                <a:cs typeface="Arial Narrow"/>
              </a:rPr>
              <a:t>. </a:t>
            </a:r>
            <a:r>
              <a:rPr lang="en-US" sz="2800" b="1" dirty="0" smtClean="0">
                <a:latin typeface="Arial Narrow"/>
                <a:cs typeface="Arial Narrow"/>
              </a:rPr>
              <a:t>Joppa </a:t>
            </a:r>
            <a:r>
              <a:rPr lang="en-US" sz="2800" b="1" dirty="0" smtClean="0">
                <a:latin typeface="Arial Narrow"/>
                <a:cs typeface="Arial Narrow"/>
              </a:rPr>
              <a:t>historical background</a:t>
            </a:r>
            <a:r>
              <a:rPr lang="en-US" sz="2800" dirty="0" smtClean="0">
                <a:latin typeface="Arial Narrow"/>
                <a:cs typeface="Arial Narrow"/>
              </a:rPr>
              <a:t>.</a:t>
            </a:r>
            <a:endParaRPr lang="en-US" sz="2800" b="1" dirty="0">
              <a:latin typeface="Arial Narrow"/>
              <a:ea typeface="华文细黑"/>
              <a:cs typeface="Arial Narrow"/>
            </a:endParaRPr>
          </a:p>
        </p:txBody>
      </p:sp>
      <p:sp>
        <p:nvSpPr>
          <p:cNvPr id="8" name="Rectangle 7"/>
          <p:cNvSpPr/>
          <p:nvPr/>
        </p:nvSpPr>
        <p:spPr>
          <a:xfrm>
            <a:off x="-43895" y="444578"/>
            <a:ext cx="9187896" cy="3016210"/>
          </a:xfrm>
          <a:prstGeom prst="rect">
            <a:avLst/>
          </a:prstGeom>
        </p:spPr>
        <p:txBody>
          <a:bodyPr wrap="square">
            <a:spAutoFit/>
          </a:bodyPr>
          <a:lstStyle/>
          <a:p>
            <a:r>
              <a:rPr lang="zh-TW" altLang="en-US" sz="2600" dirty="0" smtClean="0">
                <a:solidFill>
                  <a:srgbClr val="FF0000"/>
                </a:solidFill>
                <a:latin typeface="华文细黑"/>
                <a:ea typeface="华文细黑"/>
                <a:cs typeface="华文细黑"/>
              </a:rPr>
              <a:t>什么</a:t>
            </a:r>
            <a:r>
              <a:rPr lang="zh-CN" altLang="en-US" sz="2600" dirty="0" smtClean="0">
                <a:solidFill>
                  <a:srgbClr val="FF0000"/>
                </a:solidFill>
                <a:latin typeface="华文细黑"/>
                <a:ea typeface="华文细黑"/>
                <a:cs typeface="华文细黑"/>
              </a:rPr>
              <a:t>是</a:t>
            </a:r>
            <a:r>
              <a:rPr lang="zh-TW" altLang="en-US" sz="2600" dirty="0" smtClean="0">
                <a:solidFill>
                  <a:srgbClr val="FF0000"/>
                </a:solidFill>
                <a:latin typeface="华文细黑"/>
                <a:ea typeface="华文细黑"/>
                <a:cs typeface="华文细黑"/>
              </a:rPr>
              <a:t>一个</a:t>
            </a:r>
            <a:r>
              <a:rPr lang="zh-TW" altLang="en-US" sz="2600" dirty="0">
                <a:solidFill>
                  <a:srgbClr val="FF0000"/>
                </a:solidFill>
                <a:latin typeface="华文细黑"/>
                <a:ea typeface="华文细黑"/>
                <a:cs typeface="华文细黑"/>
              </a:rPr>
              <a:t>“美丽的”教会？ 是建筑还是人民</a:t>
            </a:r>
            <a:r>
              <a:rPr lang="zh-TW" altLang="en-US" sz="2600" dirty="0" smtClean="0">
                <a:solidFill>
                  <a:srgbClr val="FF0000"/>
                </a:solidFill>
                <a:latin typeface="华文细黑"/>
                <a:ea typeface="华文细黑"/>
                <a:cs typeface="华文细黑"/>
              </a:rPr>
              <a:t>？</a:t>
            </a:r>
            <a:r>
              <a:rPr lang="zh-TW" altLang="en-US" sz="2600" dirty="0" smtClean="0">
                <a:solidFill>
                  <a:srgbClr val="FF0000"/>
                </a:solidFill>
                <a:latin typeface="华文细黑"/>
                <a:ea typeface="华文细黑"/>
                <a:cs typeface="华文细黑"/>
              </a:rPr>
              <a:t>“</a:t>
            </a:r>
            <a:r>
              <a:rPr lang="zh-CN" altLang="en-US" sz="2600" dirty="0" smtClean="0">
                <a:solidFill>
                  <a:srgbClr val="FF0000"/>
                </a:solidFill>
                <a:latin typeface="华文细黑"/>
                <a:ea typeface="华文细黑"/>
                <a:cs typeface="华文细黑"/>
              </a:rPr>
              <a:t>那报佳音，传平安，报好信，传救恩的，</a:t>
            </a:r>
            <a:r>
              <a:rPr lang="en-US" altLang="zh-CN" sz="2600" dirty="0" smtClean="0">
                <a:solidFill>
                  <a:srgbClr val="FF0000"/>
                </a:solidFill>
                <a:latin typeface="华文细黑"/>
                <a:ea typeface="华文细黑"/>
                <a:cs typeface="华文细黑"/>
              </a:rPr>
              <a:t>…</a:t>
            </a:r>
            <a:r>
              <a:rPr lang="zh-CN" altLang="en-US" sz="2600" dirty="0" smtClean="0">
                <a:solidFill>
                  <a:srgbClr val="FF0000"/>
                </a:solidFill>
                <a:latin typeface="华文细黑"/>
                <a:ea typeface="华文细黑"/>
                <a:cs typeface="华文细黑"/>
              </a:rPr>
              <a:t>这人的脚</a:t>
            </a:r>
            <a:r>
              <a:rPr lang="zh-CN" altLang="en-US" sz="2600" dirty="0" smtClean="0">
                <a:solidFill>
                  <a:srgbClr val="FF0000"/>
                </a:solidFill>
                <a:latin typeface="华文细黑"/>
                <a:ea typeface="华文细黑"/>
                <a:cs typeface="华文细黑"/>
              </a:rPr>
              <a:t>登山</a:t>
            </a:r>
            <a:r>
              <a:rPr lang="zh-CN" altLang="en-US" sz="2600" dirty="0" smtClean="0">
                <a:solidFill>
                  <a:srgbClr val="FF0000"/>
                </a:solidFill>
                <a:latin typeface="华文细黑"/>
                <a:ea typeface="华文细黑"/>
                <a:cs typeface="华文细黑"/>
              </a:rPr>
              <a:t>何等佳美”（赛</a:t>
            </a:r>
            <a:r>
              <a:rPr lang="en-US" altLang="zh-CN" sz="2600" dirty="0" smtClean="0">
                <a:solidFill>
                  <a:srgbClr val="FF0000"/>
                </a:solidFill>
                <a:latin typeface="华文细黑"/>
                <a:ea typeface="华文细黑"/>
                <a:cs typeface="华文细黑"/>
              </a:rPr>
              <a:t>52:7</a:t>
            </a:r>
            <a:r>
              <a:rPr lang="zh-CN" altLang="en-US" sz="2600" dirty="0" smtClean="0">
                <a:solidFill>
                  <a:srgbClr val="FF0000"/>
                </a:solidFill>
                <a:latin typeface="华文细黑"/>
                <a:ea typeface="华文细黑"/>
                <a:cs typeface="华文细黑"/>
              </a:rPr>
              <a:t>；罗</a:t>
            </a:r>
            <a:r>
              <a:rPr lang="en-US" altLang="zh-CN" sz="2600" dirty="0" smtClean="0">
                <a:solidFill>
                  <a:srgbClr val="FF0000"/>
                </a:solidFill>
                <a:latin typeface="华文细黑"/>
                <a:ea typeface="华文细黑"/>
                <a:cs typeface="华文细黑"/>
              </a:rPr>
              <a:t>10:15</a:t>
            </a:r>
            <a:r>
              <a:rPr lang="zh-CN" altLang="en-US" sz="2600" dirty="0" smtClean="0">
                <a:solidFill>
                  <a:srgbClr val="FF0000"/>
                </a:solidFill>
                <a:latin typeface="华文细黑"/>
                <a:ea typeface="华文细黑"/>
                <a:cs typeface="华文细黑"/>
              </a:rPr>
              <a:t>）。</a:t>
            </a:r>
            <a:endParaRPr lang="en-US" altLang="zh-CN" sz="2600" dirty="0" smtClean="0">
              <a:solidFill>
                <a:srgbClr val="FF0000"/>
              </a:solidFill>
              <a:latin typeface="华文细黑"/>
              <a:ea typeface="华文细黑"/>
              <a:cs typeface="华文细黑"/>
            </a:endParaRPr>
          </a:p>
          <a:p>
            <a:r>
              <a:rPr lang="en-US" sz="2800" dirty="0" smtClean="0">
                <a:latin typeface="Arial Narrow"/>
                <a:cs typeface="Arial Narrow"/>
              </a:rPr>
              <a:t>What is </a:t>
            </a:r>
            <a:r>
              <a:rPr lang="en-US" sz="2800" dirty="0">
                <a:latin typeface="Arial Narrow"/>
                <a:cs typeface="Arial Narrow"/>
              </a:rPr>
              <a:t>a “beautiful” Church? Is it the building or the people</a:t>
            </a:r>
            <a:r>
              <a:rPr lang="en-US" sz="2800" dirty="0" smtClean="0">
                <a:latin typeface="Arial Narrow"/>
                <a:cs typeface="Arial Narrow"/>
              </a:rPr>
              <a:t>? “</a:t>
            </a:r>
            <a:r>
              <a:rPr lang="en-US" sz="2800" dirty="0">
                <a:latin typeface="Arial Narrow"/>
                <a:cs typeface="Arial Narrow"/>
              </a:rPr>
              <a:t>How </a:t>
            </a:r>
            <a:endParaRPr lang="en-US" sz="2800" dirty="0" smtClean="0">
              <a:latin typeface="Arial Narrow"/>
              <a:cs typeface="Arial Narrow"/>
            </a:endParaRPr>
          </a:p>
          <a:p>
            <a:r>
              <a:rPr lang="en-US" sz="2800" dirty="0" smtClean="0">
                <a:latin typeface="Arial Narrow"/>
                <a:cs typeface="Arial Narrow"/>
              </a:rPr>
              <a:t>beautiful</a:t>
            </a:r>
            <a:r>
              <a:rPr lang="en-US" sz="2800" dirty="0">
                <a:latin typeface="Arial Narrow"/>
                <a:cs typeface="Arial Narrow"/>
              </a:rPr>
              <a:t> on the mountains are the feet of those who bring good news</a:t>
            </a:r>
            <a:r>
              <a:rPr lang="en-US" sz="2800" dirty="0" smtClean="0">
                <a:latin typeface="Arial Narrow"/>
                <a:cs typeface="Arial Narrow"/>
              </a:rPr>
              <a:t>, who </a:t>
            </a:r>
            <a:r>
              <a:rPr lang="en-US" sz="2800" dirty="0">
                <a:latin typeface="Arial Narrow"/>
                <a:cs typeface="Arial Narrow"/>
              </a:rPr>
              <a:t>proclaim </a:t>
            </a:r>
            <a:r>
              <a:rPr lang="en-US" sz="2800" dirty="0" err="1">
                <a:latin typeface="Arial Narrow"/>
                <a:cs typeface="Arial Narrow"/>
              </a:rPr>
              <a:t>peace,who</a:t>
            </a:r>
            <a:r>
              <a:rPr lang="en-US" sz="2800" dirty="0">
                <a:latin typeface="Arial Narrow"/>
                <a:cs typeface="Arial Narrow"/>
              </a:rPr>
              <a:t> bring good </a:t>
            </a:r>
            <a:r>
              <a:rPr lang="en-US" sz="2800" dirty="0" err="1">
                <a:latin typeface="Arial Narrow"/>
                <a:cs typeface="Arial Narrow"/>
              </a:rPr>
              <a:t>tidings,who</a:t>
            </a:r>
            <a:r>
              <a:rPr lang="en-US" sz="2800" dirty="0">
                <a:latin typeface="Arial Narrow"/>
                <a:cs typeface="Arial Narrow"/>
              </a:rPr>
              <a:t> proclaim salvation”(</a:t>
            </a:r>
            <a:r>
              <a:rPr lang="en-US" sz="2800" dirty="0" smtClean="0">
                <a:latin typeface="Arial Narrow"/>
                <a:cs typeface="Arial Narrow"/>
              </a:rPr>
              <a:t>Isa.</a:t>
            </a:r>
            <a:r>
              <a:rPr lang="en-US" sz="2800" dirty="0">
                <a:latin typeface="Arial Narrow"/>
                <a:cs typeface="Arial Narrow"/>
              </a:rPr>
              <a:t>52:7;Ro.10:15). </a:t>
            </a:r>
            <a:r>
              <a:rPr lang="en-US" sz="2800" dirty="0" smtClean="0">
                <a:latin typeface="Arial Narrow"/>
                <a:cs typeface="Arial Narrow"/>
              </a:rPr>
              <a:t> </a:t>
            </a:r>
            <a:endParaRPr lang="en-US" sz="2800" dirty="0">
              <a:latin typeface="Arial Narrow"/>
              <a:cs typeface="Arial Narrow"/>
            </a:endParaRPr>
          </a:p>
        </p:txBody>
      </p:sp>
      <p:sp>
        <p:nvSpPr>
          <p:cNvPr id="10" name="TextBox 9"/>
          <p:cNvSpPr txBox="1"/>
          <p:nvPr/>
        </p:nvSpPr>
        <p:spPr>
          <a:xfrm>
            <a:off x="8573850" y="-90480"/>
            <a:ext cx="1101818" cy="523220"/>
          </a:xfrm>
          <a:prstGeom prst="rect">
            <a:avLst/>
          </a:prstGeom>
          <a:noFill/>
        </p:spPr>
        <p:txBody>
          <a:bodyPr wrap="square" rtlCol="0">
            <a:spAutoFit/>
          </a:bodyPr>
          <a:lstStyle/>
          <a:p>
            <a:r>
              <a:rPr lang="en-US" altLang="zh-CN" sz="2800" dirty="0" smtClean="0">
                <a:solidFill>
                  <a:srgbClr val="0000FF"/>
                </a:solidFill>
                <a:latin typeface="华文细黑"/>
                <a:ea typeface="华文细黑"/>
                <a:cs typeface="华文细黑"/>
              </a:rPr>
              <a:t>(5)</a:t>
            </a:r>
            <a:endParaRPr lang="en-US" sz="2800" dirty="0">
              <a:solidFill>
                <a:srgbClr val="0000FF"/>
              </a:solidFill>
              <a:latin typeface="华文细黑"/>
              <a:ea typeface="华文细黑"/>
              <a:cs typeface="华文细黑"/>
            </a:endParaRPr>
          </a:p>
        </p:txBody>
      </p:sp>
      <p:pic>
        <p:nvPicPr>
          <p:cNvPr id="2" name="Picture 1"/>
          <p:cNvPicPr>
            <a:picLocks noChangeAspect="1"/>
          </p:cNvPicPr>
          <p:nvPr/>
        </p:nvPicPr>
        <p:blipFill>
          <a:blip r:embed="rId3"/>
          <a:stretch>
            <a:fillRect/>
          </a:stretch>
        </p:blipFill>
        <p:spPr>
          <a:xfrm>
            <a:off x="3944282" y="3385930"/>
            <a:ext cx="5199716" cy="3472069"/>
          </a:xfrm>
          <a:prstGeom prst="rect">
            <a:avLst/>
          </a:prstGeom>
        </p:spPr>
      </p:pic>
      <p:pic>
        <p:nvPicPr>
          <p:cNvPr id="3" name="Picture 2"/>
          <p:cNvPicPr>
            <a:picLocks noChangeAspect="1"/>
          </p:cNvPicPr>
          <p:nvPr/>
        </p:nvPicPr>
        <p:blipFill>
          <a:blip r:embed="rId4"/>
          <a:stretch>
            <a:fillRect/>
          </a:stretch>
        </p:blipFill>
        <p:spPr>
          <a:xfrm>
            <a:off x="0" y="3395496"/>
            <a:ext cx="4898325" cy="3462504"/>
          </a:xfrm>
          <a:prstGeom prst="rect">
            <a:avLst/>
          </a:prstGeom>
        </p:spPr>
      </p:pic>
    </p:spTree>
    <p:extLst>
      <p:ext uri="{BB962C8B-B14F-4D97-AF65-F5344CB8AC3E}">
        <p14:creationId xmlns:p14="http://schemas.microsoft.com/office/powerpoint/2010/main" val="27687863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1649" y="504971"/>
            <a:ext cx="9175649" cy="6370974"/>
          </a:xfrm>
          <a:prstGeom prst="rect">
            <a:avLst/>
          </a:prstGeom>
        </p:spPr>
        <p:txBody>
          <a:bodyPr wrap="square">
            <a:spAutoFit/>
          </a:bodyPr>
          <a:lstStyle/>
          <a:p>
            <a:r>
              <a:rPr lang="en-US" altLang="zh-TW"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在约帕有一个女徒，名叫大比大，翻希利尼话就是多加</a:t>
            </a:r>
            <a:r>
              <a:rPr lang="zh-CN" alt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她广行善事，多施周济</a:t>
            </a:r>
            <a:r>
              <a:rPr lang="zh-CN" alt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9:</a:t>
            </a:r>
            <a:r>
              <a:rPr lang="en-US" altLang="zh-CN" sz="2400" dirty="0" smtClean="0">
                <a:solidFill>
                  <a:srgbClr val="FF0000"/>
                </a:solidFill>
                <a:latin typeface="华文细黑"/>
                <a:ea typeface="华文细黑"/>
                <a:cs typeface="华文细黑"/>
              </a:rPr>
              <a:t>3</a:t>
            </a:r>
            <a:r>
              <a:rPr lang="en-US" altLang="zh-CN" sz="2400" dirty="0" smtClean="0">
                <a:solidFill>
                  <a:srgbClr val="FF0000"/>
                </a:solidFill>
                <a:latin typeface="华文细黑"/>
                <a:ea typeface="华文细黑"/>
                <a:cs typeface="华文细黑"/>
              </a:rPr>
              <a:t>6</a:t>
            </a:r>
            <a:r>
              <a:rPr lang="zh-CN" alt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en-US" altLang="zh-TW" sz="2400" dirty="0" smtClean="0">
                <a:solidFill>
                  <a:srgbClr val="FF0000"/>
                </a:solidFill>
                <a:latin typeface="华文细黑"/>
                <a:ea typeface="华文细黑"/>
                <a:cs typeface="华文细黑"/>
              </a:rPr>
              <a:t>A</a:t>
            </a:r>
            <a:r>
              <a:rPr lang="zh-CN" altLang="en-US" sz="2400" dirty="0" smtClean="0">
                <a:solidFill>
                  <a:srgbClr val="FF0000"/>
                </a:solidFill>
                <a:latin typeface="华文细黑"/>
                <a:ea typeface="华文细黑"/>
                <a:cs typeface="华文细黑"/>
              </a:rPr>
              <a:t>。</a:t>
            </a:r>
            <a:r>
              <a:rPr lang="zh-TW" altLang="en-US" sz="2400" dirty="0" smtClean="0">
                <a:solidFill>
                  <a:srgbClr val="FF0000"/>
                </a:solidFill>
                <a:latin typeface="华文细黑"/>
                <a:ea typeface="华文细黑"/>
                <a:cs typeface="华文细黑"/>
              </a:rPr>
              <a:t>她</a:t>
            </a:r>
            <a:r>
              <a:rPr lang="zh-CN" altLang="en-US" sz="2400" dirty="0" smtClean="0">
                <a:solidFill>
                  <a:srgbClr val="FF0000"/>
                </a:solidFill>
                <a:latin typeface="华文细黑"/>
                <a:ea typeface="华文细黑"/>
                <a:cs typeface="华文细黑"/>
              </a:rPr>
              <a:t>叫“</a:t>
            </a:r>
            <a:r>
              <a:rPr lang="zh-CN" altLang="en-US" sz="2400" dirty="0" smtClean="0">
                <a:solidFill>
                  <a:srgbClr val="FF0000"/>
                </a:solidFill>
                <a:latin typeface="华文细黑"/>
                <a:ea typeface="华文细黑"/>
                <a:cs typeface="华文细黑"/>
              </a:rPr>
              <a:t>大比大</a:t>
            </a:r>
            <a:r>
              <a:rPr lang="zh-CN" altLang="en-US" sz="2400"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“多加”</a:t>
            </a:r>
            <a:r>
              <a:rPr lang="en-US" altLang="zh-CN" sz="2400" dirty="0" smtClean="0">
                <a:solidFill>
                  <a:srgbClr val="FF0000"/>
                </a:solidFill>
                <a:latin typeface="华文细黑"/>
                <a:ea typeface="华文细黑"/>
                <a:cs typeface="华文细黑"/>
              </a:rPr>
              <a:t>)</a:t>
            </a:r>
            <a:r>
              <a:rPr lang="zh-TW" alt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大比大</a:t>
            </a:r>
            <a:r>
              <a:rPr lang="zh-CN" altLang="en-US" sz="2400" dirty="0" smtClean="0">
                <a:solidFill>
                  <a:srgbClr val="FF0000"/>
                </a:solidFill>
                <a:latin typeface="华文细黑"/>
                <a:ea typeface="华文细黑"/>
                <a:cs typeface="华文细黑"/>
              </a:rPr>
              <a:t>”</a:t>
            </a:r>
            <a:r>
              <a:rPr lang="en-US" altLang="zh-CN" sz="2400" dirty="0" smtClean="0">
                <a:solidFill>
                  <a:srgbClr val="FF0000"/>
                </a:solidFill>
                <a:latin typeface="华文细黑"/>
                <a:ea typeface="华文细黑"/>
                <a:cs typeface="华文细黑"/>
              </a:rPr>
              <a:t>(</a:t>
            </a:r>
            <a:r>
              <a:rPr lang="zh-TW" altLang="en-US" sz="2400" dirty="0" smtClean="0">
                <a:solidFill>
                  <a:srgbClr val="FF0000"/>
                </a:solidFill>
                <a:latin typeface="华文细黑"/>
                <a:ea typeface="华文细黑"/>
                <a:cs typeface="华文细黑"/>
              </a:rPr>
              <a:t>阿拉姆语</a:t>
            </a:r>
            <a:r>
              <a:rPr lang="en-US" altLang="zh-TW" sz="2400" dirty="0" smtClean="0">
                <a:solidFill>
                  <a:srgbClr val="FF0000"/>
                </a:solidFill>
                <a:latin typeface="华文细黑"/>
                <a:ea typeface="华文细黑"/>
                <a:cs typeface="华文细黑"/>
              </a:rPr>
              <a:t>)</a:t>
            </a:r>
            <a:r>
              <a:rPr lang="zh-TW" altLang="en-US" sz="2400" dirty="0" smtClean="0">
                <a:solidFill>
                  <a:srgbClr val="FF0000"/>
                </a:solidFill>
                <a:latin typeface="华文细黑"/>
                <a:ea typeface="华文细黑"/>
                <a:cs typeface="华文细黑"/>
              </a:rPr>
              <a:t>和“</a:t>
            </a:r>
            <a:r>
              <a:rPr lang="zh-CN" altLang="en-US" sz="2400" dirty="0" smtClean="0">
                <a:solidFill>
                  <a:srgbClr val="FF0000"/>
                </a:solidFill>
                <a:latin typeface="华文细黑"/>
                <a:ea typeface="华文细黑"/>
                <a:cs typeface="华文细黑"/>
              </a:rPr>
              <a:t>多加”</a:t>
            </a:r>
            <a:r>
              <a:rPr lang="en-US" altLang="zh-TW" sz="2400" dirty="0" smtClean="0">
                <a:solidFill>
                  <a:srgbClr val="FF0000"/>
                </a:solidFill>
                <a:latin typeface="华文细黑"/>
                <a:ea typeface="华文细黑"/>
                <a:cs typeface="华文细黑"/>
              </a:rPr>
              <a:t> (</a:t>
            </a:r>
            <a:r>
              <a:rPr lang="zh-TW" altLang="en-US" sz="2400" dirty="0" smtClean="0">
                <a:solidFill>
                  <a:srgbClr val="FF0000"/>
                </a:solidFill>
                <a:latin typeface="华文细黑"/>
                <a:ea typeface="华文细黑"/>
                <a:cs typeface="华文细黑"/>
              </a:rPr>
              <a:t>希腊语</a:t>
            </a:r>
            <a:r>
              <a:rPr lang="en-US" altLang="zh-TW" sz="2400" dirty="0" smtClean="0">
                <a:solidFill>
                  <a:srgbClr val="FF0000"/>
                </a:solidFill>
                <a:latin typeface="华文细黑"/>
                <a:ea typeface="华文细黑"/>
                <a:cs typeface="华文细黑"/>
              </a:rPr>
              <a:t>)</a:t>
            </a:r>
            <a:r>
              <a:rPr lang="zh-TW" altLang="en-US" sz="2400" dirty="0" smtClean="0">
                <a:solidFill>
                  <a:srgbClr val="FF0000"/>
                </a:solidFill>
                <a:latin typeface="华文细黑"/>
                <a:ea typeface="华文细黑"/>
                <a:cs typeface="华文细黑"/>
              </a:rPr>
              <a:t>意思</a:t>
            </a:r>
            <a:r>
              <a:rPr lang="zh-TW" altLang="en-US" sz="2400" dirty="0">
                <a:solidFill>
                  <a:srgbClr val="FF0000"/>
                </a:solidFill>
                <a:latin typeface="华文细黑"/>
                <a:ea typeface="华文细黑"/>
                <a:cs typeface="华文细黑"/>
              </a:rPr>
              <a:t>是</a:t>
            </a:r>
            <a:r>
              <a:rPr lang="zh-TW" altLang="en-US" sz="2400" dirty="0" smtClean="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羚羊</a:t>
            </a:r>
            <a:r>
              <a:rPr lang="zh-TW" altLang="en-US" sz="2400" dirty="0" smtClean="0">
                <a:solidFill>
                  <a:srgbClr val="FF0000"/>
                </a:solidFill>
                <a:latin typeface="华文细黑"/>
                <a:ea typeface="华文细黑"/>
                <a:cs typeface="华文细黑"/>
              </a:rPr>
              <a:t>”。</a:t>
            </a:r>
            <a:endParaRPr lang="en-US" altLang="zh-TW" sz="2400" dirty="0" smtClean="0">
              <a:solidFill>
                <a:srgbClr val="FF0000"/>
              </a:solidFill>
              <a:latin typeface="华文细黑"/>
              <a:ea typeface="华文细黑"/>
              <a:cs typeface="华文细黑"/>
            </a:endParaRPr>
          </a:p>
          <a:p>
            <a:r>
              <a:rPr lang="en-US" altLang="zh-TW" sz="2400" dirty="0" smtClean="0">
                <a:solidFill>
                  <a:srgbClr val="FF0000"/>
                </a:solidFill>
                <a:latin typeface="华文细黑"/>
                <a:ea typeface="华文细黑"/>
                <a:cs typeface="华文细黑"/>
              </a:rPr>
              <a:t>B</a:t>
            </a:r>
            <a:r>
              <a:rPr lang="zh-CN" altLang="en-US" sz="2400" dirty="0" smtClean="0">
                <a:solidFill>
                  <a:srgbClr val="FF0000"/>
                </a:solidFill>
                <a:latin typeface="华文细黑"/>
                <a:ea typeface="华文细黑"/>
                <a:cs typeface="华文细黑"/>
              </a:rPr>
              <a:t>。她广行善事。“神怎样以圣灵和能力，膏拿撒勒人耶稣，这就都是你们知道的。他周流四方，行善事，医好凡被魔鬼压制的人，因为神与他同在”（</a:t>
            </a:r>
            <a:r>
              <a:rPr lang="en-US" altLang="zh-CN" sz="2400" dirty="0" smtClean="0">
                <a:solidFill>
                  <a:srgbClr val="FF0000"/>
                </a:solidFill>
                <a:latin typeface="华文细黑"/>
                <a:ea typeface="华文细黑"/>
                <a:cs typeface="华文细黑"/>
              </a:rPr>
              <a:t>10:38</a:t>
            </a:r>
            <a:r>
              <a:rPr lang="zh-CN" altLang="en-US" sz="2400" dirty="0" smtClean="0">
                <a:solidFill>
                  <a:srgbClr val="FF0000"/>
                </a:solidFill>
                <a:latin typeface="华文细黑"/>
                <a:ea typeface="华文细黑"/>
                <a:cs typeface="华文细黑"/>
              </a:rPr>
              <a:t>）。</a:t>
            </a:r>
            <a:endParaRPr lang="en-US" altLang="zh-CN" sz="2400" dirty="0" smtClean="0">
              <a:solidFill>
                <a:srgbClr val="FF0000"/>
              </a:solidFill>
              <a:latin typeface="华文细黑"/>
              <a:ea typeface="华文细黑"/>
              <a:cs typeface="华文细黑"/>
            </a:endParaRPr>
          </a:p>
          <a:p>
            <a:r>
              <a:rPr lang="en-US" altLang="zh-TW" sz="2400" dirty="0" smtClean="0">
                <a:solidFill>
                  <a:srgbClr val="FF0000"/>
                </a:solidFill>
                <a:latin typeface="华文细黑"/>
                <a:ea typeface="华文细黑"/>
                <a:cs typeface="华文细黑"/>
              </a:rPr>
              <a:t>C</a:t>
            </a:r>
            <a:r>
              <a:rPr lang="zh-CN" altLang="en-US" sz="2400" dirty="0">
                <a:solidFill>
                  <a:srgbClr val="FF0000"/>
                </a:solidFill>
                <a:latin typeface="华文细黑"/>
                <a:ea typeface="华文细黑"/>
                <a:cs typeface="华文细黑"/>
              </a:rPr>
              <a:t>。</a:t>
            </a:r>
            <a:r>
              <a:rPr lang="zh-CN" altLang="en-US" sz="2400" dirty="0" smtClean="0">
                <a:solidFill>
                  <a:srgbClr val="FF0000"/>
                </a:solidFill>
                <a:latin typeface="华文细黑"/>
                <a:ea typeface="华文细黑"/>
                <a:cs typeface="华文细黑"/>
              </a:rPr>
              <a:t>她帮助穷人。“怜悯贫穷的，就是借给耶和华，他的善行，耶和华必偿还（箴</a:t>
            </a:r>
            <a:r>
              <a:rPr lang="en-US" altLang="zh-CN" sz="2400" dirty="0" smtClean="0">
                <a:solidFill>
                  <a:srgbClr val="FF0000"/>
                </a:solidFill>
                <a:latin typeface="华文细黑"/>
                <a:ea typeface="华文细黑"/>
                <a:cs typeface="华文细黑"/>
              </a:rPr>
              <a:t>19:17</a:t>
            </a:r>
            <a:r>
              <a:rPr lang="zh-CN" altLang="en-US" sz="2400" dirty="0" smtClean="0">
                <a:solidFill>
                  <a:srgbClr val="FF0000"/>
                </a:solidFill>
                <a:latin typeface="华文细黑"/>
                <a:ea typeface="华文细黑"/>
                <a:cs typeface="华文细黑"/>
              </a:rPr>
              <a:t>）”</a:t>
            </a:r>
            <a:endParaRPr lang="en-US" altLang="zh-TW" sz="2400" dirty="0" smtClean="0">
              <a:solidFill>
                <a:srgbClr val="FF0000"/>
              </a:solidFill>
              <a:latin typeface="华文细黑"/>
              <a:ea typeface="华文细黑"/>
              <a:cs typeface="华文细黑"/>
            </a:endParaRPr>
          </a:p>
          <a:p>
            <a:r>
              <a:rPr lang="en-US" sz="2400" dirty="0">
                <a:latin typeface="Arial Narrow"/>
                <a:cs typeface="Arial Narrow"/>
              </a:rPr>
              <a:t>“In Joppa there was a disciple named Tabitha she was always doing good and helping the poor”(9:36). </a:t>
            </a:r>
          </a:p>
          <a:p>
            <a:r>
              <a:rPr lang="en-US" sz="2400" b="1" dirty="0" smtClean="0">
                <a:latin typeface="Arial Narrow"/>
                <a:cs typeface="Arial Narrow"/>
              </a:rPr>
              <a:t>A. She </a:t>
            </a:r>
            <a:r>
              <a:rPr lang="en-US" sz="2400" b="1" dirty="0">
                <a:latin typeface="Arial Narrow"/>
                <a:cs typeface="Arial Narrow"/>
              </a:rPr>
              <a:t>was named </a:t>
            </a:r>
            <a:r>
              <a:rPr lang="en-US" sz="2400" b="1" dirty="0" smtClean="0">
                <a:latin typeface="Arial Narrow"/>
                <a:cs typeface="Arial Narrow"/>
              </a:rPr>
              <a:t>“</a:t>
            </a:r>
            <a:r>
              <a:rPr lang="en-US" sz="2400" b="1" dirty="0" smtClean="0">
                <a:latin typeface="Arial Narrow"/>
                <a:cs typeface="Arial Narrow"/>
              </a:rPr>
              <a:t>Tabitha”(“</a:t>
            </a:r>
            <a:r>
              <a:rPr lang="en-US" sz="2400" b="1" dirty="0" err="1" smtClean="0">
                <a:latin typeface="Arial Narrow"/>
                <a:cs typeface="Arial Narrow"/>
              </a:rPr>
              <a:t>Dorcas</a:t>
            </a:r>
            <a:r>
              <a:rPr lang="en-US" sz="2400" b="1" dirty="0" smtClean="0">
                <a:latin typeface="Arial Narrow"/>
                <a:cs typeface="Arial Narrow"/>
              </a:rPr>
              <a:t>”)</a:t>
            </a:r>
            <a:r>
              <a:rPr lang="en-US" sz="2400" b="1" dirty="0">
                <a:latin typeface="Arial Narrow"/>
                <a:cs typeface="Arial Narrow"/>
              </a:rPr>
              <a:t>.</a:t>
            </a:r>
            <a:r>
              <a:rPr lang="en-US" sz="2400" dirty="0">
                <a:latin typeface="Arial Narrow"/>
                <a:cs typeface="Arial Narrow"/>
              </a:rPr>
              <a:t> </a:t>
            </a:r>
            <a:r>
              <a:rPr lang="en-US" sz="2400" dirty="0" smtClean="0">
                <a:latin typeface="Arial Narrow"/>
                <a:cs typeface="Arial Narrow"/>
              </a:rPr>
              <a:t>“Tabitha”/“</a:t>
            </a:r>
            <a:r>
              <a:rPr lang="en-US" sz="2400" dirty="0" err="1" smtClean="0">
                <a:latin typeface="Arial Narrow"/>
                <a:cs typeface="Arial Narrow"/>
              </a:rPr>
              <a:t>Dorcas</a:t>
            </a:r>
            <a:r>
              <a:rPr lang="en-US" sz="2400" dirty="0" smtClean="0">
                <a:latin typeface="Arial Narrow"/>
                <a:cs typeface="Arial Narrow"/>
              </a:rPr>
              <a:t>” means </a:t>
            </a:r>
            <a:r>
              <a:rPr lang="en-US" sz="2400" dirty="0">
                <a:latin typeface="Arial Narrow"/>
                <a:cs typeface="Arial Narrow"/>
              </a:rPr>
              <a:t>“gazelle.” </a:t>
            </a:r>
          </a:p>
          <a:p>
            <a:r>
              <a:rPr lang="en-US" sz="2400" b="1" dirty="0">
                <a:latin typeface="Arial Narrow"/>
                <a:cs typeface="Arial Narrow"/>
              </a:rPr>
              <a:t>B. She was always doing </a:t>
            </a:r>
            <a:r>
              <a:rPr lang="en-US" sz="2400" b="1" dirty="0" err="1">
                <a:latin typeface="Arial Narrow"/>
                <a:cs typeface="Arial Narrow"/>
              </a:rPr>
              <a:t>g</a:t>
            </a:r>
            <a:r>
              <a:rPr lang="en-US" sz="2400" dirty="0" err="1">
                <a:latin typeface="Arial Narrow"/>
                <a:cs typeface="Arial Narrow"/>
              </a:rPr>
              <a:t>ood.“How</a:t>
            </a:r>
            <a:r>
              <a:rPr lang="en-US" sz="2400" dirty="0">
                <a:latin typeface="Arial Narrow"/>
                <a:cs typeface="Arial Narrow"/>
              </a:rPr>
              <a:t> God anointed Jesus of Nazareth with the Holy Spirit and </a:t>
            </a:r>
            <a:r>
              <a:rPr lang="en-US" sz="2400" dirty="0" err="1">
                <a:latin typeface="Arial Narrow"/>
                <a:cs typeface="Arial Narrow"/>
              </a:rPr>
              <a:t>power,and</a:t>
            </a:r>
            <a:r>
              <a:rPr lang="en-US" sz="2400" dirty="0">
                <a:latin typeface="Arial Narrow"/>
                <a:cs typeface="Arial Narrow"/>
              </a:rPr>
              <a:t> how he went around doing </a:t>
            </a:r>
            <a:r>
              <a:rPr lang="en-US" sz="2400" dirty="0" smtClean="0">
                <a:latin typeface="Arial Narrow"/>
                <a:cs typeface="Arial Narrow"/>
              </a:rPr>
              <a:t>good</a:t>
            </a:r>
            <a:r>
              <a:rPr lang="en-US" sz="2400" dirty="0">
                <a:latin typeface="Arial Narrow"/>
                <a:cs typeface="Arial Narrow"/>
              </a:rPr>
              <a:t> and healing all who were under the power of the devil, because God was with him”(10:</a:t>
            </a:r>
            <a:r>
              <a:rPr lang="en-US" sz="2400" dirty="0" smtClean="0">
                <a:latin typeface="Arial Narrow"/>
                <a:cs typeface="Arial Narrow"/>
              </a:rPr>
              <a:t>38</a:t>
            </a:r>
            <a:r>
              <a:rPr lang="en-US" sz="2400" dirty="0">
                <a:latin typeface="Arial Narrow"/>
                <a:cs typeface="Arial Narrow"/>
              </a:rPr>
              <a:t>;</a:t>
            </a:r>
            <a:r>
              <a:rPr lang="en-US" sz="2400" dirty="0" smtClean="0">
                <a:latin typeface="Arial Narrow"/>
                <a:cs typeface="Arial Narrow"/>
              </a:rPr>
              <a:t>Gal</a:t>
            </a:r>
            <a:r>
              <a:rPr lang="en-US" sz="2400" dirty="0">
                <a:latin typeface="Arial Narrow"/>
                <a:cs typeface="Arial Narrow"/>
              </a:rPr>
              <a:t>.6:9)</a:t>
            </a:r>
            <a:r>
              <a:rPr lang="en-US" sz="2400" dirty="0" smtClean="0">
                <a:latin typeface="Arial Narrow"/>
                <a:cs typeface="Arial Narrow"/>
              </a:rPr>
              <a:t>. </a:t>
            </a:r>
            <a:endParaRPr lang="en-US" sz="2400" dirty="0">
              <a:latin typeface="Arial Narrow"/>
              <a:cs typeface="Arial Narrow"/>
            </a:endParaRPr>
          </a:p>
          <a:p>
            <a:r>
              <a:rPr lang="en-US" sz="2400" b="1" dirty="0">
                <a:latin typeface="Arial Narrow"/>
                <a:cs typeface="Arial Narrow"/>
              </a:rPr>
              <a:t>C. She was helping the poor</a:t>
            </a:r>
            <a:r>
              <a:rPr lang="en-US" sz="2400" dirty="0">
                <a:latin typeface="Arial Narrow"/>
                <a:cs typeface="Arial Narrow"/>
              </a:rPr>
              <a:t>. “Whoever is kind to the poor lends to the Lord, and he will reward them for what they have done” (Prov.19:17). </a:t>
            </a:r>
          </a:p>
        </p:txBody>
      </p:sp>
      <p:sp>
        <p:nvSpPr>
          <p:cNvPr id="4" name="Rectangle 3"/>
          <p:cNvSpPr/>
          <p:nvPr/>
        </p:nvSpPr>
        <p:spPr>
          <a:xfrm>
            <a:off x="0" y="-7904"/>
            <a:ext cx="9144000" cy="47833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52789"/>
            <a:ext cx="9156126" cy="523220"/>
          </a:xfrm>
          <a:prstGeom prst="rect">
            <a:avLst/>
          </a:prstGeom>
          <a:noFill/>
        </p:spPr>
        <p:txBody>
          <a:bodyPr wrap="square" rtlCol="0">
            <a:spAutoFit/>
          </a:bodyPr>
          <a:lstStyle/>
          <a:p>
            <a:r>
              <a:rPr lang="zh-CN" altLang="en-US" sz="2800" b="1" dirty="0" smtClean="0">
                <a:solidFill>
                  <a:srgbClr val="FF0000"/>
                </a:solidFill>
                <a:latin typeface="华文细黑"/>
                <a:ea typeface="华文细黑"/>
                <a:cs typeface="华文细黑"/>
              </a:rPr>
              <a:t>一。基督之灵的称许。</a:t>
            </a:r>
            <a:r>
              <a:rPr lang="en-US" sz="2800" b="1" dirty="0" smtClean="0">
                <a:latin typeface="Arial Narrow"/>
                <a:cs typeface="Arial Narrow"/>
              </a:rPr>
              <a:t>1. Spirit of Christ’s </a:t>
            </a:r>
            <a:r>
              <a:rPr lang="en-US" sz="2800" b="1" dirty="0">
                <a:latin typeface="Arial Narrow"/>
                <a:cs typeface="Arial Narrow"/>
              </a:rPr>
              <a:t>commendation</a:t>
            </a:r>
            <a:r>
              <a:rPr lang="en-US" sz="2800" b="1" dirty="0" smtClean="0">
                <a:latin typeface="Arial Narrow"/>
                <a:cs typeface="Arial Narrow"/>
              </a:rPr>
              <a:t>.</a:t>
            </a:r>
            <a:endParaRPr lang="en-US" sz="2800" dirty="0">
              <a:latin typeface="Arial Narrow"/>
              <a:cs typeface="Arial Narrow"/>
            </a:endParaRPr>
          </a:p>
        </p:txBody>
      </p:sp>
      <p:sp>
        <p:nvSpPr>
          <p:cNvPr id="7" name="TextBox 6"/>
          <p:cNvSpPr txBox="1"/>
          <p:nvPr/>
        </p:nvSpPr>
        <p:spPr>
          <a:xfrm>
            <a:off x="8587544" y="-80780"/>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a:t>
            </a:r>
            <a:r>
              <a:rPr lang="en-US" altLang="zh-CN" sz="2800" dirty="0">
                <a:solidFill>
                  <a:srgbClr val="0000FF"/>
                </a:solidFill>
                <a:latin typeface="Times"/>
                <a:cs typeface="Times"/>
              </a:rPr>
              <a:t>6</a:t>
            </a:r>
            <a:r>
              <a:rPr lang="en-US" altLang="zh-CN" sz="2800" dirty="0" smtClean="0">
                <a:solidFill>
                  <a:srgbClr val="0000FF"/>
                </a:solidFill>
                <a:latin typeface="Times"/>
                <a:cs typeface="Times"/>
              </a:rPr>
              <a:t>)</a:t>
            </a:r>
            <a:endParaRPr lang="en-US" sz="2800" dirty="0">
              <a:solidFill>
                <a:srgbClr val="0000FF"/>
              </a:solidFill>
              <a:latin typeface="Times"/>
              <a:cs typeface="Times"/>
            </a:endParaRPr>
          </a:p>
        </p:txBody>
      </p:sp>
    </p:spTree>
    <p:extLst>
      <p:ext uri="{BB962C8B-B14F-4D97-AF65-F5344CB8AC3E}">
        <p14:creationId xmlns:p14="http://schemas.microsoft.com/office/powerpoint/2010/main" val="29596068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31" y="447239"/>
            <a:ext cx="9137169" cy="2893100"/>
          </a:xfrm>
          <a:prstGeom prst="rect">
            <a:avLst/>
          </a:prstGeom>
        </p:spPr>
        <p:txBody>
          <a:bodyPr wrap="square">
            <a:spAutoFit/>
          </a:bodyPr>
          <a:lstStyle/>
          <a:p>
            <a:r>
              <a:rPr lang="en-US" altLang="zh-CN" sz="2600" b="1" dirty="0">
                <a:solidFill>
                  <a:srgbClr val="FF0000"/>
                </a:solidFill>
                <a:latin typeface="华文细黑"/>
                <a:ea typeface="华文细黑"/>
                <a:cs typeface="华文细黑"/>
              </a:rPr>
              <a:t>D</a:t>
            </a:r>
            <a:r>
              <a:rPr lang="zh-CN" altLang="en-US" sz="2600" b="1" dirty="0">
                <a:solidFill>
                  <a:srgbClr val="FF0000"/>
                </a:solidFill>
                <a:latin typeface="华文细黑"/>
                <a:ea typeface="华文细黑"/>
                <a:cs typeface="华文细黑"/>
              </a:rPr>
              <a:t>。</a:t>
            </a:r>
            <a:r>
              <a:rPr lang="zh-CN" altLang="en-US" sz="2600" b="1" dirty="0" smtClean="0">
                <a:solidFill>
                  <a:srgbClr val="FF0000"/>
                </a:solidFill>
                <a:latin typeface="华文细黑"/>
                <a:ea typeface="华文细黑"/>
                <a:cs typeface="华文细黑"/>
              </a:rPr>
              <a:t>她做</a:t>
            </a:r>
            <a:r>
              <a:rPr lang="zh-CN" altLang="en-US" sz="2600" b="1" dirty="0">
                <a:solidFill>
                  <a:srgbClr val="FF0000"/>
                </a:solidFill>
                <a:latin typeface="华文细黑"/>
                <a:ea typeface="华文细黑"/>
                <a:cs typeface="华文细黑"/>
              </a:rPr>
              <a:t>衣服</a:t>
            </a:r>
            <a:r>
              <a:rPr lang="zh-CN" altLang="zh-TW" sz="2600" b="1" dirty="0" smtClean="0">
                <a:solidFill>
                  <a:srgbClr val="FF0000"/>
                </a:solidFill>
                <a:latin typeface="华文细黑"/>
                <a:ea typeface="华文细黑"/>
                <a:cs typeface="华文细黑"/>
              </a:rPr>
              <a:t>。</a:t>
            </a:r>
            <a:r>
              <a:rPr lang="zh-CN" altLang="en-US" sz="2600" dirty="0" smtClean="0">
                <a:solidFill>
                  <a:srgbClr val="FF0000"/>
                </a:solidFill>
                <a:latin typeface="华文细黑"/>
                <a:ea typeface="华文细黑"/>
                <a:cs typeface="华文细黑"/>
              </a:rPr>
              <a:t>“彼得就起身和他们同去。到了，便有人领他上楼。众寡妇都站在彼得旁边哭，拿多加与他们同在时所做的里衣外衣给他看”（</a:t>
            </a:r>
            <a:r>
              <a:rPr lang="en-US" altLang="zh-CN" sz="2600" dirty="0" smtClean="0">
                <a:solidFill>
                  <a:srgbClr val="FF0000"/>
                </a:solidFill>
                <a:latin typeface="华文细黑"/>
                <a:ea typeface="华文细黑"/>
                <a:cs typeface="华文细黑"/>
              </a:rPr>
              <a:t>9:39</a:t>
            </a:r>
            <a:r>
              <a:rPr lang="zh-CN" altLang="en-US" sz="2600" dirty="0">
                <a:solidFill>
                  <a:srgbClr val="FF0000"/>
                </a:solidFill>
                <a:latin typeface="华文细黑"/>
                <a:ea typeface="华文细黑"/>
                <a:cs typeface="华文细黑"/>
              </a:rPr>
              <a:t>）。教会有义务帮助真正有</a:t>
            </a:r>
            <a:r>
              <a:rPr lang="zh-CN" altLang="en-US" sz="2600" dirty="0" smtClean="0">
                <a:solidFill>
                  <a:srgbClr val="FF0000"/>
                </a:solidFill>
                <a:latin typeface="华文细黑"/>
                <a:ea typeface="华文细黑"/>
                <a:cs typeface="华文细黑"/>
              </a:rPr>
              <a:t>需要的人（</a:t>
            </a:r>
            <a:r>
              <a:rPr lang="en-US" altLang="zh-CN" sz="2600" dirty="0" smtClean="0">
                <a:solidFill>
                  <a:srgbClr val="FF0000"/>
                </a:solidFill>
                <a:latin typeface="华文细黑"/>
                <a:ea typeface="华文细黑"/>
                <a:cs typeface="华文细黑"/>
              </a:rPr>
              <a:t>6:1</a:t>
            </a:r>
            <a:r>
              <a:rPr lang="zh-CN" altLang="en-US" sz="2600" dirty="0" smtClean="0">
                <a:solidFill>
                  <a:srgbClr val="FF0000"/>
                </a:solidFill>
                <a:latin typeface="华文细黑"/>
                <a:ea typeface="华文细黑"/>
                <a:cs typeface="华文细黑"/>
              </a:rPr>
              <a:t>；提前</a:t>
            </a:r>
            <a:r>
              <a:rPr lang="en-US" altLang="zh-CN" sz="2600" dirty="0" smtClean="0">
                <a:solidFill>
                  <a:srgbClr val="FF0000"/>
                </a:solidFill>
                <a:latin typeface="华文细黑"/>
                <a:ea typeface="华文细黑"/>
                <a:cs typeface="华文细黑"/>
              </a:rPr>
              <a:t>5:3-16</a:t>
            </a:r>
            <a:r>
              <a:rPr lang="zh-CN" altLang="en-US" sz="2600" dirty="0" smtClean="0">
                <a:solidFill>
                  <a:srgbClr val="FF0000"/>
                </a:solidFill>
                <a:latin typeface="华文细黑"/>
                <a:ea typeface="华文细黑"/>
                <a:cs typeface="华文细黑"/>
              </a:rPr>
              <a:t>；雅</a:t>
            </a:r>
            <a:r>
              <a:rPr lang="en-US" altLang="zh-CN" sz="2600" dirty="0" smtClean="0">
                <a:solidFill>
                  <a:srgbClr val="FF0000"/>
                </a:solidFill>
                <a:latin typeface="华文细黑"/>
                <a:ea typeface="华文细黑"/>
                <a:cs typeface="华文细黑"/>
              </a:rPr>
              <a:t>1:27</a:t>
            </a:r>
            <a:r>
              <a:rPr lang="zh-CN" altLang="en-US" sz="2600" dirty="0" smtClean="0">
                <a:solidFill>
                  <a:srgbClr val="FF0000"/>
                </a:solidFill>
                <a:latin typeface="华文细黑"/>
                <a:ea typeface="华文细黑"/>
                <a:cs typeface="华文细黑"/>
              </a:rPr>
              <a:t>）。</a:t>
            </a:r>
            <a:endParaRPr lang="en-US" altLang="zh-CN" sz="2600" dirty="0" smtClean="0">
              <a:solidFill>
                <a:srgbClr val="FF0000"/>
              </a:solidFill>
              <a:latin typeface="华文细黑"/>
              <a:ea typeface="华文细黑"/>
              <a:cs typeface="华文细黑"/>
            </a:endParaRPr>
          </a:p>
          <a:p>
            <a:r>
              <a:rPr lang="zh-CN" altLang="en-US" sz="2600" b="1" dirty="0" smtClean="0">
                <a:solidFill>
                  <a:srgbClr val="FF0000"/>
                </a:solidFill>
                <a:latin typeface="华文细黑"/>
                <a:ea typeface="华文细黑"/>
                <a:cs typeface="华文细黑"/>
              </a:rPr>
              <a:t>应用：</a:t>
            </a:r>
            <a:r>
              <a:rPr lang="zh-CN" altLang="en-US" sz="2600" dirty="0" smtClean="0">
                <a:solidFill>
                  <a:srgbClr val="FF0000"/>
                </a:solidFill>
                <a:latin typeface="华文细黑"/>
                <a:ea typeface="华文细黑"/>
                <a:cs typeface="华文细黑"/>
              </a:rPr>
              <a:t>“用平安的福音，当作预备走路的鞋穿在脚上”</a:t>
            </a:r>
            <a:r>
              <a:rPr lang="en-US" altLang="zh-CN" sz="2600" dirty="0" smtClean="0">
                <a:solidFill>
                  <a:srgbClr val="FF0000"/>
                </a:solidFill>
                <a:latin typeface="华文细黑"/>
                <a:ea typeface="华文细黑"/>
                <a:cs typeface="华文细黑"/>
              </a:rPr>
              <a:t>(</a:t>
            </a:r>
            <a:r>
              <a:rPr lang="zh-CN" altLang="en-US" sz="2600" dirty="0" smtClean="0">
                <a:solidFill>
                  <a:srgbClr val="FF0000"/>
                </a:solidFill>
                <a:latin typeface="华文细黑"/>
                <a:ea typeface="华文细黑"/>
                <a:cs typeface="华文细黑"/>
              </a:rPr>
              <a:t>弗</a:t>
            </a:r>
            <a:r>
              <a:rPr lang="en-US" altLang="zh-CN" sz="2600" dirty="0" smtClean="0">
                <a:solidFill>
                  <a:srgbClr val="FF0000"/>
                </a:solidFill>
                <a:latin typeface="华文细黑"/>
                <a:ea typeface="华文细黑"/>
                <a:cs typeface="华文细黑"/>
              </a:rPr>
              <a:t>6:15</a:t>
            </a:r>
            <a:r>
              <a:rPr lang="en-US" altLang="zh-CN" sz="2600" dirty="0">
                <a:solidFill>
                  <a:srgbClr val="FF0000"/>
                </a:solidFill>
                <a:latin typeface="华文细黑"/>
                <a:ea typeface="华文细黑"/>
                <a:cs typeface="华文细黑"/>
              </a:rPr>
              <a:t>)</a:t>
            </a:r>
            <a:r>
              <a:rPr lang="zh-CN" altLang="en-US" sz="2600" dirty="0" smtClean="0">
                <a:solidFill>
                  <a:srgbClr val="FF0000"/>
                </a:solidFill>
                <a:latin typeface="华文细黑"/>
                <a:ea typeface="华文细黑"/>
                <a:cs typeface="华文细黑"/>
              </a:rPr>
              <a:t>。</a:t>
            </a:r>
            <a:r>
              <a:rPr lang="zh-CN" altLang="en-US" sz="2600" dirty="0">
                <a:solidFill>
                  <a:srgbClr val="FF0000"/>
                </a:solidFill>
                <a:latin typeface="华文细黑"/>
                <a:ea typeface="华文细黑"/>
                <a:cs typeface="华文细黑"/>
              </a:rPr>
              <a:t>你准备好通过善行与人建立关系，帮助穷人，帮助寡妇来分享福音，然后向他们传福音。</a:t>
            </a:r>
            <a:r>
              <a:rPr lang="en-US" sz="2600" dirty="0">
                <a:solidFill>
                  <a:srgbClr val="FF0000"/>
                </a:solidFill>
                <a:latin typeface="华文细黑"/>
                <a:ea typeface="华文细黑"/>
                <a:cs typeface="华文细黑"/>
              </a:rPr>
              <a:t> </a:t>
            </a:r>
            <a:endParaRPr lang="en-US" sz="2600" dirty="0" smtClean="0">
              <a:solidFill>
                <a:srgbClr val="FF0000"/>
              </a:solidFill>
              <a:latin typeface="华文细黑"/>
              <a:ea typeface="华文细黑"/>
              <a:cs typeface="华文细黑"/>
            </a:endParaRPr>
          </a:p>
        </p:txBody>
      </p:sp>
      <p:sp>
        <p:nvSpPr>
          <p:cNvPr id="4" name="Rectangle 3"/>
          <p:cNvSpPr/>
          <p:nvPr/>
        </p:nvSpPr>
        <p:spPr>
          <a:xfrm>
            <a:off x="0" y="-7904"/>
            <a:ext cx="9144000" cy="439848"/>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91277"/>
            <a:ext cx="9156126" cy="523220"/>
          </a:xfrm>
          <a:prstGeom prst="rect">
            <a:avLst/>
          </a:prstGeom>
          <a:noFill/>
        </p:spPr>
        <p:txBody>
          <a:bodyPr wrap="square" rtlCol="0">
            <a:spAutoFit/>
          </a:bodyPr>
          <a:lstStyle/>
          <a:p>
            <a:r>
              <a:rPr lang="zh-CN" altLang="en-US" sz="2800" b="1" dirty="0">
                <a:solidFill>
                  <a:srgbClr val="FF0000"/>
                </a:solidFill>
                <a:latin typeface="华文细黑"/>
                <a:ea typeface="华文细黑"/>
                <a:cs typeface="华文细黑"/>
              </a:rPr>
              <a:t>一。</a:t>
            </a:r>
            <a:r>
              <a:rPr lang="zh-CN" altLang="en-US" sz="2800" b="1" dirty="0" smtClean="0">
                <a:solidFill>
                  <a:srgbClr val="FF0000"/>
                </a:solidFill>
                <a:latin typeface="华文细黑"/>
                <a:ea typeface="华文细黑"/>
                <a:cs typeface="华文细黑"/>
              </a:rPr>
              <a:t>基督</a:t>
            </a:r>
            <a:r>
              <a:rPr lang="zh-CN" altLang="en-US" sz="2800" b="1" dirty="0">
                <a:solidFill>
                  <a:srgbClr val="FF0000"/>
                </a:solidFill>
                <a:latin typeface="华文细黑"/>
                <a:ea typeface="华文细黑"/>
                <a:cs typeface="华文细黑"/>
              </a:rPr>
              <a:t>之</a:t>
            </a:r>
            <a:r>
              <a:rPr lang="zh-CN" altLang="en-US" sz="2800" b="1" dirty="0" smtClean="0">
                <a:solidFill>
                  <a:srgbClr val="FF0000"/>
                </a:solidFill>
                <a:latin typeface="华文细黑"/>
                <a:ea typeface="华文细黑"/>
                <a:cs typeface="华文细黑"/>
              </a:rPr>
              <a:t>灵</a:t>
            </a:r>
            <a:r>
              <a:rPr lang="zh-CN" altLang="en-US" sz="2800" b="1" dirty="0">
                <a:solidFill>
                  <a:srgbClr val="FF0000"/>
                </a:solidFill>
                <a:latin typeface="华文细黑"/>
                <a:ea typeface="华文细黑"/>
                <a:cs typeface="华文细黑"/>
              </a:rPr>
              <a:t>的称许。</a:t>
            </a:r>
            <a:r>
              <a:rPr lang="en-US" sz="2800" b="1" dirty="0">
                <a:latin typeface="Arial Narrow"/>
                <a:cs typeface="Arial Narrow"/>
              </a:rPr>
              <a:t>1. Spirit of Christ’s commendation.</a:t>
            </a:r>
            <a:endParaRPr lang="en-US" sz="2800" dirty="0">
              <a:latin typeface="Arial Narrow"/>
              <a:cs typeface="Arial Narrow"/>
            </a:endParaRPr>
          </a:p>
        </p:txBody>
      </p:sp>
      <p:sp>
        <p:nvSpPr>
          <p:cNvPr id="6" name="TextBox 5"/>
          <p:cNvSpPr txBox="1"/>
          <p:nvPr/>
        </p:nvSpPr>
        <p:spPr>
          <a:xfrm>
            <a:off x="8593091" y="-146146"/>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(7)</a:t>
            </a:r>
            <a:endParaRPr lang="en-US" sz="2800" dirty="0">
              <a:solidFill>
                <a:srgbClr val="0000FF"/>
              </a:solidFill>
              <a:latin typeface="Times"/>
              <a:cs typeface="Times"/>
            </a:endParaRPr>
          </a:p>
        </p:txBody>
      </p:sp>
      <p:sp>
        <p:nvSpPr>
          <p:cNvPr id="9" name="Rectangle 8"/>
          <p:cNvSpPr/>
          <p:nvPr/>
        </p:nvSpPr>
        <p:spPr>
          <a:xfrm>
            <a:off x="-12126" y="3216798"/>
            <a:ext cx="9156126" cy="3416320"/>
          </a:xfrm>
          <a:prstGeom prst="rect">
            <a:avLst/>
          </a:prstGeom>
        </p:spPr>
        <p:txBody>
          <a:bodyPr wrap="square">
            <a:spAutoFit/>
          </a:bodyPr>
          <a:lstStyle/>
          <a:p>
            <a:r>
              <a:rPr lang="en-US" sz="2400" b="1" dirty="0">
                <a:latin typeface="Arial Narrow"/>
                <a:cs typeface="Arial Narrow"/>
              </a:rPr>
              <a:t>D. She was making clothes.</a:t>
            </a:r>
            <a:r>
              <a:rPr lang="en-US" sz="2400" dirty="0">
                <a:latin typeface="Arial Narrow"/>
                <a:cs typeface="Arial Narrow"/>
              </a:rPr>
              <a:t> “Peter went with them, and when he arrived he was taken upstairs to the room. All the widows stood around him, crying and showing him the robes and other clothing that </a:t>
            </a:r>
            <a:r>
              <a:rPr lang="en-US" sz="2400" dirty="0" err="1">
                <a:latin typeface="Arial Narrow"/>
                <a:cs typeface="Arial Narrow"/>
              </a:rPr>
              <a:t>Dorcas</a:t>
            </a:r>
            <a:r>
              <a:rPr lang="en-US" sz="2400" dirty="0">
                <a:latin typeface="Arial Narrow"/>
                <a:cs typeface="Arial Narrow"/>
              </a:rPr>
              <a:t> had made while she was still with them”(9:39). The church has an obligation to help people who are truly in need(6:1;1Tim.5:3-16;Jam.1:27).</a:t>
            </a:r>
          </a:p>
          <a:p>
            <a:r>
              <a:rPr lang="en-US" sz="2400" b="1" dirty="0">
                <a:latin typeface="Arial Narrow"/>
                <a:cs typeface="Arial Narrow"/>
              </a:rPr>
              <a:t>Application:</a:t>
            </a:r>
            <a:r>
              <a:rPr lang="en-US" sz="2400" dirty="0">
                <a:latin typeface="Arial Narrow"/>
                <a:cs typeface="Arial Narrow"/>
              </a:rPr>
              <a:t> “And with your feet fitted with the readiness that comes from the gospel of peace”(Eph.6:15). </a:t>
            </a:r>
            <a:r>
              <a:rPr lang="en-US" sz="2400" dirty="0">
                <a:latin typeface="Arial Narrow"/>
                <a:cs typeface="Arial Narrow"/>
              </a:rPr>
              <a:t>Are you ready to share the gospel by building relationships through doing good, helping poor, helping widows, and so forth; then telling them the gospel. </a:t>
            </a:r>
          </a:p>
        </p:txBody>
      </p:sp>
    </p:spTree>
    <p:extLst>
      <p:ext uri="{BB962C8B-B14F-4D97-AF65-F5344CB8AC3E}">
        <p14:creationId xmlns:p14="http://schemas.microsoft.com/office/powerpoint/2010/main" val="286023569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31" y="427995"/>
            <a:ext cx="9137169" cy="6894196"/>
          </a:xfrm>
          <a:prstGeom prst="rect">
            <a:avLst/>
          </a:prstGeom>
        </p:spPr>
        <p:txBody>
          <a:bodyPr wrap="square">
            <a:spAutoFit/>
          </a:bodyPr>
          <a:lstStyle/>
          <a:p>
            <a:r>
              <a:rPr lang="en-US" sz="2600" dirty="0" smtClean="0">
                <a:solidFill>
                  <a:srgbClr val="FF0000"/>
                </a:solidFill>
                <a:latin typeface="华文细黑"/>
                <a:ea typeface="华文细黑"/>
                <a:cs typeface="华文细黑"/>
              </a:rPr>
              <a:t>“</a:t>
            </a:r>
            <a:r>
              <a:rPr lang="zh-CN" altLang="en-US" sz="2600" dirty="0" smtClean="0">
                <a:solidFill>
                  <a:srgbClr val="FF0000"/>
                </a:solidFill>
                <a:latin typeface="华文细黑"/>
                <a:ea typeface="华文细黑"/>
                <a:cs typeface="华文细黑"/>
              </a:rPr>
              <a:t>当时，她患病而死，有人把她洗了，停在楼上。吕大原与约帕相近。门徒听见彼得在那里，就打发两个人去见他，央求他说：快到我们那里去，不要耽延。</a:t>
            </a:r>
            <a:r>
              <a:rPr lang="en-US" altLang="zh-CN" sz="2600" dirty="0" smtClean="0">
                <a:solidFill>
                  <a:srgbClr val="FF0000"/>
                </a:solidFill>
                <a:latin typeface="华文细黑"/>
                <a:ea typeface="华文细黑"/>
                <a:cs typeface="华文细黑"/>
              </a:rPr>
              <a:t>…</a:t>
            </a:r>
            <a:r>
              <a:rPr lang="zh-CN" altLang="en-US" sz="2600" dirty="0" smtClean="0">
                <a:solidFill>
                  <a:srgbClr val="FF0000"/>
                </a:solidFill>
                <a:latin typeface="华文细黑"/>
                <a:ea typeface="华文细黑"/>
                <a:cs typeface="华文细黑"/>
              </a:rPr>
              <a:t>彼得叫他们都出去</a:t>
            </a:r>
            <a:r>
              <a:rPr lang="en-US" altLang="zh-CN" sz="2600" dirty="0" smtClean="0">
                <a:solidFill>
                  <a:srgbClr val="FF0000"/>
                </a:solidFill>
                <a:latin typeface="华文细黑"/>
                <a:ea typeface="华文细黑"/>
                <a:cs typeface="华文细黑"/>
              </a:rPr>
              <a:t>…</a:t>
            </a:r>
            <a:r>
              <a:rPr lang="zh-CN" altLang="en-US" sz="2600" dirty="0" smtClean="0">
                <a:solidFill>
                  <a:srgbClr val="FF0000"/>
                </a:solidFill>
                <a:latin typeface="华文细黑"/>
                <a:ea typeface="华文细黑"/>
                <a:cs typeface="华文细黑"/>
              </a:rPr>
              <a:t>”</a:t>
            </a:r>
            <a:r>
              <a:rPr lang="en-US" altLang="zh-CN" sz="2600" dirty="0">
                <a:solidFill>
                  <a:srgbClr val="FF0000"/>
                </a:solidFill>
                <a:latin typeface="华文细黑"/>
                <a:ea typeface="华文细黑"/>
                <a:cs typeface="华文细黑"/>
              </a:rPr>
              <a:t>(</a:t>
            </a:r>
            <a:r>
              <a:rPr lang="en-US" altLang="zh-CN" sz="2600" dirty="0" smtClean="0">
                <a:solidFill>
                  <a:srgbClr val="FF0000"/>
                </a:solidFill>
                <a:latin typeface="华文细黑"/>
                <a:ea typeface="华文细黑"/>
                <a:cs typeface="华文细黑"/>
              </a:rPr>
              <a:t>9:37-38;40a</a:t>
            </a:r>
            <a:r>
              <a:rPr lang="en-US" altLang="zh-CN" sz="2600" dirty="0">
                <a:solidFill>
                  <a:srgbClr val="FF0000"/>
                </a:solidFill>
                <a:latin typeface="华文细黑"/>
                <a:ea typeface="华文细黑"/>
                <a:cs typeface="华文细黑"/>
              </a:rPr>
              <a:t>)</a:t>
            </a:r>
            <a:r>
              <a:rPr lang="zh-CN" altLang="en-US" sz="2600" dirty="0" smtClean="0">
                <a:solidFill>
                  <a:srgbClr val="FF0000"/>
                </a:solidFill>
                <a:latin typeface="华文细黑"/>
                <a:ea typeface="华文细黑"/>
                <a:cs typeface="华文细黑"/>
              </a:rPr>
              <a:t>。</a:t>
            </a:r>
            <a:endParaRPr lang="en-US" altLang="zh-CN" sz="2600" dirty="0" smtClean="0">
              <a:solidFill>
                <a:srgbClr val="FF0000"/>
              </a:solidFill>
              <a:latin typeface="华文细黑"/>
              <a:ea typeface="华文细黑"/>
              <a:cs typeface="华文细黑"/>
            </a:endParaRPr>
          </a:p>
          <a:p>
            <a:r>
              <a:rPr lang="en-US" altLang="zh-CN" sz="2600" b="1" dirty="0">
                <a:solidFill>
                  <a:srgbClr val="FF0000"/>
                </a:solidFill>
                <a:latin typeface="华文细黑"/>
                <a:ea typeface="华文细黑"/>
                <a:cs typeface="华文细黑"/>
              </a:rPr>
              <a:t>A</a:t>
            </a:r>
            <a:r>
              <a:rPr lang="zh-CN" altLang="en-US" sz="2600" b="1" dirty="0">
                <a:solidFill>
                  <a:srgbClr val="FF0000"/>
                </a:solidFill>
                <a:latin typeface="华文细黑"/>
                <a:ea typeface="华文细黑"/>
                <a:cs typeface="华文细黑"/>
              </a:rPr>
              <a:t>。</a:t>
            </a:r>
            <a:r>
              <a:rPr lang="zh-CN" altLang="en-US" sz="2600" b="1" dirty="0" smtClean="0">
                <a:solidFill>
                  <a:srgbClr val="FF0000"/>
                </a:solidFill>
                <a:latin typeface="华文细黑"/>
                <a:ea typeface="华文细黑"/>
                <a:cs typeface="华文细黑"/>
              </a:rPr>
              <a:t>她</a:t>
            </a:r>
            <a:r>
              <a:rPr lang="zh-CN" altLang="en-US" sz="2600" b="1" dirty="0" smtClean="0">
                <a:solidFill>
                  <a:srgbClr val="FF0000"/>
                </a:solidFill>
                <a:latin typeface="华文细黑"/>
                <a:ea typeface="华文细黑"/>
                <a:cs typeface="华文细黑"/>
              </a:rPr>
              <a:t>患病而死</a:t>
            </a:r>
            <a:r>
              <a:rPr lang="zh-CN" altLang="en-US" sz="2600" b="1" dirty="0" smtClean="0">
                <a:solidFill>
                  <a:srgbClr val="FF0000"/>
                </a:solidFill>
                <a:latin typeface="华文细黑"/>
                <a:ea typeface="华文细黑"/>
                <a:cs typeface="华文细黑"/>
              </a:rPr>
              <a:t>。</a:t>
            </a:r>
            <a:r>
              <a:rPr lang="en-US" altLang="zh-CN" sz="2600" dirty="0" smtClean="0">
                <a:solidFill>
                  <a:srgbClr val="FF0000"/>
                </a:solidFill>
                <a:latin typeface="华文细黑"/>
                <a:ea typeface="华文细黑"/>
                <a:cs typeface="华文细黑"/>
              </a:rPr>
              <a:t>“</a:t>
            </a:r>
            <a:r>
              <a:rPr lang="zh-CN" altLang="en-US" sz="2600" dirty="0" smtClean="0">
                <a:solidFill>
                  <a:srgbClr val="FF0000"/>
                </a:solidFill>
                <a:latin typeface="华文细黑"/>
                <a:ea typeface="华文细黑"/>
                <a:cs typeface="华文细黑"/>
              </a:rPr>
              <a:t>赏赐的是耶和华，收取的也是耶和华；耶和华的名是应当称颂的”</a:t>
            </a:r>
            <a:r>
              <a:rPr lang="zh-CN" altLang="zh-CN" sz="2600" dirty="0">
                <a:solidFill>
                  <a:srgbClr val="FF0000"/>
                </a:solidFill>
                <a:latin typeface="华文细黑"/>
                <a:ea typeface="华文细黑"/>
                <a:cs typeface="华文细黑"/>
              </a:rPr>
              <a:t>（</a:t>
            </a:r>
            <a:r>
              <a:rPr lang="zh-CN" altLang="en-US" sz="2600" dirty="0" smtClean="0">
                <a:solidFill>
                  <a:srgbClr val="FF0000"/>
                </a:solidFill>
                <a:latin typeface="华文细黑"/>
                <a:ea typeface="华文细黑"/>
                <a:cs typeface="华文细黑"/>
              </a:rPr>
              <a:t>伯</a:t>
            </a:r>
            <a:r>
              <a:rPr lang="en-US" altLang="zh-CN" sz="2600" dirty="0" smtClean="0">
                <a:solidFill>
                  <a:srgbClr val="FF0000"/>
                </a:solidFill>
                <a:latin typeface="华文细黑"/>
                <a:ea typeface="华文细黑"/>
                <a:cs typeface="华文细黑"/>
              </a:rPr>
              <a:t>1:21</a:t>
            </a:r>
            <a:r>
              <a:rPr lang="zh-CN" altLang="en-US" sz="2600" dirty="0" smtClean="0">
                <a:solidFill>
                  <a:srgbClr val="FF0000"/>
                </a:solidFill>
                <a:latin typeface="华文细黑"/>
                <a:ea typeface="华文细黑"/>
                <a:cs typeface="华文细黑"/>
              </a:rPr>
              <a:t>）</a:t>
            </a:r>
            <a:r>
              <a:rPr lang="zh-CN" altLang="en-US" sz="2600" dirty="0" smtClean="0">
                <a:solidFill>
                  <a:srgbClr val="FF0000"/>
                </a:solidFill>
                <a:latin typeface="华文细黑"/>
                <a:ea typeface="华文细黑"/>
                <a:cs typeface="华文细黑"/>
              </a:rPr>
              <a:t>。</a:t>
            </a:r>
            <a:endParaRPr lang="en-US" altLang="zh-CN" sz="2600" dirty="0" smtClean="0">
              <a:solidFill>
                <a:srgbClr val="FF0000"/>
              </a:solidFill>
              <a:latin typeface="华文细黑"/>
              <a:ea typeface="华文细黑"/>
              <a:cs typeface="华文细黑"/>
            </a:endParaRPr>
          </a:p>
          <a:p>
            <a:r>
              <a:rPr lang="en-US" altLang="zh-CN" sz="2600" b="1" dirty="0" smtClean="0">
                <a:solidFill>
                  <a:srgbClr val="FF0000"/>
                </a:solidFill>
                <a:latin typeface="华文细黑"/>
                <a:ea typeface="华文细黑"/>
                <a:cs typeface="华文细黑"/>
              </a:rPr>
              <a:t>B</a:t>
            </a:r>
            <a:r>
              <a:rPr lang="zh-CN" altLang="en-US" sz="2600" b="1" dirty="0">
                <a:solidFill>
                  <a:srgbClr val="FF0000"/>
                </a:solidFill>
                <a:latin typeface="华文细黑"/>
                <a:ea typeface="华文细黑"/>
                <a:cs typeface="华文细黑"/>
              </a:rPr>
              <a:t>。她被洗了，放</a:t>
            </a:r>
            <a:r>
              <a:rPr lang="zh-CN" altLang="en-US" sz="2600" b="1" dirty="0" smtClean="0">
                <a:solidFill>
                  <a:srgbClr val="FF0000"/>
                </a:solidFill>
                <a:latin typeface="华文细黑"/>
                <a:ea typeface="华文细黑"/>
                <a:cs typeface="华文细黑"/>
              </a:rPr>
              <a:t>在楼上的房间里</a:t>
            </a:r>
            <a:r>
              <a:rPr lang="zh-CN" altLang="zh-TW" sz="2600" b="1" dirty="0" smtClean="0">
                <a:solidFill>
                  <a:srgbClr val="FF0000"/>
                </a:solidFill>
                <a:latin typeface="华文细黑"/>
                <a:ea typeface="华文细黑"/>
                <a:cs typeface="华文细黑"/>
              </a:rPr>
              <a:t>。</a:t>
            </a:r>
            <a:r>
              <a:rPr lang="zh-CN" altLang="en-US" sz="2600" dirty="0" smtClean="0">
                <a:solidFill>
                  <a:srgbClr val="FF0000"/>
                </a:solidFill>
                <a:latin typeface="华文细黑"/>
                <a:ea typeface="华文细黑"/>
                <a:cs typeface="华文细黑"/>
              </a:rPr>
              <a:t>这是犹</a:t>
            </a:r>
            <a:r>
              <a:rPr lang="zh-CN" altLang="en-US" sz="2600" dirty="0">
                <a:solidFill>
                  <a:srgbClr val="FF0000"/>
                </a:solidFill>
                <a:latin typeface="华文细黑"/>
                <a:ea typeface="华文细黑"/>
                <a:cs typeface="华文细黑"/>
              </a:rPr>
              <a:t>太人的习惯，首先要洗尸体，然后用香料涂抹，以便埋葬</a:t>
            </a:r>
            <a:r>
              <a:rPr lang="zh-CN" altLang="en-US" sz="2600" dirty="0" smtClean="0">
                <a:solidFill>
                  <a:srgbClr val="FF0000"/>
                </a:solidFill>
                <a:latin typeface="华文细黑"/>
                <a:ea typeface="华文细黑"/>
                <a:cs typeface="华文细黑"/>
              </a:rPr>
              <a:t>。</a:t>
            </a:r>
            <a:endParaRPr lang="en-US" altLang="zh-CN" sz="2600" dirty="0" smtClean="0">
              <a:solidFill>
                <a:srgbClr val="FF0000"/>
              </a:solidFill>
              <a:latin typeface="华文细黑"/>
              <a:ea typeface="华文细黑"/>
              <a:cs typeface="华文细黑"/>
            </a:endParaRPr>
          </a:p>
          <a:p>
            <a:r>
              <a:rPr lang="zh-CN" altLang="en-US" sz="2600" dirty="0" smtClean="0">
                <a:solidFill>
                  <a:srgbClr val="FF0000"/>
                </a:solidFill>
                <a:latin typeface="华文细黑"/>
                <a:ea typeface="华文细黑"/>
                <a:cs typeface="华文细黑"/>
              </a:rPr>
              <a:t> </a:t>
            </a:r>
            <a:r>
              <a:rPr lang="en-US" sz="2600" dirty="0">
                <a:latin typeface="Arial Narrow"/>
                <a:cs typeface="Arial Narrow"/>
              </a:rPr>
              <a:t>“About that time she became sick and </a:t>
            </a:r>
            <a:r>
              <a:rPr lang="en-US" sz="2600" dirty="0" err="1">
                <a:latin typeface="Arial Narrow"/>
                <a:cs typeface="Arial Narrow"/>
              </a:rPr>
              <a:t>died</a:t>
            </a:r>
            <a:r>
              <a:rPr lang="en-US" sz="2600" dirty="0" err="1" smtClean="0">
                <a:latin typeface="Arial Narrow"/>
                <a:cs typeface="Arial Narrow"/>
              </a:rPr>
              <a:t>,and</a:t>
            </a:r>
            <a:r>
              <a:rPr lang="en-US" sz="2600" dirty="0" smtClean="0">
                <a:latin typeface="Arial Narrow"/>
                <a:cs typeface="Arial Narrow"/>
              </a:rPr>
              <a:t> </a:t>
            </a:r>
            <a:r>
              <a:rPr lang="en-US" sz="2600" dirty="0">
                <a:latin typeface="Arial Narrow"/>
                <a:cs typeface="Arial Narrow"/>
              </a:rPr>
              <a:t>her body was washed and placed in an upstairs room.</a:t>
            </a:r>
            <a:r>
              <a:rPr lang="en-US" sz="2600" b="1" baseline="30000" dirty="0">
                <a:latin typeface="Arial Narrow"/>
                <a:cs typeface="Arial Narrow"/>
              </a:rPr>
              <a:t> </a:t>
            </a:r>
            <a:r>
              <a:rPr lang="en-US" sz="2600" dirty="0" err="1">
                <a:latin typeface="Arial Narrow"/>
                <a:cs typeface="Arial Narrow"/>
              </a:rPr>
              <a:t>Lydda</a:t>
            </a:r>
            <a:r>
              <a:rPr lang="en-US" sz="2600" dirty="0">
                <a:latin typeface="Arial Narrow"/>
                <a:cs typeface="Arial Narrow"/>
              </a:rPr>
              <a:t> was near Joppa; so when the disciples heard that Peter was in </a:t>
            </a:r>
            <a:r>
              <a:rPr lang="en-US" sz="2600" dirty="0" err="1">
                <a:latin typeface="Arial Narrow"/>
                <a:cs typeface="Arial Narrow"/>
              </a:rPr>
              <a:t>Lydda</a:t>
            </a:r>
            <a:r>
              <a:rPr lang="en-US" sz="2600" dirty="0">
                <a:latin typeface="Arial Narrow"/>
                <a:cs typeface="Arial Narrow"/>
              </a:rPr>
              <a:t>, they sent two men to him and urged him, “Please come at </a:t>
            </a:r>
            <a:r>
              <a:rPr lang="en-US" sz="2600" dirty="0" err="1">
                <a:latin typeface="Arial Narrow"/>
                <a:cs typeface="Arial Narrow"/>
              </a:rPr>
              <a:t>once</a:t>
            </a:r>
            <a:r>
              <a:rPr lang="en-US" sz="2600" dirty="0" err="1" smtClean="0">
                <a:latin typeface="Arial Narrow"/>
                <a:cs typeface="Arial Narrow"/>
              </a:rPr>
              <a:t>!Peter</a:t>
            </a:r>
            <a:r>
              <a:rPr lang="en-US" sz="2600" dirty="0" smtClean="0">
                <a:latin typeface="Arial Narrow"/>
                <a:cs typeface="Arial Narrow"/>
              </a:rPr>
              <a:t> </a:t>
            </a:r>
            <a:r>
              <a:rPr lang="en-US" sz="2600" dirty="0">
                <a:latin typeface="Arial Narrow"/>
                <a:cs typeface="Arial Narrow"/>
              </a:rPr>
              <a:t>sent them all out of the room…”(9:37-38,40a).                         </a:t>
            </a:r>
          </a:p>
          <a:p>
            <a:r>
              <a:rPr lang="en-US" sz="2600" b="1" dirty="0">
                <a:latin typeface="Arial Narrow"/>
                <a:cs typeface="Arial Narrow"/>
              </a:rPr>
              <a:t>A. She became sick and died.</a:t>
            </a:r>
            <a:r>
              <a:rPr lang="en-US" sz="2600" dirty="0">
                <a:latin typeface="Arial Narrow"/>
                <a:cs typeface="Arial Narrow"/>
              </a:rPr>
              <a:t> “The LORD gave, and the LORD has taken away; may the name of the LORD be praised”(Job.1:21).</a:t>
            </a:r>
          </a:p>
          <a:p>
            <a:r>
              <a:rPr lang="en-US" sz="2600" b="1" dirty="0">
                <a:latin typeface="Arial Narrow"/>
                <a:cs typeface="Arial Narrow"/>
              </a:rPr>
              <a:t>B. She was washed and placed in an upstairs room.</a:t>
            </a:r>
            <a:r>
              <a:rPr lang="en-US" sz="2600" dirty="0">
                <a:latin typeface="Arial Narrow"/>
                <a:cs typeface="Arial Narrow"/>
              </a:rPr>
              <a:t> It was the Jewish </a:t>
            </a:r>
            <a:r>
              <a:rPr lang="en-US" sz="2600" dirty="0" smtClean="0">
                <a:latin typeface="Arial Narrow"/>
                <a:cs typeface="Arial Narrow"/>
              </a:rPr>
              <a:t>custom </a:t>
            </a:r>
            <a:r>
              <a:rPr lang="en-US" sz="2600" dirty="0">
                <a:latin typeface="Arial Narrow"/>
                <a:cs typeface="Arial Narrow"/>
              </a:rPr>
              <a:t>to wash the dead body, and then to anoint it with spices for burial. </a:t>
            </a:r>
          </a:p>
          <a:p>
            <a:endParaRPr lang="en-US" sz="2600" dirty="0">
              <a:latin typeface="Arial Narrow"/>
              <a:cs typeface="Arial Narrow"/>
            </a:endParaRPr>
          </a:p>
        </p:txBody>
      </p:sp>
      <p:sp>
        <p:nvSpPr>
          <p:cNvPr id="4" name="Rectangle 3"/>
          <p:cNvSpPr/>
          <p:nvPr/>
        </p:nvSpPr>
        <p:spPr>
          <a:xfrm>
            <a:off x="0" y="-7905"/>
            <a:ext cx="9144000" cy="47833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126" y="-52789"/>
            <a:ext cx="9156126" cy="523220"/>
          </a:xfrm>
          <a:prstGeom prst="rect">
            <a:avLst/>
          </a:prstGeom>
          <a:noFill/>
        </p:spPr>
        <p:txBody>
          <a:bodyPr wrap="square" rtlCol="0">
            <a:spAutoFit/>
          </a:bodyPr>
          <a:lstStyle/>
          <a:p>
            <a:r>
              <a:rPr lang="zh-CN" altLang="en-US" sz="2800" b="1" dirty="0" smtClean="0">
                <a:solidFill>
                  <a:srgbClr val="FF0000"/>
                </a:solidFill>
                <a:latin typeface="华文细黑"/>
                <a:ea typeface="华文细黑"/>
                <a:cs typeface="华文细黑"/>
              </a:rPr>
              <a:t>二。</a:t>
            </a:r>
            <a:r>
              <a:rPr lang="zh-CN" altLang="en-US" sz="2800" b="1" dirty="0">
                <a:solidFill>
                  <a:srgbClr val="FF0000"/>
                </a:solidFill>
                <a:latin typeface="华文细黑"/>
                <a:ea typeface="华文细黑"/>
                <a:cs typeface="华文细黑"/>
              </a:rPr>
              <a:t>基督之</a:t>
            </a:r>
            <a:r>
              <a:rPr lang="zh-CN" altLang="en-US" sz="2800" b="1" dirty="0" smtClean="0">
                <a:solidFill>
                  <a:srgbClr val="FF0000"/>
                </a:solidFill>
                <a:latin typeface="华文细黑"/>
                <a:ea typeface="华文细黑"/>
                <a:cs typeface="华文细黑"/>
              </a:rPr>
              <a:t>灵的责备。</a:t>
            </a:r>
            <a:r>
              <a:rPr lang="en-US" sz="2800" b="1" dirty="0" smtClean="0">
                <a:latin typeface="Arial Narrow"/>
                <a:cs typeface="Arial Narrow"/>
              </a:rPr>
              <a:t>2</a:t>
            </a:r>
            <a:r>
              <a:rPr lang="en-US" sz="2800" b="1" dirty="0">
                <a:latin typeface="Arial Narrow"/>
                <a:cs typeface="Arial Narrow"/>
              </a:rPr>
              <a:t>. </a:t>
            </a:r>
            <a:r>
              <a:rPr lang="en-US" sz="2800" b="1" dirty="0" smtClean="0">
                <a:latin typeface="Arial Narrow"/>
                <a:cs typeface="Arial Narrow"/>
              </a:rPr>
              <a:t>Spirit of Christ’s condemnation.</a:t>
            </a:r>
            <a:endParaRPr lang="en-US" sz="2800" dirty="0">
              <a:latin typeface="Arial Narrow"/>
              <a:cs typeface="Arial Narrow"/>
            </a:endParaRPr>
          </a:p>
        </p:txBody>
      </p:sp>
      <p:sp>
        <p:nvSpPr>
          <p:cNvPr id="6" name="TextBox 5"/>
          <p:cNvSpPr txBox="1"/>
          <p:nvPr/>
        </p:nvSpPr>
        <p:spPr>
          <a:xfrm>
            <a:off x="8393616" y="-58434"/>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a:t>
            </a:r>
            <a:r>
              <a:rPr lang="en-US" altLang="zh-CN" sz="2800" dirty="0">
                <a:solidFill>
                  <a:srgbClr val="0000FF"/>
                </a:solidFill>
                <a:latin typeface="Times"/>
                <a:cs typeface="Times"/>
              </a:rPr>
              <a:t>8</a:t>
            </a:r>
            <a:r>
              <a:rPr lang="en-US" altLang="zh-CN" sz="2800" dirty="0" smtClean="0">
                <a:solidFill>
                  <a:srgbClr val="0000FF"/>
                </a:solidFill>
                <a:latin typeface="Times"/>
                <a:cs typeface="Times"/>
              </a:rPr>
              <a:t>)</a:t>
            </a:r>
            <a:endParaRPr lang="en-US" sz="2800" dirty="0">
              <a:solidFill>
                <a:srgbClr val="0000FF"/>
              </a:solidFill>
              <a:latin typeface="Times"/>
              <a:cs typeface="Times"/>
            </a:endParaRPr>
          </a:p>
        </p:txBody>
      </p:sp>
    </p:spTree>
    <p:extLst>
      <p:ext uri="{BB962C8B-B14F-4D97-AF65-F5344CB8AC3E}">
        <p14:creationId xmlns:p14="http://schemas.microsoft.com/office/powerpoint/2010/main" val="313167412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153297</TotalTime>
  <Words>2364</Words>
  <Application>Microsoft Macintosh PowerPoint</Application>
  <PresentationFormat>On-screen Show (4:3)</PresentationFormat>
  <Paragraphs>149</Paragraphs>
  <Slides>17</Slides>
  <Notes>15</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Kansas City Baptist Temple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Hart</dc:creator>
  <cp:lastModifiedBy>Gary Hart</cp:lastModifiedBy>
  <cp:revision>1004</cp:revision>
  <cp:lastPrinted>2017-04-20T12:26:42Z</cp:lastPrinted>
  <dcterms:created xsi:type="dcterms:W3CDTF">2016-02-20T15:39:29Z</dcterms:created>
  <dcterms:modified xsi:type="dcterms:W3CDTF">2017-05-12T18:08:05Z</dcterms:modified>
</cp:coreProperties>
</file>