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24" r:id="rId2"/>
    <p:sldId id="256" r:id="rId3"/>
    <p:sldId id="296" r:id="rId4"/>
    <p:sldId id="306" r:id="rId5"/>
    <p:sldId id="295" r:id="rId6"/>
    <p:sldId id="297" r:id="rId7"/>
    <p:sldId id="292" r:id="rId8"/>
    <p:sldId id="298" r:id="rId9"/>
    <p:sldId id="300" r:id="rId10"/>
    <p:sldId id="319" r:id="rId11"/>
    <p:sldId id="320" r:id="rId12"/>
    <p:sldId id="302" r:id="rId13"/>
    <p:sldId id="313" r:id="rId14"/>
    <p:sldId id="317" r:id="rId15"/>
    <p:sldId id="318" r:id="rId16"/>
    <p:sldId id="321" r:id="rId17"/>
    <p:sldId id="304" r:id="rId18"/>
    <p:sldId id="305" r:id="rId19"/>
    <p:sldId id="260" r:id="rId20"/>
    <p:sldId id="322" r:id="rId21"/>
    <p:sldId id="32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71" autoAdjust="0"/>
  </p:normalViewPr>
  <p:slideViewPr>
    <p:cSldViewPr snapToGrid="0" snapToObjects="1">
      <p:cViewPr>
        <p:scale>
          <a:sx n="66" d="100"/>
          <a:sy n="66" d="100"/>
        </p:scale>
        <p:origin x="-432" y="-5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D48A1-D96E-194E-A456-4CC70FB8C113}" type="datetimeFigureOut">
              <a:rPr lang="en-US" smtClean="0"/>
              <a:pPr/>
              <a:t>3/13/17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BB15E-1FFC-5140-A5E1-72FEDEDAC4D4}" type="slidenum">
              <a:rPr lang="en-US" smtClean="0"/>
              <a:pPr/>
              <a:t>‹#›</a:t>
            </a:fld>
            <a:endParaRPr lang="en-US"/>
          </a:p>
        </p:txBody>
      </p:sp>
    </p:spTree>
    <p:extLst>
      <p:ext uri="{BB962C8B-B14F-4D97-AF65-F5344CB8AC3E}">
        <p14:creationId xmlns:p14="http://schemas.microsoft.com/office/powerpoint/2010/main" val="36928476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871532B-1BD7-4001-A499-F1170C0873BD}" type="slidenum">
              <a:rPr lang="en-US"/>
              <a:pPr/>
              <a:t>1</a:t>
            </a:fld>
            <a:endParaRPr lang="en-US"/>
          </a:p>
        </p:txBody>
      </p:sp>
      <p:sp>
        <p:nvSpPr>
          <p:cNvPr id="4403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777875" y="4776788"/>
            <a:ext cx="6218238" cy="452596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11</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12</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19</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20</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9</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10</a:t>
            </a:fld>
            <a:endParaRPr lang="en-US"/>
          </a:p>
        </p:txBody>
      </p:sp>
    </p:spTree>
    <p:extLst>
      <p:ext uri="{BB962C8B-B14F-4D97-AF65-F5344CB8AC3E}">
        <p14:creationId xmlns:p14="http://schemas.microsoft.com/office/powerpoint/2010/main" val="227941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3/13/17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31854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3/13/17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283158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3/13/17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350518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3/13/17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10826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A5FF8B-BD77-C040-B157-80E866760AD0}" type="datetimeFigureOut">
              <a:rPr lang="en-US" smtClean="0"/>
              <a:pPr/>
              <a:t>3/13/17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385185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A5FF8B-BD77-C040-B157-80E866760AD0}" type="datetimeFigureOut">
              <a:rPr lang="en-US" smtClean="0"/>
              <a:pPr/>
              <a:t>3/13/17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417482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A5FF8B-BD77-C040-B157-80E866760AD0}" type="datetimeFigureOut">
              <a:rPr lang="en-US" smtClean="0"/>
              <a:pPr/>
              <a:t>3/13/17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94317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A5FF8B-BD77-C040-B157-80E866760AD0}" type="datetimeFigureOut">
              <a:rPr lang="en-US" smtClean="0"/>
              <a:pPr/>
              <a:t>3/13/17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47472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5FF8B-BD77-C040-B157-80E866760AD0}" type="datetimeFigureOut">
              <a:rPr lang="en-US" smtClean="0"/>
              <a:pPr/>
              <a:t>3/13/17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255771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3/13/17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05913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3/13/17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51461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5FF8B-BD77-C040-B157-80E866760AD0}" type="datetimeFigureOut">
              <a:rPr lang="en-US" smtClean="0"/>
              <a:pPr/>
              <a:t>3/13/17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3EC8-6014-5845-B826-6F9F5BFD4286}" type="slidenum">
              <a:rPr lang="en-US" smtClean="0"/>
              <a:pPr/>
              <a:t>‹#›</a:t>
            </a:fld>
            <a:endParaRPr lang="en-US"/>
          </a:p>
        </p:txBody>
      </p:sp>
    </p:spTree>
    <p:extLst>
      <p:ext uri="{BB962C8B-B14F-4D97-AF65-F5344CB8AC3E}">
        <p14:creationId xmlns:p14="http://schemas.microsoft.com/office/powerpoint/2010/main" val="385935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3" cstate="print"/>
          <a:srcRect/>
          <a:stretch>
            <a:fillRect/>
          </a:stretch>
        </p:blipFill>
        <p:spPr bwMode="auto">
          <a:xfrm>
            <a:off x="0" y="0"/>
            <a:ext cx="6532563" cy="6858000"/>
          </a:xfrm>
          <a:prstGeom prst="rect">
            <a:avLst/>
          </a:prstGeom>
          <a:noFill/>
          <a:ln w="9525" cap="flat">
            <a:noFill/>
            <a:round/>
            <a:headEnd/>
            <a:tailEnd/>
          </a:ln>
          <a:effectLst/>
        </p:spPr>
      </p:pic>
      <p:sp>
        <p:nvSpPr>
          <p:cNvPr id="23554" name="Rectangle 2"/>
          <p:cNvSpPr>
            <a:spLocks noChangeArrowheads="1"/>
          </p:cNvSpPr>
          <p:nvPr/>
        </p:nvSpPr>
        <p:spPr bwMode="auto">
          <a:xfrm>
            <a:off x="6494463" y="-131763"/>
            <a:ext cx="2817812" cy="7040563"/>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Lst>
            </a:pPr>
            <a:r>
              <a:rPr lang="en-US" sz="2400">
                <a:solidFill>
                  <a:srgbClr val="000000"/>
                </a:solidFill>
                <a:latin typeface="Arial Narrow" charset="0"/>
              </a:rPr>
              <a:t>We invite you to come </a:t>
            </a:r>
          </a:p>
          <a:p>
            <a:pPr hangingPunct="1">
              <a:lnSpc>
                <a:spcPct val="100000"/>
              </a:lnSpc>
              <a:tabLst>
                <a:tab pos="723900" algn="l"/>
                <a:tab pos="1447800" algn="l"/>
                <a:tab pos="2171700" algn="l"/>
              </a:tabLst>
            </a:pPr>
            <a:r>
              <a:rPr lang="en-US" sz="2400">
                <a:solidFill>
                  <a:srgbClr val="000000"/>
                </a:solidFill>
                <a:latin typeface="Arial Narrow" charset="0"/>
              </a:rPr>
              <a:t>(1) March 25-8-9 am</a:t>
            </a:r>
          </a:p>
          <a:p>
            <a:pPr hangingPunct="1">
              <a:lnSpc>
                <a:spcPct val="100000"/>
              </a:lnSpc>
              <a:tabLst>
                <a:tab pos="723900" algn="l"/>
                <a:tab pos="1447800" algn="l"/>
                <a:tab pos="2171700" algn="l"/>
              </a:tabLst>
            </a:pPr>
            <a:r>
              <a:rPr lang="en-US" sz="2400">
                <a:solidFill>
                  <a:srgbClr val="000000"/>
                </a:solidFill>
                <a:latin typeface="Arial Narrow" charset="0"/>
              </a:rPr>
              <a:t>Prayer 9-9:30 am </a:t>
            </a:r>
          </a:p>
          <a:p>
            <a:pPr hangingPunct="1">
              <a:lnSpc>
                <a:spcPct val="100000"/>
              </a:lnSpc>
              <a:tabLst>
                <a:tab pos="723900" algn="l"/>
                <a:tab pos="1447800" algn="l"/>
                <a:tab pos="2171700" algn="l"/>
              </a:tabLst>
            </a:pPr>
            <a:r>
              <a:rPr lang="en-US" sz="2400">
                <a:solidFill>
                  <a:srgbClr val="000000"/>
                </a:solidFill>
                <a:latin typeface="Arial Narrow" charset="0"/>
              </a:rPr>
              <a:t>Doug Brown: How to share your testimony.</a:t>
            </a:r>
          </a:p>
          <a:p>
            <a:pPr hangingPunct="1">
              <a:lnSpc>
                <a:spcPct val="100000"/>
              </a:lnSpc>
              <a:tabLst>
                <a:tab pos="723900" algn="l"/>
                <a:tab pos="1447800" algn="l"/>
                <a:tab pos="2171700" algn="l"/>
              </a:tabLst>
            </a:pPr>
            <a:r>
              <a:rPr lang="en-US" sz="2400">
                <a:solidFill>
                  <a:srgbClr val="000000"/>
                </a:solidFill>
                <a:latin typeface="Arial Narrow" charset="0"/>
              </a:rPr>
              <a:t>(2) Mar.31-Apr.4, 2017 Special Meetings</a:t>
            </a:r>
          </a:p>
          <a:p>
            <a:pPr hangingPunct="1">
              <a:lnSpc>
                <a:spcPct val="100000"/>
              </a:lnSpc>
              <a:tabLst>
                <a:tab pos="723900" algn="l"/>
                <a:tab pos="1447800" algn="l"/>
                <a:tab pos="2171700" algn="l"/>
              </a:tabLst>
            </a:pPr>
            <a:r>
              <a:rPr lang="en-US" sz="2400">
                <a:solidFill>
                  <a:srgbClr val="000000"/>
                </a:solidFill>
                <a:latin typeface="Arial Narrow" charset="0"/>
              </a:rPr>
              <a:t>“Basis for Happy Life”</a:t>
            </a:r>
          </a:p>
          <a:p>
            <a:pPr hangingPunct="1">
              <a:lnSpc>
                <a:spcPct val="100000"/>
              </a:lnSpc>
              <a:tabLst>
                <a:tab pos="723900" algn="l"/>
                <a:tab pos="1447800" algn="l"/>
                <a:tab pos="2171700" algn="l"/>
              </a:tabLst>
            </a:pPr>
            <a:r>
              <a:rPr lang="en-US" sz="2400">
                <a:solidFill>
                  <a:srgbClr val="000000"/>
                </a:solidFill>
                <a:latin typeface="Arial Narrow" charset="0"/>
              </a:rPr>
              <a:t>Speaker:Luke Zhang</a:t>
            </a:r>
          </a:p>
          <a:p>
            <a:pPr hangingPunct="1">
              <a:lnSpc>
                <a:spcPct val="100000"/>
              </a:lnSpc>
              <a:tabLst>
                <a:tab pos="723900" algn="l"/>
                <a:tab pos="1447800" algn="l"/>
                <a:tab pos="2171700" algn="l"/>
              </a:tabLst>
            </a:pPr>
            <a:r>
              <a:rPr lang="en-US" sz="2400">
                <a:solidFill>
                  <a:srgbClr val="000000"/>
                </a:solidFill>
                <a:latin typeface="Arial Narrow" charset="0"/>
              </a:rPr>
              <a:t>March 31, 7:30-9 pm</a:t>
            </a:r>
          </a:p>
          <a:p>
            <a:pPr hangingPunct="1">
              <a:lnSpc>
                <a:spcPct val="100000"/>
              </a:lnSpc>
              <a:tabLst>
                <a:tab pos="723900" algn="l"/>
                <a:tab pos="1447800" algn="l"/>
                <a:tab pos="2171700" algn="l"/>
              </a:tabLst>
            </a:pPr>
            <a:r>
              <a:rPr lang="en-US" sz="2400">
                <a:solidFill>
                  <a:srgbClr val="000000"/>
                </a:solidFill>
                <a:latin typeface="Arial Narrow" charset="0"/>
              </a:rPr>
              <a:t>God’s Holiness &amp; Love.</a:t>
            </a:r>
          </a:p>
          <a:p>
            <a:pPr hangingPunct="1">
              <a:lnSpc>
                <a:spcPct val="100000"/>
              </a:lnSpc>
              <a:tabLst>
                <a:tab pos="723900" algn="l"/>
                <a:tab pos="1447800" algn="l"/>
                <a:tab pos="2171700" algn="l"/>
              </a:tabLst>
            </a:pPr>
            <a:r>
              <a:rPr lang="en-US" sz="2400">
                <a:solidFill>
                  <a:srgbClr val="000000"/>
                </a:solidFill>
                <a:latin typeface="Arial Narrow" charset="0"/>
              </a:rPr>
              <a:t>April 1, 10-11:30 am</a:t>
            </a:r>
          </a:p>
          <a:p>
            <a:pPr hangingPunct="1">
              <a:lnSpc>
                <a:spcPct val="100000"/>
              </a:lnSpc>
              <a:tabLst>
                <a:tab pos="723900" algn="l"/>
                <a:tab pos="1447800" algn="l"/>
                <a:tab pos="2171700" algn="l"/>
              </a:tabLst>
            </a:pPr>
            <a:r>
              <a:rPr lang="en-US" sz="2400">
                <a:solidFill>
                  <a:srgbClr val="000000"/>
                </a:solidFill>
                <a:latin typeface="Arial Narrow" charset="0"/>
              </a:rPr>
              <a:t>Faith Life</a:t>
            </a:r>
          </a:p>
          <a:p>
            <a:pPr hangingPunct="1">
              <a:lnSpc>
                <a:spcPct val="100000"/>
              </a:lnSpc>
              <a:tabLst>
                <a:tab pos="723900" algn="l"/>
                <a:tab pos="1447800" algn="l"/>
                <a:tab pos="2171700" algn="l"/>
              </a:tabLst>
            </a:pPr>
            <a:r>
              <a:rPr lang="en-US" sz="2400">
                <a:solidFill>
                  <a:srgbClr val="000000"/>
                </a:solidFill>
                <a:latin typeface="Arial Narrow" charset="0"/>
              </a:rPr>
              <a:t>April 1, 12:30-2 pm</a:t>
            </a:r>
          </a:p>
          <a:p>
            <a:pPr hangingPunct="1">
              <a:lnSpc>
                <a:spcPct val="100000"/>
              </a:lnSpc>
              <a:tabLst>
                <a:tab pos="723900" algn="l"/>
                <a:tab pos="1447800" algn="l"/>
                <a:tab pos="2171700" algn="l"/>
              </a:tabLst>
            </a:pPr>
            <a:r>
              <a:rPr lang="en-US" sz="2400">
                <a:solidFill>
                  <a:srgbClr val="000000"/>
                </a:solidFill>
                <a:latin typeface="Arial Narrow" charset="0"/>
              </a:rPr>
              <a:t>Living Hope</a:t>
            </a:r>
          </a:p>
          <a:p>
            <a:pPr hangingPunct="1">
              <a:lnSpc>
                <a:spcPct val="100000"/>
              </a:lnSpc>
              <a:tabLst>
                <a:tab pos="723900" algn="l"/>
                <a:tab pos="1447800" algn="l"/>
                <a:tab pos="2171700" algn="l"/>
              </a:tabLst>
            </a:pPr>
            <a:r>
              <a:rPr lang="en-US" sz="2400">
                <a:solidFill>
                  <a:srgbClr val="000000"/>
                </a:solidFill>
                <a:latin typeface="Arial Narrow" charset="0"/>
              </a:rPr>
              <a:t>April 2,10:40am-12pm</a:t>
            </a:r>
          </a:p>
          <a:p>
            <a:pPr hangingPunct="1">
              <a:lnSpc>
                <a:spcPct val="100000"/>
              </a:lnSpc>
              <a:tabLst>
                <a:tab pos="723900" algn="l"/>
                <a:tab pos="1447800" algn="l"/>
                <a:tab pos="2171700" algn="l"/>
              </a:tabLst>
            </a:pPr>
            <a:r>
              <a:rPr lang="en-US" sz="2400">
                <a:solidFill>
                  <a:srgbClr val="000000"/>
                </a:solidFill>
                <a:latin typeface="Arial Narrow" charset="0"/>
              </a:rPr>
              <a:t>Source of Peace</a:t>
            </a:r>
          </a:p>
          <a:p>
            <a:pPr hangingPunct="1">
              <a:lnSpc>
                <a:spcPct val="100000"/>
              </a:lnSpc>
              <a:tabLst>
                <a:tab pos="723900" algn="l"/>
                <a:tab pos="1447800" algn="l"/>
                <a:tab pos="2171700" algn="l"/>
              </a:tabLst>
            </a:pPr>
            <a:r>
              <a:rPr lang="en-US" sz="2400">
                <a:solidFill>
                  <a:srgbClr val="000000"/>
                </a:solidFill>
                <a:latin typeface="Arial Narrow" charset="0"/>
              </a:rPr>
              <a:t>April 2, 1-2:30 pm</a:t>
            </a:r>
          </a:p>
          <a:p>
            <a:pPr hangingPunct="1">
              <a:lnSpc>
                <a:spcPct val="100000"/>
              </a:lnSpc>
              <a:tabLst>
                <a:tab pos="723900" algn="l"/>
                <a:tab pos="1447800" algn="l"/>
                <a:tab pos="2171700" algn="l"/>
              </a:tabLst>
            </a:pPr>
            <a:r>
              <a:rPr lang="en-US" sz="2400">
                <a:solidFill>
                  <a:srgbClr val="000000"/>
                </a:solidFill>
                <a:latin typeface="Arial Narrow" charset="0"/>
              </a:rPr>
              <a:t>Questions &amp; Answers</a:t>
            </a:r>
          </a:p>
        </p:txBody>
      </p:sp>
    </p:spTree>
    <p:extLst>
      <p:ext uri="{BB962C8B-B14F-4D97-AF65-F5344CB8AC3E}">
        <p14:creationId xmlns:p14="http://schemas.microsoft.com/office/powerpoint/2010/main" val="201059725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27995"/>
            <a:ext cx="9137169" cy="6555642"/>
          </a:xfrm>
          <a:prstGeom prst="rect">
            <a:avLst/>
          </a:prstGeom>
        </p:spPr>
        <p:txBody>
          <a:bodyPr wrap="square">
            <a:spAutoFit/>
          </a:bodyPr>
          <a:lstStyle/>
          <a:p>
            <a:r>
              <a:rPr lang="en-US" altLang="zh-TW" sz="2800" b="1" dirty="0" smtClean="0">
                <a:solidFill>
                  <a:srgbClr val="FF0000"/>
                </a:solidFill>
                <a:latin typeface="华文细黑"/>
                <a:ea typeface="华文细黑"/>
                <a:cs typeface="华文细黑"/>
              </a:rPr>
              <a:t>A</a:t>
            </a:r>
            <a:r>
              <a:rPr lang="zh-CN" altLang="en-US" sz="2800" b="1" dirty="0" smtClean="0">
                <a:solidFill>
                  <a:srgbClr val="FF0000"/>
                </a:solidFill>
                <a:latin typeface="华文细黑"/>
                <a:ea typeface="华文细黑"/>
                <a:cs typeface="华文细黑"/>
              </a:rPr>
              <a:t>。他们生病了－</a:t>
            </a:r>
            <a:r>
              <a:rPr lang="zh-CN" altLang="en-US" sz="2800" dirty="0">
                <a:solidFill>
                  <a:srgbClr val="FF0000"/>
                </a:solidFill>
                <a:latin typeface="华文细黑"/>
                <a:ea typeface="华文细黑"/>
                <a:cs typeface="华文细黑"/>
              </a:rPr>
              <a:t>不冷不热</a:t>
            </a:r>
            <a:r>
              <a:rPr lang="zh-CN" altLang="en-US" sz="2800" b="1"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在基督</a:t>
            </a:r>
            <a:r>
              <a:rPr lang="zh-TW" altLang="en-US" sz="2800" dirty="0" smtClean="0">
                <a:solidFill>
                  <a:srgbClr val="FF0000"/>
                </a:solidFill>
                <a:latin typeface="华文细黑"/>
                <a:ea typeface="华文细黑"/>
                <a:cs typeface="华文细黑"/>
              </a:rPr>
              <a:t>徒的生</a:t>
            </a:r>
            <a:r>
              <a:rPr lang="zh-CN" altLang="en-US" sz="2800" dirty="0" smtClean="0">
                <a:solidFill>
                  <a:srgbClr val="FF0000"/>
                </a:solidFill>
                <a:latin typeface="华文细黑"/>
                <a:ea typeface="华文细黑"/>
                <a:cs typeface="华文细黑"/>
              </a:rPr>
              <a:t>命</a:t>
            </a:r>
            <a:r>
              <a:rPr lang="zh-TW" altLang="en-US" sz="2800" dirty="0" smtClean="0">
                <a:solidFill>
                  <a:srgbClr val="FF0000"/>
                </a:solidFill>
                <a:latin typeface="华文细黑"/>
                <a:ea typeface="华文细黑"/>
                <a:cs typeface="华文细黑"/>
              </a:rPr>
              <a:t>中</a:t>
            </a:r>
            <a:r>
              <a:rPr lang="zh-TW" altLang="en-US" sz="2800" dirty="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有三</a:t>
            </a:r>
            <a:r>
              <a:rPr lang="zh-CN" altLang="en-US" sz="2800" dirty="0" smtClean="0">
                <a:solidFill>
                  <a:srgbClr val="FF0000"/>
                </a:solidFill>
                <a:latin typeface="华文细黑"/>
                <a:ea typeface="华文细黑"/>
                <a:cs typeface="华文细黑"/>
              </a:rPr>
              <a:t>种</a:t>
            </a:r>
            <a:r>
              <a:rPr lang="zh-TW" alt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属灵</a:t>
            </a:r>
            <a:r>
              <a:rPr lang="zh-TW" altLang="en-US" sz="2800" dirty="0" smtClean="0">
                <a:solidFill>
                  <a:srgbClr val="FF0000"/>
                </a:solidFill>
                <a:latin typeface="华文细黑"/>
                <a:ea typeface="华文细黑"/>
                <a:cs typeface="华文细黑"/>
              </a:rPr>
              <a:t>温度</a:t>
            </a:r>
            <a:r>
              <a:rPr lang="zh-TW" altLang="en-US" sz="2800" dirty="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一</a:t>
            </a:r>
            <a:r>
              <a:rPr lang="zh-CN" altLang="en-US" sz="2800" dirty="0" smtClean="0">
                <a:solidFill>
                  <a:srgbClr val="FF0000"/>
                </a:solidFill>
                <a:latin typeface="华文细黑"/>
                <a:ea typeface="华文细黑"/>
                <a:cs typeface="华文细黑"/>
              </a:rPr>
              <a:t>种是热</a:t>
            </a:r>
            <a:r>
              <a:rPr lang="zh-TW" altLang="en-US" sz="2800" dirty="0" smtClean="0">
                <a:solidFill>
                  <a:srgbClr val="FF0000"/>
                </a:solidFill>
                <a:latin typeface="华文细黑"/>
                <a:ea typeface="华文细黑"/>
                <a:cs typeface="华文细黑"/>
              </a:rPr>
              <a:t>心</a:t>
            </a:r>
            <a:r>
              <a:rPr lang="zh-TW" altLang="en-US" sz="2800" dirty="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为</a:t>
            </a:r>
            <a:r>
              <a:rPr lang="zh-CN" altLang="en-US" sz="2800" dirty="0" smtClean="0">
                <a:solidFill>
                  <a:srgbClr val="FF0000"/>
                </a:solidFill>
                <a:latin typeface="华文细黑"/>
                <a:ea typeface="华文细黑"/>
                <a:cs typeface="华文细黑"/>
              </a:rPr>
              <a:t>神</a:t>
            </a:r>
            <a:r>
              <a:rPr lang="zh-TW" altLang="en-US" sz="2800" dirty="0" smtClean="0">
                <a:solidFill>
                  <a:srgbClr val="FF0000"/>
                </a:solidFill>
                <a:latin typeface="华文细黑"/>
                <a:ea typeface="华文细黑"/>
                <a:cs typeface="华文细黑"/>
              </a:rPr>
              <a:t>火</a:t>
            </a:r>
            <a:r>
              <a:rPr lang="zh-CN" altLang="en-US" sz="2800" dirty="0" smtClean="0">
                <a:solidFill>
                  <a:srgbClr val="FF0000"/>
                </a:solidFill>
                <a:latin typeface="华文细黑"/>
                <a:ea typeface="华文细黑"/>
                <a:cs typeface="华文细黑"/>
              </a:rPr>
              <a:t>热</a:t>
            </a:r>
            <a:r>
              <a:rPr lang="en-US" altLang="zh-TW"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路</a:t>
            </a:r>
            <a:r>
              <a:rPr lang="en-US" altLang="zh-CN" sz="2800" dirty="0" smtClean="0">
                <a:solidFill>
                  <a:srgbClr val="FF0000"/>
                </a:solidFill>
                <a:latin typeface="华文细黑"/>
                <a:ea typeface="华文细黑"/>
                <a:cs typeface="华文细黑"/>
              </a:rPr>
              <a:t>24:32</a:t>
            </a:r>
            <a:r>
              <a:rPr lang="en-US" altLang="zh-CN" sz="2800" dirty="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罗</a:t>
            </a:r>
            <a:r>
              <a:rPr lang="en-US" altLang="zh-CN" sz="2800" dirty="0" smtClean="0">
                <a:solidFill>
                  <a:srgbClr val="FF0000"/>
                </a:solidFill>
                <a:latin typeface="华文细黑"/>
                <a:ea typeface="华文细黑"/>
                <a:cs typeface="华文细黑"/>
              </a:rPr>
              <a:t>12:11)</a:t>
            </a:r>
            <a:r>
              <a:rPr lang="zh-CN" altLang="en-US" sz="2800" dirty="0" smtClean="0">
                <a:solidFill>
                  <a:srgbClr val="FF0000"/>
                </a:solidFill>
                <a:latin typeface="华文细黑"/>
                <a:ea typeface="华文细黑"/>
                <a:cs typeface="华文细黑"/>
              </a:rPr>
              <a:t>，一</a:t>
            </a:r>
            <a:r>
              <a:rPr lang="zh-CN" altLang="en-US" sz="2800" dirty="0">
                <a:solidFill>
                  <a:srgbClr val="FF0000"/>
                </a:solidFill>
                <a:latin typeface="华文细黑"/>
                <a:ea typeface="华文细黑"/>
                <a:cs typeface="华文细黑"/>
              </a:rPr>
              <a:t>种</a:t>
            </a:r>
            <a:r>
              <a:rPr lang="zh-CN" altLang="en-US" sz="2800" dirty="0" smtClean="0">
                <a:solidFill>
                  <a:srgbClr val="FF0000"/>
                </a:solidFill>
                <a:latin typeface="华文细黑"/>
                <a:ea typeface="华文细黑"/>
                <a:cs typeface="华文细黑"/>
              </a:rPr>
              <a:t>冷心（太</a:t>
            </a:r>
            <a:r>
              <a:rPr lang="en-US" altLang="zh-CN" sz="2800" dirty="0" smtClean="0">
                <a:solidFill>
                  <a:srgbClr val="FF0000"/>
                </a:solidFill>
                <a:latin typeface="华文细黑"/>
                <a:ea typeface="华文细黑"/>
                <a:cs typeface="华文细黑"/>
              </a:rPr>
              <a:t>24:12</a:t>
            </a:r>
            <a:r>
              <a:rPr lang="zh-CN" altLang="en-US" sz="2800" dirty="0" smtClean="0">
                <a:solidFill>
                  <a:srgbClr val="FF0000"/>
                </a:solidFill>
                <a:latin typeface="华文细黑"/>
                <a:ea typeface="华文细黑"/>
                <a:cs typeface="华文细黑"/>
              </a:rPr>
              <a:t>）</a:t>
            </a:r>
            <a:r>
              <a:rPr lang="zh-CN" altLang="en-US" sz="2800" dirty="0">
                <a:solidFill>
                  <a:srgbClr val="FF0000"/>
                </a:solidFill>
                <a:latin typeface="华文细黑"/>
                <a:ea typeface="华文细黑"/>
                <a:cs typeface="华文细黑"/>
              </a:rPr>
              <a:t>还有一种是不冷不热的</a:t>
            </a:r>
            <a:r>
              <a:rPr lang="zh-CN" altLang="en-US" sz="2800" dirty="0" smtClean="0">
                <a:solidFill>
                  <a:srgbClr val="FF0000"/>
                </a:solidFill>
                <a:latin typeface="华文细黑"/>
                <a:ea typeface="华文细黑"/>
                <a:cs typeface="华文细黑"/>
              </a:rPr>
              <a:t>心（</a:t>
            </a:r>
            <a:r>
              <a:rPr lang="en-US" altLang="zh-CN" sz="2800" dirty="0" smtClean="0">
                <a:solidFill>
                  <a:srgbClr val="FF0000"/>
                </a:solidFill>
                <a:latin typeface="华文细黑"/>
                <a:ea typeface="华文细黑"/>
                <a:cs typeface="华文细黑"/>
              </a:rPr>
              <a:t>3:16</a:t>
            </a:r>
            <a:r>
              <a:rPr lang="zh-CN" altLang="en-US" sz="2800" dirty="0" smtClean="0">
                <a:solidFill>
                  <a:srgbClr val="FF0000"/>
                </a:solidFill>
                <a:latin typeface="华文细黑"/>
                <a:ea typeface="华文细黑"/>
                <a:cs typeface="华文细黑"/>
              </a:rPr>
              <a:t>）。</a:t>
            </a:r>
            <a:r>
              <a:rPr lang="zh-CN" altLang="en-US" sz="2800" dirty="0">
                <a:solidFill>
                  <a:srgbClr val="FF0000"/>
                </a:solidFill>
                <a:latin typeface="华文细黑"/>
                <a:ea typeface="华文细黑"/>
                <a:cs typeface="华文细黑"/>
              </a:rPr>
              <a:t>不冷不热</a:t>
            </a:r>
            <a:r>
              <a:rPr lang="zh-TW" altLang="en-US" sz="2800" dirty="0" smtClean="0">
                <a:solidFill>
                  <a:srgbClr val="FF0000"/>
                </a:solidFill>
                <a:latin typeface="华文细黑"/>
                <a:ea typeface="华文细黑"/>
                <a:cs typeface="华文细黑"/>
              </a:rPr>
              <a:t>的基督徒是舒适</a:t>
            </a:r>
            <a:r>
              <a:rPr lang="zh-TW" altLang="en-US" sz="2800" dirty="0">
                <a:solidFill>
                  <a:srgbClr val="FF0000"/>
                </a:solidFill>
                <a:latin typeface="华文细黑"/>
                <a:ea typeface="华文细黑"/>
                <a:cs typeface="华文细黑"/>
              </a:rPr>
              <a:t>，自满，并没有意识到自己的需要</a:t>
            </a:r>
            <a:r>
              <a:rPr lang="zh-TW" altLang="en-US" sz="2800" dirty="0" smtClean="0">
                <a:solidFill>
                  <a:srgbClr val="FF0000"/>
                </a:solidFill>
                <a:latin typeface="华文细黑"/>
                <a:ea typeface="华文细黑"/>
                <a:cs typeface="华文细黑"/>
              </a:rPr>
              <a:t>。来自</a:t>
            </a:r>
            <a:r>
              <a:rPr lang="zh-CN" altLang="en-US" sz="2800" dirty="0" smtClean="0">
                <a:solidFill>
                  <a:srgbClr val="FF0000"/>
                </a:solidFill>
                <a:latin typeface="华文细黑"/>
                <a:ea typeface="华文细黑"/>
                <a:cs typeface="华文细黑"/>
              </a:rPr>
              <a:t>歌罗西</a:t>
            </a:r>
            <a:r>
              <a:rPr lang="zh-TW" altLang="en-US" sz="2800" dirty="0" smtClean="0">
                <a:solidFill>
                  <a:srgbClr val="FF0000"/>
                </a:solidFill>
                <a:latin typeface="华文细黑"/>
                <a:ea typeface="华文细黑"/>
                <a:cs typeface="华文细黑"/>
              </a:rPr>
              <a:t>的</a:t>
            </a:r>
            <a:r>
              <a:rPr lang="zh-TW" altLang="en-US" sz="2800" dirty="0">
                <a:solidFill>
                  <a:srgbClr val="FF0000"/>
                </a:solidFill>
                <a:latin typeface="华文细黑"/>
                <a:ea typeface="华文细黑"/>
                <a:cs typeface="华文细黑"/>
              </a:rPr>
              <a:t>冷</a:t>
            </a:r>
            <a:r>
              <a:rPr lang="zh-TW" altLang="en-US" sz="2800" dirty="0" smtClean="0">
                <a:solidFill>
                  <a:srgbClr val="FF0000"/>
                </a:solidFill>
                <a:latin typeface="华文细黑"/>
                <a:ea typeface="华文细黑"/>
                <a:cs typeface="华文细黑"/>
              </a:rPr>
              <a:t>水和来自</a:t>
            </a:r>
            <a:r>
              <a:rPr lang="zh-CN" altLang="en-US" sz="2800" dirty="0">
                <a:solidFill>
                  <a:srgbClr val="FF0000"/>
                </a:solidFill>
                <a:latin typeface="华文细黑"/>
                <a:ea typeface="华文细黑"/>
                <a:cs typeface="华文细黑"/>
              </a:rPr>
              <a:t>希拉波立</a:t>
            </a:r>
            <a:r>
              <a:rPr lang="zh-TW" altLang="en-US" sz="2800" dirty="0" smtClean="0">
                <a:solidFill>
                  <a:srgbClr val="FF0000"/>
                </a:solidFill>
                <a:latin typeface="华文细黑"/>
                <a:ea typeface="华文细黑"/>
                <a:cs typeface="华文细黑"/>
              </a:rPr>
              <a:t>的热水在通过管道输送到</a:t>
            </a:r>
            <a:r>
              <a:rPr lang="zh-CN" altLang="en-US" sz="2800" dirty="0">
                <a:solidFill>
                  <a:srgbClr val="FF0000"/>
                </a:solidFill>
                <a:latin typeface="华文细黑"/>
                <a:ea typeface="华文细黑"/>
                <a:cs typeface="华文细黑"/>
              </a:rPr>
              <a:t>老底嘉</a:t>
            </a:r>
            <a:r>
              <a:rPr lang="zh-TW" altLang="en-US" sz="2800" dirty="0" smtClean="0">
                <a:solidFill>
                  <a:srgbClr val="FF0000"/>
                </a:solidFill>
                <a:latin typeface="华文细黑"/>
                <a:ea typeface="华文细黑"/>
                <a:cs typeface="华文细黑"/>
              </a:rPr>
              <a:t>时将</a:t>
            </a:r>
            <a:r>
              <a:rPr lang="zh-TW" altLang="en-US" sz="2800" dirty="0">
                <a:solidFill>
                  <a:srgbClr val="FF0000"/>
                </a:solidFill>
                <a:latin typeface="华文细黑"/>
                <a:ea typeface="华文细黑"/>
                <a:cs typeface="华文细黑"/>
              </a:rPr>
              <a:t>是</a:t>
            </a:r>
            <a:r>
              <a:rPr lang="zh-TW" altLang="en-US" sz="2800" dirty="0" smtClean="0">
                <a:solidFill>
                  <a:srgbClr val="FF0000"/>
                </a:solidFill>
                <a:latin typeface="华文细黑"/>
                <a:ea typeface="华文细黑"/>
                <a:cs typeface="华文细黑"/>
              </a:rPr>
              <a:t>温的。</a:t>
            </a:r>
            <a:r>
              <a:rPr lang="zh-CN" altLang="en-US" sz="2800" dirty="0">
                <a:solidFill>
                  <a:srgbClr val="FF0000"/>
                </a:solidFill>
                <a:latin typeface="华文细黑"/>
                <a:ea typeface="华文细黑"/>
                <a:cs typeface="华文细黑"/>
              </a:rPr>
              <a:t>我们喜欢或是冷或是热的饮料，不喜欢温的。</a:t>
            </a:r>
            <a:r>
              <a:rPr lang="zh-TW" altLang="en-US" sz="2800" dirty="0" smtClean="0">
                <a:solidFill>
                  <a:srgbClr val="FF0000"/>
                </a:solidFill>
                <a:latin typeface="华文细黑"/>
                <a:ea typeface="华文细黑"/>
                <a:cs typeface="华文细黑"/>
              </a:rPr>
              <a:t>基督正要从他嘴里吐</a:t>
            </a:r>
            <a:r>
              <a:rPr lang="zh-CN" altLang="en-US" sz="2800" dirty="0" smtClean="0">
                <a:solidFill>
                  <a:srgbClr val="FF0000"/>
                </a:solidFill>
                <a:latin typeface="华文细黑"/>
                <a:ea typeface="华文细黑"/>
                <a:cs typeface="华文细黑"/>
              </a:rPr>
              <a:t>出</a:t>
            </a:r>
            <a:r>
              <a:rPr lang="zh-TW" altLang="en-US" sz="2800" dirty="0" smtClean="0">
                <a:solidFill>
                  <a:srgbClr val="FF0000"/>
                </a:solidFill>
                <a:latin typeface="华文细黑"/>
                <a:ea typeface="华文细黑"/>
                <a:cs typeface="华文细黑"/>
              </a:rPr>
              <a:t>他们</a:t>
            </a:r>
            <a:r>
              <a:rPr lang="zh-TW" altLang="en-US" sz="2800" dirty="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sz="2800" b="1" dirty="0" smtClean="0">
                <a:latin typeface="Arial Narrow"/>
                <a:cs typeface="Arial Narrow"/>
              </a:rPr>
              <a:t>A</a:t>
            </a:r>
            <a:r>
              <a:rPr lang="en-US" sz="2800" b="1" dirty="0">
                <a:latin typeface="Arial Narrow"/>
                <a:cs typeface="Arial Narrow"/>
              </a:rPr>
              <a:t>. </a:t>
            </a:r>
            <a:r>
              <a:rPr lang="en-US" sz="2800" b="1" dirty="0" smtClean="0">
                <a:latin typeface="Arial Narrow"/>
                <a:cs typeface="Arial Narrow"/>
              </a:rPr>
              <a:t>They </a:t>
            </a:r>
            <a:r>
              <a:rPr lang="en-US" sz="2800" b="1" dirty="0">
                <a:latin typeface="Arial Narrow"/>
                <a:cs typeface="Arial Narrow"/>
              </a:rPr>
              <a:t>are sick—lukewarm. </a:t>
            </a:r>
            <a:r>
              <a:rPr lang="en-US" sz="2800" dirty="0">
                <a:latin typeface="Arial Narrow"/>
                <a:cs typeface="Arial Narrow"/>
              </a:rPr>
              <a:t>In the Christian life, there are three “spiritual temperatures”: a burning heart, on fire for God(Lk.24:32;Ro. 12:</a:t>
            </a:r>
            <a:r>
              <a:rPr lang="en-US" sz="2800" dirty="0" smtClean="0">
                <a:latin typeface="Arial Narrow"/>
                <a:cs typeface="Arial Narrow"/>
              </a:rPr>
              <a:t>11</a:t>
            </a:r>
            <a:r>
              <a:rPr lang="en-US" sz="2800" dirty="0">
                <a:latin typeface="Arial Narrow"/>
                <a:cs typeface="Arial Narrow"/>
              </a:rPr>
              <a:t>), a cold heart(Mt.24:12), and a lukewarm heart(3:16).The lukewarm Christian is comfortable, complacent, and doe not realize its need. Both the cold water from </a:t>
            </a:r>
            <a:r>
              <a:rPr lang="en-US" sz="2800" dirty="0" err="1">
                <a:latin typeface="Arial Narrow"/>
                <a:cs typeface="Arial Narrow"/>
              </a:rPr>
              <a:t>Colosse</a:t>
            </a:r>
            <a:r>
              <a:rPr lang="en-US" sz="2800" dirty="0">
                <a:latin typeface="Arial Narrow"/>
                <a:cs typeface="Arial Narrow"/>
              </a:rPr>
              <a:t> and the hot water from </a:t>
            </a:r>
            <a:r>
              <a:rPr lang="en-US" sz="2800" dirty="0" err="1">
                <a:latin typeface="Arial Narrow"/>
                <a:cs typeface="Arial Narrow"/>
              </a:rPr>
              <a:t>Hieropolis</a:t>
            </a:r>
            <a:r>
              <a:rPr lang="en-US" sz="2800" dirty="0">
                <a:latin typeface="Arial Narrow"/>
                <a:cs typeface="Arial Narrow"/>
              </a:rPr>
              <a:t> would be lukewarm by the time it was piped to Laodicea. We enjoy a beverage that is hot or cold, but not lukewarm. Christ was about to vomit them out of His mouth. </a:t>
            </a:r>
          </a:p>
        </p:txBody>
      </p:sp>
      <p:sp>
        <p:nvSpPr>
          <p:cNvPr id="4" name="Rectangle 3"/>
          <p:cNvSpPr/>
          <p:nvPr/>
        </p:nvSpPr>
        <p:spPr>
          <a:xfrm>
            <a:off x="0" y="-7905"/>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二。基督的责备。</a:t>
            </a:r>
            <a:r>
              <a:rPr lang="en-US" sz="2800" b="1" dirty="0" smtClean="0">
                <a:latin typeface="Arial Narrow"/>
                <a:cs typeface="Arial Narrow"/>
              </a:rPr>
              <a:t>2</a:t>
            </a:r>
            <a:r>
              <a:rPr lang="en-US" sz="2800" b="1" dirty="0">
                <a:latin typeface="Arial Narrow"/>
                <a:cs typeface="Arial Narrow"/>
              </a:rPr>
              <a:t>. Christ’s </a:t>
            </a:r>
            <a:r>
              <a:rPr lang="en-US" sz="2800" b="1" dirty="0" smtClean="0">
                <a:latin typeface="Arial Narrow"/>
                <a:cs typeface="Arial Narrow"/>
              </a:rPr>
              <a:t>condemnation.</a:t>
            </a:r>
            <a:endParaRPr lang="en-US" sz="2800" dirty="0">
              <a:latin typeface="Arial Narrow"/>
              <a:cs typeface="Arial Narrow"/>
            </a:endParaRPr>
          </a:p>
        </p:txBody>
      </p:sp>
      <p:sp>
        <p:nvSpPr>
          <p:cNvPr id="6" name="TextBox 5"/>
          <p:cNvSpPr txBox="1"/>
          <p:nvPr/>
        </p:nvSpPr>
        <p:spPr>
          <a:xfrm>
            <a:off x="8393616" y="-5843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a:solidFill>
                  <a:srgbClr val="0000FF"/>
                </a:solidFill>
                <a:latin typeface="Times"/>
                <a:cs typeface="Times"/>
              </a:rPr>
              <a:t>9</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Tree>
    <p:extLst>
      <p:ext uri="{BB962C8B-B14F-4D97-AF65-F5344CB8AC3E}">
        <p14:creationId xmlns:p14="http://schemas.microsoft.com/office/powerpoint/2010/main" val="31316741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27995"/>
            <a:ext cx="9137169" cy="6555642"/>
          </a:xfrm>
          <a:prstGeom prst="rect">
            <a:avLst/>
          </a:prstGeom>
        </p:spPr>
        <p:txBody>
          <a:bodyPr wrap="square">
            <a:spAutoFit/>
          </a:bodyPr>
          <a:lstStyle/>
          <a:p>
            <a:r>
              <a:rPr lang="en-US" altLang="zh-CN" sz="2800" b="1" dirty="0" smtClean="0">
                <a:solidFill>
                  <a:srgbClr val="FF0000"/>
                </a:solidFill>
                <a:latin typeface="华文细黑"/>
                <a:ea typeface="华文细黑"/>
                <a:cs typeface="华文细黑"/>
              </a:rPr>
              <a:t>B</a:t>
            </a:r>
            <a:r>
              <a:rPr lang="zh-CN" altLang="en-US" sz="2800" b="1" dirty="0" smtClean="0">
                <a:solidFill>
                  <a:srgbClr val="FF0000"/>
                </a:solidFill>
                <a:latin typeface="华文细黑"/>
                <a:ea typeface="华文细黑"/>
                <a:cs typeface="华文细黑"/>
              </a:rPr>
              <a:t>。他们受欺骗－自己骗自己。</a:t>
            </a:r>
            <a:r>
              <a:rPr lang="zh-TW" altLang="en-US" sz="2800" dirty="0">
                <a:solidFill>
                  <a:srgbClr val="FF0000"/>
                </a:solidFill>
                <a:latin typeface="华文细黑"/>
                <a:ea typeface="华文细黑"/>
                <a:cs typeface="华文细黑"/>
              </a:rPr>
              <a:t>所有的欺骗都是邪恶的，但最具毁灭</a:t>
            </a:r>
            <a:r>
              <a:rPr lang="zh-TW" altLang="en-US" sz="2800" dirty="0" smtClean="0">
                <a:solidFill>
                  <a:srgbClr val="FF0000"/>
                </a:solidFill>
                <a:latin typeface="华文细黑"/>
                <a:ea typeface="华文细黑"/>
                <a:cs typeface="华文细黑"/>
              </a:rPr>
              <a:t>性的欺骗是自欺欺人</a:t>
            </a:r>
            <a:r>
              <a:rPr lang="zh-CN" altLang="zh-TW" sz="2800" dirty="0">
                <a:solidFill>
                  <a:srgbClr val="FF0000"/>
                </a:solidFill>
                <a:latin typeface="华文细黑"/>
                <a:ea typeface="华文细黑"/>
                <a:cs typeface="华文细黑"/>
              </a:rPr>
              <a:t>。</a:t>
            </a:r>
            <a:endParaRPr lang="en-US" altLang="zh-TW" sz="2800" dirty="0" smtClean="0">
              <a:solidFill>
                <a:srgbClr val="FF0000"/>
              </a:solidFill>
              <a:latin typeface="华文细黑"/>
              <a:ea typeface="华文细黑"/>
              <a:cs typeface="华文细黑"/>
            </a:endParaRPr>
          </a:p>
          <a:p>
            <a:r>
              <a:rPr lang="zh-CN" altLang="zh-CN" sz="2800" b="1" dirty="0" smtClean="0">
                <a:solidFill>
                  <a:srgbClr val="FF0000"/>
                </a:solidFill>
                <a:latin typeface="华文细黑"/>
                <a:ea typeface="华文细黑"/>
                <a:cs typeface="华文细黑"/>
              </a:rPr>
              <a:t>（</a:t>
            </a:r>
            <a:r>
              <a:rPr lang="zh-CN" altLang="en-US" sz="2800" b="1" dirty="0" smtClean="0">
                <a:solidFill>
                  <a:srgbClr val="FF0000"/>
                </a:solidFill>
                <a:latin typeface="华文细黑"/>
                <a:ea typeface="华文细黑"/>
                <a:cs typeface="华文细黑"/>
              </a:rPr>
              <a:t>一）。</a:t>
            </a:r>
            <a:r>
              <a:rPr lang="zh-CN" altLang="en-US" sz="2800" dirty="0" smtClean="0">
                <a:solidFill>
                  <a:srgbClr val="FF0000"/>
                </a:solidFill>
                <a:latin typeface="华文细黑"/>
                <a:ea typeface="华文细黑"/>
                <a:cs typeface="华文细黑"/>
              </a:rPr>
              <a:t>老底嘉</a:t>
            </a:r>
            <a:r>
              <a:rPr lang="zh-TW" altLang="en-US" sz="2800" dirty="0" smtClean="0">
                <a:solidFill>
                  <a:srgbClr val="FF0000"/>
                </a:solidFill>
                <a:latin typeface="华文细黑"/>
                <a:ea typeface="华文细黑"/>
                <a:cs typeface="华文细黑"/>
              </a:rPr>
              <a:t>的描述</a:t>
            </a:r>
            <a:r>
              <a:rPr lang="zh-TW" altLang="en-US" sz="2800" dirty="0">
                <a:solidFill>
                  <a:srgbClr val="FF0000"/>
                </a:solidFill>
                <a:latin typeface="华文细黑"/>
                <a:ea typeface="华文细黑"/>
                <a:cs typeface="华文细黑"/>
              </a:rPr>
              <a:t>。你说，“我富有</a:t>
            </a:r>
            <a:r>
              <a:rPr lang="en-US" altLang="zh-TW" sz="2800" dirty="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我已经获得财富</a:t>
            </a:r>
            <a:r>
              <a:rPr lang="zh-TW" altLang="en-US" sz="2800" dirty="0" smtClean="0">
                <a:solidFill>
                  <a:srgbClr val="FF0000"/>
                </a:solidFill>
                <a:latin typeface="华文细黑"/>
                <a:ea typeface="华文细黑"/>
                <a:cs typeface="华文细黑"/>
              </a:rPr>
              <a:t>，</a:t>
            </a:r>
            <a:r>
              <a:rPr lang="zh-CN" altLang="en-US" sz="2800" dirty="0">
                <a:solidFill>
                  <a:srgbClr val="FF0000"/>
                </a:solidFill>
                <a:latin typeface="华文细黑"/>
                <a:ea typeface="华文细黑"/>
                <a:cs typeface="华文细黑"/>
              </a:rPr>
              <a:t>一样</a:t>
            </a:r>
            <a:r>
              <a:rPr lang="zh-CN" altLang="en-US" sz="2800" dirty="0" smtClean="0">
                <a:solidFill>
                  <a:srgbClr val="FF0000"/>
                </a:solidFill>
                <a:latin typeface="华文细黑"/>
                <a:ea typeface="华文细黑"/>
                <a:cs typeface="华文细黑"/>
              </a:rPr>
              <a:t>都不缺</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物质丰</a:t>
            </a:r>
            <a:r>
              <a:rPr lang="zh-TW" altLang="en-US" sz="2800" dirty="0" smtClean="0">
                <a:solidFill>
                  <a:srgbClr val="FF0000"/>
                </a:solidFill>
                <a:latin typeface="华文细黑"/>
                <a:ea typeface="华文细黑"/>
                <a:cs typeface="华文细黑"/>
              </a:rPr>
              <a:t>富不利于</a:t>
            </a:r>
            <a:r>
              <a:rPr lang="zh-CN" altLang="en-US" sz="2800" dirty="0" smtClean="0">
                <a:solidFill>
                  <a:srgbClr val="FF0000"/>
                </a:solidFill>
                <a:latin typeface="华文细黑"/>
                <a:ea typeface="华文细黑"/>
                <a:cs typeface="华文细黑"/>
              </a:rPr>
              <a:t>属灵</a:t>
            </a:r>
            <a:r>
              <a:rPr lang="zh-TW" altLang="en-US" sz="2800" dirty="0" smtClean="0">
                <a:solidFill>
                  <a:srgbClr val="FF0000"/>
                </a:solidFill>
                <a:latin typeface="华文细黑"/>
                <a:ea typeface="华文细黑"/>
                <a:cs typeface="华文细黑"/>
              </a:rPr>
              <a:t>生命力</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en-US" sz="2800" b="1" dirty="0" smtClean="0">
                <a:solidFill>
                  <a:srgbClr val="FF0000"/>
                </a:solidFill>
                <a:latin typeface="华文细黑"/>
                <a:ea typeface="华文细黑"/>
                <a:cs typeface="华文细黑"/>
              </a:rPr>
              <a:t>（二）。</a:t>
            </a:r>
            <a:r>
              <a:rPr lang="zh-TW" altLang="en-US" sz="2800" dirty="0">
                <a:solidFill>
                  <a:srgbClr val="FF0000"/>
                </a:solidFill>
                <a:latin typeface="华文细黑"/>
                <a:ea typeface="华文细黑"/>
                <a:cs typeface="华文细黑"/>
              </a:rPr>
              <a:t>基督的描述。但你没有意识到你</a:t>
            </a:r>
            <a:r>
              <a:rPr lang="zh-TW" altLang="en-US" sz="2800" dirty="0" smtClean="0">
                <a:solidFill>
                  <a:srgbClr val="FF0000"/>
                </a:solidFill>
                <a:latin typeface="华文细黑"/>
                <a:ea typeface="华文细黑"/>
                <a:cs typeface="华文细黑"/>
              </a:rPr>
              <a:t>是</a:t>
            </a:r>
            <a:r>
              <a:rPr lang="zh-CN" altLang="en-US" sz="2800" dirty="0" smtClean="0">
                <a:solidFill>
                  <a:srgbClr val="FF0000"/>
                </a:solidFill>
                <a:latin typeface="华文细黑"/>
                <a:ea typeface="华文细黑"/>
                <a:cs typeface="华文细黑"/>
              </a:rPr>
              <a:t>困苦</a:t>
            </a:r>
            <a:r>
              <a:rPr lang="zh-TW" altLang="en-US" sz="2800" dirty="0" smtClean="0">
                <a:solidFill>
                  <a:srgbClr val="FF0000"/>
                </a:solidFill>
                <a:latin typeface="华文细黑"/>
                <a:ea typeface="华文细黑"/>
                <a:cs typeface="华文细黑"/>
              </a:rPr>
              <a:t>的</a:t>
            </a:r>
            <a:r>
              <a:rPr lang="zh-TW" altLang="en-US" sz="2800" dirty="0">
                <a:solidFill>
                  <a:srgbClr val="FF0000"/>
                </a:solidFill>
                <a:latin typeface="华文细黑"/>
                <a:ea typeface="华文细黑"/>
                <a:cs typeface="华文细黑"/>
              </a:rPr>
              <a:t>，可怜的</a:t>
            </a:r>
            <a:r>
              <a:rPr lang="zh-TW" altLang="en-US" sz="2800" dirty="0" smtClean="0">
                <a:solidFill>
                  <a:srgbClr val="FF0000"/>
                </a:solidFill>
                <a:latin typeface="华文细黑"/>
                <a:ea typeface="华文细黑"/>
                <a:cs typeface="华文细黑"/>
              </a:rPr>
              <a:t>，</a:t>
            </a:r>
            <a:r>
              <a:rPr lang="zh-CN" altLang="en-US" sz="2800" dirty="0">
                <a:solidFill>
                  <a:srgbClr val="FF0000"/>
                </a:solidFill>
                <a:latin typeface="华文细黑"/>
                <a:ea typeface="华文细黑"/>
                <a:cs typeface="华文细黑"/>
              </a:rPr>
              <a:t>贫穷的，瞎眼的和赤身的</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太</a:t>
            </a:r>
            <a:r>
              <a:rPr lang="en-US" altLang="zh-TW" sz="2800" dirty="0">
                <a:solidFill>
                  <a:srgbClr val="FF0000"/>
                </a:solidFill>
                <a:latin typeface="华文细黑"/>
                <a:ea typeface="华文细黑"/>
                <a:cs typeface="华文细黑"/>
              </a:rPr>
              <a:t>7</a:t>
            </a:r>
            <a:r>
              <a:rPr lang="zh-TW" altLang="en-US" sz="2800" dirty="0">
                <a:solidFill>
                  <a:srgbClr val="FF0000"/>
                </a:solidFill>
                <a:latin typeface="华文细黑"/>
                <a:ea typeface="华文细黑"/>
                <a:cs typeface="华文细黑"/>
              </a:rPr>
              <a:t>：</a:t>
            </a:r>
            <a:r>
              <a:rPr lang="en-US" altLang="zh-TW" sz="2800" dirty="0">
                <a:solidFill>
                  <a:srgbClr val="FF0000"/>
                </a:solidFill>
                <a:latin typeface="华文细黑"/>
                <a:ea typeface="华文细黑"/>
                <a:cs typeface="华文细黑"/>
              </a:rPr>
              <a:t>22-23</a:t>
            </a:r>
            <a:r>
              <a:rPr lang="zh-TW" altLang="en-US" sz="2800" dirty="0">
                <a:solidFill>
                  <a:srgbClr val="FF0000"/>
                </a:solidFill>
                <a:latin typeface="华文细黑"/>
                <a:ea typeface="华文细黑"/>
                <a:cs typeface="华文细黑"/>
              </a:rPr>
              <a:t>）。他们不快乐</a:t>
            </a:r>
            <a:r>
              <a:rPr lang="zh-TW" alt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属灵</a:t>
            </a:r>
            <a:r>
              <a:rPr lang="zh-TW" altLang="en-US" sz="2800" dirty="0" smtClean="0">
                <a:solidFill>
                  <a:srgbClr val="FF0000"/>
                </a:solidFill>
                <a:latin typeface="华文细黑"/>
                <a:ea typeface="华文细黑"/>
                <a:cs typeface="华文细黑"/>
              </a:rPr>
              <a:t>上的贫穷</a:t>
            </a:r>
            <a:r>
              <a:rPr lang="zh-TW" altLang="en-US" sz="2800" dirty="0">
                <a:solidFill>
                  <a:srgbClr val="FF0000"/>
                </a:solidFill>
                <a:latin typeface="华文细黑"/>
                <a:ea typeface="华文细黑"/>
                <a:cs typeface="华文细黑"/>
              </a:rPr>
              <a:t>，灵</a:t>
            </a:r>
            <a:r>
              <a:rPr lang="zh-TW" altLang="en-US" sz="2800" dirty="0" smtClean="0">
                <a:solidFill>
                  <a:srgbClr val="FF0000"/>
                </a:solidFill>
                <a:latin typeface="华文细黑"/>
                <a:ea typeface="华文细黑"/>
                <a:cs typeface="华文细黑"/>
              </a:rPr>
              <a:t>性上的</a:t>
            </a:r>
            <a:r>
              <a:rPr lang="zh-CN" altLang="en-US" sz="2800" dirty="0" smtClean="0">
                <a:solidFill>
                  <a:srgbClr val="FF0000"/>
                </a:solidFill>
                <a:latin typeface="华文细黑"/>
                <a:ea typeface="华文细黑"/>
                <a:cs typeface="华文细黑"/>
              </a:rPr>
              <a:t>瞎眼</a:t>
            </a:r>
            <a:r>
              <a:rPr lang="zh-TW" altLang="en-US" sz="2800" dirty="0" smtClean="0">
                <a:solidFill>
                  <a:srgbClr val="FF0000"/>
                </a:solidFill>
                <a:latin typeface="华文细黑"/>
                <a:ea typeface="华文细黑"/>
                <a:cs typeface="华文细黑"/>
              </a:rPr>
              <a:t>和</a:t>
            </a:r>
            <a:r>
              <a:rPr lang="zh-CN" altLang="en-US" sz="2800" dirty="0" smtClean="0">
                <a:solidFill>
                  <a:srgbClr val="FF0000"/>
                </a:solidFill>
                <a:latin typeface="华文细黑"/>
                <a:ea typeface="华文细黑"/>
                <a:cs typeface="华文细黑"/>
              </a:rPr>
              <a:t>属灵</a:t>
            </a:r>
            <a:r>
              <a:rPr lang="zh-TW" altLang="en-US" sz="2800" dirty="0" smtClean="0">
                <a:solidFill>
                  <a:srgbClr val="FF0000"/>
                </a:solidFill>
                <a:latin typeface="华文细黑"/>
                <a:ea typeface="华文细黑"/>
                <a:cs typeface="华文细黑"/>
              </a:rPr>
              <a:t>上的赤</a:t>
            </a:r>
            <a:r>
              <a:rPr lang="zh-CN" altLang="en-US" sz="2800" dirty="0" smtClean="0">
                <a:solidFill>
                  <a:srgbClr val="FF0000"/>
                </a:solidFill>
                <a:latin typeface="华文细黑"/>
                <a:ea typeface="华文细黑"/>
                <a:cs typeface="华文细黑"/>
              </a:rPr>
              <a:t>身</a:t>
            </a:r>
            <a:r>
              <a:rPr lang="zh-TW" altLang="en-US" sz="2800" dirty="0" smtClean="0">
                <a:solidFill>
                  <a:srgbClr val="FF0000"/>
                </a:solidFill>
                <a:latin typeface="华文细黑"/>
                <a:ea typeface="华文细黑"/>
                <a:cs typeface="华文细黑"/>
              </a:rPr>
              <a:t>。</a:t>
            </a:r>
            <a:endParaRPr lang="en-US" altLang="zh-TW" sz="2800" dirty="0" smtClean="0">
              <a:solidFill>
                <a:srgbClr val="FF0000"/>
              </a:solidFill>
              <a:latin typeface="华文细黑"/>
              <a:ea typeface="华文细黑"/>
              <a:cs typeface="华文细黑"/>
            </a:endParaRPr>
          </a:p>
          <a:p>
            <a:r>
              <a:rPr lang="en-US" sz="2800" b="1" dirty="0" smtClean="0">
                <a:latin typeface="Arial Narrow"/>
                <a:cs typeface="Arial Narrow"/>
              </a:rPr>
              <a:t>B</a:t>
            </a:r>
            <a:r>
              <a:rPr lang="en-US" sz="2800" b="1" dirty="0">
                <a:latin typeface="Arial Narrow"/>
                <a:cs typeface="Arial Narrow"/>
              </a:rPr>
              <a:t>. </a:t>
            </a:r>
            <a:r>
              <a:rPr lang="en-US" sz="2800" b="1" dirty="0" smtClean="0">
                <a:latin typeface="Arial Narrow"/>
                <a:cs typeface="Arial Narrow"/>
              </a:rPr>
              <a:t>They </a:t>
            </a:r>
            <a:r>
              <a:rPr lang="en-US" sz="2800" b="1" dirty="0">
                <a:latin typeface="Arial Narrow"/>
                <a:cs typeface="Arial Narrow"/>
              </a:rPr>
              <a:t>are deceived—self-deception.</a:t>
            </a:r>
            <a:r>
              <a:rPr lang="en-US" sz="2800" dirty="0">
                <a:latin typeface="Arial Narrow"/>
                <a:cs typeface="Arial Narrow"/>
              </a:rPr>
              <a:t> All deception is evil, but the most devastating deception is self-deception. </a:t>
            </a:r>
          </a:p>
          <a:p>
            <a:r>
              <a:rPr lang="en-US" sz="2800" dirty="0" smtClean="0">
                <a:latin typeface="Arial Narrow"/>
                <a:cs typeface="Arial Narrow"/>
              </a:rPr>
              <a:t>(1) Laodicea’s </a:t>
            </a:r>
            <a:r>
              <a:rPr lang="en-US" sz="2800" dirty="0">
                <a:latin typeface="Arial Narrow"/>
                <a:cs typeface="Arial Narrow"/>
              </a:rPr>
              <a:t>description. You say, ‘I am rich; I have acquired wealth and do not need a thing.’ Material abundance is not conducive to spiritual vitality</a:t>
            </a:r>
            <a:r>
              <a:rPr lang="en-US" sz="2800" dirty="0" smtClean="0">
                <a:latin typeface="Arial Narrow"/>
                <a:cs typeface="Arial Narrow"/>
              </a:rPr>
              <a:t>. </a:t>
            </a:r>
          </a:p>
          <a:p>
            <a:r>
              <a:rPr lang="en-US" sz="2800" dirty="0" smtClean="0">
                <a:latin typeface="Arial Narrow"/>
                <a:cs typeface="Arial Narrow"/>
              </a:rPr>
              <a:t>(</a:t>
            </a:r>
            <a:r>
              <a:rPr lang="en-US" sz="2800" dirty="0">
                <a:latin typeface="Arial Narrow"/>
                <a:cs typeface="Arial Narrow"/>
              </a:rPr>
              <a:t>2) Christ’s description. But you do not realize that you are wretched, pitiful, poor, blind and naked (Mt.7:22-23). They were unhappy, </a:t>
            </a:r>
            <a:r>
              <a:rPr lang="en-US" sz="2800" dirty="0" smtClean="0">
                <a:latin typeface="Arial Narrow"/>
                <a:cs typeface="Arial Narrow"/>
              </a:rPr>
              <a:t>spirit-</a:t>
            </a:r>
            <a:r>
              <a:rPr lang="en-US" sz="2800" dirty="0" err="1" smtClean="0">
                <a:latin typeface="Arial Narrow"/>
                <a:cs typeface="Arial Narrow"/>
              </a:rPr>
              <a:t>ually</a:t>
            </a:r>
            <a:r>
              <a:rPr lang="en-US" sz="2800" dirty="0" smtClean="0">
                <a:latin typeface="Arial Narrow"/>
                <a:cs typeface="Arial Narrow"/>
              </a:rPr>
              <a:t> </a:t>
            </a:r>
            <a:r>
              <a:rPr lang="en-US" sz="2800" dirty="0">
                <a:latin typeface="Arial Narrow"/>
                <a:cs typeface="Arial Narrow"/>
              </a:rPr>
              <a:t>poor, spiritually blind, and spiritually </a:t>
            </a:r>
            <a:r>
              <a:rPr lang="en-US" sz="2800" dirty="0" smtClean="0">
                <a:latin typeface="Arial Narrow"/>
                <a:cs typeface="Arial Narrow"/>
              </a:rPr>
              <a:t>naked.</a:t>
            </a:r>
            <a:endParaRPr lang="en-US" sz="2800" dirty="0">
              <a:latin typeface="Arial Narrow"/>
              <a:cs typeface="Arial Narrow"/>
            </a:endParaRPr>
          </a:p>
        </p:txBody>
      </p:sp>
      <p:sp>
        <p:nvSpPr>
          <p:cNvPr id="4" name="Rectangle 3"/>
          <p:cNvSpPr/>
          <p:nvPr/>
        </p:nvSpPr>
        <p:spPr>
          <a:xfrm>
            <a:off x="0" y="-7905"/>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二。基督的责备。</a:t>
            </a:r>
            <a:r>
              <a:rPr lang="en-US" sz="2800" b="1" dirty="0" smtClean="0">
                <a:latin typeface="Arial Narrow"/>
                <a:cs typeface="Arial Narrow"/>
              </a:rPr>
              <a:t>2</a:t>
            </a:r>
            <a:r>
              <a:rPr lang="en-US" sz="2800" b="1" dirty="0">
                <a:latin typeface="Arial Narrow"/>
                <a:cs typeface="Arial Narrow"/>
              </a:rPr>
              <a:t>. Christ’s </a:t>
            </a:r>
            <a:r>
              <a:rPr lang="en-US" sz="2800" b="1" dirty="0" smtClean="0">
                <a:latin typeface="Arial Narrow"/>
                <a:cs typeface="Arial Narrow"/>
              </a:rPr>
              <a:t>condemnation.</a:t>
            </a:r>
            <a:endParaRPr lang="en-US" sz="2800" dirty="0">
              <a:latin typeface="Arial Narrow"/>
              <a:cs typeface="Arial Narrow"/>
            </a:endParaRPr>
          </a:p>
        </p:txBody>
      </p:sp>
      <p:sp>
        <p:nvSpPr>
          <p:cNvPr id="6" name="TextBox 5"/>
          <p:cNvSpPr txBox="1"/>
          <p:nvPr/>
        </p:nvSpPr>
        <p:spPr>
          <a:xfrm>
            <a:off x="8393616" y="-5843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(10)</a:t>
            </a:r>
            <a:endParaRPr lang="en-US" sz="2800" dirty="0">
              <a:solidFill>
                <a:srgbClr val="0000FF"/>
              </a:solidFill>
              <a:latin typeface="Times"/>
              <a:cs typeface="Times"/>
            </a:endParaRPr>
          </a:p>
        </p:txBody>
      </p:sp>
    </p:spTree>
    <p:extLst>
      <p:ext uri="{BB962C8B-B14F-4D97-AF65-F5344CB8AC3E}">
        <p14:creationId xmlns:p14="http://schemas.microsoft.com/office/powerpoint/2010/main" val="1885589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635212"/>
            <a:ext cx="9137169" cy="5693867"/>
          </a:xfrm>
          <a:prstGeom prst="rect">
            <a:avLst/>
          </a:prstGeom>
        </p:spPr>
        <p:txBody>
          <a:bodyPr wrap="square">
            <a:spAutoFit/>
          </a:bodyPr>
          <a:lstStyle/>
          <a:p>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我劝你向我买火炼的金子，叫你富足。又买白衣穿上，叫你赤身的羞耻不露出来。又买眼药擦你的眼睛，使你能看见</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凡我所疼爱的，我就责备管教他。所以你要发热心，也要悔改</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看哪，我站在门外叩门。若有听见我声音就开门的，我要进到他那里去，我与他，他与我</a:t>
            </a:r>
            <a:r>
              <a:rPr lang="zh-TW" altLang="en-US" sz="2800" dirty="0" smtClean="0">
                <a:solidFill>
                  <a:srgbClr val="FF0000"/>
                </a:solidFill>
                <a:latin typeface="华文细黑"/>
                <a:ea typeface="华文细黑"/>
                <a:cs typeface="华文细黑"/>
              </a:rPr>
              <a:t>一同坐席</a:t>
            </a:r>
            <a:r>
              <a:rPr lang="en-US" altLang="zh-TW" sz="2800" dirty="0" smtClean="0">
                <a:solidFill>
                  <a:srgbClr val="FF0000"/>
                </a:solidFill>
                <a:latin typeface="华文细黑"/>
                <a:ea typeface="华文细黑"/>
                <a:cs typeface="华文细黑"/>
              </a:rPr>
              <a:t>”</a:t>
            </a:r>
          </a:p>
          <a:p>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3:18-20</a:t>
            </a:r>
            <a:r>
              <a:rPr lang="zh-CN" alt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他们没有需要的感觉。</a:t>
            </a:r>
            <a:endParaRPr lang="en-US" altLang="zh-TW" sz="2800" dirty="0" smtClean="0">
              <a:solidFill>
                <a:srgbClr val="FF0000"/>
              </a:solidFill>
              <a:latin typeface="华文细黑"/>
              <a:ea typeface="华文细黑"/>
              <a:cs typeface="华文细黑"/>
            </a:endParaRPr>
          </a:p>
          <a:p>
            <a:r>
              <a:rPr lang="en-US" sz="2800" dirty="0" smtClean="0">
                <a:latin typeface="Arial Narrow"/>
                <a:cs typeface="Arial Narrow"/>
              </a:rPr>
              <a:t>“</a:t>
            </a:r>
            <a:r>
              <a:rPr lang="en-US" sz="2800" dirty="0">
                <a:latin typeface="Arial Narrow"/>
                <a:cs typeface="Arial Narrow"/>
              </a:rPr>
              <a:t>I counsel you to buy from me gold refined in the </a:t>
            </a:r>
            <a:r>
              <a:rPr lang="en-US" sz="2800" dirty="0" err="1">
                <a:latin typeface="Arial Narrow"/>
                <a:cs typeface="Arial Narrow"/>
              </a:rPr>
              <a:t>fire</a:t>
            </a:r>
            <a:r>
              <a:rPr lang="en-US" sz="2800" dirty="0" err="1" smtClean="0">
                <a:latin typeface="Arial Narrow"/>
                <a:cs typeface="Arial Narrow"/>
              </a:rPr>
              <a:t>,so</a:t>
            </a:r>
            <a:r>
              <a:rPr lang="en-US" sz="2800" dirty="0" smtClean="0">
                <a:latin typeface="Arial Narrow"/>
                <a:cs typeface="Arial Narrow"/>
              </a:rPr>
              <a:t> </a:t>
            </a:r>
            <a:r>
              <a:rPr lang="en-US" sz="2800" dirty="0">
                <a:latin typeface="Arial Narrow"/>
                <a:cs typeface="Arial Narrow"/>
              </a:rPr>
              <a:t>you can </a:t>
            </a:r>
            <a:r>
              <a:rPr lang="en-US" sz="2800" dirty="0" smtClean="0">
                <a:latin typeface="Arial Narrow"/>
                <a:cs typeface="Arial Narrow"/>
              </a:rPr>
              <a:t>be-come </a:t>
            </a:r>
            <a:r>
              <a:rPr lang="en-US" sz="2800" dirty="0" err="1">
                <a:latin typeface="Arial Narrow"/>
                <a:cs typeface="Arial Narrow"/>
              </a:rPr>
              <a:t>rich</a:t>
            </a:r>
            <a:r>
              <a:rPr lang="en-US" sz="2800" dirty="0" err="1" smtClean="0">
                <a:latin typeface="Arial Narrow"/>
                <a:cs typeface="Arial Narrow"/>
              </a:rPr>
              <a:t>;and</a:t>
            </a:r>
            <a:r>
              <a:rPr lang="en-US" sz="2800" dirty="0" smtClean="0">
                <a:latin typeface="Arial Narrow"/>
                <a:cs typeface="Arial Narrow"/>
              </a:rPr>
              <a:t> </a:t>
            </a:r>
            <a:r>
              <a:rPr lang="en-US" sz="2800" dirty="0">
                <a:latin typeface="Arial Narrow"/>
                <a:cs typeface="Arial Narrow"/>
              </a:rPr>
              <a:t>white clothes to </a:t>
            </a:r>
            <a:r>
              <a:rPr lang="en-US" sz="2800" dirty="0" err="1">
                <a:latin typeface="Arial Narrow"/>
                <a:cs typeface="Arial Narrow"/>
              </a:rPr>
              <a:t>wear</a:t>
            </a:r>
            <a:r>
              <a:rPr lang="en-US" sz="2800" dirty="0" err="1" smtClean="0">
                <a:latin typeface="Arial Narrow"/>
                <a:cs typeface="Arial Narrow"/>
              </a:rPr>
              <a:t>,so</a:t>
            </a:r>
            <a:r>
              <a:rPr lang="en-US" sz="2800" dirty="0" smtClean="0">
                <a:latin typeface="Arial Narrow"/>
                <a:cs typeface="Arial Narrow"/>
              </a:rPr>
              <a:t> </a:t>
            </a:r>
            <a:r>
              <a:rPr lang="en-US" sz="2800" dirty="0">
                <a:latin typeface="Arial Narrow"/>
                <a:cs typeface="Arial Narrow"/>
              </a:rPr>
              <a:t>you can cover your </a:t>
            </a:r>
            <a:r>
              <a:rPr lang="en-US" sz="2800" dirty="0" smtClean="0">
                <a:latin typeface="Arial Narrow"/>
                <a:cs typeface="Arial Narrow"/>
              </a:rPr>
              <a:t>shameful </a:t>
            </a:r>
            <a:r>
              <a:rPr lang="en-US" sz="2800" dirty="0">
                <a:latin typeface="Arial Narrow"/>
                <a:cs typeface="Arial Narrow"/>
              </a:rPr>
              <a:t>nakedness; and salve to put on your eyes</a:t>
            </a:r>
            <a:r>
              <a:rPr lang="en-US" sz="2800" dirty="0" smtClean="0">
                <a:latin typeface="Arial Narrow"/>
                <a:cs typeface="Arial Narrow"/>
              </a:rPr>
              <a:t>, so </a:t>
            </a:r>
            <a:r>
              <a:rPr lang="en-US" sz="2800" dirty="0">
                <a:latin typeface="Arial Narrow"/>
                <a:cs typeface="Arial Narrow"/>
              </a:rPr>
              <a:t>you can </a:t>
            </a:r>
            <a:r>
              <a:rPr lang="en-US" sz="2800" dirty="0" smtClean="0">
                <a:latin typeface="Arial Narrow"/>
                <a:cs typeface="Arial Narrow"/>
              </a:rPr>
              <a:t>see. Those </a:t>
            </a:r>
            <a:r>
              <a:rPr lang="en-US" sz="2800" dirty="0">
                <a:latin typeface="Arial Narrow"/>
                <a:cs typeface="Arial Narrow"/>
              </a:rPr>
              <a:t>whom I love I rebuke and discipline. So be earnest and repent. Here I am! I stand at the door and </a:t>
            </a:r>
            <a:r>
              <a:rPr lang="en-US" sz="2800" dirty="0" err="1" smtClean="0">
                <a:latin typeface="Arial Narrow"/>
                <a:cs typeface="Arial Narrow"/>
              </a:rPr>
              <a:t>knock.If</a:t>
            </a:r>
            <a:r>
              <a:rPr lang="en-US" sz="2800" dirty="0" smtClean="0">
                <a:latin typeface="Arial Narrow"/>
                <a:cs typeface="Arial Narrow"/>
              </a:rPr>
              <a:t> </a:t>
            </a:r>
            <a:r>
              <a:rPr lang="en-US" sz="2800" dirty="0">
                <a:latin typeface="Arial Narrow"/>
                <a:cs typeface="Arial Narrow"/>
              </a:rPr>
              <a:t>anyone hears my voice and opens the door, I will come in and eat with that person, and they with </a:t>
            </a:r>
            <a:r>
              <a:rPr lang="en-US" sz="2800" dirty="0" smtClean="0">
                <a:latin typeface="Arial Narrow"/>
                <a:cs typeface="Arial Narrow"/>
              </a:rPr>
              <a:t>me”</a:t>
            </a:r>
            <a:r>
              <a:rPr lang="en-US" sz="2800" dirty="0">
                <a:latin typeface="Arial Narrow"/>
                <a:cs typeface="Arial Narrow"/>
              </a:rPr>
              <a:t>(3:18-20). They had no sense of need. </a:t>
            </a:r>
          </a:p>
        </p:txBody>
      </p:sp>
      <p:sp>
        <p:nvSpPr>
          <p:cNvPr id="4" name="Rectangle 3"/>
          <p:cNvSpPr/>
          <p:nvPr/>
        </p:nvSpPr>
        <p:spPr>
          <a:xfrm>
            <a:off x="0" y="-7905"/>
            <a:ext cx="9144000" cy="58074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三。基督的忠告。</a:t>
            </a:r>
            <a:r>
              <a:rPr lang="en-US" sz="2800" b="1" dirty="0" smtClean="0">
                <a:latin typeface="Arial Narrow"/>
                <a:cs typeface="Arial Narrow"/>
              </a:rPr>
              <a:t>3</a:t>
            </a:r>
            <a:r>
              <a:rPr lang="en-US" sz="2800" b="1" dirty="0">
                <a:latin typeface="Arial Narrow"/>
                <a:cs typeface="Arial Narrow"/>
              </a:rPr>
              <a:t>. Christ’s counsel.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(11)</a:t>
            </a:r>
            <a:endParaRPr lang="en-US" sz="2800" dirty="0">
              <a:solidFill>
                <a:srgbClr val="0000FF"/>
              </a:solidFill>
              <a:latin typeface="Times"/>
              <a:cs typeface="Times"/>
            </a:endParaRPr>
          </a:p>
        </p:txBody>
      </p:sp>
    </p:spTree>
    <p:extLst>
      <p:ext uri="{BB962C8B-B14F-4D97-AF65-F5344CB8AC3E}">
        <p14:creationId xmlns:p14="http://schemas.microsoft.com/office/powerpoint/2010/main" val="1222839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635212"/>
            <a:ext cx="9137169" cy="5262980"/>
          </a:xfrm>
          <a:prstGeom prst="rect">
            <a:avLst/>
          </a:prstGeom>
        </p:spPr>
        <p:txBody>
          <a:bodyPr wrap="square">
            <a:spAutoFit/>
          </a:bodyPr>
          <a:lstStyle/>
          <a:p>
            <a:r>
              <a:rPr lang="en-US" altLang="zh-CN" sz="2800" b="1" dirty="0" smtClean="0">
                <a:solidFill>
                  <a:srgbClr val="FF0000"/>
                </a:solidFill>
                <a:latin typeface="华文细黑"/>
                <a:ea typeface="华文细黑"/>
                <a:cs typeface="华文细黑"/>
              </a:rPr>
              <a:t>A</a:t>
            </a:r>
            <a:r>
              <a:rPr lang="zh-CN" altLang="en-US" sz="2800" b="1" dirty="0" smtClean="0">
                <a:solidFill>
                  <a:srgbClr val="FF0000"/>
                </a:solidFill>
                <a:latin typeface="华文细黑"/>
                <a:ea typeface="华文细黑"/>
                <a:cs typeface="华文细黑"/>
              </a:rPr>
              <a:t>。需要受苦</a:t>
            </a:r>
            <a:r>
              <a:rPr lang="zh-TW" altLang="en-US" sz="2800" b="1"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他们需要买在火中精炼的金子。他们太舒服了，需要试炼的火</a:t>
            </a:r>
            <a:r>
              <a:rPr lang="zh-TW" alt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彼</a:t>
            </a:r>
            <a:r>
              <a:rPr lang="zh-CN" altLang="en-US" sz="2800" dirty="0" smtClean="0">
                <a:solidFill>
                  <a:srgbClr val="FF0000"/>
                </a:solidFill>
                <a:latin typeface="华文细黑"/>
                <a:ea typeface="华文细黑"/>
                <a:cs typeface="华文细黑"/>
              </a:rPr>
              <a:t>前</a:t>
            </a:r>
            <a:r>
              <a:rPr lang="en-US" altLang="zh-TW" sz="2800" dirty="0" smtClean="0">
                <a:solidFill>
                  <a:srgbClr val="FF0000"/>
                </a:solidFill>
                <a:latin typeface="华文细黑"/>
                <a:ea typeface="华文细黑"/>
                <a:cs typeface="华文细黑"/>
              </a:rPr>
              <a:t>1</a:t>
            </a:r>
            <a:r>
              <a:rPr lang="zh-TW" altLang="en-US" sz="2800" dirty="0">
                <a:solidFill>
                  <a:srgbClr val="FF0000"/>
                </a:solidFill>
                <a:latin typeface="华文细黑"/>
                <a:ea typeface="华文细黑"/>
                <a:cs typeface="华文细黑"/>
              </a:rPr>
              <a:t>：</a:t>
            </a:r>
            <a:r>
              <a:rPr lang="en-US" altLang="zh-TW" sz="2800" dirty="0">
                <a:solidFill>
                  <a:srgbClr val="FF0000"/>
                </a:solidFill>
                <a:latin typeface="华文细黑"/>
                <a:ea typeface="华文细黑"/>
                <a:cs typeface="华文细黑"/>
              </a:rPr>
              <a:t>7</a:t>
            </a:r>
            <a:r>
              <a:rPr lang="zh-TW" alt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altLang="zh-CN" sz="2800" b="1" dirty="0" smtClean="0">
                <a:solidFill>
                  <a:srgbClr val="FF0000"/>
                </a:solidFill>
                <a:latin typeface="华文细黑"/>
                <a:ea typeface="华文细黑"/>
                <a:cs typeface="华文细黑"/>
              </a:rPr>
              <a:t>B</a:t>
            </a:r>
            <a:r>
              <a:rPr lang="zh-CN" altLang="en-US" sz="2800" b="1" dirty="0" smtClean="0">
                <a:solidFill>
                  <a:srgbClr val="FF0000"/>
                </a:solidFill>
                <a:latin typeface="华文细黑"/>
                <a:ea typeface="华文细黑"/>
                <a:cs typeface="华文细黑"/>
              </a:rPr>
              <a:t>。需要衣服</a:t>
            </a:r>
            <a:r>
              <a:rPr lang="zh-TW" altLang="en-US" sz="2800" b="1"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他们需要穿着白色的公义衣服，</a:t>
            </a:r>
            <a:r>
              <a:rPr lang="zh-CN" altLang="en-US" sz="2800" dirty="0">
                <a:solidFill>
                  <a:srgbClr val="FF0000"/>
                </a:solidFill>
                <a:latin typeface="华文细黑"/>
                <a:ea typeface="华文细黑"/>
                <a:cs typeface="华文细黑"/>
              </a:rPr>
              <a:t>遮盖他们可耻的赤身的罪</a:t>
            </a:r>
            <a:r>
              <a:rPr lang="en-US" sz="2800" dirty="0">
                <a:solidFill>
                  <a:srgbClr val="FF0000"/>
                </a:solidFill>
                <a:latin typeface="华文细黑"/>
                <a:ea typeface="华文细黑"/>
                <a:cs typeface="华文细黑"/>
              </a:rPr>
              <a:t> </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启</a:t>
            </a:r>
            <a:r>
              <a:rPr lang="en-US" altLang="zh-TW" sz="2800" dirty="0">
                <a:solidFill>
                  <a:srgbClr val="FF0000"/>
                </a:solidFill>
                <a:latin typeface="华文细黑"/>
                <a:ea typeface="华文细黑"/>
                <a:cs typeface="华文细黑"/>
              </a:rPr>
              <a:t>19</a:t>
            </a:r>
            <a:r>
              <a:rPr lang="zh-TW" altLang="en-US" sz="2800" dirty="0">
                <a:solidFill>
                  <a:srgbClr val="FF0000"/>
                </a:solidFill>
                <a:latin typeface="华文细黑"/>
                <a:ea typeface="华文细黑"/>
                <a:cs typeface="华文细黑"/>
              </a:rPr>
              <a:t>：</a:t>
            </a:r>
            <a:r>
              <a:rPr lang="en-US" altLang="zh-TW" sz="2800" dirty="0">
                <a:solidFill>
                  <a:srgbClr val="FF0000"/>
                </a:solidFill>
                <a:latin typeface="华文细黑"/>
                <a:ea typeface="华文细黑"/>
                <a:cs typeface="华文细黑"/>
              </a:rPr>
              <a:t>8</a:t>
            </a:r>
            <a:r>
              <a:rPr lang="zh-TW" altLang="en-US" sz="2800" dirty="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a:t>
            </a:r>
            <a:endParaRPr lang="en-US" altLang="zh-TW" sz="2800" dirty="0" smtClean="0">
              <a:solidFill>
                <a:srgbClr val="FF0000"/>
              </a:solidFill>
              <a:latin typeface="华文细黑"/>
              <a:ea typeface="华文细黑"/>
              <a:cs typeface="华文细黑"/>
            </a:endParaRPr>
          </a:p>
          <a:p>
            <a:pPr lvl="0"/>
            <a:r>
              <a:rPr lang="en-US" altLang="zh-CN" sz="2800" b="1" dirty="0" smtClean="0">
                <a:solidFill>
                  <a:srgbClr val="FF0000"/>
                </a:solidFill>
                <a:latin typeface="华文细黑"/>
                <a:ea typeface="华文细黑"/>
                <a:cs typeface="华文细黑"/>
              </a:rPr>
              <a:t>C</a:t>
            </a:r>
            <a:r>
              <a:rPr lang="zh-CN" altLang="en-US" sz="2800" b="1" dirty="0" smtClean="0">
                <a:solidFill>
                  <a:srgbClr val="FF0000"/>
                </a:solidFill>
                <a:latin typeface="华文细黑"/>
                <a:ea typeface="华文细黑"/>
                <a:cs typeface="华文细黑"/>
              </a:rPr>
              <a:t>。需要看见</a:t>
            </a:r>
            <a:r>
              <a:rPr lang="zh-TW" altLang="en-US" sz="2800" b="1" dirty="0" smtClean="0">
                <a:solidFill>
                  <a:srgbClr val="FF0000"/>
                </a:solidFill>
                <a:latin typeface="华文细黑"/>
                <a:ea typeface="华文细黑"/>
                <a:cs typeface="华文细黑"/>
              </a:rPr>
              <a:t>。</a:t>
            </a:r>
            <a:r>
              <a:rPr lang="zh-CN" altLang="en-US" sz="2800" dirty="0">
                <a:solidFill>
                  <a:srgbClr val="FF0000"/>
                </a:solidFill>
                <a:latin typeface="华文细黑"/>
                <a:ea typeface="华文细黑"/>
                <a:cs typeface="华文细黑"/>
              </a:rPr>
              <a:t>他们需要买眼药擦眼睛，使他们能看见。他们需要有属灵</a:t>
            </a:r>
            <a:r>
              <a:rPr lang="zh-CN" altLang="en-US" sz="2800" dirty="0" smtClean="0">
                <a:solidFill>
                  <a:srgbClr val="FF0000"/>
                </a:solidFill>
                <a:latin typeface="华文细黑"/>
                <a:ea typeface="华文细黑"/>
                <a:cs typeface="华文细黑"/>
              </a:rPr>
              <a:t>的视力</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彼</a:t>
            </a:r>
            <a:r>
              <a:rPr lang="zh-TW" altLang="en-US" sz="2800" dirty="0" smtClean="0">
                <a:solidFill>
                  <a:srgbClr val="FF0000"/>
                </a:solidFill>
                <a:latin typeface="华文细黑"/>
                <a:ea typeface="华文细黑"/>
                <a:cs typeface="华文细黑"/>
              </a:rPr>
              <a:t>得前书</a:t>
            </a:r>
            <a:r>
              <a:rPr lang="en-US" altLang="zh-CN" sz="2800" dirty="0" smtClean="0">
                <a:solidFill>
                  <a:srgbClr val="FF0000"/>
                </a:solidFill>
                <a:latin typeface="华文细黑"/>
                <a:ea typeface="华文细黑"/>
                <a:cs typeface="华文细黑"/>
              </a:rPr>
              <a:t>1:</a:t>
            </a:r>
            <a:r>
              <a:rPr lang="en-US" altLang="zh-TW" sz="2800" dirty="0" smtClean="0">
                <a:solidFill>
                  <a:srgbClr val="FF0000"/>
                </a:solidFill>
                <a:latin typeface="华文细黑"/>
                <a:ea typeface="华文细黑"/>
                <a:cs typeface="华文细黑"/>
              </a:rPr>
              <a:t>5</a:t>
            </a:r>
            <a:r>
              <a:rPr lang="zh-CN" altLang="zh-TW" sz="2800" dirty="0">
                <a:solidFill>
                  <a:srgbClr val="FF0000"/>
                </a:solidFill>
                <a:latin typeface="华文细黑"/>
                <a:ea typeface="华文细黑"/>
                <a:cs typeface="华文细黑"/>
              </a:rPr>
              <a:t>－</a:t>
            </a:r>
            <a:r>
              <a:rPr lang="en-US" altLang="zh-TW" sz="2800" dirty="0" smtClean="0">
                <a:solidFill>
                  <a:srgbClr val="FF0000"/>
                </a:solidFill>
                <a:latin typeface="华文细黑"/>
                <a:ea typeface="华文细黑"/>
                <a:cs typeface="华文细黑"/>
              </a:rPr>
              <a:t>9</a:t>
            </a:r>
            <a:r>
              <a:rPr lang="en-US" altLang="zh-TW" sz="2800" dirty="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箴言</a:t>
            </a:r>
            <a:r>
              <a:rPr lang="zh-CN" altLang="zh-TW" sz="2800" dirty="0">
                <a:solidFill>
                  <a:srgbClr val="FF0000"/>
                </a:solidFill>
                <a:latin typeface="华文细黑"/>
                <a:ea typeface="华文细黑"/>
                <a:cs typeface="华文细黑"/>
              </a:rPr>
              <a:t>2</a:t>
            </a:r>
            <a:r>
              <a:rPr lang="en-US" altLang="zh-TW" sz="2800" dirty="0" smtClean="0">
                <a:solidFill>
                  <a:srgbClr val="FF0000"/>
                </a:solidFill>
                <a:latin typeface="华文细黑"/>
                <a:ea typeface="华文细黑"/>
                <a:cs typeface="华文细黑"/>
              </a:rPr>
              <a:t>9</a:t>
            </a:r>
            <a:r>
              <a:rPr lang="en-US" altLang="zh-TW" sz="2800" dirty="0">
                <a:solidFill>
                  <a:srgbClr val="FF0000"/>
                </a:solidFill>
                <a:latin typeface="华文细黑"/>
                <a:ea typeface="华文细黑"/>
                <a:cs typeface="华文细黑"/>
              </a:rPr>
              <a:t>:</a:t>
            </a:r>
            <a:r>
              <a:rPr lang="en-US" altLang="zh-TW" sz="2800" dirty="0" smtClean="0">
                <a:solidFill>
                  <a:srgbClr val="FF0000"/>
                </a:solidFill>
                <a:latin typeface="华文细黑"/>
                <a:ea typeface="华文细黑"/>
                <a:cs typeface="华文细黑"/>
              </a:rPr>
              <a:t>18</a:t>
            </a:r>
            <a:r>
              <a:rPr lang="en-US" altLang="zh-TW" sz="2800" dirty="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a:t>
            </a:r>
            <a:endParaRPr lang="en-US" altLang="zh-TW" sz="2800" dirty="0" smtClean="0">
              <a:solidFill>
                <a:srgbClr val="FF0000"/>
              </a:solidFill>
              <a:latin typeface="华文细黑"/>
              <a:ea typeface="华文细黑"/>
              <a:cs typeface="华文细黑"/>
            </a:endParaRPr>
          </a:p>
          <a:p>
            <a:r>
              <a:rPr lang="en-US" sz="2800" b="1" dirty="0" smtClean="0">
                <a:latin typeface="Arial Narrow"/>
                <a:cs typeface="Arial Narrow"/>
              </a:rPr>
              <a:t>A</a:t>
            </a:r>
            <a:r>
              <a:rPr lang="en-US" sz="2800" b="1" dirty="0">
                <a:latin typeface="Arial Narrow"/>
                <a:cs typeface="Arial Narrow"/>
              </a:rPr>
              <a:t>. Need for suffering.</a:t>
            </a:r>
            <a:r>
              <a:rPr lang="en-US" sz="2800" dirty="0">
                <a:latin typeface="Arial Narrow"/>
                <a:cs typeface="Arial Narrow"/>
              </a:rPr>
              <a:t> They needed to buy gold refined in the fire. They were too comfortable and needed the fire of trials(1Pet.1:</a:t>
            </a:r>
            <a:r>
              <a:rPr lang="en-US" sz="2800" dirty="0" smtClean="0">
                <a:latin typeface="Arial Narrow"/>
                <a:cs typeface="Arial Narrow"/>
              </a:rPr>
              <a:t>7).</a:t>
            </a:r>
            <a:endParaRPr lang="en-US" sz="2800" dirty="0">
              <a:latin typeface="Arial Narrow"/>
              <a:cs typeface="Arial Narrow"/>
            </a:endParaRPr>
          </a:p>
          <a:p>
            <a:r>
              <a:rPr lang="en-US" sz="2800" b="1" dirty="0">
                <a:latin typeface="Arial Narrow"/>
                <a:cs typeface="Arial Narrow"/>
              </a:rPr>
              <a:t>B. Need for clothing.</a:t>
            </a:r>
            <a:r>
              <a:rPr lang="en-US" sz="2800" dirty="0">
                <a:latin typeface="Arial Narrow"/>
                <a:cs typeface="Arial Narrow"/>
              </a:rPr>
              <a:t> They needed to be clothed in white clothes of righteousness to cover their shameful sins of nakedness(Rev.19:8).</a:t>
            </a:r>
          </a:p>
          <a:p>
            <a:r>
              <a:rPr lang="en-US" sz="2800" b="1" dirty="0">
                <a:latin typeface="Arial Narrow"/>
                <a:cs typeface="Arial Narrow"/>
              </a:rPr>
              <a:t>C. Need for seeing. </a:t>
            </a:r>
            <a:r>
              <a:rPr lang="en-US" sz="2800" dirty="0">
                <a:latin typeface="Arial Narrow"/>
                <a:cs typeface="Arial Narrow"/>
              </a:rPr>
              <a:t>They needed to have salve for their sore eyes to see </a:t>
            </a:r>
            <a:r>
              <a:rPr lang="en-US" sz="2800" dirty="0" err="1" smtClean="0">
                <a:latin typeface="Arial Narrow"/>
                <a:cs typeface="Arial Narrow"/>
              </a:rPr>
              <a:t>again.They</a:t>
            </a:r>
            <a:r>
              <a:rPr lang="en-US" sz="2800" dirty="0" smtClean="0">
                <a:latin typeface="Arial Narrow"/>
                <a:cs typeface="Arial Narrow"/>
              </a:rPr>
              <a:t> needed to </a:t>
            </a:r>
            <a:r>
              <a:rPr lang="en-US" sz="2800" dirty="0">
                <a:latin typeface="Arial Narrow"/>
                <a:cs typeface="Arial Narrow"/>
              </a:rPr>
              <a:t>have spiritual vision(</a:t>
            </a:r>
            <a:r>
              <a:rPr lang="en-US" sz="2800" dirty="0" smtClean="0">
                <a:latin typeface="Arial Narrow"/>
                <a:cs typeface="Arial Narrow"/>
              </a:rPr>
              <a:t>2Pe1</a:t>
            </a:r>
            <a:r>
              <a:rPr lang="en-US" sz="2800" dirty="0">
                <a:latin typeface="Arial Narrow"/>
                <a:cs typeface="Arial Narrow"/>
              </a:rPr>
              <a:t>:5-</a:t>
            </a:r>
            <a:r>
              <a:rPr lang="en-US" sz="2800" dirty="0" smtClean="0">
                <a:latin typeface="Arial Narrow"/>
                <a:cs typeface="Arial Narrow"/>
              </a:rPr>
              <a:t>9;Pr.29:18)</a:t>
            </a:r>
            <a:r>
              <a:rPr lang="en-US" sz="2800" dirty="0">
                <a:latin typeface="Arial Narrow"/>
                <a:cs typeface="Arial Narrow"/>
              </a:rPr>
              <a:t>.</a:t>
            </a:r>
          </a:p>
        </p:txBody>
      </p:sp>
      <p:sp>
        <p:nvSpPr>
          <p:cNvPr id="4" name="Rectangle 3"/>
          <p:cNvSpPr/>
          <p:nvPr/>
        </p:nvSpPr>
        <p:spPr>
          <a:xfrm>
            <a:off x="0" y="-7905"/>
            <a:ext cx="9144000" cy="58074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三。基督的忠告。</a:t>
            </a:r>
            <a:r>
              <a:rPr lang="en-US" sz="2800" b="1" dirty="0" smtClean="0">
                <a:latin typeface="Arial Narrow"/>
                <a:cs typeface="Arial Narrow"/>
              </a:rPr>
              <a:t>3</a:t>
            </a:r>
            <a:r>
              <a:rPr lang="en-US" sz="2800" b="1" dirty="0">
                <a:latin typeface="Arial Narrow"/>
                <a:cs typeface="Arial Narrow"/>
              </a:rPr>
              <a:t>. Christ’s counsel.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(12)</a:t>
            </a:r>
            <a:endParaRPr lang="en-US" sz="2800" dirty="0">
              <a:solidFill>
                <a:srgbClr val="0000FF"/>
              </a:solidFill>
              <a:latin typeface="Times"/>
              <a:cs typeface="Times"/>
            </a:endParaRPr>
          </a:p>
        </p:txBody>
      </p:sp>
    </p:spTree>
    <p:extLst>
      <p:ext uri="{BB962C8B-B14F-4D97-AF65-F5344CB8AC3E}">
        <p14:creationId xmlns:p14="http://schemas.microsoft.com/office/powerpoint/2010/main" val="37287569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635212"/>
            <a:ext cx="9137169" cy="4401205"/>
          </a:xfrm>
          <a:prstGeom prst="rect">
            <a:avLst/>
          </a:prstGeom>
        </p:spPr>
        <p:txBody>
          <a:bodyPr wrap="square">
            <a:spAutoFit/>
          </a:bodyPr>
          <a:lstStyle/>
          <a:p>
            <a:r>
              <a:rPr lang="en-US" altLang="zh-CN" sz="2800" b="1" dirty="0" smtClean="0">
                <a:solidFill>
                  <a:srgbClr val="FF0000"/>
                </a:solidFill>
                <a:latin typeface="华文细黑"/>
                <a:ea typeface="华文细黑"/>
                <a:cs typeface="华文细黑"/>
              </a:rPr>
              <a:t>D</a:t>
            </a:r>
            <a:r>
              <a:rPr lang="zh-CN" altLang="en-US" sz="2800" b="1" dirty="0" smtClean="0">
                <a:solidFill>
                  <a:srgbClr val="FF0000"/>
                </a:solidFill>
                <a:latin typeface="华文细黑"/>
                <a:ea typeface="华文细黑"/>
                <a:cs typeface="华文细黑"/>
              </a:rPr>
              <a:t>。需要解释</a:t>
            </a:r>
            <a:r>
              <a:rPr lang="zh-TW" altLang="en-US" sz="2800" b="1" dirty="0" smtClean="0">
                <a:solidFill>
                  <a:srgbClr val="FF0000"/>
                </a:solidFill>
                <a:latin typeface="华文细黑"/>
                <a:ea typeface="华文细黑"/>
                <a:cs typeface="华文细黑"/>
              </a:rPr>
              <a:t>。</a:t>
            </a:r>
            <a:r>
              <a:rPr lang="zh-CN" altLang="en-US" sz="2800" dirty="0">
                <a:solidFill>
                  <a:srgbClr val="FF0000"/>
                </a:solidFill>
                <a:latin typeface="华文细黑"/>
                <a:ea typeface="华文细黑"/>
                <a:cs typeface="华文细黑"/>
              </a:rPr>
              <a:t>基督爱这批信徒，虽然他们对他的爱已经冷淡了。他计划磨练他们来证明对他们的爱。</a:t>
            </a:r>
            <a:r>
              <a:rPr lang="en-US" sz="2800" dirty="0">
                <a:solidFill>
                  <a:srgbClr val="FF0000"/>
                </a:solidFill>
                <a:latin typeface="华文细黑"/>
                <a:ea typeface="华文细黑"/>
                <a:cs typeface="华文细黑"/>
              </a:rPr>
              <a:t> </a:t>
            </a:r>
            <a:r>
              <a:rPr lang="zh-TW" alt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箴言</a:t>
            </a:r>
            <a:r>
              <a:rPr lang="en-US" altLang="zh-TW" sz="2800" dirty="0" smtClean="0">
                <a:solidFill>
                  <a:srgbClr val="FF0000"/>
                </a:solidFill>
                <a:latin typeface="华文细黑"/>
                <a:ea typeface="华文细黑"/>
                <a:cs typeface="华文细黑"/>
              </a:rPr>
              <a:t>3</a:t>
            </a:r>
            <a:r>
              <a:rPr lang="en-US" altLang="zh-TW" sz="2800" dirty="0">
                <a:solidFill>
                  <a:srgbClr val="FF0000"/>
                </a:solidFill>
                <a:latin typeface="华文细黑"/>
                <a:ea typeface="华文细黑"/>
                <a:cs typeface="华文细黑"/>
              </a:rPr>
              <a:t>:</a:t>
            </a:r>
            <a:r>
              <a:rPr lang="en-US" altLang="zh-TW" sz="2800" dirty="0" smtClean="0">
                <a:solidFill>
                  <a:srgbClr val="FF0000"/>
                </a:solidFill>
                <a:latin typeface="华文细黑"/>
                <a:ea typeface="华文细黑"/>
                <a:cs typeface="华文细黑"/>
              </a:rPr>
              <a:t>11</a:t>
            </a:r>
            <a:r>
              <a:rPr lang="en-US" altLang="zh-TW" sz="2800" dirty="0">
                <a:solidFill>
                  <a:srgbClr val="FF0000"/>
                </a:solidFill>
                <a:latin typeface="华文细黑"/>
                <a:ea typeface="华文细黑"/>
                <a:cs typeface="华文细黑"/>
              </a:rPr>
              <a:t>-12;</a:t>
            </a:r>
            <a:r>
              <a:rPr lang="zh-TW" altLang="en-US" sz="2800" dirty="0">
                <a:solidFill>
                  <a:srgbClr val="FF0000"/>
                </a:solidFill>
                <a:latin typeface="华文细黑"/>
                <a:ea typeface="华文细黑"/>
                <a:cs typeface="华文细黑"/>
              </a:rPr>
              <a:t>希伯来书</a:t>
            </a:r>
            <a:r>
              <a:rPr lang="en-US" altLang="zh-TW" sz="2800" dirty="0" smtClean="0">
                <a:solidFill>
                  <a:srgbClr val="FF0000"/>
                </a:solidFill>
                <a:latin typeface="华文细黑"/>
                <a:ea typeface="华文细黑"/>
                <a:cs typeface="华文细黑"/>
              </a:rPr>
              <a:t>12:5</a:t>
            </a:r>
            <a:r>
              <a:rPr lang="en-US" altLang="zh-TW" sz="2800" dirty="0">
                <a:solidFill>
                  <a:srgbClr val="FF0000"/>
                </a:solidFill>
                <a:latin typeface="华文细黑"/>
                <a:ea typeface="华文细黑"/>
                <a:cs typeface="华文细黑"/>
              </a:rPr>
              <a:t>-6</a:t>
            </a:r>
            <a:r>
              <a:rPr lang="zh-TW" altLang="en-US" sz="2800" dirty="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a:t>
            </a:r>
            <a:endParaRPr lang="en-US" altLang="zh-TW" sz="2800" dirty="0" smtClean="0">
              <a:solidFill>
                <a:srgbClr val="FF0000"/>
              </a:solidFill>
              <a:latin typeface="华文细黑"/>
              <a:ea typeface="华文细黑"/>
              <a:cs typeface="华文细黑"/>
            </a:endParaRPr>
          </a:p>
          <a:p>
            <a:r>
              <a:rPr lang="en-US" altLang="zh-CN" sz="2800" b="1" dirty="0">
                <a:solidFill>
                  <a:srgbClr val="FF0000"/>
                </a:solidFill>
                <a:latin typeface="华文细黑"/>
                <a:ea typeface="华文细黑"/>
                <a:cs typeface="华文细黑"/>
              </a:rPr>
              <a:t>E</a:t>
            </a:r>
            <a:r>
              <a:rPr lang="zh-CN" altLang="en-US" sz="2800" b="1" dirty="0" smtClean="0">
                <a:solidFill>
                  <a:srgbClr val="FF0000"/>
                </a:solidFill>
                <a:latin typeface="华文细黑"/>
                <a:ea typeface="华文细黑"/>
                <a:cs typeface="华文细黑"/>
              </a:rPr>
              <a:t>。需要忠告</a:t>
            </a:r>
            <a:r>
              <a:rPr lang="zh-TW" altLang="en-US" sz="2800" b="1" dirty="0" smtClean="0">
                <a:solidFill>
                  <a:srgbClr val="FF0000"/>
                </a:solidFill>
                <a:latin typeface="华文细黑"/>
                <a:ea typeface="华文细黑"/>
                <a:cs typeface="华文细黑"/>
              </a:rPr>
              <a:t>。</a:t>
            </a:r>
            <a:r>
              <a:rPr lang="zh-CN" altLang="en-US" sz="2800" dirty="0">
                <a:solidFill>
                  <a:srgbClr val="FF0000"/>
                </a:solidFill>
                <a:latin typeface="华文细黑"/>
                <a:ea typeface="华文细黑"/>
                <a:cs typeface="华文细黑"/>
              </a:rPr>
              <a:t>要悔改并大发热心。</a:t>
            </a:r>
            <a:r>
              <a:rPr lang="zh-TW" altLang="en-US" sz="2800" dirty="0" smtClean="0">
                <a:solidFill>
                  <a:srgbClr val="FF0000"/>
                </a:solidFill>
                <a:latin typeface="华文细黑"/>
                <a:ea typeface="华文细黑"/>
                <a:cs typeface="华文细黑"/>
              </a:rPr>
              <a:t>他们必须悔改</a:t>
            </a:r>
            <a:r>
              <a:rPr lang="zh-TW" altLang="en-US" sz="2800" dirty="0">
                <a:solidFill>
                  <a:srgbClr val="FF0000"/>
                </a:solidFill>
                <a:latin typeface="华文细黑"/>
                <a:ea typeface="华文细黑"/>
                <a:cs typeface="华文细黑"/>
              </a:rPr>
              <a:t>自己的骄傲，在主面前谦卑自己</a:t>
            </a:r>
            <a:r>
              <a:rPr lang="zh-TW" altLang="en-US" sz="2800" dirty="0" smtClean="0">
                <a:solidFill>
                  <a:srgbClr val="FF0000"/>
                </a:solidFill>
                <a:latin typeface="华文细黑"/>
                <a:ea typeface="华文细黑"/>
                <a:cs typeface="华文细黑"/>
              </a:rPr>
              <a:t>。</a:t>
            </a:r>
            <a:endParaRPr lang="en-US" altLang="zh-TW" sz="2800" dirty="0" smtClean="0">
              <a:solidFill>
                <a:srgbClr val="FF0000"/>
              </a:solidFill>
              <a:latin typeface="华文细黑"/>
              <a:ea typeface="华文细黑"/>
              <a:cs typeface="华文细黑"/>
            </a:endParaRPr>
          </a:p>
          <a:p>
            <a:r>
              <a:rPr lang="en-US" sz="2800" b="1" dirty="0" smtClean="0">
                <a:latin typeface="Arial Narrow"/>
                <a:cs typeface="Arial Narrow"/>
              </a:rPr>
              <a:t>D</a:t>
            </a:r>
            <a:r>
              <a:rPr lang="en-US" sz="2800" b="1" dirty="0">
                <a:latin typeface="Arial Narrow"/>
                <a:cs typeface="Arial Narrow"/>
              </a:rPr>
              <a:t>. Need for </a:t>
            </a:r>
            <a:r>
              <a:rPr lang="en-US" sz="2800" b="1" dirty="0" smtClean="0">
                <a:latin typeface="Arial Narrow"/>
                <a:cs typeface="Arial Narrow"/>
              </a:rPr>
              <a:t>explanation.</a:t>
            </a:r>
            <a:r>
              <a:rPr lang="en-US" sz="2800" dirty="0">
                <a:latin typeface="Arial Narrow"/>
                <a:cs typeface="Arial Narrow"/>
              </a:rPr>
              <a:t> </a:t>
            </a:r>
            <a:r>
              <a:rPr lang="en-US" sz="2800" dirty="0" smtClean="0">
                <a:latin typeface="Arial Narrow"/>
                <a:cs typeface="Arial Narrow"/>
              </a:rPr>
              <a:t>Christ </a:t>
            </a:r>
            <a:r>
              <a:rPr lang="en-US" sz="2800" dirty="0">
                <a:latin typeface="Arial Narrow"/>
                <a:cs typeface="Arial Narrow"/>
              </a:rPr>
              <a:t>loved this believers even though their love for Him had grown </a:t>
            </a:r>
            <a:r>
              <a:rPr lang="en-US" sz="2800" dirty="0" err="1">
                <a:latin typeface="Arial Narrow"/>
                <a:cs typeface="Arial Narrow"/>
              </a:rPr>
              <a:t>cold.He</a:t>
            </a:r>
            <a:r>
              <a:rPr lang="en-US" sz="2800" dirty="0">
                <a:latin typeface="Arial Narrow"/>
                <a:cs typeface="Arial Narrow"/>
              </a:rPr>
              <a:t> planned to chasten them as proof of His love(Prov.3:11-12;Heb.12:5-6).</a:t>
            </a:r>
          </a:p>
          <a:p>
            <a:r>
              <a:rPr lang="en-US" sz="2800" b="1" dirty="0">
                <a:latin typeface="Arial Narrow"/>
                <a:cs typeface="Arial Narrow"/>
              </a:rPr>
              <a:t>E. Need for exhortation.</a:t>
            </a:r>
            <a:r>
              <a:rPr lang="en-US" sz="2800" dirty="0">
                <a:latin typeface="Arial Narrow"/>
                <a:cs typeface="Arial Narrow"/>
              </a:rPr>
              <a:t> Be zealous and repent. They had to repent of their pride and humble themselves before the Lord</a:t>
            </a:r>
            <a:r>
              <a:rPr lang="en-US" sz="2800" dirty="0" smtClean="0">
                <a:latin typeface="Arial Narrow"/>
                <a:cs typeface="Arial Narrow"/>
              </a:rPr>
              <a:t>.</a:t>
            </a:r>
            <a:endParaRPr lang="en-US" sz="2800" dirty="0">
              <a:latin typeface="Arial Narrow"/>
              <a:cs typeface="Arial Narrow"/>
            </a:endParaRPr>
          </a:p>
        </p:txBody>
      </p:sp>
      <p:sp>
        <p:nvSpPr>
          <p:cNvPr id="4" name="Rectangle 3"/>
          <p:cNvSpPr/>
          <p:nvPr/>
        </p:nvSpPr>
        <p:spPr>
          <a:xfrm>
            <a:off x="0" y="-7905"/>
            <a:ext cx="9144000" cy="58074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三。基督的忠告。</a:t>
            </a:r>
            <a:r>
              <a:rPr lang="en-US" sz="2800" b="1" dirty="0" smtClean="0">
                <a:latin typeface="Arial Narrow"/>
                <a:cs typeface="Arial Narrow"/>
              </a:rPr>
              <a:t>3</a:t>
            </a:r>
            <a:r>
              <a:rPr lang="en-US" sz="2800" b="1" dirty="0">
                <a:latin typeface="Arial Narrow"/>
                <a:cs typeface="Arial Narrow"/>
              </a:rPr>
              <a:t>. Christ’s counsel.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(13)</a:t>
            </a:r>
            <a:endParaRPr lang="en-US" sz="2800" dirty="0">
              <a:solidFill>
                <a:srgbClr val="0000FF"/>
              </a:solidFill>
              <a:latin typeface="Times"/>
              <a:cs typeface="Times"/>
            </a:endParaRPr>
          </a:p>
        </p:txBody>
      </p:sp>
    </p:spTree>
    <p:extLst>
      <p:ext uri="{BB962C8B-B14F-4D97-AF65-F5344CB8AC3E}">
        <p14:creationId xmlns:p14="http://schemas.microsoft.com/office/powerpoint/2010/main" val="24695367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635212"/>
            <a:ext cx="9137169" cy="5262980"/>
          </a:xfrm>
          <a:prstGeom prst="rect">
            <a:avLst/>
          </a:prstGeom>
        </p:spPr>
        <p:txBody>
          <a:bodyPr wrap="square">
            <a:spAutoFit/>
          </a:bodyPr>
          <a:lstStyle/>
          <a:p>
            <a:r>
              <a:rPr lang="en-US" altLang="zh-CN" sz="2800" b="1" dirty="0" smtClean="0">
                <a:solidFill>
                  <a:srgbClr val="FF0000"/>
                </a:solidFill>
                <a:latin typeface="华文细黑"/>
                <a:ea typeface="华文细黑"/>
                <a:cs typeface="华文细黑"/>
              </a:rPr>
              <a:t>F</a:t>
            </a:r>
            <a:r>
              <a:rPr lang="zh-CN" altLang="en-US" sz="2800" b="1" dirty="0" smtClean="0">
                <a:solidFill>
                  <a:srgbClr val="FF0000"/>
                </a:solidFill>
                <a:latin typeface="华文细黑"/>
                <a:ea typeface="华文细黑"/>
                <a:cs typeface="华文细黑"/>
              </a:rPr>
              <a:t>。需要邀请</a:t>
            </a:r>
            <a:r>
              <a:rPr lang="zh-TW" altLang="en-US" sz="2800" b="1" dirty="0" smtClean="0">
                <a:solidFill>
                  <a:srgbClr val="FF0000"/>
                </a:solidFill>
                <a:latin typeface="华文细黑"/>
                <a:ea typeface="华文细黑"/>
                <a:cs typeface="华文细黑"/>
              </a:rPr>
              <a:t>。</a:t>
            </a:r>
            <a:r>
              <a:rPr lang="zh-CN" altLang="en-US" sz="2800" dirty="0">
                <a:solidFill>
                  <a:srgbClr val="FF0000"/>
                </a:solidFill>
                <a:latin typeface="华文细黑"/>
                <a:ea typeface="华文细黑"/>
                <a:cs typeface="华文细黑"/>
              </a:rPr>
              <a:t>上帝邀请人类“不花钱”地来买他们所需</a:t>
            </a:r>
            <a:r>
              <a:rPr lang="zh-CN" altLang="en-US" sz="2800" dirty="0" smtClean="0">
                <a:solidFill>
                  <a:srgbClr val="FF0000"/>
                </a:solidFill>
                <a:latin typeface="华文细黑"/>
                <a:ea typeface="华文细黑"/>
                <a:cs typeface="华文细黑"/>
              </a:rPr>
              <a:t>的（赛</a:t>
            </a:r>
            <a:r>
              <a:rPr lang="en-US" altLang="zh-CN" sz="2800" dirty="0" smtClean="0">
                <a:solidFill>
                  <a:srgbClr val="FF0000"/>
                </a:solidFill>
                <a:latin typeface="华文细黑"/>
                <a:ea typeface="华文细黑"/>
                <a:cs typeface="华文细黑"/>
              </a:rPr>
              <a:t>55:1</a:t>
            </a:r>
            <a:r>
              <a:rPr lang="zh-CN" altLang="en-US" sz="2800" dirty="0" smtClean="0">
                <a:solidFill>
                  <a:srgbClr val="FF0000"/>
                </a:solidFill>
                <a:latin typeface="华文细黑"/>
                <a:ea typeface="华文细黑"/>
                <a:cs typeface="华文细黑"/>
              </a:rPr>
              <a:t>）。</a:t>
            </a:r>
            <a:r>
              <a:rPr lang="zh-CN" altLang="en-US" sz="2800" dirty="0">
                <a:solidFill>
                  <a:srgbClr val="FF0000"/>
                </a:solidFill>
                <a:latin typeface="华文细黑"/>
                <a:ea typeface="华文细黑"/>
                <a:cs typeface="华文细黑"/>
              </a:rPr>
              <a:t>救恩不是通过人类的努力可以买来的。它是以基督在十字架上死为代价替我们买来的。</a:t>
            </a:r>
            <a:r>
              <a:rPr lang="zh-TW" altLang="en-US" sz="2800" dirty="0" smtClean="0">
                <a:solidFill>
                  <a:srgbClr val="FF0000"/>
                </a:solidFill>
                <a:latin typeface="华文细黑"/>
                <a:ea typeface="华文细黑"/>
                <a:cs typeface="华文细黑"/>
              </a:rPr>
              <a:t>谦卑</a:t>
            </a:r>
            <a:r>
              <a:rPr lang="zh-TW" altLang="en-US" sz="2800" dirty="0">
                <a:solidFill>
                  <a:srgbClr val="FF0000"/>
                </a:solidFill>
                <a:latin typeface="华文细黑"/>
                <a:ea typeface="华文细黑"/>
                <a:cs typeface="华文细黑"/>
              </a:rPr>
              <a:t>的人，呼求主的名，相信他。主在老底嘉教会之外！</a:t>
            </a:r>
            <a:r>
              <a:rPr lang="zh-TW" altLang="en-US" sz="2800" dirty="0" smtClean="0">
                <a:solidFill>
                  <a:srgbClr val="FF0000"/>
                </a:solidFill>
                <a:latin typeface="华文细黑"/>
                <a:ea typeface="华文细黑"/>
                <a:cs typeface="华文细黑"/>
              </a:rPr>
              <a:t>他对个人说</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如果有人</a:t>
            </a:r>
            <a:r>
              <a:rPr lang="zh-TW" altLang="en-US" sz="2800" dirty="0" smtClean="0">
                <a:solidFill>
                  <a:srgbClr val="FF0000"/>
                </a:solidFill>
                <a:latin typeface="华文细黑"/>
                <a:ea typeface="华文细黑"/>
                <a:cs typeface="华文细黑"/>
              </a:rPr>
              <a:t>”</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他呼吁个人。基督怎样敲门</a:t>
            </a:r>
            <a:r>
              <a:rPr lang="zh-TW"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sz="2800" b="1" dirty="0">
                <a:latin typeface="Arial Narrow"/>
                <a:cs typeface="Arial Narrow"/>
              </a:rPr>
              <a:t>F. Need for invitation.</a:t>
            </a:r>
            <a:r>
              <a:rPr lang="en-US" sz="2800" dirty="0">
                <a:latin typeface="Arial Narrow"/>
                <a:cs typeface="Arial Narrow"/>
              </a:rPr>
              <a:t> God’s invitation to human beings to come and buy what they need “without money and without cost”(Isa.55:1). </a:t>
            </a:r>
            <a:r>
              <a:rPr lang="en-US" sz="2800" dirty="0" smtClean="0">
                <a:latin typeface="Arial Narrow"/>
                <a:cs typeface="Arial Narrow"/>
              </a:rPr>
              <a:t>Sal-</a:t>
            </a:r>
            <a:r>
              <a:rPr lang="en-US" sz="2800" dirty="0" err="1" smtClean="0">
                <a:latin typeface="Arial Narrow"/>
                <a:cs typeface="Arial Narrow"/>
              </a:rPr>
              <a:t>vation</a:t>
            </a:r>
            <a:r>
              <a:rPr lang="en-US" sz="2800" dirty="0" smtClean="0">
                <a:latin typeface="Arial Narrow"/>
                <a:cs typeface="Arial Narrow"/>
              </a:rPr>
              <a:t> </a:t>
            </a:r>
            <a:r>
              <a:rPr lang="en-US" sz="2800" dirty="0">
                <a:latin typeface="Arial Narrow"/>
                <a:cs typeface="Arial Narrow"/>
              </a:rPr>
              <a:t>is not purchased through human efforts. It has been </a:t>
            </a:r>
            <a:r>
              <a:rPr lang="en-US" sz="2800" dirty="0" err="1" smtClean="0">
                <a:latin typeface="Arial Narrow"/>
                <a:cs typeface="Arial Narrow"/>
              </a:rPr>
              <a:t>purchas-ed</a:t>
            </a:r>
            <a:r>
              <a:rPr lang="en-US" sz="2800" dirty="0" smtClean="0">
                <a:latin typeface="Arial Narrow"/>
                <a:cs typeface="Arial Narrow"/>
              </a:rPr>
              <a:t> </a:t>
            </a:r>
            <a:r>
              <a:rPr lang="en-US" sz="2800" dirty="0">
                <a:latin typeface="Arial Narrow"/>
                <a:cs typeface="Arial Narrow"/>
              </a:rPr>
              <a:t>for us by the death of Christ on the cross. Humble </a:t>
            </a:r>
            <a:r>
              <a:rPr lang="en-US" sz="2800" dirty="0" smtClean="0">
                <a:latin typeface="Arial Narrow"/>
                <a:cs typeface="Arial Narrow"/>
              </a:rPr>
              <a:t>oneself</a:t>
            </a:r>
            <a:r>
              <a:rPr lang="en-US" sz="2800" dirty="0">
                <a:latin typeface="Arial Narrow"/>
                <a:cs typeface="Arial Narrow"/>
              </a:rPr>
              <a:t>, call on the name of the Lord and believe in Him. The Lord was outside the </a:t>
            </a:r>
            <a:r>
              <a:rPr lang="en-US" sz="2800" dirty="0" err="1">
                <a:latin typeface="Arial Narrow"/>
                <a:cs typeface="Arial Narrow"/>
              </a:rPr>
              <a:t>Laodicean</a:t>
            </a:r>
            <a:r>
              <a:rPr lang="en-US" sz="2800" dirty="0">
                <a:latin typeface="Arial Narrow"/>
                <a:cs typeface="Arial Narrow"/>
              </a:rPr>
              <a:t> church! He spoke to the individual(“if any man”). He appeals to the individual. How does Christ knock?</a:t>
            </a:r>
          </a:p>
        </p:txBody>
      </p:sp>
      <p:sp>
        <p:nvSpPr>
          <p:cNvPr id="4" name="Rectangle 3"/>
          <p:cNvSpPr/>
          <p:nvPr/>
        </p:nvSpPr>
        <p:spPr>
          <a:xfrm>
            <a:off x="0" y="-7905"/>
            <a:ext cx="9144000" cy="58074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三。基督的忠告。</a:t>
            </a:r>
            <a:r>
              <a:rPr lang="en-US" sz="2800" b="1" dirty="0" smtClean="0">
                <a:latin typeface="Arial Narrow"/>
                <a:cs typeface="Arial Narrow"/>
              </a:rPr>
              <a:t>3</a:t>
            </a:r>
            <a:r>
              <a:rPr lang="en-US" sz="2800" b="1" dirty="0">
                <a:latin typeface="Arial Narrow"/>
                <a:cs typeface="Arial Narrow"/>
              </a:rPr>
              <a:t>. Christ’s counsel.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(14)</a:t>
            </a:r>
            <a:endParaRPr lang="en-US" sz="2800" dirty="0">
              <a:solidFill>
                <a:srgbClr val="0000FF"/>
              </a:solidFill>
              <a:latin typeface="Times"/>
              <a:cs typeface="Times"/>
            </a:endParaRPr>
          </a:p>
        </p:txBody>
      </p:sp>
    </p:spTree>
    <p:extLst>
      <p:ext uri="{BB962C8B-B14F-4D97-AF65-F5344CB8AC3E}">
        <p14:creationId xmlns:p14="http://schemas.microsoft.com/office/powerpoint/2010/main" val="34547387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635212"/>
            <a:ext cx="9137169" cy="5878533"/>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（一）</a:t>
            </a:r>
            <a:r>
              <a:rPr lang="zh-TW" altLang="en-US" sz="2800" dirty="0">
                <a:solidFill>
                  <a:srgbClr val="FF0000"/>
                </a:solidFill>
                <a:latin typeface="华文细黑"/>
                <a:ea typeface="华文细黑"/>
                <a:cs typeface="华文细黑"/>
              </a:rPr>
              <a:t>通过他的话。我们必须听从</a:t>
            </a:r>
            <a:r>
              <a:rPr lang="zh-TW" altLang="en-US" sz="2800" dirty="0" smtClean="0">
                <a:solidFill>
                  <a:srgbClr val="FF0000"/>
                </a:solidFill>
                <a:latin typeface="华文细黑"/>
                <a:ea typeface="华文细黑"/>
                <a:cs typeface="华文细黑"/>
              </a:rPr>
              <a:t>上帝的话得救</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约</a:t>
            </a:r>
            <a:r>
              <a:rPr lang="en-US" altLang="zh-TW" sz="2800" dirty="0" smtClean="0">
                <a:solidFill>
                  <a:srgbClr val="FF0000"/>
                </a:solidFill>
                <a:latin typeface="华文细黑"/>
                <a:ea typeface="华文细黑"/>
                <a:cs typeface="华文细黑"/>
              </a:rPr>
              <a:t>5</a:t>
            </a:r>
            <a:r>
              <a:rPr lang="en-US" altLang="zh-TW" sz="2800" dirty="0">
                <a:solidFill>
                  <a:srgbClr val="FF0000"/>
                </a:solidFill>
                <a:latin typeface="华文细黑"/>
                <a:ea typeface="华文细黑"/>
                <a:cs typeface="华文细黑"/>
              </a:rPr>
              <a:t>:</a:t>
            </a:r>
            <a:r>
              <a:rPr lang="en-US" altLang="zh-TW" sz="2800" dirty="0" smtClean="0">
                <a:solidFill>
                  <a:srgbClr val="FF0000"/>
                </a:solidFill>
                <a:latin typeface="华文细黑"/>
                <a:ea typeface="华文细黑"/>
                <a:cs typeface="华文细黑"/>
              </a:rPr>
              <a:t>24</a:t>
            </a:r>
            <a:r>
              <a:rPr lang="en-US" altLang="zh-TW"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二）</a:t>
            </a:r>
            <a:r>
              <a:rPr lang="zh-TW" altLang="en-US" sz="2800" dirty="0">
                <a:solidFill>
                  <a:srgbClr val="FF0000"/>
                </a:solidFill>
                <a:latin typeface="华文细黑"/>
                <a:ea typeface="华文细黑"/>
                <a:cs typeface="华文细黑"/>
              </a:rPr>
              <a:t>通过他的子民。“没有人向他们讲道，他们怎么能听见</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路</a:t>
            </a:r>
            <a:r>
              <a:rPr lang="en-US" altLang="zh-TW" sz="2800" dirty="0">
                <a:solidFill>
                  <a:srgbClr val="FF0000"/>
                </a:solidFill>
                <a:latin typeface="华文细黑"/>
                <a:ea typeface="华文细黑"/>
                <a:cs typeface="华文细黑"/>
              </a:rPr>
              <a:t>10</a:t>
            </a:r>
            <a:r>
              <a:rPr lang="zh-TW" altLang="en-US" sz="2800" dirty="0">
                <a:solidFill>
                  <a:srgbClr val="FF0000"/>
                </a:solidFill>
                <a:latin typeface="华文细黑"/>
                <a:ea typeface="华文细黑"/>
                <a:cs typeface="华文细黑"/>
              </a:rPr>
              <a:t>：</a:t>
            </a:r>
            <a:r>
              <a:rPr lang="en-US" altLang="zh-TW" sz="2800" dirty="0">
                <a:solidFill>
                  <a:srgbClr val="FF0000"/>
                </a:solidFill>
                <a:latin typeface="华文细黑"/>
                <a:ea typeface="华文细黑"/>
                <a:cs typeface="华文细黑"/>
              </a:rPr>
              <a:t>14</a:t>
            </a:r>
            <a:r>
              <a:rPr lang="zh-TW" altLang="en-US" sz="2800" dirty="0">
                <a:solidFill>
                  <a:srgbClr val="FF0000"/>
                </a:solidFill>
                <a:latin typeface="华文细黑"/>
                <a:ea typeface="华文细黑"/>
                <a:cs typeface="华文细黑"/>
              </a:rPr>
              <a:t>）耶稣使用传道人和人的见证。 </a:t>
            </a:r>
            <a:endParaRPr lang="en-US" altLang="zh-TW" sz="2800" dirty="0" smtClean="0">
              <a:solidFill>
                <a:srgbClr val="FF0000"/>
              </a:solidFill>
              <a:latin typeface="华文细黑"/>
              <a:ea typeface="华文细黑"/>
              <a:cs typeface="华文细黑"/>
            </a:endParaRPr>
          </a:p>
          <a:p>
            <a:r>
              <a:rPr lang="zh-CN" altLang="en-US" sz="2800" dirty="0" smtClean="0">
                <a:solidFill>
                  <a:srgbClr val="FF0000"/>
                </a:solidFill>
                <a:latin typeface="华文细黑"/>
                <a:ea typeface="华文细黑"/>
                <a:cs typeface="华文细黑"/>
              </a:rPr>
              <a:t>（三）</a:t>
            </a:r>
            <a:r>
              <a:rPr lang="zh-TW" altLang="en-US" sz="2800" dirty="0">
                <a:solidFill>
                  <a:srgbClr val="FF0000"/>
                </a:solidFill>
                <a:latin typeface="华文细黑"/>
                <a:ea typeface="华文细黑"/>
                <a:cs typeface="华文细黑"/>
              </a:rPr>
              <a:t>通过他的圣灵。他差遣圣灵定罪“罪和正义与审判”人的心（约</a:t>
            </a:r>
            <a:r>
              <a:rPr lang="en-US" altLang="zh-TW" sz="2800" dirty="0">
                <a:solidFill>
                  <a:srgbClr val="FF0000"/>
                </a:solidFill>
                <a:latin typeface="华文细黑"/>
                <a:ea typeface="华文细黑"/>
                <a:cs typeface="华文细黑"/>
              </a:rPr>
              <a:t>14</a:t>
            </a:r>
            <a:r>
              <a:rPr lang="zh-TW" altLang="en-US" sz="2800" dirty="0">
                <a:solidFill>
                  <a:srgbClr val="FF0000"/>
                </a:solidFill>
                <a:latin typeface="华文细黑"/>
                <a:ea typeface="华文细黑"/>
                <a:cs typeface="华文细黑"/>
              </a:rPr>
              <a:t>：</a:t>
            </a:r>
            <a:r>
              <a:rPr lang="en-US" altLang="zh-TW" sz="2800" dirty="0">
                <a:solidFill>
                  <a:srgbClr val="FF0000"/>
                </a:solidFill>
                <a:latin typeface="华文细黑"/>
                <a:ea typeface="华文细黑"/>
                <a:cs typeface="华文细黑"/>
              </a:rPr>
              <a:t>8</a:t>
            </a:r>
            <a:r>
              <a:rPr lang="zh-TW" altLang="en-US" sz="2800" dirty="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a:t>
            </a:r>
            <a:endParaRPr lang="en-US" altLang="zh-TW"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四）</a:t>
            </a:r>
            <a:r>
              <a:rPr lang="zh-TW" altLang="en-US" sz="2800" dirty="0">
                <a:solidFill>
                  <a:srgbClr val="FF0000"/>
                </a:solidFill>
                <a:latin typeface="华文细黑"/>
                <a:ea typeface="华文细黑"/>
                <a:cs typeface="华文细黑"/>
              </a:rPr>
              <a:t>通过他的恩典。许多人被</a:t>
            </a:r>
            <a:r>
              <a:rPr lang="zh-TW" altLang="en-US" sz="2800" dirty="0" smtClean="0">
                <a:solidFill>
                  <a:srgbClr val="FF0000"/>
                </a:solidFill>
                <a:latin typeface="华文细黑"/>
                <a:ea typeface="华文细黑"/>
                <a:cs typeface="华文细黑"/>
              </a:rPr>
              <a:t>神的</a:t>
            </a:r>
            <a:r>
              <a:rPr lang="zh-CN" altLang="en-US" sz="2800" dirty="0" smtClean="0">
                <a:solidFill>
                  <a:srgbClr val="FF0000"/>
                </a:solidFill>
                <a:latin typeface="华文细黑"/>
                <a:ea typeface="华文细黑"/>
                <a:cs typeface="华文细黑"/>
              </a:rPr>
              <a:t>恩典</a:t>
            </a:r>
            <a:r>
              <a:rPr lang="zh-TW" altLang="en-US" sz="2800" dirty="0" smtClean="0">
                <a:solidFill>
                  <a:srgbClr val="FF0000"/>
                </a:solidFill>
                <a:latin typeface="华文细黑"/>
                <a:ea typeface="华文细黑"/>
                <a:cs typeface="华文细黑"/>
              </a:rPr>
              <a:t>所感动</a:t>
            </a:r>
            <a:r>
              <a:rPr lang="zh-TW" altLang="en-US" sz="2800" dirty="0">
                <a:solidFill>
                  <a:srgbClr val="FF0000"/>
                </a:solidFill>
                <a:latin typeface="华文细黑"/>
                <a:ea typeface="华文细黑"/>
                <a:cs typeface="华文细黑"/>
              </a:rPr>
              <a:t>。 </a:t>
            </a:r>
            <a:endParaRPr lang="en-US" altLang="zh-TW" sz="2800" dirty="0" smtClean="0">
              <a:solidFill>
                <a:srgbClr val="FF0000"/>
              </a:solidFill>
              <a:latin typeface="华文细黑"/>
              <a:ea typeface="华文细黑"/>
              <a:cs typeface="华文细黑"/>
            </a:endParaRPr>
          </a:p>
          <a:p>
            <a:r>
              <a:rPr lang="en-US" sz="2600" dirty="0" smtClean="0">
                <a:latin typeface="Arial Narrow"/>
                <a:cs typeface="Arial Narrow"/>
              </a:rPr>
              <a:t>(</a:t>
            </a:r>
            <a:r>
              <a:rPr lang="en-US" sz="2600" dirty="0">
                <a:latin typeface="Arial Narrow"/>
                <a:cs typeface="Arial Narrow"/>
              </a:rPr>
              <a:t>1) Through His Word. We must hear </a:t>
            </a:r>
            <a:r>
              <a:rPr lang="en-US" sz="2600" dirty="0" smtClean="0">
                <a:latin typeface="Arial Narrow"/>
                <a:cs typeface="Arial Narrow"/>
              </a:rPr>
              <a:t>God’s </a:t>
            </a:r>
            <a:r>
              <a:rPr lang="en-US" sz="2600" dirty="0">
                <a:latin typeface="Arial Narrow"/>
                <a:cs typeface="Arial Narrow"/>
              </a:rPr>
              <a:t>Word to be saved(Jn.5:24).</a:t>
            </a:r>
          </a:p>
          <a:p>
            <a:r>
              <a:rPr lang="en-US" sz="2600" dirty="0">
                <a:latin typeface="Arial Narrow"/>
                <a:cs typeface="Arial Narrow"/>
              </a:rPr>
              <a:t>(2) Through His </a:t>
            </a:r>
            <a:r>
              <a:rPr lang="en-US" sz="2600" dirty="0" err="1">
                <a:latin typeface="Arial Narrow"/>
                <a:cs typeface="Arial Narrow"/>
              </a:rPr>
              <a:t>people</a:t>
            </a:r>
            <a:r>
              <a:rPr lang="en-US" sz="2600" dirty="0" err="1" smtClean="0">
                <a:latin typeface="Arial Narrow"/>
                <a:cs typeface="Arial Narrow"/>
              </a:rPr>
              <a:t>.“</a:t>
            </a:r>
            <a:r>
              <a:rPr lang="en-US" sz="2600" dirty="0" err="1">
                <a:latin typeface="Arial Narrow"/>
                <a:cs typeface="Arial Narrow"/>
              </a:rPr>
              <a:t>How</a:t>
            </a:r>
            <a:r>
              <a:rPr lang="en-US" sz="2600" dirty="0">
                <a:latin typeface="Arial Narrow"/>
                <a:cs typeface="Arial Narrow"/>
              </a:rPr>
              <a:t> can they hear without someone preaching </a:t>
            </a:r>
            <a:r>
              <a:rPr lang="en-US" sz="2600" dirty="0" smtClean="0">
                <a:latin typeface="Arial Narrow"/>
                <a:cs typeface="Arial Narrow"/>
              </a:rPr>
              <a:t>to them” </a:t>
            </a:r>
          </a:p>
          <a:p>
            <a:r>
              <a:rPr lang="en-US" sz="2600" dirty="0" smtClean="0">
                <a:latin typeface="Arial Narrow"/>
                <a:cs typeface="Arial Narrow"/>
              </a:rPr>
              <a:t>(</a:t>
            </a:r>
            <a:r>
              <a:rPr lang="en-US" sz="2600" dirty="0">
                <a:latin typeface="Arial Narrow"/>
                <a:cs typeface="Arial Narrow"/>
              </a:rPr>
              <a:t>Ro.10:14).Jesus </a:t>
            </a:r>
            <a:r>
              <a:rPr lang="en-US" sz="2600" dirty="0" smtClean="0">
                <a:latin typeface="Arial Narrow"/>
                <a:cs typeface="Arial Narrow"/>
              </a:rPr>
              <a:t>uses preache</a:t>
            </a:r>
            <a:r>
              <a:rPr lang="en-US" altLang="zh-CN" sz="2600" dirty="0" smtClean="0">
                <a:latin typeface="Arial Narrow"/>
                <a:cs typeface="Arial Narrow"/>
              </a:rPr>
              <a:t>r</a:t>
            </a:r>
            <a:r>
              <a:rPr lang="en-US" sz="2600" dirty="0" smtClean="0">
                <a:latin typeface="Arial Narrow"/>
                <a:cs typeface="Arial Narrow"/>
              </a:rPr>
              <a:t>s and the witness of people</a:t>
            </a:r>
            <a:r>
              <a:rPr lang="en-US" sz="2600" dirty="0">
                <a:latin typeface="Arial Narrow"/>
                <a:cs typeface="Arial Narrow"/>
              </a:rPr>
              <a:t>.</a:t>
            </a:r>
          </a:p>
          <a:p>
            <a:r>
              <a:rPr lang="en-US" sz="2600" dirty="0">
                <a:latin typeface="Arial Narrow"/>
                <a:cs typeface="Arial Narrow"/>
              </a:rPr>
              <a:t>(3) Through His Holy Spirit. He sent the Holy Spirit to convict the heart of man of “sin and righteousness and judgment”(Jn.14:8).</a:t>
            </a:r>
          </a:p>
          <a:p>
            <a:r>
              <a:rPr lang="en-US" sz="2600" dirty="0">
                <a:latin typeface="Arial Narrow"/>
                <a:cs typeface="Arial Narrow"/>
              </a:rPr>
              <a:t>(4) Through His providence. Many have been touched by the providence of God.</a:t>
            </a:r>
          </a:p>
        </p:txBody>
      </p:sp>
      <p:sp>
        <p:nvSpPr>
          <p:cNvPr id="4" name="Rectangle 3"/>
          <p:cNvSpPr/>
          <p:nvPr/>
        </p:nvSpPr>
        <p:spPr>
          <a:xfrm>
            <a:off x="0" y="-7905"/>
            <a:ext cx="9144000" cy="58074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三。基督的忠告。</a:t>
            </a:r>
            <a:r>
              <a:rPr lang="en-US" sz="2800" b="1" dirty="0" smtClean="0">
                <a:latin typeface="Arial Narrow"/>
                <a:cs typeface="Arial Narrow"/>
              </a:rPr>
              <a:t>3</a:t>
            </a:r>
            <a:r>
              <a:rPr lang="en-US" sz="2800" b="1" dirty="0">
                <a:latin typeface="Arial Narrow"/>
                <a:cs typeface="Arial Narrow"/>
              </a:rPr>
              <a:t>. Christ’s counsel.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(15)</a:t>
            </a:r>
            <a:endParaRPr lang="en-US" sz="2800" dirty="0">
              <a:solidFill>
                <a:srgbClr val="0000FF"/>
              </a:solidFill>
              <a:latin typeface="Times"/>
              <a:cs typeface="Times"/>
            </a:endParaRPr>
          </a:p>
        </p:txBody>
      </p:sp>
    </p:spTree>
    <p:extLst>
      <p:ext uri="{BB962C8B-B14F-4D97-AF65-F5344CB8AC3E}">
        <p14:creationId xmlns:p14="http://schemas.microsoft.com/office/powerpoint/2010/main" val="5329563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417338"/>
            <a:ext cx="9137169" cy="6555642"/>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得胜的，我要赐他在我宝座上与我同坐，就如我得了胜，在我父的宝座上与他同坐一般</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圣灵向众教会所说的话，凡有耳的，</a:t>
            </a:r>
            <a:r>
              <a:rPr lang="zh-TW" altLang="en-US" sz="2800" dirty="0" smtClean="0">
                <a:solidFill>
                  <a:srgbClr val="FF0000"/>
                </a:solidFill>
                <a:latin typeface="华文细黑"/>
                <a:ea typeface="华文细黑"/>
                <a:cs typeface="华文细黑"/>
              </a:rPr>
              <a:t>就应当听</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 </a:t>
            </a:r>
            <a:r>
              <a:rPr lang="en-US" altLang="zh-CN" sz="2800" dirty="0" smtClean="0">
                <a:solidFill>
                  <a:srgbClr val="FF0000"/>
                </a:solidFill>
                <a:latin typeface="华文细黑"/>
                <a:ea typeface="华文细黑"/>
                <a:cs typeface="华文细黑"/>
              </a:rPr>
              <a:t>(3:21-22)</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altLang="zh-CN" sz="2800" dirty="0" smtClean="0">
                <a:solidFill>
                  <a:srgbClr val="FF0000"/>
                </a:solidFill>
                <a:latin typeface="华文细黑"/>
                <a:ea typeface="华文细黑"/>
                <a:cs typeface="华文细黑"/>
              </a:rPr>
              <a:t>A</a:t>
            </a:r>
            <a:r>
              <a:rPr lang="zh-CN" altLang="en-US" sz="2800" dirty="0" smtClean="0">
                <a:solidFill>
                  <a:srgbClr val="FF0000"/>
                </a:solidFill>
                <a:latin typeface="华文细黑"/>
                <a:ea typeface="华文细黑"/>
                <a:cs typeface="华文细黑"/>
              </a:rPr>
              <a:t>。听圣灵所说的。三种人：</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一）那些有耳朵可听见的（</a:t>
            </a:r>
            <a:r>
              <a:rPr lang="zh-CN" altLang="en-US" sz="2800" dirty="0">
                <a:solidFill>
                  <a:srgbClr val="FF0000"/>
                </a:solidFill>
                <a:latin typeface="华文细黑"/>
                <a:ea typeface="华文细黑"/>
                <a:cs typeface="华文细黑"/>
              </a:rPr>
              <a:t>太</a:t>
            </a:r>
            <a:r>
              <a:rPr lang="en-US" altLang="zh-CN" sz="2800" dirty="0">
                <a:solidFill>
                  <a:srgbClr val="FF0000"/>
                </a:solidFill>
                <a:latin typeface="华文细黑"/>
                <a:ea typeface="华文细黑"/>
                <a:cs typeface="华文细黑"/>
              </a:rPr>
              <a:t>13:9</a:t>
            </a:r>
            <a:r>
              <a:rPr lang="zh-CN" altLang="en-US" sz="2800" dirty="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en-US" sz="2800" dirty="0" smtClean="0">
                <a:solidFill>
                  <a:srgbClr val="FF0000"/>
                </a:solidFill>
                <a:latin typeface="华文细黑"/>
                <a:ea typeface="华文细黑"/>
                <a:cs typeface="华文细黑"/>
              </a:rPr>
              <a:t>（二）那些听不进去的（来</a:t>
            </a:r>
            <a:r>
              <a:rPr lang="en-US" altLang="zh-CN" sz="2800" dirty="0" smtClean="0">
                <a:solidFill>
                  <a:srgbClr val="FF0000"/>
                </a:solidFill>
                <a:latin typeface="华文细黑"/>
                <a:ea typeface="华文细黑"/>
                <a:cs typeface="华文细黑"/>
              </a:rPr>
              <a:t>5:11</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三）那些愿意听圣灵所说的（雅</a:t>
            </a:r>
            <a:r>
              <a:rPr lang="en-US" altLang="zh-CN" sz="2800" dirty="0" smtClean="0">
                <a:solidFill>
                  <a:srgbClr val="FF0000"/>
                </a:solidFill>
                <a:latin typeface="华文细黑"/>
                <a:ea typeface="华文细黑"/>
                <a:cs typeface="华文细黑"/>
              </a:rPr>
              <a:t>1:22</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sz="2800" dirty="0">
                <a:latin typeface="Arial Narrow"/>
                <a:cs typeface="Arial Narrow"/>
              </a:rPr>
              <a:t>“To the one who is victorious, I will give the right to sit with me on my throne, just as I was victorious and sat down with my Father on his throne. Whoever has ears, let them hear what the Spirit says to the churches”(3:21-22). </a:t>
            </a:r>
            <a:endParaRPr lang="en-US" sz="2800" dirty="0" smtClean="0">
              <a:latin typeface="Arial Narrow"/>
              <a:cs typeface="Arial Narrow"/>
            </a:endParaRPr>
          </a:p>
          <a:p>
            <a:r>
              <a:rPr lang="en-US" sz="2800" b="1" dirty="0" smtClean="0">
                <a:latin typeface="Arial Narrow"/>
                <a:cs typeface="Arial Narrow"/>
              </a:rPr>
              <a:t>A</a:t>
            </a:r>
            <a:r>
              <a:rPr lang="en-US" sz="2800" b="1" dirty="0">
                <a:latin typeface="Arial Narrow"/>
                <a:cs typeface="Arial Narrow"/>
              </a:rPr>
              <a:t>. Hear what the Holy Spirit </a:t>
            </a:r>
            <a:r>
              <a:rPr lang="en-US" sz="2800" b="1" dirty="0" smtClean="0">
                <a:latin typeface="Arial Narrow"/>
                <a:cs typeface="Arial Narrow"/>
              </a:rPr>
              <a:t>says</a:t>
            </a:r>
            <a:r>
              <a:rPr lang="en-US" sz="2800" dirty="0" smtClean="0">
                <a:latin typeface="Arial Narrow"/>
                <a:cs typeface="Arial Narrow"/>
              </a:rPr>
              <a:t>. </a:t>
            </a:r>
            <a:r>
              <a:rPr lang="en-US" sz="2800" dirty="0">
                <a:latin typeface="Arial Narrow"/>
                <a:cs typeface="Arial Narrow"/>
              </a:rPr>
              <a:t>There are three kinds of people:</a:t>
            </a:r>
          </a:p>
          <a:p>
            <a:r>
              <a:rPr lang="en-US" sz="2800" dirty="0" smtClean="0">
                <a:latin typeface="Arial Narrow"/>
                <a:cs typeface="Arial Narrow"/>
              </a:rPr>
              <a:t>(1) Those with ears </a:t>
            </a:r>
            <a:r>
              <a:rPr lang="en-US" sz="2800" dirty="0">
                <a:latin typeface="Arial Narrow"/>
                <a:cs typeface="Arial Narrow"/>
              </a:rPr>
              <a:t>to </a:t>
            </a:r>
            <a:r>
              <a:rPr lang="en-US" sz="2800" dirty="0" smtClean="0">
                <a:latin typeface="Arial Narrow"/>
                <a:cs typeface="Arial Narrow"/>
              </a:rPr>
              <a:t>hear(Mt.13:9). </a:t>
            </a:r>
          </a:p>
          <a:p>
            <a:r>
              <a:rPr lang="en-US" sz="2800" dirty="0" smtClean="0">
                <a:latin typeface="Arial Narrow"/>
                <a:cs typeface="Arial Narrow"/>
              </a:rPr>
              <a:t>(</a:t>
            </a:r>
            <a:r>
              <a:rPr lang="en-US" sz="2800" dirty="0">
                <a:latin typeface="Arial Narrow"/>
                <a:cs typeface="Arial Narrow"/>
              </a:rPr>
              <a:t>2</a:t>
            </a:r>
            <a:r>
              <a:rPr lang="en-US" sz="2800" dirty="0" smtClean="0">
                <a:latin typeface="Arial Narrow"/>
                <a:cs typeface="Arial Narrow"/>
              </a:rPr>
              <a:t>) Those </a:t>
            </a:r>
            <a:r>
              <a:rPr lang="en-US" sz="2800" dirty="0">
                <a:latin typeface="Arial Narrow"/>
                <a:cs typeface="Arial Narrow"/>
              </a:rPr>
              <a:t>who are dull of </a:t>
            </a:r>
            <a:r>
              <a:rPr lang="en-US" sz="2800" dirty="0" smtClean="0">
                <a:latin typeface="Arial Narrow"/>
                <a:cs typeface="Arial Narrow"/>
              </a:rPr>
              <a:t>hearing(</a:t>
            </a:r>
            <a:r>
              <a:rPr lang="en-US" sz="2800" dirty="0">
                <a:latin typeface="Arial Narrow"/>
                <a:cs typeface="Arial Narrow"/>
              </a:rPr>
              <a:t>Heb.5:11). </a:t>
            </a:r>
            <a:endParaRPr lang="en-US" sz="2800" dirty="0" smtClean="0">
              <a:latin typeface="Arial Narrow"/>
              <a:cs typeface="Arial Narrow"/>
            </a:endParaRPr>
          </a:p>
          <a:p>
            <a:r>
              <a:rPr lang="en-US" sz="2800" dirty="0" smtClean="0">
                <a:latin typeface="Arial Narrow"/>
                <a:cs typeface="Arial Narrow"/>
              </a:rPr>
              <a:t>(</a:t>
            </a:r>
            <a:r>
              <a:rPr lang="en-US" sz="2800" dirty="0">
                <a:latin typeface="Arial Narrow"/>
                <a:cs typeface="Arial Narrow"/>
              </a:rPr>
              <a:t>3) Those who are </a:t>
            </a:r>
            <a:r>
              <a:rPr lang="en-US" sz="2800" dirty="0" smtClean="0">
                <a:latin typeface="Arial Narrow"/>
                <a:cs typeface="Arial Narrow"/>
              </a:rPr>
              <a:t>willing </a:t>
            </a:r>
            <a:r>
              <a:rPr lang="en-US" sz="2800" dirty="0">
                <a:latin typeface="Arial Narrow"/>
                <a:cs typeface="Arial Narrow"/>
              </a:rPr>
              <a:t>to hear what the </a:t>
            </a:r>
            <a:r>
              <a:rPr lang="en-US" sz="2800" dirty="0" smtClean="0">
                <a:latin typeface="Arial Narrow"/>
                <a:cs typeface="Arial Narrow"/>
              </a:rPr>
              <a:t>Spirit(</a:t>
            </a:r>
            <a:r>
              <a:rPr lang="en-US" sz="2800" dirty="0">
                <a:latin typeface="Arial Narrow"/>
                <a:cs typeface="Arial Narrow"/>
              </a:rPr>
              <a:t>Ja.1:22).</a:t>
            </a:r>
          </a:p>
        </p:txBody>
      </p:sp>
      <p:sp>
        <p:nvSpPr>
          <p:cNvPr id="4" name="Rectangle 3"/>
          <p:cNvSpPr/>
          <p:nvPr/>
        </p:nvSpPr>
        <p:spPr>
          <a:xfrm>
            <a:off x="0" y="-7905"/>
            <a:ext cx="9144000" cy="463731"/>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33545"/>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四。基督的挑战。</a:t>
            </a:r>
            <a:r>
              <a:rPr lang="en-US" sz="2800" b="1" dirty="0" smtClean="0">
                <a:latin typeface="Arial Narrow"/>
                <a:cs typeface="Arial Narrow"/>
              </a:rPr>
              <a:t>4</a:t>
            </a:r>
            <a:r>
              <a:rPr lang="en-US" sz="2800" b="1" dirty="0">
                <a:latin typeface="Arial Narrow"/>
                <a:cs typeface="Arial Narrow"/>
              </a:rPr>
              <a:t>. Christ’s challenge. </a:t>
            </a:r>
            <a:endParaRPr lang="en-US" sz="2800" dirty="0">
              <a:latin typeface="Arial Narrow"/>
              <a:cs typeface="Arial Narrow"/>
            </a:endParaRPr>
          </a:p>
        </p:txBody>
      </p:sp>
      <p:sp>
        <p:nvSpPr>
          <p:cNvPr id="6" name="TextBox 5"/>
          <p:cNvSpPr txBox="1"/>
          <p:nvPr/>
        </p:nvSpPr>
        <p:spPr>
          <a:xfrm>
            <a:off x="8433624" y="-46599"/>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(16)</a:t>
            </a:r>
            <a:endParaRPr lang="en-US" sz="2800" dirty="0">
              <a:solidFill>
                <a:srgbClr val="0000FF"/>
              </a:solidFill>
              <a:latin typeface="Times"/>
              <a:cs typeface="Times"/>
            </a:endParaRPr>
          </a:p>
        </p:txBody>
      </p:sp>
    </p:spTree>
    <p:extLst>
      <p:ext uri="{BB962C8B-B14F-4D97-AF65-F5344CB8AC3E}">
        <p14:creationId xmlns:p14="http://schemas.microsoft.com/office/powerpoint/2010/main" val="27867229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639679"/>
            <a:ext cx="9137169" cy="6124754"/>
          </a:xfrm>
          <a:prstGeom prst="rect">
            <a:avLst/>
          </a:prstGeom>
        </p:spPr>
        <p:txBody>
          <a:bodyPr wrap="square">
            <a:spAutoFit/>
          </a:bodyPr>
          <a:lstStyle/>
          <a:p>
            <a:r>
              <a:rPr lang="en-US" altLang="zh-CN" sz="2800" dirty="0" smtClean="0">
                <a:solidFill>
                  <a:srgbClr val="FF0000"/>
                </a:solidFill>
                <a:latin typeface="华文细黑"/>
                <a:ea typeface="华文细黑"/>
                <a:cs typeface="华文细黑"/>
              </a:rPr>
              <a:t>B</a:t>
            </a:r>
            <a:r>
              <a:rPr lang="zh-CN"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得胜</a:t>
            </a:r>
            <a:r>
              <a:rPr lang="zh-TW" altLang="en-US" sz="2800" dirty="0" smtClean="0">
                <a:solidFill>
                  <a:srgbClr val="FF0000"/>
                </a:solidFill>
                <a:latin typeface="华文细黑"/>
                <a:ea typeface="华文细黑"/>
                <a:cs typeface="华文细黑"/>
              </a:rPr>
              <a:t>的</a:t>
            </a:r>
            <a:r>
              <a:rPr lang="zh-CN"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胜利者是</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得胜</a:t>
            </a:r>
            <a:r>
              <a:rPr lang="zh-TW" altLang="en-US" sz="2800" dirty="0" smtClean="0">
                <a:solidFill>
                  <a:srgbClr val="FF0000"/>
                </a:solidFill>
                <a:latin typeface="华文细黑"/>
                <a:ea typeface="华文细黑"/>
                <a:cs typeface="华文细黑"/>
              </a:rPr>
              <a:t>者</a:t>
            </a:r>
            <a:r>
              <a:rPr lang="zh-TW" altLang="en-US" sz="2800" dirty="0">
                <a:solidFill>
                  <a:srgbClr val="FF0000"/>
                </a:solidFill>
                <a:latin typeface="华文细黑"/>
                <a:ea typeface="华文细黑"/>
                <a:cs typeface="华文细黑"/>
              </a:rPr>
              <a:t>”或“重生的信徒”。</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一）</a:t>
            </a:r>
            <a:r>
              <a:rPr lang="zh-TW" altLang="en-US" sz="2800" dirty="0">
                <a:solidFill>
                  <a:srgbClr val="FF0000"/>
                </a:solidFill>
                <a:latin typeface="华文细黑"/>
                <a:ea typeface="华文细黑"/>
                <a:cs typeface="华文细黑"/>
              </a:rPr>
              <a:t>在这个叛教的时代</a:t>
            </a:r>
            <a:r>
              <a:rPr lang="zh-TW" alt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灵性</a:t>
            </a:r>
            <a:r>
              <a:rPr lang="zh-TW" altLang="en-US" sz="2800" dirty="0" smtClean="0">
                <a:solidFill>
                  <a:srgbClr val="FF0000"/>
                </a:solidFill>
                <a:latin typeface="华文细黑"/>
                <a:ea typeface="华文细黑"/>
                <a:cs typeface="华文细黑"/>
              </a:rPr>
              <a:t>死亡和冷漠会增</a:t>
            </a:r>
            <a:r>
              <a:rPr lang="zh-TW" altLang="en-US" sz="2800" dirty="0">
                <a:solidFill>
                  <a:srgbClr val="FF0000"/>
                </a:solidFill>
                <a:latin typeface="华文细黑"/>
                <a:ea typeface="华文细黑"/>
                <a:cs typeface="华文细黑"/>
              </a:rPr>
              <a:t>加。 “</a:t>
            </a:r>
            <a:r>
              <a:rPr lang="zh-TW" altLang="en-US" sz="2800" dirty="0" smtClean="0">
                <a:solidFill>
                  <a:srgbClr val="FF0000"/>
                </a:solidFill>
                <a:latin typeface="华文细黑"/>
                <a:ea typeface="华文细黑"/>
                <a:cs typeface="华文细黑"/>
              </a:rPr>
              <a:t>然而</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当人子</a:t>
            </a:r>
            <a:r>
              <a:rPr lang="zh-TW" altLang="en-US" sz="2800" dirty="0">
                <a:solidFill>
                  <a:srgbClr val="FF0000"/>
                </a:solidFill>
                <a:latin typeface="华文细黑"/>
                <a:ea typeface="华文细黑"/>
                <a:cs typeface="华文细黑"/>
              </a:rPr>
              <a:t>来</a:t>
            </a:r>
            <a:r>
              <a:rPr lang="zh-TW" altLang="en-US" sz="2800" dirty="0" smtClean="0">
                <a:solidFill>
                  <a:srgbClr val="FF0000"/>
                </a:solidFill>
                <a:latin typeface="华文细黑"/>
                <a:ea typeface="华文细黑"/>
                <a:cs typeface="华文细黑"/>
              </a:rPr>
              <a:t>的时候</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他会在地上找到信吗</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路</a:t>
            </a:r>
            <a:r>
              <a:rPr lang="en-US" altLang="zh-TW" sz="2800" dirty="0" smtClean="0">
                <a:solidFill>
                  <a:srgbClr val="FF0000"/>
                </a:solidFill>
                <a:latin typeface="华文细黑"/>
                <a:ea typeface="华文细黑"/>
                <a:cs typeface="华文细黑"/>
              </a:rPr>
              <a:t>18</a:t>
            </a:r>
            <a:r>
              <a:rPr lang="en-US" altLang="zh-TW" sz="2800" dirty="0">
                <a:solidFill>
                  <a:srgbClr val="FF0000"/>
                </a:solidFill>
                <a:latin typeface="华文细黑"/>
                <a:ea typeface="华文细黑"/>
                <a:cs typeface="华文细黑"/>
              </a:rPr>
              <a:t>:</a:t>
            </a:r>
            <a:r>
              <a:rPr lang="en-US" altLang="zh-TW" sz="2800" dirty="0" smtClean="0">
                <a:solidFill>
                  <a:srgbClr val="FF0000"/>
                </a:solidFill>
                <a:latin typeface="华文细黑"/>
                <a:ea typeface="华文细黑"/>
                <a:cs typeface="华文细黑"/>
              </a:rPr>
              <a:t>8</a:t>
            </a:r>
            <a:r>
              <a:rPr lang="en-US" altLang="zh-TW" sz="2800" dirty="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a:t>
            </a:r>
            <a:endParaRPr lang="en-US" altLang="zh-TW"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二）</a:t>
            </a:r>
            <a:r>
              <a:rPr lang="zh-TW" altLang="en-US" sz="2800" dirty="0" smtClean="0">
                <a:solidFill>
                  <a:srgbClr val="FF0000"/>
                </a:solidFill>
                <a:latin typeface="华文细黑"/>
                <a:ea typeface="华文细黑"/>
                <a:cs typeface="华文细黑"/>
              </a:rPr>
              <a:t>得胜</a:t>
            </a:r>
            <a:r>
              <a:rPr lang="zh-CN" altLang="en-US" sz="2800" dirty="0" smtClean="0">
                <a:solidFill>
                  <a:srgbClr val="FF0000"/>
                </a:solidFill>
                <a:latin typeface="华文细黑"/>
                <a:ea typeface="华文细黑"/>
                <a:cs typeface="华文细黑"/>
              </a:rPr>
              <a:t>的</a:t>
            </a:r>
            <a:r>
              <a:rPr lang="zh-TW" altLang="en-US" sz="2800" dirty="0" smtClean="0">
                <a:solidFill>
                  <a:srgbClr val="FF0000"/>
                </a:solidFill>
                <a:latin typeface="华文细黑"/>
                <a:ea typeface="华文细黑"/>
                <a:cs typeface="华文细黑"/>
              </a:rPr>
              <a:t>将</a:t>
            </a:r>
            <a:r>
              <a:rPr lang="zh-TW" altLang="en-US" sz="2800" dirty="0">
                <a:solidFill>
                  <a:srgbClr val="FF0000"/>
                </a:solidFill>
                <a:latin typeface="华文细黑"/>
                <a:ea typeface="华文细黑"/>
                <a:cs typeface="华文细黑"/>
              </a:rPr>
              <a:t>与基督一同坐在他的宝座上</a:t>
            </a:r>
            <a:r>
              <a:rPr lang="zh-TW" altLang="en-US" sz="2800" dirty="0" smtClean="0">
                <a:solidFill>
                  <a:srgbClr val="FF0000"/>
                </a:solidFill>
                <a:latin typeface="华文细黑"/>
                <a:ea typeface="华文细黑"/>
                <a:cs typeface="华文细黑"/>
              </a:rPr>
              <a:t>。</a:t>
            </a:r>
            <a:endParaRPr lang="en-US" altLang="zh-TW" sz="2800" dirty="0" smtClean="0">
              <a:solidFill>
                <a:srgbClr val="FF0000"/>
              </a:solidFill>
              <a:latin typeface="华文细黑"/>
              <a:ea typeface="华文细黑"/>
              <a:cs typeface="华文细黑"/>
            </a:endParaRPr>
          </a:p>
          <a:p>
            <a:r>
              <a:rPr lang="zh-CN" altLang="en-US" sz="2800" b="1" dirty="0" smtClean="0">
                <a:solidFill>
                  <a:srgbClr val="FF0000"/>
                </a:solidFill>
                <a:latin typeface="华文细黑"/>
                <a:ea typeface="华文细黑"/>
                <a:cs typeface="华文细黑"/>
              </a:rPr>
              <a:t>（三）</a:t>
            </a:r>
            <a:r>
              <a:rPr lang="zh-TW" altLang="en-US" sz="2800" dirty="0" smtClean="0">
                <a:solidFill>
                  <a:srgbClr val="FF0000"/>
                </a:solidFill>
                <a:latin typeface="华文细黑"/>
                <a:ea typeface="华文细黑"/>
                <a:cs typeface="华文细黑"/>
              </a:rPr>
              <a:t>基督是</a:t>
            </a:r>
            <a:r>
              <a:rPr lang="zh-TW" altLang="en-US" sz="2800" dirty="0">
                <a:solidFill>
                  <a:srgbClr val="FF0000"/>
                </a:solidFill>
                <a:latin typeface="华文细黑"/>
                <a:ea typeface="华文细黑"/>
                <a:cs typeface="华文细黑"/>
              </a:rPr>
              <a:t>得胜</a:t>
            </a:r>
            <a:r>
              <a:rPr lang="zh-TW" altLang="en-US" sz="2800" dirty="0" smtClean="0">
                <a:solidFill>
                  <a:srgbClr val="FF0000"/>
                </a:solidFill>
                <a:latin typeface="华文细黑"/>
                <a:ea typeface="华文细黑"/>
                <a:cs typeface="华文细黑"/>
              </a:rPr>
              <a:t>的。</a:t>
            </a:r>
            <a:endParaRPr lang="en-US" altLang="zh-TW"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四）</a:t>
            </a:r>
            <a:r>
              <a:rPr lang="zh-TW" altLang="en-US" sz="2800" dirty="0">
                <a:solidFill>
                  <a:srgbClr val="FF0000"/>
                </a:solidFill>
                <a:latin typeface="华文细黑"/>
                <a:ea typeface="华文细黑"/>
                <a:cs typeface="华文细黑"/>
              </a:rPr>
              <a:t>基督与他的父坐在他的宝座上</a:t>
            </a:r>
            <a:r>
              <a:rPr lang="zh-TW" altLang="en-US" sz="2800" dirty="0" smtClean="0">
                <a:solidFill>
                  <a:srgbClr val="FF0000"/>
                </a:solidFill>
                <a:latin typeface="华文细黑"/>
                <a:ea typeface="华文细黑"/>
                <a:cs typeface="华文细黑"/>
              </a:rPr>
              <a:t>。</a:t>
            </a:r>
            <a:endParaRPr lang="en-US" altLang="zh-TW" sz="2800" dirty="0" smtClean="0">
              <a:solidFill>
                <a:srgbClr val="FF0000"/>
              </a:solidFill>
              <a:latin typeface="华文细黑"/>
              <a:ea typeface="华文细黑"/>
              <a:cs typeface="华文细黑"/>
            </a:endParaRPr>
          </a:p>
          <a:p>
            <a:r>
              <a:rPr lang="en-US" sz="2800" b="1" dirty="0" smtClean="0">
                <a:latin typeface="Arial Narrow"/>
                <a:cs typeface="Arial Narrow"/>
              </a:rPr>
              <a:t>B</a:t>
            </a:r>
            <a:r>
              <a:rPr lang="en-US" sz="2800" b="1" dirty="0">
                <a:latin typeface="Arial Narrow"/>
                <a:cs typeface="Arial Narrow"/>
              </a:rPr>
              <a:t>. Victorious. </a:t>
            </a:r>
            <a:r>
              <a:rPr lang="en-US" sz="2800" dirty="0">
                <a:latin typeface="Arial Narrow"/>
                <a:cs typeface="Arial Narrow"/>
              </a:rPr>
              <a:t>The victorious are “overcomers” or “born-again believers”. </a:t>
            </a:r>
            <a:endParaRPr lang="en-US" sz="2800" b="1" dirty="0" smtClean="0">
              <a:latin typeface="Arial Narrow"/>
              <a:cs typeface="Arial Narrow"/>
            </a:endParaRPr>
          </a:p>
          <a:p>
            <a:r>
              <a:rPr lang="en-US" sz="2800" dirty="0" smtClean="0">
                <a:latin typeface="Arial Narrow"/>
                <a:cs typeface="Arial Narrow"/>
              </a:rPr>
              <a:t>(1) In </a:t>
            </a:r>
            <a:r>
              <a:rPr lang="en-US" sz="2800" dirty="0">
                <a:latin typeface="Arial Narrow"/>
                <a:cs typeface="Arial Narrow"/>
              </a:rPr>
              <a:t>this age of apostasy, deadness, and indifference will increase</a:t>
            </a:r>
            <a:r>
              <a:rPr lang="en-US" sz="2800" dirty="0" smtClean="0">
                <a:latin typeface="Arial Narrow"/>
                <a:cs typeface="Arial Narrow"/>
              </a:rPr>
              <a:t>. “</a:t>
            </a:r>
            <a:r>
              <a:rPr lang="en-US" sz="2800" dirty="0">
                <a:latin typeface="Arial Narrow"/>
                <a:cs typeface="Arial Narrow"/>
              </a:rPr>
              <a:t>However, when the Son of Man comes, will he find faith on the earth?”(Lk.18:8). </a:t>
            </a:r>
            <a:endParaRPr lang="en-US" sz="2800" dirty="0" smtClean="0">
              <a:latin typeface="Arial Narrow"/>
              <a:cs typeface="Arial Narrow"/>
            </a:endParaRPr>
          </a:p>
          <a:p>
            <a:r>
              <a:rPr lang="en-US" sz="2800" dirty="0" smtClean="0">
                <a:latin typeface="Arial Narrow"/>
                <a:cs typeface="Arial Narrow"/>
              </a:rPr>
              <a:t>(</a:t>
            </a:r>
            <a:r>
              <a:rPr lang="en-US" sz="2800" dirty="0">
                <a:latin typeface="Arial Narrow"/>
                <a:cs typeface="Arial Narrow"/>
              </a:rPr>
              <a:t>2</a:t>
            </a:r>
            <a:r>
              <a:rPr lang="en-US" sz="2800" dirty="0" smtClean="0">
                <a:latin typeface="Arial Narrow"/>
                <a:cs typeface="Arial Narrow"/>
              </a:rPr>
              <a:t>) </a:t>
            </a:r>
            <a:r>
              <a:rPr lang="en-US" sz="2800" dirty="0">
                <a:latin typeface="Arial Narrow"/>
                <a:cs typeface="Arial Narrow"/>
              </a:rPr>
              <a:t>The victorious will sit with Christ on His throne. </a:t>
            </a:r>
            <a:endParaRPr lang="en-US" sz="2800" dirty="0" smtClean="0">
              <a:latin typeface="Arial Narrow"/>
              <a:cs typeface="Arial Narrow"/>
            </a:endParaRPr>
          </a:p>
          <a:p>
            <a:r>
              <a:rPr lang="en-US" sz="2800" dirty="0" smtClean="0">
                <a:latin typeface="Arial Narrow"/>
                <a:cs typeface="Arial Narrow"/>
              </a:rPr>
              <a:t>(</a:t>
            </a:r>
            <a:r>
              <a:rPr lang="en-US" sz="2800" dirty="0">
                <a:latin typeface="Arial Narrow"/>
                <a:cs typeface="Arial Narrow"/>
              </a:rPr>
              <a:t>3</a:t>
            </a:r>
            <a:r>
              <a:rPr lang="en-US" sz="2800" dirty="0" smtClean="0">
                <a:latin typeface="Arial Narrow"/>
                <a:cs typeface="Arial Narrow"/>
              </a:rPr>
              <a:t>) </a:t>
            </a:r>
            <a:r>
              <a:rPr lang="en-US" sz="2800" dirty="0">
                <a:latin typeface="Arial Narrow"/>
                <a:cs typeface="Arial Narrow"/>
              </a:rPr>
              <a:t>Christ was victorious. </a:t>
            </a:r>
            <a:endParaRPr lang="en-US" sz="2800" dirty="0" smtClean="0">
              <a:latin typeface="Arial Narrow"/>
              <a:cs typeface="Arial Narrow"/>
            </a:endParaRPr>
          </a:p>
          <a:p>
            <a:r>
              <a:rPr lang="en-US" sz="2800" dirty="0" smtClean="0">
                <a:latin typeface="Arial Narrow"/>
                <a:cs typeface="Arial Narrow"/>
              </a:rPr>
              <a:t>(</a:t>
            </a:r>
            <a:r>
              <a:rPr lang="en-US" sz="2800" dirty="0">
                <a:latin typeface="Arial Narrow"/>
                <a:cs typeface="Arial Narrow"/>
              </a:rPr>
              <a:t>4</a:t>
            </a:r>
            <a:r>
              <a:rPr lang="en-US" sz="2800" dirty="0" smtClean="0">
                <a:latin typeface="Arial Narrow"/>
                <a:cs typeface="Arial Narrow"/>
              </a:rPr>
              <a:t>) </a:t>
            </a:r>
            <a:r>
              <a:rPr lang="en-US" sz="2800" dirty="0">
                <a:latin typeface="Arial Narrow"/>
                <a:cs typeface="Arial Narrow"/>
              </a:rPr>
              <a:t>Christ sat down with His Father on His throne. </a:t>
            </a:r>
          </a:p>
        </p:txBody>
      </p:sp>
      <p:sp>
        <p:nvSpPr>
          <p:cNvPr id="4" name="Rectangle 3"/>
          <p:cNvSpPr/>
          <p:nvPr/>
        </p:nvSpPr>
        <p:spPr>
          <a:xfrm>
            <a:off x="0" y="-7905"/>
            <a:ext cx="9144000" cy="57455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四。基督的挑战。</a:t>
            </a:r>
            <a:r>
              <a:rPr lang="en-US" sz="2800" b="1" dirty="0" smtClean="0">
                <a:latin typeface="Arial Narrow"/>
                <a:cs typeface="Arial Narrow"/>
              </a:rPr>
              <a:t>4</a:t>
            </a:r>
            <a:r>
              <a:rPr lang="en-US" sz="2800" b="1" dirty="0">
                <a:latin typeface="Arial Narrow"/>
                <a:cs typeface="Arial Narrow"/>
              </a:rPr>
              <a:t>. Christ’s challenge. </a:t>
            </a:r>
            <a:endParaRPr lang="en-US" sz="2800" dirty="0">
              <a:latin typeface="Arial Narrow"/>
              <a:cs typeface="Arial Narrow"/>
            </a:endParaRPr>
          </a:p>
        </p:txBody>
      </p:sp>
      <p:sp>
        <p:nvSpPr>
          <p:cNvPr id="6" name="TextBox 5"/>
          <p:cNvSpPr txBox="1"/>
          <p:nvPr/>
        </p:nvSpPr>
        <p:spPr>
          <a:xfrm>
            <a:off x="8433624" y="-135013"/>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(17)</a:t>
            </a:r>
            <a:endParaRPr lang="en-US" sz="2800" dirty="0">
              <a:solidFill>
                <a:srgbClr val="0000FF"/>
              </a:solidFill>
              <a:latin typeface="Times"/>
              <a:cs typeface="Times"/>
            </a:endParaRPr>
          </a:p>
        </p:txBody>
      </p:sp>
    </p:spTree>
    <p:extLst>
      <p:ext uri="{BB962C8B-B14F-4D97-AF65-F5344CB8AC3E}">
        <p14:creationId xmlns:p14="http://schemas.microsoft.com/office/powerpoint/2010/main" val="9517246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06645"/>
            <a:ext cx="9144000" cy="4832093"/>
          </a:xfrm>
          <a:prstGeom prst="rect">
            <a:avLst/>
          </a:prstGeom>
        </p:spPr>
        <p:txBody>
          <a:bodyPr wrap="square">
            <a:spAutoFit/>
          </a:bodyPr>
          <a:lstStyle/>
          <a:p>
            <a:r>
              <a:rPr lang="zh-TW" altLang="en-US" sz="2800" dirty="0">
                <a:solidFill>
                  <a:srgbClr val="FF0000"/>
                </a:solidFill>
                <a:latin typeface="华文细黑"/>
                <a:ea typeface="华文细黑"/>
                <a:cs typeface="华文细黑"/>
              </a:rPr>
              <a:t>给七个教会的信是神的</a:t>
            </a:r>
            <a:r>
              <a:rPr lang="en-US" altLang="zh-TW" sz="2800" dirty="0">
                <a:solidFill>
                  <a:srgbClr val="FF0000"/>
                </a:solidFill>
                <a:latin typeface="华文细黑"/>
                <a:ea typeface="华文细黑"/>
                <a:cs typeface="华文细黑"/>
              </a:rPr>
              <a:t>X</a:t>
            </a:r>
            <a:r>
              <a:rPr lang="zh-TW" altLang="en-US" sz="2800" dirty="0">
                <a:solidFill>
                  <a:srgbClr val="FF0000"/>
                </a:solidFill>
                <a:latin typeface="华文细黑"/>
                <a:ea typeface="华文细黑"/>
                <a:cs typeface="华文细黑"/>
              </a:rPr>
              <a:t>光，给我们，使我们可以检查我们自己的生活和教会的生活。审判将要到这个世界，但它首先在神的家里开始（彼得前书</a:t>
            </a:r>
            <a:r>
              <a:rPr lang="en-US" altLang="zh-TW" sz="2800" dirty="0">
                <a:solidFill>
                  <a:srgbClr val="FF0000"/>
                </a:solidFill>
                <a:latin typeface="华文细黑"/>
                <a:ea typeface="华文细黑"/>
                <a:cs typeface="华文细黑"/>
              </a:rPr>
              <a:t>4</a:t>
            </a:r>
            <a:r>
              <a:rPr lang="zh-TW" altLang="en-US" sz="2800" dirty="0">
                <a:solidFill>
                  <a:srgbClr val="FF0000"/>
                </a:solidFill>
                <a:latin typeface="华文细黑"/>
                <a:ea typeface="华文细黑"/>
                <a:cs typeface="华文细黑"/>
              </a:rPr>
              <a:t>：</a:t>
            </a:r>
            <a:r>
              <a:rPr lang="en-US" altLang="zh-TW" sz="2800" dirty="0">
                <a:solidFill>
                  <a:srgbClr val="FF0000"/>
                </a:solidFill>
                <a:latin typeface="华文细黑"/>
                <a:ea typeface="华文细黑"/>
                <a:cs typeface="华文细黑"/>
              </a:rPr>
              <a:t>17</a:t>
            </a:r>
            <a:r>
              <a:rPr lang="zh-TW" altLang="en-US" sz="2800" dirty="0">
                <a:solidFill>
                  <a:srgbClr val="FF0000"/>
                </a:solidFill>
                <a:latin typeface="华文细黑"/>
                <a:ea typeface="华文细黑"/>
                <a:cs typeface="华文细黑"/>
              </a:rPr>
              <a:t>）。在这些信件中，我们发现鼓励和责备。愿耶和华帮助我们听见圣灵今天对教会和教会中的人所说的话</a:t>
            </a:r>
            <a:r>
              <a:rPr lang="zh-TW" altLang="en-US" sz="2800" dirty="0" smtClean="0">
                <a:solidFill>
                  <a:srgbClr val="FF0000"/>
                </a:solidFill>
                <a:latin typeface="华文细黑"/>
                <a:ea typeface="华文细黑"/>
                <a:cs typeface="华文细黑"/>
              </a:rPr>
              <a:t>！</a:t>
            </a:r>
            <a:endParaRPr lang="en-US" altLang="zh-TW" sz="2800" dirty="0" smtClean="0">
              <a:solidFill>
                <a:srgbClr val="FF0000"/>
              </a:solidFill>
              <a:latin typeface="华文细黑"/>
              <a:ea typeface="华文细黑"/>
              <a:cs typeface="华文细黑"/>
            </a:endParaRPr>
          </a:p>
          <a:p>
            <a:r>
              <a:rPr lang="en-US" sz="2800" dirty="0" smtClean="0">
                <a:latin typeface="Arial Narrow"/>
                <a:cs typeface="Arial Narrow"/>
              </a:rPr>
              <a:t>The </a:t>
            </a:r>
            <a:r>
              <a:rPr lang="en-US" sz="2800" dirty="0">
                <a:latin typeface="Arial Narrow"/>
                <a:cs typeface="Arial Narrow"/>
              </a:rPr>
              <a:t>letters to the seven churches are God’s X-rays, given to us so that we might examine our own lives and the life of the church. Judgment is going to come to this world, but it first begins at God’s house(1Pet.4:17). In these letters we find encouragement as well as rebuke. May the Lord help us to hear what the Spirit is saying today to the church, and to the individuals in the churches! </a:t>
            </a:r>
          </a:p>
        </p:txBody>
      </p:sp>
      <p:sp>
        <p:nvSpPr>
          <p:cNvPr id="4" name="Rectangle 3"/>
          <p:cNvSpPr/>
          <p:nvPr/>
        </p:nvSpPr>
        <p:spPr>
          <a:xfrm>
            <a:off x="1" y="11625"/>
            <a:ext cx="9141412" cy="41111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806" y="-100476"/>
            <a:ext cx="9077714" cy="523220"/>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结论：</a:t>
            </a:r>
            <a:r>
              <a:rPr lang="en-US" sz="2800" b="1" dirty="0" smtClean="0">
                <a:latin typeface="Arial Narrow"/>
                <a:cs typeface="Arial Narrow"/>
              </a:rPr>
              <a:t>Conclusion:</a:t>
            </a:r>
            <a:endParaRPr lang="en-US" sz="2800" dirty="0"/>
          </a:p>
        </p:txBody>
      </p:sp>
      <p:sp>
        <p:nvSpPr>
          <p:cNvPr id="7" name="TextBox 6"/>
          <p:cNvSpPr txBox="1"/>
          <p:nvPr/>
        </p:nvSpPr>
        <p:spPr>
          <a:xfrm>
            <a:off x="8433624" y="-12357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(18)</a:t>
            </a:r>
            <a:endParaRPr lang="en-US" sz="2800" dirty="0">
              <a:solidFill>
                <a:srgbClr val="0000FF"/>
              </a:solidFill>
              <a:latin typeface="Times"/>
              <a:cs typeface="Times"/>
            </a:endParaRPr>
          </a:p>
        </p:txBody>
      </p:sp>
    </p:spTree>
    <p:extLst>
      <p:ext uri="{BB962C8B-B14F-4D97-AF65-F5344CB8AC3E}">
        <p14:creationId xmlns:p14="http://schemas.microsoft.com/office/powerpoint/2010/main" val="21628777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41" y="-38933"/>
            <a:ext cx="9179441" cy="6839201"/>
          </a:xfrm>
        </p:spPr>
        <p:txBody>
          <a:bodyPr>
            <a:noAutofit/>
          </a:bodyPr>
          <a:lstStyle/>
          <a:p>
            <a:pPr algn="l"/>
            <a:r>
              <a:rPr lang="zh-CN" altLang="en-US" sz="3600" b="1" dirty="0" smtClean="0">
                <a:solidFill>
                  <a:schemeClr val="tx1"/>
                </a:solidFill>
                <a:latin typeface="Arial Narrow"/>
                <a:ea typeface="华文细黑"/>
                <a:cs typeface="Arial Narrow"/>
              </a:rPr>
              <a:t>主日</a:t>
            </a:r>
            <a:r>
              <a:rPr lang="en-US" altLang="zh-CN" sz="3600" b="1" dirty="0" smtClean="0">
                <a:solidFill>
                  <a:schemeClr val="tx1"/>
                </a:solidFill>
                <a:latin typeface="Arial Narrow"/>
                <a:ea typeface="华文细黑"/>
                <a:cs typeface="Arial Narrow"/>
              </a:rPr>
              <a:t>:</a:t>
            </a:r>
            <a:r>
              <a:rPr lang="zh-CN" altLang="en-US" sz="3600" dirty="0" smtClean="0">
                <a:solidFill>
                  <a:schemeClr val="tx1"/>
                </a:solidFill>
                <a:latin typeface="Arial Narrow"/>
                <a:ea typeface="华文细黑"/>
                <a:cs typeface="Arial Narrow"/>
              </a:rPr>
              <a:t>二零一七年三</a:t>
            </a:r>
            <a:r>
              <a:rPr lang="zh-CN" altLang="en-US" sz="3600" dirty="0">
                <a:solidFill>
                  <a:schemeClr val="tx1"/>
                </a:solidFill>
                <a:latin typeface="Arial Narrow"/>
                <a:ea typeface="华文细黑"/>
                <a:cs typeface="Arial Narrow"/>
              </a:rPr>
              <a:t>月</a:t>
            </a:r>
            <a:r>
              <a:rPr lang="zh-CN" altLang="en-US" sz="3600" dirty="0" smtClean="0">
                <a:solidFill>
                  <a:schemeClr val="tx1"/>
                </a:solidFill>
                <a:latin typeface="Arial Narrow"/>
                <a:ea typeface="华文细黑"/>
                <a:cs typeface="Arial Narrow"/>
              </a:rPr>
              <a:t>十九日</a:t>
            </a:r>
            <a:endParaRPr lang="en-US" altLang="zh-CN" sz="3600" dirty="0" smtClean="0">
              <a:solidFill>
                <a:schemeClr val="tx1"/>
              </a:solidFill>
              <a:latin typeface="Arial Narrow"/>
              <a:ea typeface="华文细黑"/>
              <a:cs typeface="Arial Narrow"/>
            </a:endParaRPr>
          </a:p>
          <a:p>
            <a:pPr algn="l"/>
            <a:r>
              <a:rPr lang="en-US" altLang="zh-CN" sz="3600" b="1" dirty="0" smtClean="0">
                <a:solidFill>
                  <a:schemeClr val="tx1"/>
                </a:solidFill>
                <a:latin typeface="Arial Narrow"/>
                <a:ea typeface="华文细黑"/>
                <a:cs typeface="Arial Narrow"/>
              </a:rPr>
              <a:t>Sunday: </a:t>
            </a:r>
            <a:r>
              <a:rPr lang="en-US" altLang="zh-CN" sz="3600" dirty="0" smtClean="0">
                <a:solidFill>
                  <a:schemeClr val="tx1"/>
                </a:solidFill>
                <a:latin typeface="Arial Narrow"/>
                <a:ea typeface="华文细黑"/>
                <a:cs typeface="Arial Narrow"/>
              </a:rPr>
              <a:t>March 19, 2017 </a:t>
            </a:r>
          </a:p>
          <a:p>
            <a:pPr algn="l"/>
            <a:r>
              <a:rPr lang="zh-CN" altLang="en-US" sz="3600" dirty="0" smtClean="0">
                <a:solidFill>
                  <a:srgbClr val="0000FF"/>
                </a:solidFill>
                <a:latin typeface="Arial Narrow"/>
                <a:ea typeface="华文细黑"/>
                <a:cs typeface="Arial Narrow"/>
              </a:rPr>
              <a:t>何礼义牧师</a:t>
            </a:r>
            <a:r>
              <a:rPr lang="en-US" altLang="zh-CN" sz="3600" dirty="0" smtClean="0">
                <a:solidFill>
                  <a:srgbClr val="0000FF"/>
                </a:solidFill>
                <a:latin typeface="Arial Narrow"/>
                <a:ea typeface="华文细黑"/>
                <a:cs typeface="Arial Narrow"/>
              </a:rPr>
              <a:t> </a:t>
            </a:r>
            <a:r>
              <a:rPr lang="en-US" sz="3600" dirty="0" smtClean="0">
                <a:solidFill>
                  <a:srgbClr val="0000FF"/>
                </a:solidFill>
                <a:latin typeface="Arial Narrow"/>
                <a:ea typeface="华文细黑"/>
                <a:cs typeface="Arial Narrow"/>
              </a:rPr>
              <a:t>Pastor Gary Hart</a:t>
            </a:r>
          </a:p>
          <a:p>
            <a:pPr algn="l"/>
            <a:r>
              <a:rPr lang="zh-CN" altLang="en-US" sz="3600" b="1" dirty="0" smtClean="0">
                <a:solidFill>
                  <a:srgbClr val="660066"/>
                </a:solidFill>
                <a:latin typeface="Arial Narrow"/>
                <a:ea typeface="华文细黑"/>
                <a:cs typeface="Arial Narrow"/>
              </a:rPr>
              <a:t>题目：</a:t>
            </a:r>
            <a:r>
              <a:rPr lang="en-US" altLang="zh-CN" sz="3600" b="1" dirty="0" smtClean="0">
                <a:solidFill>
                  <a:srgbClr val="660066"/>
                </a:solidFill>
                <a:latin typeface="Arial Narrow"/>
                <a:ea typeface="华文细黑"/>
                <a:cs typeface="Arial Narrow"/>
              </a:rPr>
              <a:t>“</a:t>
            </a:r>
            <a:r>
              <a:rPr lang="zh-CN" altLang="en-US" sz="3600" b="1" dirty="0">
                <a:solidFill>
                  <a:srgbClr val="660066"/>
                </a:solidFill>
                <a:latin typeface="华文细黑"/>
                <a:ea typeface="华文细黑"/>
                <a:cs typeface="华文细黑"/>
              </a:rPr>
              <a:t>不冷不热</a:t>
            </a:r>
            <a:r>
              <a:rPr lang="en-US" sz="3600" b="1" dirty="0" smtClean="0">
                <a:solidFill>
                  <a:srgbClr val="660066"/>
                </a:solidFill>
                <a:latin typeface="华文细黑"/>
                <a:ea typeface="华文细黑"/>
                <a:cs typeface="华文细黑"/>
              </a:rPr>
              <a:t>教会 </a:t>
            </a:r>
            <a:r>
              <a:rPr lang="zh-TW" altLang="en-US" sz="3600" dirty="0" smtClean="0">
                <a:solidFill>
                  <a:srgbClr val="660066"/>
                </a:solidFill>
                <a:latin typeface="华文细黑"/>
                <a:ea typeface="华文细黑"/>
                <a:cs typeface="华文细黑"/>
              </a:rPr>
              <a:t>。</a:t>
            </a:r>
            <a:r>
              <a:rPr lang="en-US" altLang="zh-TW" sz="3600" b="1" dirty="0" smtClean="0">
                <a:solidFill>
                  <a:srgbClr val="660066"/>
                </a:solidFill>
                <a:latin typeface="Arial Narrow"/>
                <a:ea typeface="华文细黑"/>
                <a:cs typeface="Arial Narrow"/>
              </a:rPr>
              <a:t>”</a:t>
            </a:r>
          </a:p>
          <a:p>
            <a:pPr algn="l"/>
            <a:r>
              <a:rPr lang="en-US" sz="3600" b="1" dirty="0" smtClean="0">
                <a:solidFill>
                  <a:srgbClr val="660066"/>
                </a:solidFill>
                <a:latin typeface="Arial Narrow"/>
                <a:ea typeface="华文细黑"/>
                <a:cs typeface="Arial Narrow"/>
              </a:rPr>
              <a:t>Topic: </a:t>
            </a:r>
            <a:r>
              <a:rPr lang="en-US" sz="3600" dirty="0" smtClean="0">
                <a:solidFill>
                  <a:srgbClr val="660066"/>
                </a:solidFill>
                <a:latin typeface="Arial Narrow"/>
                <a:cs typeface="Arial Narrow"/>
              </a:rPr>
              <a:t>“Lukewarm Church.”</a:t>
            </a:r>
          </a:p>
          <a:p>
            <a:pPr algn="l"/>
            <a:r>
              <a:rPr lang="zh-CN" altLang="en-US" sz="3600" b="1" dirty="0" smtClean="0">
                <a:solidFill>
                  <a:srgbClr val="FF0000"/>
                </a:solidFill>
                <a:latin typeface="华文细黑"/>
                <a:ea typeface="华文细黑"/>
                <a:cs typeface="华文细黑"/>
              </a:rPr>
              <a:t>经文</a:t>
            </a:r>
            <a:r>
              <a:rPr lang="en-US" altLang="zh-CN" sz="3600" b="1" dirty="0" smtClean="0">
                <a:solidFill>
                  <a:srgbClr val="FF0000"/>
                </a:solidFill>
                <a:latin typeface="华文细黑"/>
                <a:ea typeface="华文细黑"/>
                <a:cs typeface="华文细黑"/>
              </a:rPr>
              <a:t>:</a:t>
            </a:r>
            <a:r>
              <a:rPr lang="zh-CN" altLang="en-US" sz="3600" b="1" dirty="0" smtClean="0">
                <a:solidFill>
                  <a:srgbClr val="FF0000"/>
                </a:solidFill>
                <a:latin typeface="华文细黑"/>
                <a:ea typeface="华文细黑"/>
                <a:cs typeface="华文细黑"/>
              </a:rPr>
              <a:t>启示录</a:t>
            </a:r>
            <a:r>
              <a:rPr lang="zh-CN" altLang="zh-CN" sz="3600" b="1" dirty="0">
                <a:solidFill>
                  <a:srgbClr val="FF0000"/>
                </a:solidFill>
                <a:latin typeface="华文细黑"/>
                <a:ea typeface="华文细黑"/>
                <a:cs typeface="华文细黑"/>
              </a:rPr>
              <a:t>3</a:t>
            </a:r>
            <a:r>
              <a:rPr lang="en-US" altLang="zh-CN" sz="3600" b="1" dirty="0" smtClean="0">
                <a:solidFill>
                  <a:srgbClr val="FF0000"/>
                </a:solidFill>
                <a:latin typeface="华文细黑"/>
                <a:ea typeface="华文细黑"/>
                <a:cs typeface="华文细黑"/>
              </a:rPr>
              <a:t>:14-22</a:t>
            </a:r>
          </a:p>
          <a:p>
            <a:pPr algn="l"/>
            <a:r>
              <a:rPr lang="zh-TW" altLang="en-US" sz="3600" dirty="0" smtClean="0">
                <a:solidFill>
                  <a:srgbClr val="008000"/>
                </a:solidFill>
                <a:latin typeface="华文细黑"/>
                <a:ea typeface="华文细黑"/>
                <a:cs typeface="华文细黑"/>
              </a:rPr>
              <a:t>“</a:t>
            </a:r>
            <a:r>
              <a:rPr lang="zh-TW" altLang="en-US" sz="3600" dirty="0">
                <a:solidFill>
                  <a:srgbClr val="008000"/>
                </a:solidFill>
                <a:latin typeface="华文细黑"/>
                <a:ea typeface="华文细黑"/>
                <a:cs typeface="华文细黑"/>
              </a:rPr>
              <a:t>你既如温水，也不冷也不热</a:t>
            </a:r>
            <a:r>
              <a:rPr lang="zh-TW" altLang="en-US" sz="3600" dirty="0" smtClean="0">
                <a:solidFill>
                  <a:srgbClr val="008000"/>
                </a:solidFill>
                <a:latin typeface="华文细黑"/>
                <a:ea typeface="华文细黑"/>
                <a:cs typeface="华文细黑"/>
              </a:rPr>
              <a:t>”</a:t>
            </a:r>
            <a:r>
              <a:rPr lang="en-US" altLang="zh-TW" sz="3600" dirty="0" smtClean="0">
                <a:solidFill>
                  <a:srgbClr val="008000"/>
                </a:solidFill>
                <a:latin typeface="华文细黑"/>
                <a:ea typeface="华文细黑"/>
                <a:cs typeface="华文细黑"/>
              </a:rPr>
              <a:t>(</a:t>
            </a:r>
            <a:r>
              <a:rPr lang="zh-CN" altLang="en-US" sz="3600" b="1" dirty="0" smtClean="0">
                <a:solidFill>
                  <a:srgbClr val="008000"/>
                </a:solidFill>
                <a:latin typeface="华文细黑"/>
                <a:ea typeface="华文细黑"/>
                <a:cs typeface="华文细黑"/>
              </a:rPr>
              <a:t>启</a:t>
            </a:r>
            <a:r>
              <a:rPr lang="en-US" altLang="zh-CN" sz="3600" b="1" dirty="0" smtClean="0">
                <a:solidFill>
                  <a:srgbClr val="008000"/>
                </a:solidFill>
                <a:latin typeface="华文细黑"/>
                <a:ea typeface="华文细黑"/>
                <a:cs typeface="华文细黑"/>
              </a:rPr>
              <a:t>3:16a).</a:t>
            </a:r>
            <a:endParaRPr lang="en-US" altLang="zh-TW" sz="3600" dirty="0" smtClean="0">
              <a:solidFill>
                <a:srgbClr val="008000"/>
              </a:solidFill>
              <a:latin typeface="华文细黑"/>
              <a:ea typeface="华文细黑"/>
              <a:cs typeface="华文细黑"/>
            </a:endParaRPr>
          </a:p>
          <a:p>
            <a:pPr algn="l"/>
            <a:r>
              <a:rPr lang="en-US" sz="3600" b="1" dirty="0" smtClean="0">
                <a:solidFill>
                  <a:srgbClr val="FF0000"/>
                </a:solidFill>
                <a:latin typeface="Arial Narrow"/>
                <a:ea typeface="华文细黑"/>
                <a:cs typeface="Arial Narrow"/>
              </a:rPr>
              <a:t>Text:Rev.</a:t>
            </a:r>
            <a:r>
              <a:rPr lang="en-US" altLang="zh-CN" sz="3600" b="1" dirty="0" smtClean="0">
                <a:solidFill>
                  <a:srgbClr val="FF0000"/>
                </a:solidFill>
                <a:latin typeface="Arial Narrow"/>
                <a:ea typeface="华文细黑"/>
                <a:cs typeface="Arial Narrow"/>
              </a:rPr>
              <a:t>3</a:t>
            </a:r>
            <a:r>
              <a:rPr lang="en-US" sz="3600" b="1" dirty="0" smtClean="0">
                <a:solidFill>
                  <a:srgbClr val="FF0000"/>
                </a:solidFill>
                <a:latin typeface="Arial Narrow"/>
                <a:ea typeface="华文细黑"/>
                <a:cs typeface="Arial Narrow"/>
              </a:rPr>
              <a:t>:14-22 </a:t>
            </a:r>
            <a:endParaRPr lang="en-US" sz="3600" dirty="0">
              <a:solidFill>
                <a:srgbClr val="FF0000"/>
              </a:solidFill>
              <a:latin typeface="Arial Narrow"/>
              <a:ea typeface="华文细黑"/>
              <a:cs typeface="Arial Narrow"/>
            </a:endParaRPr>
          </a:p>
          <a:p>
            <a:pPr algn="l"/>
            <a:r>
              <a:rPr lang="en-US" sz="3600" dirty="0" smtClean="0">
                <a:solidFill>
                  <a:srgbClr val="008000"/>
                </a:solidFill>
                <a:latin typeface="Arial Narrow"/>
                <a:ea typeface="华文细黑"/>
                <a:cs typeface="Arial Narrow"/>
              </a:rPr>
              <a:t>“</a:t>
            </a:r>
            <a:r>
              <a:rPr lang="en-US" sz="3600" dirty="0" smtClean="0">
                <a:solidFill>
                  <a:srgbClr val="008000"/>
                </a:solidFill>
                <a:latin typeface="Arial Narrow"/>
                <a:cs typeface="Arial Narrow"/>
              </a:rPr>
              <a:t>You </a:t>
            </a:r>
            <a:r>
              <a:rPr lang="en-US" sz="3600" dirty="0">
                <a:solidFill>
                  <a:srgbClr val="008000"/>
                </a:solidFill>
                <a:latin typeface="Arial Narrow"/>
                <a:cs typeface="Arial Narrow"/>
              </a:rPr>
              <a:t>are lukewarm—neither hot nor cold”(Rev.3:16a). </a:t>
            </a:r>
            <a:r>
              <a:rPr lang="en-US" sz="3600" dirty="0" smtClean="0">
                <a:solidFill>
                  <a:srgbClr val="008000"/>
                </a:solidFill>
                <a:latin typeface="Arial Narrow"/>
                <a:cs typeface="Arial Narrow"/>
              </a:rPr>
              <a:t> </a:t>
            </a:r>
            <a:endParaRPr lang="en-US" sz="3600" dirty="0">
              <a:solidFill>
                <a:srgbClr val="008000"/>
              </a:solidFill>
              <a:latin typeface="Arial Narrow"/>
              <a:ea typeface="华文细黑"/>
              <a:cs typeface="Arial Narrow"/>
            </a:endParaRPr>
          </a:p>
        </p:txBody>
      </p:sp>
      <p:sp>
        <p:nvSpPr>
          <p:cNvPr id="10" name="TextBox 9"/>
          <p:cNvSpPr txBox="1"/>
          <p:nvPr/>
        </p:nvSpPr>
        <p:spPr>
          <a:xfrm>
            <a:off x="8577692" y="6219729"/>
            <a:ext cx="1101818" cy="523220"/>
          </a:xfrm>
          <a:prstGeom prst="rect">
            <a:avLst/>
          </a:prstGeom>
          <a:noFill/>
        </p:spPr>
        <p:txBody>
          <a:bodyPr wrap="square" rtlCol="0">
            <a:spAutoFit/>
          </a:bodyPr>
          <a:lstStyle/>
          <a:p>
            <a:r>
              <a:rPr lang="en-US" altLang="zh-CN" sz="2800" dirty="0" smtClean="0">
                <a:solidFill>
                  <a:srgbClr val="0000FF"/>
                </a:solidFill>
                <a:latin typeface="Arial Narrow"/>
                <a:cs typeface="Arial Narrow"/>
              </a:rPr>
              <a:t>(1)</a:t>
            </a:r>
            <a:endParaRPr lang="en-US" sz="2800" dirty="0">
              <a:solidFill>
                <a:srgbClr val="0000FF"/>
              </a:solidFill>
              <a:latin typeface="Arial Narrow"/>
              <a:cs typeface="Arial Narrow"/>
            </a:endParaRPr>
          </a:p>
        </p:txBody>
      </p:sp>
      <p:pic>
        <p:nvPicPr>
          <p:cNvPr id="6" name="Picture 5" descr="Screen Shot 2017-01-02 at 9.24.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628643"/>
            <a:ext cx="2610040" cy="940460"/>
          </a:xfrm>
          <a:prstGeom prst="rect">
            <a:avLst/>
          </a:prstGeom>
        </p:spPr>
      </p:pic>
      <p:pic>
        <p:nvPicPr>
          <p:cNvPr id="7" name="Picture 6" descr="Screen Shot 2017-01-10 at 1.52.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3254" y="-1"/>
            <a:ext cx="2640745" cy="1640757"/>
          </a:xfrm>
          <a:prstGeom prst="rect">
            <a:avLst/>
          </a:prstGeom>
        </p:spPr>
      </p:pic>
    </p:spTree>
    <p:extLst>
      <p:ext uri="{BB962C8B-B14F-4D97-AF65-F5344CB8AC3E}">
        <p14:creationId xmlns:p14="http://schemas.microsoft.com/office/powerpoint/2010/main" val="7982260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06645"/>
            <a:ext cx="4617695" cy="5262980"/>
          </a:xfrm>
          <a:prstGeom prst="rect">
            <a:avLst/>
          </a:prstGeom>
        </p:spPr>
        <p:txBody>
          <a:bodyPr wrap="square">
            <a:spAutoFit/>
          </a:bodyPr>
          <a:lstStyle/>
          <a:p>
            <a:r>
              <a:rPr lang="zh-TW" altLang="en-US" sz="2800" dirty="0">
                <a:solidFill>
                  <a:srgbClr val="FF0000"/>
                </a:solidFill>
                <a:latin typeface="华文细黑"/>
                <a:ea typeface="华文细黑"/>
                <a:cs typeface="华文细黑"/>
              </a:rPr>
              <a:t>在霍尔曼</a:t>
            </a:r>
            <a:r>
              <a:rPr lang="en-US" altLang="zh-TW" sz="2800" dirty="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亨</a:t>
            </a:r>
            <a:r>
              <a:rPr lang="zh-TW" altLang="en-US" sz="2800" dirty="0" smtClean="0">
                <a:solidFill>
                  <a:srgbClr val="FF0000"/>
                </a:solidFill>
                <a:latin typeface="华文细黑"/>
                <a:ea typeface="华文细黑"/>
                <a:cs typeface="华文细黑"/>
              </a:rPr>
              <a:t>特的绘画</a:t>
            </a:r>
            <a:r>
              <a:rPr lang="en-US" altLang="zh-CN" sz="2800" dirty="0">
                <a:solidFill>
                  <a:srgbClr val="FF0000"/>
                </a:solidFill>
                <a:latin typeface="华文细黑"/>
                <a:ea typeface="华文细黑"/>
                <a:cs typeface="华文细黑"/>
              </a:rPr>
              <a:t>【</a:t>
            </a:r>
            <a:r>
              <a:rPr lang="zh-CN" altLang="en-US" sz="2800" dirty="0">
                <a:solidFill>
                  <a:srgbClr val="FF0000"/>
                </a:solidFill>
                <a:latin typeface="华文细黑"/>
                <a:ea typeface="华文细黑"/>
                <a:cs typeface="华文细黑"/>
              </a:rPr>
              <a:t>基督敲向心门</a:t>
            </a:r>
            <a:r>
              <a:rPr lang="en-US" altLang="zh-CN" sz="2800" dirty="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的图片中，</a:t>
            </a:r>
            <a:r>
              <a:rPr lang="zh-CN" altLang="en-US" sz="2800" dirty="0" smtClean="0">
                <a:solidFill>
                  <a:srgbClr val="FF0000"/>
                </a:solidFill>
                <a:latin typeface="华文细黑"/>
                <a:ea typeface="华文细黑"/>
                <a:cs typeface="华文细黑"/>
              </a:rPr>
              <a:t>请</a:t>
            </a:r>
            <a:r>
              <a:rPr lang="zh-CN" altLang="en-US" sz="2800" dirty="0" smtClean="0">
                <a:solidFill>
                  <a:srgbClr val="FF0000"/>
                </a:solidFill>
                <a:latin typeface="华文细黑"/>
                <a:ea typeface="华文细黑"/>
                <a:cs typeface="华文细黑"/>
              </a:rPr>
              <a:t>注意亨特没有包括一个门闩，</a:t>
            </a:r>
            <a:r>
              <a:rPr lang="zh-CN" altLang="en-US" sz="2800" dirty="0" smtClean="0">
                <a:solidFill>
                  <a:srgbClr val="FF0000"/>
                </a:solidFill>
                <a:latin typeface="华文细黑"/>
                <a:ea typeface="华文细黑"/>
                <a:cs typeface="华文细黑"/>
              </a:rPr>
              <a:t>这</a:t>
            </a:r>
            <a:r>
              <a:rPr lang="zh-CN" altLang="en-US" sz="2800" dirty="0" smtClean="0">
                <a:solidFill>
                  <a:srgbClr val="FF0000"/>
                </a:solidFill>
                <a:latin typeface="华文细黑"/>
                <a:ea typeface="华文细黑"/>
                <a:cs typeface="华文细黑"/>
              </a:rPr>
              <a:t>表明唯一打开心门</a:t>
            </a:r>
            <a:r>
              <a:rPr lang="zh-CN" altLang="en-US" sz="2800" dirty="0">
                <a:solidFill>
                  <a:srgbClr val="FF0000"/>
                </a:solidFill>
                <a:latin typeface="华文细黑"/>
                <a:ea typeface="华文细黑"/>
                <a:cs typeface="华文细黑"/>
              </a:rPr>
              <a:t>的</a:t>
            </a:r>
            <a:r>
              <a:rPr lang="zh-CN" altLang="en-US" sz="2800" dirty="0" smtClean="0">
                <a:solidFill>
                  <a:srgbClr val="FF0000"/>
                </a:solidFill>
                <a:latin typeface="华文细黑"/>
                <a:ea typeface="华文细黑"/>
                <a:cs typeface="华文细黑"/>
              </a:rPr>
              <a:t>方法</a:t>
            </a:r>
            <a:r>
              <a:rPr lang="zh-CN" alt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是从内部打开</a:t>
            </a:r>
            <a:r>
              <a:rPr lang="zh-CN" altLang="en-US" sz="2800" dirty="0">
                <a:solidFill>
                  <a:srgbClr val="FF0000"/>
                </a:solidFill>
                <a:latin typeface="华文细黑"/>
                <a:ea typeface="华文细黑"/>
                <a:cs typeface="华文细黑"/>
              </a:rPr>
              <a:t>。</a:t>
            </a:r>
            <a:r>
              <a:rPr lang="en-US" sz="2800" dirty="0">
                <a:solidFill>
                  <a:srgbClr val="FF0000"/>
                </a:solidFill>
                <a:latin typeface="华文细黑"/>
                <a:ea typeface="华文细黑"/>
                <a:cs typeface="华文细黑"/>
              </a:rPr>
              <a:t> </a:t>
            </a:r>
            <a:endParaRPr lang="en-US" sz="2800" dirty="0" smtClean="0">
              <a:solidFill>
                <a:srgbClr val="FF0000"/>
              </a:solidFill>
              <a:latin typeface="华文细黑"/>
              <a:ea typeface="华文细黑"/>
              <a:cs typeface="华文细黑"/>
            </a:endParaRPr>
          </a:p>
          <a:p>
            <a:r>
              <a:rPr lang="en-US" sz="2800" dirty="0" smtClean="0">
                <a:latin typeface="Arial Narrow"/>
                <a:cs typeface="Arial Narrow"/>
              </a:rPr>
              <a:t>In </a:t>
            </a:r>
            <a:r>
              <a:rPr lang="en-US" sz="2800" dirty="0">
                <a:latin typeface="Arial Narrow"/>
                <a:cs typeface="Arial Narrow"/>
              </a:rPr>
              <a:t>the picture of </a:t>
            </a:r>
            <a:r>
              <a:rPr lang="en-US" sz="2800" dirty="0" smtClean="0">
                <a:latin typeface="Arial Narrow"/>
                <a:cs typeface="Arial Narrow"/>
              </a:rPr>
              <a:t>Holman </a:t>
            </a:r>
            <a:r>
              <a:rPr lang="en-US" sz="2800" dirty="0">
                <a:latin typeface="Arial Narrow"/>
                <a:cs typeface="Arial Narrow"/>
              </a:rPr>
              <a:t>Hunt’s painting of Christ knocking at the heart’s door notice that </a:t>
            </a:r>
            <a:r>
              <a:rPr lang="en-US" sz="2800" dirty="0" smtClean="0">
                <a:latin typeface="Arial Narrow"/>
                <a:cs typeface="Arial Narrow"/>
              </a:rPr>
              <a:t>Hunt </a:t>
            </a:r>
            <a:r>
              <a:rPr lang="en-US" sz="2800" dirty="0">
                <a:latin typeface="Arial Narrow"/>
                <a:cs typeface="Arial Narrow"/>
              </a:rPr>
              <a:t>did not include a door latch, indicating that the only way the door that represented their hearts could be opened was from the inside. </a:t>
            </a:r>
          </a:p>
        </p:txBody>
      </p:sp>
      <p:sp>
        <p:nvSpPr>
          <p:cNvPr id="4" name="Rectangle 3"/>
          <p:cNvSpPr/>
          <p:nvPr/>
        </p:nvSpPr>
        <p:spPr>
          <a:xfrm>
            <a:off x="1" y="11625"/>
            <a:ext cx="9141412" cy="41111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806" y="-100476"/>
            <a:ext cx="9077714" cy="523220"/>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结论：</a:t>
            </a:r>
            <a:r>
              <a:rPr lang="en-US" sz="2800" b="1" dirty="0" smtClean="0">
                <a:latin typeface="Arial Narrow"/>
                <a:cs typeface="Arial Narrow"/>
              </a:rPr>
              <a:t>Conclusion:</a:t>
            </a:r>
            <a:endParaRPr lang="en-US" sz="2800" dirty="0"/>
          </a:p>
        </p:txBody>
      </p:sp>
      <p:sp>
        <p:nvSpPr>
          <p:cNvPr id="7" name="TextBox 6"/>
          <p:cNvSpPr txBox="1"/>
          <p:nvPr/>
        </p:nvSpPr>
        <p:spPr>
          <a:xfrm>
            <a:off x="0" y="633478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(19)</a:t>
            </a:r>
            <a:endParaRPr lang="en-US" sz="2800" dirty="0">
              <a:solidFill>
                <a:srgbClr val="0000FF"/>
              </a:solidFill>
              <a:latin typeface="Times"/>
              <a:cs typeface="Times"/>
            </a:endParaRPr>
          </a:p>
        </p:txBody>
      </p:sp>
      <p:pic>
        <p:nvPicPr>
          <p:cNvPr id="2" name="Picture 1" descr="0b18848180565e46af6cf101369bfa6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8194" y="11625"/>
            <a:ext cx="4734286" cy="6858000"/>
          </a:xfrm>
          <a:prstGeom prst="rect">
            <a:avLst/>
          </a:prstGeom>
        </p:spPr>
      </p:pic>
    </p:spTree>
    <p:extLst>
      <p:ext uri="{BB962C8B-B14F-4D97-AF65-F5344CB8AC3E}">
        <p14:creationId xmlns:p14="http://schemas.microsoft.com/office/powerpoint/2010/main" val="4354791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3-07 at 5.04.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532498" cy="6858000"/>
          </a:xfrm>
          <a:prstGeom prst="rect">
            <a:avLst/>
          </a:prstGeom>
        </p:spPr>
      </p:pic>
      <p:sp>
        <p:nvSpPr>
          <p:cNvPr id="5" name="TextBox 4"/>
          <p:cNvSpPr txBox="1"/>
          <p:nvPr/>
        </p:nvSpPr>
        <p:spPr>
          <a:xfrm>
            <a:off x="6494007" y="-131078"/>
            <a:ext cx="2818345" cy="7109637"/>
          </a:xfrm>
          <a:prstGeom prst="rect">
            <a:avLst/>
          </a:prstGeom>
          <a:noFill/>
        </p:spPr>
        <p:txBody>
          <a:bodyPr wrap="square" rtlCol="0">
            <a:spAutoFit/>
          </a:bodyPr>
          <a:lstStyle/>
          <a:p>
            <a:r>
              <a:rPr lang="en-US" sz="2400" dirty="0" smtClean="0">
                <a:solidFill>
                  <a:srgbClr val="FF0000"/>
                </a:solidFill>
                <a:latin typeface="Arial Narrow"/>
                <a:cs typeface="Arial Narrow"/>
              </a:rPr>
              <a:t>We invite you to come </a:t>
            </a:r>
          </a:p>
          <a:p>
            <a:r>
              <a:rPr lang="en-US" sz="2400" dirty="0" smtClean="0">
                <a:solidFill>
                  <a:srgbClr val="0000FF"/>
                </a:solidFill>
                <a:latin typeface="Arial Narrow"/>
                <a:cs typeface="Arial Narrow"/>
              </a:rPr>
              <a:t>(1) March </a:t>
            </a:r>
            <a:r>
              <a:rPr lang="en-US" sz="2400" dirty="0">
                <a:solidFill>
                  <a:srgbClr val="0000FF"/>
                </a:solidFill>
                <a:latin typeface="Arial Narrow"/>
                <a:cs typeface="Arial Narrow"/>
              </a:rPr>
              <a:t>25-8-9 am</a:t>
            </a:r>
          </a:p>
          <a:p>
            <a:r>
              <a:rPr lang="en-US" sz="2400" dirty="0">
                <a:solidFill>
                  <a:srgbClr val="0000FF"/>
                </a:solidFill>
                <a:latin typeface="Arial Narrow"/>
                <a:cs typeface="Arial Narrow"/>
              </a:rPr>
              <a:t>Prayer 9-9:30 am </a:t>
            </a:r>
          </a:p>
          <a:p>
            <a:r>
              <a:rPr lang="en-US" sz="2400" dirty="0">
                <a:solidFill>
                  <a:srgbClr val="0000FF"/>
                </a:solidFill>
                <a:latin typeface="Arial Narrow"/>
                <a:cs typeface="Arial Narrow"/>
              </a:rPr>
              <a:t>Doug Brown: How to share your testimony</a:t>
            </a:r>
            <a:r>
              <a:rPr lang="en-US" sz="2400" dirty="0" smtClean="0">
                <a:solidFill>
                  <a:srgbClr val="0000FF"/>
                </a:solidFill>
                <a:latin typeface="Arial Narrow"/>
                <a:cs typeface="Arial Narrow"/>
              </a:rPr>
              <a:t>.</a:t>
            </a:r>
            <a:endParaRPr lang="en-US" sz="2400" dirty="0">
              <a:solidFill>
                <a:srgbClr val="FF0000"/>
              </a:solidFill>
              <a:latin typeface="Arial Narrow"/>
              <a:cs typeface="Arial Narrow"/>
            </a:endParaRPr>
          </a:p>
          <a:p>
            <a:r>
              <a:rPr lang="en-US" sz="2400" dirty="0" smtClean="0">
                <a:latin typeface="Arial Narrow"/>
                <a:cs typeface="Arial Narrow"/>
              </a:rPr>
              <a:t>(2) Mar.31-Apr.4, 2017 Special Meetings</a:t>
            </a:r>
          </a:p>
          <a:p>
            <a:r>
              <a:rPr lang="en-US" sz="2400" dirty="0" smtClean="0">
                <a:solidFill>
                  <a:srgbClr val="FF0000"/>
                </a:solidFill>
                <a:latin typeface="Arial Narrow"/>
                <a:cs typeface="Arial Narrow"/>
              </a:rPr>
              <a:t>“Basis for Happy Life”</a:t>
            </a:r>
          </a:p>
          <a:p>
            <a:r>
              <a:rPr lang="en-US" sz="2400" dirty="0" err="1" smtClean="0">
                <a:latin typeface="Arial Narrow"/>
                <a:cs typeface="Arial Narrow"/>
              </a:rPr>
              <a:t>Speaker:Luke</a:t>
            </a:r>
            <a:r>
              <a:rPr lang="en-US" sz="2400" dirty="0" smtClean="0">
                <a:latin typeface="Arial Narrow"/>
                <a:cs typeface="Arial Narrow"/>
              </a:rPr>
              <a:t> Zhang</a:t>
            </a:r>
          </a:p>
          <a:p>
            <a:r>
              <a:rPr lang="en-US" sz="2400" dirty="0" smtClean="0">
                <a:solidFill>
                  <a:srgbClr val="FF0000"/>
                </a:solidFill>
                <a:latin typeface="Arial Narrow"/>
                <a:cs typeface="Arial Narrow"/>
              </a:rPr>
              <a:t>March 31, 7:30-9 pm</a:t>
            </a:r>
          </a:p>
          <a:p>
            <a:r>
              <a:rPr lang="en-US" sz="2400" dirty="0" smtClean="0">
                <a:latin typeface="Arial Narrow"/>
                <a:cs typeface="Arial Narrow"/>
              </a:rPr>
              <a:t>God’s Holiness &amp; </a:t>
            </a:r>
            <a:r>
              <a:rPr lang="en-US" sz="2400" dirty="0" smtClean="0">
                <a:latin typeface="Arial Narrow"/>
                <a:cs typeface="Arial Narrow"/>
              </a:rPr>
              <a:t>Love</a:t>
            </a:r>
            <a:r>
              <a:rPr lang="en-US" sz="2400" dirty="0" smtClean="0">
                <a:latin typeface="Arial Narrow"/>
                <a:cs typeface="Arial Narrow"/>
              </a:rPr>
              <a:t>.</a:t>
            </a:r>
          </a:p>
          <a:p>
            <a:r>
              <a:rPr lang="en-US" sz="2400" dirty="0" smtClean="0">
                <a:solidFill>
                  <a:srgbClr val="FF0000"/>
                </a:solidFill>
                <a:latin typeface="Arial Narrow"/>
                <a:cs typeface="Arial Narrow"/>
              </a:rPr>
              <a:t>April 1, 10-11:30 am</a:t>
            </a:r>
            <a:endParaRPr lang="en-US" sz="2400" dirty="0">
              <a:solidFill>
                <a:srgbClr val="FF0000"/>
              </a:solidFill>
              <a:latin typeface="Arial Narrow"/>
              <a:cs typeface="Arial Narrow"/>
            </a:endParaRPr>
          </a:p>
          <a:p>
            <a:r>
              <a:rPr lang="en-US" sz="2400" dirty="0" smtClean="0">
                <a:latin typeface="Arial Narrow"/>
                <a:cs typeface="Arial Narrow"/>
              </a:rPr>
              <a:t>Faith Life</a:t>
            </a:r>
          </a:p>
          <a:p>
            <a:r>
              <a:rPr lang="en-US" sz="2400" dirty="0" smtClean="0">
                <a:solidFill>
                  <a:srgbClr val="FF0000"/>
                </a:solidFill>
                <a:latin typeface="Arial Narrow"/>
                <a:cs typeface="Arial Narrow"/>
              </a:rPr>
              <a:t>April 1, 12:</a:t>
            </a:r>
            <a:r>
              <a:rPr lang="en-US" sz="2400" dirty="0">
                <a:solidFill>
                  <a:srgbClr val="FF0000"/>
                </a:solidFill>
                <a:latin typeface="Arial Narrow"/>
                <a:cs typeface="Arial Narrow"/>
              </a:rPr>
              <a:t>30</a:t>
            </a:r>
            <a:r>
              <a:rPr lang="en-US" sz="2400" dirty="0" smtClean="0">
                <a:solidFill>
                  <a:srgbClr val="FF0000"/>
                </a:solidFill>
                <a:latin typeface="Arial Narrow"/>
                <a:cs typeface="Arial Narrow"/>
              </a:rPr>
              <a:t>-2 </a:t>
            </a:r>
            <a:r>
              <a:rPr lang="en-US" sz="2400" dirty="0">
                <a:solidFill>
                  <a:srgbClr val="FF0000"/>
                </a:solidFill>
                <a:latin typeface="Arial Narrow"/>
                <a:cs typeface="Arial Narrow"/>
              </a:rPr>
              <a:t>pm</a:t>
            </a:r>
          </a:p>
          <a:p>
            <a:r>
              <a:rPr lang="en-US" sz="2400" dirty="0" smtClean="0">
                <a:latin typeface="Arial Narrow"/>
                <a:cs typeface="Arial Narrow"/>
              </a:rPr>
              <a:t>Living Hope</a:t>
            </a:r>
          </a:p>
          <a:p>
            <a:r>
              <a:rPr lang="en-US" sz="2400" dirty="0" smtClean="0">
                <a:solidFill>
                  <a:srgbClr val="FF0000"/>
                </a:solidFill>
                <a:latin typeface="Arial Narrow"/>
                <a:cs typeface="Arial Narrow"/>
              </a:rPr>
              <a:t>April 2,10:40am-12pm</a:t>
            </a:r>
            <a:endParaRPr lang="en-US" sz="2400" dirty="0">
              <a:solidFill>
                <a:srgbClr val="FF0000"/>
              </a:solidFill>
              <a:latin typeface="Arial Narrow"/>
              <a:cs typeface="Arial Narrow"/>
            </a:endParaRPr>
          </a:p>
          <a:p>
            <a:r>
              <a:rPr lang="en-US" sz="2400" dirty="0" smtClean="0">
                <a:latin typeface="Arial Narrow"/>
                <a:cs typeface="Arial Narrow"/>
              </a:rPr>
              <a:t>Source of Peace</a:t>
            </a:r>
          </a:p>
          <a:p>
            <a:r>
              <a:rPr lang="en-US" sz="2400" dirty="0" smtClean="0">
                <a:solidFill>
                  <a:srgbClr val="FF0000"/>
                </a:solidFill>
                <a:latin typeface="Arial Narrow"/>
                <a:cs typeface="Arial Narrow"/>
              </a:rPr>
              <a:t>April 2, 1-2:30 </a:t>
            </a:r>
            <a:r>
              <a:rPr lang="en-US" sz="2400" dirty="0">
                <a:solidFill>
                  <a:srgbClr val="FF0000"/>
                </a:solidFill>
                <a:latin typeface="Arial Narrow"/>
                <a:cs typeface="Arial Narrow"/>
              </a:rPr>
              <a:t>pm</a:t>
            </a:r>
          </a:p>
          <a:p>
            <a:r>
              <a:rPr lang="en-US" sz="2400" dirty="0" smtClean="0">
                <a:latin typeface="Arial Narrow"/>
                <a:cs typeface="Arial Narrow"/>
              </a:rPr>
              <a:t>Questions &amp; Answers</a:t>
            </a:r>
          </a:p>
        </p:txBody>
      </p:sp>
    </p:spTree>
    <p:extLst>
      <p:ext uri="{BB962C8B-B14F-4D97-AF65-F5344CB8AC3E}">
        <p14:creationId xmlns:p14="http://schemas.microsoft.com/office/powerpoint/2010/main" val="2522140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74665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954107"/>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引言：</a:t>
            </a:r>
            <a:r>
              <a:rPr lang="en-US" altLang="zh-CN" sz="2800" b="1" dirty="0" smtClean="0">
                <a:solidFill>
                  <a:srgbClr val="FF0000"/>
                </a:solidFill>
                <a:latin typeface="Arial Narrow"/>
                <a:ea typeface="华文细黑"/>
                <a:cs typeface="Arial Narrow"/>
              </a:rPr>
              <a:t>A</a:t>
            </a:r>
            <a:r>
              <a:rPr lang="zh-CN" altLang="en-US" sz="2800" b="1" dirty="0" smtClean="0">
                <a:solidFill>
                  <a:srgbClr val="FF0000"/>
                </a:solidFill>
                <a:latin typeface="Arial Narrow"/>
                <a:ea typeface="华文细黑"/>
                <a:cs typeface="Arial Narrow"/>
              </a:rPr>
              <a:t>。七个教会的信息。</a:t>
            </a:r>
            <a:endParaRPr lang="en-US" altLang="zh-CN" sz="2800" b="1" dirty="0" smtClean="0">
              <a:solidFill>
                <a:srgbClr val="FF0000"/>
              </a:solidFill>
              <a:latin typeface="Arial Narrow"/>
              <a:ea typeface="华文细黑"/>
              <a:cs typeface="Arial Narrow"/>
            </a:endParaRPr>
          </a:p>
          <a:p>
            <a:r>
              <a:rPr lang="en-US" sz="2800" b="1" dirty="0" smtClean="0">
                <a:effectLst/>
                <a:latin typeface="Arial Narrow"/>
                <a:ea typeface="华文细黑"/>
                <a:cs typeface="Arial Narrow"/>
              </a:rPr>
              <a:t> </a:t>
            </a:r>
            <a:r>
              <a:rPr lang="en-US" sz="2800" b="1" dirty="0" smtClean="0">
                <a:latin typeface="Arial Narrow"/>
                <a:cs typeface="Arial Narrow"/>
              </a:rPr>
              <a:t>Intro: </a:t>
            </a:r>
            <a:r>
              <a:rPr lang="en-US" sz="2800" b="1" dirty="0">
                <a:latin typeface="Arial Narrow"/>
                <a:cs typeface="Arial Narrow"/>
              </a:rPr>
              <a:t>A. The messages to the seven </a:t>
            </a:r>
            <a:r>
              <a:rPr lang="en-US" sz="2800" b="1" dirty="0" smtClean="0">
                <a:latin typeface="Arial Narrow"/>
                <a:cs typeface="Arial Narrow"/>
              </a:rPr>
              <a:t>churches.</a:t>
            </a:r>
            <a:r>
              <a:rPr lang="en-US" sz="2800" dirty="0" smtClean="0">
                <a:latin typeface="Arial Narrow"/>
                <a:cs typeface="Arial Narrow"/>
              </a:rPr>
              <a:t> </a:t>
            </a:r>
            <a:endParaRPr lang="en-US" sz="2800" b="1" dirty="0">
              <a:latin typeface="Arial Narrow"/>
              <a:ea typeface="华文细黑"/>
              <a:cs typeface="Arial Narrow"/>
            </a:endParaRPr>
          </a:p>
        </p:txBody>
      </p:sp>
      <p:sp>
        <p:nvSpPr>
          <p:cNvPr id="8" name="Rectangle 7"/>
          <p:cNvSpPr/>
          <p:nvPr/>
        </p:nvSpPr>
        <p:spPr>
          <a:xfrm>
            <a:off x="-43896" y="790970"/>
            <a:ext cx="9187895" cy="5262980"/>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（一）</a:t>
            </a:r>
            <a:r>
              <a:rPr lang="zh-CN" altLang="en-US" sz="2800" dirty="0">
                <a:solidFill>
                  <a:srgbClr val="FF0000"/>
                </a:solidFill>
                <a:latin typeface="华文细黑"/>
                <a:ea typeface="华文细黑"/>
                <a:cs typeface="华文细黑"/>
              </a:rPr>
              <a:t>这七个教会</a:t>
            </a:r>
            <a:r>
              <a:rPr lang="zh-CN" altLang="en-US" sz="2800" dirty="0" smtClean="0">
                <a:solidFill>
                  <a:srgbClr val="FF0000"/>
                </a:solidFill>
                <a:latin typeface="华文细黑"/>
                <a:ea typeface="华文细黑"/>
                <a:cs typeface="华文细黑"/>
              </a:rPr>
              <a:t>是在约翰</a:t>
            </a:r>
            <a:r>
              <a:rPr lang="zh-CN" altLang="en-US" sz="2800" dirty="0">
                <a:solidFill>
                  <a:srgbClr val="FF0000"/>
                </a:solidFill>
                <a:latin typeface="华文细黑"/>
                <a:ea typeface="华文细黑"/>
                <a:cs typeface="华文细黑"/>
              </a:rPr>
              <a:t>的时</a:t>
            </a:r>
            <a:r>
              <a:rPr lang="zh-CN" altLang="en-US" sz="2800" dirty="0" smtClean="0">
                <a:solidFill>
                  <a:srgbClr val="FF0000"/>
                </a:solidFill>
                <a:latin typeface="华文细黑"/>
                <a:ea typeface="华文细黑"/>
                <a:cs typeface="华文细黑"/>
              </a:rPr>
              <a:t>代</a:t>
            </a:r>
            <a:r>
              <a:rPr lang="zh-CN" altLang="en-US" sz="2800" dirty="0">
                <a:solidFill>
                  <a:srgbClr val="FF0000"/>
                </a:solidFill>
                <a:latin typeface="华文细黑"/>
                <a:ea typeface="华文细黑"/>
                <a:cs typeface="华文细黑"/>
              </a:rPr>
              <a:t>在亚洲的七个实际</a:t>
            </a:r>
            <a:r>
              <a:rPr lang="zh-CN" altLang="en-US" sz="2800" dirty="0" smtClean="0">
                <a:solidFill>
                  <a:srgbClr val="FF0000"/>
                </a:solidFill>
                <a:latin typeface="华文细黑"/>
                <a:ea typeface="华文细黑"/>
                <a:cs typeface="华文细黑"/>
              </a:rPr>
              <a:t>教会。</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二）这七个教会代表教会历史的七个时期。</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三）这七个</a:t>
            </a:r>
            <a:r>
              <a:rPr lang="zh-CN" altLang="en-US" sz="2800" dirty="0">
                <a:solidFill>
                  <a:srgbClr val="FF0000"/>
                </a:solidFill>
                <a:latin typeface="华文细黑"/>
                <a:ea typeface="华文细黑"/>
                <a:cs typeface="华文细黑"/>
              </a:rPr>
              <a:t>教会代表当今</a:t>
            </a:r>
            <a:r>
              <a:rPr lang="zh-CN" altLang="en-US" sz="2800" dirty="0" smtClean="0">
                <a:solidFill>
                  <a:srgbClr val="FF0000"/>
                </a:solidFill>
                <a:latin typeface="华文细黑"/>
                <a:ea typeface="华文细黑"/>
                <a:cs typeface="华文细黑"/>
              </a:rPr>
              <a:t>不同种类的</a:t>
            </a:r>
            <a:r>
              <a:rPr lang="zh-CN" altLang="en-US" sz="2800" dirty="0">
                <a:solidFill>
                  <a:srgbClr val="FF0000"/>
                </a:solidFill>
                <a:latin typeface="华文细黑"/>
                <a:ea typeface="华文细黑"/>
                <a:cs typeface="华文细黑"/>
              </a:rPr>
              <a:t>教会。</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四）</a:t>
            </a:r>
            <a:r>
              <a:rPr lang="zh-CN" altLang="en-US" sz="2800" dirty="0">
                <a:solidFill>
                  <a:srgbClr val="FF0000"/>
                </a:solidFill>
                <a:latin typeface="华文细黑"/>
                <a:ea typeface="华文细黑"/>
                <a:cs typeface="华文细黑"/>
              </a:rPr>
              <a:t>这七个教会代表任</a:t>
            </a:r>
            <a:r>
              <a:rPr lang="zh-CN" altLang="en-US" sz="2800" dirty="0" smtClean="0">
                <a:solidFill>
                  <a:srgbClr val="FF0000"/>
                </a:solidFill>
                <a:latin typeface="华文细黑"/>
                <a:ea typeface="华文细黑"/>
                <a:cs typeface="华文细黑"/>
              </a:rPr>
              <a:t>何教会都可能有的的特点。</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五）</a:t>
            </a:r>
            <a:r>
              <a:rPr lang="zh-CN" altLang="en-US" sz="2800" dirty="0">
                <a:solidFill>
                  <a:srgbClr val="FF0000"/>
                </a:solidFill>
                <a:latin typeface="华文细黑"/>
                <a:ea typeface="华文细黑"/>
                <a:cs typeface="华文细黑"/>
              </a:rPr>
              <a:t>这七个教会代表撒旦攻击</a:t>
            </a:r>
            <a:r>
              <a:rPr lang="zh-CN" altLang="en-US" sz="2800" dirty="0" smtClean="0">
                <a:solidFill>
                  <a:srgbClr val="FF0000"/>
                </a:solidFill>
                <a:latin typeface="华文细黑"/>
                <a:ea typeface="华文细黑"/>
                <a:cs typeface="华文细黑"/>
              </a:rPr>
              <a:t>教会的七个方法。</a:t>
            </a:r>
            <a:endParaRPr lang="en-US" altLang="zh-CN" sz="2800" dirty="0" smtClean="0">
              <a:solidFill>
                <a:srgbClr val="FF0000"/>
              </a:solidFill>
              <a:latin typeface="华文细黑"/>
              <a:ea typeface="华文细黑"/>
              <a:cs typeface="华文细黑"/>
            </a:endParaRPr>
          </a:p>
          <a:p>
            <a:r>
              <a:rPr lang="en-US" sz="2800" dirty="0" smtClean="0">
                <a:latin typeface="Arial Narrow"/>
                <a:cs typeface="Arial Narrow"/>
              </a:rPr>
              <a:t>(</a:t>
            </a:r>
            <a:r>
              <a:rPr lang="en-US" sz="2800" dirty="0">
                <a:latin typeface="Arial Narrow"/>
                <a:cs typeface="Arial Narrow"/>
              </a:rPr>
              <a:t>1)These seven churches were literal churches in Asia of John’s day. </a:t>
            </a:r>
            <a:endParaRPr lang="en-US" sz="2800" dirty="0" smtClean="0">
              <a:latin typeface="Arial Narrow"/>
              <a:cs typeface="Arial Narrow"/>
            </a:endParaRPr>
          </a:p>
          <a:p>
            <a:r>
              <a:rPr lang="en-US" sz="2800" dirty="0" smtClean="0">
                <a:latin typeface="Arial Narrow"/>
                <a:cs typeface="Arial Narrow"/>
              </a:rPr>
              <a:t>(</a:t>
            </a:r>
            <a:r>
              <a:rPr lang="en-US" sz="2800" dirty="0">
                <a:latin typeface="Arial Narrow"/>
                <a:cs typeface="Arial Narrow"/>
              </a:rPr>
              <a:t>2)These seven churches represent seven periods of Church History</a:t>
            </a:r>
            <a:r>
              <a:rPr lang="en-US" sz="2800" dirty="0" smtClean="0">
                <a:latin typeface="Arial Narrow"/>
                <a:cs typeface="Arial Narrow"/>
              </a:rPr>
              <a:t>.</a:t>
            </a:r>
          </a:p>
          <a:p>
            <a:r>
              <a:rPr lang="en-US" sz="2800" dirty="0" smtClean="0">
                <a:latin typeface="Arial Narrow"/>
                <a:cs typeface="Arial Narrow"/>
              </a:rPr>
              <a:t>(</a:t>
            </a:r>
            <a:r>
              <a:rPr lang="en-US" sz="2800" dirty="0">
                <a:latin typeface="Arial Narrow"/>
                <a:cs typeface="Arial Narrow"/>
              </a:rPr>
              <a:t>3)</a:t>
            </a:r>
            <a:r>
              <a:rPr lang="en-US" sz="2800" dirty="0" smtClean="0">
                <a:latin typeface="Arial Narrow"/>
                <a:cs typeface="Arial Narrow"/>
              </a:rPr>
              <a:t>These </a:t>
            </a:r>
            <a:r>
              <a:rPr lang="en-US" sz="2800" dirty="0">
                <a:latin typeface="Arial Narrow"/>
                <a:cs typeface="Arial Narrow"/>
              </a:rPr>
              <a:t>seven </a:t>
            </a:r>
            <a:r>
              <a:rPr lang="en-US" sz="2800" dirty="0" smtClean="0">
                <a:latin typeface="Arial Narrow"/>
                <a:cs typeface="Arial Narrow"/>
              </a:rPr>
              <a:t>churches are types </a:t>
            </a:r>
            <a:r>
              <a:rPr lang="en-US" sz="2800" dirty="0">
                <a:latin typeface="Arial Narrow"/>
                <a:cs typeface="Arial Narrow"/>
              </a:rPr>
              <a:t>of churches that exist today</a:t>
            </a:r>
            <a:r>
              <a:rPr lang="en-US" sz="2800" dirty="0" smtClean="0">
                <a:latin typeface="Arial Narrow"/>
                <a:cs typeface="Arial Narrow"/>
              </a:rPr>
              <a:t>.</a:t>
            </a:r>
          </a:p>
          <a:p>
            <a:r>
              <a:rPr lang="en-US" sz="2800" dirty="0" smtClean="0">
                <a:latin typeface="Arial Narrow"/>
                <a:cs typeface="Arial Narrow"/>
              </a:rPr>
              <a:t>(</a:t>
            </a:r>
            <a:r>
              <a:rPr lang="en-US" sz="2800" dirty="0">
                <a:latin typeface="Arial Narrow"/>
                <a:cs typeface="Arial Narrow"/>
              </a:rPr>
              <a:t>4)These seven churches show characteristics that can exist in any church</a:t>
            </a:r>
            <a:r>
              <a:rPr lang="en-US" sz="2800" dirty="0" smtClean="0">
                <a:latin typeface="Arial Narrow"/>
                <a:cs typeface="Arial Narrow"/>
              </a:rPr>
              <a:t>.</a:t>
            </a:r>
          </a:p>
          <a:p>
            <a:r>
              <a:rPr lang="en-US" sz="2800" dirty="0" smtClean="0">
                <a:latin typeface="Arial Narrow"/>
                <a:cs typeface="Arial Narrow"/>
              </a:rPr>
              <a:t>(</a:t>
            </a:r>
            <a:r>
              <a:rPr lang="en-US" sz="2800" dirty="0">
                <a:latin typeface="Arial Narrow"/>
                <a:cs typeface="Arial Narrow"/>
              </a:rPr>
              <a:t>5)These seven churches show seven </a:t>
            </a:r>
            <a:endParaRPr lang="en-US" sz="2800" dirty="0" smtClean="0">
              <a:latin typeface="Arial Narrow"/>
              <a:cs typeface="Arial Narrow"/>
            </a:endParaRPr>
          </a:p>
          <a:p>
            <a:r>
              <a:rPr lang="en-US" sz="2800" dirty="0" smtClean="0">
                <a:latin typeface="Arial Narrow"/>
                <a:cs typeface="Arial Narrow"/>
              </a:rPr>
              <a:t>methods </a:t>
            </a:r>
            <a:r>
              <a:rPr lang="en-US" sz="2800" dirty="0">
                <a:latin typeface="Arial Narrow"/>
                <a:cs typeface="Arial Narrow"/>
              </a:rPr>
              <a:t>of attack by Satan on </a:t>
            </a:r>
            <a:r>
              <a:rPr lang="en-US" sz="2800" dirty="0" smtClean="0">
                <a:latin typeface="Arial Narrow"/>
                <a:cs typeface="Arial Narrow"/>
              </a:rPr>
              <a:t>the church</a:t>
            </a:r>
            <a:r>
              <a:rPr lang="en-US" sz="2800" dirty="0">
                <a:latin typeface="Arial Narrow"/>
                <a:cs typeface="Arial Narrow"/>
              </a:rPr>
              <a:t>. </a:t>
            </a:r>
            <a:endParaRPr lang="en-US" altLang="zh-TW" sz="2800" dirty="0" smtClean="0">
              <a:latin typeface="Arial Narrow"/>
              <a:ea typeface="华文细黑"/>
              <a:cs typeface="Arial Narrow"/>
            </a:endParaRPr>
          </a:p>
        </p:txBody>
      </p:sp>
      <p:sp>
        <p:nvSpPr>
          <p:cNvPr id="10" name="TextBox 9"/>
          <p:cNvSpPr txBox="1"/>
          <p:nvPr/>
        </p:nvSpPr>
        <p:spPr>
          <a:xfrm>
            <a:off x="8573850" y="23092"/>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(2)</a:t>
            </a:r>
            <a:endParaRPr lang="en-US" sz="2800" dirty="0">
              <a:solidFill>
                <a:srgbClr val="0000FF"/>
              </a:solidFill>
              <a:latin typeface="华文细黑"/>
              <a:ea typeface="华文细黑"/>
              <a:cs typeface="华文细黑"/>
            </a:endParaRPr>
          </a:p>
        </p:txBody>
      </p:sp>
      <p:pic>
        <p:nvPicPr>
          <p:cNvPr id="3" name="Picture 2" descr="Screen Shot 2017-01-04 at 2.48.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711" y="4693084"/>
            <a:ext cx="2644290" cy="2164916"/>
          </a:xfrm>
          <a:prstGeom prst="rect">
            <a:avLst/>
          </a:prstGeom>
        </p:spPr>
      </p:pic>
    </p:spTree>
    <p:extLst>
      <p:ext uri="{BB962C8B-B14F-4D97-AF65-F5344CB8AC3E}">
        <p14:creationId xmlns:p14="http://schemas.microsoft.com/office/powerpoint/2010/main" val="1691630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74665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954107"/>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A</a:t>
            </a:r>
            <a:r>
              <a:rPr lang="zh-CN" altLang="en-US" sz="2800" b="1" dirty="0" smtClean="0">
                <a:solidFill>
                  <a:srgbClr val="FF0000"/>
                </a:solidFill>
                <a:latin typeface="Arial Narrow"/>
                <a:ea typeface="华文细黑"/>
                <a:cs typeface="Arial Narrow"/>
              </a:rPr>
              <a:t>。给七个教会的信息。</a:t>
            </a:r>
            <a:endParaRPr lang="en-US" altLang="zh-CN" sz="2800" b="1" dirty="0" smtClean="0">
              <a:solidFill>
                <a:srgbClr val="FF0000"/>
              </a:solidFill>
              <a:latin typeface="Arial Narrow"/>
              <a:ea typeface="华文细黑"/>
              <a:cs typeface="Arial Narrow"/>
            </a:endParaRPr>
          </a:p>
          <a:p>
            <a:r>
              <a:rPr lang="en-US" sz="2800" b="1" dirty="0" smtClean="0">
                <a:latin typeface="Arial Narrow"/>
                <a:cs typeface="Arial Narrow"/>
              </a:rPr>
              <a:t>A</a:t>
            </a:r>
            <a:r>
              <a:rPr lang="en-US" sz="2800" b="1" dirty="0">
                <a:latin typeface="Arial Narrow"/>
                <a:cs typeface="Arial Narrow"/>
              </a:rPr>
              <a:t>. The messages to the seven </a:t>
            </a:r>
            <a:r>
              <a:rPr lang="en-US" sz="2800" b="1" dirty="0" smtClean="0">
                <a:latin typeface="Arial Narrow"/>
                <a:cs typeface="Arial Narrow"/>
              </a:rPr>
              <a:t>churches.</a:t>
            </a:r>
            <a:r>
              <a:rPr lang="en-US" sz="2800" dirty="0" smtClean="0">
                <a:latin typeface="Arial Narrow"/>
                <a:cs typeface="Arial Narrow"/>
              </a:rPr>
              <a:t> </a:t>
            </a:r>
            <a:endParaRPr lang="en-US" sz="2800" b="1" dirty="0">
              <a:latin typeface="Arial Narrow"/>
              <a:ea typeface="华文细黑"/>
              <a:cs typeface="Arial Narrow"/>
            </a:endParaRPr>
          </a:p>
        </p:txBody>
      </p:sp>
      <p:sp>
        <p:nvSpPr>
          <p:cNvPr id="10" name="TextBox 9"/>
          <p:cNvSpPr txBox="1"/>
          <p:nvPr/>
        </p:nvSpPr>
        <p:spPr>
          <a:xfrm>
            <a:off x="8573850" y="23092"/>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a:t>
            </a:r>
            <a:r>
              <a:rPr lang="en-US" altLang="zh-CN" sz="2800" dirty="0">
                <a:solidFill>
                  <a:srgbClr val="0000FF"/>
                </a:solidFill>
                <a:latin typeface="华文细黑"/>
                <a:ea typeface="华文细黑"/>
                <a:cs typeface="华文细黑"/>
              </a:rPr>
              <a:t>3</a:t>
            </a:r>
            <a:r>
              <a:rPr lang="en-US" altLang="zh-CN" sz="2800" dirty="0" smtClean="0">
                <a:solidFill>
                  <a:srgbClr val="0000FF"/>
                </a:solidFill>
                <a:latin typeface="华文细黑"/>
                <a:ea typeface="华文细黑"/>
                <a:cs typeface="华文细黑"/>
              </a:rPr>
              <a:t>)</a:t>
            </a:r>
            <a:endParaRPr lang="en-US" sz="2800" dirty="0">
              <a:solidFill>
                <a:srgbClr val="0000FF"/>
              </a:solidFill>
              <a:latin typeface="华文细黑"/>
              <a:ea typeface="华文细黑"/>
              <a:cs typeface="华文细黑"/>
            </a:endParaRPr>
          </a:p>
        </p:txBody>
      </p:sp>
      <p:pic>
        <p:nvPicPr>
          <p:cNvPr id="2" name="Picture 1"/>
          <p:cNvPicPr>
            <a:picLocks noChangeAspect="1"/>
          </p:cNvPicPr>
          <p:nvPr/>
        </p:nvPicPr>
        <p:blipFill>
          <a:blip r:embed="rId3"/>
          <a:stretch>
            <a:fillRect/>
          </a:stretch>
        </p:blipFill>
        <p:spPr>
          <a:xfrm>
            <a:off x="0" y="916340"/>
            <a:ext cx="9144000" cy="5397964"/>
          </a:xfrm>
          <a:prstGeom prst="rect">
            <a:avLst/>
          </a:prstGeom>
        </p:spPr>
      </p:pic>
    </p:spTree>
    <p:extLst>
      <p:ext uri="{BB962C8B-B14F-4D97-AF65-F5344CB8AC3E}">
        <p14:creationId xmlns:p14="http://schemas.microsoft.com/office/powerpoint/2010/main" val="38810338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86212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6" name="TextBox 15"/>
          <p:cNvSpPr txBox="1"/>
          <p:nvPr/>
        </p:nvSpPr>
        <p:spPr>
          <a:xfrm>
            <a:off x="2912721" y="5641550"/>
            <a:ext cx="1983208" cy="369332"/>
          </a:xfrm>
          <a:prstGeom prst="rect">
            <a:avLst/>
          </a:prstGeom>
          <a:noFill/>
        </p:spPr>
        <p:txBody>
          <a:bodyPr wrap="square" rtlCol="0">
            <a:spAutoFit/>
          </a:bodyPr>
          <a:lstStyle/>
          <a:p>
            <a:pPr algn="r"/>
            <a:r>
              <a:rPr lang="zh-TW" altLang="en-US" dirty="0">
                <a:latin typeface="华文细黑"/>
                <a:ea typeface="华文细黑"/>
                <a:cs typeface="华文细黑"/>
              </a:rPr>
              <a:t>拔摩</a:t>
            </a:r>
            <a:endParaRPr lang="en-US" dirty="0">
              <a:latin typeface="华文细黑"/>
              <a:ea typeface="华文细黑"/>
              <a:cs typeface="华文细黑"/>
            </a:endParaRPr>
          </a:p>
        </p:txBody>
      </p:sp>
      <p:pic>
        <p:nvPicPr>
          <p:cNvPr id="6" name="Picture 5"/>
          <p:cNvPicPr>
            <a:picLocks noChangeAspect="1"/>
          </p:cNvPicPr>
          <p:nvPr/>
        </p:nvPicPr>
        <p:blipFill>
          <a:blip r:embed="rId3"/>
          <a:stretch>
            <a:fillRect/>
          </a:stretch>
        </p:blipFill>
        <p:spPr>
          <a:xfrm>
            <a:off x="-220842" y="940603"/>
            <a:ext cx="7239000" cy="6350000"/>
          </a:xfrm>
          <a:prstGeom prst="rect">
            <a:avLst/>
          </a:prstGeom>
        </p:spPr>
      </p:pic>
      <p:pic>
        <p:nvPicPr>
          <p:cNvPr id="20" name="Picture 19" descr="Rev7Church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041620" y="5740"/>
            <a:ext cx="5160100" cy="6858000"/>
          </a:xfrm>
          <a:prstGeom prst="rect">
            <a:avLst/>
          </a:prstGeom>
        </p:spPr>
      </p:pic>
      <p:sp>
        <p:nvSpPr>
          <p:cNvPr id="21" name="TextBox 20"/>
          <p:cNvSpPr txBox="1"/>
          <p:nvPr/>
        </p:nvSpPr>
        <p:spPr>
          <a:xfrm>
            <a:off x="183197" y="4453083"/>
            <a:ext cx="1983208" cy="369332"/>
          </a:xfrm>
          <a:prstGeom prst="rect">
            <a:avLst/>
          </a:prstGeom>
          <a:noFill/>
        </p:spPr>
        <p:txBody>
          <a:bodyPr wrap="square" rtlCol="0">
            <a:spAutoFit/>
          </a:bodyPr>
          <a:lstStyle/>
          <a:p>
            <a:pPr algn="r"/>
            <a:r>
              <a:rPr lang="zh-CN" altLang="en-US" dirty="0" smtClean="0">
                <a:latin typeface="华文细黑"/>
                <a:ea typeface="华文细黑"/>
                <a:cs typeface="华文细黑"/>
              </a:rPr>
              <a:t>爱瑟海</a:t>
            </a:r>
            <a:endParaRPr lang="en-US" dirty="0">
              <a:latin typeface="华文细黑"/>
              <a:ea typeface="华文细黑"/>
              <a:cs typeface="华文细黑"/>
            </a:endParaRPr>
          </a:p>
        </p:txBody>
      </p:sp>
      <p:sp>
        <p:nvSpPr>
          <p:cNvPr id="22" name="TextBox 21"/>
          <p:cNvSpPr txBox="1"/>
          <p:nvPr/>
        </p:nvSpPr>
        <p:spPr>
          <a:xfrm>
            <a:off x="-86162" y="-13504"/>
            <a:ext cx="9153201" cy="954107"/>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B</a:t>
            </a:r>
            <a:r>
              <a:rPr lang="zh-CN" altLang="en-US" sz="2800" b="1" dirty="0" smtClean="0">
                <a:solidFill>
                  <a:srgbClr val="FF0000"/>
                </a:solidFill>
                <a:latin typeface="Arial Narrow"/>
                <a:ea typeface="华文细黑"/>
                <a:cs typeface="Arial Narrow"/>
              </a:rPr>
              <a:t>。七个教会的地理位置。</a:t>
            </a:r>
            <a:endParaRPr lang="en-US" altLang="zh-CN" sz="2800" b="1" dirty="0" smtClean="0">
              <a:solidFill>
                <a:srgbClr val="FF0000"/>
              </a:solidFill>
              <a:latin typeface="Arial Narrow"/>
              <a:ea typeface="华文细黑"/>
              <a:cs typeface="Arial Narrow"/>
            </a:endParaRPr>
          </a:p>
          <a:p>
            <a:r>
              <a:rPr lang="en-US" sz="2800" b="1" dirty="0" smtClean="0">
                <a:latin typeface="Arial Narrow"/>
                <a:cs typeface="Arial Narrow"/>
              </a:rPr>
              <a:t>B. </a:t>
            </a:r>
            <a:r>
              <a:rPr lang="en-US" altLang="zh-CN" sz="2800" b="1" dirty="0" smtClean="0">
                <a:latin typeface="Arial Narrow"/>
                <a:cs typeface="Arial Narrow"/>
              </a:rPr>
              <a:t>7 Churches l</a:t>
            </a:r>
            <a:r>
              <a:rPr lang="en-US" sz="2800" b="1" dirty="0" smtClean="0">
                <a:latin typeface="Arial Narrow"/>
                <a:cs typeface="Arial Narrow"/>
              </a:rPr>
              <a:t>ocations.</a:t>
            </a:r>
            <a:r>
              <a:rPr lang="en-US" sz="2800" dirty="0" smtClean="0">
                <a:latin typeface="Arial Narrow"/>
                <a:cs typeface="Arial Narrow"/>
              </a:rPr>
              <a:t> </a:t>
            </a:r>
            <a:endParaRPr lang="en-US" sz="2800" b="1" dirty="0">
              <a:latin typeface="Arial Narrow"/>
              <a:ea typeface="华文细黑"/>
              <a:cs typeface="Arial Narrow"/>
            </a:endParaRPr>
          </a:p>
        </p:txBody>
      </p:sp>
    </p:spTree>
    <p:extLst>
      <p:ext uri="{BB962C8B-B14F-4D97-AF65-F5344CB8AC3E}">
        <p14:creationId xmlns:p14="http://schemas.microsoft.com/office/powerpoint/2010/main" val="2038408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74665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954107"/>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C</a:t>
            </a:r>
            <a:r>
              <a:rPr lang="zh-CN" altLang="en-US" sz="2800" b="1" dirty="0" smtClean="0">
                <a:solidFill>
                  <a:srgbClr val="FF0000"/>
                </a:solidFill>
                <a:latin typeface="Arial Narrow"/>
                <a:ea typeface="华文细黑"/>
                <a:cs typeface="Arial Narrow"/>
              </a:rPr>
              <a:t>。</a:t>
            </a:r>
            <a:r>
              <a:rPr lang="zh-CN" altLang="en-US" sz="2800" b="1" dirty="0" smtClean="0">
                <a:solidFill>
                  <a:srgbClr val="FF0000"/>
                </a:solidFill>
                <a:latin typeface="华文细黑"/>
                <a:ea typeface="华文细黑"/>
                <a:cs typeface="华文细黑"/>
              </a:rPr>
              <a:t>老底嘉的历</a:t>
            </a:r>
            <a:r>
              <a:rPr lang="zh-CN" altLang="en-US" sz="2800" b="1" dirty="0" smtClean="0">
                <a:solidFill>
                  <a:srgbClr val="FF0000"/>
                </a:solidFill>
                <a:latin typeface="Arial Narrow"/>
                <a:ea typeface="华文细黑"/>
                <a:cs typeface="Arial Narrow"/>
              </a:rPr>
              <a:t>史背景。</a:t>
            </a:r>
            <a:endParaRPr lang="en-US" altLang="zh-CN" sz="2800" b="1" dirty="0" smtClean="0">
              <a:solidFill>
                <a:srgbClr val="FF0000"/>
              </a:solidFill>
              <a:latin typeface="Arial Narrow"/>
              <a:ea typeface="华文细黑"/>
              <a:cs typeface="Arial Narrow"/>
            </a:endParaRPr>
          </a:p>
          <a:p>
            <a:r>
              <a:rPr lang="en-US" sz="2800" b="1" dirty="0" smtClean="0">
                <a:latin typeface="Arial Narrow"/>
                <a:cs typeface="Arial Narrow"/>
              </a:rPr>
              <a:t>C. </a:t>
            </a:r>
            <a:r>
              <a:rPr lang="en-US" sz="2800" b="1" dirty="0">
                <a:latin typeface="Arial Narrow"/>
                <a:cs typeface="Arial Narrow"/>
              </a:rPr>
              <a:t>Historical background of </a:t>
            </a:r>
            <a:r>
              <a:rPr lang="en-US" sz="2800" b="1" dirty="0" smtClean="0">
                <a:latin typeface="Arial Narrow"/>
                <a:cs typeface="Arial Narrow"/>
              </a:rPr>
              <a:t>Laodicea</a:t>
            </a:r>
            <a:r>
              <a:rPr lang="en-US" sz="2800" dirty="0" smtClean="0">
                <a:latin typeface="Arial Narrow"/>
                <a:cs typeface="Arial Narrow"/>
              </a:rPr>
              <a:t>.</a:t>
            </a:r>
            <a:endParaRPr lang="en-US" sz="2800" b="1" dirty="0">
              <a:latin typeface="Arial Narrow"/>
              <a:ea typeface="华文细黑"/>
              <a:cs typeface="Arial Narrow"/>
            </a:endParaRPr>
          </a:p>
        </p:txBody>
      </p:sp>
      <p:sp>
        <p:nvSpPr>
          <p:cNvPr id="8" name="Rectangle 7"/>
          <p:cNvSpPr/>
          <p:nvPr/>
        </p:nvSpPr>
        <p:spPr>
          <a:xfrm>
            <a:off x="-43895" y="790970"/>
            <a:ext cx="9187896" cy="6001642"/>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（一）老底嘉</a:t>
            </a:r>
            <a:r>
              <a:rPr lang="zh-TW" altLang="en-US" sz="2400" dirty="0" smtClean="0">
                <a:solidFill>
                  <a:srgbClr val="FF0000"/>
                </a:solidFill>
                <a:latin typeface="华文细黑"/>
                <a:ea typeface="华文细黑"/>
                <a:cs typeface="华文细黑"/>
              </a:rPr>
              <a:t>城</a:t>
            </a:r>
            <a:r>
              <a:rPr lang="zh-TW" altLang="en-US" sz="2400" dirty="0">
                <a:solidFill>
                  <a:srgbClr val="FF0000"/>
                </a:solidFill>
                <a:latin typeface="华文细黑"/>
                <a:ea typeface="华文细黑"/>
                <a:cs typeface="华文细黑"/>
              </a:rPr>
              <a:t>以银行（财富）和昂贵的布料（有光泽的黑色羊毛布）</a:t>
            </a:r>
            <a:r>
              <a:rPr lang="zh-TW" altLang="en-US" sz="2400" dirty="0" smtClean="0">
                <a:solidFill>
                  <a:srgbClr val="FF0000"/>
                </a:solidFill>
                <a:latin typeface="华文细黑"/>
                <a:ea typeface="华文细黑"/>
                <a:cs typeface="华文细黑"/>
              </a:rPr>
              <a:t>的制造而闻名。</a:t>
            </a:r>
            <a:r>
              <a:rPr lang="zh-CN" altLang="en-US" sz="2400" dirty="0">
                <a:solidFill>
                  <a:srgbClr val="FF0000"/>
                </a:solidFill>
                <a:latin typeface="华文细黑"/>
                <a:ea typeface="华文细黑"/>
                <a:cs typeface="华文细黑"/>
              </a:rPr>
              <a:t>它的医学院以研制一种眼药而著称。它位于有温泉的希拉波立和有纯净冷水的歌罗西附近。</a:t>
            </a:r>
            <a:r>
              <a:rPr lang="en-US" sz="2400" dirty="0">
                <a:solidFill>
                  <a:srgbClr val="FF0000"/>
                </a:solidFill>
                <a:latin typeface="华文细黑"/>
                <a:ea typeface="华文细黑"/>
                <a:cs typeface="华文细黑"/>
              </a:rPr>
              <a:t> </a:t>
            </a:r>
            <a:endParaRPr lang="en-US" sz="2400" dirty="0" smtClean="0">
              <a:solidFill>
                <a:srgbClr val="FF0000"/>
              </a:solidFill>
              <a:latin typeface="华文细黑"/>
              <a:ea typeface="华文细黑"/>
              <a:cs typeface="华文细黑"/>
            </a:endParaRPr>
          </a:p>
          <a:p>
            <a:r>
              <a:rPr lang="zh-CN"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二</a:t>
            </a:r>
            <a:r>
              <a:rPr lang="zh-CN" altLang="en-US" sz="2400" dirty="0">
                <a:solidFill>
                  <a:srgbClr val="FF0000"/>
                </a:solidFill>
                <a:latin typeface="华文细黑"/>
                <a:ea typeface="华文细黑"/>
                <a:cs typeface="华文细黑"/>
              </a:rPr>
              <a:t>）老底嘉教会</a:t>
            </a:r>
            <a:r>
              <a:rPr lang="zh-CN" altLang="en-US" sz="2400" dirty="0" smtClean="0">
                <a:solidFill>
                  <a:srgbClr val="FF0000"/>
                </a:solidFill>
                <a:latin typeface="华文细黑"/>
                <a:ea typeface="华文细黑"/>
                <a:cs typeface="华文细黑"/>
              </a:rPr>
              <a:t>的创立人大概是以巴弗（西</a:t>
            </a:r>
            <a:r>
              <a:rPr lang="en-US" altLang="zh-CN" sz="2400" dirty="0" smtClean="0">
                <a:solidFill>
                  <a:srgbClr val="FF0000"/>
                </a:solidFill>
                <a:latin typeface="华文细黑"/>
                <a:ea typeface="华文细黑"/>
                <a:cs typeface="华文细黑"/>
              </a:rPr>
              <a:t>1:7;4:12,13)</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zh-CN"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三</a:t>
            </a:r>
            <a:r>
              <a:rPr lang="zh-CN" altLang="en-US" sz="2400" dirty="0">
                <a:solidFill>
                  <a:srgbClr val="FF0000"/>
                </a:solidFill>
                <a:latin typeface="华文细黑"/>
                <a:ea typeface="华文细黑"/>
                <a:cs typeface="华文细黑"/>
              </a:rPr>
              <a:t>）老底嘉</a:t>
            </a:r>
            <a:r>
              <a:rPr lang="zh-CN" altLang="en-US" sz="2400" dirty="0" smtClean="0">
                <a:solidFill>
                  <a:srgbClr val="FF0000"/>
                </a:solidFill>
                <a:latin typeface="华文细黑"/>
                <a:ea typeface="华文细黑"/>
                <a:cs typeface="华文细黑"/>
              </a:rPr>
              <a:t>教会代</a:t>
            </a:r>
            <a:r>
              <a:rPr lang="zh-CN" altLang="en-US" sz="2400" dirty="0" smtClean="0">
                <a:solidFill>
                  <a:srgbClr val="FF0000"/>
                </a:solidFill>
                <a:latin typeface="华文细黑"/>
                <a:ea typeface="华文细黑"/>
                <a:cs typeface="华文细黑"/>
              </a:rPr>
              <a:t>表</a:t>
            </a:r>
            <a:r>
              <a:rPr lang="zh-CN" altLang="en-US" sz="2400" dirty="0" smtClean="0">
                <a:solidFill>
                  <a:srgbClr val="FF0000"/>
                </a:solidFill>
                <a:latin typeface="华文细黑"/>
                <a:ea typeface="华文细黑"/>
                <a:cs typeface="华文细黑"/>
              </a:rPr>
              <a:t>不冷不热</a:t>
            </a:r>
            <a:r>
              <a:rPr lang="zh-CN" altLang="en-US" sz="2400" dirty="0" smtClean="0">
                <a:solidFill>
                  <a:srgbClr val="FF0000"/>
                </a:solidFill>
                <a:latin typeface="华文细黑"/>
                <a:ea typeface="华文细黑"/>
                <a:cs typeface="华文细黑"/>
              </a:rPr>
              <a:t>的教会</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主后</a:t>
            </a:r>
            <a:r>
              <a:rPr lang="zh-CN" altLang="zh-CN" sz="2400" dirty="0" smtClean="0">
                <a:solidFill>
                  <a:srgbClr val="FF0000"/>
                </a:solidFill>
                <a:latin typeface="华文细黑"/>
                <a:ea typeface="华文细黑"/>
                <a:cs typeface="华文细黑"/>
              </a:rPr>
              <a:t>1</a:t>
            </a:r>
            <a:r>
              <a:rPr lang="en-US" altLang="zh-CN" sz="2400" dirty="0" smtClean="0">
                <a:solidFill>
                  <a:srgbClr val="FF0000"/>
                </a:solidFill>
                <a:latin typeface="华文细黑"/>
                <a:ea typeface="华文细黑"/>
                <a:cs typeface="华文细黑"/>
              </a:rPr>
              <a:t>900</a:t>
            </a:r>
            <a:r>
              <a:rPr lang="zh-CN" altLang="en-US" sz="2400" dirty="0" smtClean="0">
                <a:solidFill>
                  <a:srgbClr val="FF0000"/>
                </a:solidFill>
                <a:latin typeface="华文细黑"/>
                <a:ea typeface="华文细黑"/>
                <a:cs typeface="华文细黑"/>
              </a:rPr>
              <a:t>－现在</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zh-CN"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四</a:t>
            </a:r>
            <a:r>
              <a:rPr lang="zh-CN" altLang="en-US" sz="2400" dirty="0">
                <a:solidFill>
                  <a:srgbClr val="FF0000"/>
                </a:solidFill>
                <a:latin typeface="华文细黑"/>
                <a:ea typeface="华文细黑"/>
                <a:cs typeface="华文细黑"/>
              </a:rPr>
              <a:t>）老底嘉这个词</a:t>
            </a:r>
            <a:r>
              <a:rPr lang="zh-CN" altLang="en-US" sz="2400" dirty="0" smtClean="0">
                <a:solidFill>
                  <a:srgbClr val="FF0000"/>
                </a:solidFill>
                <a:latin typeface="华文细黑"/>
                <a:ea typeface="华文细黑"/>
                <a:cs typeface="华文细黑"/>
              </a:rPr>
              <a:t>是</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人们的意见</a:t>
            </a:r>
            <a:r>
              <a:rPr lang="zh-TW"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的意思</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通过社交媒体和民意调查，许</a:t>
            </a:r>
            <a:r>
              <a:rPr lang="zh-TW" altLang="en-US" sz="2400" dirty="0" smtClean="0">
                <a:solidFill>
                  <a:srgbClr val="FF0000"/>
                </a:solidFill>
                <a:latin typeface="华文细黑"/>
                <a:ea typeface="华文细黑"/>
                <a:cs typeface="华文细黑"/>
              </a:rPr>
              <a:t>多人的信念基于</a:t>
            </a:r>
            <a:r>
              <a:rPr lang="zh-CN" altLang="en-US" sz="2400" dirty="0" smtClean="0">
                <a:solidFill>
                  <a:srgbClr val="FF0000"/>
                </a:solidFill>
                <a:latin typeface="华文细黑"/>
                <a:ea typeface="华文细黑"/>
                <a:cs typeface="华文细黑"/>
              </a:rPr>
              <a:t>会</a:t>
            </a:r>
            <a:r>
              <a:rPr lang="zh-TW" altLang="en-US" sz="2400" dirty="0" smtClean="0">
                <a:solidFill>
                  <a:srgbClr val="FF0000"/>
                </a:solidFill>
                <a:latin typeface="华文细黑"/>
                <a:ea typeface="华文细黑"/>
                <a:cs typeface="华文细黑"/>
              </a:rPr>
              <a:t>改变</a:t>
            </a:r>
            <a:r>
              <a:rPr lang="zh-TW" altLang="en-US" sz="2400" dirty="0">
                <a:solidFill>
                  <a:srgbClr val="FF0000"/>
                </a:solidFill>
                <a:latin typeface="华文细黑"/>
                <a:ea typeface="华文细黑"/>
                <a:cs typeface="华文细黑"/>
              </a:rPr>
              <a:t>的意见，而不是</a:t>
            </a:r>
            <a:r>
              <a:rPr lang="zh-TW" altLang="en-US" sz="2400" dirty="0" smtClean="0">
                <a:solidFill>
                  <a:srgbClr val="FF0000"/>
                </a:solidFill>
                <a:latin typeface="华文细黑"/>
                <a:ea typeface="华文细黑"/>
                <a:cs typeface="华文细黑"/>
              </a:rPr>
              <a:t>上帝不</a:t>
            </a:r>
            <a:r>
              <a:rPr lang="zh-CN" altLang="en-US" sz="2400" dirty="0" smtClean="0">
                <a:solidFill>
                  <a:srgbClr val="FF0000"/>
                </a:solidFill>
                <a:latin typeface="华文细黑"/>
                <a:ea typeface="华文细黑"/>
                <a:cs typeface="华文细黑"/>
              </a:rPr>
              <a:t>改</a:t>
            </a:r>
            <a:r>
              <a:rPr lang="zh-TW" altLang="en-US" sz="2400" dirty="0" smtClean="0">
                <a:solidFill>
                  <a:srgbClr val="FF0000"/>
                </a:solidFill>
                <a:latin typeface="华文细黑"/>
                <a:ea typeface="华文细黑"/>
                <a:cs typeface="华文细黑"/>
              </a:rPr>
              <a:t>变</a:t>
            </a:r>
            <a:r>
              <a:rPr lang="zh-TW" altLang="en-US" sz="2400" dirty="0">
                <a:solidFill>
                  <a:srgbClr val="FF0000"/>
                </a:solidFill>
                <a:latin typeface="华文细黑"/>
                <a:ea typeface="华文细黑"/>
                <a:cs typeface="华文细黑"/>
              </a:rPr>
              <a:t>的话语。 </a:t>
            </a:r>
            <a:endParaRPr lang="en-US" altLang="zh-TW" sz="2400" dirty="0" smtClean="0">
              <a:solidFill>
                <a:srgbClr val="FF0000"/>
              </a:solidFill>
              <a:latin typeface="华文细黑"/>
              <a:ea typeface="华文细黑"/>
              <a:cs typeface="华文细黑"/>
            </a:endParaRPr>
          </a:p>
          <a:p>
            <a:r>
              <a:rPr lang="en-US" sz="2400" dirty="0" smtClean="0">
                <a:latin typeface="Arial Narrow"/>
                <a:cs typeface="Arial Narrow"/>
              </a:rPr>
              <a:t>(1) The </a:t>
            </a:r>
            <a:r>
              <a:rPr lang="en-US" sz="2400" dirty="0">
                <a:latin typeface="Arial Narrow"/>
                <a:cs typeface="Arial Narrow"/>
              </a:rPr>
              <a:t>city of Laodicea was known for banking(wealth) and the manufacture of expensive cloth(glossy black wool cloth). Its medical school was famous for the development of an eye salve. It was located near </a:t>
            </a:r>
            <a:r>
              <a:rPr lang="en-US" sz="2400" dirty="0" err="1">
                <a:latin typeface="Arial Narrow"/>
                <a:cs typeface="Arial Narrow"/>
              </a:rPr>
              <a:t>Hieropolis</a:t>
            </a:r>
            <a:r>
              <a:rPr lang="en-US" sz="2400" dirty="0">
                <a:latin typeface="Arial Narrow"/>
                <a:cs typeface="Arial Narrow"/>
              </a:rPr>
              <a:t> where there were hot springs, and Colossae where there was pure cold water.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2) Laodicea church was probably founded by </a:t>
            </a:r>
            <a:r>
              <a:rPr lang="en-US" sz="2400" dirty="0" err="1">
                <a:latin typeface="Arial Narrow"/>
                <a:cs typeface="Arial Narrow"/>
              </a:rPr>
              <a:t>Epaphras</a:t>
            </a:r>
            <a:r>
              <a:rPr lang="en-US" sz="2400" dirty="0">
                <a:latin typeface="Arial Narrow"/>
                <a:cs typeface="Arial Narrow"/>
              </a:rPr>
              <a:t>(Col.1:7;4:12,13</a:t>
            </a:r>
            <a:r>
              <a:rPr lang="en-US" sz="2400" dirty="0" smtClean="0">
                <a:latin typeface="Arial Narrow"/>
                <a:cs typeface="Arial Narrow"/>
              </a:rPr>
              <a:t>). </a:t>
            </a:r>
          </a:p>
          <a:p>
            <a:r>
              <a:rPr lang="en-US" sz="2400" dirty="0" smtClean="0">
                <a:latin typeface="Arial Narrow"/>
                <a:cs typeface="Arial Narrow"/>
              </a:rPr>
              <a:t>(</a:t>
            </a:r>
            <a:r>
              <a:rPr lang="en-US" sz="2400" dirty="0">
                <a:latin typeface="Arial Narrow"/>
                <a:cs typeface="Arial Narrow"/>
              </a:rPr>
              <a:t>3) Laodicea church represents lukewarm church(AD1900-present).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4</a:t>
            </a:r>
            <a:r>
              <a:rPr lang="en-US" sz="2400" dirty="0" smtClean="0">
                <a:latin typeface="Arial Narrow"/>
                <a:cs typeface="Arial Narrow"/>
              </a:rPr>
              <a:t>)Laodicea </a:t>
            </a:r>
            <a:r>
              <a:rPr lang="en-US" sz="2400" dirty="0" err="1" smtClean="0">
                <a:latin typeface="Arial Narrow"/>
                <a:cs typeface="Arial Narrow"/>
              </a:rPr>
              <a:t>means“</a:t>
            </a:r>
            <a:r>
              <a:rPr lang="en-US" sz="2400" dirty="0" err="1">
                <a:latin typeface="Arial Narrow"/>
                <a:cs typeface="Arial Narrow"/>
              </a:rPr>
              <a:t>people’s</a:t>
            </a:r>
            <a:r>
              <a:rPr lang="en-US" sz="2400" dirty="0">
                <a:latin typeface="Arial Narrow"/>
                <a:cs typeface="Arial Narrow"/>
              </a:rPr>
              <a:t> opinions.</a:t>
            </a:r>
            <a:r>
              <a:rPr lang="en-US" sz="2400" dirty="0" smtClean="0">
                <a:latin typeface="Arial Narrow"/>
                <a:cs typeface="Arial Narrow"/>
              </a:rPr>
              <a:t>” With social media and opinion </a:t>
            </a:r>
            <a:r>
              <a:rPr lang="en-US" sz="2400" dirty="0" err="1" smtClean="0">
                <a:latin typeface="Arial Narrow"/>
                <a:cs typeface="Arial Narrow"/>
              </a:rPr>
              <a:t>polls,many</a:t>
            </a:r>
            <a:r>
              <a:rPr lang="en-US" sz="2400" dirty="0" smtClean="0">
                <a:latin typeface="Arial Narrow"/>
                <a:cs typeface="Arial Narrow"/>
              </a:rPr>
              <a:t> base their beliefs on changing opinions and not on the unchanging Word of God. </a:t>
            </a:r>
            <a:endParaRPr lang="en-US" sz="2400" dirty="0">
              <a:latin typeface="Arial Narrow"/>
              <a:cs typeface="Arial Narrow"/>
            </a:endParaRPr>
          </a:p>
        </p:txBody>
      </p:sp>
      <p:sp>
        <p:nvSpPr>
          <p:cNvPr id="10" name="TextBox 9"/>
          <p:cNvSpPr txBox="1"/>
          <p:nvPr/>
        </p:nvSpPr>
        <p:spPr>
          <a:xfrm>
            <a:off x="8573850" y="23092"/>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(5)</a:t>
            </a:r>
            <a:endParaRPr lang="en-US" sz="2800" dirty="0">
              <a:solidFill>
                <a:srgbClr val="0000FF"/>
              </a:solidFill>
              <a:latin typeface="华文细黑"/>
              <a:ea typeface="华文细黑"/>
              <a:cs typeface="华文细黑"/>
            </a:endParaRPr>
          </a:p>
        </p:txBody>
      </p:sp>
    </p:spTree>
    <p:extLst>
      <p:ext uri="{BB962C8B-B14F-4D97-AF65-F5344CB8AC3E}">
        <p14:creationId xmlns:p14="http://schemas.microsoft.com/office/powerpoint/2010/main" val="22615850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504971"/>
            <a:ext cx="9137169" cy="6063197"/>
          </a:xfrm>
          <a:prstGeom prst="rect">
            <a:avLst/>
          </a:prstGeom>
        </p:spPr>
        <p:txBody>
          <a:bodyPr wrap="square">
            <a:spAutoFit/>
          </a:bodyPr>
          <a:lstStyle/>
          <a:p>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你要写信给</a:t>
            </a:r>
            <a:r>
              <a:rPr lang="zh-TW" altLang="en-US" sz="2800" dirty="0">
                <a:solidFill>
                  <a:srgbClr val="FF0000"/>
                </a:solidFill>
                <a:latin typeface="华文细黑"/>
                <a:ea typeface="华文细黑"/>
                <a:cs typeface="华文细黑"/>
              </a:rPr>
              <a:t>老底嘉教会的使者，说，那为阿们的，为诚信真实见证的，在神创造万物之上为元首的，</a:t>
            </a:r>
            <a:r>
              <a:rPr lang="zh-TW" altLang="en-US" sz="2800" dirty="0" smtClean="0">
                <a:solidFill>
                  <a:srgbClr val="FF0000"/>
                </a:solidFill>
                <a:latin typeface="华文细黑"/>
                <a:ea typeface="华文细黑"/>
                <a:cs typeface="华文细黑"/>
              </a:rPr>
              <a:t>说</a:t>
            </a:r>
            <a:r>
              <a:rPr lang="zh-TW" altLang="en-US" sz="2800" dirty="0">
                <a:solidFill>
                  <a:srgbClr val="FF0000"/>
                </a:solidFill>
                <a:latin typeface="华文细黑"/>
                <a:ea typeface="华文细黑"/>
                <a:cs typeface="华文细黑"/>
              </a:rPr>
              <a:t>我</a:t>
            </a:r>
            <a:r>
              <a:rPr lang="zh-TW" altLang="en-US" sz="2800" dirty="0" smtClean="0">
                <a:solidFill>
                  <a:srgbClr val="FF0000"/>
                </a:solidFill>
                <a:latin typeface="华文细黑"/>
                <a:ea typeface="华文细黑"/>
                <a:cs typeface="华文细黑"/>
              </a:rPr>
              <a:t>知道的行为</a:t>
            </a:r>
            <a:r>
              <a:rPr lang="en-US" altLang="zh-TW"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（启</a:t>
            </a:r>
            <a:r>
              <a:rPr lang="en-US" altLang="zh-CN" sz="2800" dirty="0" smtClean="0">
                <a:solidFill>
                  <a:srgbClr val="FF0000"/>
                </a:solidFill>
                <a:latin typeface="华文细黑"/>
                <a:ea typeface="华文细黑"/>
                <a:cs typeface="华文细黑"/>
              </a:rPr>
              <a:t>3:14,15a</a:t>
            </a:r>
            <a:r>
              <a:rPr lang="zh-CN" altLang="en-US" sz="2800" dirty="0" smtClean="0">
                <a:solidFill>
                  <a:srgbClr val="FF0000"/>
                </a:solidFill>
                <a:latin typeface="华文细黑"/>
                <a:ea typeface="华文细黑"/>
                <a:cs typeface="华文细黑"/>
              </a:rPr>
              <a:t>）。基督是“阿门的”（“真理”赛</a:t>
            </a:r>
            <a:r>
              <a:rPr lang="en-US" altLang="zh-CN" sz="2800" dirty="0" smtClean="0">
                <a:solidFill>
                  <a:srgbClr val="FF0000"/>
                </a:solidFill>
                <a:latin typeface="华文细黑"/>
                <a:ea typeface="华文细黑"/>
                <a:cs typeface="华文细黑"/>
              </a:rPr>
              <a:t>65:16</a:t>
            </a:r>
            <a:r>
              <a:rPr lang="zh-CN" altLang="en-US" sz="2800" dirty="0" smtClean="0">
                <a:solidFill>
                  <a:srgbClr val="FF0000"/>
                </a:solidFill>
                <a:latin typeface="华文细黑"/>
                <a:ea typeface="华文细黑"/>
                <a:cs typeface="华文细黑"/>
              </a:rPr>
              <a:t>）。祂是真理（约</a:t>
            </a:r>
            <a:r>
              <a:rPr lang="en-US" altLang="zh-CN" sz="2800" dirty="0" smtClean="0">
                <a:solidFill>
                  <a:srgbClr val="FF0000"/>
                </a:solidFill>
                <a:latin typeface="华文细黑"/>
                <a:ea typeface="华文细黑"/>
                <a:cs typeface="华文细黑"/>
              </a:rPr>
              <a:t>14:6</a:t>
            </a:r>
            <a:r>
              <a:rPr lang="zh-CN" altLang="en-US" sz="2800" dirty="0" smtClean="0">
                <a:solidFill>
                  <a:srgbClr val="FF0000"/>
                </a:solidFill>
                <a:latin typeface="华文细黑"/>
                <a:ea typeface="华文细黑"/>
                <a:cs typeface="华文细黑"/>
              </a:rPr>
              <a:t>）并说真理。基督是“</a:t>
            </a:r>
            <a:r>
              <a:rPr lang="zh-TW" altLang="en-US" sz="2800" dirty="0" smtClean="0">
                <a:solidFill>
                  <a:srgbClr val="FF0000"/>
                </a:solidFill>
                <a:latin typeface="华文细黑"/>
                <a:ea typeface="华文细黑"/>
                <a:cs typeface="华文细黑"/>
              </a:rPr>
              <a:t>为诚信真实见证的</a:t>
            </a:r>
            <a:r>
              <a:rPr lang="zh-CN" altLang="en-US" sz="2800" dirty="0" smtClean="0">
                <a:solidFill>
                  <a:srgbClr val="FF0000"/>
                </a:solidFill>
                <a:latin typeface="华文细黑"/>
                <a:ea typeface="华文细黑"/>
                <a:cs typeface="华文细黑"/>
              </a:rPr>
              <a:t>”（约</a:t>
            </a:r>
            <a:r>
              <a:rPr lang="en-US" altLang="zh-CN" sz="2800" dirty="0" smtClean="0">
                <a:solidFill>
                  <a:srgbClr val="FF0000"/>
                </a:solidFill>
                <a:latin typeface="华文细黑"/>
                <a:ea typeface="华文细黑"/>
                <a:cs typeface="华文细黑"/>
              </a:rPr>
              <a:t>3:11</a:t>
            </a:r>
            <a:r>
              <a:rPr lang="zh-CN" altLang="en-US" sz="2800" dirty="0" smtClean="0">
                <a:solidFill>
                  <a:srgbClr val="FF0000"/>
                </a:solidFill>
                <a:latin typeface="华文细黑"/>
                <a:ea typeface="华文细黑"/>
                <a:cs typeface="华文细黑"/>
              </a:rPr>
              <a:t>）。祂是“</a:t>
            </a:r>
            <a:r>
              <a:rPr lang="zh-TW" altLang="en-US" sz="2800" dirty="0" smtClean="0">
                <a:solidFill>
                  <a:srgbClr val="FF0000"/>
                </a:solidFill>
                <a:latin typeface="华文细黑"/>
                <a:ea typeface="华文细黑"/>
                <a:cs typeface="华文细黑"/>
              </a:rPr>
              <a:t>在神创造万物之上为元首的</a:t>
            </a:r>
            <a:r>
              <a:rPr lang="zh-CN" altLang="en-US" sz="2800" dirty="0" smtClean="0">
                <a:solidFill>
                  <a:srgbClr val="FF0000"/>
                </a:solidFill>
                <a:latin typeface="华文细黑"/>
                <a:ea typeface="华文细黑"/>
                <a:cs typeface="华文细黑"/>
              </a:rPr>
              <a:t>。”祂是创造的来源（约</a:t>
            </a:r>
            <a:r>
              <a:rPr lang="en-US" altLang="zh-CN" sz="2800" dirty="0" smtClean="0">
                <a:solidFill>
                  <a:srgbClr val="FF0000"/>
                </a:solidFill>
                <a:latin typeface="华文细黑"/>
                <a:ea typeface="华文细黑"/>
                <a:cs typeface="华文细黑"/>
              </a:rPr>
              <a:t>1:3</a:t>
            </a:r>
            <a:r>
              <a:rPr lang="zh-CN" altLang="en-US" sz="2800" dirty="0" smtClean="0">
                <a:solidFill>
                  <a:srgbClr val="FF0000"/>
                </a:solidFill>
                <a:latin typeface="华文细黑"/>
                <a:ea typeface="华文细黑"/>
                <a:cs typeface="华文细黑"/>
              </a:rPr>
              <a:t>；来</a:t>
            </a:r>
            <a:r>
              <a:rPr lang="en-US" altLang="zh-CN" sz="2800" dirty="0" smtClean="0">
                <a:solidFill>
                  <a:srgbClr val="FF0000"/>
                </a:solidFill>
                <a:latin typeface="华文细黑"/>
                <a:ea typeface="华文细黑"/>
                <a:cs typeface="华文细黑"/>
              </a:rPr>
              <a:t>1:2-3</a:t>
            </a:r>
            <a:r>
              <a:rPr lang="zh-CN" altLang="en-US" sz="2800" dirty="0" smtClean="0">
                <a:solidFill>
                  <a:srgbClr val="FF0000"/>
                </a:solidFill>
                <a:latin typeface="华文细黑"/>
                <a:ea typeface="华文细黑"/>
                <a:cs typeface="华文细黑"/>
              </a:rPr>
              <a:t>；西</a:t>
            </a:r>
            <a:r>
              <a:rPr lang="en-US" altLang="zh-CN" sz="2800" dirty="0" smtClean="0">
                <a:solidFill>
                  <a:srgbClr val="FF0000"/>
                </a:solidFill>
                <a:latin typeface="华文细黑"/>
                <a:ea typeface="华文细黑"/>
                <a:cs typeface="华文细黑"/>
              </a:rPr>
              <a:t>1:15-17</a:t>
            </a:r>
            <a:r>
              <a:rPr lang="zh-CN"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对于冷漠和自满，基督是意义和目的的源泉。</a:t>
            </a:r>
            <a:endParaRPr lang="en-US" altLang="zh-TW" sz="2800" dirty="0" smtClean="0">
              <a:solidFill>
                <a:srgbClr val="FF0000"/>
              </a:solidFill>
              <a:latin typeface="华文细黑"/>
              <a:ea typeface="华文细黑"/>
              <a:cs typeface="华文细黑"/>
            </a:endParaRPr>
          </a:p>
          <a:p>
            <a:r>
              <a:rPr lang="en-US" sz="2400" dirty="0" smtClean="0">
                <a:latin typeface="Arial Narrow"/>
                <a:cs typeface="Arial Narrow"/>
              </a:rPr>
              <a:t>“To the angel of the church in Laodicea write: These are the words of the Amen, the faithful and true witness, the ruler of God’s creation. I know your deeds…” </a:t>
            </a:r>
          </a:p>
          <a:p>
            <a:r>
              <a:rPr lang="en-US" sz="2400" dirty="0" smtClean="0">
                <a:latin typeface="Arial Narrow"/>
                <a:cs typeface="Arial Narrow"/>
              </a:rPr>
              <a:t>(Rev.3:14,15a). Christ is the “Amen”(“Truth”-Isa.65:16). He is the truth(Jn.14:6) and speaks the </a:t>
            </a:r>
            <a:r>
              <a:rPr lang="en-US" sz="2400" dirty="0" err="1" smtClean="0">
                <a:latin typeface="Arial Narrow"/>
                <a:cs typeface="Arial Narrow"/>
              </a:rPr>
              <a:t>truth.Christ</a:t>
            </a:r>
            <a:r>
              <a:rPr lang="en-US" sz="2400" dirty="0" smtClean="0">
                <a:latin typeface="Arial Narrow"/>
                <a:cs typeface="Arial Narrow"/>
              </a:rPr>
              <a:t> is “the faithful and true witness”(Jn.3:11). He is “the ruler of God’s creation.” He is the source or origin of creation (Jn.1:3;Heb.1:2-3; Col.1:15-17). To the indifferent and </a:t>
            </a:r>
          </a:p>
          <a:p>
            <a:r>
              <a:rPr lang="en-US" sz="2400" dirty="0" smtClean="0">
                <a:latin typeface="Arial Narrow"/>
                <a:cs typeface="Arial Narrow"/>
              </a:rPr>
              <a:t>complacent, Christ is the source of </a:t>
            </a:r>
          </a:p>
          <a:p>
            <a:r>
              <a:rPr lang="en-US" sz="2400" dirty="0" smtClean="0">
                <a:latin typeface="Arial Narrow"/>
                <a:cs typeface="Arial Narrow"/>
              </a:rPr>
              <a:t>meaning and purpose. </a:t>
            </a:r>
            <a:endParaRPr lang="en-US" sz="2400" dirty="0">
              <a:latin typeface="Arial Narrow"/>
              <a:cs typeface="Arial Narrow"/>
            </a:endParaRP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一。基督的称许。</a:t>
            </a:r>
            <a:r>
              <a:rPr lang="en-US" sz="2800" b="1" dirty="0" smtClean="0">
                <a:latin typeface="Arial Narrow"/>
                <a:cs typeface="Arial Narrow"/>
              </a:rPr>
              <a:t>1. Christ’s </a:t>
            </a:r>
            <a:r>
              <a:rPr lang="en-US" sz="2800" b="1" dirty="0">
                <a:latin typeface="Arial Narrow"/>
                <a:cs typeface="Arial Narrow"/>
              </a:rPr>
              <a:t>commendation</a:t>
            </a:r>
            <a:r>
              <a:rPr lang="en-US" sz="2800" b="1" dirty="0" smtClean="0">
                <a:latin typeface="Arial Narrow"/>
                <a:cs typeface="Arial Narrow"/>
              </a:rPr>
              <a:t>.</a:t>
            </a:r>
            <a:endParaRPr lang="en-US" sz="2800" dirty="0">
              <a:latin typeface="Arial Narrow"/>
              <a:cs typeface="Arial Narrow"/>
            </a:endParaRPr>
          </a:p>
        </p:txBody>
      </p:sp>
      <p:sp>
        <p:nvSpPr>
          <p:cNvPr id="7" name="TextBox 6"/>
          <p:cNvSpPr txBox="1"/>
          <p:nvPr/>
        </p:nvSpPr>
        <p:spPr>
          <a:xfrm>
            <a:off x="8587544" y="-17700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a:solidFill>
                  <a:srgbClr val="0000FF"/>
                </a:solidFill>
                <a:latin typeface="Times"/>
                <a:cs typeface="Times"/>
              </a:rPr>
              <a:t>6</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pic>
        <p:nvPicPr>
          <p:cNvPr id="3" name="Picture 2"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5370928"/>
            <a:ext cx="4495800" cy="1487072"/>
          </a:xfrm>
          <a:prstGeom prst="rect">
            <a:avLst/>
          </a:prstGeom>
        </p:spPr>
      </p:pic>
    </p:spTree>
    <p:extLst>
      <p:ext uri="{BB962C8B-B14F-4D97-AF65-F5344CB8AC3E}">
        <p14:creationId xmlns:p14="http://schemas.microsoft.com/office/powerpoint/2010/main" val="2959606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47239"/>
            <a:ext cx="9137169" cy="3539431"/>
          </a:xfrm>
          <a:prstGeom prst="rect">
            <a:avLst/>
          </a:prstGeom>
        </p:spPr>
        <p:txBody>
          <a:bodyPr wrap="square">
            <a:spAutoFit/>
          </a:bodyPr>
          <a:lstStyle/>
          <a:p>
            <a:r>
              <a:rPr lang="en-US" altLang="zh-CN" sz="2800" b="1" dirty="0">
                <a:solidFill>
                  <a:srgbClr val="FF0000"/>
                </a:solidFill>
                <a:latin typeface="华文细黑"/>
                <a:ea typeface="华文细黑"/>
                <a:cs typeface="华文细黑"/>
              </a:rPr>
              <a:t>A</a:t>
            </a:r>
            <a:r>
              <a:rPr lang="zh-CN" altLang="en-US" sz="2800" b="1" dirty="0" smtClean="0">
                <a:solidFill>
                  <a:srgbClr val="FF0000"/>
                </a:solidFill>
                <a:latin typeface="华文细黑"/>
                <a:ea typeface="华文细黑"/>
                <a:cs typeface="华文细黑"/>
              </a:rPr>
              <a:t>。行为</a:t>
            </a:r>
            <a:r>
              <a:rPr lang="zh-CN" altLang="zh-TW" sz="2800" b="1"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我知道你</a:t>
            </a:r>
            <a:r>
              <a:rPr lang="zh-TW" altLang="en-US" sz="2800" dirty="0" smtClean="0">
                <a:solidFill>
                  <a:srgbClr val="FF0000"/>
                </a:solidFill>
                <a:latin typeface="华文细黑"/>
                <a:ea typeface="华文细黑"/>
                <a:cs typeface="华文细黑"/>
              </a:rPr>
              <a:t>的行为</a:t>
            </a:r>
            <a:r>
              <a:rPr lang="en-US" altLang="zh-TW"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2:2,19</a:t>
            </a:r>
            <a:r>
              <a:rPr lang="en-US" altLang="zh-CN" sz="2800" dirty="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3:1,8,15</a:t>
            </a:r>
            <a:r>
              <a:rPr lang="zh-CN" altLang="en-US" sz="2800" dirty="0" smtClean="0">
                <a:solidFill>
                  <a:srgbClr val="FF0000"/>
                </a:solidFill>
                <a:latin typeface="华文细黑"/>
                <a:ea typeface="华文细黑"/>
                <a:cs typeface="华文细黑"/>
              </a:rPr>
              <a:t>）五个教会，但是只有老底嘉教会没有可称许的事。</a:t>
            </a:r>
            <a:endParaRPr lang="en-US" altLang="zh-CN" sz="2800" dirty="0" smtClean="0">
              <a:solidFill>
                <a:srgbClr val="FF0000"/>
              </a:solidFill>
              <a:latin typeface="华文细黑"/>
              <a:ea typeface="华文细黑"/>
              <a:cs typeface="华文细黑"/>
            </a:endParaRPr>
          </a:p>
          <a:p>
            <a:r>
              <a:rPr lang="en-US" altLang="zh-TW" sz="2800" dirty="0" smtClean="0">
                <a:solidFill>
                  <a:srgbClr val="FF0000"/>
                </a:solidFill>
                <a:latin typeface="华文细黑"/>
                <a:ea typeface="华文细黑"/>
                <a:cs typeface="华文细黑"/>
              </a:rPr>
              <a:t>B</a:t>
            </a:r>
            <a:r>
              <a:rPr lang="zh-CN" altLang="en-US" sz="2800" dirty="0" smtClean="0">
                <a:solidFill>
                  <a:srgbClr val="FF0000"/>
                </a:solidFill>
                <a:latin typeface="华文细黑"/>
                <a:ea typeface="华文细黑"/>
                <a:cs typeface="华文细黑"/>
              </a:rPr>
              <a:t>。没有称许。连一个都没有称许的话。基督找不到一件事可以称许</a:t>
            </a:r>
            <a:r>
              <a:rPr lang="zh-CN" altLang="en-US" sz="2800" dirty="0">
                <a:solidFill>
                  <a:srgbClr val="FF0000"/>
                </a:solidFill>
                <a:latin typeface="华文细黑"/>
                <a:ea typeface="华文细黑"/>
                <a:cs typeface="华文细黑"/>
              </a:rPr>
              <a:t>老底嘉</a:t>
            </a:r>
            <a:r>
              <a:rPr lang="zh-CN" altLang="en-US" sz="2800" dirty="0" smtClean="0">
                <a:solidFill>
                  <a:srgbClr val="FF0000"/>
                </a:solidFill>
                <a:latin typeface="华文细黑"/>
                <a:ea typeface="华文细黑"/>
                <a:cs typeface="华文细黑"/>
              </a:rPr>
              <a:t>教会。</a:t>
            </a:r>
            <a:endParaRPr lang="en-US" altLang="zh-TW" sz="2800" dirty="0" smtClean="0">
              <a:solidFill>
                <a:srgbClr val="FF0000"/>
              </a:solidFill>
              <a:latin typeface="华文细黑"/>
              <a:ea typeface="华文细黑"/>
              <a:cs typeface="华文细黑"/>
            </a:endParaRPr>
          </a:p>
          <a:p>
            <a:r>
              <a:rPr lang="en-US" sz="2800" b="1" dirty="0">
                <a:latin typeface="Arial Narrow"/>
                <a:cs typeface="Arial Narrow"/>
              </a:rPr>
              <a:t>A. Deeds. </a:t>
            </a:r>
            <a:r>
              <a:rPr lang="en-US" sz="2800" dirty="0">
                <a:latin typeface="Arial Narrow"/>
                <a:cs typeface="Arial Narrow"/>
              </a:rPr>
              <a:t>“I know your deeds”(2:2,19;3:1,8,15)-5 churches, but only Laodicea </a:t>
            </a:r>
            <a:r>
              <a:rPr lang="en-US" sz="2800" dirty="0" smtClean="0">
                <a:latin typeface="Arial Narrow"/>
                <a:cs typeface="Arial Narrow"/>
              </a:rPr>
              <a:t>Church had </a:t>
            </a:r>
            <a:r>
              <a:rPr lang="en-US" sz="2800" dirty="0">
                <a:latin typeface="Arial Narrow"/>
                <a:cs typeface="Arial Narrow"/>
              </a:rPr>
              <a:t>no deeds that Christ commended.  </a:t>
            </a:r>
          </a:p>
          <a:p>
            <a:r>
              <a:rPr lang="en-US" sz="2800" b="1" dirty="0">
                <a:latin typeface="Arial Narrow"/>
                <a:cs typeface="Arial Narrow"/>
              </a:rPr>
              <a:t>B. No commendation.</a:t>
            </a:r>
            <a:r>
              <a:rPr lang="en-US" sz="2800" dirty="0">
                <a:latin typeface="Arial Narrow"/>
                <a:cs typeface="Arial Narrow"/>
              </a:rPr>
              <a:t> Not one word of commendation. Christ could not find one thing on which to commend the Laodicea Church. </a:t>
            </a:r>
          </a:p>
        </p:txBody>
      </p:sp>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91277"/>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一。基督的称许</a:t>
            </a:r>
            <a:r>
              <a:rPr lang="zh-CN" altLang="en-US" sz="2800" b="1" dirty="0" smtClean="0">
                <a:solidFill>
                  <a:srgbClr val="FF0000"/>
                </a:solidFill>
                <a:latin typeface="华文细黑"/>
                <a:ea typeface="华文细黑"/>
                <a:cs typeface="华文细黑"/>
              </a:rPr>
              <a:t>。</a:t>
            </a:r>
            <a:r>
              <a:rPr lang="en-US" sz="2800" b="1" dirty="0" smtClean="0">
                <a:latin typeface="Arial Narrow"/>
                <a:cs typeface="Arial Narrow"/>
              </a:rPr>
              <a:t>1. Christ’s </a:t>
            </a:r>
            <a:r>
              <a:rPr lang="en-US" sz="2800" b="1" dirty="0">
                <a:latin typeface="Arial Narrow"/>
                <a:cs typeface="Arial Narrow"/>
              </a:rPr>
              <a:t>commendation</a:t>
            </a:r>
            <a:r>
              <a:rPr lang="en-US" sz="2800" b="1" dirty="0" smtClean="0">
                <a:latin typeface="Arial Narrow"/>
                <a:cs typeface="Arial Narrow"/>
              </a:rPr>
              <a:t>.</a:t>
            </a:r>
            <a:endParaRPr lang="en-US" sz="2800" dirty="0">
              <a:latin typeface="Arial Narrow"/>
              <a:cs typeface="Arial Narrow"/>
            </a:endParaRPr>
          </a:p>
        </p:txBody>
      </p:sp>
      <p:sp>
        <p:nvSpPr>
          <p:cNvPr id="6" name="TextBox 5"/>
          <p:cNvSpPr txBox="1"/>
          <p:nvPr/>
        </p:nvSpPr>
        <p:spPr>
          <a:xfrm>
            <a:off x="8593091" y="-146146"/>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(7)</a:t>
            </a:r>
            <a:endParaRPr lang="en-US" sz="2800" dirty="0">
              <a:solidFill>
                <a:srgbClr val="0000FF"/>
              </a:solidFill>
              <a:latin typeface="Times"/>
              <a:cs typeface="Times"/>
            </a:endParaRPr>
          </a:p>
        </p:txBody>
      </p:sp>
      <p:pic>
        <p:nvPicPr>
          <p:cNvPr id="7" name="Picture 6" descr="4907d270d3ece601eff647d9b8c6e3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898" y="3986670"/>
            <a:ext cx="5549900" cy="2871330"/>
          </a:xfrm>
          <a:prstGeom prst="rect">
            <a:avLst/>
          </a:prstGeom>
        </p:spPr>
      </p:pic>
    </p:spTree>
    <p:extLst>
      <p:ext uri="{BB962C8B-B14F-4D97-AF65-F5344CB8AC3E}">
        <p14:creationId xmlns:p14="http://schemas.microsoft.com/office/powerpoint/2010/main" val="2860235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27995"/>
            <a:ext cx="9137169" cy="3970318"/>
          </a:xfrm>
          <a:prstGeom prst="rect">
            <a:avLst/>
          </a:prstGeom>
        </p:spPr>
        <p:txBody>
          <a:bodyPr wrap="square">
            <a:spAutoFit/>
          </a:bodyPr>
          <a:lstStyle/>
          <a:p>
            <a:r>
              <a:rPr lang="en-US" altLang="zh-CN"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我知道的行为，你也不冷也不热。我巴不得你或冷或热</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你既如温水，也不冷也不热，所以我必从我口中把你吐出去</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你说，我是富足，已经发了财，一样都不缺。却不知道你是那困苦，可怜，贫穷，瞎眼，</a:t>
            </a:r>
            <a:r>
              <a:rPr lang="zh-TW" altLang="en-US" sz="2800" dirty="0" smtClean="0">
                <a:solidFill>
                  <a:srgbClr val="FF0000"/>
                </a:solidFill>
                <a:latin typeface="华文细黑"/>
                <a:ea typeface="华文细黑"/>
                <a:cs typeface="华文细黑"/>
              </a:rPr>
              <a:t>赤身的</a:t>
            </a:r>
            <a:r>
              <a:rPr lang="en-US" altLang="zh-CN" sz="2800" dirty="0" smtClean="0">
                <a:solidFill>
                  <a:srgbClr val="FF0000"/>
                </a:solidFill>
                <a:latin typeface="华文细黑"/>
                <a:ea typeface="华文细黑"/>
                <a:cs typeface="华文细黑"/>
              </a:rPr>
              <a:t>”(3:15-17)</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sz="2800" dirty="0">
                <a:latin typeface="Arial Narrow"/>
                <a:cs typeface="Arial Narrow"/>
              </a:rPr>
              <a:t>“I know your deeds, that you are neither cold nor hot. I wish you were either one or the other! So, because you are lukewarm—neither hot nor cold—I am about to spit you out of my mouth. You say, ‘I am rich; I have acquired wealth and do not need a thing.’ But you do not realize that you are wretched, pitiful, poor, blind and naked”(3:15-17).</a:t>
            </a:r>
          </a:p>
        </p:txBody>
      </p:sp>
      <p:sp>
        <p:nvSpPr>
          <p:cNvPr id="4" name="Rectangle 3"/>
          <p:cNvSpPr/>
          <p:nvPr/>
        </p:nvSpPr>
        <p:spPr>
          <a:xfrm>
            <a:off x="0" y="-7905"/>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二。基督的责备。</a:t>
            </a:r>
            <a:r>
              <a:rPr lang="en-US" sz="2800" b="1" dirty="0" smtClean="0">
                <a:latin typeface="Arial Narrow"/>
                <a:cs typeface="Arial Narrow"/>
              </a:rPr>
              <a:t>2</a:t>
            </a:r>
            <a:r>
              <a:rPr lang="en-US" sz="2800" b="1" dirty="0">
                <a:latin typeface="Arial Narrow"/>
                <a:cs typeface="Arial Narrow"/>
              </a:rPr>
              <a:t>. Christ’s </a:t>
            </a:r>
            <a:r>
              <a:rPr lang="en-US" sz="2800" b="1" dirty="0" smtClean="0">
                <a:latin typeface="Arial Narrow"/>
                <a:cs typeface="Arial Narrow"/>
              </a:rPr>
              <a:t>condemnation.</a:t>
            </a:r>
            <a:endParaRPr lang="en-US" sz="2800" dirty="0">
              <a:latin typeface="Arial Narrow"/>
              <a:cs typeface="Arial Narrow"/>
            </a:endParaRPr>
          </a:p>
        </p:txBody>
      </p:sp>
      <p:sp>
        <p:nvSpPr>
          <p:cNvPr id="6" name="TextBox 5"/>
          <p:cNvSpPr txBox="1"/>
          <p:nvPr/>
        </p:nvSpPr>
        <p:spPr>
          <a:xfrm>
            <a:off x="8393616" y="-5843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(8)</a:t>
            </a:r>
            <a:endParaRPr lang="en-US" sz="2800" dirty="0">
              <a:solidFill>
                <a:srgbClr val="0000FF"/>
              </a:solidFill>
              <a:latin typeface="Times"/>
              <a:cs typeface="Times"/>
            </a:endParaRPr>
          </a:p>
        </p:txBody>
      </p:sp>
      <p:pic>
        <p:nvPicPr>
          <p:cNvPr id="7" name="Picture 6" descr="spit-e148433236439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3936" y="4417556"/>
            <a:ext cx="6223992" cy="2566200"/>
          </a:xfrm>
          <a:prstGeom prst="rect">
            <a:avLst/>
          </a:prstGeom>
        </p:spPr>
      </p:pic>
      <p:pic>
        <p:nvPicPr>
          <p:cNvPr id="10" name="Picture 9" descr="revelation-31422-laodicea-lukewarm-46-63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9" y="4417556"/>
            <a:ext cx="4136970" cy="2459687"/>
          </a:xfrm>
          <a:prstGeom prst="rect">
            <a:avLst/>
          </a:prstGeom>
        </p:spPr>
      </p:pic>
      <p:pic>
        <p:nvPicPr>
          <p:cNvPr id="8" name="Picture 7" descr="imgr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4561" y="4417555"/>
            <a:ext cx="5057919" cy="2440445"/>
          </a:xfrm>
          <a:prstGeom prst="rect">
            <a:avLst/>
          </a:prstGeom>
        </p:spPr>
      </p:pic>
    </p:spTree>
    <p:extLst>
      <p:ext uri="{BB962C8B-B14F-4D97-AF65-F5344CB8AC3E}">
        <p14:creationId xmlns:p14="http://schemas.microsoft.com/office/powerpoint/2010/main" val="42325074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105082</TotalTime>
  <Words>3160</Words>
  <Application>Microsoft Macintosh PowerPoint</Application>
  <PresentationFormat>On-screen Show (4:3)</PresentationFormat>
  <Paragraphs>190</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Gary Hart</cp:lastModifiedBy>
  <cp:revision>648</cp:revision>
  <cp:lastPrinted>2016-07-31T03:52:23Z</cp:lastPrinted>
  <dcterms:created xsi:type="dcterms:W3CDTF">2016-02-20T15:39:29Z</dcterms:created>
  <dcterms:modified xsi:type="dcterms:W3CDTF">2017-03-18T21:45:37Z</dcterms:modified>
</cp:coreProperties>
</file>