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97" r:id="rId3"/>
    <p:sldId id="296" r:id="rId4"/>
    <p:sldId id="298" r:id="rId5"/>
    <p:sldId id="299" r:id="rId6"/>
    <p:sldId id="300" r:id="rId7"/>
    <p:sldId id="301" r:id="rId8"/>
    <p:sldId id="302" r:id="rId9"/>
    <p:sldId id="306" r:id="rId10"/>
    <p:sldId id="303" r:id="rId11"/>
    <p:sldId id="304" r:id="rId12"/>
    <p:sldId id="305" r:id="rId13"/>
    <p:sldId id="307" r:id="rId14"/>
    <p:sldId id="308" r:id="rId15"/>
    <p:sldId id="309" r:id="rId16"/>
    <p:sldId id="310" r:id="rId17"/>
    <p:sldId id="311" r:id="rId18"/>
    <p:sldId id="318" r:id="rId19"/>
    <p:sldId id="312" r:id="rId20"/>
    <p:sldId id="313" r:id="rId21"/>
    <p:sldId id="314" r:id="rId22"/>
    <p:sldId id="316" r:id="rId23"/>
    <p:sldId id="315" r:id="rId24"/>
    <p:sldId id="317" r:id="rId25"/>
    <p:sldId id="320" r:id="rId26"/>
    <p:sldId id="31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37" autoAdjust="0"/>
  </p:normalViewPr>
  <p:slideViewPr>
    <p:cSldViewPr snapToGrid="0" snapToObjects="1">
      <p:cViewPr varScale="1">
        <p:scale>
          <a:sx n="68" d="100"/>
          <a:sy n="68" d="100"/>
        </p:scale>
        <p:origin x="-90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12/24/17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Tímù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tóngbàn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líkāi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fùmǔ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yītǐ</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2:24).</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0BB15E-1FFC-5140-A5E1-72FEDEDAC4D4}" type="slidenum">
              <a:rPr lang="en-US" smtClean="0"/>
              <a:pPr/>
              <a:t>1</a:t>
            </a:fld>
            <a:endParaRPr lang="en-US"/>
          </a:p>
        </p:txBody>
      </p:sp>
    </p:spTree>
    <p:extLst>
      <p:ext uri="{BB962C8B-B14F-4D97-AF65-F5344CB8AC3E}">
        <p14:creationId xmlns:p14="http://schemas.microsoft.com/office/powerpoint/2010/main" val="40807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mùdì</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tǒngzhì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ànzhe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yàngshì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guǎnlǐ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hǎilǐ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kōngzhōng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shēngchù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pá</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kūnchóng</a:t>
            </a:r>
            <a:r>
              <a:rPr lang="en-US" sz="1200" kern="1200" dirty="0" smtClean="0">
                <a:solidFill>
                  <a:schemeClr val="tx1"/>
                </a:solidFill>
                <a:effectLst/>
                <a:latin typeface="+mn-lt"/>
                <a:ea typeface="+mn-ea"/>
                <a:cs typeface="+mn-cs"/>
              </a:rPr>
              <a:t>”(1:26). (2)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guǎnlǐ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Zhìlǐ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jiāwù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tíqián</a:t>
            </a:r>
            <a:r>
              <a:rPr lang="en-US" sz="1200" kern="1200" dirty="0" smtClean="0">
                <a:solidFill>
                  <a:schemeClr val="tx1"/>
                </a:solidFill>
                <a:effectLst/>
                <a:latin typeface="+mn-lt"/>
                <a:ea typeface="+mn-ea"/>
                <a:cs typeface="+mn-cs"/>
              </a:rPr>
              <a:t> 5:14).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yìwèizhe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cháo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běnnéng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nánzǐ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gōngyù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nǚzǐ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gōngyù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tōngcháng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língluàn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dòngxué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jǐngjǐngyǒutiáo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Zhèngmiàn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guǒzi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suíyì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”(2:16).(2) </a:t>
            </a:r>
            <a:r>
              <a:rPr lang="en-US" sz="1200" kern="1200" dirty="0" err="1" smtClean="0">
                <a:solidFill>
                  <a:schemeClr val="tx1"/>
                </a:solidFill>
                <a:effectLst/>
                <a:latin typeface="+mn-lt"/>
                <a:ea typeface="+mn-ea"/>
                <a:cs typeface="+mn-cs"/>
              </a:rPr>
              <a:t>Fùmiàn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fēnbié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guǒzi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”(2:17A).“</a:t>
            </a:r>
            <a:r>
              <a:rPr lang="en-US" sz="1200" kern="1200" dirty="0" err="1" smtClean="0">
                <a:solidFill>
                  <a:schemeClr val="tx1"/>
                </a:solidFill>
                <a:effectLst/>
                <a:latin typeface="+mn-lt"/>
                <a:ea typeface="+mn-ea"/>
                <a:cs typeface="+mn-cs"/>
              </a:rPr>
              <a:t>Xiànzài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kǒngpà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guǒzi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yǒngyuǎn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huózhe</a:t>
            </a:r>
            <a:r>
              <a:rPr lang="en-US" sz="1200" kern="1200" dirty="0" smtClean="0">
                <a:solidFill>
                  <a:schemeClr val="tx1"/>
                </a:solidFill>
                <a:effectLst/>
                <a:latin typeface="+mn-lt"/>
                <a:ea typeface="+mn-ea"/>
                <a:cs typeface="+mn-cs"/>
              </a:rPr>
              <a:t>”(3:22B).(3) </a:t>
            </a:r>
            <a:r>
              <a:rPr lang="en-US" sz="1200" kern="1200" dirty="0" err="1" smtClean="0">
                <a:solidFill>
                  <a:schemeClr val="tx1"/>
                </a:solidFill>
                <a:effectLst/>
                <a:latin typeface="+mn-lt"/>
                <a:ea typeface="+mn-ea"/>
                <a:cs typeface="+mn-cs"/>
              </a:rPr>
              <a:t>Yánzhòng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hòuguǒ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rìzi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bìdìng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sǐ</a:t>
            </a:r>
            <a:r>
              <a:rPr lang="en-US" sz="1200" kern="1200" dirty="0" smtClean="0">
                <a:solidFill>
                  <a:schemeClr val="tx1"/>
                </a:solidFill>
                <a:effectLst/>
                <a:latin typeface="+mn-lt"/>
                <a:ea typeface="+mn-ea"/>
                <a:cs typeface="+mn-cs"/>
              </a:rPr>
              <a:t>”(2:17B).</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chù</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yōuměi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bùfá</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měilì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yōuyǎ</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zǒulù</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ruòdiǎn</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Shēntǐ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jiànzhuàng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qìmǐn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3:7)(2)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liànmù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3:16).</a:t>
            </a:r>
          </a:p>
          <a:p>
            <a:r>
              <a:rPr lang="en-US" sz="1200" kern="1200" dirty="0" err="1" smtClean="0">
                <a:solidFill>
                  <a:schemeClr val="tx1"/>
                </a:solidFill>
                <a:effectLst/>
                <a:latin typeface="+mn-lt"/>
                <a:ea typeface="+mn-ea"/>
                <a:cs typeface="+mn-cs"/>
              </a:rPr>
              <a:t>Nánrén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píngděng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qìmǐn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jiàzhí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cuìruò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qiángdà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àixīn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lǐngdǎo</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Jiéhūn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tóngbàn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qiǎnzé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qítā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dàodé</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guānxì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xiàwá</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xiàwá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hùsòng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děnghòu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yàdāng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shēnbiān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Huānxǐ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shēnshang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chūlái</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2:23).</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Jiéhūn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tóngbàn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Mùdì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Yīncǐ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líkāi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fùmǔ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yītǐ</a:t>
            </a:r>
            <a:r>
              <a:rPr lang="en-US" sz="1200" kern="1200" dirty="0" smtClean="0">
                <a:solidFill>
                  <a:schemeClr val="tx1"/>
                </a:solidFill>
                <a:effectLst/>
                <a:latin typeface="+mn-lt"/>
                <a:ea typeface="+mn-ea"/>
                <a:cs typeface="+mn-cs"/>
              </a:rPr>
              <a:t>”(2:24: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19:5;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5:31). (1) </a:t>
            </a:r>
            <a:r>
              <a:rPr lang="en-US" sz="1200" kern="1200" dirty="0" err="1" smtClean="0">
                <a:solidFill>
                  <a:schemeClr val="tx1"/>
                </a:solidFill>
                <a:effectLst/>
                <a:latin typeface="+mn-lt"/>
                <a:ea typeface="+mn-ea"/>
                <a:cs typeface="+mn-cs"/>
              </a:rPr>
              <a:t>Líkāi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yǐqián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fùmǔ</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shēntǐ</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dāngshí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fūqī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chìshēn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xiūchǐ</a:t>
            </a:r>
            <a:r>
              <a:rPr lang="en-US" sz="1200" kern="1200" dirty="0" smtClean="0">
                <a:solidFill>
                  <a:schemeClr val="tx1"/>
                </a:solidFill>
                <a:effectLst/>
                <a:latin typeface="+mn-lt"/>
                <a:ea typeface="+mn-ea"/>
                <a:cs typeface="+mn-cs"/>
              </a:rPr>
              <a:t>”(2:25).</a:t>
            </a:r>
          </a:p>
          <a:p>
            <a:r>
              <a:rPr lang="en-US" sz="1200" kern="1200" dirty="0" err="1" smtClean="0">
                <a:solidFill>
                  <a:schemeClr val="tx1"/>
                </a:solidFill>
                <a:effectLst/>
                <a:latin typeface="+mn-lt"/>
                <a:ea typeface="+mn-ea"/>
                <a:cs typeface="+mn-cs"/>
              </a:rPr>
              <a:t>Niánzhe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yìwèizhe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jiāoshuǐ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yùndòng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yǒngjiǔ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wǒmende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Jiéhūn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tóngbàn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Fùyǒu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chéngxiào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shēngyǎng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dìmiàn</a:t>
            </a:r>
            <a:r>
              <a:rPr lang="en-US" sz="1200" kern="1200" dirty="0" smtClean="0">
                <a:solidFill>
                  <a:schemeClr val="tx1"/>
                </a:solidFill>
                <a:effectLst/>
                <a:latin typeface="+mn-lt"/>
                <a:ea typeface="+mn-ea"/>
                <a:cs typeface="+mn-cs"/>
              </a:rPr>
              <a:t>”(1:28). (2)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t>
            </a:r>
            <a:r>
              <a:rPr lang="en-US" sz="1200" kern="1200" dirty="0" err="1" smtClean="0">
                <a:solidFill>
                  <a:schemeClr val="tx1"/>
                </a:solidFill>
                <a:effectLst/>
                <a:latin typeface="+mn-lt"/>
                <a:ea typeface="+mn-ea"/>
                <a:cs typeface="+mn-cs"/>
              </a:rPr>
              <a:t>ái</a:t>
            </a:r>
            <a:r>
              <a:rPr lang="en-US" sz="1200" kern="1200" dirty="0" smtClean="0">
                <a:solidFill>
                  <a:schemeClr val="tx1"/>
                </a:solidFill>
                <a:effectLst/>
                <a:latin typeface="+mn-lt"/>
                <a:ea typeface="+mn-ea"/>
                <a:cs typeface="+mn-cs"/>
              </a:rPr>
              <a:t> 13:4).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Zhùfú</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a:t>
            </a:r>
            <a:r>
              <a:rPr lang="en-US" sz="1200" kern="1200" dirty="0" err="1" smtClean="0">
                <a:solidFill>
                  <a:schemeClr val="tx1"/>
                </a:solidFill>
                <a:effectLst/>
                <a:latin typeface="+mn-lt"/>
                <a:ea typeface="+mn-ea"/>
                <a:cs typeface="+mn-cs"/>
              </a:rPr>
              <a:t>én</a:t>
            </a:r>
            <a:r>
              <a:rPr lang="en-US" sz="1200" kern="1200" dirty="0" err="1" smtClean="0">
                <a:solidFill>
                  <a:schemeClr val="tx1"/>
                </a:solidFill>
                <a:effectLst/>
                <a:latin typeface="+mn-lt"/>
                <a:ea typeface="+mn-ea"/>
                <a:cs typeface="+mn-cs"/>
              </a:rPr>
              <a:t>jī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jǔxíng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shū</a:t>
            </a:r>
            <a:r>
              <a:rPr lang="en-US" sz="1200" kern="1200" dirty="0" smtClean="0">
                <a:solidFill>
                  <a:schemeClr val="tx1"/>
                </a:solidFill>
                <a:effectLst/>
                <a:latin typeface="+mn-lt"/>
                <a:ea typeface="+mn-ea"/>
                <a:cs typeface="+mn-cs"/>
              </a:rPr>
              <a:t> 1-2).(2)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xīnniáng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túpiàn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gǒuhé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yín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13:4)</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Shénshèng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tóngbàn</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jìhuà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1:26-27).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sānwèiyītǐ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Èrshísān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Zhēnyán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sānjiǎoxíng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a:t>
            </a:r>
            <a:r>
              <a:rPr lang="en-US" sz="1200" kern="1200" dirty="0" err="1" smtClean="0">
                <a:solidFill>
                  <a:schemeClr val="tx1"/>
                </a:solidFill>
                <a:effectLst/>
                <a:latin typeface="+mn-lt"/>
                <a:ea typeface="+mn-ea"/>
                <a:cs typeface="+mn-cs"/>
              </a:rPr>
              <a:t>àngdi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zérèn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5:21).</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zérèn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zhèngrú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jièzhe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róngyào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diànwū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zhòuwén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lèi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xiácī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bǎoyǎng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gùxī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shēnshang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zhītǐ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yuángù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líkāi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fùmǔ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yītǐ</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rán'ér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5:25-31,33A).</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háizimen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80BB15E-1FFC-5140-A5E1-72FEDEDAC4D4}" type="slidenum">
              <a:rPr lang="en-US" smtClean="0"/>
              <a:pPr/>
              <a:t>18</a:t>
            </a:fld>
            <a:endParaRPr lang="en-US"/>
          </a:p>
        </p:txBody>
      </p:sp>
    </p:spTree>
    <p:extLst>
      <p:ext uri="{BB962C8B-B14F-4D97-AF65-F5344CB8AC3E}">
        <p14:creationId xmlns:p14="http://schemas.microsoft.com/office/powerpoint/2010/main" val="3457065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zérèn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quántǐ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5:22-24,33A).</a:t>
            </a:r>
          </a:p>
          <a:p>
            <a:r>
              <a:rPr lang="en-US" sz="1200" kern="1200" dirty="0" err="1" smtClean="0">
                <a:solidFill>
                  <a:schemeClr val="tx1"/>
                </a:solidFill>
                <a:effectLst/>
                <a:latin typeface="+mn-lt"/>
                <a:ea typeface="+mn-ea"/>
                <a:cs typeface="+mn-cs"/>
              </a:rPr>
              <a:t>Zhǐdǎo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shòuquán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yǐndǎo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tígōng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Háizi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zhìxù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Zhèngquè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shùnxù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réngrán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zhǔjiǎo</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Biàntài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pòhuài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Yǔnxǔ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értóng</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hǔnluàn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Cuòwù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shùnxù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zhǔjiǎo</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Yǐn</a:t>
            </a:r>
            <a:r>
              <a:rPr lang="en-US" sz="1200" kern="1200" dirty="0" smtClean="0">
                <a:solidFill>
                  <a:schemeClr val="tx1"/>
                </a:solidFill>
                <a:effectLst/>
                <a:latin typeface="+mn-lt"/>
                <a:ea typeface="+mn-ea"/>
                <a:cs typeface="+mn-cs"/>
              </a:rPr>
              <a:t> lùn:A.2017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16:18).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jiànlìle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zhìdù</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B.2018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shīpiān</a:t>
            </a:r>
            <a:r>
              <a:rPr lang="en-US" sz="1200" kern="1200" dirty="0" smtClean="0">
                <a:solidFill>
                  <a:schemeClr val="tx1"/>
                </a:solidFill>
                <a:effectLst/>
                <a:latin typeface="+mn-lt"/>
                <a:ea typeface="+mn-ea"/>
                <a:cs typeface="+mn-cs"/>
              </a:rPr>
              <a:t> 127:1).“</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fángwū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wǎngrán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láolì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kānshǒu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chéngchí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kānshǒu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wǎngrán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jiànlìle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zhìdù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bānfāle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shǒucè</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Cóngqián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jiàoxùn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rěnnài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dézháo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pànwàng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Luō</a:t>
            </a:r>
            <a:r>
              <a:rPr lang="en-US" sz="1200" kern="1200" dirty="0" smtClean="0">
                <a:solidFill>
                  <a:schemeClr val="tx1"/>
                </a:solidFill>
                <a:effectLst/>
                <a:latin typeface="+mn-lt"/>
                <a:ea typeface="+mn-ea"/>
                <a:cs typeface="+mn-cs"/>
              </a:rPr>
              <a:t> shíwǔ:4).</a:t>
            </a:r>
          </a:p>
          <a:p>
            <a:r>
              <a:rPr lang="en-US" sz="1200" kern="1200" dirty="0" err="1" smtClean="0">
                <a:solidFill>
                  <a:schemeClr val="tx1"/>
                </a:solidFill>
                <a:effectLst/>
                <a:latin typeface="+mn-lt"/>
                <a:ea typeface="+mn-ea"/>
                <a:cs typeface="+mn-cs"/>
              </a:rPr>
              <a:t>Hūnqián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zīxún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shǒucè</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shǒucè</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W</a:t>
            </a:r>
            <a:r>
              <a:rPr lang="en-US" sz="1200" kern="1200" dirty="0" err="1" smtClean="0">
                <a:solidFill>
                  <a:schemeClr val="tx1"/>
                </a:solidFill>
                <a:effectLst/>
                <a:latin typeface="+mn-lt"/>
                <a:ea typeface="+mn-ea"/>
                <a:cs typeface="+mn-cs"/>
              </a:rPr>
              <a:t>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àiqíng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héngjiǔ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rěnnài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ēncí</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xǐhuān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bāoróng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pànwàng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rěnnài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zhǐxī</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a:t>
            </a:r>
            <a:r>
              <a:rPr lang="en-US" sz="1200" kern="1200" dirty="0" smtClean="0">
                <a:solidFill>
                  <a:schemeClr val="tx1"/>
                </a:solidFill>
                <a:effectLst/>
                <a:latin typeface="+mn-lt"/>
                <a:ea typeface="+mn-ea"/>
                <a:cs typeface="+mn-cs"/>
              </a:rPr>
              <a:t> 13:4-8A).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Àiqíng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jídù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zìkuā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zhāngkuáng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hàixiū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yìchu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qīngyì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jìsuàn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xǐhuān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(13:4-8A). </a:t>
            </a:r>
            <a:r>
              <a:rPr lang="en-US" sz="1200" kern="1200" dirty="0" err="1" smtClean="0">
                <a:solidFill>
                  <a:schemeClr val="tx1"/>
                </a:solidFill>
                <a:effectLst/>
                <a:latin typeface="+mn-lt"/>
                <a:ea typeface="+mn-ea"/>
                <a:cs typeface="+mn-cs"/>
              </a:rPr>
              <a:t>Xuǎnzé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20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Jiélùn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jīnrì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pínqióng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jíbìng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jiànkāng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zhídào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sǐwáng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yībùfèn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xìnshí</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21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rì</a:t>
            </a:r>
            <a:r>
              <a:rPr lang="en-US" sz="1200" kern="1200" dirty="0" smtClean="0">
                <a:solidFill>
                  <a:schemeClr val="tx1"/>
                </a:solidFill>
                <a:effectLst/>
                <a:latin typeface="+mn-lt"/>
                <a:ea typeface="+mn-ea"/>
                <a:cs typeface="+mn-cs"/>
              </a:rPr>
              <a:t> (25nián=</a:t>
            </a:r>
            <a:r>
              <a:rPr lang="en-US" sz="1200" kern="1200" dirty="0" err="1" smtClean="0">
                <a:solidFill>
                  <a:schemeClr val="tx1"/>
                </a:solidFill>
                <a:effectLst/>
                <a:latin typeface="+mn-lt"/>
                <a:ea typeface="+mn-ea"/>
                <a:cs typeface="+mn-cs"/>
              </a:rPr>
              <a:t>yín</a:t>
            </a:r>
            <a:r>
              <a:rPr lang="en-US" sz="1200" kern="1200" dirty="0" smtClean="0">
                <a:solidFill>
                  <a:schemeClr val="tx1"/>
                </a:solidFill>
                <a:effectLst/>
                <a:latin typeface="+mn-lt"/>
                <a:ea typeface="+mn-ea"/>
                <a:cs typeface="+mn-cs"/>
              </a:rPr>
              <a:t> zhōunián,50nián=jīnzhōunián,75nián=</a:t>
            </a:r>
            <a:r>
              <a:rPr lang="en-US" sz="1200" kern="1200" dirty="0" err="1" smtClean="0">
                <a:solidFill>
                  <a:schemeClr val="tx1"/>
                </a:solidFill>
                <a:effectLst/>
                <a:latin typeface="+mn-lt"/>
                <a:ea typeface="+mn-ea"/>
                <a:cs typeface="+mn-cs"/>
              </a:rPr>
              <a:t>zuànshí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zhōunián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chángcháng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gēngxīn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chúxì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chóngshēn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chéngnuò</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péngyǒu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chóngshēn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shìyán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Ruògān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jiàotáng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jiǎndān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fāshì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huàyǔ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guòqù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gēngshēnle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wèntí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kèfú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jīnglì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tòngkǔ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yuánliàng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jīnglì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liǎojiě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xiǎngxiàng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zúyǐ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kèfú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kuānshù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guòqù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shībài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chéngnuò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shùnfú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qiángliè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chóngxīn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jīnglì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gēngxīn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chéngnuò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màijìn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suízhe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shíjiān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tuīyí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shānghài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shēnbiān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bǎozhèng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gǎndào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zhòngyào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zànshǎng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péngyǒu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zhàngfū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huózhe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dōngxī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22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23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Mǎdīng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xìnggé</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xuéxiào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shèngjié</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jīngyàn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yàome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zāogāo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50-50; </a:t>
            </a:r>
            <a:r>
              <a:rPr lang="en-US" sz="1200" kern="1200" dirty="0" err="1" smtClean="0">
                <a:solidFill>
                  <a:schemeClr val="tx1"/>
                </a:solidFill>
                <a:effectLst/>
                <a:latin typeface="+mn-lt"/>
                <a:ea typeface="+mn-ea"/>
                <a:cs typeface="+mn-cs"/>
              </a:rPr>
              <a:t>líhūn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50-50.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bìxū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100-100.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dōngxī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fēnkāi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dōngxī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chūlái</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24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dàjiā</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Xīnnián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kuàilè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a:t>
            </a:r>
            <a:r>
              <a:rPr lang="en-US" sz="1200" kern="1200" smtClean="0">
                <a:solidFill>
                  <a:schemeClr val="tx1"/>
                </a:solidFill>
                <a:effectLst/>
                <a:latin typeface="+mn-lt"/>
                <a:ea typeface="+mn-ea"/>
                <a:cs typeface="+mn-cs"/>
              </a:rPr>
              <a:t>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80BB15E-1FFC-5140-A5E1-72FEDEDAC4D4}" type="slidenum">
              <a:rPr lang="en-US" smtClean="0"/>
              <a:pPr/>
              <a:t>25</a:t>
            </a:fld>
            <a:endParaRPr lang="en-US"/>
          </a:p>
        </p:txBody>
      </p:sp>
    </p:spTree>
    <p:extLst>
      <p:ext uri="{BB962C8B-B14F-4D97-AF65-F5344CB8AC3E}">
        <p14:creationId xmlns:p14="http://schemas.microsoft.com/office/powerpoint/2010/main" val="270004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jiànmiàn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xǐhuān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fūfù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wèntí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a:t>
            </a:r>
            <a:r>
              <a:rPr lang="en-US" sz="1200" kern="1200" dirty="0" smtClean="0">
                <a:solidFill>
                  <a:schemeClr val="tx1"/>
                </a:solidFill>
                <a:effectLst/>
                <a:latin typeface="+mn-lt"/>
                <a:ea typeface="+mn-ea"/>
                <a:cs typeface="+mn-cs"/>
              </a:rPr>
              <a:t> me </a:t>
            </a:r>
            <a:r>
              <a:rPr lang="en-US" sz="1200" kern="1200" dirty="0" err="1" smtClean="0">
                <a:solidFill>
                  <a:schemeClr val="tx1"/>
                </a:solidFill>
                <a:effectLst/>
                <a:latin typeface="+mn-lt"/>
                <a:ea typeface="+mn-ea"/>
                <a:cs typeface="+mn-cs"/>
              </a:rPr>
              <a:t>liǎojiě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fūfù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jiànmiàn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shénshèng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shèjì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háishì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yìwài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Yījiànzhōngqíng</a:t>
            </a:r>
            <a:r>
              <a:rPr lang="en-US" sz="1200" kern="1200" dirty="0" smtClean="0">
                <a:solidFill>
                  <a:schemeClr val="tx1"/>
                </a:solidFill>
                <a:effectLst/>
                <a:latin typeface="+mn-lt"/>
                <a:ea typeface="+mn-ea"/>
                <a:cs typeface="+mn-cs"/>
              </a:rPr>
              <a:t> ma? </a:t>
            </a:r>
            <a:r>
              <a:rPr lang="en-US" sz="1200" kern="1200" dirty="0" err="1" smtClean="0">
                <a:solidFill>
                  <a:schemeClr val="tx1"/>
                </a:solidFill>
                <a:effectLst/>
                <a:latin typeface="+mn-lt"/>
                <a:ea typeface="+mn-ea"/>
                <a:cs typeface="+mn-cs"/>
              </a:rPr>
              <a:t>Rì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jiǔshēng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qíng</a:t>
            </a:r>
            <a:r>
              <a:rPr lang="en-US" sz="1200" kern="1200" dirty="0" smtClean="0">
                <a:solidFill>
                  <a:schemeClr val="tx1"/>
                </a:solidFill>
                <a:effectLst/>
                <a:latin typeface="+mn-lt"/>
                <a:ea typeface="+mn-ea"/>
                <a:cs typeface="+mn-cs"/>
              </a:rPr>
              <a:t> ma?</a:t>
            </a:r>
          </a:p>
          <a:p>
            <a:r>
              <a:rPr lang="en-US" sz="1200" kern="1200" dirty="0" err="1" smtClean="0">
                <a:solidFill>
                  <a:schemeClr val="tx1"/>
                </a:solidFill>
                <a:effectLst/>
                <a:latin typeface="+mn-lt"/>
                <a:ea typeface="+mn-ea"/>
                <a:cs typeface="+mn-cs"/>
              </a:rPr>
              <a:t>Yījiànzhōngqíng</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zhōngqíng</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zhōngqíng</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àiqíng</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err="1" smtClean="0">
                <a:solidFill>
                  <a:schemeClr val="tx1"/>
                </a:solidFill>
                <a:effectLst/>
                <a:latin typeface="+mn-lt"/>
                <a:ea typeface="+mn-ea"/>
                <a:cs typeface="+mn-cs"/>
              </a:rPr>
              <a:t>Y</a:t>
            </a:r>
            <a:r>
              <a:rPr lang="en-US" sz="1200" kern="1200" dirty="0" err="1" smtClean="0">
                <a:solidFill>
                  <a:schemeClr val="tx1"/>
                </a:solidFill>
                <a:effectLst/>
                <a:latin typeface="+mn-lt"/>
                <a:ea typeface="+mn-ea"/>
                <a:cs typeface="+mn-cs"/>
              </a:rPr>
              <a:t>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nánxìng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tiānzǐ</a:t>
            </a:r>
            <a:r>
              <a:rPr lang="en-US" sz="1200" kern="1200" dirty="0" smtClean="0">
                <a:solidFill>
                  <a:schemeClr val="tx1"/>
                </a:solidFill>
                <a:effectLst/>
                <a:latin typeface="+mn-lt"/>
                <a:ea typeface="+mn-ea"/>
                <a:cs typeface="+mn-cs"/>
              </a:rPr>
              <a:t> ma? </a:t>
            </a:r>
            <a:r>
              <a:rPr lang="en-US" sz="1200" kern="1200" baseline="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chuàngzào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1:27).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de (hǎo,1:4,10,12,18,21,25),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”(1:31).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chéntǔ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shēngqì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bíkǒng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yàdāng</a:t>
            </a:r>
            <a:r>
              <a:rPr lang="en-US" sz="1200" kern="1200" dirty="0" smtClean="0">
                <a:solidFill>
                  <a:schemeClr val="tx1"/>
                </a:solidFill>
                <a:effectLst/>
                <a:latin typeface="+mn-lt"/>
                <a:ea typeface="+mn-ea"/>
                <a:cs typeface="+mn-cs"/>
              </a:rPr>
              <a:t>”(2:7). (2)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huánjìng</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yīdiànyuán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yīdiànyuán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xǐlè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tiāntáng</a:t>
            </a:r>
            <a:r>
              <a:rPr lang="en-US" sz="1200" kern="1200" dirty="0" smtClean="0">
                <a:solidFill>
                  <a:schemeClr val="tx1"/>
                </a:solidFill>
                <a:effectLst/>
                <a:latin typeface="+mn-lt"/>
                <a:ea typeface="+mn-ea"/>
                <a:cs typeface="+mn-cs"/>
              </a:rPr>
              <a:t> 2:15A).</a:t>
            </a:r>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a:t>
            </a:r>
            <a:r>
              <a:rPr lang="en-US" sz="1200" kern="1200" dirty="0" err="1" smtClean="0">
                <a:solidFill>
                  <a:schemeClr val="tx1"/>
                </a:solidFill>
                <a:effectLst/>
                <a:latin typeface="+mn-lt"/>
                <a:ea typeface="+mn-ea"/>
                <a:cs typeface="+mn-cs"/>
              </a:rPr>
              <a:t>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nánxìng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mùdì</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tǒngzhì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ànzhe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yàngshì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guǎnlǐ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hǎilǐ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kōngzhōng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shēngchù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pá</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kūnchóng</a:t>
            </a:r>
            <a:r>
              <a:rPr lang="en-US" sz="1200" kern="1200" dirty="0" smtClean="0">
                <a:solidFill>
                  <a:schemeClr val="tx1"/>
                </a:solidFill>
                <a:effectLst/>
                <a:latin typeface="+mn-lt"/>
                <a:ea typeface="+mn-ea"/>
                <a:cs typeface="+mn-cs"/>
              </a:rPr>
              <a:t>”(1:26).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yòngtǔ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zàochéng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yědì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zǒushòu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kōngzhōng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fēiniǎo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míngzì</a:t>
            </a:r>
            <a:r>
              <a:rPr lang="en-US" sz="1200" kern="1200" dirty="0" smtClean="0">
                <a:solidFill>
                  <a:schemeClr val="tx1"/>
                </a:solidFill>
                <a:effectLst/>
                <a:latin typeface="+mn-lt"/>
                <a:ea typeface="+mn-ea"/>
                <a:cs typeface="+mn-cs"/>
              </a:rPr>
              <a:t>”(2:19).(2)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huāyuán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kānshǒu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yīdiànyuán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xiūlǐ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kānshǒu</a:t>
            </a:r>
            <a:r>
              <a:rPr lang="en-US" sz="1200" kern="1200" dirty="0" smtClean="0">
                <a:solidFill>
                  <a:schemeClr val="tx1"/>
                </a:solidFill>
                <a:effectLst/>
                <a:latin typeface="+mn-lt"/>
                <a:ea typeface="+mn-ea"/>
                <a:cs typeface="+mn-cs"/>
              </a:rPr>
              <a:t>”(2:15B).</a:t>
            </a:r>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a:t>
            </a:r>
            <a:r>
              <a:rPr lang="en-US" sz="1200" kern="1200" dirty="0" err="1" smtClean="0">
                <a:solidFill>
                  <a:schemeClr val="tx1"/>
                </a:solidFill>
                <a:effectLst/>
                <a:latin typeface="+mn-lt"/>
                <a:ea typeface="+mn-ea"/>
                <a:cs typeface="+mn-cs"/>
              </a:rPr>
              <a:t>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nánxìng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Zhèngmiàn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guǒzi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suíyì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”(2:16).(2) </a:t>
            </a:r>
            <a:r>
              <a:rPr lang="en-US" sz="1200" kern="1200" dirty="0" err="1" smtClean="0">
                <a:solidFill>
                  <a:schemeClr val="tx1"/>
                </a:solidFill>
                <a:effectLst/>
                <a:latin typeface="+mn-lt"/>
                <a:ea typeface="+mn-ea"/>
                <a:cs typeface="+mn-cs"/>
              </a:rPr>
              <a:t>Fùmiàn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fēnbié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guǒzi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”(2:17A).“</a:t>
            </a:r>
            <a:r>
              <a:rPr lang="en-US" sz="1200" kern="1200" dirty="0" err="1" smtClean="0">
                <a:solidFill>
                  <a:schemeClr val="tx1"/>
                </a:solidFill>
                <a:effectLst/>
                <a:latin typeface="+mn-lt"/>
                <a:ea typeface="+mn-ea"/>
                <a:cs typeface="+mn-cs"/>
              </a:rPr>
              <a:t>Xiànzài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kǒngpà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guǒzi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yǒngyuǎn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huózhe</a:t>
            </a:r>
            <a:r>
              <a:rPr lang="en-US" sz="1200" kern="1200" dirty="0" smtClean="0">
                <a:solidFill>
                  <a:schemeClr val="tx1"/>
                </a:solidFill>
                <a:effectLst/>
                <a:latin typeface="+mn-lt"/>
                <a:ea typeface="+mn-ea"/>
                <a:cs typeface="+mn-cs"/>
              </a:rPr>
              <a:t>”(3:22B).(3) </a:t>
            </a:r>
            <a:r>
              <a:rPr lang="en-US" sz="1200" kern="1200" dirty="0" err="1" smtClean="0">
                <a:solidFill>
                  <a:schemeClr val="tx1"/>
                </a:solidFill>
                <a:effectLst/>
                <a:latin typeface="+mn-lt"/>
                <a:ea typeface="+mn-ea"/>
                <a:cs typeface="+mn-cs"/>
              </a:rPr>
              <a:t>Yánzhòng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hòuguǒ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rìzi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bìdìng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sǐ</a:t>
            </a:r>
            <a:r>
              <a:rPr lang="en-US" sz="1200" kern="1200" dirty="0" smtClean="0">
                <a:solidFill>
                  <a:schemeClr val="tx1"/>
                </a:solidFill>
                <a:effectLst/>
                <a:latin typeface="+mn-lt"/>
                <a:ea typeface="+mn-ea"/>
                <a:cs typeface="+mn-cs"/>
              </a:rPr>
              <a:t>”(2:17B).</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err="1" smtClean="0">
                <a:solidFill>
                  <a:schemeClr val="tx1"/>
                </a:solidFill>
                <a:effectLst/>
                <a:latin typeface="+mn-lt"/>
                <a:ea typeface="+mn-ea"/>
                <a:cs typeface="+mn-cs"/>
              </a:rPr>
              <a:t>Y</a:t>
            </a:r>
            <a:r>
              <a:rPr lang="en-US" sz="1200" kern="1200" dirty="0" err="1" smtClean="0">
                <a:solidFill>
                  <a:schemeClr val="tx1"/>
                </a:solidFill>
                <a:effectLst/>
                <a:latin typeface="+mn-lt"/>
                <a:ea typeface="+mn-ea"/>
                <a:cs typeface="+mn-cs"/>
              </a:rPr>
              <a:t>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nánxìng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a:t>
            </a:r>
          </a:p>
          <a:p>
            <a:pPr marL="0" indent="0">
              <a:buNone/>
            </a:pPr>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chù</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tiányě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gōngzuò</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nénglì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lìliàng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lǐngyù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lìliàng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ruòdiǎn</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dúchǔ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dújū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(2:18A). (2) </a:t>
            </a:r>
            <a:r>
              <a:rPr lang="en-US" sz="1200" kern="1200" dirty="0" err="1" smtClean="0">
                <a:solidFill>
                  <a:schemeClr val="tx1"/>
                </a:solidFill>
                <a:effectLst/>
                <a:latin typeface="+mn-lt"/>
                <a:ea typeface="+mn-ea"/>
                <a:cs typeface="+mn-cs"/>
              </a:rPr>
              <a:t>Xūyào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tóngbàn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pèi'ǒu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bāngzhù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”(2:18B).“</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shēngchù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kōngzhōng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fēiniǎo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zǒushòu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pèi'ǒu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bāngzhù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”(2:20B).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dòngwù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héshì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bāngshǒu</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Èr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nǚxìng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bànlǚ</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huánqiú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xiǎojiě</a:t>
            </a:r>
            <a:r>
              <a:rPr lang="en-US" sz="1200" kern="1200" dirty="0" smtClean="0">
                <a:solidFill>
                  <a:schemeClr val="tx1"/>
                </a:solidFill>
                <a:effectLst/>
                <a:latin typeface="+mn-lt"/>
                <a:ea typeface="+mn-ea"/>
                <a:cs typeface="+mn-cs"/>
              </a:rPr>
              <a:t> ma?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chuàngzào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1:27).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hǎo</a:t>
            </a:r>
            <a:r>
              <a:rPr lang="en-US" sz="1200" kern="1200" dirty="0" smtClean="0">
                <a:solidFill>
                  <a:schemeClr val="tx1"/>
                </a:solidFill>
                <a:effectLst/>
                <a:latin typeface="+mn-lt"/>
                <a:ea typeface="+mn-ea"/>
                <a:cs typeface="+mn-cs"/>
              </a:rPr>
              <a:t>”(1:31).“</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chénshuì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yītiáo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lèigǔ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shēnshang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lèigǔ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zàochéng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nǚrén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gēnqián</a:t>
            </a:r>
            <a:r>
              <a:rPr lang="en-US" sz="1200" kern="1200" dirty="0" smtClean="0">
                <a:solidFill>
                  <a:schemeClr val="tx1"/>
                </a:solidFill>
                <a:effectLst/>
                <a:latin typeface="+mn-lt"/>
                <a:ea typeface="+mn-ea"/>
                <a:cs typeface="+mn-cs"/>
              </a:rPr>
              <a:t>”(2:21-22). (2)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wánměi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huánjìng</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yīdiànyuán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jiāyuán</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tóu</a:t>
            </a:r>
            <a:r>
              <a:rPr lang="en-US" sz="1200" kern="1200" dirty="0" smtClean="0">
                <a:solidFill>
                  <a:schemeClr val="tx1"/>
                </a:solidFill>
                <a:effectLst/>
                <a:latin typeface="+mn-lt"/>
                <a:ea typeface="+mn-ea"/>
                <a:cs typeface="+mn-cs"/>
              </a:rPr>
              <a:t> li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tǒngzhì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jiàntà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píngděng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gēbó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shòudào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xīnzàng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fùjìn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12/24/17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12/24/17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12/24/17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12/24/17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12/24/17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12/24/17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749"/>
            <a:ext cx="9099451" cy="6839201"/>
          </a:xfrm>
        </p:spPr>
        <p:txBody>
          <a:bodyPr>
            <a:noAutofit/>
          </a:bodyPr>
          <a:lstStyle/>
          <a:p>
            <a:pPr algn="r"/>
            <a:r>
              <a:rPr lang="zh-CN" altLang="en-US" sz="2800" b="1" dirty="0">
                <a:solidFill>
                  <a:schemeClr val="tx1"/>
                </a:solidFill>
                <a:latin typeface="华文细黑"/>
                <a:ea typeface="华文细黑"/>
                <a:cs typeface="华文细黑"/>
              </a:rPr>
              <a:t>堪城华人基督</a:t>
            </a:r>
            <a:r>
              <a:rPr lang="zh-CN" altLang="en-US" sz="2800" b="1" dirty="0" smtClean="0">
                <a:solidFill>
                  <a:schemeClr val="tx1"/>
                </a:solidFill>
                <a:latin typeface="华文细黑"/>
                <a:ea typeface="华文细黑"/>
                <a:cs typeface="华文细黑"/>
              </a:rPr>
              <a:t>教会</a:t>
            </a:r>
            <a:endParaRPr lang="en-US" altLang="zh-CN" sz="2800" b="1" dirty="0" smtClean="0">
              <a:solidFill>
                <a:schemeClr val="tx1"/>
              </a:solidFill>
              <a:latin typeface="Arial Narrow"/>
              <a:ea typeface="华文细黑"/>
              <a:cs typeface="Arial Narrow"/>
            </a:endParaRPr>
          </a:p>
          <a:p>
            <a:pPr algn="r"/>
            <a:r>
              <a:rPr lang="en-US" altLang="zh-CN" sz="2800" b="1" dirty="0" smtClean="0">
                <a:solidFill>
                  <a:schemeClr val="tx1"/>
                </a:solidFill>
                <a:latin typeface="Arial Narrow"/>
                <a:ea typeface="华文细黑"/>
                <a:cs typeface="Arial Narrow"/>
              </a:rPr>
              <a:t>GKCCCC</a:t>
            </a:r>
            <a:endParaRPr lang="en-US" altLang="zh-CN" sz="2800" dirty="0" smtClean="0">
              <a:solidFill>
                <a:schemeClr val="tx1"/>
              </a:solidFill>
              <a:ea typeface="华文细黑"/>
              <a:cs typeface="华文细黑"/>
            </a:endParaRPr>
          </a:p>
          <a:p>
            <a:pPr algn="r"/>
            <a:r>
              <a:rPr lang="zh-CN" altLang="en-US" sz="2800" dirty="0" smtClean="0">
                <a:solidFill>
                  <a:srgbClr val="008000"/>
                </a:solidFill>
                <a:ea typeface="华文细黑"/>
                <a:cs typeface="华文细黑"/>
              </a:rPr>
              <a:t>何礼义牧师</a:t>
            </a:r>
            <a:r>
              <a:rPr lang="en-US" altLang="zh-CN" sz="2800" dirty="0" smtClean="0">
                <a:solidFill>
                  <a:srgbClr val="008000"/>
                </a:solidFill>
                <a:ea typeface="华文细黑"/>
                <a:cs typeface="华文细黑"/>
              </a:rPr>
              <a:t> </a:t>
            </a:r>
          </a:p>
          <a:p>
            <a:pPr algn="r"/>
            <a:r>
              <a:rPr lang="en-US" sz="2800" dirty="0" smtClean="0">
                <a:solidFill>
                  <a:srgbClr val="008000"/>
                </a:solidFill>
                <a:ea typeface="华文细黑"/>
                <a:cs typeface="华文细黑"/>
              </a:rPr>
              <a:t>Pastor </a:t>
            </a:r>
            <a:r>
              <a:rPr lang="en-US" sz="2800" dirty="0">
                <a:solidFill>
                  <a:srgbClr val="008000"/>
                </a:solidFill>
                <a:ea typeface="华文细黑"/>
                <a:cs typeface="华文细黑"/>
              </a:rPr>
              <a:t>Gary Hart</a:t>
            </a:r>
          </a:p>
          <a:p>
            <a:pPr algn="r"/>
            <a:r>
              <a:rPr lang="zh-CN" altLang="en-US" sz="2800" b="1" dirty="0" smtClean="0">
                <a:solidFill>
                  <a:srgbClr val="FF0000"/>
                </a:solidFill>
                <a:latin typeface="华文细黑"/>
                <a:ea typeface="华文细黑"/>
                <a:cs typeface="华文细黑"/>
              </a:rPr>
              <a:t>经</a:t>
            </a:r>
            <a:r>
              <a:rPr lang="zh-CN" altLang="en-US" sz="2800" b="1" dirty="0">
                <a:solidFill>
                  <a:srgbClr val="FF0000"/>
                </a:solidFill>
                <a:latin typeface="华文细黑"/>
                <a:ea typeface="华文细黑"/>
                <a:cs typeface="华文细黑"/>
              </a:rPr>
              <a:t>文</a:t>
            </a:r>
            <a:r>
              <a:rPr lang="en-US" altLang="zh-CN"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创</a:t>
            </a:r>
            <a:r>
              <a:rPr lang="zh-CN" altLang="zh-CN" sz="2800" b="1" dirty="0" smtClean="0">
                <a:solidFill>
                  <a:srgbClr val="FF0000"/>
                </a:solidFill>
                <a:latin typeface="华文细黑"/>
                <a:ea typeface="华文细黑"/>
                <a:cs typeface="华文细黑"/>
              </a:rPr>
              <a:t>2</a:t>
            </a:r>
            <a:r>
              <a:rPr lang="en-US" altLang="zh-CN" sz="2800" b="1" dirty="0" smtClean="0">
                <a:solidFill>
                  <a:srgbClr val="FF0000"/>
                </a:solidFill>
                <a:latin typeface="华文细黑"/>
                <a:ea typeface="华文细黑"/>
                <a:cs typeface="华文细黑"/>
              </a:rPr>
              <a:t>:15-</a:t>
            </a:r>
            <a:r>
              <a:rPr lang="zh-CN" altLang="zh-CN" sz="2800" b="1" dirty="0" smtClean="0">
                <a:solidFill>
                  <a:srgbClr val="FF0000"/>
                </a:solidFill>
                <a:latin typeface="华文细黑"/>
                <a:ea typeface="华文细黑"/>
                <a:cs typeface="华文细黑"/>
              </a:rPr>
              <a:t>2</a:t>
            </a:r>
            <a:r>
              <a:rPr lang="en-US" altLang="zh-CN" sz="2800" b="1" dirty="0" smtClean="0">
                <a:solidFill>
                  <a:srgbClr val="FF0000"/>
                </a:solidFill>
                <a:latin typeface="华文细黑"/>
                <a:ea typeface="华文细黑"/>
                <a:cs typeface="华文细黑"/>
              </a:rPr>
              <a:t>5 </a:t>
            </a:r>
          </a:p>
          <a:p>
            <a:pPr algn="r"/>
            <a:r>
              <a:rPr lang="en-US" sz="2800" b="1" dirty="0" smtClean="0">
                <a:solidFill>
                  <a:srgbClr val="FF0000"/>
                </a:solidFill>
                <a:ea typeface="华文细黑"/>
                <a:cs typeface="华文细黑"/>
              </a:rPr>
              <a:t>Text: </a:t>
            </a:r>
            <a:r>
              <a:rPr lang="en-US" altLang="zh-CN" sz="2800" dirty="0" smtClean="0">
                <a:solidFill>
                  <a:srgbClr val="FF0000"/>
                </a:solidFill>
                <a:ea typeface="华文细黑"/>
                <a:cs typeface="华文细黑"/>
              </a:rPr>
              <a:t>Gen.</a:t>
            </a:r>
            <a:r>
              <a:rPr lang="en-US" altLang="zh-CN" sz="2800" dirty="0">
                <a:solidFill>
                  <a:srgbClr val="FF0000"/>
                </a:solidFill>
                <a:ea typeface="华文细黑"/>
                <a:cs typeface="华文细黑"/>
              </a:rPr>
              <a:t>2</a:t>
            </a:r>
            <a:r>
              <a:rPr lang="en-US" sz="2800" dirty="0" smtClean="0">
                <a:solidFill>
                  <a:srgbClr val="FF0000"/>
                </a:solidFill>
                <a:ea typeface="华文细黑"/>
                <a:cs typeface="华文细黑"/>
              </a:rPr>
              <a:t>:15-25</a:t>
            </a:r>
          </a:p>
          <a:p>
            <a:pPr algn="r"/>
            <a:r>
              <a:rPr lang="zh-CN" altLang="en-US" sz="2800" b="1" dirty="0" smtClean="0">
                <a:solidFill>
                  <a:srgbClr val="660066"/>
                </a:solidFill>
                <a:ea typeface="华文细黑"/>
                <a:cs typeface="华文细黑"/>
              </a:rPr>
              <a:t>题目</a:t>
            </a:r>
            <a:r>
              <a:rPr lang="en-US" altLang="zh-CN" sz="2800" b="1" dirty="0">
                <a:solidFill>
                  <a:srgbClr val="660066"/>
                </a:solidFill>
                <a:ea typeface="华文细黑"/>
                <a:cs typeface="华文细黑"/>
              </a:rPr>
              <a:t>:</a:t>
            </a:r>
            <a:r>
              <a:rPr lang="zh-CN" altLang="en-US" sz="2800" b="1" dirty="0">
                <a:solidFill>
                  <a:srgbClr val="660066"/>
                </a:solidFill>
                <a:ea typeface="华文细黑"/>
                <a:cs typeface="华文细黑"/>
              </a:rPr>
              <a:t>“完美的同伴</a:t>
            </a:r>
            <a:r>
              <a:rPr lang="zh-CN" altLang="en-US" sz="2800" b="1" dirty="0" smtClean="0">
                <a:solidFill>
                  <a:srgbClr val="660066"/>
                </a:solidFill>
                <a:ea typeface="华文细黑"/>
                <a:cs typeface="华文细黑"/>
              </a:rPr>
              <a:t>”</a:t>
            </a:r>
            <a:endParaRPr lang="en-US" altLang="zh-TW" sz="2800" b="1" dirty="0">
              <a:solidFill>
                <a:srgbClr val="660066"/>
              </a:solidFill>
              <a:ea typeface="华文细黑"/>
              <a:cs typeface="华文细黑"/>
            </a:endParaRPr>
          </a:p>
          <a:p>
            <a:pPr algn="r"/>
            <a:r>
              <a:rPr lang="en-US" sz="2800" b="1" dirty="0">
                <a:solidFill>
                  <a:srgbClr val="660066"/>
                </a:solidFill>
                <a:ea typeface="华文细黑"/>
                <a:cs typeface="华文细黑"/>
              </a:rPr>
              <a:t>Topic: </a:t>
            </a:r>
            <a:r>
              <a:rPr lang="en-US" sz="2800" dirty="0">
                <a:solidFill>
                  <a:srgbClr val="660066"/>
                </a:solidFill>
                <a:ea typeface="华文细黑"/>
                <a:cs typeface="华文细黑"/>
              </a:rPr>
              <a:t>“Perfect Companions.</a:t>
            </a:r>
            <a:r>
              <a:rPr lang="en-US" sz="2800" dirty="0" smtClean="0">
                <a:solidFill>
                  <a:srgbClr val="660066"/>
                </a:solidFill>
                <a:ea typeface="华文细黑"/>
                <a:cs typeface="华文细黑"/>
              </a:rPr>
              <a:t>”</a:t>
            </a:r>
            <a:r>
              <a:rPr lang="en-US" altLang="zh-CN" sz="2800" b="1" dirty="0" smtClean="0">
                <a:solidFill>
                  <a:srgbClr val="FF0000"/>
                </a:solidFill>
                <a:ea typeface="华文细黑"/>
                <a:cs typeface="华文细黑"/>
              </a:rPr>
              <a:t> </a:t>
            </a:r>
          </a:p>
          <a:p>
            <a:pPr algn="r"/>
            <a:r>
              <a:rPr lang="zh-TW" altLang="en-US"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因此，人要离开父母与妻子连合，二人成为</a:t>
            </a:r>
            <a:r>
              <a:rPr lang="en-US" sz="2800" dirty="0" smtClean="0">
                <a:solidFill>
                  <a:srgbClr val="0000FF"/>
                </a:solidFill>
                <a:latin typeface="华文细黑"/>
                <a:ea typeface="华文细黑"/>
                <a:cs typeface="华文细黑"/>
              </a:rPr>
              <a:t>一体</a:t>
            </a:r>
            <a:r>
              <a:rPr lang="zh-TW" altLang="en-US" sz="2800" dirty="0" smtClean="0">
                <a:solidFill>
                  <a:srgbClr val="0000FF"/>
                </a:solidFill>
                <a:latin typeface="华文细黑"/>
                <a:ea typeface="华文细黑"/>
                <a:cs typeface="华文细黑"/>
              </a:rPr>
              <a:t>”</a:t>
            </a:r>
            <a:endParaRPr lang="en-US" altLang="zh-TW" sz="2800" dirty="0" smtClean="0">
              <a:solidFill>
                <a:srgbClr val="0000FF"/>
              </a:solidFill>
              <a:latin typeface="华文细黑"/>
              <a:ea typeface="华文细黑"/>
              <a:cs typeface="华文细黑"/>
            </a:endParaRPr>
          </a:p>
          <a:p>
            <a:pPr algn="r"/>
            <a:r>
              <a:rPr lang="en-US" altLang="zh-TW"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创</a:t>
            </a:r>
            <a:r>
              <a:rPr lang="zh-CN" altLang="zh-CN" sz="2800" dirty="0" smtClean="0">
                <a:solidFill>
                  <a:srgbClr val="0000FF"/>
                </a:solidFill>
                <a:latin typeface="华文细黑"/>
                <a:ea typeface="华文细黑"/>
                <a:cs typeface="华文细黑"/>
              </a:rPr>
              <a:t>2</a:t>
            </a:r>
            <a:r>
              <a:rPr lang="en-US" altLang="zh-CN" sz="2800" dirty="0" smtClean="0">
                <a:solidFill>
                  <a:srgbClr val="0000FF"/>
                </a:solidFill>
                <a:latin typeface="华文细黑"/>
                <a:ea typeface="华文细黑"/>
                <a:cs typeface="华文细黑"/>
              </a:rPr>
              <a:t>:24)</a:t>
            </a:r>
            <a:r>
              <a:rPr lang="zh-CN" altLang="en-US" sz="2800" dirty="0" smtClean="0">
                <a:solidFill>
                  <a:srgbClr val="0000FF"/>
                </a:solidFill>
                <a:latin typeface="华文细黑"/>
                <a:ea typeface="华文细黑"/>
                <a:cs typeface="华文细黑"/>
              </a:rPr>
              <a:t>。</a:t>
            </a:r>
            <a:endParaRPr lang="en-US" altLang="zh-CN" sz="2800" dirty="0" smtClean="0">
              <a:solidFill>
                <a:srgbClr val="0000FF"/>
              </a:solidFill>
              <a:latin typeface="华文细黑"/>
              <a:ea typeface="华文细黑"/>
              <a:cs typeface="华文细黑"/>
            </a:endParaRPr>
          </a:p>
          <a:p>
            <a:pPr algn="r"/>
            <a:r>
              <a:rPr lang="en-US" sz="2800" dirty="0" smtClean="0">
                <a:solidFill>
                  <a:srgbClr val="0000FF"/>
                </a:solidFill>
                <a:ea typeface="华文细黑"/>
                <a:cs typeface="华文细黑"/>
              </a:rPr>
              <a:t>“</a:t>
            </a:r>
            <a:r>
              <a:rPr lang="en-US" sz="2800" dirty="0">
                <a:solidFill>
                  <a:srgbClr val="0000FF"/>
                </a:solidFill>
                <a:ea typeface="华文细黑"/>
                <a:cs typeface="华文细黑"/>
              </a:rPr>
              <a:t>That is why a man leaves his father and mother and is united to his wife, and they become one flesh”(Gen.2:24). </a:t>
            </a:r>
            <a:endParaRPr lang="en-US" sz="2800" dirty="0" smtClean="0">
              <a:solidFill>
                <a:srgbClr val="0000FF"/>
              </a:solidFill>
              <a:ea typeface="华文细黑"/>
              <a:cs typeface="华文细黑"/>
            </a:endParaRPr>
          </a:p>
          <a:p>
            <a:pPr algn="r"/>
            <a:r>
              <a:rPr lang="zh-CN" altLang="en-US" sz="2800" b="1" dirty="0">
                <a:solidFill>
                  <a:schemeClr val="tx1"/>
                </a:solidFill>
                <a:ea typeface="华文细黑"/>
                <a:cs typeface="华文细黑"/>
              </a:rPr>
              <a:t>主日</a:t>
            </a:r>
            <a:r>
              <a:rPr lang="en-US" altLang="zh-CN" sz="2800" b="1" dirty="0">
                <a:solidFill>
                  <a:schemeClr val="tx1"/>
                </a:solidFill>
                <a:ea typeface="华文细黑"/>
                <a:cs typeface="华文细黑"/>
              </a:rPr>
              <a:t>:</a:t>
            </a:r>
            <a:r>
              <a:rPr lang="zh-CN" altLang="en-US" sz="2800" dirty="0">
                <a:solidFill>
                  <a:schemeClr val="tx1"/>
                </a:solidFill>
                <a:ea typeface="华文细黑"/>
                <a:cs typeface="华文细黑"/>
              </a:rPr>
              <a:t>二零一七年十二月</a:t>
            </a:r>
            <a:r>
              <a:rPr lang="zh-CN" altLang="en-US" sz="2800" dirty="0" smtClean="0">
                <a:solidFill>
                  <a:schemeClr val="tx1"/>
                </a:solidFill>
                <a:ea typeface="华文细黑"/>
                <a:cs typeface="华文细黑"/>
              </a:rPr>
              <a:t>三十一日</a:t>
            </a:r>
            <a:r>
              <a:rPr lang="en-US" altLang="zh-CN" sz="2800" dirty="0">
                <a:solidFill>
                  <a:schemeClr val="tx1"/>
                </a:solidFill>
                <a:ea typeface="华文细黑"/>
                <a:cs typeface="华文细黑"/>
              </a:rPr>
              <a:t> </a:t>
            </a:r>
            <a:r>
              <a:rPr lang="en-US" altLang="zh-CN" sz="2800" dirty="0" smtClean="0">
                <a:solidFill>
                  <a:schemeClr val="tx1"/>
                </a:solidFill>
                <a:ea typeface="华文细黑"/>
                <a:cs typeface="华文细黑"/>
              </a:rPr>
              <a:t>                                 </a:t>
            </a:r>
            <a:r>
              <a:rPr lang="en-US" altLang="zh-CN" sz="2800" b="1" dirty="0" smtClean="0">
                <a:solidFill>
                  <a:schemeClr val="tx1"/>
                </a:solidFill>
                <a:ea typeface="华文细黑"/>
                <a:cs typeface="华文细黑"/>
              </a:rPr>
              <a:t>Sunday</a:t>
            </a:r>
            <a:r>
              <a:rPr lang="en-US" altLang="zh-CN" sz="2800" b="1" dirty="0">
                <a:solidFill>
                  <a:schemeClr val="tx1"/>
                </a:solidFill>
                <a:ea typeface="华文细黑"/>
                <a:cs typeface="华文细黑"/>
              </a:rPr>
              <a:t>: </a:t>
            </a:r>
            <a:r>
              <a:rPr lang="en-US" altLang="zh-CN" sz="2800" dirty="0" smtClean="0">
                <a:solidFill>
                  <a:schemeClr val="tx1"/>
                </a:solidFill>
                <a:ea typeface="华文细黑"/>
                <a:cs typeface="华文细黑"/>
              </a:rPr>
              <a:t>Dec.31</a:t>
            </a:r>
            <a:r>
              <a:rPr lang="en-US" altLang="zh-CN" sz="2800" dirty="0">
                <a:solidFill>
                  <a:schemeClr val="tx1"/>
                </a:solidFill>
                <a:ea typeface="华文细黑"/>
                <a:cs typeface="华文细黑"/>
              </a:rPr>
              <a:t>, 2017 </a:t>
            </a:r>
          </a:p>
        </p:txBody>
      </p:sp>
      <p:sp>
        <p:nvSpPr>
          <p:cNvPr id="10" name="TextBox 9"/>
          <p:cNvSpPr txBox="1"/>
          <p:nvPr/>
        </p:nvSpPr>
        <p:spPr>
          <a:xfrm>
            <a:off x="0" y="6396335"/>
            <a:ext cx="1101818" cy="461665"/>
          </a:xfrm>
          <a:prstGeom prst="rect">
            <a:avLst/>
          </a:prstGeom>
          <a:noFill/>
        </p:spPr>
        <p:txBody>
          <a:bodyPr wrap="square" rtlCol="0">
            <a:spAutoFit/>
          </a:bodyPr>
          <a:lstStyle/>
          <a:p>
            <a:r>
              <a:rPr lang="en-US" altLang="zh-CN" sz="2400" dirty="0" smtClean="0">
                <a:solidFill>
                  <a:srgbClr val="008000"/>
                </a:solidFill>
                <a:latin typeface="Arial Narrow"/>
                <a:cs typeface="Arial Narrow"/>
              </a:rPr>
              <a:t>(1)</a:t>
            </a:r>
            <a:endParaRPr lang="en-US" sz="2400" dirty="0">
              <a:solidFill>
                <a:srgbClr val="008000"/>
              </a:solidFill>
              <a:latin typeface="Arial Narrow"/>
              <a:cs typeface="Arial Narrow"/>
            </a:endParaRPr>
          </a:p>
        </p:txBody>
      </p:sp>
      <p:pic>
        <p:nvPicPr>
          <p:cNvPr id="8" name="Picture 7"/>
          <p:cNvPicPr>
            <a:picLocks noChangeAspect="1"/>
          </p:cNvPicPr>
          <p:nvPr/>
        </p:nvPicPr>
        <p:blipFill>
          <a:blip r:embed="rId3"/>
          <a:stretch>
            <a:fillRect/>
          </a:stretch>
        </p:blipFill>
        <p:spPr>
          <a:xfrm>
            <a:off x="-79385" y="-179511"/>
            <a:ext cx="6053001" cy="3752861"/>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8922"/>
            <a:ext cx="9187896" cy="3046988"/>
          </a:xfrm>
          <a:prstGeom prst="rect">
            <a:avLst/>
          </a:prstGeom>
        </p:spPr>
        <p:txBody>
          <a:bodyPr wrap="square">
            <a:spAutoFit/>
          </a:bodyPr>
          <a:lstStyle/>
          <a:p>
            <a:r>
              <a:rPr lang="zh-CN" altLang="en-US" sz="2400" b="1" dirty="0">
                <a:solidFill>
                  <a:srgbClr val="FF0000"/>
                </a:solidFill>
                <a:latin typeface="华文细黑"/>
                <a:ea typeface="华文细黑"/>
                <a:cs typeface="华文细黑"/>
              </a:rPr>
              <a:t>二。</a:t>
            </a:r>
            <a:r>
              <a:rPr lang="en-US" sz="2400" b="1" dirty="0" smtClean="0">
                <a:solidFill>
                  <a:srgbClr val="FF0000"/>
                </a:solidFill>
                <a:latin typeface="华文细黑"/>
                <a:ea typeface="华文细黑"/>
                <a:cs typeface="华文细黑"/>
              </a:rPr>
              <a:t>一个完美的</a:t>
            </a:r>
            <a:r>
              <a:rPr lang="zh-CN" altLang="en-US" sz="2400" b="1" dirty="0" smtClean="0">
                <a:solidFill>
                  <a:srgbClr val="FF0000"/>
                </a:solidFill>
                <a:latin typeface="华文细黑"/>
                <a:ea typeface="华文细黑"/>
                <a:cs typeface="华文细黑"/>
              </a:rPr>
              <a:t>女</a:t>
            </a:r>
            <a:r>
              <a:rPr lang="en-US" sz="2400" b="1" dirty="0" smtClean="0">
                <a:solidFill>
                  <a:srgbClr val="FF0000"/>
                </a:solidFill>
                <a:latin typeface="华文细黑"/>
                <a:ea typeface="华文细黑"/>
                <a:cs typeface="华文细黑"/>
              </a:rPr>
              <a:t>性伴侣。</a:t>
            </a:r>
          </a:p>
          <a:p>
            <a:r>
              <a:rPr lang="en-US"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她</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目的</a:t>
            </a:r>
            <a:r>
              <a:rPr lang="en-US"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她</a:t>
            </a:r>
            <a:r>
              <a:rPr lang="en-US" sz="2400" dirty="0" smtClean="0">
                <a:solidFill>
                  <a:srgbClr val="FF0000"/>
                </a:solidFill>
                <a:latin typeface="华文细黑"/>
                <a:ea typeface="华文细黑"/>
                <a:cs typeface="华文细黑"/>
              </a:rPr>
              <a:t>是</a:t>
            </a:r>
            <a:r>
              <a:rPr lang="en-US" sz="2400" dirty="0">
                <a:solidFill>
                  <a:srgbClr val="FF0000"/>
                </a:solidFill>
                <a:latin typeface="华文细黑"/>
                <a:ea typeface="华文细黑"/>
                <a:cs typeface="华文细黑"/>
              </a:rPr>
              <a:t>他</a:t>
            </a:r>
            <a:r>
              <a:rPr lang="en-US" sz="2400" dirty="0" smtClean="0">
                <a:solidFill>
                  <a:srgbClr val="FF0000"/>
                </a:solidFill>
                <a:latin typeface="华文细黑"/>
                <a:ea typeface="华文细黑"/>
                <a:cs typeface="华文细黑"/>
              </a:rPr>
              <a:t>父亲</a:t>
            </a:r>
            <a:r>
              <a:rPr lang="zh-CN" altLang="en-US" sz="2400" dirty="0" smtClean="0">
                <a:solidFill>
                  <a:srgbClr val="FF0000"/>
                </a:solidFill>
                <a:latin typeface="华文细黑"/>
                <a:ea typeface="华文细黑"/>
                <a:cs typeface="华文细黑"/>
              </a:rPr>
              <a:t>所</a:t>
            </a:r>
            <a:r>
              <a:rPr lang="en-US" sz="2400" dirty="0" smtClean="0">
                <a:solidFill>
                  <a:srgbClr val="FF0000"/>
                </a:solidFill>
                <a:latin typeface="华文细黑"/>
                <a:ea typeface="华文细黑"/>
                <a:cs typeface="华文细黑"/>
              </a:rPr>
              <a:t>造</a:t>
            </a:r>
            <a:r>
              <a:rPr lang="zh-CN" altLang="en-US" sz="2400" dirty="0" smtClean="0">
                <a:solidFill>
                  <a:srgbClr val="FF0000"/>
                </a:solidFill>
                <a:latin typeface="华文细黑"/>
                <a:ea typeface="华文细黑"/>
                <a:cs typeface="华文细黑"/>
              </a:rPr>
              <a:t>之物</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统治者。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神说，我们要照着我们的形像，按着我们的样式造人，使他们管理海里的鱼，空中的鸟，地上的牲畜，和全地，并地上所爬的一切</a:t>
            </a:r>
            <a:r>
              <a:rPr lang="en-US" sz="2400" dirty="0" smtClean="0">
                <a:solidFill>
                  <a:srgbClr val="0000FF"/>
                </a:solidFill>
                <a:latin typeface="华文细黑"/>
                <a:ea typeface="华文细黑"/>
                <a:cs typeface="华文细黑"/>
              </a:rPr>
              <a:t>昆虫</a:t>
            </a:r>
            <a:r>
              <a:rPr lang="en-US" altLang="zh-CN"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1:26）。 </a:t>
            </a:r>
            <a:r>
              <a:rPr lang="en-US" sz="2400" dirty="0" smtClean="0">
                <a:solidFill>
                  <a:srgbClr val="FF0000"/>
                </a:solidFill>
                <a:latin typeface="华文细黑"/>
                <a:ea typeface="华文细黑"/>
                <a:cs typeface="华文细黑"/>
              </a:rPr>
              <a:t>(2)</a:t>
            </a:r>
            <a:r>
              <a:rPr lang="en-US" sz="2400" dirty="0"/>
              <a:t> </a:t>
            </a:r>
            <a:r>
              <a:rPr lang="en-US" sz="2400" dirty="0">
                <a:solidFill>
                  <a:srgbClr val="FF0000"/>
                </a:solidFill>
                <a:latin typeface="华文细黑"/>
                <a:ea typeface="华文细黑"/>
                <a:cs typeface="华文细黑"/>
              </a:rPr>
              <a:t>她是她</a:t>
            </a:r>
            <a:r>
              <a:rPr lang="en-US" sz="2400" dirty="0" smtClean="0">
                <a:solidFill>
                  <a:srgbClr val="FF0000"/>
                </a:solidFill>
                <a:latin typeface="华文细黑"/>
                <a:ea typeface="华文细黑"/>
                <a:cs typeface="华文细黑"/>
              </a:rPr>
              <a:t>家的</a:t>
            </a:r>
            <a:r>
              <a:rPr lang="en-US" sz="2400" dirty="0" smtClean="0">
                <a:solidFill>
                  <a:srgbClr val="FF0000"/>
                </a:solidFill>
                <a:latin typeface="华文细黑"/>
                <a:ea typeface="华文细黑"/>
                <a:cs typeface="华文细黑"/>
              </a:rPr>
              <a:t>管理</a:t>
            </a:r>
            <a:r>
              <a:rPr lang="zh-CN" altLang="en-US" sz="2400" dirty="0" smtClean="0">
                <a:solidFill>
                  <a:srgbClr val="FF0000"/>
                </a:solidFill>
                <a:latin typeface="华文细黑"/>
                <a:ea typeface="华文细黑"/>
                <a:cs typeface="华文细黑"/>
              </a:rPr>
              <a:t>者</a:t>
            </a:r>
            <a:r>
              <a:rPr lang="en-US" sz="2400" dirty="0" smtClean="0">
                <a:solidFill>
                  <a:srgbClr val="FF0000"/>
                </a:solidFill>
                <a:latin typeface="华文细黑"/>
                <a:ea typeface="华文细黑"/>
                <a:cs typeface="华文细黑"/>
              </a:rPr>
              <a:t>。 </a:t>
            </a:r>
            <a:r>
              <a:rPr lang="en-US" sz="2400" dirty="0" smtClean="0">
                <a:solidFill>
                  <a:srgbClr val="0000FF"/>
                </a:solidFill>
                <a:latin typeface="华文细黑"/>
                <a:ea typeface="华文细黑"/>
                <a:cs typeface="华文细黑"/>
              </a:rPr>
              <a:t>“治理家务”（</a:t>
            </a:r>
            <a:r>
              <a:rPr lang="zh-CN" altLang="en-US" sz="2400" dirty="0" smtClean="0">
                <a:solidFill>
                  <a:srgbClr val="0000FF"/>
                </a:solidFill>
                <a:latin typeface="华文细黑"/>
                <a:ea typeface="华文细黑"/>
                <a:cs typeface="华文细黑"/>
              </a:rPr>
              <a:t>提前</a:t>
            </a:r>
            <a:r>
              <a:rPr lang="en-US" sz="2400" dirty="0" smtClean="0">
                <a:solidFill>
                  <a:srgbClr val="0000FF"/>
                </a:solidFill>
                <a:latin typeface="华文细黑"/>
                <a:ea typeface="华文细黑"/>
                <a:cs typeface="华文细黑"/>
              </a:rPr>
              <a:t>5</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14）</a:t>
            </a:r>
            <a:r>
              <a:rPr lang="en-US" sz="2400" dirty="0">
                <a:solidFill>
                  <a:srgbClr val="0000FF"/>
                </a:solidFill>
                <a:latin typeface="华文细黑"/>
                <a:ea typeface="华文细黑"/>
                <a:cs typeface="华文细黑"/>
              </a:rPr>
              <a:t>。</a:t>
            </a:r>
            <a:r>
              <a:rPr lang="en-US" sz="2400" dirty="0">
                <a:solidFill>
                  <a:srgbClr val="FF0000"/>
                </a:solidFill>
                <a:latin typeface="华文细黑"/>
                <a:ea typeface="华文细黑"/>
                <a:cs typeface="华文细黑"/>
              </a:rPr>
              <a:t>这并不意味着她不能在家外工作，而是有一种筑巢的本能</a:t>
            </a:r>
            <a:r>
              <a:rPr 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拿一个单身男子的公寓和一个单身女子的公寓相比，通常来说，</a:t>
            </a:r>
            <a:r>
              <a:rPr lang="zh-CN" altLang="en-US" sz="2400" dirty="0" smtClean="0">
                <a:solidFill>
                  <a:srgbClr val="FF0000"/>
                </a:solidFill>
                <a:latin typeface="华文细黑"/>
                <a:ea typeface="华文细黑"/>
                <a:cs typeface="华文细黑"/>
              </a:rPr>
              <a:t>前者可能是一个凌乱的洞穴，</a:t>
            </a:r>
            <a:r>
              <a:rPr lang="zh-CN" altLang="en-US" sz="2400" dirty="0">
                <a:solidFill>
                  <a:srgbClr val="FF0000"/>
                </a:solidFill>
                <a:latin typeface="华文细黑"/>
                <a:ea typeface="华文细黑"/>
                <a:cs typeface="华文细黑"/>
              </a:rPr>
              <a:t>后者则是一个井井有条的家。</a:t>
            </a:r>
            <a:r>
              <a:rPr lang="en-US" sz="2400" dirty="0">
                <a:solidFill>
                  <a:srgbClr val="FF0000"/>
                </a:solidFill>
                <a:latin typeface="华文细黑"/>
                <a:ea typeface="华文细黑"/>
                <a:cs typeface="华文细黑"/>
              </a:rPr>
              <a:t> </a:t>
            </a:r>
            <a:endParaRPr lang="en-US" sz="2400" dirty="0">
              <a:solidFill>
                <a:srgbClr val="FF0000"/>
              </a:solidFill>
              <a:latin typeface="华文细黑"/>
              <a:ea typeface="华文细黑"/>
              <a:cs typeface="华文细黑"/>
            </a:endParaRPr>
          </a:p>
        </p:txBody>
      </p:sp>
      <p:sp>
        <p:nvSpPr>
          <p:cNvPr id="7" name="Rectangle 6"/>
          <p:cNvSpPr/>
          <p:nvPr/>
        </p:nvSpPr>
        <p:spPr>
          <a:xfrm>
            <a:off x="24049" y="2932520"/>
            <a:ext cx="9144001" cy="3785652"/>
          </a:xfrm>
          <a:prstGeom prst="rect">
            <a:avLst/>
          </a:prstGeom>
        </p:spPr>
        <p:txBody>
          <a:bodyPr wrap="square">
            <a:spAutoFit/>
          </a:bodyPr>
          <a:lstStyle/>
          <a:p>
            <a:r>
              <a:rPr lang="en-US" sz="2400" b="1" dirty="0"/>
              <a:t>2. A perfect female companion. </a:t>
            </a:r>
            <a:r>
              <a:rPr lang="en-US" sz="2400" b="1" dirty="0" err="1" smtClean="0"/>
              <a:t>B.Her</a:t>
            </a:r>
            <a:r>
              <a:rPr lang="en-US" sz="2400" b="1" dirty="0" smtClean="0"/>
              <a:t> </a:t>
            </a:r>
            <a:r>
              <a:rPr lang="en-US" sz="2400" b="1" dirty="0"/>
              <a:t>purpose.</a:t>
            </a:r>
            <a:r>
              <a:rPr lang="en-US" sz="2400" dirty="0"/>
              <a:t>(1)She was a ruler over his Father’s </a:t>
            </a:r>
            <a:r>
              <a:rPr lang="en-US" sz="2400" dirty="0" err="1"/>
              <a:t>creation.</a:t>
            </a:r>
            <a:r>
              <a:rPr lang="en-US" sz="2400" dirty="0" err="1">
                <a:solidFill>
                  <a:srgbClr val="0000FF"/>
                </a:solidFill>
              </a:rPr>
              <a:t>“Then</a:t>
            </a:r>
            <a:r>
              <a:rPr lang="en-US" sz="2400" dirty="0">
                <a:solidFill>
                  <a:srgbClr val="0000FF"/>
                </a:solidFill>
              </a:rPr>
              <a:t> God </a:t>
            </a:r>
            <a:r>
              <a:rPr lang="en-US" sz="2400" dirty="0" err="1">
                <a:solidFill>
                  <a:srgbClr val="0000FF"/>
                </a:solidFill>
              </a:rPr>
              <a:t>said,Let</a:t>
            </a:r>
            <a:r>
              <a:rPr lang="en-US" sz="2400" dirty="0">
                <a:solidFill>
                  <a:srgbClr val="0000FF"/>
                </a:solidFill>
              </a:rPr>
              <a:t> us make mankind in our image</a:t>
            </a:r>
            <a:r>
              <a:rPr lang="en-US" sz="2400" dirty="0" smtClean="0">
                <a:solidFill>
                  <a:srgbClr val="0000FF"/>
                </a:solidFill>
              </a:rPr>
              <a:t>, in </a:t>
            </a:r>
            <a:r>
              <a:rPr lang="en-US" sz="2400" dirty="0">
                <a:solidFill>
                  <a:srgbClr val="0000FF"/>
                </a:solidFill>
              </a:rPr>
              <a:t>our </a:t>
            </a:r>
            <a:r>
              <a:rPr lang="en-US" sz="2400" dirty="0" err="1">
                <a:solidFill>
                  <a:srgbClr val="0000FF"/>
                </a:solidFill>
              </a:rPr>
              <a:t>likeness,so</a:t>
            </a:r>
            <a:r>
              <a:rPr lang="en-US" sz="2400" dirty="0">
                <a:solidFill>
                  <a:srgbClr val="0000FF"/>
                </a:solidFill>
              </a:rPr>
              <a:t> that they may rule over the fish in the sea and the birds in the </a:t>
            </a:r>
            <a:r>
              <a:rPr lang="en-US" sz="2400" dirty="0" err="1">
                <a:solidFill>
                  <a:srgbClr val="0000FF"/>
                </a:solidFill>
              </a:rPr>
              <a:t>sky,over</a:t>
            </a:r>
            <a:r>
              <a:rPr lang="en-US" sz="2400" dirty="0">
                <a:solidFill>
                  <a:srgbClr val="0000FF"/>
                </a:solidFill>
              </a:rPr>
              <a:t> the livestock and all the wild animals, and over all the creatures that move along the ground</a:t>
            </a:r>
            <a:r>
              <a:rPr lang="en-US" sz="2400" dirty="0" smtClean="0">
                <a:solidFill>
                  <a:srgbClr val="0000FF"/>
                </a:solidFill>
              </a:rPr>
              <a:t>”(</a:t>
            </a:r>
            <a:r>
              <a:rPr lang="en-US" sz="2400" dirty="0">
                <a:solidFill>
                  <a:srgbClr val="0000FF"/>
                </a:solidFill>
              </a:rPr>
              <a:t>1:26)</a:t>
            </a:r>
            <a:r>
              <a:rPr lang="en-US" sz="2400" dirty="0" smtClean="0">
                <a:solidFill>
                  <a:srgbClr val="0000FF"/>
                </a:solidFill>
              </a:rPr>
              <a:t>.</a:t>
            </a:r>
            <a:r>
              <a:rPr lang="en-US" sz="2400" dirty="0" smtClean="0"/>
              <a:t>(</a:t>
            </a:r>
            <a:r>
              <a:rPr lang="en-US" sz="2400" dirty="0"/>
              <a:t>2)She was a manager of her </a:t>
            </a:r>
            <a:r>
              <a:rPr lang="en-US" sz="2400" dirty="0" err="1"/>
              <a:t>home</a:t>
            </a:r>
            <a:r>
              <a:rPr lang="en-US" sz="2400" dirty="0" err="1" smtClean="0"/>
              <a:t>.</a:t>
            </a:r>
            <a:r>
              <a:rPr lang="en-US" sz="2400" dirty="0" err="1" smtClean="0">
                <a:solidFill>
                  <a:srgbClr val="0000FF"/>
                </a:solidFill>
              </a:rPr>
              <a:t>“</a:t>
            </a:r>
            <a:r>
              <a:rPr lang="en-US" sz="2400" dirty="0" err="1">
                <a:solidFill>
                  <a:srgbClr val="0000FF"/>
                </a:solidFill>
              </a:rPr>
              <a:t>To</a:t>
            </a:r>
            <a:r>
              <a:rPr lang="en-US" sz="2400" dirty="0">
                <a:solidFill>
                  <a:srgbClr val="0000FF"/>
                </a:solidFill>
              </a:rPr>
              <a:t> manage their homes”(1Ti.5:</a:t>
            </a:r>
            <a:r>
              <a:rPr lang="en-US" sz="2400" dirty="0" smtClean="0">
                <a:solidFill>
                  <a:srgbClr val="0000FF"/>
                </a:solidFill>
              </a:rPr>
              <a:t>14)</a:t>
            </a:r>
            <a:r>
              <a:rPr lang="en-US" sz="2400" dirty="0">
                <a:solidFill>
                  <a:srgbClr val="0000FF"/>
                </a:solidFill>
              </a:rPr>
              <a:t>.</a:t>
            </a:r>
            <a:r>
              <a:rPr lang="en-US" sz="2400" dirty="0"/>
              <a:t>This does not mean that she cannot work outside of the </a:t>
            </a:r>
            <a:r>
              <a:rPr lang="en-US" sz="2400" dirty="0" err="1"/>
              <a:t>home,but</a:t>
            </a:r>
            <a:r>
              <a:rPr lang="en-US" sz="2400" dirty="0"/>
              <a:t> that she has a nesting </a:t>
            </a:r>
            <a:r>
              <a:rPr lang="en-US" sz="2400" dirty="0" err="1"/>
              <a:t>instinct.Look</a:t>
            </a:r>
            <a:r>
              <a:rPr lang="en-US" sz="2400" dirty="0"/>
              <a:t> at a bachelor’s </a:t>
            </a:r>
            <a:r>
              <a:rPr lang="en-US" sz="2400" dirty="0" smtClean="0"/>
              <a:t>apartment </a:t>
            </a:r>
            <a:r>
              <a:rPr lang="en-US" sz="2400" dirty="0"/>
              <a:t>compared to a bachelorette’s </a:t>
            </a:r>
            <a:r>
              <a:rPr lang="en-US" sz="2400" dirty="0" err="1"/>
              <a:t>apartment.Generally</a:t>
            </a:r>
            <a:r>
              <a:rPr lang="en-US" sz="2400" dirty="0"/>
              <a:t> </a:t>
            </a:r>
            <a:r>
              <a:rPr lang="en-US" sz="2400" dirty="0" err="1"/>
              <a:t>speaking,a</a:t>
            </a:r>
            <a:r>
              <a:rPr lang="en-US" sz="2400" dirty="0"/>
              <a:t> man may have a “messy” </a:t>
            </a:r>
            <a:r>
              <a:rPr lang="en-US" sz="2400" dirty="0" err="1"/>
              <a:t>cave,but</a:t>
            </a:r>
            <a:r>
              <a:rPr lang="en-US" sz="2400" dirty="0"/>
              <a:t> a woman has a “good housekeeping” home. </a:t>
            </a:r>
            <a:endParaRPr lang="en-US" sz="2400" dirty="0">
              <a:solidFill>
                <a:srgbClr val="0000FF"/>
              </a:solidFill>
            </a:endParaRPr>
          </a:p>
        </p:txBody>
      </p:sp>
      <p:sp>
        <p:nvSpPr>
          <p:cNvPr id="5" name="TextBox 4"/>
          <p:cNvSpPr txBox="1"/>
          <p:nvPr/>
        </p:nvSpPr>
        <p:spPr>
          <a:xfrm>
            <a:off x="8478219"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(10)</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26261483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2677656"/>
          </a:xfrm>
          <a:prstGeom prst="rect">
            <a:avLst/>
          </a:prstGeom>
        </p:spPr>
        <p:txBody>
          <a:bodyPr wrap="square">
            <a:spAutoFit/>
          </a:bodyPr>
          <a:lstStyle/>
          <a:p>
            <a:r>
              <a:rPr lang="zh-CN" altLang="en-US" sz="2400" b="1" dirty="0">
                <a:solidFill>
                  <a:srgbClr val="FF0000"/>
                </a:solidFill>
                <a:latin typeface="华文细黑"/>
                <a:ea typeface="华文细黑"/>
                <a:cs typeface="华文细黑"/>
              </a:rPr>
              <a:t>二。</a:t>
            </a:r>
            <a:r>
              <a:rPr lang="en-US" sz="2400" b="1" dirty="0" smtClean="0">
                <a:solidFill>
                  <a:srgbClr val="FF0000"/>
                </a:solidFill>
                <a:latin typeface="华文细黑"/>
                <a:ea typeface="华文细黑"/>
                <a:cs typeface="华文细黑"/>
              </a:rPr>
              <a:t>一个完美的</a:t>
            </a:r>
            <a:r>
              <a:rPr lang="zh-CN" altLang="en-US" sz="2400" b="1" dirty="0" smtClean="0">
                <a:solidFill>
                  <a:srgbClr val="FF0000"/>
                </a:solidFill>
                <a:latin typeface="华文细黑"/>
                <a:ea typeface="华文细黑"/>
                <a:cs typeface="华文细黑"/>
              </a:rPr>
              <a:t>女</a:t>
            </a:r>
            <a:r>
              <a:rPr lang="en-US" sz="2400" b="1" dirty="0" smtClean="0">
                <a:solidFill>
                  <a:srgbClr val="FF0000"/>
                </a:solidFill>
                <a:latin typeface="华文细黑"/>
                <a:ea typeface="华文细黑"/>
                <a:cs typeface="华文细黑"/>
              </a:rPr>
              <a:t>性伴侣。</a:t>
            </a:r>
          </a:p>
          <a:p>
            <a:r>
              <a:rPr lang="en-US" sz="2400" dirty="0" smtClean="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她</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命令</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1）正面命令</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耶和华神吩咐他说，园中各样树上的果子，你可以随意</a:t>
            </a:r>
            <a:r>
              <a:rPr lang="en-US" sz="2400" dirty="0" smtClean="0">
                <a:solidFill>
                  <a:srgbClr val="0000FF"/>
                </a:solidFill>
                <a:latin typeface="华文细黑"/>
                <a:ea typeface="华文细黑"/>
                <a:cs typeface="华文细黑"/>
              </a:rPr>
              <a:t>吃</a:t>
            </a:r>
            <a:r>
              <a:rPr lang="en-US" altLang="zh-CN"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2:16）</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2）负面命令。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只是分别善恶树上的果子，你不可</a:t>
            </a:r>
            <a:r>
              <a:rPr lang="en-US" sz="2400" dirty="0" smtClean="0">
                <a:solidFill>
                  <a:srgbClr val="0000FF"/>
                </a:solidFill>
                <a:latin typeface="华文细黑"/>
                <a:ea typeface="华文细黑"/>
                <a:cs typeface="华文细黑"/>
              </a:rPr>
              <a:t>吃”</a:t>
            </a:r>
            <a:r>
              <a:rPr lang="en-US" sz="2400" dirty="0">
                <a:solidFill>
                  <a:srgbClr val="0000FF"/>
                </a:solidFill>
                <a:latin typeface="华文细黑"/>
                <a:ea typeface="华文细黑"/>
                <a:cs typeface="华文细黑"/>
              </a:rPr>
              <a:t>（2：17a）</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现在恐怕他伸手又摘生命树的果子吃，就永远</a:t>
            </a:r>
            <a:r>
              <a:rPr lang="en-US" sz="2400" dirty="0" smtClean="0">
                <a:solidFill>
                  <a:srgbClr val="0000FF"/>
                </a:solidFill>
                <a:latin typeface="华文细黑"/>
                <a:ea typeface="华文细黑"/>
                <a:cs typeface="华文细黑"/>
              </a:rPr>
              <a:t>活着”</a:t>
            </a:r>
            <a:r>
              <a:rPr lang="en-US" sz="2400" dirty="0">
                <a:solidFill>
                  <a:srgbClr val="0000FF"/>
                </a:solidFill>
                <a:latin typeface="华文细黑"/>
                <a:ea typeface="华文细黑"/>
                <a:cs typeface="华文细黑"/>
              </a:rPr>
              <a:t>（3：22b）</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3）严重的后果。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因为你吃的日子必定</a:t>
            </a:r>
            <a:r>
              <a:rPr lang="en-US" sz="2400" dirty="0" smtClean="0">
                <a:solidFill>
                  <a:srgbClr val="0000FF"/>
                </a:solidFill>
                <a:latin typeface="华文细黑"/>
                <a:ea typeface="华文细黑"/>
                <a:cs typeface="华文细黑"/>
              </a:rPr>
              <a:t>死”</a:t>
            </a:r>
            <a:r>
              <a:rPr lang="en-US" sz="2400" dirty="0">
                <a:solidFill>
                  <a:srgbClr val="0000FF"/>
                </a:solidFill>
                <a:latin typeface="华文细黑"/>
                <a:ea typeface="华文细黑"/>
                <a:cs typeface="华文细黑"/>
              </a:rPr>
              <a:t>（2：17b）。</a:t>
            </a:r>
          </a:p>
          <a:p>
            <a:r>
              <a:rPr lang="en-US" sz="2400" dirty="0">
                <a:solidFill>
                  <a:srgbClr val="FF0000"/>
                </a:solidFill>
                <a:latin typeface="华文细黑"/>
                <a:ea typeface="华文细黑"/>
                <a:cs typeface="华文细黑"/>
              </a:rPr>
              <a:t> </a:t>
            </a:r>
          </a:p>
        </p:txBody>
      </p:sp>
      <p:sp>
        <p:nvSpPr>
          <p:cNvPr id="7" name="Rectangle 6"/>
          <p:cNvSpPr/>
          <p:nvPr/>
        </p:nvSpPr>
        <p:spPr>
          <a:xfrm>
            <a:off x="24049" y="2144702"/>
            <a:ext cx="9144001" cy="2677656"/>
          </a:xfrm>
          <a:prstGeom prst="rect">
            <a:avLst/>
          </a:prstGeom>
        </p:spPr>
        <p:txBody>
          <a:bodyPr wrap="square">
            <a:spAutoFit/>
          </a:bodyPr>
          <a:lstStyle/>
          <a:p>
            <a:r>
              <a:rPr lang="en-US" sz="2400" b="1" dirty="0"/>
              <a:t>2</a:t>
            </a:r>
            <a:r>
              <a:rPr lang="en-US" sz="2400" b="1" dirty="0" smtClean="0"/>
              <a:t>. </a:t>
            </a:r>
            <a:r>
              <a:rPr lang="en-US" sz="2400" b="1" dirty="0" smtClean="0"/>
              <a:t>A </a:t>
            </a:r>
            <a:r>
              <a:rPr lang="en-US" sz="2400" b="1" dirty="0"/>
              <a:t>perfect </a:t>
            </a:r>
            <a:r>
              <a:rPr lang="en-US" altLang="zh-CN" sz="2400" b="1" dirty="0" smtClean="0"/>
              <a:t>fe</a:t>
            </a:r>
            <a:r>
              <a:rPr lang="en-US" sz="2400" b="1" dirty="0" smtClean="0"/>
              <a:t>male companion.</a:t>
            </a:r>
            <a:r>
              <a:rPr lang="en-US" sz="2400" b="1" dirty="0"/>
              <a:t> </a:t>
            </a:r>
            <a:r>
              <a:rPr lang="en-US" sz="2400" b="1" dirty="0" err="1" smtClean="0"/>
              <a:t>C.Her</a:t>
            </a:r>
            <a:r>
              <a:rPr lang="en-US" sz="2400" b="1" dirty="0" smtClean="0"/>
              <a:t> </a:t>
            </a:r>
            <a:r>
              <a:rPr lang="en-US" sz="2400" b="1" dirty="0"/>
              <a:t>commands.</a:t>
            </a:r>
            <a:r>
              <a:rPr lang="en-US" sz="2400" dirty="0"/>
              <a:t> (1)Positive commands. </a:t>
            </a:r>
            <a:r>
              <a:rPr lang="en-US" sz="2400" dirty="0">
                <a:solidFill>
                  <a:srgbClr val="0000FF"/>
                </a:solidFill>
              </a:rPr>
              <a:t>“And the Lord God </a:t>
            </a:r>
            <a:r>
              <a:rPr lang="en-US" sz="2400" dirty="0" smtClean="0">
                <a:solidFill>
                  <a:srgbClr val="0000FF"/>
                </a:solidFill>
              </a:rPr>
              <a:t>command</a:t>
            </a:r>
            <a:r>
              <a:rPr lang="en-US" altLang="zh-CN" sz="2400" dirty="0" smtClean="0">
                <a:solidFill>
                  <a:srgbClr val="0000FF"/>
                </a:solidFill>
              </a:rPr>
              <a:t>-</a:t>
            </a:r>
            <a:r>
              <a:rPr lang="en-US" sz="2400" dirty="0" err="1" smtClean="0">
                <a:solidFill>
                  <a:srgbClr val="0000FF"/>
                </a:solidFill>
              </a:rPr>
              <a:t>ed</a:t>
            </a:r>
            <a:r>
              <a:rPr lang="en-US" sz="2400" dirty="0" smtClean="0">
                <a:solidFill>
                  <a:srgbClr val="0000FF"/>
                </a:solidFill>
              </a:rPr>
              <a:t> </a:t>
            </a:r>
            <a:r>
              <a:rPr lang="en-US" sz="2400" dirty="0">
                <a:solidFill>
                  <a:srgbClr val="0000FF"/>
                </a:solidFill>
              </a:rPr>
              <a:t>the man, “You are free to eat from any tree in the garden”(2:16). </a:t>
            </a:r>
            <a:r>
              <a:rPr lang="en-US" sz="2400" dirty="0"/>
              <a:t>(2)Negative commands. </a:t>
            </a:r>
            <a:r>
              <a:rPr lang="en-US" sz="2400" dirty="0">
                <a:solidFill>
                  <a:srgbClr val="0000FF"/>
                </a:solidFill>
              </a:rPr>
              <a:t>“But you must not eat from the tree of the knowledge of good and evil”(2:17a). “He must not be allowed to reach out his hand and take also from the tree of life and eat, and live forever”(3:22b). </a:t>
            </a:r>
            <a:r>
              <a:rPr lang="en-US" sz="2400" dirty="0"/>
              <a:t>(3) Serious consequences. </a:t>
            </a:r>
            <a:r>
              <a:rPr lang="en-US" sz="2400" dirty="0">
                <a:solidFill>
                  <a:srgbClr val="0000FF"/>
                </a:solidFill>
              </a:rPr>
              <a:t>“For when you eat from it you will certainly die”(2:17b). </a:t>
            </a:r>
          </a:p>
        </p:txBody>
      </p:sp>
      <p:sp>
        <p:nvSpPr>
          <p:cNvPr id="5" name="TextBox 4"/>
          <p:cNvSpPr txBox="1"/>
          <p:nvPr/>
        </p:nvSpPr>
        <p:spPr>
          <a:xfrm>
            <a:off x="8498065"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(11)</a:t>
            </a:r>
            <a:endParaRPr lang="en-US" sz="2800" dirty="0">
              <a:solidFill>
                <a:srgbClr val="008000"/>
              </a:solidFill>
              <a:latin typeface="Arial Narrow"/>
              <a:ea typeface="华文细黑"/>
              <a:cs typeface="Arial Narrow"/>
            </a:endParaRPr>
          </a:p>
        </p:txBody>
      </p:sp>
      <p:pic>
        <p:nvPicPr>
          <p:cNvPr id="6" name="Picture 5"/>
          <p:cNvPicPr>
            <a:picLocks noChangeAspect="1"/>
          </p:cNvPicPr>
          <p:nvPr/>
        </p:nvPicPr>
        <p:blipFill>
          <a:blip r:embed="rId3"/>
          <a:stretch>
            <a:fillRect/>
          </a:stretch>
        </p:blipFill>
        <p:spPr>
          <a:xfrm>
            <a:off x="1435100" y="4769642"/>
            <a:ext cx="6261100" cy="2108200"/>
          </a:xfrm>
          <a:prstGeom prst="rect">
            <a:avLst/>
          </a:prstGeom>
        </p:spPr>
      </p:pic>
      <p:sp>
        <p:nvSpPr>
          <p:cNvPr id="9" name="TextBox 8"/>
          <p:cNvSpPr txBox="1"/>
          <p:nvPr/>
        </p:nvSpPr>
        <p:spPr>
          <a:xfrm>
            <a:off x="995201" y="4691640"/>
            <a:ext cx="1619396" cy="461665"/>
          </a:xfrm>
          <a:prstGeom prst="rect">
            <a:avLst/>
          </a:prstGeom>
          <a:noFill/>
        </p:spPr>
        <p:txBody>
          <a:bodyPr wrap="square" rtlCol="0">
            <a:spAutoFit/>
          </a:bodyPr>
          <a:lstStyle/>
          <a:p>
            <a:r>
              <a:rPr lang="en-US" sz="2400" dirty="0">
                <a:solidFill>
                  <a:srgbClr val="FF0000"/>
                </a:solidFill>
                <a:latin typeface="华文细黑"/>
                <a:ea typeface="华文细黑"/>
                <a:cs typeface="华文细黑"/>
              </a:rPr>
              <a:t>生命树</a:t>
            </a:r>
            <a:endParaRPr lang="en-US" sz="2400" dirty="0">
              <a:solidFill>
                <a:srgbClr val="FF0000"/>
              </a:solidFill>
            </a:endParaRPr>
          </a:p>
        </p:txBody>
      </p:sp>
      <p:sp>
        <p:nvSpPr>
          <p:cNvPr id="10" name="TextBox 9"/>
          <p:cNvSpPr txBox="1"/>
          <p:nvPr/>
        </p:nvSpPr>
        <p:spPr>
          <a:xfrm>
            <a:off x="3612762" y="4769344"/>
            <a:ext cx="2195311" cy="461665"/>
          </a:xfrm>
          <a:prstGeom prst="rect">
            <a:avLst/>
          </a:prstGeom>
          <a:noFill/>
        </p:spPr>
        <p:txBody>
          <a:bodyPr wrap="square" rtlCol="0">
            <a:spAutoFit/>
          </a:bodyPr>
          <a:lstStyle/>
          <a:p>
            <a:r>
              <a:rPr lang="en-US" sz="2400" dirty="0">
                <a:solidFill>
                  <a:srgbClr val="FF0000"/>
                </a:solidFill>
                <a:latin typeface="华文细黑"/>
                <a:ea typeface="华文细黑"/>
                <a:cs typeface="华文细黑"/>
              </a:rPr>
              <a:t>分别善恶树</a:t>
            </a:r>
            <a:endParaRPr lang="en-US" sz="2400" dirty="0">
              <a:solidFill>
                <a:srgbClr val="FF0000"/>
              </a:solidFill>
            </a:endParaRPr>
          </a:p>
        </p:txBody>
      </p:sp>
      <p:sp>
        <p:nvSpPr>
          <p:cNvPr id="11" name="TextBox 10"/>
          <p:cNvSpPr txBox="1"/>
          <p:nvPr/>
        </p:nvSpPr>
        <p:spPr>
          <a:xfrm>
            <a:off x="3597078" y="5481964"/>
            <a:ext cx="2195311" cy="830997"/>
          </a:xfrm>
          <a:prstGeom prst="rect">
            <a:avLst/>
          </a:prstGeom>
          <a:noFill/>
        </p:spPr>
        <p:txBody>
          <a:bodyPr wrap="square" rtlCol="0">
            <a:spAutoFit/>
          </a:bodyPr>
          <a:lstStyle/>
          <a:p>
            <a:pPr algn="ctr"/>
            <a:r>
              <a:rPr lang="zh-CN" altLang="en-US" sz="2400" dirty="0" smtClean="0">
                <a:solidFill>
                  <a:srgbClr val="FF0000"/>
                </a:solidFill>
                <a:latin typeface="华文细黑"/>
                <a:ea typeface="华文细黑"/>
                <a:cs typeface="华文细黑"/>
              </a:rPr>
              <a:t>两棵</a:t>
            </a:r>
            <a:r>
              <a:rPr lang="zh-TW" altLang="en-US" sz="2400" dirty="0" smtClean="0">
                <a:solidFill>
                  <a:srgbClr val="FF0000"/>
                </a:solidFill>
                <a:latin typeface="华文细黑"/>
                <a:ea typeface="华文细黑"/>
                <a:cs typeface="华文细黑"/>
              </a:rPr>
              <a:t>树</a:t>
            </a:r>
            <a:r>
              <a:rPr lang="zh-CN" altLang="en-US" sz="2400" dirty="0" smtClean="0">
                <a:solidFill>
                  <a:srgbClr val="FF0000"/>
                </a:solidFill>
                <a:latin typeface="华文细黑"/>
                <a:ea typeface="华文细黑"/>
                <a:cs typeface="华文细黑"/>
              </a:rPr>
              <a:t>在</a:t>
            </a:r>
            <a:r>
              <a:rPr lang="zh-TW" altLang="en-US" sz="2400" dirty="0" smtClean="0">
                <a:solidFill>
                  <a:srgbClr val="FF0000"/>
                </a:solidFill>
                <a:latin typeface="华文细黑"/>
                <a:ea typeface="华文细黑"/>
                <a:cs typeface="华文细黑"/>
              </a:rPr>
              <a:t>伊甸园</a:t>
            </a:r>
            <a:r>
              <a:rPr lang="zh-TW" altLang="en-US" sz="2400" dirty="0">
                <a:solidFill>
                  <a:srgbClr val="FF0000"/>
                </a:solidFill>
                <a:latin typeface="华文细黑"/>
                <a:ea typeface="华文细黑"/>
                <a:cs typeface="华文细黑"/>
              </a:rPr>
              <a:t>的中间。</a:t>
            </a:r>
            <a:endParaRPr lang="en-US" sz="2400" dirty="0">
              <a:solidFill>
                <a:srgbClr val="FF0000"/>
              </a:solidFill>
            </a:endParaRPr>
          </a:p>
        </p:txBody>
      </p:sp>
    </p:spTree>
    <p:extLst>
      <p:ext uri="{BB962C8B-B14F-4D97-AF65-F5344CB8AC3E}">
        <p14:creationId xmlns:p14="http://schemas.microsoft.com/office/powerpoint/2010/main" val="38235998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1938992"/>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二</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一个</a:t>
            </a:r>
            <a:r>
              <a:rPr lang="zh-TW" altLang="en-US" sz="2400" b="1" dirty="0">
                <a:solidFill>
                  <a:srgbClr val="FF0000"/>
                </a:solidFill>
                <a:latin typeface="华文细黑"/>
                <a:ea typeface="华文细黑"/>
                <a:cs typeface="华文细黑"/>
              </a:rPr>
              <a:t>完美的女性伴侣。</a:t>
            </a:r>
          </a:p>
          <a:p>
            <a:r>
              <a:rPr lang="en-US" altLang="zh-TW"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她</a:t>
            </a:r>
            <a:r>
              <a:rPr lang="zh-TW" altLang="en-US" sz="2400" b="1" dirty="0">
                <a:solidFill>
                  <a:srgbClr val="FF0000"/>
                </a:solidFill>
                <a:latin typeface="华文细黑"/>
                <a:ea typeface="华文细黑"/>
                <a:cs typeface="华文细黑"/>
              </a:rPr>
              <a:t>的长处。 </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）她优</a:t>
            </a:r>
            <a:r>
              <a:rPr lang="zh-TW" altLang="en-US" sz="2400" dirty="0" smtClean="0">
                <a:solidFill>
                  <a:srgbClr val="FF0000"/>
                </a:solidFill>
                <a:latin typeface="华文细黑"/>
                <a:ea typeface="华文细黑"/>
                <a:cs typeface="华文细黑"/>
              </a:rPr>
              <a:t>美的步</a:t>
            </a:r>
            <a:r>
              <a:rPr lang="zh-CN" altLang="en-US" sz="2400" dirty="0" smtClean="0">
                <a:solidFill>
                  <a:srgbClr val="FF0000"/>
                </a:solidFill>
                <a:latin typeface="华文细黑"/>
                <a:ea typeface="华文细黑"/>
                <a:cs typeface="华文细黑"/>
              </a:rPr>
              <a:t>伐</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）她的美丽。 汉字（女）优雅地走路。</a:t>
            </a:r>
          </a:p>
          <a:p>
            <a:r>
              <a:rPr lang="en-US" altLang="zh-TW"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她</a:t>
            </a:r>
            <a:r>
              <a:rPr lang="zh-TW" altLang="en-US" sz="2400" b="1" dirty="0">
                <a:solidFill>
                  <a:srgbClr val="FF0000"/>
                </a:solidFill>
                <a:latin typeface="华文细黑"/>
                <a:ea typeface="华文细黑"/>
                <a:cs typeface="华文细黑"/>
              </a:rPr>
              <a:t>的弱点：</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）身体不健壮。 “</a:t>
            </a:r>
            <a:r>
              <a:rPr lang="zh-TW" altLang="en-US" sz="2400" dirty="0" smtClean="0">
                <a:solidFill>
                  <a:srgbClr val="FF0000"/>
                </a:solidFill>
                <a:latin typeface="华文细黑"/>
                <a:ea typeface="华文细黑"/>
                <a:cs typeface="华文细黑"/>
              </a:rPr>
              <a:t>较弱的</a:t>
            </a:r>
            <a:r>
              <a:rPr lang="zh-CN" altLang="en-US" sz="2400" dirty="0" smtClean="0">
                <a:solidFill>
                  <a:srgbClr val="FF0000"/>
                </a:solidFill>
                <a:latin typeface="华文细黑"/>
                <a:ea typeface="华文细黑"/>
                <a:cs typeface="华文细黑"/>
              </a:rPr>
              <a:t>器皿</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彼前</a:t>
            </a:r>
            <a:r>
              <a:rPr lang="en-US" altLang="zh-TW" sz="2400" dirty="0" smtClean="0">
                <a:solidFill>
                  <a:srgbClr val="FF0000"/>
                </a:solidFill>
                <a:latin typeface="华文细黑"/>
                <a:ea typeface="华文细黑"/>
                <a:cs typeface="华文细黑"/>
              </a:rPr>
              <a:t>3</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7</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）需要一个伴侣，</a:t>
            </a:r>
            <a:r>
              <a:rPr lang="zh-TW" altLang="en-US" sz="2400" dirty="0" smtClean="0">
                <a:solidFill>
                  <a:srgbClr val="0000FF"/>
                </a:solidFill>
                <a:latin typeface="华文细黑"/>
                <a:ea typeface="华文细黑"/>
                <a:cs typeface="华文细黑"/>
              </a:rPr>
              <a:t>“</a:t>
            </a:r>
            <a:r>
              <a:rPr lang="en-US" sz="2400" dirty="0">
                <a:solidFill>
                  <a:srgbClr val="0000FF"/>
                </a:solidFill>
              </a:rPr>
              <a:t>你必恋慕你</a:t>
            </a:r>
            <a:r>
              <a:rPr lang="en-US" sz="2400" dirty="0" smtClean="0">
                <a:solidFill>
                  <a:srgbClr val="0000FF"/>
                </a:solidFill>
              </a:rPr>
              <a:t>丈夫</a:t>
            </a:r>
            <a:r>
              <a:rPr lang="zh-TW" alt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创</a:t>
            </a:r>
            <a:r>
              <a:rPr lang="en-US" altLang="zh-TW" sz="2400" dirty="0" smtClean="0">
                <a:solidFill>
                  <a:srgbClr val="0000FF"/>
                </a:solidFill>
                <a:latin typeface="华文细黑"/>
                <a:ea typeface="华文细黑"/>
                <a:cs typeface="华文细黑"/>
              </a:rPr>
              <a:t>3</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16</a:t>
            </a:r>
            <a:r>
              <a:rPr lang="zh-TW" altLang="en-US" sz="2400" dirty="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Rectangle 6"/>
          <p:cNvSpPr/>
          <p:nvPr/>
        </p:nvSpPr>
        <p:spPr>
          <a:xfrm>
            <a:off x="24049" y="1891632"/>
            <a:ext cx="9144001" cy="2308324"/>
          </a:xfrm>
          <a:prstGeom prst="rect">
            <a:avLst/>
          </a:prstGeom>
        </p:spPr>
        <p:txBody>
          <a:bodyPr wrap="square">
            <a:spAutoFit/>
          </a:bodyPr>
          <a:lstStyle/>
          <a:p>
            <a:r>
              <a:rPr lang="en-US" sz="2400" b="1" dirty="0"/>
              <a:t>2</a:t>
            </a:r>
            <a:r>
              <a:rPr lang="en-US" sz="2400" b="1" dirty="0" smtClean="0"/>
              <a:t>. A </a:t>
            </a:r>
            <a:r>
              <a:rPr lang="en-US" sz="2400" b="1" dirty="0"/>
              <a:t>perfect </a:t>
            </a:r>
            <a:r>
              <a:rPr lang="en-US" altLang="zh-CN" sz="2400" b="1" dirty="0" smtClean="0"/>
              <a:t>fe</a:t>
            </a:r>
            <a:r>
              <a:rPr lang="en-US" sz="2400" b="1" dirty="0" smtClean="0"/>
              <a:t>male companion.</a:t>
            </a:r>
            <a:r>
              <a:rPr lang="en-US" sz="2400" b="1" dirty="0"/>
              <a:t> </a:t>
            </a:r>
            <a:endParaRPr lang="en-US" sz="2400" b="1" dirty="0" smtClean="0"/>
          </a:p>
          <a:p>
            <a:r>
              <a:rPr lang="en-US" sz="2400" b="1" dirty="0"/>
              <a:t>D. Her strengths.</a:t>
            </a:r>
            <a:r>
              <a:rPr lang="en-US" sz="2400" dirty="0"/>
              <a:t> (1) Her graceful walk. (2) Her beauty. Chinese character for female (</a:t>
            </a:r>
            <a:r>
              <a:rPr lang="zh-CN" altLang="en-US" sz="2400" dirty="0"/>
              <a:t>女</a:t>
            </a:r>
            <a:r>
              <a:rPr lang="en-US" sz="2400" dirty="0"/>
              <a:t>) gracefully walking. </a:t>
            </a:r>
            <a:endParaRPr lang="en-US" sz="2400" dirty="0" smtClean="0"/>
          </a:p>
          <a:p>
            <a:r>
              <a:rPr lang="en-US" sz="2400" b="1" dirty="0" smtClean="0"/>
              <a:t>E</a:t>
            </a:r>
            <a:r>
              <a:rPr lang="en-US" sz="2400" b="1" dirty="0"/>
              <a:t>. Her weaknesses.</a:t>
            </a:r>
            <a:r>
              <a:rPr lang="en-US" sz="2400" dirty="0"/>
              <a:t>(1)Not as strong physically. “Weaker </a:t>
            </a:r>
            <a:r>
              <a:rPr lang="en-US" sz="2400" dirty="0" smtClean="0"/>
              <a:t>vessel”</a:t>
            </a:r>
            <a:r>
              <a:rPr lang="en-US" sz="2400" dirty="0"/>
              <a:t>(1Pe.3:7).(2)Need for a </a:t>
            </a:r>
            <a:r>
              <a:rPr lang="en-US" sz="2400" dirty="0" err="1"/>
              <a:t>companion.</a:t>
            </a:r>
            <a:r>
              <a:rPr lang="en-US" sz="2400" dirty="0" err="1">
                <a:solidFill>
                  <a:srgbClr val="0000FF"/>
                </a:solidFill>
              </a:rPr>
              <a:t>“Your</a:t>
            </a:r>
            <a:r>
              <a:rPr lang="en-US" sz="2400" dirty="0">
                <a:solidFill>
                  <a:srgbClr val="0000FF"/>
                </a:solidFill>
              </a:rPr>
              <a:t> desire will be for your husband” </a:t>
            </a:r>
            <a:endParaRPr lang="en-US" sz="2400" dirty="0" smtClean="0">
              <a:solidFill>
                <a:srgbClr val="0000FF"/>
              </a:solidFill>
            </a:endParaRPr>
          </a:p>
          <a:p>
            <a:r>
              <a:rPr lang="en-US" sz="2400" dirty="0" smtClean="0">
                <a:solidFill>
                  <a:srgbClr val="0000FF"/>
                </a:solidFill>
              </a:rPr>
              <a:t>(</a:t>
            </a:r>
            <a:r>
              <a:rPr lang="en-US" sz="2400" dirty="0">
                <a:solidFill>
                  <a:srgbClr val="0000FF"/>
                </a:solidFill>
              </a:rPr>
              <a:t>Ge.3:16). </a:t>
            </a:r>
          </a:p>
        </p:txBody>
      </p:sp>
      <p:sp>
        <p:nvSpPr>
          <p:cNvPr id="5" name="TextBox 4"/>
          <p:cNvSpPr txBox="1"/>
          <p:nvPr/>
        </p:nvSpPr>
        <p:spPr>
          <a:xfrm>
            <a:off x="8517911"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(12)</a:t>
            </a:r>
            <a:endParaRPr lang="en-US" sz="2800" dirty="0">
              <a:solidFill>
                <a:srgbClr val="008000"/>
              </a:solidFill>
              <a:latin typeface="Arial Narrow"/>
              <a:ea typeface="华文细黑"/>
              <a:cs typeface="Arial Narrow"/>
            </a:endParaRPr>
          </a:p>
        </p:txBody>
      </p:sp>
      <p:pic>
        <p:nvPicPr>
          <p:cNvPr id="2" name="Picture 1" descr="Screen Shot 2017-12-19 at 10.15.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74" y="5246940"/>
            <a:ext cx="6184900" cy="1625600"/>
          </a:xfrm>
          <a:prstGeom prst="rect">
            <a:avLst/>
          </a:prstGeom>
        </p:spPr>
      </p:pic>
      <p:sp>
        <p:nvSpPr>
          <p:cNvPr id="3" name="TextBox 2"/>
          <p:cNvSpPr txBox="1"/>
          <p:nvPr/>
        </p:nvSpPr>
        <p:spPr>
          <a:xfrm>
            <a:off x="1404089" y="3991746"/>
            <a:ext cx="6339949" cy="1200328"/>
          </a:xfrm>
          <a:prstGeom prst="rect">
            <a:avLst/>
          </a:prstGeom>
          <a:noFill/>
        </p:spPr>
        <p:txBody>
          <a:bodyPr wrap="square" rtlCol="0">
            <a:spAutoFit/>
          </a:bodyPr>
          <a:lstStyle/>
          <a:p>
            <a:pPr algn="ctr"/>
            <a:r>
              <a:rPr lang="zh-TW" altLang="en-US" sz="2400" dirty="0">
                <a:solidFill>
                  <a:srgbClr val="FF0000"/>
                </a:solidFill>
                <a:latin typeface="华文细黑"/>
                <a:ea typeface="华文细黑"/>
                <a:cs typeface="华文细黑"/>
              </a:rPr>
              <a:t>男人和女人是平等的。 女人是“</a:t>
            </a:r>
            <a:r>
              <a:rPr lang="zh-TW" altLang="en-US" sz="2400" dirty="0" smtClean="0">
                <a:solidFill>
                  <a:srgbClr val="FF0000"/>
                </a:solidFill>
                <a:latin typeface="华文细黑"/>
                <a:ea typeface="华文细黑"/>
                <a:cs typeface="华文细黑"/>
              </a:rPr>
              <a:t>较弱的</a:t>
            </a:r>
            <a:r>
              <a:rPr lang="zh-CN" altLang="en-US" sz="2400" dirty="0" smtClean="0">
                <a:solidFill>
                  <a:srgbClr val="FF0000"/>
                </a:solidFill>
                <a:latin typeface="华文细黑"/>
                <a:ea typeface="华文细黑"/>
                <a:cs typeface="华文细黑"/>
              </a:rPr>
              <a:t>器皿</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 这是一个恭维</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她</a:t>
            </a:r>
            <a:r>
              <a:rPr lang="zh-CN" altLang="en-US" sz="2400" dirty="0" smtClean="0">
                <a:solidFill>
                  <a:srgbClr val="FF0000"/>
                </a:solidFill>
                <a:latin typeface="华文细黑"/>
                <a:ea typeface="华文细黑"/>
                <a:cs typeface="华文细黑"/>
              </a:rPr>
              <a:t>不是不及男人那么有价值</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而是比较脆弱，需要强大而又有爱心的领导。</a:t>
            </a:r>
            <a:endParaRPr 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2755210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1569660"/>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三</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结婚的</a:t>
            </a:r>
            <a:r>
              <a:rPr lang="en-US" sz="2400" b="1" dirty="0" smtClean="0">
                <a:solidFill>
                  <a:srgbClr val="FF0000"/>
                </a:solidFill>
                <a:latin typeface="华文细黑"/>
                <a:ea typeface="华文细黑"/>
                <a:cs typeface="华文细黑"/>
              </a:rPr>
              <a:t>同伴</a:t>
            </a:r>
            <a:r>
              <a:rPr lang="zh-CN" altLang="en-US" sz="2400" b="1" dirty="0" smtClean="0">
                <a:solidFill>
                  <a:srgbClr val="FF0000"/>
                </a:solidFill>
              </a:rPr>
              <a:t>。</a:t>
            </a:r>
            <a:r>
              <a:rPr lang="en-US" sz="2400" dirty="0" smtClean="0">
                <a:solidFill>
                  <a:srgbClr val="FF0000"/>
                </a:solidFill>
              </a:rPr>
              <a:t>婚姻</a:t>
            </a:r>
            <a:r>
              <a:rPr lang="zh-CN" altLang="en-US" sz="2400" dirty="0" smtClean="0">
                <a:solidFill>
                  <a:srgbClr val="FF0000"/>
                </a:solidFill>
              </a:rPr>
              <a:t>是</a:t>
            </a:r>
            <a:r>
              <a:rPr lang="en-US" sz="2400" dirty="0" smtClean="0">
                <a:solidFill>
                  <a:srgbClr val="FF0000"/>
                </a:solidFill>
              </a:rPr>
              <a:t>一男一女</a:t>
            </a:r>
            <a:r>
              <a:rPr lang="en-US" sz="2400" dirty="0">
                <a:solidFill>
                  <a:srgbClr val="FF0000"/>
                </a:solidFill>
              </a:rPr>
              <a:t>。 汉字为内</a:t>
            </a:r>
            <a:r>
              <a:rPr lang="en-US" sz="2400" dirty="0" smtClean="0">
                <a:solidFill>
                  <a:srgbClr val="FF0000"/>
                </a:solidFill>
              </a:rPr>
              <a:t>人(内人)。</a:t>
            </a:r>
            <a:r>
              <a:rPr lang="zh-CN" altLang="en-US" sz="2400" dirty="0" smtClean="0">
                <a:solidFill>
                  <a:srgbClr val="FF0000"/>
                </a:solidFill>
              </a:rPr>
              <a:t>神</a:t>
            </a:r>
            <a:r>
              <a:rPr lang="en-US" sz="2400" dirty="0" smtClean="0">
                <a:solidFill>
                  <a:srgbClr val="FF0000"/>
                </a:solidFill>
              </a:rPr>
              <a:t>谴责</a:t>
            </a:r>
            <a:r>
              <a:rPr lang="en-US" sz="2400" dirty="0">
                <a:solidFill>
                  <a:srgbClr val="FF0000"/>
                </a:solidFill>
              </a:rPr>
              <a:t>其他不道德的关系</a:t>
            </a:r>
            <a:r>
              <a:rPr lang="en-US" sz="2400" dirty="0" smtClean="0">
                <a:solidFill>
                  <a:srgbClr val="FF0000"/>
                </a:solidFill>
              </a:rPr>
              <a:t>。</a:t>
            </a:r>
            <a:r>
              <a:rPr lang="zh-CN" altLang="en-US" sz="2400" dirty="0">
                <a:solidFill>
                  <a:srgbClr val="FF0000"/>
                </a:solidFill>
                <a:latin typeface="华文细黑"/>
                <a:ea typeface="华文细黑"/>
                <a:cs typeface="华文细黑"/>
              </a:rPr>
              <a:t>神作为夏娃的父亲把夏娃护送到等候</a:t>
            </a:r>
            <a:r>
              <a:rPr lang="zh-CN" altLang="en-US" sz="2400" dirty="0" smtClean="0">
                <a:solidFill>
                  <a:srgbClr val="FF0000"/>
                </a:solidFill>
                <a:latin typeface="华文细黑"/>
                <a:ea typeface="华文细黑"/>
                <a:cs typeface="华文细黑"/>
              </a:rPr>
              <a:t>的亚当身边</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sz="2400" b="1" dirty="0" smtClean="0">
                <a:solidFill>
                  <a:srgbClr val="FF0000"/>
                </a:solidFill>
              </a:rPr>
              <a:t>A。</a:t>
            </a:r>
            <a:r>
              <a:rPr lang="zh-CN" altLang="en-US" sz="2400" b="1" dirty="0" smtClean="0">
                <a:solidFill>
                  <a:srgbClr val="FF0000"/>
                </a:solidFill>
              </a:rPr>
              <a:t>欢喜快乐。</a:t>
            </a:r>
            <a:r>
              <a:rPr lang="en-US" sz="2400" b="1" dirty="0" smtClean="0">
                <a:solidFill>
                  <a:srgbClr val="FF0000"/>
                </a:solidFill>
              </a:rPr>
              <a:t>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那人说，这是我骨中的骨，肉中的肉，可以称她为女人，因为她是从男人身上取出来</a:t>
            </a:r>
            <a:r>
              <a:rPr lang="en-US" sz="2400" dirty="0" smtClean="0">
                <a:solidFill>
                  <a:srgbClr val="0000FF"/>
                </a:solidFill>
                <a:latin typeface="华文细黑"/>
                <a:ea typeface="华文细黑"/>
                <a:cs typeface="华文细黑"/>
              </a:rPr>
              <a:t>的</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创2:23</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她是美丽的花！</a:t>
            </a:r>
            <a:endParaRPr lang="en-US" sz="2400" dirty="0">
              <a:solidFill>
                <a:srgbClr val="0000FF"/>
              </a:solidFill>
              <a:latin typeface="华文细黑"/>
              <a:ea typeface="华文细黑"/>
              <a:cs typeface="华文细黑"/>
            </a:endParaRPr>
          </a:p>
        </p:txBody>
      </p:sp>
      <p:sp>
        <p:nvSpPr>
          <p:cNvPr id="7" name="Rectangle 6"/>
          <p:cNvSpPr/>
          <p:nvPr/>
        </p:nvSpPr>
        <p:spPr>
          <a:xfrm>
            <a:off x="24050" y="1455108"/>
            <a:ext cx="4675740" cy="5262979"/>
          </a:xfrm>
          <a:prstGeom prst="rect">
            <a:avLst/>
          </a:prstGeom>
        </p:spPr>
        <p:txBody>
          <a:bodyPr wrap="square">
            <a:spAutoFit/>
          </a:bodyPr>
          <a:lstStyle/>
          <a:p>
            <a:r>
              <a:rPr lang="en-US" sz="2400" b="1" dirty="0"/>
              <a:t>3</a:t>
            </a:r>
            <a:r>
              <a:rPr lang="en-US" sz="2400" b="1" dirty="0" smtClean="0"/>
              <a:t>. Married </a:t>
            </a:r>
            <a:r>
              <a:rPr lang="en-US" sz="2400" b="1" dirty="0"/>
              <a:t>companions.</a:t>
            </a:r>
            <a:r>
              <a:rPr lang="en-US" sz="2400" dirty="0"/>
              <a:t> </a:t>
            </a:r>
            <a:r>
              <a:rPr lang="en-US" sz="2400" dirty="0" smtClean="0"/>
              <a:t>Marriage </a:t>
            </a:r>
            <a:r>
              <a:rPr lang="en-US" sz="2400" dirty="0" smtClean="0"/>
              <a:t>is one man </a:t>
            </a:r>
            <a:r>
              <a:rPr lang="en-US" sz="2400" dirty="0"/>
              <a:t>+ one </a:t>
            </a:r>
            <a:r>
              <a:rPr lang="en-US" sz="2400" dirty="0" smtClean="0"/>
              <a:t>woman. </a:t>
            </a:r>
            <a:r>
              <a:rPr lang="en-US" sz="2400" dirty="0"/>
              <a:t>Chinese character for inside person(</a:t>
            </a:r>
            <a:r>
              <a:rPr lang="zh-CN" altLang="en-US" sz="2400" dirty="0"/>
              <a:t>内人</a:t>
            </a:r>
            <a:r>
              <a:rPr lang="en-US" sz="2400" dirty="0"/>
              <a:t>). </a:t>
            </a:r>
            <a:r>
              <a:rPr lang="en-US" sz="2400" dirty="0" smtClean="0"/>
              <a:t>God </a:t>
            </a:r>
            <a:r>
              <a:rPr lang="en-US" sz="2400" dirty="0"/>
              <a:t>condemns other immoral relationships. God as Eve’s Father escorted Eve to the waiting Adam.  </a:t>
            </a:r>
            <a:endParaRPr lang="en-US" sz="2400" dirty="0" smtClean="0"/>
          </a:p>
          <a:p>
            <a:r>
              <a:rPr lang="en-US" sz="2400" b="1" dirty="0" smtClean="0"/>
              <a:t>A</a:t>
            </a:r>
            <a:r>
              <a:rPr lang="en-US" sz="2400" b="1" dirty="0" smtClean="0"/>
              <a:t>. Happiness</a:t>
            </a:r>
            <a:r>
              <a:rPr lang="en-US" sz="2400" b="1" dirty="0" smtClean="0"/>
              <a:t>. </a:t>
            </a:r>
            <a:r>
              <a:rPr lang="en-US" sz="2400" dirty="0" smtClean="0">
                <a:solidFill>
                  <a:srgbClr val="0000FF"/>
                </a:solidFill>
              </a:rPr>
              <a:t>“</a:t>
            </a:r>
            <a:r>
              <a:rPr lang="en-US" sz="2400" dirty="0">
                <a:solidFill>
                  <a:srgbClr val="0000FF"/>
                </a:solidFill>
              </a:rPr>
              <a:t>The man said</a:t>
            </a:r>
            <a:r>
              <a:rPr lang="en-US" sz="2400" dirty="0" smtClean="0">
                <a:solidFill>
                  <a:srgbClr val="0000FF"/>
                </a:solidFill>
              </a:rPr>
              <a:t>, This </a:t>
            </a:r>
            <a:r>
              <a:rPr lang="en-US" sz="2400" dirty="0">
                <a:solidFill>
                  <a:srgbClr val="0000FF"/>
                </a:solidFill>
              </a:rPr>
              <a:t>is now bone of my </a:t>
            </a:r>
            <a:r>
              <a:rPr lang="en-US" sz="2400" dirty="0" smtClean="0">
                <a:solidFill>
                  <a:srgbClr val="0000FF"/>
                </a:solidFill>
              </a:rPr>
              <a:t>bones </a:t>
            </a:r>
            <a:r>
              <a:rPr lang="en-US" altLang="zh-CN" sz="2400" dirty="0" smtClean="0">
                <a:solidFill>
                  <a:srgbClr val="0000FF"/>
                </a:solidFill>
              </a:rPr>
              <a:t>and </a:t>
            </a:r>
            <a:r>
              <a:rPr lang="en-US" sz="2400" dirty="0" smtClean="0">
                <a:solidFill>
                  <a:srgbClr val="0000FF"/>
                </a:solidFill>
              </a:rPr>
              <a:t>flesh </a:t>
            </a:r>
            <a:r>
              <a:rPr lang="en-US" sz="2400" dirty="0">
                <a:solidFill>
                  <a:srgbClr val="0000FF"/>
                </a:solidFill>
              </a:rPr>
              <a:t>of my </a:t>
            </a:r>
            <a:r>
              <a:rPr lang="en-US" sz="2400" dirty="0" err="1">
                <a:solidFill>
                  <a:srgbClr val="0000FF"/>
                </a:solidFill>
              </a:rPr>
              <a:t>flesh;she</a:t>
            </a:r>
            <a:r>
              <a:rPr lang="en-US" sz="2400" dirty="0">
                <a:solidFill>
                  <a:srgbClr val="0000FF"/>
                </a:solidFill>
              </a:rPr>
              <a:t> shall </a:t>
            </a:r>
            <a:r>
              <a:rPr lang="en-US" sz="2400" dirty="0" smtClean="0">
                <a:solidFill>
                  <a:srgbClr val="0000FF"/>
                </a:solidFill>
              </a:rPr>
              <a:t>be called</a:t>
            </a:r>
            <a:r>
              <a:rPr lang="en-US" sz="2400" dirty="0">
                <a:solidFill>
                  <a:srgbClr val="0000FF"/>
                </a:solidFill>
              </a:rPr>
              <a:t> </a:t>
            </a:r>
            <a:r>
              <a:rPr lang="en-US" sz="2400" dirty="0" smtClean="0">
                <a:solidFill>
                  <a:srgbClr val="0000FF"/>
                </a:solidFill>
              </a:rPr>
              <a:t>woman, for </a:t>
            </a:r>
            <a:r>
              <a:rPr lang="en-US" sz="2400" dirty="0">
                <a:solidFill>
                  <a:srgbClr val="0000FF"/>
                </a:solidFill>
              </a:rPr>
              <a:t>she was taken out of man”(Ge.2:23). </a:t>
            </a:r>
            <a:r>
              <a:rPr lang="en-US" sz="2400" dirty="0"/>
              <a:t>The Man said, “Finally! Bone of my bone, flesh of my flesh! Name her Woman for she was made from Man.</a:t>
            </a:r>
            <a:r>
              <a:rPr lang="en-US" sz="2400" dirty="0" smtClean="0"/>
              <a:t>”(</a:t>
            </a:r>
            <a:r>
              <a:rPr lang="en-US" sz="2400" dirty="0" err="1" smtClean="0"/>
              <a:t>Msg</a:t>
            </a:r>
            <a:r>
              <a:rPr lang="en-US" sz="2400" dirty="0" smtClean="0"/>
              <a:t>) She is beautiful flower!</a:t>
            </a:r>
            <a:endParaRPr lang="en-US" sz="2400" dirty="0"/>
          </a:p>
        </p:txBody>
      </p:sp>
      <p:pic>
        <p:nvPicPr>
          <p:cNvPr id="2" name="Picture 1"/>
          <p:cNvPicPr>
            <a:picLocks noChangeAspect="1"/>
          </p:cNvPicPr>
          <p:nvPr/>
        </p:nvPicPr>
        <p:blipFill>
          <a:blip r:embed="rId3"/>
          <a:stretch>
            <a:fillRect/>
          </a:stretch>
        </p:blipFill>
        <p:spPr>
          <a:xfrm>
            <a:off x="4720606" y="1560264"/>
            <a:ext cx="4444211" cy="5297735"/>
          </a:xfrm>
          <a:prstGeom prst="rect">
            <a:avLst/>
          </a:prstGeom>
        </p:spPr>
      </p:pic>
      <p:sp>
        <p:nvSpPr>
          <p:cNvPr id="6" name="TextBox 5"/>
          <p:cNvSpPr txBox="1"/>
          <p:nvPr/>
        </p:nvSpPr>
        <p:spPr>
          <a:xfrm>
            <a:off x="8498065"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(13)</a:t>
            </a:r>
            <a:endParaRPr lang="en-US" sz="2800" dirty="0">
              <a:solidFill>
                <a:srgbClr val="008000"/>
              </a:solidFill>
              <a:latin typeface="Arial Narrow"/>
              <a:ea typeface="华文细黑"/>
              <a:cs typeface="Arial Narrow"/>
            </a:endParaRPr>
          </a:p>
        </p:txBody>
      </p:sp>
      <p:sp>
        <p:nvSpPr>
          <p:cNvPr id="3" name="TextBox 2"/>
          <p:cNvSpPr txBox="1"/>
          <p:nvPr/>
        </p:nvSpPr>
        <p:spPr>
          <a:xfrm>
            <a:off x="5069429" y="6217286"/>
            <a:ext cx="3409949" cy="461665"/>
          </a:xfrm>
          <a:prstGeom prst="rect">
            <a:avLst/>
          </a:prstGeom>
          <a:noFill/>
        </p:spPr>
        <p:txBody>
          <a:bodyPr wrap="square" rtlCol="0">
            <a:spAutoFit/>
          </a:bodyPr>
          <a:lstStyle/>
          <a:p>
            <a:r>
              <a:rPr lang="zh-TW" altLang="en-US" sz="2400" dirty="0" smtClean="0">
                <a:latin typeface="华文细黑"/>
                <a:ea typeface="华文细黑"/>
                <a:cs typeface="华文细黑"/>
              </a:rPr>
              <a:t>圣经</a:t>
            </a:r>
            <a:r>
              <a:rPr lang="zh-CN" altLang="en-US" sz="2400" dirty="0" smtClean="0">
                <a:latin typeface="华文细黑"/>
                <a:ea typeface="华文细黑"/>
                <a:cs typeface="华文细黑"/>
              </a:rPr>
              <a:t>的</a:t>
            </a:r>
            <a:r>
              <a:rPr lang="zh-TW" altLang="en-US" sz="2400" dirty="0" smtClean="0">
                <a:latin typeface="华文细黑"/>
                <a:ea typeface="华文细黑"/>
                <a:cs typeface="华文细黑"/>
              </a:rPr>
              <a:t>婚姻</a:t>
            </a:r>
            <a:r>
              <a:rPr lang="zh-CN" altLang="en-US" sz="2400" dirty="0" smtClean="0">
                <a:latin typeface="华文细黑"/>
                <a:ea typeface="华文细黑"/>
                <a:cs typeface="华文细黑"/>
              </a:rPr>
              <a:t>是</a:t>
            </a:r>
            <a:r>
              <a:rPr lang="zh-TW" altLang="en-US" sz="2400" dirty="0" smtClean="0">
                <a:latin typeface="华文细黑"/>
                <a:ea typeface="华文细黑"/>
                <a:cs typeface="华文细黑"/>
              </a:rPr>
              <a:t>一男一女。</a:t>
            </a:r>
            <a:endParaRPr lang="en-US" sz="2400" dirty="0">
              <a:latin typeface="华文细黑"/>
              <a:ea typeface="华文细黑"/>
              <a:cs typeface="华文细黑"/>
            </a:endParaRPr>
          </a:p>
        </p:txBody>
      </p:sp>
    </p:spTree>
    <p:extLst>
      <p:ext uri="{BB962C8B-B14F-4D97-AF65-F5344CB8AC3E}">
        <p14:creationId xmlns:p14="http://schemas.microsoft.com/office/powerpoint/2010/main" val="3100275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1938992"/>
          </a:xfrm>
          <a:prstGeom prst="rect">
            <a:avLst/>
          </a:prstGeom>
        </p:spPr>
        <p:txBody>
          <a:bodyPr wrap="square">
            <a:spAutoFit/>
          </a:bodyPr>
          <a:lstStyle/>
          <a:p>
            <a:r>
              <a:rPr lang="zh-CN" altLang="en-US" sz="2400" b="1" dirty="0">
                <a:solidFill>
                  <a:srgbClr val="FF0000"/>
                </a:solidFill>
                <a:latin typeface="华文细黑"/>
                <a:ea typeface="华文细黑"/>
                <a:cs typeface="华文细黑"/>
              </a:rPr>
              <a:t>三</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结婚的</a:t>
            </a:r>
            <a:r>
              <a:rPr lang="en-US" sz="2400" b="1" dirty="0">
                <a:solidFill>
                  <a:srgbClr val="FF0000"/>
                </a:solidFill>
                <a:latin typeface="华文细黑"/>
                <a:ea typeface="华文细黑"/>
                <a:cs typeface="华文细黑"/>
              </a:rPr>
              <a:t>同伴</a:t>
            </a:r>
            <a:r>
              <a:rPr lang="zh-CN" altLang="en-US" sz="2400" b="1" dirty="0">
                <a:solidFill>
                  <a:srgbClr val="FF0000"/>
                </a:solidFill>
                <a:latin typeface="华文细黑"/>
                <a:ea typeface="华文细黑"/>
                <a:cs typeface="华文细黑"/>
              </a:rPr>
              <a:t>。</a:t>
            </a:r>
            <a:endParaRPr lang="en-US" altLang="zh-CN" sz="2400" b="1" dirty="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目的。</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因此，人要离开父母与妻子连合，二人成为</a:t>
            </a:r>
            <a:r>
              <a:rPr lang="en-US" sz="2400" dirty="0" smtClean="0">
                <a:solidFill>
                  <a:srgbClr val="0000FF"/>
                </a:solidFill>
                <a:latin typeface="华文细黑"/>
                <a:ea typeface="华文细黑"/>
                <a:cs typeface="华文细黑"/>
              </a:rPr>
              <a:t>一体</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2</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24</a:t>
            </a:r>
            <a:r>
              <a:rPr lang="zh-TW" altLang="en-US" sz="2400" dirty="0">
                <a:solidFill>
                  <a:srgbClr val="0000FF"/>
                </a:solidFill>
                <a:latin typeface="华文细黑"/>
                <a:ea typeface="华文细黑"/>
                <a:cs typeface="华文细黑"/>
              </a:rPr>
              <a:t>：太</a:t>
            </a:r>
            <a:r>
              <a:rPr lang="en-US" altLang="zh-TW" sz="2400" dirty="0">
                <a:solidFill>
                  <a:srgbClr val="0000FF"/>
                </a:solidFill>
                <a:latin typeface="华文细黑"/>
                <a:ea typeface="华文细黑"/>
                <a:cs typeface="华文细黑"/>
              </a:rPr>
              <a:t>19</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5;</a:t>
            </a:r>
            <a:r>
              <a:rPr lang="zh-TW" altLang="en-US" sz="2400" dirty="0">
                <a:solidFill>
                  <a:srgbClr val="0000FF"/>
                </a:solidFill>
                <a:latin typeface="华文细黑"/>
                <a:ea typeface="华文细黑"/>
                <a:cs typeface="华文细黑"/>
              </a:rPr>
              <a:t>弗</a:t>
            </a:r>
            <a:r>
              <a:rPr lang="en-US" altLang="zh-TW" sz="2400" dirty="0">
                <a:solidFill>
                  <a:srgbClr val="0000FF"/>
                </a:solidFill>
                <a:latin typeface="华文细黑"/>
                <a:ea typeface="华文细黑"/>
                <a:cs typeface="华文细黑"/>
              </a:rPr>
              <a:t>5</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31</a:t>
            </a:r>
            <a:r>
              <a:rPr lang="zh-TW" altLang="en-US" sz="2400" dirty="0">
                <a:solidFill>
                  <a:srgbClr val="0000FF"/>
                </a:solidFill>
                <a:latin typeface="华文细黑"/>
                <a:ea typeface="华文细黑"/>
                <a:cs typeface="华文细黑"/>
              </a:rPr>
              <a:t>）。 </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）离开以前的家庭（父母）。 （</a:t>
            </a:r>
            <a:r>
              <a:rPr lang="en-US" altLang="zh-TW" sz="2400" dirty="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）成为一个新的家庭（与自己的伴侣</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3</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成为一个</a:t>
            </a:r>
            <a:r>
              <a:rPr lang="zh-CN" altLang="en-US" sz="2400" dirty="0" smtClean="0">
                <a:solidFill>
                  <a:srgbClr val="FF0000"/>
                </a:solidFill>
                <a:latin typeface="华文细黑"/>
                <a:ea typeface="华文细黑"/>
                <a:cs typeface="华文细黑"/>
              </a:rPr>
              <a:t>身</a:t>
            </a:r>
            <a:r>
              <a:rPr lang="zh-TW" altLang="en-US" sz="2400" dirty="0" smtClean="0">
                <a:solidFill>
                  <a:srgbClr val="FF0000"/>
                </a:solidFill>
                <a:latin typeface="华文细黑"/>
                <a:ea typeface="华文细黑"/>
                <a:cs typeface="华文细黑"/>
              </a:rPr>
              <a:t>体</a:t>
            </a:r>
            <a:r>
              <a:rPr lang="zh-TW" altLang="en-US" sz="2400" dirty="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当时夫妻二人赤身露体，并不</a:t>
            </a:r>
            <a:r>
              <a:rPr lang="en-US" sz="2400" dirty="0" smtClean="0">
                <a:solidFill>
                  <a:srgbClr val="0000FF"/>
                </a:solidFill>
                <a:latin typeface="华文细黑"/>
                <a:ea typeface="华文细黑"/>
                <a:cs typeface="华文细黑"/>
              </a:rPr>
              <a:t>羞耻</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2:25</a:t>
            </a:r>
            <a:r>
              <a:rPr lang="zh-TW"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Rectangle 6"/>
          <p:cNvSpPr/>
          <p:nvPr/>
        </p:nvSpPr>
        <p:spPr>
          <a:xfrm>
            <a:off x="24049" y="1871790"/>
            <a:ext cx="9144001" cy="2308324"/>
          </a:xfrm>
          <a:prstGeom prst="rect">
            <a:avLst/>
          </a:prstGeom>
        </p:spPr>
        <p:txBody>
          <a:bodyPr wrap="square">
            <a:spAutoFit/>
          </a:bodyPr>
          <a:lstStyle/>
          <a:p>
            <a:r>
              <a:rPr lang="en-US" sz="2400" b="1" dirty="0"/>
              <a:t>3</a:t>
            </a:r>
            <a:r>
              <a:rPr lang="en-US" sz="2400" b="1" dirty="0" smtClean="0"/>
              <a:t>. Married </a:t>
            </a:r>
            <a:r>
              <a:rPr lang="en-US" sz="2400" b="1" dirty="0"/>
              <a:t>companions</a:t>
            </a:r>
            <a:r>
              <a:rPr lang="en-US" sz="2400" b="1" dirty="0" smtClean="0"/>
              <a:t>.</a:t>
            </a:r>
            <a:r>
              <a:rPr lang="en-US" sz="2400" dirty="0" smtClean="0"/>
              <a:t> </a:t>
            </a:r>
          </a:p>
          <a:p>
            <a:r>
              <a:rPr lang="en-US" sz="2400" b="1" dirty="0" smtClean="0"/>
              <a:t>B</a:t>
            </a:r>
            <a:r>
              <a:rPr lang="en-US" sz="2400" b="1" dirty="0" smtClean="0"/>
              <a:t>. </a:t>
            </a:r>
            <a:r>
              <a:rPr lang="en-US" sz="2400" b="1" dirty="0" err="1" smtClean="0"/>
              <a:t>Purpose</a:t>
            </a:r>
            <a:r>
              <a:rPr lang="en-US" sz="2400" b="1" dirty="0" err="1"/>
              <a:t>.</a:t>
            </a:r>
            <a:r>
              <a:rPr lang="en-US" sz="2400" dirty="0" err="1">
                <a:solidFill>
                  <a:srgbClr val="0000FF"/>
                </a:solidFill>
              </a:rPr>
              <a:t>“That</a:t>
            </a:r>
            <a:r>
              <a:rPr lang="en-US" sz="2400" dirty="0">
                <a:solidFill>
                  <a:srgbClr val="0000FF"/>
                </a:solidFill>
              </a:rPr>
              <a:t> is why a man leaves his father and mother and is united to his </a:t>
            </a:r>
            <a:r>
              <a:rPr lang="en-US" sz="2400" dirty="0" err="1">
                <a:solidFill>
                  <a:srgbClr val="0000FF"/>
                </a:solidFill>
              </a:rPr>
              <a:t>wife,and</a:t>
            </a:r>
            <a:r>
              <a:rPr lang="en-US" sz="2400" dirty="0">
                <a:solidFill>
                  <a:srgbClr val="0000FF"/>
                </a:solidFill>
              </a:rPr>
              <a:t> they become one flesh”(2:24:Mt.19:5;Eph.5:31). </a:t>
            </a:r>
            <a:r>
              <a:rPr lang="en-US" sz="2400" dirty="0"/>
              <a:t>(1) Leaving former family(father and mother). (2)Cleaving to form a new family(with one’s mate).(3)Become one </a:t>
            </a:r>
            <a:r>
              <a:rPr lang="en-US" sz="2400" dirty="0" err="1"/>
              <a:t>flesh.</a:t>
            </a:r>
            <a:r>
              <a:rPr lang="en-US" sz="2400" dirty="0" err="1">
                <a:solidFill>
                  <a:srgbClr val="0000FF"/>
                </a:solidFill>
              </a:rPr>
              <a:t>“Adam</a:t>
            </a:r>
            <a:r>
              <a:rPr lang="en-US" sz="2400" dirty="0">
                <a:solidFill>
                  <a:srgbClr val="0000FF"/>
                </a:solidFill>
              </a:rPr>
              <a:t> and his wife were both </a:t>
            </a:r>
            <a:r>
              <a:rPr lang="en-US" sz="2400" dirty="0" err="1">
                <a:solidFill>
                  <a:srgbClr val="0000FF"/>
                </a:solidFill>
              </a:rPr>
              <a:t>naked,and</a:t>
            </a:r>
            <a:r>
              <a:rPr lang="en-US" sz="2400" dirty="0">
                <a:solidFill>
                  <a:srgbClr val="0000FF"/>
                </a:solidFill>
              </a:rPr>
              <a:t> they felt no shame” (2:25) </a:t>
            </a:r>
          </a:p>
        </p:txBody>
      </p:sp>
      <p:sp>
        <p:nvSpPr>
          <p:cNvPr id="5" name="TextBox 4"/>
          <p:cNvSpPr txBox="1"/>
          <p:nvPr/>
        </p:nvSpPr>
        <p:spPr>
          <a:xfrm>
            <a:off x="8517911"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(14)</a:t>
            </a:r>
            <a:endParaRPr lang="en-US" sz="2800" dirty="0">
              <a:solidFill>
                <a:srgbClr val="008000"/>
              </a:solidFill>
              <a:latin typeface="Arial Narrow"/>
              <a:ea typeface="华文细黑"/>
              <a:cs typeface="Arial Narrow"/>
            </a:endParaRPr>
          </a:p>
        </p:txBody>
      </p:sp>
      <p:pic>
        <p:nvPicPr>
          <p:cNvPr id="2" name="Picture 1" descr="Screen Shot 2017-12-19 at 10.50.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046" y="4184904"/>
            <a:ext cx="5552697" cy="2673096"/>
          </a:xfrm>
          <a:prstGeom prst="rect">
            <a:avLst/>
          </a:prstGeom>
        </p:spPr>
      </p:pic>
      <p:sp>
        <p:nvSpPr>
          <p:cNvPr id="3" name="TextBox 2"/>
          <p:cNvSpPr txBox="1"/>
          <p:nvPr/>
        </p:nvSpPr>
        <p:spPr>
          <a:xfrm>
            <a:off x="24049" y="4184904"/>
            <a:ext cx="3001997" cy="2677656"/>
          </a:xfrm>
          <a:prstGeom prst="rect">
            <a:avLst/>
          </a:prstGeom>
          <a:noFill/>
        </p:spPr>
        <p:txBody>
          <a:bodyPr wrap="square" rtlCol="0">
            <a:spAutoFit/>
          </a:bodyPr>
          <a:lstStyle/>
          <a:p>
            <a:r>
              <a:rPr lang="zh-CN" altLang="en-US" sz="2800" dirty="0" smtClean="0">
                <a:solidFill>
                  <a:srgbClr val="FF0000"/>
                </a:solidFill>
                <a:latin typeface="华文细黑"/>
                <a:ea typeface="华文细黑"/>
                <a:cs typeface="华文细黑"/>
              </a:rPr>
              <a:t>粘着</a:t>
            </a:r>
            <a:endParaRPr lang="en-US" altLang="zh-CN" sz="2800" dirty="0" smtClean="0">
              <a:solidFill>
                <a:srgbClr val="FF0000"/>
              </a:solidFill>
              <a:latin typeface="华文细黑"/>
              <a:ea typeface="华文细黑"/>
              <a:cs typeface="华文细黑"/>
            </a:endParaRPr>
          </a:p>
          <a:p>
            <a:r>
              <a:rPr lang="zh-TW" altLang="en-US" sz="2800" dirty="0" smtClean="0">
                <a:solidFill>
                  <a:srgbClr val="FF0000"/>
                </a:solidFill>
                <a:latin typeface="华文细黑"/>
                <a:ea typeface="华文细黑"/>
                <a:cs typeface="华文细黑"/>
              </a:rPr>
              <a:t>意味着像胶水一样运动</a:t>
            </a:r>
            <a:r>
              <a:rPr lang="zh-TW" altLang="en-US" sz="2800" dirty="0">
                <a:solidFill>
                  <a:srgbClr val="FF0000"/>
                </a:solidFill>
                <a:latin typeface="华文细黑"/>
                <a:ea typeface="华文细黑"/>
                <a:cs typeface="华文细黑"/>
              </a:rPr>
              <a:t>。 这说到永久性。 它不再是我和</a:t>
            </a:r>
            <a:r>
              <a:rPr lang="zh-TW" altLang="en-US" sz="2800" dirty="0" smtClean="0">
                <a:solidFill>
                  <a:srgbClr val="FF0000"/>
                </a:solidFill>
                <a:latin typeface="华文细黑"/>
                <a:ea typeface="华文细黑"/>
                <a:cs typeface="华文细黑"/>
              </a:rPr>
              <a:t>我</a:t>
            </a:r>
            <a:r>
              <a:rPr lang="zh-CN" altLang="en-US" sz="2800" dirty="0" smtClean="0">
                <a:solidFill>
                  <a:srgbClr val="FF0000"/>
                </a:solidFill>
                <a:latin typeface="华文细黑"/>
                <a:ea typeface="华文细黑"/>
                <a:cs typeface="华文细黑"/>
              </a:rPr>
              <a:t>的</a:t>
            </a:r>
            <a:r>
              <a:rPr lang="zh-TW" altLang="en-US" sz="2800" dirty="0" smtClean="0">
                <a:solidFill>
                  <a:srgbClr val="FF0000"/>
                </a:solidFill>
                <a:latin typeface="华文细黑"/>
                <a:ea typeface="华文细黑"/>
                <a:cs typeface="华文细黑"/>
              </a:rPr>
              <a:t>，而是我们和我们</a:t>
            </a:r>
            <a:r>
              <a:rPr lang="zh-CN" altLang="en-US" sz="2800" dirty="0" smtClean="0">
                <a:solidFill>
                  <a:srgbClr val="FF0000"/>
                </a:solidFill>
                <a:latin typeface="华文细黑"/>
                <a:ea typeface="华文细黑"/>
                <a:cs typeface="华文细黑"/>
              </a:rPr>
              <a:t>的</a:t>
            </a:r>
            <a:r>
              <a:rPr lang="zh-TW" altLang="en-US" sz="2800" dirty="0" smtClean="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580181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1938992"/>
          </a:xfrm>
          <a:prstGeom prst="rect">
            <a:avLst/>
          </a:prstGeom>
        </p:spPr>
        <p:txBody>
          <a:bodyPr wrap="square">
            <a:spAutoFit/>
          </a:bodyPr>
          <a:lstStyle/>
          <a:p>
            <a:r>
              <a:rPr lang="zh-CN" altLang="en-US" sz="2400" b="1" dirty="0">
                <a:solidFill>
                  <a:srgbClr val="FF0000"/>
                </a:solidFill>
                <a:latin typeface="华文细黑"/>
                <a:ea typeface="华文细黑"/>
                <a:cs typeface="华文细黑"/>
              </a:rPr>
              <a:t>三</a:t>
            </a:r>
            <a:r>
              <a:rPr lang="zh-CN" altLang="en-US" sz="2400" b="1" dirty="0" smtClean="0">
                <a:solidFill>
                  <a:srgbClr val="FF0000"/>
                </a:solidFill>
                <a:latin typeface="华文细黑"/>
                <a:ea typeface="华文细黑"/>
                <a:cs typeface="华文细黑"/>
              </a:rPr>
              <a:t>。结婚的</a:t>
            </a:r>
            <a:r>
              <a:rPr lang="en-US" sz="2400" b="1" dirty="0" smtClean="0">
                <a:solidFill>
                  <a:srgbClr val="FF0000"/>
                </a:solidFill>
                <a:latin typeface="华文细黑"/>
                <a:ea typeface="华文细黑"/>
                <a:cs typeface="华文细黑"/>
              </a:rPr>
              <a:t>同伴</a:t>
            </a:r>
            <a:r>
              <a:rPr lang="zh-CN" altLang="en-US" sz="2400" b="1"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。命令</a:t>
            </a:r>
            <a:r>
              <a:rPr lang="en-US" sz="2400" b="1" dirty="0" smtClean="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（1）富有成效 </a:t>
            </a:r>
            <a:r>
              <a:rPr lang="en-US" sz="2400" dirty="0" smtClean="0">
                <a:solidFill>
                  <a:srgbClr val="0000FF"/>
                </a:solidFill>
                <a:latin typeface="华文细黑"/>
                <a:ea typeface="华文细黑"/>
                <a:cs typeface="华文细黑"/>
              </a:rPr>
              <a:t>“神就赐福给他们，又对他们说，要生养众多，遍满地面”（1:28）。 </a:t>
            </a:r>
            <a:r>
              <a:rPr lang="en-US" sz="2400" dirty="0" smtClean="0">
                <a:solidFill>
                  <a:srgbClr val="FF0000"/>
                </a:solidFill>
                <a:latin typeface="华文细黑"/>
                <a:ea typeface="华文细黑"/>
                <a:cs typeface="华文细黑"/>
              </a:rPr>
              <a:t>（2）被尊荣（</a:t>
            </a:r>
            <a:r>
              <a:rPr lang="zh-CN" altLang="en-US" sz="2400" b="1" dirty="0" smtClean="0">
                <a:solidFill>
                  <a:srgbClr val="FF0000"/>
                </a:solidFill>
                <a:latin typeface="华文细黑"/>
                <a:ea typeface="华文细黑"/>
                <a:cs typeface="华文细黑"/>
              </a:rPr>
              <a:t>来</a:t>
            </a:r>
            <a:r>
              <a:rPr lang="en-US" sz="2400" dirty="0" smtClean="0">
                <a:solidFill>
                  <a:srgbClr val="FF0000"/>
                </a:solidFill>
                <a:latin typeface="华文细黑"/>
                <a:ea typeface="华文细黑"/>
                <a:cs typeface="华文细黑"/>
              </a:rPr>
              <a:t>13：4）。 </a:t>
            </a:r>
          </a:p>
          <a:p>
            <a:r>
              <a:rPr lang="en-US"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祝福</a:t>
            </a:r>
            <a:r>
              <a:rPr lang="zh-CN" altLang="en-US" sz="2400" b="1"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（1）基督的同在。 耶稣的第一个</a:t>
            </a:r>
            <a:r>
              <a:rPr lang="zh-CN" altLang="en-US" sz="2400" dirty="0" smtClean="0">
                <a:solidFill>
                  <a:srgbClr val="FF0000"/>
                </a:solidFill>
                <a:latin typeface="华文细黑"/>
                <a:ea typeface="华文细黑"/>
                <a:cs typeface="华文细黑"/>
              </a:rPr>
              <a:t>神迹</a:t>
            </a:r>
            <a:r>
              <a:rPr lang="en-US" sz="2400" dirty="0" smtClean="0">
                <a:solidFill>
                  <a:srgbClr val="FF0000"/>
                </a:solidFill>
                <a:latin typeface="华文细黑"/>
                <a:ea typeface="华文细黑"/>
                <a:cs typeface="华文细黑"/>
              </a:rPr>
              <a:t>是在迦南举行婚礼（约2:1-2）。（2）基督和他的新娘，教会的图片。</a:t>
            </a:r>
            <a:endParaRPr lang="en-US" sz="2400" dirty="0">
              <a:solidFill>
                <a:srgbClr val="FF0000"/>
              </a:solidFill>
              <a:latin typeface="华文细黑"/>
              <a:ea typeface="华文细黑"/>
              <a:cs typeface="华文细黑"/>
            </a:endParaRPr>
          </a:p>
        </p:txBody>
      </p:sp>
      <p:sp>
        <p:nvSpPr>
          <p:cNvPr id="7" name="Rectangle 6"/>
          <p:cNvSpPr/>
          <p:nvPr/>
        </p:nvSpPr>
        <p:spPr>
          <a:xfrm>
            <a:off x="24049" y="1871790"/>
            <a:ext cx="9144001" cy="2308324"/>
          </a:xfrm>
          <a:prstGeom prst="rect">
            <a:avLst/>
          </a:prstGeom>
        </p:spPr>
        <p:txBody>
          <a:bodyPr wrap="square">
            <a:spAutoFit/>
          </a:bodyPr>
          <a:lstStyle/>
          <a:p>
            <a:r>
              <a:rPr lang="en-US" sz="2400" b="1" dirty="0"/>
              <a:t>3</a:t>
            </a:r>
            <a:r>
              <a:rPr lang="en-US" sz="2400" b="1" dirty="0" smtClean="0"/>
              <a:t>. Married </a:t>
            </a:r>
            <a:r>
              <a:rPr lang="en-US" sz="2400" b="1" dirty="0"/>
              <a:t>companions</a:t>
            </a:r>
            <a:r>
              <a:rPr lang="en-US" sz="2400" b="1" dirty="0" smtClean="0"/>
              <a:t>.</a:t>
            </a:r>
            <a:r>
              <a:rPr lang="en-US" sz="2400" dirty="0" smtClean="0"/>
              <a:t> </a:t>
            </a:r>
          </a:p>
          <a:p>
            <a:r>
              <a:rPr lang="en-US" sz="2400" b="1" dirty="0" smtClean="0"/>
              <a:t>C</a:t>
            </a:r>
            <a:r>
              <a:rPr lang="en-US" sz="2400" b="1" dirty="0" smtClean="0"/>
              <a:t>. Commands</a:t>
            </a:r>
            <a:r>
              <a:rPr lang="en-US" sz="2400" b="1" dirty="0" smtClean="0"/>
              <a:t>.</a:t>
            </a:r>
            <a:r>
              <a:rPr lang="en-US" sz="2400" dirty="0" smtClean="0"/>
              <a:t> (1)Be fruitful. </a:t>
            </a:r>
            <a:r>
              <a:rPr lang="en-US" sz="2400" dirty="0" smtClean="0">
                <a:solidFill>
                  <a:srgbClr val="0000FF"/>
                </a:solidFill>
              </a:rPr>
              <a:t>“God blessed them and said to them, Be fruitful and increase in number”(1:28). </a:t>
            </a:r>
            <a:r>
              <a:rPr lang="en-US" sz="2400" dirty="0" smtClean="0"/>
              <a:t>(2)Honor marriage(He.13:4). </a:t>
            </a:r>
            <a:endParaRPr lang="en-US" sz="2400" dirty="0" smtClean="0"/>
          </a:p>
          <a:p>
            <a:r>
              <a:rPr lang="en-US" sz="2400" b="1" dirty="0" smtClean="0"/>
              <a:t>D. Blessings</a:t>
            </a:r>
            <a:r>
              <a:rPr lang="en-US" sz="2400" b="1" dirty="0" smtClean="0"/>
              <a:t>.</a:t>
            </a:r>
            <a:r>
              <a:rPr lang="en-US" sz="2400" dirty="0" smtClean="0"/>
              <a:t>(1)The presence of Christ. Jesus first miracle was at a wedding in Cana(Jn.2:1-2).(2)The picture of Christ and His </a:t>
            </a:r>
            <a:r>
              <a:rPr lang="en-US" sz="2400" dirty="0" err="1" smtClean="0"/>
              <a:t>Bride,the</a:t>
            </a:r>
            <a:r>
              <a:rPr lang="en-US" sz="2400" dirty="0" smtClean="0"/>
              <a:t> Church. </a:t>
            </a:r>
            <a:endParaRPr lang="en-US" sz="2400" dirty="0"/>
          </a:p>
        </p:txBody>
      </p:sp>
      <p:sp>
        <p:nvSpPr>
          <p:cNvPr id="5" name="TextBox 4"/>
          <p:cNvSpPr txBox="1"/>
          <p:nvPr/>
        </p:nvSpPr>
        <p:spPr>
          <a:xfrm>
            <a:off x="8458373"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(15)</a:t>
            </a:r>
            <a:endParaRPr lang="en-US" sz="2800" dirty="0">
              <a:solidFill>
                <a:srgbClr val="008000"/>
              </a:solidFill>
              <a:latin typeface="Arial Narrow"/>
              <a:ea typeface="华文细黑"/>
              <a:cs typeface="Arial Narrow"/>
            </a:endParaRPr>
          </a:p>
        </p:txBody>
      </p:sp>
      <p:pic>
        <p:nvPicPr>
          <p:cNvPr id="2" name="Picture 1" descr="Screen Shot 2017-12-19 at 11.01.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907" y="5188019"/>
            <a:ext cx="5930900" cy="1663700"/>
          </a:xfrm>
          <a:prstGeom prst="rect">
            <a:avLst/>
          </a:prstGeom>
        </p:spPr>
      </p:pic>
      <p:sp>
        <p:nvSpPr>
          <p:cNvPr id="3" name="TextBox 2"/>
          <p:cNvSpPr txBox="1"/>
          <p:nvPr/>
        </p:nvSpPr>
        <p:spPr>
          <a:xfrm>
            <a:off x="1551907" y="4330820"/>
            <a:ext cx="5930900" cy="1569660"/>
          </a:xfrm>
          <a:prstGeom prst="rect">
            <a:avLst/>
          </a:prstGeom>
          <a:noFill/>
        </p:spPr>
        <p:txBody>
          <a:bodyPr wrap="square" rtlCol="0">
            <a:spAutoFit/>
          </a:bodyPr>
          <a:lstStyle/>
          <a:p>
            <a:r>
              <a:rPr lang="en-US" sz="2400" b="1" dirty="0">
                <a:solidFill>
                  <a:srgbClr val="FF0000"/>
                </a:solidFill>
                <a:latin typeface="华文细黑"/>
                <a:ea typeface="华文细黑"/>
                <a:cs typeface="华文细黑"/>
              </a:rPr>
              <a:t>婚姻，人人都当尊重，床也不可污秽。因为苟合行淫的人神必要</a:t>
            </a:r>
            <a:r>
              <a:rPr lang="en-US" sz="2400" b="1" dirty="0" smtClean="0">
                <a:solidFill>
                  <a:srgbClr val="FF0000"/>
                </a:solidFill>
                <a:latin typeface="华文细黑"/>
                <a:ea typeface="华文细黑"/>
                <a:cs typeface="华文细黑"/>
              </a:rPr>
              <a:t>审判(</a:t>
            </a:r>
            <a:r>
              <a:rPr lang="zh-CN" altLang="en-US" sz="2400" b="1" dirty="0" smtClean="0">
                <a:solidFill>
                  <a:srgbClr val="FF0000"/>
                </a:solidFill>
                <a:latin typeface="华文细黑"/>
                <a:ea typeface="华文细黑"/>
                <a:cs typeface="华文细黑"/>
              </a:rPr>
              <a:t>来</a:t>
            </a:r>
            <a:r>
              <a:rPr lang="en-US" altLang="zh-CN" sz="2400" b="1" dirty="0" smtClean="0">
                <a:solidFill>
                  <a:srgbClr val="FF0000"/>
                </a:solidFill>
                <a:latin typeface="华文细黑"/>
                <a:ea typeface="华文细黑"/>
                <a:cs typeface="华文细黑"/>
              </a:rPr>
              <a:t>13:4</a:t>
            </a:r>
            <a:r>
              <a:rPr lang="en-US" sz="2400" b="1" dirty="0" smtClean="0">
                <a:solidFill>
                  <a:srgbClr val="FF0000"/>
                </a:solidFill>
                <a:latin typeface="华文细黑"/>
                <a:ea typeface="华文细黑"/>
                <a:cs typeface="华文细黑"/>
              </a:rPr>
              <a:t>)。</a:t>
            </a:r>
            <a:endParaRPr lang="en-US" sz="2400" b="1" dirty="0">
              <a:solidFill>
                <a:srgbClr val="FF0000"/>
              </a:solidFill>
              <a:latin typeface="华文细黑"/>
              <a:ea typeface="华文细黑"/>
              <a:cs typeface="华文细黑"/>
            </a:endParaRPr>
          </a:p>
          <a:p>
            <a:r>
              <a:rPr lang="en-US" sz="2400" b="1" dirty="0">
                <a:solidFill>
                  <a:srgbClr val="FF0000"/>
                </a:solidFill>
                <a:latin typeface="华文细黑"/>
                <a:ea typeface="华文细黑"/>
                <a:cs typeface="华文细黑"/>
              </a:rPr>
              <a:t> </a:t>
            </a:r>
          </a:p>
          <a:p>
            <a:endParaRPr lang="en-US" sz="2400" b="1"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1512289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2308324"/>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四</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神圣的</a:t>
            </a:r>
            <a:r>
              <a:rPr lang="en-US" sz="2400" b="1" dirty="0" smtClean="0">
                <a:solidFill>
                  <a:srgbClr val="FF0000"/>
                </a:solidFill>
                <a:latin typeface="华文细黑"/>
                <a:ea typeface="华文细黑"/>
                <a:cs typeface="华文细黑"/>
              </a:rPr>
              <a:t>同伴</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 </a:t>
            </a:r>
          </a:p>
          <a:p>
            <a:r>
              <a:rPr lang="en-US"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。神的</a:t>
            </a:r>
            <a:r>
              <a:rPr lang="en-US" sz="2400" b="1" dirty="0" smtClean="0">
                <a:solidFill>
                  <a:srgbClr val="FF0000"/>
                </a:solidFill>
                <a:latin typeface="华文细黑"/>
                <a:ea typeface="华文细黑"/>
                <a:cs typeface="华文细黑"/>
              </a:rPr>
              <a:t>计划</a:t>
            </a:r>
            <a:r>
              <a:rPr lang="en-US" sz="2400" b="1" dirty="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“让我们”（创1：26-27）。 </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是</a:t>
            </a:r>
            <a:r>
              <a:rPr lang="en-US" sz="2400" dirty="0">
                <a:solidFill>
                  <a:srgbClr val="FF0000"/>
                </a:solidFill>
                <a:latin typeface="华文细黑"/>
                <a:ea typeface="华文细黑"/>
                <a:cs typeface="华文细黑"/>
              </a:rPr>
              <a:t>三合一的（三位一体的）</a:t>
            </a:r>
            <a:r>
              <a:rPr 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神的目的</a:t>
            </a:r>
            <a:r>
              <a:rPr lang="en-US" sz="2400" b="1"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婚姻是</a:t>
            </a:r>
            <a:r>
              <a:rPr lang="en-US" sz="2400" dirty="0" smtClean="0">
                <a:solidFill>
                  <a:srgbClr val="FF0000"/>
                </a:solidFill>
                <a:latin typeface="华文细黑"/>
                <a:ea typeface="华文细黑"/>
                <a:cs typeface="华文细黑"/>
              </a:rPr>
              <a:t>三合一(三角形</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上帝</a:t>
            </a:r>
            <a:r>
              <a:rPr lang="en-US" sz="2400" dirty="0" smtClean="0">
                <a:solidFill>
                  <a:srgbClr val="FF0000"/>
                </a:solidFill>
                <a:latin typeface="华文细黑"/>
                <a:ea typeface="华文细黑"/>
                <a:cs typeface="华文细黑"/>
              </a:rPr>
              <a:t>+</a:t>
            </a:r>
            <a:r>
              <a:rPr lang="en-US" sz="2400" dirty="0" err="1">
                <a:solidFill>
                  <a:srgbClr val="FF0000"/>
                </a:solidFill>
                <a:latin typeface="华文细黑"/>
                <a:ea typeface="华文细黑"/>
                <a:cs typeface="华文细黑"/>
              </a:rPr>
              <a:t>丈夫+</a:t>
            </a:r>
            <a:r>
              <a:rPr lang="en-US" sz="2400" dirty="0" err="1" smtClean="0">
                <a:solidFill>
                  <a:srgbClr val="FF0000"/>
                </a:solidFill>
                <a:latin typeface="华文细黑"/>
                <a:ea typeface="华文细黑"/>
                <a:cs typeface="华文细黑"/>
              </a:rPr>
              <a:t>妻子</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a:t>
            </a:r>
            <a:r>
              <a:rPr 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的责</a:t>
            </a:r>
            <a:r>
              <a:rPr lang="en-US" sz="2400" dirty="0">
                <a:solidFill>
                  <a:srgbClr val="FF0000"/>
                </a:solidFill>
                <a:latin typeface="华文细黑"/>
                <a:ea typeface="华文细黑"/>
                <a:cs typeface="华文细黑"/>
              </a:rPr>
              <a:t>任。 </a:t>
            </a:r>
            <a:r>
              <a:rPr lang="en-US" sz="2400" dirty="0" smtClean="0">
                <a:solidFill>
                  <a:srgbClr val="FF0000"/>
                </a:solidFill>
                <a:latin typeface="华文细黑"/>
                <a:ea typeface="华文细黑"/>
                <a:cs typeface="华文细黑"/>
              </a:rPr>
              <a:t>基督</a:t>
            </a:r>
            <a:r>
              <a:rPr lang="en-US" sz="2400" dirty="0" smtClean="0">
                <a:solidFill>
                  <a:srgbClr val="FF0000"/>
                </a:solidFill>
                <a:latin typeface="华文细黑"/>
                <a:ea typeface="华文细黑"/>
                <a:cs typeface="华文细黑"/>
              </a:rPr>
              <a:t>是</a:t>
            </a:r>
            <a:r>
              <a:rPr lang="zh-CN" altLang="en-US" sz="2400" dirty="0" smtClean="0">
                <a:solidFill>
                  <a:srgbClr val="FF0000"/>
                </a:solidFill>
                <a:latin typeface="华文细黑"/>
                <a:ea typeface="华文细黑"/>
                <a:cs typeface="华文细黑"/>
              </a:rPr>
              <a:t>一</a:t>
            </a:r>
            <a:r>
              <a:rPr lang="zh-CN" altLang="en-US" sz="2400" dirty="0" smtClean="0">
                <a:solidFill>
                  <a:srgbClr val="FF0000"/>
                </a:solidFill>
                <a:latin typeface="华文细黑"/>
                <a:ea typeface="华文细黑"/>
                <a:cs typeface="华文细黑"/>
              </a:rPr>
              <a:t>家之</a:t>
            </a:r>
            <a:r>
              <a:rPr lang="zh-CN" altLang="en-US" sz="2400" dirty="0" smtClean="0">
                <a:solidFill>
                  <a:srgbClr val="FF0000"/>
                </a:solidFill>
                <a:latin typeface="华文细黑"/>
                <a:ea typeface="华文细黑"/>
                <a:cs typeface="华文细黑"/>
              </a:rPr>
              <a:t>主</a:t>
            </a:r>
            <a:r>
              <a:rPr lang="en-US" sz="2400" dirty="0" smtClean="0">
                <a:solidFill>
                  <a:srgbClr val="FF0000"/>
                </a:solidFill>
                <a:latin typeface="华文细黑"/>
                <a:ea typeface="华文细黑"/>
                <a:cs typeface="华文细黑"/>
              </a:rPr>
              <a:t>。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又当存敬畏基督的心，彼此</a:t>
            </a:r>
            <a:r>
              <a:rPr lang="en-US" sz="2400" dirty="0" smtClean="0">
                <a:solidFill>
                  <a:srgbClr val="0000FF"/>
                </a:solidFill>
                <a:latin typeface="华文细黑"/>
                <a:ea typeface="华文细黑"/>
                <a:cs typeface="华文细黑"/>
              </a:rPr>
              <a:t>顺服”</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弗5:21</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5" name="TextBox 4"/>
          <p:cNvSpPr txBox="1"/>
          <p:nvPr/>
        </p:nvSpPr>
        <p:spPr>
          <a:xfrm>
            <a:off x="8458373"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(16)</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3747114" y="2005755"/>
            <a:ext cx="5396885" cy="4852245"/>
          </a:xfrm>
          <a:prstGeom prst="rect">
            <a:avLst/>
          </a:prstGeom>
        </p:spPr>
      </p:pic>
      <p:sp>
        <p:nvSpPr>
          <p:cNvPr id="6" name="Rectangle 5"/>
          <p:cNvSpPr/>
          <p:nvPr/>
        </p:nvSpPr>
        <p:spPr>
          <a:xfrm>
            <a:off x="24050" y="2246438"/>
            <a:ext cx="4402048" cy="4154983"/>
          </a:xfrm>
          <a:prstGeom prst="rect">
            <a:avLst/>
          </a:prstGeom>
        </p:spPr>
        <p:txBody>
          <a:bodyPr wrap="square">
            <a:spAutoFit/>
          </a:bodyPr>
          <a:lstStyle/>
          <a:p>
            <a:r>
              <a:rPr lang="en-US" sz="2400" b="1" dirty="0"/>
              <a:t>4.Divine companions. </a:t>
            </a:r>
            <a:endParaRPr lang="en-US" sz="2400" b="1" dirty="0" smtClean="0"/>
          </a:p>
          <a:p>
            <a:r>
              <a:rPr lang="en-US" sz="2400" b="1" dirty="0" err="1" smtClean="0"/>
              <a:t>A.Divine</a:t>
            </a:r>
            <a:r>
              <a:rPr lang="en-US" sz="2400" b="1" dirty="0" smtClean="0"/>
              <a:t> </a:t>
            </a:r>
            <a:r>
              <a:rPr lang="en-US" sz="2400" b="1" dirty="0"/>
              <a:t>Plan.</a:t>
            </a:r>
            <a:r>
              <a:rPr lang="en-US" sz="2400" dirty="0"/>
              <a:t> “Let us”(</a:t>
            </a:r>
            <a:r>
              <a:rPr lang="en-US" sz="2400" dirty="0" smtClean="0"/>
              <a:t>Ge.</a:t>
            </a:r>
            <a:r>
              <a:rPr lang="en-US" sz="2400" dirty="0"/>
              <a:t>1:26</a:t>
            </a:r>
            <a:r>
              <a:rPr lang="en-US" sz="2400" dirty="0" smtClean="0"/>
              <a:t>- 27</a:t>
            </a:r>
            <a:r>
              <a:rPr lang="en-US" sz="2400" dirty="0"/>
              <a:t>). God is three in one(trinity in unity)</a:t>
            </a:r>
            <a:r>
              <a:rPr lang="en-US" sz="2400" dirty="0" smtClean="0"/>
              <a:t>.</a:t>
            </a:r>
          </a:p>
          <a:p>
            <a:r>
              <a:rPr lang="en-US" sz="2400" b="1" dirty="0" err="1" smtClean="0"/>
              <a:t>B.Divine</a:t>
            </a:r>
            <a:r>
              <a:rPr lang="en-US" sz="2400" b="1" dirty="0" smtClean="0"/>
              <a:t> </a:t>
            </a:r>
            <a:r>
              <a:rPr lang="en-US" sz="2400" b="1" dirty="0" err="1" smtClean="0"/>
              <a:t>Purpose.</a:t>
            </a:r>
            <a:r>
              <a:rPr lang="en-US" sz="2400" dirty="0" err="1" smtClean="0"/>
              <a:t>Marriage</a:t>
            </a:r>
            <a:r>
              <a:rPr lang="en-US" sz="2400" dirty="0" smtClean="0"/>
              <a:t> </a:t>
            </a:r>
            <a:r>
              <a:rPr lang="en-US" sz="2400" dirty="0"/>
              <a:t>is three in one </a:t>
            </a:r>
            <a:r>
              <a:rPr lang="en-US" sz="2400" dirty="0" smtClean="0"/>
              <a:t> </a:t>
            </a:r>
            <a:r>
              <a:rPr lang="en-US" sz="2400" dirty="0"/>
              <a:t>(Triangle=</a:t>
            </a:r>
            <a:r>
              <a:rPr lang="en-US" sz="2400" dirty="0" err="1"/>
              <a:t>God+Husband+Wife</a:t>
            </a:r>
            <a:r>
              <a:rPr lang="en-US" sz="2400" dirty="0"/>
              <a:t>). (1)God’s responsibilities. Christ is the Head of this House. </a:t>
            </a:r>
            <a:r>
              <a:rPr lang="en-US" sz="2400" dirty="0">
                <a:solidFill>
                  <a:srgbClr val="0000FF"/>
                </a:solidFill>
              </a:rPr>
              <a:t>“Submit to one another out of reverence for Christ” (Eph.5:21). </a:t>
            </a:r>
          </a:p>
        </p:txBody>
      </p:sp>
      <p:sp>
        <p:nvSpPr>
          <p:cNvPr id="3" name="TextBox 2"/>
          <p:cNvSpPr txBox="1"/>
          <p:nvPr/>
        </p:nvSpPr>
        <p:spPr>
          <a:xfrm>
            <a:off x="5183508" y="2331984"/>
            <a:ext cx="2872788" cy="400110"/>
          </a:xfrm>
          <a:prstGeom prst="rect">
            <a:avLst/>
          </a:prstGeom>
          <a:noFill/>
        </p:spPr>
        <p:txBody>
          <a:bodyPr wrap="square" rtlCol="0">
            <a:spAutoFit/>
          </a:bodyPr>
          <a:lstStyle/>
          <a:p>
            <a:pPr algn="ctr"/>
            <a:r>
              <a:rPr lang="zh-TW" altLang="en-US" sz="2000" b="1" dirty="0" smtClean="0">
                <a:solidFill>
                  <a:srgbClr val="FF0000"/>
                </a:solidFill>
                <a:latin typeface="华文细黑"/>
                <a:ea typeface="华文细黑"/>
                <a:cs typeface="华文细黑"/>
              </a:rPr>
              <a:t>婚姻需要三</a:t>
            </a:r>
            <a:r>
              <a:rPr lang="zh-CN" altLang="en-US" sz="2000" b="1" dirty="0" smtClean="0">
                <a:solidFill>
                  <a:srgbClr val="FF0000"/>
                </a:solidFill>
                <a:latin typeface="华文细黑"/>
                <a:ea typeface="华文细黑"/>
                <a:cs typeface="华文细黑"/>
              </a:rPr>
              <a:t>方</a:t>
            </a:r>
            <a:endParaRPr lang="en-US" sz="2000" b="1" dirty="0">
              <a:solidFill>
                <a:srgbClr val="FF0000"/>
              </a:solidFill>
              <a:latin typeface="华文细黑"/>
              <a:ea typeface="华文细黑"/>
              <a:cs typeface="华文细黑"/>
            </a:endParaRPr>
          </a:p>
        </p:txBody>
      </p:sp>
      <p:sp>
        <p:nvSpPr>
          <p:cNvPr id="9" name="TextBox 8"/>
          <p:cNvSpPr txBox="1"/>
          <p:nvPr/>
        </p:nvSpPr>
        <p:spPr>
          <a:xfrm>
            <a:off x="5974568" y="2817520"/>
            <a:ext cx="1269856"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上帝</a:t>
            </a:r>
            <a:endParaRPr lang="en-US" sz="2000" b="1" dirty="0">
              <a:solidFill>
                <a:srgbClr val="FF0000"/>
              </a:solidFill>
              <a:latin typeface="华文细黑"/>
              <a:ea typeface="华文细黑"/>
              <a:cs typeface="华文细黑"/>
            </a:endParaRPr>
          </a:p>
        </p:txBody>
      </p:sp>
      <p:sp>
        <p:nvSpPr>
          <p:cNvPr id="10" name="TextBox 9"/>
          <p:cNvSpPr txBox="1"/>
          <p:nvPr/>
        </p:nvSpPr>
        <p:spPr>
          <a:xfrm>
            <a:off x="3351588" y="6223232"/>
            <a:ext cx="1269856"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丈夫</a:t>
            </a:r>
            <a:endParaRPr lang="en-US" sz="2000" b="1" dirty="0">
              <a:solidFill>
                <a:srgbClr val="FF0000"/>
              </a:solidFill>
              <a:latin typeface="华文细黑"/>
              <a:ea typeface="华文细黑"/>
              <a:cs typeface="华文细黑"/>
            </a:endParaRPr>
          </a:p>
        </p:txBody>
      </p:sp>
      <p:sp>
        <p:nvSpPr>
          <p:cNvPr id="11" name="TextBox 10"/>
          <p:cNvSpPr txBox="1"/>
          <p:nvPr/>
        </p:nvSpPr>
        <p:spPr>
          <a:xfrm>
            <a:off x="8230295" y="6254740"/>
            <a:ext cx="1269856"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妻子</a:t>
            </a:r>
            <a:endParaRPr lang="en-US" sz="2000" b="1"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3531451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9080"/>
            <a:ext cx="9187896" cy="3046988"/>
          </a:xfrm>
          <a:prstGeom prst="rect">
            <a:avLst/>
          </a:prstGeom>
        </p:spPr>
        <p:txBody>
          <a:bodyPr wrap="square">
            <a:spAutoFit/>
          </a:bodyPr>
          <a:lstStyle/>
          <a:p>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2）丈夫的责任</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你们作丈夫的，要爱你们的妻子，正如基督爱教会，为教会舍己。要用水借着道，把教会洗净，成为圣洁，可以献给自己，作个荣耀的教会，毫无玷污皱纹等类的病，乃是圣洁没有瑕疵的。丈夫也当照样爱妻子，如同爱自己的身子。爱妻子，便是爱自己了。从来没有人恨恶自己的身子，总是保养顾惜，正像基督待教会一样。因我们是他身上的肢体。为这个缘故，人要离开父母，与妻子连合，二人成为</a:t>
            </a:r>
            <a:r>
              <a:rPr lang="en-US" sz="2400" dirty="0" smtClean="0">
                <a:solidFill>
                  <a:srgbClr val="0000FF"/>
                </a:solidFill>
                <a:latin typeface="华文细黑"/>
                <a:ea typeface="华文细黑"/>
                <a:cs typeface="华文细黑"/>
              </a:rPr>
              <a:t>一体…</a:t>
            </a:r>
            <a:r>
              <a:rPr lang="en-US" sz="2400" dirty="0">
                <a:solidFill>
                  <a:srgbClr val="0000FF"/>
                </a:solidFill>
                <a:latin typeface="华文细黑"/>
                <a:ea typeface="华文细黑"/>
                <a:cs typeface="华文细黑"/>
              </a:rPr>
              <a:t>然而你们各人都当爱妻子，如同爱自己</a:t>
            </a:r>
            <a:r>
              <a:rPr lang="en-US" sz="2400" dirty="0" smtClean="0">
                <a:solidFill>
                  <a:srgbClr val="0000FF"/>
                </a:solidFill>
                <a:latin typeface="华文细黑"/>
                <a:ea typeface="华文细黑"/>
                <a:cs typeface="华文细黑"/>
              </a:rPr>
              <a:t>一样 ”</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弗5:25-31,33a)。</a:t>
            </a:r>
            <a:endParaRPr lang="en-US" sz="2400" dirty="0">
              <a:solidFill>
                <a:srgbClr val="0000FF"/>
              </a:solidFill>
              <a:latin typeface="华文细黑"/>
              <a:ea typeface="华文细黑"/>
              <a:cs typeface="华文细黑"/>
            </a:endParaRPr>
          </a:p>
        </p:txBody>
      </p:sp>
      <p:sp>
        <p:nvSpPr>
          <p:cNvPr id="7" name="Rectangle 6"/>
          <p:cNvSpPr/>
          <p:nvPr/>
        </p:nvSpPr>
        <p:spPr>
          <a:xfrm>
            <a:off x="-1" y="2797186"/>
            <a:ext cx="9144001" cy="4154983"/>
          </a:xfrm>
          <a:prstGeom prst="rect">
            <a:avLst/>
          </a:prstGeom>
        </p:spPr>
        <p:txBody>
          <a:bodyPr wrap="square">
            <a:spAutoFit/>
          </a:bodyPr>
          <a:lstStyle/>
          <a:p>
            <a:r>
              <a:rPr lang="en-US" sz="2400" dirty="0" smtClean="0"/>
              <a:t>(</a:t>
            </a:r>
            <a:r>
              <a:rPr lang="en-US" sz="2400" dirty="0"/>
              <a:t>2)Husband’s responsibilities. </a:t>
            </a:r>
            <a:r>
              <a:rPr lang="en-US" sz="2400" dirty="0">
                <a:solidFill>
                  <a:srgbClr val="0000FF"/>
                </a:solidFill>
              </a:rPr>
              <a:t>“Husbands, love your wives, just as Christ loved the church and gave himself up for her to make her holy, </a:t>
            </a:r>
            <a:r>
              <a:rPr lang="en-US" sz="2400" dirty="0" smtClean="0">
                <a:solidFill>
                  <a:srgbClr val="0000FF"/>
                </a:solidFill>
              </a:rPr>
              <a:t>cleans-</a:t>
            </a:r>
          </a:p>
          <a:p>
            <a:r>
              <a:rPr lang="en-US" sz="2400" dirty="0" err="1" smtClean="0">
                <a:solidFill>
                  <a:srgbClr val="0000FF"/>
                </a:solidFill>
              </a:rPr>
              <a:t>ing</a:t>
            </a:r>
            <a:r>
              <a:rPr lang="en-US" sz="2400" dirty="0">
                <a:solidFill>
                  <a:srgbClr val="0000FF"/>
                </a:solidFill>
              </a:rPr>
              <a:t> her by the washing with water through the word, and to present her to himself as a radiant church, without stain or wrinkle or any other </a:t>
            </a:r>
            <a:r>
              <a:rPr lang="en-US" sz="2400" dirty="0" err="1">
                <a:solidFill>
                  <a:srgbClr val="0000FF"/>
                </a:solidFill>
              </a:rPr>
              <a:t>blemish,but</a:t>
            </a:r>
            <a:r>
              <a:rPr lang="en-US" sz="2400" dirty="0">
                <a:solidFill>
                  <a:srgbClr val="0000FF"/>
                </a:solidFill>
              </a:rPr>
              <a:t> holy and </a:t>
            </a:r>
            <a:r>
              <a:rPr lang="en-US" sz="2400" dirty="0" err="1">
                <a:solidFill>
                  <a:srgbClr val="0000FF"/>
                </a:solidFill>
              </a:rPr>
              <a:t>blameless.In</a:t>
            </a:r>
            <a:r>
              <a:rPr lang="en-US" sz="2400" dirty="0">
                <a:solidFill>
                  <a:srgbClr val="0000FF"/>
                </a:solidFill>
              </a:rPr>
              <a:t> this same </a:t>
            </a:r>
            <a:r>
              <a:rPr lang="en-US" sz="2400" dirty="0" err="1">
                <a:solidFill>
                  <a:srgbClr val="0000FF"/>
                </a:solidFill>
              </a:rPr>
              <a:t>way,husbands</a:t>
            </a:r>
            <a:r>
              <a:rPr lang="en-US" sz="2400" dirty="0">
                <a:solidFill>
                  <a:srgbClr val="0000FF"/>
                </a:solidFill>
              </a:rPr>
              <a:t> ought to love their wives as their own </a:t>
            </a:r>
            <a:r>
              <a:rPr lang="en-US" sz="2400" dirty="0" err="1" smtClean="0">
                <a:solidFill>
                  <a:srgbClr val="0000FF"/>
                </a:solidFill>
              </a:rPr>
              <a:t>bodies.He</a:t>
            </a:r>
            <a:r>
              <a:rPr lang="en-US" sz="2400" dirty="0" smtClean="0">
                <a:solidFill>
                  <a:srgbClr val="0000FF"/>
                </a:solidFill>
              </a:rPr>
              <a:t> </a:t>
            </a:r>
            <a:r>
              <a:rPr lang="en-US" sz="2400" dirty="0">
                <a:solidFill>
                  <a:srgbClr val="0000FF"/>
                </a:solidFill>
              </a:rPr>
              <a:t>who loves his wife loves </a:t>
            </a:r>
            <a:r>
              <a:rPr lang="en-US" sz="2400" dirty="0" smtClean="0">
                <a:solidFill>
                  <a:srgbClr val="0000FF"/>
                </a:solidFill>
              </a:rPr>
              <a:t>him-self</a:t>
            </a:r>
            <a:r>
              <a:rPr lang="en-US" sz="2400" dirty="0">
                <a:solidFill>
                  <a:srgbClr val="0000FF"/>
                </a:solidFill>
              </a:rPr>
              <a:t>. After all, no one ever hated their own body, but they feed and care for their body, just as Christ does the church—or we are members of his body.</a:t>
            </a:r>
            <a:r>
              <a:rPr lang="en-US" sz="2400" b="1" baseline="30000" dirty="0">
                <a:solidFill>
                  <a:srgbClr val="0000FF"/>
                </a:solidFill>
              </a:rPr>
              <a:t> </a:t>
            </a:r>
            <a:r>
              <a:rPr lang="en-US" sz="2400" dirty="0">
                <a:solidFill>
                  <a:srgbClr val="0000FF"/>
                </a:solidFill>
              </a:rPr>
              <a:t>For this reason a man will leave his father and mother and be united to his </a:t>
            </a:r>
            <a:r>
              <a:rPr lang="en-US" sz="2400" dirty="0" err="1">
                <a:solidFill>
                  <a:srgbClr val="0000FF"/>
                </a:solidFill>
              </a:rPr>
              <a:t>wife</a:t>
            </a:r>
            <a:r>
              <a:rPr lang="en-US" sz="2400" dirty="0" err="1" smtClean="0">
                <a:solidFill>
                  <a:srgbClr val="0000FF"/>
                </a:solidFill>
              </a:rPr>
              <a:t>,and</a:t>
            </a:r>
            <a:r>
              <a:rPr lang="en-US" sz="2400" dirty="0" smtClean="0">
                <a:solidFill>
                  <a:srgbClr val="0000FF"/>
                </a:solidFill>
              </a:rPr>
              <a:t> </a:t>
            </a:r>
            <a:r>
              <a:rPr lang="en-US" sz="2400" dirty="0">
                <a:solidFill>
                  <a:srgbClr val="0000FF"/>
                </a:solidFill>
              </a:rPr>
              <a:t>the two will become one </a:t>
            </a:r>
            <a:r>
              <a:rPr lang="en-US" sz="2400" dirty="0" smtClean="0">
                <a:solidFill>
                  <a:srgbClr val="0000FF"/>
                </a:solidFill>
              </a:rPr>
              <a:t>flesh…However</a:t>
            </a:r>
            <a:r>
              <a:rPr lang="en-US" sz="2400" dirty="0">
                <a:solidFill>
                  <a:srgbClr val="0000FF"/>
                </a:solidFill>
              </a:rPr>
              <a:t>, each one of you also must love his wife as he loves himself”(5:25</a:t>
            </a:r>
            <a:r>
              <a:rPr lang="en-US" sz="2400" dirty="0" smtClean="0">
                <a:solidFill>
                  <a:srgbClr val="0000FF"/>
                </a:solidFill>
              </a:rPr>
              <a:t>-31,33a</a:t>
            </a:r>
            <a:r>
              <a:rPr lang="en-US" sz="2400" dirty="0">
                <a:solidFill>
                  <a:srgbClr val="0000FF"/>
                </a:solidFill>
              </a:rPr>
              <a:t>). </a:t>
            </a:r>
          </a:p>
        </p:txBody>
      </p:sp>
      <p:sp>
        <p:nvSpPr>
          <p:cNvPr id="5" name="TextBox 4"/>
          <p:cNvSpPr txBox="1"/>
          <p:nvPr/>
        </p:nvSpPr>
        <p:spPr>
          <a:xfrm>
            <a:off x="853775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(17)</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35468288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27430" y="0"/>
            <a:ext cx="7290897" cy="6858000"/>
          </a:xfrm>
          <a:prstGeom prst="rect">
            <a:avLst/>
          </a:prstGeom>
        </p:spPr>
      </p:pic>
      <p:sp>
        <p:nvSpPr>
          <p:cNvPr id="6" name="TextBox 5"/>
          <p:cNvSpPr txBox="1"/>
          <p:nvPr/>
        </p:nvSpPr>
        <p:spPr>
          <a:xfrm>
            <a:off x="853775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(18)</a:t>
            </a:r>
            <a:endParaRPr lang="en-US" sz="2800" dirty="0">
              <a:solidFill>
                <a:srgbClr val="008000"/>
              </a:solidFill>
              <a:latin typeface="Arial Narrow"/>
              <a:ea typeface="华文细黑"/>
              <a:cs typeface="Arial Narrow"/>
            </a:endParaRPr>
          </a:p>
        </p:txBody>
      </p:sp>
      <p:sp>
        <p:nvSpPr>
          <p:cNvPr id="8" name="TextBox 7"/>
          <p:cNvSpPr txBox="1"/>
          <p:nvPr/>
        </p:nvSpPr>
        <p:spPr>
          <a:xfrm>
            <a:off x="1" y="622521"/>
            <a:ext cx="2727430" cy="4401205"/>
          </a:xfrm>
          <a:prstGeom prst="rect">
            <a:avLst/>
          </a:prstGeom>
          <a:noFill/>
        </p:spPr>
        <p:txBody>
          <a:bodyPr wrap="square" rtlCol="0">
            <a:spAutoFit/>
          </a:bodyPr>
          <a:lstStyle/>
          <a:p>
            <a:r>
              <a:rPr lang="en-US" sz="2800" dirty="0">
                <a:solidFill>
                  <a:srgbClr val="FF0000"/>
                </a:solidFill>
                <a:latin typeface="华文细黑"/>
                <a:ea typeface="华文细黑"/>
                <a:cs typeface="华文细黑"/>
              </a:rPr>
              <a:t>“丈夫，好好爱你的妻子！你的孩子们注意到你是怎样对待她的，你正在教你的儿子如何对待女人，并且正在教你的女儿他们应该从男人那里得到什么</a:t>
            </a:r>
            <a:r>
              <a:rPr lang="en-US" sz="2800" dirty="0" smtClean="0">
                <a:solidFill>
                  <a:srgbClr val="FF0000"/>
                </a:solidFill>
                <a:latin typeface="华文细黑"/>
                <a:ea typeface="华文细黑"/>
                <a:cs typeface="华文细黑"/>
              </a:rPr>
              <a:t>。</a:t>
            </a:r>
            <a:r>
              <a:rPr lang="en-US" sz="2800" dirty="0" smtClean="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25603509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9080"/>
            <a:ext cx="9187896" cy="1569660"/>
          </a:xfrm>
          <a:prstGeom prst="rect">
            <a:avLst/>
          </a:prstGeom>
        </p:spPr>
        <p:txBody>
          <a:bodyPr wrap="square">
            <a:spAutoFit/>
          </a:bodyPr>
          <a:lstStyle/>
          <a:p>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3</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妻子</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责任</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你们作妻子的，当顺服自己的丈夫，如同顺服主。因为丈夫是妻子的头，如同基督是教会的头。他又是教会全体的救主。教会怎样顺服基督，妻子也要怎样凡事顺服丈夫。...妻子也当敬重她的</a:t>
            </a:r>
            <a:r>
              <a:rPr lang="en-US" sz="2400" dirty="0" smtClean="0">
                <a:solidFill>
                  <a:srgbClr val="0000FF"/>
                </a:solidFill>
                <a:latin typeface="华文细黑"/>
                <a:ea typeface="华文细黑"/>
                <a:cs typeface="华文细黑"/>
              </a:rPr>
              <a:t>丈夫”</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弗5:2</a:t>
            </a:r>
            <a:r>
              <a:rPr lang="en-US" altLang="zh-CN" sz="2400" dirty="0" smtClean="0">
                <a:solidFill>
                  <a:srgbClr val="0000FF"/>
                </a:solidFill>
                <a:latin typeface="华文细黑"/>
                <a:ea typeface="华文细黑"/>
                <a:cs typeface="华文细黑"/>
              </a:rPr>
              <a:t>2</a:t>
            </a:r>
            <a:r>
              <a:rPr 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24</a:t>
            </a:r>
            <a:r>
              <a:rPr lang="en-US" sz="2400" dirty="0" smtClean="0">
                <a:solidFill>
                  <a:srgbClr val="0000FF"/>
                </a:solidFill>
                <a:latin typeface="华文细黑"/>
                <a:ea typeface="华文细黑"/>
                <a:cs typeface="华文细黑"/>
              </a:rPr>
              <a:t>,33a)。</a:t>
            </a:r>
            <a:endParaRPr lang="en-US" sz="2400" dirty="0">
              <a:solidFill>
                <a:srgbClr val="0000FF"/>
              </a:solidFill>
              <a:latin typeface="华文细黑"/>
              <a:ea typeface="华文细黑"/>
              <a:cs typeface="华文细黑"/>
            </a:endParaRPr>
          </a:p>
        </p:txBody>
      </p:sp>
      <p:pic>
        <p:nvPicPr>
          <p:cNvPr id="2" name="Picture 1" descr="family-ord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866" y="1520581"/>
            <a:ext cx="6044482" cy="5304206"/>
          </a:xfrm>
          <a:prstGeom prst="rect">
            <a:avLst/>
          </a:prstGeom>
        </p:spPr>
      </p:pic>
      <p:sp>
        <p:nvSpPr>
          <p:cNvPr id="6" name="Rectangle 5"/>
          <p:cNvSpPr/>
          <p:nvPr/>
        </p:nvSpPr>
        <p:spPr>
          <a:xfrm>
            <a:off x="-1" y="1447930"/>
            <a:ext cx="3770193" cy="5262979"/>
          </a:xfrm>
          <a:prstGeom prst="rect">
            <a:avLst/>
          </a:prstGeom>
        </p:spPr>
        <p:txBody>
          <a:bodyPr wrap="square">
            <a:spAutoFit/>
          </a:bodyPr>
          <a:lstStyle/>
          <a:p>
            <a:r>
              <a:rPr lang="en-US" sz="2400" dirty="0" smtClean="0"/>
              <a:t>(3)Wife’s responsibilities. </a:t>
            </a:r>
            <a:r>
              <a:rPr lang="en-US" sz="2400" dirty="0" smtClean="0">
                <a:solidFill>
                  <a:srgbClr val="0000FF"/>
                </a:solidFill>
              </a:rPr>
              <a:t>“</a:t>
            </a:r>
            <a:r>
              <a:rPr lang="en-US" sz="2400" dirty="0" err="1" smtClean="0">
                <a:solidFill>
                  <a:srgbClr val="0000FF"/>
                </a:solidFill>
              </a:rPr>
              <a:t>Wives,submit</a:t>
            </a:r>
            <a:r>
              <a:rPr lang="en-US" sz="2400" dirty="0" smtClean="0">
                <a:solidFill>
                  <a:srgbClr val="0000FF"/>
                </a:solidFill>
              </a:rPr>
              <a:t> yourselves to your own husbands as you do to the Lord. For the husband is the head of the wife as Christ is the head of the church, his body, of which he is the Savior.</a:t>
            </a:r>
            <a:r>
              <a:rPr lang="en-US" sz="2400" b="1" baseline="30000" dirty="0" smtClean="0">
                <a:solidFill>
                  <a:srgbClr val="0000FF"/>
                </a:solidFill>
              </a:rPr>
              <a:t> </a:t>
            </a:r>
            <a:r>
              <a:rPr lang="en-US" sz="2400" dirty="0" smtClean="0">
                <a:solidFill>
                  <a:srgbClr val="0000FF"/>
                </a:solidFill>
              </a:rPr>
              <a:t>Now as the church submits to Christ, so also wives should submit to their husbands in everything… and the wife must respect her husband” </a:t>
            </a:r>
          </a:p>
          <a:p>
            <a:r>
              <a:rPr lang="en-US" sz="2400" dirty="0" smtClean="0">
                <a:solidFill>
                  <a:srgbClr val="0000FF"/>
                </a:solidFill>
              </a:rPr>
              <a:t>(5:22-24,33b). </a:t>
            </a:r>
            <a:endParaRPr lang="en-US" sz="2400" dirty="0">
              <a:solidFill>
                <a:srgbClr val="0000FF"/>
              </a:solidFill>
            </a:endParaRPr>
          </a:p>
        </p:txBody>
      </p:sp>
      <p:sp>
        <p:nvSpPr>
          <p:cNvPr id="9" name="TextBox 8"/>
          <p:cNvSpPr txBox="1"/>
          <p:nvPr/>
        </p:nvSpPr>
        <p:spPr>
          <a:xfrm>
            <a:off x="8517911"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(19)</a:t>
            </a:r>
            <a:endParaRPr lang="en-US" sz="2800" dirty="0">
              <a:solidFill>
                <a:srgbClr val="008000"/>
              </a:solidFill>
              <a:latin typeface="Arial Narrow"/>
              <a:ea typeface="华文细黑"/>
              <a:cs typeface="Arial Narrow"/>
            </a:endParaRPr>
          </a:p>
        </p:txBody>
      </p:sp>
      <p:sp>
        <p:nvSpPr>
          <p:cNvPr id="10" name="TextBox 9"/>
          <p:cNvSpPr txBox="1"/>
          <p:nvPr/>
        </p:nvSpPr>
        <p:spPr>
          <a:xfrm>
            <a:off x="3289134" y="1944540"/>
            <a:ext cx="2872788" cy="400110"/>
          </a:xfrm>
          <a:prstGeom prst="rect">
            <a:avLst/>
          </a:prstGeom>
          <a:noFill/>
        </p:spPr>
        <p:txBody>
          <a:bodyPr wrap="square" rtlCol="0">
            <a:spAutoFit/>
          </a:bodyPr>
          <a:lstStyle/>
          <a:p>
            <a:pPr algn="ctr"/>
            <a:r>
              <a:rPr lang="zh-CN" altLang="en-US" sz="2000" b="1" dirty="0">
                <a:solidFill>
                  <a:srgbClr val="FF0000"/>
                </a:solidFill>
                <a:latin typeface="华文细黑"/>
                <a:ea typeface="华文细黑"/>
                <a:cs typeface="华文细黑"/>
              </a:rPr>
              <a:t>基督耶稣</a:t>
            </a:r>
            <a:endParaRPr lang="en-US" sz="2000" b="1" dirty="0">
              <a:solidFill>
                <a:srgbClr val="FF0000"/>
              </a:solidFill>
              <a:latin typeface="华文细黑"/>
              <a:ea typeface="华文细黑"/>
              <a:cs typeface="华文细黑"/>
            </a:endParaRPr>
          </a:p>
        </p:txBody>
      </p:sp>
      <p:sp>
        <p:nvSpPr>
          <p:cNvPr id="11" name="TextBox 10"/>
          <p:cNvSpPr txBox="1"/>
          <p:nvPr/>
        </p:nvSpPr>
        <p:spPr>
          <a:xfrm>
            <a:off x="3497311" y="2471718"/>
            <a:ext cx="2560526" cy="400110"/>
          </a:xfrm>
          <a:prstGeom prst="rect">
            <a:avLst/>
          </a:prstGeom>
          <a:noFill/>
        </p:spPr>
        <p:txBody>
          <a:bodyPr wrap="square" rtlCol="0">
            <a:spAutoFit/>
          </a:bodyPr>
          <a:lstStyle/>
          <a:p>
            <a:pPr algn="ctr"/>
            <a:r>
              <a:rPr lang="en-US" sz="2000" b="1" dirty="0" smtClean="0">
                <a:solidFill>
                  <a:srgbClr val="FF0000"/>
                </a:solidFill>
                <a:latin typeface="华文细黑"/>
                <a:ea typeface="华文细黑"/>
                <a:cs typeface="华文细黑"/>
              </a:rPr>
              <a:t>指导授权</a:t>
            </a:r>
            <a:r>
              <a:rPr lang="en-US" sz="2000" b="1" dirty="0">
                <a:solidFill>
                  <a:srgbClr val="FF0000"/>
                </a:solidFill>
                <a:latin typeface="华文细黑"/>
                <a:ea typeface="华文细黑"/>
                <a:cs typeface="华文细黑"/>
              </a:rPr>
              <a:t>和引导</a:t>
            </a:r>
            <a:r>
              <a:rPr lang="en-US" sz="2000" b="1" dirty="0" smtClean="0">
                <a:solidFill>
                  <a:srgbClr val="FF0000"/>
                </a:solidFill>
                <a:latin typeface="华文细黑"/>
                <a:ea typeface="华文细黑"/>
                <a:cs typeface="华文细黑"/>
              </a:rPr>
              <a:t>丈夫</a:t>
            </a:r>
            <a:r>
              <a:rPr lang="zh-CN" altLang="en-US" sz="2000" b="1" dirty="0" smtClean="0">
                <a:solidFill>
                  <a:srgbClr val="FF0000"/>
                </a:solidFill>
                <a:latin typeface="华文细黑"/>
                <a:ea typeface="华文细黑"/>
                <a:cs typeface="华文细黑"/>
              </a:rPr>
              <a:t>。</a:t>
            </a:r>
            <a:endParaRPr lang="en-US" sz="2000" b="1" dirty="0">
              <a:solidFill>
                <a:srgbClr val="FF0000"/>
              </a:solidFill>
              <a:latin typeface="华文细黑"/>
              <a:ea typeface="华文细黑"/>
              <a:cs typeface="华文细黑"/>
            </a:endParaRPr>
          </a:p>
        </p:txBody>
      </p:sp>
      <p:sp>
        <p:nvSpPr>
          <p:cNvPr id="12" name="TextBox 11"/>
          <p:cNvSpPr txBox="1"/>
          <p:nvPr/>
        </p:nvSpPr>
        <p:spPr>
          <a:xfrm>
            <a:off x="4086875" y="3207113"/>
            <a:ext cx="1269856"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丈夫</a:t>
            </a:r>
            <a:endParaRPr lang="en-US" sz="2000" b="1" dirty="0">
              <a:solidFill>
                <a:srgbClr val="FF0000"/>
              </a:solidFill>
              <a:latin typeface="华文细黑"/>
              <a:ea typeface="华文细黑"/>
              <a:cs typeface="华文细黑"/>
            </a:endParaRPr>
          </a:p>
        </p:txBody>
      </p:sp>
      <p:sp>
        <p:nvSpPr>
          <p:cNvPr id="13" name="TextBox 12"/>
          <p:cNvSpPr txBox="1"/>
          <p:nvPr/>
        </p:nvSpPr>
        <p:spPr>
          <a:xfrm>
            <a:off x="3760484" y="3755119"/>
            <a:ext cx="1985098"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保护为</a:t>
            </a:r>
            <a:r>
              <a:rPr lang="zh-CN" altLang="en-US" sz="2000" b="1" dirty="0">
                <a:solidFill>
                  <a:srgbClr val="FF0000"/>
                </a:solidFill>
                <a:latin typeface="华文细黑"/>
                <a:ea typeface="华文细黑"/>
                <a:cs typeface="华文细黑"/>
              </a:rPr>
              <a:t>家庭提供。</a:t>
            </a:r>
            <a:endParaRPr lang="en-US" sz="2000" b="1" dirty="0">
              <a:solidFill>
                <a:srgbClr val="FF0000"/>
              </a:solidFill>
              <a:latin typeface="华文细黑"/>
              <a:ea typeface="华文细黑"/>
              <a:cs typeface="华文细黑"/>
            </a:endParaRPr>
          </a:p>
        </p:txBody>
      </p:sp>
      <p:sp>
        <p:nvSpPr>
          <p:cNvPr id="14" name="TextBox 13"/>
          <p:cNvSpPr txBox="1"/>
          <p:nvPr/>
        </p:nvSpPr>
        <p:spPr>
          <a:xfrm>
            <a:off x="4079420" y="4282304"/>
            <a:ext cx="1269856"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妻子</a:t>
            </a:r>
            <a:endParaRPr lang="en-US" sz="2000" b="1" dirty="0">
              <a:solidFill>
                <a:srgbClr val="FF0000"/>
              </a:solidFill>
              <a:latin typeface="华文细黑"/>
              <a:ea typeface="华文细黑"/>
              <a:cs typeface="华文细黑"/>
            </a:endParaRPr>
          </a:p>
        </p:txBody>
      </p:sp>
      <p:sp>
        <p:nvSpPr>
          <p:cNvPr id="15" name="TextBox 14"/>
          <p:cNvSpPr txBox="1"/>
          <p:nvPr/>
        </p:nvSpPr>
        <p:spPr>
          <a:xfrm>
            <a:off x="3711394" y="4809489"/>
            <a:ext cx="2075821" cy="400110"/>
          </a:xfrm>
          <a:prstGeom prst="rect">
            <a:avLst/>
          </a:prstGeom>
          <a:noFill/>
        </p:spPr>
        <p:txBody>
          <a:bodyPr wrap="square" rtlCol="0">
            <a:spAutoFit/>
          </a:bodyPr>
          <a:lstStyle/>
          <a:p>
            <a:pPr algn="ctr"/>
            <a:r>
              <a:rPr lang="zh-CN" altLang="en-US" sz="2000" b="1" dirty="0">
                <a:solidFill>
                  <a:srgbClr val="FF0000"/>
                </a:solidFill>
                <a:latin typeface="华文细黑"/>
                <a:ea typeface="华文细黑"/>
                <a:cs typeface="华文细黑"/>
              </a:rPr>
              <a:t>孩子和家庭秩序。</a:t>
            </a:r>
            <a:endParaRPr lang="en-US" sz="2000" b="1" dirty="0">
              <a:solidFill>
                <a:srgbClr val="FF0000"/>
              </a:solidFill>
              <a:latin typeface="华文细黑"/>
              <a:ea typeface="华文细黑"/>
              <a:cs typeface="华文细黑"/>
            </a:endParaRPr>
          </a:p>
        </p:txBody>
      </p:sp>
      <p:sp>
        <p:nvSpPr>
          <p:cNvPr id="16" name="TextBox 15"/>
          <p:cNvSpPr txBox="1"/>
          <p:nvPr/>
        </p:nvSpPr>
        <p:spPr>
          <a:xfrm>
            <a:off x="3738893" y="5795322"/>
            <a:ext cx="2069140" cy="707886"/>
          </a:xfrm>
          <a:prstGeom prst="rect">
            <a:avLst/>
          </a:prstGeom>
          <a:noFill/>
        </p:spPr>
        <p:txBody>
          <a:bodyPr wrap="square" rtlCol="0">
            <a:spAutoFit/>
          </a:bodyPr>
          <a:lstStyle/>
          <a:p>
            <a:pPr algn="ctr"/>
            <a:r>
              <a:rPr lang="zh-CN" altLang="en-US" sz="2000" b="1" dirty="0">
                <a:solidFill>
                  <a:srgbClr val="FF0000"/>
                </a:solidFill>
                <a:latin typeface="华文细黑"/>
                <a:ea typeface="华文细黑"/>
                <a:cs typeface="华文细黑"/>
              </a:rPr>
              <a:t>正确的顺序</a:t>
            </a:r>
            <a:r>
              <a:rPr lang="zh-CN" altLang="en-US" sz="2000" b="1" dirty="0" smtClean="0">
                <a:solidFill>
                  <a:srgbClr val="FF0000"/>
                </a:solidFill>
                <a:latin typeface="华文细黑"/>
                <a:ea typeface="华文细黑"/>
                <a:cs typeface="华文细黑"/>
              </a:rPr>
              <a:t>：</a:t>
            </a:r>
            <a:r>
              <a:rPr lang="en-US" altLang="zh-CN" sz="2000" b="1" dirty="0" smtClean="0">
                <a:solidFill>
                  <a:srgbClr val="FF0000"/>
                </a:solidFill>
                <a:latin typeface="华文细黑"/>
                <a:ea typeface="华文细黑"/>
                <a:cs typeface="华文细黑"/>
              </a:rPr>
              <a:t>  </a:t>
            </a:r>
            <a:r>
              <a:rPr lang="zh-CN" altLang="en-US" sz="2000" b="1" dirty="0" smtClean="0">
                <a:solidFill>
                  <a:srgbClr val="FF0000"/>
                </a:solidFill>
                <a:latin typeface="华文细黑"/>
                <a:ea typeface="华文细黑"/>
                <a:cs typeface="华文细黑"/>
              </a:rPr>
              <a:t>基督</a:t>
            </a:r>
            <a:r>
              <a:rPr lang="zh-CN" altLang="en-US" sz="2000" b="1" dirty="0" smtClean="0">
                <a:solidFill>
                  <a:srgbClr val="FF0000"/>
                </a:solidFill>
                <a:latin typeface="华文细黑"/>
                <a:ea typeface="华文细黑"/>
                <a:cs typeface="华文细黑"/>
              </a:rPr>
              <a:t>仍</a:t>
            </a:r>
            <a:r>
              <a:rPr lang="zh-CN" altLang="en-US" sz="2000" b="1" dirty="0">
                <a:solidFill>
                  <a:srgbClr val="FF0000"/>
                </a:solidFill>
                <a:latin typeface="华文细黑"/>
                <a:ea typeface="华文细黑"/>
                <a:cs typeface="华文细黑"/>
              </a:rPr>
              <a:t>然是主角。</a:t>
            </a:r>
            <a:endParaRPr lang="en-US" sz="2000" b="1" dirty="0">
              <a:solidFill>
                <a:srgbClr val="FF0000"/>
              </a:solidFill>
              <a:latin typeface="华文细黑"/>
              <a:ea typeface="华文细黑"/>
              <a:cs typeface="华文细黑"/>
            </a:endParaRPr>
          </a:p>
        </p:txBody>
      </p:sp>
      <p:sp>
        <p:nvSpPr>
          <p:cNvPr id="17" name="TextBox 16"/>
          <p:cNvSpPr txBox="1"/>
          <p:nvPr/>
        </p:nvSpPr>
        <p:spPr>
          <a:xfrm>
            <a:off x="6237734" y="1973525"/>
            <a:ext cx="2872788"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撒旦</a:t>
            </a:r>
            <a:endParaRPr lang="en-US" sz="2000" b="1" dirty="0">
              <a:solidFill>
                <a:srgbClr val="FF0000"/>
              </a:solidFill>
              <a:latin typeface="华文细黑"/>
              <a:ea typeface="华文细黑"/>
              <a:cs typeface="华文细黑"/>
            </a:endParaRPr>
          </a:p>
        </p:txBody>
      </p:sp>
      <p:sp>
        <p:nvSpPr>
          <p:cNvPr id="18" name="TextBox 17"/>
          <p:cNvSpPr txBox="1"/>
          <p:nvPr/>
        </p:nvSpPr>
        <p:spPr>
          <a:xfrm>
            <a:off x="6445911" y="2500703"/>
            <a:ext cx="2560526" cy="400110"/>
          </a:xfrm>
          <a:prstGeom prst="rect">
            <a:avLst/>
          </a:prstGeom>
          <a:noFill/>
        </p:spPr>
        <p:txBody>
          <a:bodyPr wrap="square" rtlCol="0">
            <a:spAutoFit/>
          </a:bodyPr>
          <a:lstStyle/>
          <a:p>
            <a:pPr algn="ctr"/>
            <a:r>
              <a:rPr lang="zh-TW" altLang="en-US" sz="2000" b="1" dirty="0">
                <a:solidFill>
                  <a:srgbClr val="FF0000"/>
                </a:solidFill>
                <a:latin typeface="华文细黑"/>
                <a:ea typeface="华文细黑"/>
                <a:cs typeface="华文细黑"/>
              </a:rPr>
              <a:t>变态和破坏家庭。</a:t>
            </a:r>
            <a:endParaRPr lang="en-US" sz="2000" b="1" dirty="0">
              <a:solidFill>
                <a:srgbClr val="FF0000"/>
              </a:solidFill>
              <a:latin typeface="华文细黑"/>
              <a:ea typeface="华文细黑"/>
              <a:cs typeface="华文细黑"/>
            </a:endParaRPr>
          </a:p>
        </p:txBody>
      </p:sp>
      <p:sp>
        <p:nvSpPr>
          <p:cNvPr id="19" name="TextBox 18"/>
          <p:cNvSpPr txBox="1"/>
          <p:nvPr/>
        </p:nvSpPr>
        <p:spPr>
          <a:xfrm>
            <a:off x="7035475" y="3236098"/>
            <a:ext cx="1269856"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妻子</a:t>
            </a:r>
            <a:endParaRPr lang="en-US" sz="2000" b="1" dirty="0">
              <a:solidFill>
                <a:srgbClr val="FF0000"/>
              </a:solidFill>
              <a:latin typeface="华文细黑"/>
              <a:ea typeface="华文细黑"/>
              <a:cs typeface="华文细黑"/>
            </a:endParaRPr>
          </a:p>
        </p:txBody>
      </p:sp>
      <p:sp>
        <p:nvSpPr>
          <p:cNvPr id="20" name="TextBox 19"/>
          <p:cNvSpPr txBox="1"/>
          <p:nvPr/>
        </p:nvSpPr>
        <p:spPr>
          <a:xfrm>
            <a:off x="6563364" y="3742462"/>
            <a:ext cx="2297353"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允许撒旦影响儿</a:t>
            </a:r>
            <a:r>
              <a:rPr lang="zh-CN" altLang="en-US" sz="2000" b="1" dirty="0">
                <a:solidFill>
                  <a:srgbClr val="FF0000"/>
                </a:solidFill>
                <a:latin typeface="华文细黑"/>
                <a:ea typeface="华文细黑"/>
                <a:cs typeface="华文细黑"/>
              </a:rPr>
              <a:t>童。</a:t>
            </a:r>
            <a:endParaRPr lang="en-US" sz="2000" b="1" dirty="0">
              <a:solidFill>
                <a:srgbClr val="FF0000"/>
              </a:solidFill>
              <a:latin typeface="华文细黑"/>
              <a:ea typeface="华文细黑"/>
              <a:cs typeface="华文细黑"/>
            </a:endParaRPr>
          </a:p>
        </p:txBody>
      </p:sp>
      <p:sp>
        <p:nvSpPr>
          <p:cNvPr id="21" name="TextBox 20"/>
          <p:cNvSpPr txBox="1"/>
          <p:nvPr/>
        </p:nvSpPr>
        <p:spPr>
          <a:xfrm>
            <a:off x="7028020" y="4311289"/>
            <a:ext cx="1269856" cy="400110"/>
          </a:xfrm>
          <a:prstGeom prst="rect">
            <a:avLst/>
          </a:prstGeom>
          <a:noFill/>
        </p:spPr>
        <p:txBody>
          <a:bodyPr wrap="square" rtlCol="0">
            <a:spAutoFit/>
          </a:bodyPr>
          <a:lstStyle/>
          <a:p>
            <a:pPr algn="ctr"/>
            <a:r>
              <a:rPr lang="zh-CN" altLang="en-US" sz="2000" b="1" dirty="0" smtClean="0">
                <a:solidFill>
                  <a:srgbClr val="FF0000"/>
                </a:solidFill>
                <a:latin typeface="华文细黑"/>
                <a:ea typeface="华文细黑"/>
                <a:cs typeface="华文细黑"/>
              </a:rPr>
              <a:t>丈夫</a:t>
            </a:r>
            <a:endParaRPr lang="en-US" sz="2000" b="1" dirty="0">
              <a:solidFill>
                <a:srgbClr val="FF0000"/>
              </a:solidFill>
              <a:latin typeface="华文细黑"/>
              <a:ea typeface="华文细黑"/>
              <a:cs typeface="华文细黑"/>
            </a:endParaRPr>
          </a:p>
        </p:txBody>
      </p:sp>
      <p:sp>
        <p:nvSpPr>
          <p:cNvPr id="22" name="TextBox 21"/>
          <p:cNvSpPr txBox="1"/>
          <p:nvPr/>
        </p:nvSpPr>
        <p:spPr>
          <a:xfrm>
            <a:off x="6659994" y="4838474"/>
            <a:ext cx="2075821" cy="400110"/>
          </a:xfrm>
          <a:prstGeom prst="rect">
            <a:avLst/>
          </a:prstGeom>
          <a:noFill/>
        </p:spPr>
        <p:txBody>
          <a:bodyPr wrap="square" rtlCol="0">
            <a:spAutoFit/>
          </a:bodyPr>
          <a:lstStyle/>
          <a:p>
            <a:pPr algn="ctr"/>
            <a:r>
              <a:rPr lang="zh-CN" altLang="en-US" sz="2000" b="1" dirty="0">
                <a:solidFill>
                  <a:srgbClr val="FF0000"/>
                </a:solidFill>
                <a:latin typeface="华文细黑"/>
                <a:ea typeface="华文细黑"/>
                <a:cs typeface="华文细黑"/>
              </a:rPr>
              <a:t>家庭混乱。</a:t>
            </a:r>
            <a:endParaRPr lang="en-US" sz="2000" b="1" dirty="0">
              <a:solidFill>
                <a:srgbClr val="FF0000"/>
              </a:solidFill>
              <a:latin typeface="华文细黑"/>
              <a:ea typeface="华文细黑"/>
              <a:cs typeface="华文细黑"/>
            </a:endParaRPr>
          </a:p>
        </p:txBody>
      </p:sp>
      <p:sp>
        <p:nvSpPr>
          <p:cNvPr id="23" name="TextBox 22"/>
          <p:cNvSpPr txBox="1"/>
          <p:nvPr/>
        </p:nvSpPr>
        <p:spPr>
          <a:xfrm>
            <a:off x="6687493" y="5824307"/>
            <a:ext cx="2069140" cy="707886"/>
          </a:xfrm>
          <a:prstGeom prst="rect">
            <a:avLst/>
          </a:prstGeom>
          <a:noFill/>
        </p:spPr>
        <p:txBody>
          <a:bodyPr wrap="square" rtlCol="0">
            <a:spAutoFit/>
          </a:bodyPr>
          <a:lstStyle/>
          <a:p>
            <a:pPr algn="ctr"/>
            <a:r>
              <a:rPr lang="zh-CN" altLang="en-US" sz="2000" b="1" dirty="0">
                <a:solidFill>
                  <a:srgbClr val="FF0000"/>
                </a:solidFill>
                <a:latin typeface="华文细黑"/>
                <a:ea typeface="华文细黑"/>
                <a:cs typeface="华文细黑"/>
              </a:rPr>
              <a:t>错误的顺序</a:t>
            </a:r>
            <a:r>
              <a:rPr lang="zh-CN" altLang="en-US" sz="2000" b="1" dirty="0" smtClean="0">
                <a:solidFill>
                  <a:srgbClr val="FF0000"/>
                </a:solidFill>
                <a:latin typeface="华文细黑"/>
                <a:ea typeface="华文细黑"/>
                <a:cs typeface="华文细黑"/>
              </a:rPr>
              <a:t>：</a:t>
            </a:r>
            <a:r>
              <a:rPr lang="en-US" altLang="zh-CN" sz="2000" b="1" dirty="0" smtClean="0">
                <a:solidFill>
                  <a:srgbClr val="FF0000"/>
                </a:solidFill>
                <a:latin typeface="华文细黑"/>
                <a:ea typeface="华文细黑"/>
                <a:cs typeface="华文细黑"/>
              </a:rPr>
              <a:t>  </a:t>
            </a:r>
            <a:r>
              <a:rPr lang="zh-CN" altLang="en-US" sz="2000" b="1" dirty="0" smtClean="0">
                <a:solidFill>
                  <a:srgbClr val="FF0000"/>
                </a:solidFill>
                <a:latin typeface="华文细黑"/>
                <a:ea typeface="华文细黑"/>
                <a:cs typeface="华文细黑"/>
              </a:rPr>
              <a:t>撒旦成为</a:t>
            </a:r>
            <a:r>
              <a:rPr lang="zh-CN" altLang="en-US" sz="2000" b="1" dirty="0">
                <a:solidFill>
                  <a:srgbClr val="FF0000"/>
                </a:solidFill>
                <a:latin typeface="华文细黑"/>
                <a:ea typeface="华文细黑"/>
                <a:cs typeface="华文细黑"/>
              </a:rPr>
              <a:t>主角。</a:t>
            </a:r>
            <a:endParaRPr lang="en-US" sz="2000" b="1"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1995895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44000" cy="2677656"/>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引论</a:t>
            </a:r>
            <a:r>
              <a:rPr lang="zh-TW" altLang="en-US" sz="2400" b="1" dirty="0" smtClean="0">
                <a:solidFill>
                  <a:srgbClr val="FF0000"/>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A</a:t>
            </a:r>
            <a:r>
              <a:rPr lang="zh-CN" altLang="zh-TW" sz="2400" b="1" dirty="0" smtClean="0">
                <a:solidFill>
                  <a:srgbClr val="FF0000"/>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a:t>
            </a:r>
            <a:r>
              <a:rPr lang="zh-TW" altLang="en-US" sz="2400" b="1" dirty="0" smtClean="0">
                <a:solidFill>
                  <a:srgbClr val="FF0000"/>
                </a:solidFill>
                <a:latin typeface="华文细黑"/>
                <a:ea typeface="华文细黑"/>
                <a:cs typeface="华文细黑"/>
              </a:rPr>
              <a:t>教会主题</a:t>
            </a:r>
            <a:r>
              <a:rPr lang="zh-TW" altLang="en-US" sz="2400" b="1" dirty="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基督</a:t>
            </a:r>
            <a:r>
              <a:rPr lang="zh-CN" altLang="en-US" sz="2400" b="1" dirty="0" smtClean="0">
                <a:solidFill>
                  <a:srgbClr val="FF0000"/>
                </a:solidFill>
                <a:latin typeface="华文细黑"/>
                <a:ea typeface="华文细黑"/>
                <a:cs typeface="华文细黑"/>
              </a:rPr>
              <a:t>要</a:t>
            </a:r>
            <a:r>
              <a:rPr lang="zh-TW" altLang="en-US" sz="2400" b="1" dirty="0" smtClean="0">
                <a:solidFill>
                  <a:srgbClr val="FF0000"/>
                </a:solidFill>
                <a:latin typeface="华文细黑"/>
                <a:ea typeface="华文细黑"/>
                <a:cs typeface="华文细黑"/>
              </a:rPr>
              <a:t>建</a:t>
            </a:r>
            <a:r>
              <a:rPr lang="zh-CN" altLang="en-US" sz="2400" b="1" dirty="0" smtClean="0">
                <a:solidFill>
                  <a:srgbClr val="FF0000"/>
                </a:solidFill>
                <a:latin typeface="华文细黑"/>
                <a:ea typeface="华文细黑"/>
                <a:cs typeface="华文细黑"/>
              </a:rPr>
              <a:t>造</a:t>
            </a:r>
            <a:r>
              <a:rPr lang="zh-TW" altLang="en-US" sz="2400" b="1" dirty="0" smtClean="0">
                <a:solidFill>
                  <a:srgbClr val="FF0000"/>
                </a:solidFill>
                <a:latin typeface="华文细黑"/>
                <a:ea typeface="华文细黑"/>
                <a:cs typeface="华文细黑"/>
              </a:rPr>
              <a:t>祂</a:t>
            </a:r>
            <a:r>
              <a:rPr lang="zh-TW" altLang="en-US" sz="2400" b="1" dirty="0">
                <a:solidFill>
                  <a:srgbClr val="FF0000"/>
                </a:solidFill>
                <a:latin typeface="华文细黑"/>
                <a:ea typeface="华文细黑"/>
                <a:cs typeface="华文细黑"/>
              </a:rPr>
              <a:t>的教会（太</a:t>
            </a:r>
            <a:r>
              <a:rPr lang="en-US" altLang="zh-TW" sz="2400" b="1" dirty="0">
                <a:solidFill>
                  <a:srgbClr val="FF0000"/>
                </a:solidFill>
                <a:latin typeface="华文细黑"/>
                <a:ea typeface="华文细黑"/>
                <a:cs typeface="华文细黑"/>
              </a:rPr>
              <a:t>16</a:t>
            </a:r>
            <a:r>
              <a:rPr lang="zh-TW" altLang="en-US" sz="2400" b="1" dirty="0">
                <a:solidFill>
                  <a:srgbClr val="FF0000"/>
                </a:solidFill>
                <a:latin typeface="华文细黑"/>
                <a:ea typeface="华文细黑"/>
                <a:cs typeface="华文细黑"/>
              </a:rPr>
              <a:t>：</a:t>
            </a:r>
            <a:r>
              <a:rPr lang="en-US" altLang="zh-TW" sz="2400" b="1" dirty="0">
                <a:solidFill>
                  <a:srgbClr val="FF0000"/>
                </a:solidFill>
                <a:latin typeface="华文细黑"/>
                <a:ea typeface="华文细黑"/>
                <a:cs typeface="华文细黑"/>
              </a:rPr>
              <a:t>18</a:t>
            </a:r>
            <a:r>
              <a:rPr lang="zh-TW" altLang="en-US" sz="2400" b="1"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建立</a:t>
            </a:r>
            <a:r>
              <a:rPr lang="zh-TW" altLang="en-US" sz="2400" dirty="0">
                <a:solidFill>
                  <a:srgbClr val="FF0000"/>
                </a:solidFill>
                <a:latin typeface="华文细黑"/>
                <a:ea typeface="华文细黑"/>
                <a:cs typeface="华文细黑"/>
              </a:rPr>
              <a:t>了教会的制度。</a:t>
            </a:r>
          </a:p>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2018</a:t>
            </a:r>
            <a:r>
              <a:rPr lang="zh-CN" altLang="en-US" sz="2400" b="1" dirty="0" smtClean="0">
                <a:solidFill>
                  <a:srgbClr val="FF0000"/>
                </a:solidFill>
                <a:latin typeface="华文细黑"/>
                <a:ea typeface="华文细黑"/>
                <a:cs typeface="华文细黑"/>
              </a:rPr>
              <a:t>年</a:t>
            </a:r>
            <a:r>
              <a:rPr lang="zh-TW" altLang="en-US" sz="2400" b="1" dirty="0" smtClean="0">
                <a:solidFill>
                  <a:srgbClr val="FF0000"/>
                </a:solidFill>
                <a:latin typeface="华文细黑"/>
                <a:ea typeface="华文细黑"/>
                <a:cs typeface="华文细黑"/>
              </a:rPr>
              <a:t>教会主题</a:t>
            </a:r>
            <a:r>
              <a:rPr lang="zh-TW" altLang="en-US" sz="2400" b="1" dirty="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基督是</a:t>
            </a:r>
            <a:r>
              <a:rPr lang="zh-CN" altLang="en-US" sz="2400" b="1" dirty="0" smtClean="0">
                <a:solidFill>
                  <a:srgbClr val="FF0000"/>
                </a:solidFill>
                <a:latin typeface="华文细黑"/>
                <a:ea typeface="华文细黑"/>
                <a:cs typeface="华文细黑"/>
              </a:rPr>
              <a:t>我家之主</a:t>
            </a:r>
            <a:r>
              <a:rPr lang="zh-TW" altLang="en-US" sz="2400" b="1" dirty="0" smtClean="0">
                <a:solidFill>
                  <a:srgbClr val="FF0000"/>
                </a:solidFill>
                <a:latin typeface="华文细黑"/>
                <a:ea typeface="华文细黑"/>
                <a:cs typeface="华文细黑"/>
              </a:rPr>
              <a:t>（</a:t>
            </a:r>
            <a:r>
              <a:rPr lang="zh-TW" altLang="en-US" sz="2400" b="1" dirty="0">
                <a:solidFill>
                  <a:srgbClr val="FF0000"/>
                </a:solidFill>
                <a:latin typeface="华文细黑"/>
                <a:ea typeface="华文细黑"/>
                <a:cs typeface="华文细黑"/>
              </a:rPr>
              <a:t>诗篇</a:t>
            </a:r>
            <a:r>
              <a:rPr lang="en-US" altLang="zh-TW" sz="2400" b="1" dirty="0">
                <a:solidFill>
                  <a:srgbClr val="FF0000"/>
                </a:solidFill>
                <a:latin typeface="华文细黑"/>
                <a:ea typeface="华文细黑"/>
                <a:cs typeface="华文细黑"/>
              </a:rPr>
              <a:t>127</a:t>
            </a:r>
            <a:r>
              <a:rPr lang="zh-TW" altLang="en-US" sz="2400" b="1" dirty="0">
                <a:solidFill>
                  <a:srgbClr val="FF0000"/>
                </a:solidFill>
                <a:latin typeface="华文细黑"/>
                <a:ea typeface="华文细黑"/>
                <a:cs typeface="华文细黑"/>
              </a:rPr>
              <a:t>：</a:t>
            </a:r>
            <a:r>
              <a:rPr lang="en-US" altLang="zh-TW" sz="2400" b="1" dirty="0">
                <a:solidFill>
                  <a:srgbClr val="FF0000"/>
                </a:solidFill>
                <a:latin typeface="华文细黑"/>
                <a:ea typeface="华文细黑"/>
                <a:cs typeface="华文细黑"/>
              </a:rPr>
              <a:t>1</a:t>
            </a:r>
            <a:r>
              <a:rPr lang="zh-TW" altLang="en-US" sz="2400" b="1" dirty="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rPr>
              <a:t>若不是耶和华建造房屋，建造的人就枉然劳力。若不是耶和华看守城池，看守的人就枉然儆醒</a:t>
            </a:r>
            <a:r>
              <a:rPr lang="en-US" sz="2400" dirty="0" smtClean="0">
                <a:solidFill>
                  <a:srgbClr val="0000FF"/>
                </a:solidFill>
              </a:rPr>
              <a:t>。</a:t>
            </a:r>
            <a:r>
              <a:rPr lang="zh-TW" altLang="en-US" sz="2400" dirty="0" smtClean="0">
                <a:solidFill>
                  <a:srgbClr val="0000FF"/>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建立</a:t>
            </a:r>
            <a:r>
              <a:rPr lang="zh-TW" altLang="en-US" sz="2400" dirty="0">
                <a:solidFill>
                  <a:srgbClr val="FF0000"/>
                </a:solidFill>
                <a:latin typeface="华文细黑"/>
                <a:ea typeface="华文细黑"/>
                <a:cs typeface="华文细黑"/>
              </a:rPr>
              <a:t>了家庭制度，</a:t>
            </a:r>
            <a:r>
              <a:rPr lang="zh-TW" altLang="en-US" sz="2400" dirty="0" smtClean="0">
                <a:solidFill>
                  <a:srgbClr val="FF0000"/>
                </a:solidFill>
                <a:latin typeface="华文细黑"/>
                <a:ea typeface="华文细黑"/>
                <a:cs typeface="华文细黑"/>
              </a:rPr>
              <a:t>并颁发了</a:t>
            </a:r>
            <a:r>
              <a:rPr lang="zh-CN" altLang="en-US" sz="2400" dirty="0" smtClean="0">
                <a:solidFill>
                  <a:srgbClr val="FF0000"/>
                </a:solidFill>
                <a:latin typeface="华文细黑"/>
                <a:ea typeface="华文细黑"/>
                <a:cs typeface="华文细黑"/>
              </a:rPr>
              <a:t>祂</a:t>
            </a:r>
            <a:r>
              <a:rPr lang="zh-TW" altLang="en-US" sz="2400" dirty="0" smtClean="0">
                <a:solidFill>
                  <a:srgbClr val="FF0000"/>
                </a:solidFill>
                <a:latin typeface="华文细黑"/>
                <a:ea typeface="华文细黑"/>
                <a:cs typeface="华文细黑"/>
              </a:rPr>
              <a:t>的婚姻和家庭手册。</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从前所写的圣经都是为教训我们写的，叫我们因圣经所生的忍耐和安慰，可以得着</a:t>
            </a:r>
            <a:r>
              <a:rPr lang="en-US" sz="2400" dirty="0" smtClean="0">
                <a:solidFill>
                  <a:srgbClr val="0000FF"/>
                </a:solidFill>
                <a:latin typeface="华文细黑"/>
                <a:ea typeface="华文细黑"/>
                <a:cs typeface="华文细黑"/>
              </a:rPr>
              <a:t>盼望</a:t>
            </a:r>
            <a:r>
              <a:rPr lang="en-US" altLang="zh-TW" sz="2400" dirty="0" smtClean="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（罗十五：</a:t>
            </a:r>
            <a:r>
              <a:rPr lang="en-US" altLang="zh-TW" sz="2400" dirty="0">
                <a:solidFill>
                  <a:srgbClr val="0000FF"/>
                </a:solidFill>
                <a:latin typeface="华文细黑"/>
                <a:ea typeface="华文细黑"/>
                <a:cs typeface="华文细黑"/>
              </a:rPr>
              <a:t>4</a:t>
            </a:r>
            <a:r>
              <a:rPr lang="zh-TW"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p:txBody>
      </p:sp>
      <p:sp>
        <p:nvSpPr>
          <p:cNvPr id="7" name="Rectangle 6"/>
          <p:cNvSpPr/>
          <p:nvPr/>
        </p:nvSpPr>
        <p:spPr>
          <a:xfrm>
            <a:off x="1" y="2549208"/>
            <a:ext cx="5576698" cy="4154983"/>
          </a:xfrm>
          <a:prstGeom prst="rect">
            <a:avLst/>
          </a:prstGeom>
        </p:spPr>
        <p:txBody>
          <a:bodyPr wrap="square">
            <a:spAutoFit/>
          </a:bodyPr>
          <a:lstStyle/>
          <a:p>
            <a:r>
              <a:rPr lang="en-US" sz="2400" b="1" dirty="0" smtClean="0"/>
              <a:t>Introduction: A</a:t>
            </a:r>
            <a:r>
              <a:rPr lang="en-US" sz="2400" b="1" dirty="0"/>
              <a:t>.2017 Church Theme: Christ will build His Church(Mt.16:18).</a:t>
            </a:r>
            <a:r>
              <a:rPr lang="en-US" sz="2400" dirty="0"/>
              <a:t> </a:t>
            </a:r>
            <a:r>
              <a:rPr lang="en-US" sz="2400" dirty="0" smtClean="0"/>
              <a:t>God established </a:t>
            </a:r>
            <a:r>
              <a:rPr lang="en-US" sz="2400" dirty="0"/>
              <a:t>the institution of the Church. </a:t>
            </a:r>
            <a:endParaRPr lang="en-US" sz="2400" dirty="0" smtClean="0"/>
          </a:p>
          <a:p>
            <a:r>
              <a:rPr lang="en-US" sz="2400" b="1" dirty="0" smtClean="0"/>
              <a:t>B</a:t>
            </a:r>
            <a:r>
              <a:rPr lang="en-US" sz="2400" b="1" dirty="0"/>
              <a:t>.2018 Church Theme: Christ is the Head of this House(Ps.127:1). </a:t>
            </a:r>
            <a:r>
              <a:rPr lang="en-US" sz="2400" dirty="0">
                <a:solidFill>
                  <a:srgbClr val="0000FF"/>
                </a:solidFill>
              </a:rPr>
              <a:t>“Unless the LORD builds the house, the builders labor in </a:t>
            </a:r>
            <a:r>
              <a:rPr lang="en-US" sz="2400" dirty="0" err="1">
                <a:solidFill>
                  <a:srgbClr val="0000FF"/>
                </a:solidFill>
              </a:rPr>
              <a:t>vain.</a:t>
            </a:r>
            <a:r>
              <a:rPr lang="en-US" sz="2400" dirty="0" err="1" smtClean="0">
                <a:solidFill>
                  <a:srgbClr val="0000FF"/>
                </a:solidFill>
              </a:rPr>
              <a:t>”</a:t>
            </a:r>
            <a:r>
              <a:rPr lang="en-US" sz="2400" dirty="0" err="1" smtClean="0"/>
              <a:t>God</a:t>
            </a:r>
            <a:r>
              <a:rPr lang="en-US" sz="2400" dirty="0" smtClean="0"/>
              <a:t> established the institution of the Family, and has </a:t>
            </a:r>
            <a:r>
              <a:rPr lang="en-US" sz="2400" dirty="0"/>
              <a:t>given </a:t>
            </a:r>
            <a:r>
              <a:rPr lang="en-US" sz="2400" dirty="0" smtClean="0"/>
              <a:t>His </a:t>
            </a:r>
            <a:r>
              <a:rPr lang="en-US" sz="2400" dirty="0"/>
              <a:t>Marriage and Family Manual. </a:t>
            </a:r>
            <a:r>
              <a:rPr lang="en-US" sz="2400" dirty="0">
                <a:solidFill>
                  <a:srgbClr val="0000FF"/>
                </a:solidFill>
              </a:rPr>
              <a:t>“For everything that was written in the past was written to teach us…” (Ro.15:4). </a:t>
            </a:r>
            <a:endParaRPr lang="en-US" sz="2400" b="1" dirty="0" smtClean="0">
              <a:solidFill>
                <a:srgbClr val="0000FF"/>
              </a:solidFill>
              <a:latin typeface="Arial Narrow"/>
              <a:cs typeface="Arial Narrow"/>
            </a:endParaRPr>
          </a:p>
        </p:txBody>
      </p:sp>
      <p:pic>
        <p:nvPicPr>
          <p:cNvPr id="3" name="Picture 2"/>
          <p:cNvPicPr>
            <a:picLocks noChangeAspect="1"/>
          </p:cNvPicPr>
          <p:nvPr/>
        </p:nvPicPr>
        <p:blipFill>
          <a:blip r:embed="rId3"/>
          <a:stretch>
            <a:fillRect/>
          </a:stretch>
        </p:blipFill>
        <p:spPr>
          <a:xfrm>
            <a:off x="7366889" y="2869033"/>
            <a:ext cx="1876341" cy="2880906"/>
          </a:xfrm>
          <a:prstGeom prst="rect">
            <a:avLst/>
          </a:prstGeom>
        </p:spPr>
      </p:pic>
      <p:sp>
        <p:nvSpPr>
          <p:cNvPr id="9" name="TextBox 8"/>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a:t>
            </a:r>
            <a:endParaRPr lang="en-US" sz="2800" dirty="0">
              <a:solidFill>
                <a:srgbClr val="008000"/>
              </a:solidFill>
              <a:latin typeface="Arial Narrow"/>
              <a:ea typeface="华文细黑"/>
              <a:cs typeface="Arial Narrow"/>
            </a:endParaRPr>
          </a:p>
        </p:txBody>
      </p:sp>
      <p:pic>
        <p:nvPicPr>
          <p:cNvPr id="11" name="Picture 10"/>
          <p:cNvPicPr>
            <a:picLocks noChangeAspect="1"/>
          </p:cNvPicPr>
          <p:nvPr/>
        </p:nvPicPr>
        <p:blipFill>
          <a:blip r:embed="rId4"/>
          <a:stretch>
            <a:fillRect/>
          </a:stretch>
        </p:blipFill>
        <p:spPr>
          <a:xfrm>
            <a:off x="5537007" y="2894655"/>
            <a:ext cx="1829882" cy="2758082"/>
          </a:xfrm>
          <a:prstGeom prst="rect">
            <a:avLst/>
          </a:prstGeom>
        </p:spPr>
      </p:pic>
      <p:sp>
        <p:nvSpPr>
          <p:cNvPr id="2" name="TextBox 1"/>
          <p:cNvSpPr txBox="1"/>
          <p:nvPr/>
        </p:nvSpPr>
        <p:spPr>
          <a:xfrm>
            <a:off x="7114855" y="2432990"/>
            <a:ext cx="2468209" cy="461665"/>
          </a:xfrm>
          <a:prstGeom prst="rect">
            <a:avLst/>
          </a:prstGeom>
          <a:noFill/>
        </p:spPr>
        <p:txBody>
          <a:bodyPr wrap="square" rtlCol="0">
            <a:spAutoFit/>
          </a:bodyPr>
          <a:lstStyle/>
          <a:p>
            <a:r>
              <a:rPr lang="zh-TW" altLang="en-US" sz="2400" dirty="0" smtClean="0">
                <a:solidFill>
                  <a:srgbClr val="FF0000"/>
                </a:solidFill>
                <a:latin typeface="华文细黑"/>
                <a:ea typeface="华文细黑"/>
                <a:cs typeface="华文细黑"/>
              </a:rPr>
              <a:t>婚前咨询手册</a:t>
            </a:r>
            <a:r>
              <a:rPr lang="zh-TW"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10" name="TextBox 9"/>
          <p:cNvSpPr txBox="1"/>
          <p:nvPr/>
        </p:nvSpPr>
        <p:spPr>
          <a:xfrm>
            <a:off x="5501545" y="5640860"/>
            <a:ext cx="2468209" cy="461665"/>
          </a:xfrm>
          <a:prstGeom prst="rect">
            <a:avLst/>
          </a:prstGeom>
          <a:noFill/>
        </p:spPr>
        <p:txBody>
          <a:bodyPr wrap="square" rtlCol="0">
            <a:spAutoFit/>
          </a:bodyPr>
          <a:lstStyle/>
          <a:p>
            <a:r>
              <a:rPr lang="zh-TW" altLang="en-US" sz="2400" dirty="0">
                <a:solidFill>
                  <a:srgbClr val="FF0000"/>
                </a:solidFill>
                <a:latin typeface="华文细黑"/>
                <a:ea typeface="华文细黑"/>
                <a:cs typeface="华文细黑"/>
              </a:rPr>
              <a:t>婚姻手册。</a:t>
            </a:r>
            <a:endParaRPr 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3479196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9080"/>
            <a:ext cx="9187896" cy="267765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五。</a:t>
            </a:r>
            <a:r>
              <a:rPr lang="en-US" sz="2400" dirty="0" smtClean="0">
                <a:solidFill>
                  <a:srgbClr val="FF0000"/>
                </a:solidFill>
                <a:latin typeface="华文细黑"/>
                <a:ea typeface="华文细黑"/>
                <a:cs typeface="华文细黑"/>
              </a:rPr>
              <a:t>爱</a:t>
            </a:r>
            <a:r>
              <a:rPr lang="zh-CN" altLang="en-US" sz="2400" dirty="0" smtClean="0">
                <a:solidFill>
                  <a:srgbClr val="FF0000"/>
                </a:solidFill>
                <a:latin typeface="华文细黑"/>
                <a:ea typeface="华文细黑"/>
                <a:cs typeface="华文细黑"/>
              </a:rPr>
              <a:t>的</a:t>
            </a:r>
            <a:r>
              <a:rPr lang="en-US" sz="2400" dirty="0" smtClean="0">
                <a:solidFill>
                  <a:srgbClr val="FF0000"/>
                </a:solidFill>
                <a:latin typeface="华文细黑"/>
                <a:ea typeface="华文细黑"/>
                <a:cs typeface="华文细黑"/>
              </a:rPr>
              <a:t>伴侣。</a:t>
            </a:r>
            <a:r>
              <a:rPr lang="en-US" sz="2400" dirty="0">
                <a:solidFill>
                  <a:srgbClr val="FF0000"/>
                </a:solidFill>
                <a:latin typeface="华文细黑"/>
                <a:ea typeface="华文细黑"/>
                <a:cs typeface="华文细黑"/>
              </a:rPr>
              <a:t>这是完美的爱情</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爱</a:t>
            </a:r>
            <a:r>
              <a:rPr lang="en-US" sz="2400" dirty="0">
                <a:solidFill>
                  <a:srgbClr val="FF0000"/>
                </a:solidFill>
                <a:latin typeface="华文细黑"/>
                <a:ea typeface="华文细黑"/>
                <a:cs typeface="华文细黑"/>
              </a:rPr>
              <a:t>是...</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爱是恒久忍耐，又有恩</a:t>
            </a:r>
            <a:r>
              <a:rPr lang="en-US" sz="2400" dirty="0" smtClean="0">
                <a:solidFill>
                  <a:srgbClr val="0000FF"/>
                </a:solidFill>
                <a:latin typeface="华文细黑"/>
                <a:ea typeface="华文细黑"/>
                <a:cs typeface="华文细黑"/>
              </a:rPr>
              <a:t>慈</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只喜欢真理。凡事包容。凡事相信。凡事盼望。凡事忍耐。爱是永不止息</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歌</a:t>
            </a:r>
            <a:r>
              <a:rPr lang="en-US" sz="2400" dirty="0" smtClean="0">
                <a:solidFill>
                  <a:srgbClr val="0000FF"/>
                </a:solidFill>
                <a:latin typeface="华文细黑"/>
                <a:ea typeface="华文细黑"/>
                <a:cs typeface="华文细黑"/>
              </a:rPr>
              <a:t>林13</a:t>
            </a:r>
            <a:r>
              <a:rPr lang="en-US" sz="2400" dirty="0">
                <a:solidFill>
                  <a:srgbClr val="0000FF"/>
                </a:solidFill>
                <a:latin typeface="华文细黑"/>
                <a:ea typeface="华文细黑"/>
                <a:cs typeface="华文细黑"/>
              </a:rPr>
              <a:t>：4-</a:t>
            </a:r>
            <a:r>
              <a:rPr lang="en-US" sz="2400" dirty="0" smtClean="0">
                <a:solidFill>
                  <a:srgbClr val="0000FF"/>
                </a:solidFill>
                <a:latin typeface="华文细黑"/>
                <a:ea typeface="华文细黑"/>
                <a:cs typeface="华文细黑"/>
              </a:rPr>
              <a:t>8a）</a:t>
            </a:r>
            <a:r>
              <a:rPr lang="en-US" sz="2400" dirty="0">
                <a:solidFill>
                  <a:srgbClr val="0000FF"/>
                </a:solidFill>
                <a:latin typeface="华文细黑"/>
                <a:ea typeface="华文细黑"/>
                <a:cs typeface="华文细黑"/>
              </a:rPr>
              <a:t>。</a:t>
            </a:r>
          </a:p>
          <a:p>
            <a:r>
              <a:rPr lang="en-US"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爱情不</a:t>
            </a:r>
            <a:r>
              <a:rPr lang="zh-CN" altLang="en-US" sz="2400" dirty="0" smtClean="0">
                <a:solidFill>
                  <a:srgbClr val="FF0000"/>
                </a:solidFill>
                <a:latin typeface="华文细黑"/>
                <a:ea typeface="华文细黑"/>
                <a:cs typeface="华文细黑"/>
              </a:rPr>
              <a:t>是</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 </a:t>
            </a:r>
            <a:r>
              <a:rPr lang="en-US" sz="2400" dirty="0" smtClean="0">
                <a:solidFill>
                  <a:srgbClr val="0000FF"/>
                </a:solidFill>
                <a:latin typeface="华文细黑"/>
                <a:ea typeface="华文细黑"/>
                <a:cs typeface="华文细黑"/>
              </a:rPr>
              <a:t>“爱</a:t>
            </a:r>
            <a:r>
              <a:rPr lang="en-US" sz="2400" dirty="0">
                <a:solidFill>
                  <a:srgbClr val="0000FF"/>
                </a:solidFill>
                <a:latin typeface="华文细黑"/>
                <a:ea typeface="华文细黑"/>
                <a:cs typeface="华文细黑"/>
              </a:rPr>
              <a:t>是不嫉妒。爱是不自夸。不张狂。不作害羞的事。不求自己的益处。不轻易发怒。不计算人的恶。不喜欢</a:t>
            </a:r>
            <a:r>
              <a:rPr lang="en-US" sz="2400" dirty="0" smtClean="0">
                <a:solidFill>
                  <a:srgbClr val="0000FF"/>
                </a:solidFill>
                <a:latin typeface="华文细黑"/>
                <a:ea typeface="华文细黑"/>
                <a:cs typeface="华文细黑"/>
              </a:rPr>
              <a:t>不义”</a:t>
            </a:r>
          </a:p>
          <a:p>
            <a:r>
              <a:rPr lang="en-US" sz="2400" dirty="0" smtClean="0">
                <a:solidFill>
                  <a:srgbClr val="0000FF"/>
                </a:solidFill>
                <a:latin typeface="华文细黑"/>
                <a:ea typeface="华文细黑"/>
                <a:cs typeface="华文细黑"/>
              </a:rPr>
              <a:t>（13</a:t>
            </a:r>
            <a:r>
              <a:rPr lang="en-US" sz="2400" dirty="0">
                <a:solidFill>
                  <a:srgbClr val="0000FF"/>
                </a:solidFill>
                <a:latin typeface="华文细黑"/>
                <a:ea typeface="华文细黑"/>
                <a:cs typeface="华文细黑"/>
              </a:rPr>
              <a:t>：4-</a:t>
            </a:r>
            <a:r>
              <a:rPr lang="en-US" sz="2400" dirty="0" smtClean="0">
                <a:solidFill>
                  <a:srgbClr val="0000FF"/>
                </a:solidFill>
                <a:latin typeface="华文细黑"/>
                <a:ea typeface="华文细黑"/>
                <a:cs typeface="华文细黑"/>
              </a:rPr>
              <a:t>8a）。</a:t>
            </a:r>
            <a:r>
              <a:rPr lang="en-US" sz="2400" dirty="0">
                <a:solidFill>
                  <a:srgbClr val="FF0000"/>
                </a:solidFill>
                <a:latin typeface="华文细黑"/>
                <a:ea typeface="华文细黑"/>
                <a:cs typeface="华文细黑"/>
              </a:rPr>
              <a:t>选择</a:t>
            </a:r>
            <a:r>
              <a:rPr lang="en-US" sz="2400" dirty="0" smtClean="0">
                <a:solidFill>
                  <a:srgbClr val="FF0000"/>
                </a:solidFill>
                <a:latin typeface="华文细黑"/>
                <a:ea typeface="华文细黑"/>
                <a:cs typeface="华文细黑"/>
              </a:rPr>
              <a:t>爱。</a:t>
            </a:r>
            <a:endParaRPr lang="en-US" sz="2400" dirty="0">
              <a:solidFill>
                <a:srgbClr val="FF0000"/>
              </a:solidFill>
              <a:latin typeface="华文细黑"/>
              <a:ea typeface="华文细黑"/>
              <a:cs typeface="华文细黑"/>
            </a:endParaRPr>
          </a:p>
        </p:txBody>
      </p:sp>
      <p:sp>
        <p:nvSpPr>
          <p:cNvPr id="7" name="Rectangle 6"/>
          <p:cNvSpPr/>
          <p:nvPr/>
        </p:nvSpPr>
        <p:spPr>
          <a:xfrm>
            <a:off x="43895" y="2426240"/>
            <a:ext cx="5222881" cy="4524315"/>
          </a:xfrm>
          <a:prstGeom prst="rect">
            <a:avLst/>
          </a:prstGeom>
        </p:spPr>
        <p:txBody>
          <a:bodyPr wrap="square">
            <a:spAutoFit/>
          </a:bodyPr>
          <a:lstStyle/>
          <a:p>
            <a:r>
              <a:rPr lang="en-US" sz="2400" b="1" dirty="0"/>
              <a:t>5</a:t>
            </a:r>
            <a:r>
              <a:rPr lang="en-US" sz="2400" b="1" dirty="0" smtClean="0"/>
              <a:t>. Love </a:t>
            </a:r>
            <a:r>
              <a:rPr lang="en-US" sz="2400" b="1" dirty="0"/>
              <a:t>companions.</a:t>
            </a:r>
            <a:r>
              <a:rPr lang="en-US" sz="2400" dirty="0"/>
              <a:t> This is perfect love. </a:t>
            </a:r>
            <a:endParaRPr lang="en-US" sz="2400" dirty="0" smtClean="0"/>
          </a:p>
          <a:p>
            <a:r>
              <a:rPr lang="en-US" sz="2400" b="1" dirty="0" smtClean="0"/>
              <a:t>A. Loves </a:t>
            </a:r>
            <a:r>
              <a:rPr lang="en-US" sz="2400" b="1" dirty="0"/>
              <a:t>is… </a:t>
            </a:r>
            <a:r>
              <a:rPr lang="en-US" sz="2400" dirty="0">
                <a:solidFill>
                  <a:srgbClr val="0000FF"/>
                </a:solidFill>
              </a:rPr>
              <a:t>“Love is patient, love is </a:t>
            </a:r>
            <a:r>
              <a:rPr lang="en-US" sz="2400" dirty="0" smtClean="0">
                <a:solidFill>
                  <a:srgbClr val="0000FF"/>
                </a:solidFill>
              </a:rPr>
              <a:t>kind,…rejoices </a:t>
            </a:r>
            <a:r>
              <a:rPr lang="en-US" sz="2400" dirty="0">
                <a:solidFill>
                  <a:srgbClr val="0000FF"/>
                </a:solidFill>
              </a:rPr>
              <a:t>with the truth. It always protects, always </a:t>
            </a:r>
            <a:r>
              <a:rPr lang="en-US" sz="2400" dirty="0" err="1">
                <a:solidFill>
                  <a:srgbClr val="0000FF"/>
                </a:solidFill>
              </a:rPr>
              <a:t>trusts,always</a:t>
            </a:r>
            <a:r>
              <a:rPr lang="en-US" sz="2400" dirty="0">
                <a:solidFill>
                  <a:srgbClr val="0000FF"/>
                </a:solidFill>
              </a:rPr>
              <a:t> hopes, always perseveres. Love never </a:t>
            </a:r>
            <a:r>
              <a:rPr lang="en-US" sz="2400" dirty="0" smtClean="0">
                <a:solidFill>
                  <a:srgbClr val="0000FF"/>
                </a:solidFill>
              </a:rPr>
              <a:t>fails”</a:t>
            </a:r>
            <a:r>
              <a:rPr lang="en-US" sz="2400" dirty="0">
                <a:solidFill>
                  <a:srgbClr val="0000FF"/>
                </a:solidFill>
              </a:rPr>
              <a:t> (1Cor. 13:4-8</a:t>
            </a:r>
            <a:r>
              <a:rPr lang="en-US" sz="2400" dirty="0" smtClean="0">
                <a:solidFill>
                  <a:srgbClr val="0000FF"/>
                </a:solidFill>
              </a:rPr>
              <a:t>). </a:t>
            </a:r>
          </a:p>
          <a:p>
            <a:r>
              <a:rPr lang="en-US" sz="2400" b="1" dirty="0" smtClean="0"/>
              <a:t>B</a:t>
            </a:r>
            <a:r>
              <a:rPr lang="en-US" sz="2400" b="1" dirty="0"/>
              <a:t>. Loves does not…</a:t>
            </a:r>
            <a:r>
              <a:rPr lang="en-US" sz="2400" dirty="0"/>
              <a:t> </a:t>
            </a:r>
            <a:r>
              <a:rPr lang="en-US" sz="2400" dirty="0" smtClean="0">
                <a:solidFill>
                  <a:srgbClr val="0000FF"/>
                </a:solidFill>
              </a:rPr>
              <a:t>“It </a:t>
            </a:r>
            <a:r>
              <a:rPr lang="en-US" sz="2400" dirty="0">
                <a:solidFill>
                  <a:srgbClr val="0000FF"/>
                </a:solidFill>
              </a:rPr>
              <a:t>does not </a:t>
            </a:r>
            <a:r>
              <a:rPr lang="en-US" sz="2400" dirty="0" err="1">
                <a:solidFill>
                  <a:srgbClr val="0000FF"/>
                </a:solidFill>
              </a:rPr>
              <a:t>envy</a:t>
            </a:r>
            <a:r>
              <a:rPr lang="en-US" sz="2400" dirty="0" err="1" smtClean="0">
                <a:solidFill>
                  <a:srgbClr val="0000FF"/>
                </a:solidFill>
              </a:rPr>
              <a:t>,it</a:t>
            </a:r>
            <a:r>
              <a:rPr lang="en-US" sz="2400" dirty="0" smtClean="0">
                <a:solidFill>
                  <a:srgbClr val="0000FF"/>
                </a:solidFill>
              </a:rPr>
              <a:t> </a:t>
            </a:r>
            <a:r>
              <a:rPr lang="en-US" sz="2400" dirty="0">
                <a:solidFill>
                  <a:srgbClr val="0000FF"/>
                </a:solidFill>
              </a:rPr>
              <a:t>does not </a:t>
            </a:r>
            <a:r>
              <a:rPr lang="en-US" sz="2400" dirty="0" err="1">
                <a:solidFill>
                  <a:srgbClr val="0000FF"/>
                </a:solidFill>
              </a:rPr>
              <a:t>boast</a:t>
            </a:r>
            <a:r>
              <a:rPr lang="en-US" sz="2400" dirty="0" err="1" smtClean="0">
                <a:solidFill>
                  <a:srgbClr val="0000FF"/>
                </a:solidFill>
              </a:rPr>
              <a:t>,it</a:t>
            </a:r>
            <a:r>
              <a:rPr lang="en-US" sz="2400" dirty="0" smtClean="0">
                <a:solidFill>
                  <a:srgbClr val="0000FF"/>
                </a:solidFill>
              </a:rPr>
              <a:t> </a:t>
            </a:r>
            <a:r>
              <a:rPr lang="en-US" sz="2400" dirty="0">
                <a:solidFill>
                  <a:srgbClr val="0000FF"/>
                </a:solidFill>
              </a:rPr>
              <a:t>is not proud. It does not dishonor others, it is not self-seeking, it is not easily angered, it keeps no record of wrongs.</a:t>
            </a:r>
            <a:r>
              <a:rPr lang="en-US" sz="2400" b="1" baseline="30000" dirty="0">
                <a:solidFill>
                  <a:srgbClr val="0000FF"/>
                </a:solidFill>
              </a:rPr>
              <a:t> </a:t>
            </a:r>
            <a:r>
              <a:rPr lang="en-US" sz="2400" dirty="0">
                <a:solidFill>
                  <a:srgbClr val="0000FF"/>
                </a:solidFill>
              </a:rPr>
              <a:t>Love does not delight in evil”</a:t>
            </a:r>
            <a:r>
              <a:rPr lang="en-US" sz="2400" dirty="0" smtClean="0">
                <a:solidFill>
                  <a:srgbClr val="0000FF"/>
                </a:solidFill>
              </a:rPr>
              <a:t>(13</a:t>
            </a:r>
            <a:r>
              <a:rPr lang="en-US" sz="2400" dirty="0">
                <a:solidFill>
                  <a:srgbClr val="0000FF"/>
                </a:solidFill>
              </a:rPr>
              <a:t>:4-8). </a:t>
            </a:r>
            <a:r>
              <a:rPr lang="en-US" sz="2400" dirty="0" smtClean="0"/>
              <a:t>Choose </a:t>
            </a:r>
            <a:r>
              <a:rPr lang="en-US" sz="2400" dirty="0"/>
              <a:t>love. 	 </a:t>
            </a:r>
            <a:endParaRPr lang="en-US" sz="2400" dirty="0">
              <a:solidFill>
                <a:srgbClr val="0000FF"/>
              </a:solidFill>
            </a:endParaRPr>
          </a:p>
        </p:txBody>
      </p:sp>
      <p:sp>
        <p:nvSpPr>
          <p:cNvPr id="5" name="TextBox 4"/>
          <p:cNvSpPr txBox="1"/>
          <p:nvPr/>
        </p:nvSpPr>
        <p:spPr>
          <a:xfrm>
            <a:off x="8501171" y="-83284"/>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(20)</a:t>
            </a:r>
            <a:endParaRPr lang="en-US" sz="2800" dirty="0">
              <a:solidFill>
                <a:srgbClr val="008000"/>
              </a:solidFill>
              <a:latin typeface="Arial Narrow"/>
              <a:ea typeface="华文细黑"/>
              <a:cs typeface="Arial Narrow"/>
            </a:endParaRPr>
          </a:p>
        </p:txBody>
      </p:sp>
      <p:pic>
        <p:nvPicPr>
          <p:cNvPr id="4" name="Picture 3"/>
          <p:cNvPicPr>
            <a:picLocks noChangeAspect="1"/>
          </p:cNvPicPr>
          <p:nvPr/>
        </p:nvPicPr>
        <p:blipFill>
          <a:blip r:embed="rId3"/>
          <a:stretch>
            <a:fillRect/>
          </a:stretch>
        </p:blipFill>
        <p:spPr>
          <a:xfrm>
            <a:off x="5266776" y="2311159"/>
            <a:ext cx="3918857" cy="4567662"/>
          </a:xfrm>
          <a:prstGeom prst="rect">
            <a:avLst/>
          </a:prstGeom>
        </p:spPr>
      </p:pic>
      <p:sp>
        <p:nvSpPr>
          <p:cNvPr id="2" name="TextBox 1"/>
          <p:cNvSpPr txBox="1"/>
          <p:nvPr/>
        </p:nvSpPr>
        <p:spPr>
          <a:xfrm>
            <a:off x="6069543" y="2535206"/>
            <a:ext cx="2431628" cy="923330"/>
          </a:xfrm>
          <a:prstGeom prst="rect">
            <a:avLst/>
          </a:prstGeom>
          <a:noFill/>
        </p:spPr>
        <p:txBody>
          <a:bodyPr wrap="square" rtlCol="0">
            <a:spAutoFit/>
          </a:bodyPr>
          <a:lstStyle/>
          <a:p>
            <a:r>
              <a:rPr lang="en-US" sz="5400" dirty="0">
                <a:solidFill>
                  <a:schemeClr val="bg1"/>
                </a:solidFill>
                <a:latin typeface="华文细黑"/>
                <a:ea typeface="华文细黑"/>
                <a:cs typeface="华文细黑"/>
              </a:rPr>
              <a:t>选择</a:t>
            </a:r>
            <a:r>
              <a:rPr lang="en-US" sz="5400" dirty="0" smtClean="0">
                <a:solidFill>
                  <a:schemeClr val="bg1"/>
                </a:solidFill>
                <a:latin typeface="华文细黑"/>
                <a:ea typeface="华文细黑"/>
                <a:cs typeface="华文细黑"/>
              </a:rPr>
              <a:t>爱</a:t>
            </a:r>
            <a:endParaRPr lang="en-US" sz="5400" dirty="0">
              <a:solidFill>
                <a:schemeClr val="bg1"/>
              </a:solidFill>
            </a:endParaRPr>
          </a:p>
        </p:txBody>
      </p:sp>
    </p:spTree>
    <p:extLst>
      <p:ext uri="{BB962C8B-B14F-4D97-AF65-F5344CB8AC3E}">
        <p14:creationId xmlns:p14="http://schemas.microsoft.com/office/powerpoint/2010/main" val="3814465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9080"/>
            <a:ext cx="9187896" cy="1569660"/>
          </a:xfrm>
          <a:prstGeom prst="rect">
            <a:avLst/>
          </a:prstGeom>
        </p:spPr>
        <p:txBody>
          <a:bodyPr wrap="square">
            <a:spAutoFit/>
          </a:bodyPr>
          <a:lstStyle/>
          <a:p>
            <a:r>
              <a:rPr lang="en-US" sz="2400" b="1" dirty="0">
                <a:solidFill>
                  <a:srgbClr val="FF0000"/>
                </a:solidFill>
                <a:latin typeface="华文细黑"/>
                <a:ea typeface="华文细黑"/>
                <a:cs typeface="华文细黑"/>
              </a:rPr>
              <a:t>结论：</a:t>
            </a:r>
            <a:r>
              <a:rPr lang="en-US" sz="2400" dirty="0">
                <a:solidFill>
                  <a:srgbClr val="FF0000"/>
                </a:solidFill>
                <a:latin typeface="华文细黑"/>
                <a:ea typeface="华文细黑"/>
                <a:cs typeface="华文细黑"/>
              </a:rPr>
              <a:t>在婚礼上，</a:t>
            </a:r>
            <a:r>
              <a:rPr lang="en-US" sz="2400" dirty="0" smtClean="0">
                <a:solidFill>
                  <a:srgbClr val="FF0000"/>
                </a:solidFill>
                <a:latin typeface="华文细黑"/>
                <a:ea typeface="华文细黑"/>
                <a:cs typeface="华文细黑"/>
              </a:rPr>
              <a:t>在</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和</a:t>
            </a:r>
            <a:r>
              <a:rPr lang="en-US" sz="2400" dirty="0">
                <a:solidFill>
                  <a:srgbClr val="FF0000"/>
                </a:solidFill>
                <a:latin typeface="华文细黑"/>
                <a:ea typeface="华文细黑"/>
                <a:cs typeface="华文细黑"/>
              </a:rPr>
              <a:t>见证人面前发誓。 “我（姓名）带你（姓名）成为我的（妻子/丈夫）从今日起，无论好坏，更富，更贫穷，疾病和健康， 爱和珍惜; 从今天直到死亡，我们的一部分。 而且我向你保证我的信实</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7" name="Rectangle 6"/>
          <p:cNvSpPr/>
          <p:nvPr/>
        </p:nvSpPr>
        <p:spPr>
          <a:xfrm>
            <a:off x="-1" y="1401528"/>
            <a:ext cx="3492881" cy="5262979"/>
          </a:xfrm>
          <a:prstGeom prst="rect">
            <a:avLst/>
          </a:prstGeom>
        </p:spPr>
        <p:txBody>
          <a:bodyPr wrap="square">
            <a:spAutoFit/>
          </a:bodyPr>
          <a:lstStyle/>
          <a:p>
            <a:r>
              <a:rPr lang="en-US" sz="2400" b="1" dirty="0"/>
              <a:t>Conclusion</a:t>
            </a:r>
            <a:r>
              <a:rPr lang="en-US" sz="2400" dirty="0" smtClean="0"/>
              <a:t>: At </a:t>
            </a:r>
            <a:r>
              <a:rPr lang="en-US" sz="2400" dirty="0"/>
              <a:t>weddings, vows are given before God and witnesses. “I,(name), take you (name), to be my (wife/husband),to have and to hold from this day forward, for better or for worse, for richer, for poorer, in sickness and in health, to love and to cherish; from this day forward until death do us part. And hereto I pledge you my faithfulness.” </a:t>
            </a:r>
            <a:endParaRPr lang="en-US" sz="2400" dirty="0">
              <a:solidFill>
                <a:srgbClr val="0000FF"/>
              </a:solidFill>
            </a:endParaRPr>
          </a:p>
        </p:txBody>
      </p:sp>
      <p:pic>
        <p:nvPicPr>
          <p:cNvPr id="2" name="Picture 1" descr="marriage-vow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880" y="1206880"/>
            <a:ext cx="5651120" cy="5651120"/>
          </a:xfrm>
          <a:prstGeom prst="rect">
            <a:avLst/>
          </a:prstGeom>
        </p:spPr>
      </p:pic>
      <p:sp>
        <p:nvSpPr>
          <p:cNvPr id="6" name="TextBox 5"/>
          <p:cNvSpPr txBox="1"/>
          <p:nvPr/>
        </p:nvSpPr>
        <p:spPr>
          <a:xfrm>
            <a:off x="8517911"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(20)</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21542146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9080"/>
            <a:ext cx="9187896" cy="6001642"/>
          </a:xfrm>
          <a:prstGeom prst="rect">
            <a:avLst/>
          </a:prstGeom>
        </p:spPr>
        <p:txBody>
          <a:bodyPr wrap="square">
            <a:spAutoFit/>
          </a:bodyPr>
          <a:lstStyle/>
          <a:p>
            <a:r>
              <a:rPr lang="en-US" sz="2400" dirty="0">
                <a:solidFill>
                  <a:srgbClr val="FF0000"/>
                </a:solidFill>
                <a:latin typeface="华文细黑"/>
                <a:ea typeface="华文细黑"/>
                <a:cs typeface="华文细黑"/>
              </a:rPr>
              <a:t>在婚姻纪念</a:t>
            </a:r>
            <a:r>
              <a:rPr lang="en-US" sz="2400" dirty="0" smtClean="0">
                <a:solidFill>
                  <a:srgbClr val="FF0000"/>
                </a:solidFill>
                <a:latin typeface="华文细黑"/>
                <a:ea typeface="华文细黑"/>
                <a:cs typeface="华文细黑"/>
              </a:rPr>
              <a:t>日(25</a:t>
            </a:r>
            <a:r>
              <a:rPr lang="zh-CN" altLang="en-US" sz="2400" dirty="0" smtClean="0">
                <a:solidFill>
                  <a:srgbClr val="FF0000"/>
                </a:solidFill>
                <a:latin typeface="华文细黑"/>
                <a:ea typeface="华文细黑"/>
                <a:cs typeface="华文细黑"/>
              </a:rPr>
              <a:t>年</a:t>
            </a:r>
            <a:r>
              <a:rPr lang="en-US" sz="2400" dirty="0" smtClean="0">
                <a:solidFill>
                  <a:srgbClr val="FF0000"/>
                </a:solidFill>
                <a:latin typeface="华文细黑"/>
                <a:ea typeface="华文细黑"/>
                <a:cs typeface="华文细黑"/>
              </a:rPr>
              <a:t>=银</a:t>
            </a:r>
            <a:r>
              <a:rPr lang="zh-CN" altLang="en-US" sz="2400" dirty="0" smtClean="0">
                <a:solidFill>
                  <a:srgbClr val="FF0000"/>
                </a:solidFill>
                <a:latin typeface="华文细黑"/>
                <a:ea typeface="华文细黑"/>
                <a:cs typeface="华文细黑"/>
              </a:rPr>
              <a:t>周年</a:t>
            </a:r>
            <a:r>
              <a:rPr lang="en-US" sz="2400" dirty="0" smtClean="0">
                <a:solidFill>
                  <a:srgbClr val="FF0000"/>
                </a:solidFill>
                <a:latin typeface="华文细黑"/>
                <a:ea typeface="华文细黑"/>
                <a:cs typeface="华文细黑"/>
              </a:rPr>
              <a:t>，50</a:t>
            </a:r>
            <a:r>
              <a:rPr lang="zh-CN" altLang="en-US" sz="2400" dirty="0">
                <a:solidFill>
                  <a:srgbClr val="FF0000"/>
                </a:solidFill>
                <a:latin typeface="华文细黑"/>
                <a:ea typeface="华文细黑"/>
                <a:cs typeface="华文细黑"/>
              </a:rPr>
              <a:t>年</a:t>
            </a:r>
            <a:r>
              <a:rPr lang="en-US" sz="2400" dirty="0" smtClean="0">
                <a:solidFill>
                  <a:srgbClr val="FF0000"/>
                </a:solidFill>
                <a:latin typeface="华文细黑"/>
                <a:ea typeface="华文细黑"/>
                <a:cs typeface="华文细黑"/>
              </a:rPr>
              <a:t>=金</a:t>
            </a:r>
            <a:r>
              <a:rPr lang="zh-CN" altLang="en-US" sz="2400" dirty="0">
                <a:solidFill>
                  <a:srgbClr val="FF0000"/>
                </a:solidFill>
                <a:latin typeface="华文细黑"/>
                <a:ea typeface="华文细黑"/>
                <a:cs typeface="华文细黑"/>
              </a:rPr>
              <a:t>周年</a:t>
            </a:r>
            <a:r>
              <a:rPr lang="en-US" sz="2400" dirty="0" smtClean="0">
                <a:solidFill>
                  <a:srgbClr val="FF0000"/>
                </a:solidFill>
                <a:latin typeface="华文细黑"/>
                <a:ea typeface="华文细黑"/>
                <a:cs typeface="华文细黑"/>
              </a:rPr>
              <a:t>，75</a:t>
            </a:r>
            <a:r>
              <a:rPr lang="zh-CN" altLang="en-US" sz="2400" dirty="0">
                <a:solidFill>
                  <a:srgbClr val="FF0000"/>
                </a:solidFill>
                <a:latin typeface="华文细黑"/>
                <a:ea typeface="华文细黑"/>
                <a:cs typeface="华文细黑"/>
              </a:rPr>
              <a:t>年</a:t>
            </a:r>
            <a:r>
              <a:rPr lang="en-US" sz="2400" dirty="0" smtClean="0">
                <a:solidFill>
                  <a:srgbClr val="FF0000"/>
                </a:solidFill>
                <a:latin typeface="华文细黑"/>
                <a:ea typeface="华文细黑"/>
                <a:cs typeface="华文细黑"/>
              </a:rPr>
              <a:t>=钻石</a:t>
            </a:r>
            <a:r>
              <a:rPr lang="zh-CN" altLang="en-US" sz="2400" dirty="0" smtClean="0">
                <a:solidFill>
                  <a:srgbClr val="FF0000"/>
                </a:solidFill>
                <a:latin typeface="华文细黑"/>
                <a:ea typeface="华文细黑"/>
                <a:cs typeface="华文细黑"/>
              </a:rPr>
              <a:t>周年</a:t>
            </a:r>
            <a:r>
              <a:rPr lang="en-US" altLang="zh-CN"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誓言</a:t>
            </a:r>
            <a:r>
              <a:rPr lang="en-US" sz="2400" dirty="0">
                <a:solidFill>
                  <a:srgbClr val="FF0000"/>
                </a:solidFill>
                <a:latin typeface="华文细黑"/>
                <a:ea typeface="华文细黑"/>
                <a:cs typeface="华文细黑"/>
              </a:rPr>
              <a:t>需要常常更新。在这除夕，让我们也重申我们的婚姻誓言和承诺。 </a:t>
            </a:r>
          </a:p>
          <a:p>
            <a:r>
              <a:rPr lang="en-US" sz="2400" dirty="0">
                <a:solidFill>
                  <a:srgbClr val="FF0000"/>
                </a:solidFill>
                <a:latin typeface="华文细黑"/>
                <a:ea typeface="华文细黑"/>
                <a:cs typeface="华文细黑"/>
              </a:rPr>
              <a:t>“我今天站在家人面前，我们的朋友和你，我的丈夫或妻子，重申我的婚姻誓言。 若干年前，我们站在教堂里，说了写给我们的话。今天我不是简单地发誓，我用自己的话语发誓和承诺。在过去的多少年里，我对你的爱更深了。有些时候，我认为摆在我们面前的问题太大，难以克服，经历的痛苦，不能原谅。我们的经历让我了解到，我比你想像的更爱你，足以克服和宽恕我们过去的失败的承诺。今天，我愿意顺服在这强烈的爱之下，重新向你承诺。我今天更爱你，因为我们所经历的一切，也因为你愿意以更新的承诺向前迈进。我承诺，从今天起，随着时间的推移我会更深爱你，信任你。我保证当你生病，受伤害，需要安慰，或者当你只是想分享你的一天时，我会在你身边。我保证让你感到你的重要，并赞赏你为我的生活带来的一切。今天，我站在我们的家庭，我们的朋友和你，我的丈夫或妻子面前，承诺，只要我们都活着，我就会把我所有的最好的东西给你。</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5" name="TextBox 4"/>
          <p:cNvSpPr txBox="1"/>
          <p:nvPr/>
        </p:nvSpPr>
        <p:spPr>
          <a:xfrm>
            <a:off x="8517911"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(21)</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41617493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4468"/>
            <a:ext cx="9187897" cy="6524862"/>
          </a:xfrm>
          <a:prstGeom prst="rect">
            <a:avLst/>
          </a:prstGeom>
        </p:spPr>
        <p:txBody>
          <a:bodyPr wrap="square">
            <a:spAutoFit/>
          </a:bodyPr>
          <a:lstStyle/>
          <a:p>
            <a:r>
              <a:rPr lang="en-US" sz="2200" dirty="0"/>
              <a:t>At anniversaries(</a:t>
            </a:r>
            <a:r>
              <a:rPr lang="en-US" sz="2200" dirty="0" smtClean="0"/>
              <a:t>25years=Silver Anniversary,</a:t>
            </a:r>
            <a:r>
              <a:rPr lang="en-US" sz="2200" dirty="0"/>
              <a:t>50years=Golden Anniversary,75years=</a:t>
            </a:r>
            <a:r>
              <a:rPr lang="en-US" sz="2200" dirty="0" smtClean="0"/>
              <a:t>Diamond Anniversary</a:t>
            </a:r>
            <a:r>
              <a:rPr lang="en-US" sz="2200" dirty="0"/>
              <a:t>) </a:t>
            </a:r>
            <a:r>
              <a:rPr lang="en-US" sz="2200" dirty="0"/>
              <a:t>vows are often renewed. At this New Year’s Eve, let us also renew our marriage vows and commitments. “I stand today in front of our family, our friends and you, my husband/wife, to reaffirm my marriage vows. X years ago we stood in our church and said words that were written for us. Today I am not simply taking a vow; I am giving you a vow and a promise in words that are my own. My love for you has grown over the </a:t>
            </a:r>
            <a:r>
              <a:rPr lang="en-US" sz="2200" dirty="0" smtClean="0"/>
              <a:t>last</a:t>
            </a:r>
          </a:p>
          <a:p>
            <a:r>
              <a:rPr lang="en-US" sz="2200" dirty="0"/>
              <a:t> X years. There have been times when I believed the problems before us were too big to overcome, too painful to forgive. I have since learned that I love you more than I could ever have imagined and that it is enough to </a:t>
            </a:r>
            <a:r>
              <a:rPr lang="en-US" sz="2200" dirty="0" smtClean="0"/>
              <a:t>overcome </a:t>
            </a:r>
            <a:r>
              <a:rPr lang="en-US" sz="2200" dirty="0"/>
              <a:t>and forgive the broken promises in our past. Today I give in to that love and the overwhelming desire to recommit myself to you. I love you more today because of all that we have been through and because of your willingness to move forward with renewed </a:t>
            </a:r>
            <a:r>
              <a:rPr lang="en-US" sz="2200" dirty="0" err="1"/>
              <a:t>commitment.I</a:t>
            </a:r>
            <a:r>
              <a:rPr lang="en-US" sz="2200" dirty="0"/>
              <a:t> promise, from this day forward, to love and trust you even more as time passes. I promise to be there for you when you are </a:t>
            </a:r>
            <a:r>
              <a:rPr lang="en-US" sz="2200" dirty="0" err="1"/>
              <a:t>sick</a:t>
            </a:r>
            <a:r>
              <a:rPr lang="en-US" sz="2200" dirty="0" err="1" smtClean="0"/>
              <a:t>,hurt,in</a:t>
            </a:r>
            <a:r>
              <a:rPr lang="en-US" sz="2200" dirty="0" smtClean="0"/>
              <a:t> </a:t>
            </a:r>
            <a:r>
              <a:rPr lang="en-US" sz="2200" dirty="0"/>
              <a:t>need of comfort or when you just want to share your day. I promise to make you feel needed and appreciated for all that you bring to my </a:t>
            </a:r>
            <a:r>
              <a:rPr lang="en-US" sz="2200" dirty="0" err="1" smtClean="0"/>
              <a:t>life.Today</a:t>
            </a:r>
            <a:r>
              <a:rPr lang="en-US" sz="2200" dirty="0" smtClean="0"/>
              <a:t> </a:t>
            </a:r>
            <a:r>
              <a:rPr lang="en-US" sz="2200" dirty="0"/>
              <a:t>I stand in front of our family, our friends and you, my husband and promise to give you all of the best of me for as long as we both live.” </a:t>
            </a:r>
            <a:endParaRPr lang="en-US" sz="2200" dirty="0">
              <a:solidFill>
                <a:srgbClr val="0000FF"/>
              </a:solidFill>
            </a:endParaRPr>
          </a:p>
        </p:txBody>
      </p:sp>
      <p:sp>
        <p:nvSpPr>
          <p:cNvPr id="5" name="TextBox 4"/>
          <p:cNvSpPr txBox="1"/>
          <p:nvPr/>
        </p:nvSpPr>
        <p:spPr>
          <a:xfrm>
            <a:off x="8517911"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(21)</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24631294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9080"/>
            <a:ext cx="9187896" cy="1569660"/>
          </a:xfrm>
          <a:prstGeom prst="rect">
            <a:avLst/>
          </a:prstGeom>
        </p:spPr>
        <p:txBody>
          <a:bodyPr wrap="square">
            <a:spAutoFit/>
          </a:bodyPr>
          <a:lstStyle/>
          <a:p>
            <a:r>
              <a:rPr lang="en-US" sz="2400" dirty="0" err="1" smtClean="0">
                <a:solidFill>
                  <a:srgbClr val="FF0000"/>
                </a:solidFill>
                <a:latin typeface="华文细黑"/>
                <a:ea typeface="华文细黑"/>
                <a:cs typeface="华文细黑"/>
              </a:rPr>
              <a:t>马丁路德</a:t>
            </a:r>
            <a:r>
              <a:rPr lang="en-US" sz="2400" dirty="0" err="1">
                <a:solidFill>
                  <a:srgbClr val="FF0000"/>
                </a:solidFill>
                <a:latin typeface="华文细黑"/>
                <a:ea typeface="华文细黑"/>
                <a:cs typeface="华文细黑"/>
              </a:rPr>
              <a:t>称婚姻“是一个性格的学校</a:t>
            </a:r>
            <a:r>
              <a:rPr lang="en-US" sz="2400"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当两个人一起生活在圣洁的婚姻中时，经验</a:t>
            </a:r>
            <a:r>
              <a:rPr lang="en-US" sz="2400" dirty="0">
                <a:solidFill>
                  <a:srgbClr val="FF0000"/>
                </a:solidFill>
                <a:latin typeface="华文细黑"/>
                <a:ea typeface="华文细黑"/>
                <a:cs typeface="华文细黑"/>
              </a:rPr>
              <a:t>要么带</a:t>
            </a:r>
            <a:r>
              <a:rPr lang="en-US" sz="2400" dirty="0">
                <a:solidFill>
                  <a:srgbClr val="FF0000"/>
                </a:solidFill>
                <a:latin typeface="华文细黑"/>
                <a:ea typeface="华文细黑"/>
                <a:cs typeface="华文细黑"/>
              </a:rPr>
              <a:t>出最好的，要么是最糟糕的。 </a:t>
            </a:r>
            <a:r>
              <a:rPr lang="zh-TW" altLang="en-US" sz="2400" dirty="0">
                <a:solidFill>
                  <a:srgbClr val="FF0000"/>
                </a:solidFill>
                <a:latin typeface="华文细黑"/>
                <a:ea typeface="华文细黑"/>
                <a:cs typeface="华文细黑"/>
              </a:rPr>
              <a:t>婚姻不是</a:t>
            </a:r>
            <a:r>
              <a:rPr lang="en-US" altLang="zh-TW" sz="2400" dirty="0">
                <a:solidFill>
                  <a:srgbClr val="FF0000"/>
                </a:solidFill>
                <a:latin typeface="华文细黑"/>
                <a:ea typeface="华文细黑"/>
                <a:cs typeface="华文细黑"/>
              </a:rPr>
              <a:t>50-50; </a:t>
            </a:r>
            <a:r>
              <a:rPr lang="zh-TW" altLang="en-US" sz="2400" dirty="0">
                <a:solidFill>
                  <a:srgbClr val="FF0000"/>
                </a:solidFill>
                <a:latin typeface="华文细黑"/>
                <a:ea typeface="华文细黑"/>
                <a:cs typeface="华文细黑"/>
              </a:rPr>
              <a:t>离婚是</a:t>
            </a:r>
            <a:r>
              <a:rPr lang="en-US" altLang="zh-TW" sz="2400" dirty="0">
                <a:solidFill>
                  <a:srgbClr val="FF0000"/>
                </a:solidFill>
                <a:latin typeface="华文细黑"/>
                <a:ea typeface="华文细黑"/>
                <a:cs typeface="华文细黑"/>
              </a:rPr>
              <a:t>50-50</a:t>
            </a:r>
            <a:r>
              <a:rPr lang="zh-TW" altLang="en-US" sz="2400" dirty="0">
                <a:solidFill>
                  <a:srgbClr val="FF0000"/>
                </a:solidFill>
                <a:latin typeface="华文细黑"/>
                <a:ea typeface="华文细黑"/>
                <a:cs typeface="华文细黑"/>
              </a:rPr>
              <a:t>。 婚姻必须是</a:t>
            </a:r>
            <a:r>
              <a:rPr lang="en-US" altLang="zh-TW" sz="2400" dirty="0">
                <a:solidFill>
                  <a:srgbClr val="FF0000"/>
                </a:solidFill>
                <a:latin typeface="华文细黑"/>
                <a:ea typeface="华文细黑"/>
                <a:cs typeface="华文细黑"/>
              </a:rPr>
              <a:t>100-100</a:t>
            </a:r>
            <a:r>
              <a:rPr lang="zh-TW" altLang="en-US" sz="2400" dirty="0">
                <a:solidFill>
                  <a:srgbClr val="FF0000"/>
                </a:solidFill>
                <a:latin typeface="华文细黑"/>
                <a:ea typeface="华文细黑"/>
                <a:cs typeface="华文细黑"/>
              </a:rPr>
              <a:t>。 它并不是把所有东西都分开，而是把所有的东西都拿出来！</a:t>
            </a:r>
            <a:endParaRPr lang="en-US" sz="2400" dirty="0">
              <a:solidFill>
                <a:srgbClr val="FF0000"/>
              </a:solidFill>
              <a:latin typeface="华文细黑"/>
              <a:ea typeface="华文细黑"/>
              <a:cs typeface="华文细黑"/>
            </a:endParaRPr>
          </a:p>
        </p:txBody>
      </p:sp>
      <p:sp>
        <p:nvSpPr>
          <p:cNvPr id="7" name="Rectangle 6"/>
          <p:cNvSpPr/>
          <p:nvPr/>
        </p:nvSpPr>
        <p:spPr>
          <a:xfrm>
            <a:off x="0" y="1401528"/>
            <a:ext cx="3790568" cy="4893647"/>
          </a:xfrm>
          <a:prstGeom prst="rect">
            <a:avLst/>
          </a:prstGeom>
        </p:spPr>
        <p:txBody>
          <a:bodyPr wrap="square">
            <a:spAutoFit/>
          </a:bodyPr>
          <a:lstStyle/>
          <a:p>
            <a:r>
              <a:rPr lang="en-US" sz="2400" dirty="0"/>
              <a:t>Martin Luther called marriage “a school for character</a:t>
            </a:r>
            <a:r>
              <a:rPr lang="en-US" sz="2400" dirty="0" smtClean="0"/>
              <a:t>.” </a:t>
            </a:r>
            <a:r>
              <a:rPr lang="en-US" sz="2400" dirty="0"/>
              <a:t>As two people live together in holy matrimony, the experience either brings out the best in them or the worst in them. Marriage is not 50-50; divorce is 50-50. Marriage has to be 100-100. It’s not splitting everything in half, but giving everything you’ve got!(</a:t>
            </a:r>
            <a:r>
              <a:rPr lang="en-US" sz="2400" dirty="0" smtClean="0"/>
              <a:t>Dave W</a:t>
            </a:r>
            <a:r>
              <a:rPr lang="en-US" altLang="zh-CN" sz="2400" dirty="0" smtClean="0"/>
              <a:t>illis</a:t>
            </a:r>
            <a:r>
              <a:rPr lang="en-US" sz="2400" dirty="0" smtClean="0"/>
              <a:t>)</a:t>
            </a:r>
            <a:r>
              <a:rPr lang="en-US" sz="2400" dirty="0"/>
              <a:t>. </a:t>
            </a:r>
            <a:endParaRPr lang="en-US" sz="2400" dirty="0">
              <a:solidFill>
                <a:srgbClr val="0000FF"/>
              </a:solidFill>
            </a:endParaRPr>
          </a:p>
        </p:txBody>
      </p:sp>
      <p:pic>
        <p:nvPicPr>
          <p:cNvPr id="3" name="Picture 2"/>
          <p:cNvPicPr>
            <a:picLocks noChangeAspect="1"/>
          </p:cNvPicPr>
          <p:nvPr/>
        </p:nvPicPr>
        <p:blipFill>
          <a:blip r:embed="rId3"/>
          <a:stretch>
            <a:fillRect/>
          </a:stretch>
        </p:blipFill>
        <p:spPr>
          <a:xfrm>
            <a:off x="3830261" y="1537972"/>
            <a:ext cx="5353432" cy="5353432"/>
          </a:xfrm>
          <a:prstGeom prst="rect">
            <a:avLst/>
          </a:prstGeom>
        </p:spPr>
      </p:pic>
      <p:sp>
        <p:nvSpPr>
          <p:cNvPr id="9" name="TextBox 8"/>
          <p:cNvSpPr txBox="1"/>
          <p:nvPr/>
        </p:nvSpPr>
        <p:spPr>
          <a:xfrm>
            <a:off x="8478219"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(22)</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3448213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6" y="143923"/>
            <a:ext cx="9144000" cy="1143000"/>
          </a:xfrm>
        </p:spPr>
        <p:txBody>
          <a:bodyPr anchor="t">
            <a:noAutofit/>
          </a:bodyPr>
          <a:lstStyle/>
          <a:p>
            <a:pPr algn="r"/>
            <a:r>
              <a:rPr lang="zh-CN" altLang="en-US" dirty="0" smtClean="0">
                <a:solidFill>
                  <a:srgbClr val="FF0000"/>
                </a:solidFill>
                <a:latin typeface="华文细黑"/>
                <a:ea typeface="华文细黑"/>
                <a:cs typeface="华文细黑"/>
              </a:rPr>
              <a:t>祝大家</a:t>
            </a:r>
            <a:r>
              <a:rPr lang="en-US" altLang="zh-CN" dirty="0" smtClean="0">
                <a:solidFill>
                  <a:srgbClr val="FF0000"/>
                </a:solidFill>
                <a:latin typeface="华文细黑"/>
                <a:ea typeface="华文细黑"/>
                <a:cs typeface="华文细黑"/>
              </a:rPr>
              <a:t>…</a:t>
            </a:r>
            <a:r>
              <a:rPr lang="en-US" dirty="0" smtClean="0">
                <a:solidFill>
                  <a:srgbClr val="FF0000"/>
                </a:solidFill>
                <a:latin typeface="华文细黑"/>
                <a:ea typeface="华文细黑"/>
                <a:cs typeface="华文细黑"/>
              </a:rPr>
              <a:t/>
            </a:r>
            <a:br>
              <a:rPr lang="en-US" dirty="0" smtClean="0">
                <a:solidFill>
                  <a:srgbClr val="FF0000"/>
                </a:solidFill>
                <a:latin typeface="华文细黑"/>
                <a:ea typeface="华文细黑"/>
                <a:cs typeface="华文细黑"/>
              </a:rPr>
            </a:br>
            <a:r>
              <a:rPr lang="en-US" dirty="0" smtClean="0">
                <a:solidFill>
                  <a:srgbClr val="FF0000"/>
                </a:solidFill>
                <a:latin typeface="华文细黑"/>
                <a:ea typeface="华文细黑"/>
                <a:cs typeface="华文细黑"/>
              </a:rPr>
              <a:t>新年快乐</a:t>
            </a:r>
            <a:r>
              <a:rPr lang="en-US" dirty="0">
                <a:solidFill>
                  <a:srgbClr val="FF0000"/>
                </a:solidFill>
                <a:latin typeface="华文细黑"/>
                <a:ea typeface="华文细黑"/>
                <a:cs typeface="华文细黑"/>
              </a:rPr>
              <a:t>,</a:t>
            </a:r>
            <a:r>
              <a:rPr lang="en-US" dirty="0">
                <a:solidFill>
                  <a:srgbClr val="FF0000"/>
                </a:solidFill>
                <a:latin typeface="华文细黑"/>
                <a:ea typeface="华文细黑"/>
                <a:cs typeface="华文细黑"/>
              </a:rPr>
              <a:t/>
            </a:r>
            <a:br>
              <a:rPr lang="en-US" dirty="0">
                <a:solidFill>
                  <a:srgbClr val="FF0000"/>
                </a:solidFill>
                <a:latin typeface="华文细黑"/>
                <a:ea typeface="华文细黑"/>
                <a:cs typeface="华文细黑"/>
              </a:rPr>
            </a:br>
            <a:r>
              <a:rPr lang="en-US" dirty="0" smtClean="0">
                <a:solidFill>
                  <a:srgbClr val="FF0000"/>
                </a:solidFill>
                <a:latin typeface="华文细黑"/>
                <a:ea typeface="华文细黑"/>
                <a:cs typeface="华文细黑"/>
              </a:rPr>
              <a:t>婚</a:t>
            </a:r>
            <a:r>
              <a:rPr lang="zh-CN" altLang="en-US" dirty="0" smtClean="0">
                <a:solidFill>
                  <a:srgbClr val="FF0000"/>
                </a:solidFill>
                <a:latin typeface="华文细黑"/>
                <a:ea typeface="华文细黑"/>
                <a:cs typeface="华文细黑"/>
              </a:rPr>
              <a:t>姻</a:t>
            </a:r>
            <a:r>
              <a:rPr lang="en-US" dirty="0" smtClean="0">
                <a:solidFill>
                  <a:srgbClr val="FF0000"/>
                </a:solidFill>
                <a:latin typeface="华文细黑"/>
                <a:ea typeface="华文细黑"/>
                <a:cs typeface="华文细黑"/>
              </a:rPr>
              <a:t>快乐</a:t>
            </a:r>
            <a:r>
              <a:rPr lang="en-US" dirty="0">
                <a:solidFill>
                  <a:srgbClr val="FF0000"/>
                </a:solidFill>
                <a:latin typeface="华文细黑"/>
                <a:ea typeface="华文细黑"/>
                <a:cs typeface="华文细黑"/>
              </a:rPr>
              <a:t>,</a:t>
            </a:r>
            <a:r>
              <a:rPr lang="en-US" dirty="0">
                <a:solidFill>
                  <a:srgbClr val="FF0000"/>
                </a:solidFill>
                <a:latin typeface="华文细黑"/>
                <a:ea typeface="华文细黑"/>
                <a:cs typeface="华文细黑"/>
              </a:rPr>
              <a:t/>
            </a:r>
            <a:br>
              <a:rPr lang="en-US" dirty="0">
                <a:solidFill>
                  <a:srgbClr val="FF0000"/>
                </a:solidFill>
                <a:latin typeface="华文细黑"/>
                <a:ea typeface="华文细黑"/>
                <a:cs typeface="华文细黑"/>
              </a:rPr>
            </a:br>
            <a:r>
              <a:rPr lang="zh-CN" altLang="en-US" dirty="0" smtClean="0">
                <a:solidFill>
                  <a:srgbClr val="FF0000"/>
                </a:solidFill>
                <a:latin typeface="华文细黑"/>
                <a:ea typeface="华文细黑"/>
                <a:cs typeface="华文细黑"/>
              </a:rPr>
              <a:t>和家庭</a:t>
            </a:r>
            <a:r>
              <a:rPr lang="en-US" dirty="0" smtClean="0">
                <a:solidFill>
                  <a:srgbClr val="FF0000"/>
                </a:solidFill>
                <a:latin typeface="华文细黑"/>
                <a:ea typeface="华文细黑"/>
                <a:cs typeface="华文细黑"/>
              </a:rPr>
              <a:t>快乐！</a:t>
            </a:r>
            <a:r>
              <a:rPr lang="en-US" dirty="0" smtClean="0"/>
              <a:t/>
            </a:r>
            <a:br>
              <a:rPr lang="en-US" dirty="0" smtClean="0"/>
            </a:br>
            <a:r>
              <a:rPr lang="zh-CN" altLang="en-US" dirty="0" smtClean="0">
                <a:solidFill>
                  <a:srgbClr val="FF0000"/>
                </a:solidFill>
                <a:latin typeface="华文细黑"/>
                <a:ea typeface="华文细黑"/>
                <a:cs typeface="华文细黑"/>
              </a:rPr>
              <a:t>愿基</a:t>
            </a:r>
            <a:r>
              <a:rPr lang="zh-TW" altLang="en-US" dirty="0" smtClean="0">
                <a:solidFill>
                  <a:srgbClr val="FF0000"/>
                </a:solidFill>
                <a:latin typeface="华文细黑"/>
                <a:ea typeface="华文细黑"/>
                <a:cs typeface="华文细黑"/>
              </a:rPr>
              <a:t>督成为</a:t>
            </a:r>
            <a:r>
              <a:rPr lang="zh-CN" altLang="en-US" dirty="0" smtClean="0">
                <a:solidFill>
                  <a:srgbClr val="FF0000"/>
                </a:solidFill>
                <a:latin typeface="华文细黑"/>
                <a:ea typeface="华文细黑"/>
                <a:cs typeface="华文细黑"/>
              </a:rPr>
              <a:t>我家之主</a:t>
            </a:r>
            <a:r>
              <a:rPr lang="zh-TW" altLang="en-US" dirty="0" smtClean="0">
                <a:solidFill>
                  <a:srgbClr val="FF0000"/>
                </a:solidFill>
                <a:latin typeface="华文细黑"/>
                <a:ea typeface="华文细黑"/>
                <a:cs typeface="华文细黑"/>
              </a:rPr>
              <a:t>！</a:t>
            </a:r>
            <a:r>
              <a:rPr lang="en-US" altLang="zh-TW" dirty="0" smtClean="0">
                <a:solidFill>
                  <a:srgbClr val="FF0000"/>
                </a:solidFill>
                <a:latin typeface="华文细黑"/>
                <a:ea typeface="华文细黑"/>
                <a:cs typeface="华文细黑"/>
              </a:rPr>
              <a:t/>
            </a:r>
            <a:br>
              <a:rPr lang="en-US" altLang="zh-TW" dirty="0" smtClean="0">
                <a:solidFill>
                  <a:srgbClr val="FF0000"/>
                </a:solidFill>
                <a:latin typeface="华文细黑"/>
                <a:ea typeface="华文细黑"/>
                <a:cs typeface="华文细黑"/>
              </a:rPr>
            </a:br>
            <a:r>
              <a:rPr lang="en-US" altLang="zh-TW" dirty="0"/>
              <a:t>W</a:t>
            </a:r>
            <a:r>
              <a:rPr lang="en-US" dirty="0" smtClean="0"/>
              <a:t>ishing </a:t>
            </a:r>
            <a:r>
              <a:rPr lang="en-US" altLang="zh-CN" dirty="0" smtClean="0"/>
              <a:t>everyone…</a:t>
            </a:r>
            <a:r>
              <a:rPr lang="en-US" dirty="0" smtClean="0"/>
              <a:t> </a:t>
            </a:r>
            <a:br>
              <a:rPr lang="en-US" dirty="0" smtClean="0"/>
            </a:br>
            <a:r>
              <a:rPr lang="en-US" dirty="0" smtClean="0"/>
              <a:t>a Happy </a:t>
            </a:r>
            <a:r>
              <a:rPr lang="en-US" dirty="0"/>
              <a:t>New </a:t>
            </a:r>
            <a:r>
              <a:rPr lang="en-US" dirty="0" smtClean="0"/>
              <a:t>Year,</a:t>
            </a:r>
            <a:r>
              <a:rPr lang="en-US" dirty="0"/>
              <a:t/>
            </a:r>
            <a:br>
              <a:rPr lang="en-US" dirty="0"/>
            </a:br>
            <a:r>
              <a:rPr lang="en-US" dirty="0" smtClean="0"/>
              <a:t>a Happy Marriage,</a:t>
            </a:r>
            <a:r>
              <a:rPr lang="en-US" dirty="0"/>
              <a:t/>
            </a:r>
            <a:br>
              <a:rPr lang="en-US" dirty="0"/>
            </a:br>
            <a:r>
              <a:rPr lang="en-US" dirty="0" smtClean="0"/>
              <a:t>and a Happy Home!</a:t>
            </a:r>
            <a:br>
              <a:rPr lang="en-US" dirty="0" smtClean="0"/>
            </a:br>
            <a:r>
              <a:rPr lang="en-US" dirty="0" smtClean="0"/>
              <a:t>May Christ </a:t>
            </a:r>
            <a:r>
              <a:rPr lang="en-US" dirty="0" smtClean="0"/>
              <a:t>be</a:t>
            </a:r>
            <a:r>
              <a:rPr lang="en-US" altLang="zh-CN" dirty="0" smtClean="0"/>
              <a:t> </a:t>
            </a:r>
            <a:r>
              <a:rPr lang="en-US" dirty="0" smtClean="0"/>
              <a:t>the head of this </a:t>
            </a:r>
            <a:r>
              <a:rPr lang="en-US" altLang="zh-CN" dirty="0" smtClean="0"/>
              <a:t>h</a:t>
            </a:r>
            <a:r>
              <a:rPr lang="en-US" dirty="0" smtClean="0"/>
              <a:t>ouse!</a:t>
            </a:r>
            <a:endParaRPr lang="en-US" dirty="0"/>
          </a:p>
        </p:txBody>
      </p:sp>
      <p:pic>
        <p:nvPicPr>
          <p:cNvPr id="4" name="Picture 3"/>
          <p:cNvPicPr>
            <a:picLocks noChangeAspect="1"/>
          </p:cNvPicPr>
          <p:nvPr/>
        </p:nvPicPr>
        <p:blipFill>
          <a:blip r:embed="rId3"/>
          <a:stretch>
            <a:fillRect/>
          </a:stretch>
        </p:blipFill>
        <p:spPr>
          <a:xfrm>
            <a:off x="-79384" y="-179510"/>
            <a:ext cx="5032384" cy="3120078"/>
          </a:xfrm>
          <a:prstGeom prst="rect">
            <a:avLst/>
          </a:prstGeom>
        </p:spPr>
      </p:pic>
      <p:pic>
        <p:nvPicPr>
          <p:cNvPr id="5" name="Picture 4"/>
          <p:cNvPicPr>
            <a:picLocks noChangeAspect="1"/>
          </p:cNvPicPr>
          <p:nvPr/>
        </p:nvPicPr>
        <p:blipFill>
          <a:blip r:embed="rId4"/>
          <a:stretch>
            <a:fillRect/>
          </a:stretch>
        </p:blipFill>
        <p:spPr>
          <a:xfrm>
            <a:off x="0" y="3641934"/>
            <a:ext cx="4000500" cy="2667000"/>
          </a:xfrm>
          <a:prstGeom prst="rect">
            <a:avLst/>
          </a:prstGeom>
        </p:spPr>
      </p:pic>
    </p:spTree>
    <p:extLst>
      <p:ext uri="{BB962C8B-B14F-4D97-AF65-F5344CB8AC3E}">
        <p14:creationId xmlns:p14="http://schemas.microsoft.com/office/powerpoint/2010/main" val="1087020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124854"/>
              </p:ext>
            </p:extLst>
          </p:nvPr>
        </p:nvGraphicFramePr>
        <p:xfrm>
          <a:off x="52596" y="49408"/>
          <a:ext cx="4454548" cy="6764710"/>
        </p:xfrm>
        <a:graphic>
          <a:graphicData uri="http://schemas.openxmlformats.org/drawingml/2006/table">
            <a:tbl>
              <a:tblPr firstRow="1" bandRow="1">
                <a:tableStyleId>{5940675A-B579-460E-94D1-54222C63F5DA}</a:tableStyleId>
              </a:tblPr>
              <a:tblGrid>
                <a:gridCol w="2152992"/>
                <a:gridCol w="2301556"/>
              </a:tblGrid>
              <a:tr h="337831">
                <a:tc>
                  <a:txBody>
                    <a:bodyPr/>
                    <a:lstStyle/>
                    <a:p>
                      <a:r>
                        <a:rPr lang="en-US" sz="1400" b="1" dirty="0" smtClean="0"/>
                        <a:t>Pastor’s Prayer Guide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Week: January</a:t>
                      </a:r>
                      <a:r>
                        <a:rPr lang="en-US" sz="1400" b="1" baseline="0" dirty="0" smtClean="0"/>
                        <a:t> </a:t>
                      </a:r>
                      <a:r>
                        <a:rPr lang="en-US" sz="1400" b="1" dirty="0" smtClean="0"/>
                        <a:t>1</a:t>
                      </a:r>
                      <a:r>
                        <a:rPr lang="en-US" sz="1400" b="1" dirty="0" smtClean="0"/>
                        <a:t>-7,2018</a:t>
                      </a:r>
                    </a:p>
                  </a:txBody>
                  <a:tcPr/>
                </a:tc>
              </a:tr>
              <a:tr h="7119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Pray </a:t>
                      </a:r>
                      <a:r>
                        <a:rPr lang="en-US" sz="1400" baseline="0" dirty="0" smtClean="0"/>
                        <a:t>God’s </a:t>
                      </a:r>
                      <a:r>
                        <a:rPr lang="en-US" sz="1400" dirty="0" smtClean="0"/>
                        <a:t>Name</a:t>
                      </a:r>
                      <a:r>
                        <a:rPr lang="en-US" sz="14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Ask </a:t>
                      </a:r>
                      <a:r>
                        <a:rPr lang="en-US" sz="1400" dirty="0" smtClean="0"/>
                        <a:t>in His </a:t>
                      </a:r>
                      <a:r>
                        <a:rPr lang="en-US" sz="1400" dirty="0" smtClean="0"/>
                        <a:t>Name.</a:t>
                      </a: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Our Heavenly Father(Mt.6</a:t>
                      </a:r>
                      <a:r>
                        <a:rPr lang="en-US" sz="1400" dirty="0" smtClean="0"/>
                        <a:t>: 9</a:t>
                      </a:r>
                      <a:r>
                        <a:rPr lang="en-US" sz="1400" dirty="0" smtClean="0"/>
                        <a:t>-13).</a:t>
                      </a:r>
                      <a:endParaRPr lang="en-US" sz="1400" dirty="0"/>
                    </a:p>
                  </a:txBody>
                  <a:tcPr/>
                </a:tc>
              </a:tr>
              <a:tr h="711920">
                <a:tc>
                  <a:txBody>
                    <a:bodyPr/>
                    <a:lstStyle/>
                    <a:p>
                      <a:r>
                        <a:rPr lang="en-US" sz="1400" dirty="0" smtClean="0"/>
                        <a:t>Praise</a:t>
                      </a:r>
                      <a:r>
                        <a:rPr lang="en-US" sz="1400" baseline="0" dirty="0" smtClean="0"/>
                        <a:t> and </a:t>
                      </a:r>
                      <a:r>
                        <a:rPr lang="en-US" sz="1400" baseline="0" dirty="0" smtClean="0"/>
                        <a:t>Thanksgiving</a:t>
                      </a:r>
                      <a:r>
                        <a:rPr lang="en-US" sz="1400" baseline="0" dirty="0" smtClean="0"/>
                        <a:t>:</a:t>
                      </a:r>
                      <a:endParaRPr lang="en-US" sz="1400" dirty="0"/>
                    </a:p>
                  </a:txBody>
                  <a:tcPr/>
                </a:tc>
                <a:tc>
                  <a:txBody>
                    <a:bodyPr/>
                    <a:lstStyle/>
                    <a:p>
                      <a:r>
                        <a:rPr lang="en-US" sz="1400" dirty="0" smtClean="0"/>
                        <a:t>New Year</a:t>
                      </a:r>
                      <a:r>
                        <a:rPr lang="en-US" sz="1400" baseline="0" dirty="0" smtClean="0"/>
                        <a:t> and</a:t>
                      </a:r>
                      <a:r>
                        <a:rPr lang="en-US" sz="1400" dirty="0" smtClean="0"/>
                        <a:t> new opportunities.</a:t>
                      </a:r>
                      <a:endParaRPr lang="en-US" sz="1400" dirty="0"/>
                    </a:p>
                  </a:txBody>
                  <a:tcPr/>
                </a:tc>
              </a:tr>
              <a:tr h="711920">
                <a:tc>
                  <a:txBody>
                    <a:bodyPr/>
                    <a:lstStyle/>
                    <a:p>
                      <a:r>
                        <a:rPr lang="en-US" sz="1400" dirty="0" smtClean="0"/>
                        <a:t>God Seeking:</a:t>
                      </a:r>
                    </a:p>
                    <a:p>
                      <a:r>
                        <a:rPr lang="en-US" sz="1400" dirty="0" smtClean="0"/>
                        <a:t>Seekers</a:t>
                      </a:r>
                      <a:r>
                        <a:rPr lang="en-US" sz="1400" baseline="0" dirty="0" smtClean="0"/>
                        <a:t>.</a:t>
                      </a:r>
                      <a:endParaRPr lang="en-US" sz="1400" dirty="0"/>
                    </a:p>
                  </a:txBody>
                  <a:tcPr/>
                </a:tc>
                <a:tc>
                  <a:txBody>
                    <a:bodyPr/>
                    <a:lstStyle/>
                    <a:p>
                      <a:r>
                        <a:rPr lang="en-US" sz="1400" dirty="0" smtClean="0"/>
                        <a:t>Seeking</a:t>
                      </a:r>
                      <a:r>
                        <a:rPr lang="en-US" sz="1400" baseline="0" dirty="0" smtClean="0"/>
                        <a:t> friends and</a:t>
                      </a:r>
                    </a:p>
                    <a:p>
                      <a:r>
                        <a:rPr lang="en-US" sz="1400" baseline="0" dirty="0" smtClean="0"/>
                        <a:t>welcoming visitors.</a:t>
                      </a:r>
                      <a:endParaRPr lang="en-US" sz="1400" dirty="0"/>
                    </a:p>
                  </a:txBody>
                  <a:tcPr/>
                </a:tc>
              </a:tr>
              <a:tr h="711920">
                <a:tc>
                  <a:txBody>
                    <a:bodyPr/>
                    <a:lstStyle/>
                    <a:p>
                      <a:r>
                        <a:rPr lang="en-US" sz="1400" dirty="0" smtClean="0"/>
                        <a:t>Kingdom Praying:</a:t>
                      </a:r>
                    </a:p>
                    <a:p>
                      <a:r>
                        <a:rPr lang="en-US" sz="1400" dirty="0" smtClean="0"/>
                        <a:t>Prayer </a:t>
                      </a:r>
                      <a:r>
                        <a:rPr lang="en-US" sz="1400" dirty="0" smtClean="0"/>
                        <a:t>Meeting.</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Prayer promise:</a:t>
                      </a:r>
                      <a:r>
                        <a:rPr lang="en-US" sz="1400" baseline="0" dirty="0" smtClean="0"/>
                        <a:t> </a:t>
                      </a:r>
                      <a:r>
                        <a:rPr lang="en-US" sz="1400" dirty="0" smtClean="0"/>
                        <a:t>Ask</a:t>
                      </a:r>
                      <a:r>
                        <a:rPr lang="en-US" sz="1400" dirty="0" smtClean="0"/>
                        <a:t>, Seek, Knock</a:t>
                      </a:r>
                      <a:r>
                        <a:rPr lang="en-US" sz="1400" baseline="0" dirty="0" smtClean="0"/>
                        <a:t> </a:t>
                      </a:r>
                      <a:r>
                        <a:rPr lang="en-US" sz="1400" dirty="0" smtClean="0"/>
                        <a:t>(Mt.7:7</a:t>
                      </a:r>
                      <a:r>
                        <a:rPr lang="en-US" sz="1400" dirty="0" smtClean="0"/>
                        <a:t>-11</a:t>
                      </a:r>
                      <a:r>
                        <a:rPr lang="en-US" sz="1400" dirty="0" smtClean="0"/>
                        <a:t>).</a:t>
                      </a:r>
                    </a:p>
                  </a:txBody>
                  <a:tcPr/>
                </a:tc>
              </a:tr>
              <a:tr h="711920">
                <a:tc>
                  <a:txBody>
                    <a:bodyPr/>
                    <a:lstStyle/>
                    <a:p>
                      <a:r>
                        <a:rPr lang="en-US" sz="1400" dirty="0" smtClean="0"/>
                        <a:t>Connecting with God:</a:t>
                      </a:r>
                    </a:p>
                    <a:p>
                      <a:r>
                        <a:rPr lang="en-US" sz="1400" dirty="0" smtClean="0"/>
                        <a:t>Lord’s </a:t>
                      </a:r>
                      <a:r>
                        <a:rPr lang="en-US" sz="1400" dirty="0" smtClean="0"/>
                        <a:t>Supper</a:t>
                      </a:r>
                      <a:r>
                        <a:rPr lang="en-US" sz="1400" baseline="0" dirty="0" smtClean="0"/>
                        <a:t> and</a:t>
                      </a:r>
                      <a:endParaRPr lang="en-US" sz="1400" dirty="0" smtClean="0"/>
                    </a:p>
                    <a:p>
                      <a:r>
                        <a:rPr lang="en-US" sz="1400" dirty="0" smtClean="0"/>
                        <a:t>Sharing Testimonies(Jan.7).</a:t>
                      </a:r>
                      <a:endParaRPr lang="en-US" sz="1400" dirty="0"/>
                    </a:p>
                  </a:txBody>
                  <a:tcPr/>
                </a:tc>
                <a:tc>
                  <a:txBody>
                    <a:bodyPr/>
                    <a:lstStyle/>
                    <a:p>
                      <a:r>
                        <a:rPr lang="en-US" sz="1400" dirty="0" smtClean="0"/>
                        <a:t>Message:  </a:t>
                      </a:r>
                    </a:p>
                    <a:p>
                      <a:r>
                        <a:rPr lang="en-US" sz="1400" dirty="0" smtClean="0"/>
                        <a:t>Leader: Gary </a:t>
                      </a:r>
                      <a:r>
                        <a:rPr lang="en-US" sz="1400" dirty="0" smtClean="0"/>
                        <a:t>Hart</a:t>
                      </a:r>
                    </a:p>
                    <a:p>
                      <a:r>
                        <a:rPr lang="en-US" sz="1400" dirty="0" smtClean="0"/>
                        <a:t>Music: </a:t>
                      </a:r>
                      <a:r>
                        <a:rPr lang="en-US" sz="1400" dirty="0" err="1" smtClean="0"/>
                        <a:t>Zheng</a:t>
                      </a:r>
                      <a:r>
                        <a:rPr lang="en-US" sz="1400" dirty="0" smtClean="0"/>
                        <a:t> </a:t>
                      </a:r>
                      <a:r>
                        <a:rPr lang="en-US" sz="1400" dirty="0" err="1" smtClean="0"/>
                        <a:t>ShengMin</a:t>
                      </a:r>
                      <a:endParaRPr lang="en-US" sz="1400" dirty="0"/>
                    </a:p>
                  </a:txBody>
                  <a:tcPr/>
                </a:tc>
              </a:tr>
              <a:tr h="711920">
                <a:tc>
                  <a:txBody>
                    <a:bodyPr/>
                    <a:lstStyle/>
                    <a:p>
                      <a:r>
                        <a:rPr lang="en-US" sz="1400" dirty="0" smtClean="0"/>
                        <a:t>Caring for others:</a:t>
                      </a:r>
                    </a:p>
                    <a:p>
                      <a:r>
                        <a:rPr lang="en-US" sz="1400" dirty="0" smtClean="0"/>
                        <a:t>Fellowship.</a:t>
                      </a:r>
                      <a:endParaRPr lang="en-US" sz="1400" dirty="0"/>
                    </a:p>
                  </a:txBody>
                  <a:tcPr/>
                </a:tc>
                <a:tc>
                  <a:txBody>
                    <a:bodyPr/>
                    <a:lstStyle/>
                    <a:p>
                      <a:r>
                        <a:rPr lang="en-US" sz="1400" dirty="0" smtClean="0"/>
                        <a:t>Wed(am</a:t>
                      </a:r>
                      <a:r>
                        <a:rPr lang="en-US" sz="1400" baseline="0" dirty="0" smtClean="0"/>
                        <a:t>) Bible </a:t>
                      </a:r>
                      <a:r>
                        <a:rPr lang="en-US" sz="1400" baseline="0" dirty="0" smtClean="0"/>
                        <a:t>Study</a:t>
                      </a:r>
                      <a:endParaRPr lang="en-US" sz="1400" dirty="0" smtClean="0"/>
                    </a:p>
                    <a:p>
                      <a:r>
                        <a:rPr lang="en-US" sz="1400" dirty="0" smtClean="0"/>
                        <a:t>Fri(pm) Bible Study</a:t>
                      </a:r>
                    </a:p>
                  </a:txBody>
                  <a:tcPr/>
                </a:tc>
              </a:tr>
              <a:tr h="711920">
                <a:tc>
                  <a:txBody>
                    <a:bodyPr/>
                    <a:lstStyle/>
                    <a:p>
                      <a:r>
                        <a:rPr lang="en-US" sz="1400" dirty="0" smtClean="0"/>
                        <a:t>Committing</a:t>
                      </a:r>
                      <a:r>
                        <a:rPr lang="en-US" sz="1400" baseline="0" dirty="0" smtClean="0"/>
                        <a:t> to missions: Missionaries.</a:t>
                      </a:r>
                      <a:endParaRPr lang="en-US" sz="1400" dirty="0"/>
                    </a:p>
                  </a:txBody>
                  <a:tcPr/>
                </a:tc>
                <a:tc>
                  <a:txBody>
                    <a:bodyPr/>
                    <a:lstStyle/>
                    <a:p>
                      <a:r>
                        <a:rPr lang="en-US" sz="1400" dirty="0" smtClean="0"/>
                        <a:t>China and Taiwan:</a:t>
                      </a:r>
                      <a:endParaRPr lang="en-US" sz="1400" dirty="0"/>
                    </a:p>
                  </a:txBody>
                  <a:tcPr/>
                </a:tc>
              </a:tr>
              <a:tr h="711920">
                <a:tc>
                  <a:txBody>
                    <a:bodyPr/>
                    <a:lstStyle/>
                    <a:p>
                      <a:r>
                        <a:rPr lang="en-US" sz="1400" dirty="0" smtClean="0"/>
                        <a:t>Consecrating to ministry</a:t>
                      </a:r>
                      <a:r>
                        <a:rPr lang="en-US" sz="1400" dirty="0" smtClean="0"/>
                        <a:t>: Sunday School</a:t>
                      </a:r>
                      <a:r>
                        <a:rPr lang="en-US" sz="1400" dirty="0" smtClean="0"/>
                        <a:t>.</a:t>
                      </a:r>
                      <a:endParaRPr lang="en-US" sz="1400" dirty="0"/>
                    </a:p>
                  </a:txBody>
                  <a:tcPr/>
                </a:tc>
                <a:tc>
                  <a:txBody>
                    <a:bodyPr/>
                    <a:lstStyle/>
                    <a:p>
                      <a:r>
                        <a:rPr lang="en-US" sz="1400" dirty="0" smtClean="0"/>
                        <a:t>Chinese/</a:t>
                      </a:r>
                      <a:r>
                        <a:rPr lang="en-US" sz="1400" baseline="0" dirty="0" smtClean="0"/>
                        <a:t>English </a:t>
                      </a:r>
                      <a:r>
                        <a:rPr lang="en-US" sz="1400" baseline="0" dirty="0" smtClean="0"/>
                        <a:t>Sunday School </a:t>
                      </a:r>
                      <a:r>
                        <a:rPr lang="en-US" sz="1400" baseline="0" dirty="0" smtClean="0"/>
                        <a:t>classes &amp; teachers.</a:t>
                      </a:r>
                      <a:endParaRPr lang="en-US" sz="1400" dirty="0"/>
                    </a:p>
                  </a:txBody>
                  <a:tcPr/>
                </a:tc>
              </a:tr>
              <a:tr h="711920">
                <a:tc>
                  <a:txBody>
                    <a:bodyPr/>
                    <a:lstStyle/>
                    <a:p>
                      <a:r>
                        <a:rPr lang="en-US" sz="1400" dirty="0" smtClean="0"/>
                        <a:t>Sickness/Special needs:</a:t>
                      </a:r>
                      <a:endParaRPr lang="en-US" sz="1400" dirty="0"/>
                    </a:p>
                  </a:txBody>
                  <a:tcPr/>
                </a:tc>
                <a:tc>
                  <a:txBody>
                    <a:bodyPr/>
                    <a:lstStyle/>
                    <a:p>
                      <a:r>
                        <a:rPr lang="en-US" sz="1400" dirty="0" smtClean="0"/>
                        <a:t>Sister Lily Lin, </a:t>
                      </a:r>
                    </a:p>
                    <a:p>
                      <a:r>
                        <a:rPr lang="en-US" sz="1400" dirty="0" smtClean="0"/>
                        <a:t>Brother</a:t>
                      </a:r>
                      <a:r>
                        <a:rPr lang="en-US" sz="1400" baseline="0" dirty="0" smtClean="0"/>
                        <a:t> </a:t>
                      </a:r>
                      <a:r>
                        <a:rPr lang="en-US" sz="1400" dirty="0" smtClean="0"/>
                        <a:t>Mike </a:t>
                      </a:r>
                      <a:r>
                        <a:rPr lang="en-US" sz="1400" dirty="0" err="1" smtClean="0"/>
                        <a:t>Jarratt</a:t>
                      </a:r>
                      <a:endParaRPr lang="en-US" sz="14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19729801"/>
              </p:ext>
            </p:extLst>
          </p:nvPr>
        </p:nvGraphicFramePr>
        <p:xfrm>
          <a:off x="4650172" y="46908"/>
          <a:ext cx="4454548" cy="6749219"/>
        </p:xfrm>
        <a:graphic>
          <a:graphicData uri="http://schemas.openxmlformats.org/drawingml/2006/table">
            <a:tbl>
              <a:tblPr firstRow="1" bandRow="1">
                <a:tableStyleId>{5940675A-B579-460E-94D1-54222C63F5DA}</a:tableStyleId>
              </a:tblPr>
              <a:tblGrid>
                <a:gridCol w="1899756"/>
                <a:gridCol w="2554792"/>
              </a:tblGrid>
              <a:tr h="309352">
                <a:tc>
                  <a:txBody>
                    <a:bodyPr/>
                    <a:lstStyle/>
                    <a:p>
                      <a:r>
                        <a:rPr lang="zh-CN" altLang="en-US" sz="1400" b="1" dirty="0" smtClean="0">
                          <a:latin typeface="华文细黑"/>
                          <a:ea typeface="华文细黑"/>
                          <a:cs typeface="华文细黑"/>
                        </a:rPr>
                        <a:t>牧师的</a:t>
                      </a:r>
                      <a:r>
                        <a:rPr lang="en-US" sz="1400" b="1" dirty="0" smtClean="0">
                          <a:latin typeface="华文细黑"/>
                          <a:ea typeface="华文细黑"/>
                          <a:cs typeface="华文细黑"/>
                        </a:rPr>
                        <a:t>祷告指南</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1" dirty="0" smtClean="0">
                          <a:latin typeface="华文细黑"/>
                          <a:ea typeface="华文细黑"/>
                          <a:cs typeface="华文细黑"/>
                        </a:rPr>
                        <a:t>周</a:t>
                      </a:r>
                      <a:r>
                        <a:rPr lang="en-US" altLang="zh-CN" sz="1400" b="1" dirty="0" smtClean="0">
                          <a:latin typeface="华文细黑"/>
                          <a:ea typeface="华文细黑"/>
                          <a:cs typeface="华文细黑"/>
                        </a:rPr>
                        <a:t>:</a:t>
                      </a:r>
                      <a:r>
                        <a:rPr lang="en-US" sz="1400" b="1" dirty="0" smtClean="0">
                          <a:latin typeface="华文细黑"/>
                          <a:ea typeface="华文细黑"/>
                          <a:cs typeface="华文细黑"/>
                        </a:rPr>
                        <a:t>2018</a:t>
                      </a:r>
                      <a:r>
                        <a:rPr lang="zh-CN" altLang="en-US" sz="1400" b="1" dirty="0" smtClean="0">
                          <a:latin typeface="华文细黑"/>
                          <a:ea typeface="华文细黑"/>
                          <a:cs typeface="华文细黑"/>
                        </a:rPr>
                        <a:t>年</a:t>
                      </a:r>
                      <a:r>
                        <a:rPr lang="en-US" altLang="zh-CN" sz="1400" b="1" dirty="0" smtClean="0">
                          <a:latin typeface="华文细黑"/>
                          <a:ea typeface="华文细黑"/>
                          <a:cs typeface="华文细黑"/>
                        </a:rPr>
                        <a:t>1</a:t>
                      </a:r>
                      <a:r>
                        <a:rPr lang="zh-CN" altLang="en-US" sz="1400" b="1" dirty="0" smtClean="0">
                          <a:latin typeface="华文细黑"/>
                          <a:ea typeface="华文细黑"/>
                          <a:cs typeface="华文细黑"/>
                        </a:rPr>
                        <a:t>月</a:t>
                      </a:r>
                      <a:r>
                        <a:rPr lang="en-US" altLang="zh-CN" sz="1400" b="1" dirty="0" smtClean="0">
                          <a:latin typeface="华文细黑"/>
                          <a:ea typeface="华文细黑"/>
                          <a:cs typeface="华文细黑"/>
                        </a:rPr>
                        <a:t>1-7</a:t>
                      </a:r>
                      <a:r>
                        <a:rPr lang="zh-CN" altLang="en-US" sz="1400" b="1" dirty="0" smtClean="0">
                          <a:latin typeface="华文细黑"/>
                          <a:ea typeface="华文细黑"/>
                          <a:cs typeface="华文细黑"/>
                        </a:rPr>
                        <a:t>日</a:t>
                      </a:r>
                      <a:endParaRPr lang="en-US" sz="1400" b="1" dirty="0" smtClean="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奉神</a:t>
                      </a:r>
                      <a:r>
                        <a:rPr lang="zh-TW" altLang="en-US" sz="1400" dirty="0" smtClean="0">
                          <a:latin typeface="华文细黑"/>
                          <a:ea typeface="华文细黑"/>
                          <a:cs typeface="华文细黑"/>
                        </a:rPr>
                        <a:t>的名字</a:t>
                      </a:r>
                      <a:r>
                        <a:rPr lang="zh-CN" altLang="en-US" sz="1400" dirty="0" smtClean="0">
                          <a:latin typeface="华文细黑"/>
                          <a:ea typeface="华文细黑"/>
                          <a:cs typeface="华文细黑"/>
                        </a:rPr>
                        <a:t>求</a:t>
                      </a:r>
                      <a:r>
                        <a:rPr lang="en-US" altLang="zh-CN" sz="1400" dirty="0" smtClean="0">
                          <a:latin typeface="华文细黑"/>
                          <a:ea typeface="华文细黑"/>
                          <a:cs typeface="华文细黑"/>
                        </a:rPr>
                        <a:t>:</a:t>
                      </a:r>
                    </a:p>
                    <a:p>
                      <a:r>
                        <a:rPr lang="zh-CN" altLang="en-US" sz="1400" dirty="0" smtClean="0">
                          <a:latin typeface="华文细黑"/>
                          <a:ea typeface="华文细黑"/>
                          <a:cs typeface="华文细黑"/>
                        </a:rPr>
                        <a:t>奉祂</a:t>
                      </a:r>
                      <a:r>
                        <a:rPr lang="zh-CN" altLang="en-US" sz="1400" dirty="0" smtClean="0">
                          <a:latin typeface="华文细黑"/>
                          <a:ea typeface="华文细黑"/>
                          <a:cs typeface="华文细黑"/>
                        </a:rPr>
                        <a:t>的名祈</a:t>
                      </a:r>
                      <a:r>
                        <a:rPr lang="zh-CN" altLang="en-US" sz="1400" dirty="0" smtClean="0">
                          <a:latin typeface="华文细黑"/>
                          <a:ea typeface="华文细黑"/>
                          <a:cs typeface="华文细黑"/>
                        </a:rPr>
                        <a:t>求。</a:t>
                      </a:r>
                      <a:endParaRPr lang="zh-TW" altLang="en-US" sz="1400" dirty="0" smtClean="0">
                        <a:latin typeface="华文细黑"/>
                        <a:ea typeface="华文细黑"/>
                        <a:cs typeface="华文细黑"/>
                      </a:endParaRPr>
                    </a:p>
                  </a:txBody>
                  <a:tcPr/>
                </a:tc>
                <a:tc>
                  <a:txBody>
                    <a:bodyPr/>
                    <a:lstStyle/>
                    <a:p>
                      <a:r>
                        <a:rPr lang="zh-TW" altLang="en-US" sz="1400" dirty="0" smtClean="0">
                          <a:latin typeface="华文细黑"/>
                          <a:ea typeface="华文细黑"/>
                          <a:cs typeface="华文细黑"/>
                        </a:rPr>
                        <a:t>我们</a:t>
                      </a:r>
                      <a:r>
                        <a:rPr lang="zh-CN" altLang="en-US" sz="1400" dirty="0" smtClean="0">
                          <a:latin typeface="华文细黑"/>
                          <a:ea typeface="华文细黑"/>
                          <a:cs typeface="华文细黑"/>
                        </a:rPr>
                        <a:t>在</a:t>
                      </a:r>
                      <a:r>
                        <a:rPr lang="zh-TW" altLang="en-US" sz="1400" dirty="0" smtClean="0">
                          <a:latin typeface="华文细黑"/>
                          <a:ea typeface="华文细黑"/>
                          <a:cs typeface="华文细黑"/>
                        </a:rPr>
                        <a:t>天</a:t>
                      </a:r>
                      <a:r>
                        <a:rPr lang="zh-CN" altLang="en-US" sz="1400" dirty="0" smtClean="0">
                          <a:latin typeface="华文细黑"/>
                          <a:ea typeface="华文细黑"/>
                          <a:cs typeface="华文细黑"/>
                        </a:rPr>
                        <a:t>上的</a:t>
                      </a:r>
                      <a:r>
                        <a:rPr lang="zh-TW" altLang="en-US" sz="1400" dirty="0" smtClean="0">
                          <a:latin typeface="华文细黑"/>
                          <a:ea typeface="华文细黑"/>
                          <a:cs typeface="华文细黑"/>
                        </a:rPr>
                        <a:t>父</a:t>
                      </a:r>
                      <a:r>
                        <a:rPr lang="en-US" altLang="zh-TW" sz="1400" dirty="0" smtClean="0">
                          <a:latin typeface="华文细黑"/>
                          <a:ea typeface="华文细黑"/>
                          <a:cs typeface="华文细黑"/>
                        </a:rPr>
                        <a:t>(</a:t>
                      </a:r>
                      <a:r>
                        <a:rPr lang="zh-CN" altLang="en-US" sz="1400" dirty="0" smtClean="0">
                          <a:latin typeface="华文细黑"/>
                          <a:ea typeface="华文细黑"/>
                          <a:cs typeface="华文细黑"/>
                        </a:rPr>
                        <a:t>太</a:t>
                      </a:r>
                      <a:r>
                        <a:rPr lang="en-US" altLang="zh-CN" sz="1400" dirty="0" smtClean="0">
                          <a:latin typeface="华文细黑"/>
                          <a:ea typeface="华文细黑"/>
                          <a:cs typeface="华文细黑"/>
                        </a:rPr>
                        <a:t>6:9-13)</a:t>
                      </a:r>
                      <a:r>
                        <a:rPr lang="zh-CN" altLang="en-US" sz="1400" dirty="0" smtClean="0">
                          <a:latin typeface="华文细黑"/>
                          <a:ea typeface="华文细黑"/>
                          <a:cs typeface="华文细黑"/>
                        </a:rPr>
                        <a:t>。</a:t>
                      </a:r>
                      <a:endParaRPr lang="en-US" sz="1400" dirty="0">
                        <a:latin typeface="华文细黑"/>
                        <a:ea typeface="华文细黑"/>
                        <a:cs typeface="华文细黑"/>
                      </a:endParaRPr>
                    </a:p>
                  </a:txBody>
                  <a:tcPr/>
                </a:tc>
              </a:tr>
              <a:tr h="709877">
                <a:tc>
                  <a:txBody>
                    <a:bodyPr/>
                    <a:lstStyle/>
                    <a:p>
                      <a:r>
                        <a:rPr lang="zh-TW" altLang="en-US" sz="1400" dirty="0" smtClean="0">
                          <a:latin typeface="华文细黑"/>
                          <a:ea typeface="华文细黑"/>
                          <a:cs typeface="华文细黑"/>
                        </a:rPr>
                        <a:t>赞美和感恩：</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新年和新的机会。</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寻求真神：</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寻</a:t>
                      </a:r>
                      <a:r>
                        <a:rPr lang="zh-CN" altLang="en-US" sz="1400" dirty="0" smtClean="0">
                          <a:latin typeface="华文细黑"/>
                          <a:ea typeface="华文细黑"/>
                          <a:cs typeface="华文细黑"/>
                        </a:rPr>
                        <a:t>求者</a:t>
                      </a:r>
                      <a:r>
                        <a:rPr lang="zh-CN" altLang="en-US" sz="1400" dirty="0" smtClean="0">
                          <a:latin typeface="华文细黑"/>
                          <a:ea typeface="华文细黑"/>
                          <a:cs typeface="华文细黑"/>
                        </a:rPr>
                        <a:t>。</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慕</a:t>
                      </a:r>
                      <a:r>
                        <a:rPr lang="zh-CN" altLang="en-US" sz="1400" dirty="0" smtClean="0">
                          <a:latin typeface="华文细黑"/>
                          <a:ea typeface="华文细黑"/>
                          <a:cs typeface="华文细黑"/>
                        </a:rPr>
                        <a:t>道朋友和欢迎拜访</a:t>
                      </a:r>
                      <a:r>
                        <a:rPr lang="zh-CN" altLang="en-US" sz="1400" dirty="0" smtClean="0">
                          <a:latin typeface="华文细黑"/>
                          <a:ea typeface="华文细黑"/>
                          <a:cs typeface="华文细黑"/>
                        </a:rPr>
                        <a:t>者</a:t>
                      </a:r>
                      <a:r>
                        <a:rPr lang="zh-CN" altLang="en-US" sz="1400" dirty="0" smtClean="0">
                          <a:latin typeface="华文细黑"/>
                          <a:ea typeface="华文细黑"/>
                          <a:cs typeface="华文细黑"/>
                        </a:rPr>
                        <a:t>。</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祈求神国：</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祷告</a:t>
                      </a:r>
                      <a:r>
                        <a:rPr lang="zh-CN" altLang="en-US" sz="1400" dirty="0" smtClean="0">
                          <a:latin typeface="华文细黑"/>
                          <a:ea typeface="华文细黑"/>
                          <a:cs typeface="华文细黑"/>
                        </a:rPr>
                        <a:t>聚会</a:t>
                      </a:r>
                      <a:r>
                        <a:rPr lang="zh-CN" altLang="en-US" sz="1400" dirty="0" smtClean="0">
                          <a:latin typeface="华文细黑"/>
                          <a:ea typeface="华文细黑"/>
                          <a:cs typeface="华文细黑"/>
                        </a:rPr>
                        <a:t>。</a:t>
                      </a:r>
                      <a:endParaRPr lang="en-US" sz="1400" dirty="0">
                        <a:latin typeface="华文细黑"/>
                        <a:ea typeface="华文细黑"/>
                        <a:cs typeface="华文细黑"/>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dirty="0" smtClean="0">
                          <a:latin typeface="华文细黑"/>
                          <a:ea typeface="华文细黑"/>
                          <a:cs typeface="华文细黑"/>
                        </a:rPr>
                        <a:t>祷告应许</a:t>
                      </a:r>
                      <a:r>
                        <a:rPr lang="zh-CN" altLang="zh-CN" sz="1400" dirty="0" smtClean="0">
                          <a:latin typeface="华文细黑"/>
                          <a:ea typeface="华文细黑"/>
                          <a:cs typeface="华文细黑"/>
                        </a:rPr>
                        <a:t>：</a:t>
                      </a:r>
                      <a:r>
                        <a:rPr lang="zh-CN" altLang="en-US" sz="1400" dirty="0" smtClean="0">
                          <a:latin typeface="华文细黑"/>
                          <a:ea typeface="华文细黑"/>
                          <a:cs typeface="华文细黑"/>
                        </a:rPr>
                        <a:t>祈</a:t>
                      </a:r>
                      <a:r>
                        <a:rPr lang="zh-CN" altLang="en-US" sz="1400" dirty="0" smtClean="0">
                          <a:latin typeface="华文细黑"/>
                          <a:ea typeface="华文细黑"/>
                          <a:cs typeface="华文细黑"/>
                        </a:rPr>
                        <a:t>求，寻找，叩门</a:t>
                      </a:r>
                      <a:r>
                        <a:rPr lang="en-US" altLang="zh-CN" sz="1400" dirty="0" smtClean="0">
                          <a:latin typeface="华文细黑"/>
                          <a:ea typeface="华文细黑"/>
                          <a:cs typeface="华文细黑"/>
                        </a:rPr>
                        <a:t>(</a:t>
                      </a:r>
                      <a:r>
                        <a:rPr lang="zh-CN" altLang="en-US" sz="1400" dirty="0" smtClean="0">
                          <a:latin typeface="华文细黑"/>
                          <a:ea typeface="华文细黑"/>
                          <a:cs typeface="华文细黑"/>
                        </a:rPr>
                        <a:t>太</a:t>
                      </a:r>
                      <a:r>
                        <a:rPr lang="zh-CN" altLang="zh-CN" sz="1400" dirty="0" smtClean="0">
                          <a:latin typeface="华文细黑"/>
                          <a:ea typeface="华文细黑"/>
                          <a:cs typeface="华文细黑"/>
                        </a:rPr>
                        <a:t>7</a:t>
                      </a:r>
                      <a:r>
                        <a:rPr lang="en-US" altLang="zh-CN" sz="1400" dirty="0" smtClean="0">
                          <a:latin typeface="华文细黑"/>
                          <a:ea typeface="华文细黑"/>
                          <a:cs typeface="华文细黑"/>
                        </a:rPr>
                        <a:t>:7</a:t>
                      </a:r>
                      <a:r>
                        <a:rPr lang="en-US" altLang="zh-CN" sz="1400" dirty="0" smtClean="0">
                          <a:latin typeface="华文细黑"/>
                          <a:ea typeface="华文细黑"/>
                          <a:cs typeface="华文细黑"/>
                        </a:rPr>
                        <a:t>- 11</a:t>
                      </a:r>
                      <a:r>
                        <a:rPr lang="en-US" altLang="zh-CN" sz="1400" dirty="0" smtClean="0">
                          <a:latin typeface="华文细黑"/>
                          <a:ea typeface="华文细黑"/>
                          <a:cs typeface="华文细黑"/>
                        </a:rPr>
                        <a:t>)</a:t>
                      </a:r>
                      <a:r>
                        <a:rPr lang="zh-CN" altLang="en-US" sz="1400" dirty="0" smtClean="0">
                          <a:latin typeface="华文细黑"/>
                          <a:ea typeface="华文细黑"/>
                          <a:cs typeface="华文细黑"/>
                        </a:rPr>
                        <a:t>。</a:t>
                      </a:r>
                      <a:endParaRPr lang="en-US" sz="1400" dirty="0" smtClean="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连接于神</a:t>
                      </a:r>
                      <a:r>
                        <a:rPr lang="en-US" altLang="zh-CN" sz="1400" dirty="0" smtClean="0">
                          <a:latin typeface="华文细黑"/>
                          <a:ea typeface="华文细黑"/>
                          <a:cs typeface="华文细黑"/>
                        </a:rPr>
                        <a:t>:</a:t>
                      </a:r>
                    </a:p>
                    <a:p>
                      <a:r>
                        <a:rPr lang="zh-CN" altLang="en-US" sz="1400" dirty="0" smtClean="0">
                          <a:latin typeface="华文细黑"/>
                          <a:ea typeface="华文细黑"/>
                          <a:cs typeface="华文细黑"/>
                        </a:rPr>
                        <a:t>擘饼聚会</a:t>
                      </a:r>
                      <a:r>
                        <a:rPr lang="zh-CN" altLang="en-US" sz="1400" dirty="0" smtClean="0">
                          <a:latin typeface="华文细黑"/>
                          <a:ea typeface="华文细黑"/>
                          <a:cs typeface="华文细黑"/>
                        </a:rPr>
                        <a:t>并</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交通见证</a:t>
                      </a:r>
                      <a:r>
                        <a:rPr lang="en-US" altLang="zh-CN" sz="1400" dirty="0" smtClean="0">
                          <a:latin typeface="华文细黑"/>
                          <a:ea typeface="华文细黑"/>
                          <a:cs typeface="华文细黑"/>
                        </a:rPr>
                        <a:t>(</a:t>
                      </a:r>
                      <a:r>
                        <a:rPr lang="en-US" altLang="zh-CN" sz="1400" dirty="0" smtClean="0">
                          <a:latin typeface="华文细黑"/>
                          <a:ea typeface="华文细黑"/>
                          <a:cs typeface="华文细黑"/>
                        </a:rPr>
                        <a:t>1</a:t>
                      </a:r>
                      <a:r>
                        <a:rPr lang="zh-CN" altLang="en-US" sz="1400" dirty="0" smtClean="0">
                          <a:latin typeface="华文细黑"/>
                          <a:ea typeface="华文细黑"/>
                          <a:cs typeface="华文细黑"/>
                        </a:rPr>
                        <a:t>月</a:t>
                      </a:r>
                      <a:r>
                        <a:rPr lang="en-US" altLang="zh-CN" sz="1400" dirty="0" smtClean="0">
                          <a:latin typeface="华文细黑"/>
                          <a:ea typeface="华文细黑"/>
                          <a:cs typeface="华文细黑"/>
                        </a:rPr>
                        <a:t>7</a:t>
                      </a:r>
                      <a:r>
                        <a:rPr lang="zh-CN" altLang="en-US" sz="1400" dirty="0" smtClean="0">
                          <a:latin typeface="华文细黑"/>
                          <a:ea typeface="华文细黑"/>
                          <a:cs typeface="华文细黑"/>
                        </a:rPr>
                        <a:t>日</a:t>
                      </a:r>
                      <a:r>
                        <a:rPr lang="en-US" altLang="zh-CN" sz="1400" dirty="0" smtClean="0">
                          <a:latin typeface="华文细黑"/>
                          <a:ea typeface="华文细黑"/>
                          <a:cs typeface="华文细黑"/>
                        </a:rPr>
                        <a:t>)</a:t>
                      </a:r>
                      <a:r>
                        <a:rPr lang="zh-CN" altLang="en-US" sz="1400" dirty="0" smtClean="0">
                          <a:latin typeface="华文细黑"/>
                          <a:ea typeface="华文细黑"/>
                          <a:cs typeface="华文细黑"/>
                        </a:rPr>
                        <a:t>。</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信息：</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领会</a:t>
                      </a:r>
                      <a:r>
                        <a:rPr lang="zh-CN" altLang="en-US" sz="1400" dirty="0" smtClean="0">
                          <a:latin typeface="华文细黑"/>
                          <a:ea typeface="华文细黑"/>
                          <a:cs typeface="华文细黑"/>
                        </a:rPr>
                        <a:t>：何礼义</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司琴：郑圣民</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关爱别人：</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团契。</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周三早上查经</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周五晚上查经</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奉献宣教：</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宣教士们。</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中国和台湾：</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奉献事工：主日学。</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中文</a:t>
                      </a:r>
                      <a:r>
                        <a:rPr lang="en-US" altLang="zh-CN" sz="1400" dirty="0" smtClean="0">
                          <a:latin typeface="华文细黑"/>
                          <a:ea typeface="华文细黑"/>
                          <a:cs typeface="华文细黑"/>
                        </a:rPr>
                        <a:t>/</a:t>
                      </a:r>
                      <a:r>
                        <a:rPr lang="zh-CN" altLang="en-US" sz="1400" dirty="0" smtClean="0">
                          <a:latin typeface="华文细黑"/>
                          <a:ea typeface="华文细黑"/>
                          <a:cs typeface="华文细黑"/>
                        </a:rPr>
                        <a:t>英文主日学课和老师。</a:t>
                      </a:r>
                      <a:endParaRPr lang="en-US" sz="1400" dirty="0">
                        <a:latin typeface="华文细黑"/>
                        <a:ea typeface="华文细黑"/>
                        <a:cs typeface="华文细黑"/>
                      </a:endParaRPr>
                    </a:p>
                  </a:txBody>
                  <a:tcPr/>
                </a:tc>
              </a:tr>
              <a:tr h="739209">
                <a:tc>
                  <a:txBody>
                    <a:bodyPr/>
                    <a:lstStyle/>
                    <a:p>
                      <a:r>
                        <a:rPr lang="zh-CN" altLang="en-US" sz="1400" dirty="0" smtClean="0">
                          <a:latin typeface="华文细黑"/>
                          <a:ea typeface="华文细黑"/>
                          <a:cs typeface="华文细黑"/>
                        </a:rPr>
                        <a:t>疾病</a:t>
                      </a:r>
                      <a:r>
                        <a:rPr lang="en-US" altLang="zh-CN" sz="1400" dirty="0" smtClean="0">
                          <a:latin typeface="华文细黑"/>
                          <a:ea typeface="华文细黑"/>
                          <a:cs typeface="华文细黑"/>
                        </a:rPr>
                        <a:t>/</a:t>
                      </a:r>
                      <a:r>
                        <a:rPr lang="zh-CN" altLang="en-US" sz="1400" dirty="0" smtClean="0">
                          <a:latin typeface="华文细黑"/>
                          <a:ea typeface="华文细黑"/>
                          <a:cs typeface="华文细黑"/>
                        </a:rPr>
                        <a:t>特别需要：</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林姐妹</a:t>
                      </a:r>
                      <a:r>
                        <a:rPr lang="zh-CN" altLang="en-US" sz="1400" dirty="0" smtClean="0">
                          <a:latin typeface="华文细黑"/>
                          <a:ea typeface="华文细黑"/>
                          <a:cs typeface="华文细黑"/>
                        </a:rPr>
                        <a:t>，</a:t>
                      </a:r>
                      <a:endParaRPr lang="en-US" altLang="zh-CN" sz="1400" dirty="0" smtClean="0">
                        <a:latin typeface="华文细黑"/>
                        <a:ea typeface="华文细黑"/>
                        <a:cs typeface="华文细黑"/>
                      </a:endParaRPr>
                    </a:p>
                    <a:p>
                      <a:r>
                        <a:rPr lang="en-US" altLang="zh-CN" sz="1400" dirty="0" smtClean="0">
                          <a:latin typeface="华文细黑"/>
                          <a:ea typeface="华文细黑"/>
                          <a:cs typeface="华文细黑"/>
                        </a:rPr>
                        <a:t>Mike</a:t>
                      </a:r>
                      <a:r>
                        <a:rPr lang="zh-CN" altLang="en-US" sz="1400" dirty="0" smtClean="0">
                          <a:latin typeface="华文细黑"/>
                          <a:ea typeface="华文细黑"/>
                          <a:cs typeface="华文细黑"/>
                        </a:rPr>
                        <a:t>弟兄。</a:t>
                      </a:r>
                      <a:endParaRPr lang="en-US" sz="1400" dirty="0">
                        <a:latin typeface="华文细黑"/>
                        <a:ea typeface="华文细黑"/>
                        <a:cs typeface="华文细黑"/>
                      </a:endParaRPr>
                    </a:p>
                  </a:txBody>
                  <a:tcPr/>
                </a:tc>
              </a:tr>
            </a:tbl>
          </a:graphicData>
        </a:graphic>
      </p:graphicFrame>
    </p:spTree>
    <p:extLst>
      <p:ext uri="{BB962C8B-B14F-4D97-AF65-F5344CB8AC3E}">
        <p14:creationId xmlns:p14="http://schemas.microsoft.com/office/powerpoint/2010/main" val="23761941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1384995"/>
          </a:xfrm>
          <a:prstGeom prst="rect">
            <a:avLst/>
          </a:prstGeom>
        </p:spPr>
        <p:txBody>
          <a:bodyPr wrap="square">
            <a:spAutoFit/>
          </a:bodyPr>
          <a:lstStyle/>
          <a:p>
            <a:r>
              <a:rPr lang="en-US" altLang="zh-CN" sz="2800" b="1" dirty="0">
                <a:solidFill>
                  <a:srgbClr val="FF0000"/>
                </a:solidFill>
                <a:latin typeface="华文细黑"/>
                <a:ea typeface="华文细黑"/>
                <a:cs typeface="华文细黑"/>
              </a:rPr>
              <a:t>C</a:t>
            </a:r>
            <a:r>
              <a:rPr lang="zh-CN" altLang="zh-TW"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你</a:t>
            </a:r>
            <a:r>
              <a:rPr lang="zh-CN" altLang="en-US" sz="2800" b="1" dirty="0" smtClean="0">
                <a:solidFill>
                  <a:srgbClr val="FF0000"/>
                </a:solidFill>
                <a:latin typeface="华文细黑"/>
                <a:ea typeface="华文细黑"/>
                <a:cs typeface="华文细黑"/>
              </a:rPr>
              <a:t>们</a:t>
            </a:r>
            <a:r>
              <a:rPr lang="zh-CN" altLang="en-US" sz="2800" b="1" dirty="0" smtClean="0">
                <a:solidFill>
                  <a:srgbClr val="FF0000"/>
                </a:solidFill>
                <a:latin typeface="华文细黑"/>
                <a:ea typeface="华文细黑"/>
                <a:cs typeface="华文细黑"/>
              </a:rPr>
              <a:t>是怎么见面的</a:t>
            </a:r>
            <a:r>
              <a:rPr lang="zh-CN" altLang="en-US" sz="2800" b="1" dirty="0">
                <a:solidFill>
                  <a:srgbClr val="FF0000"/>
                </a:solidFill>
                <a:latin typeface="华文细黑"/>
                <a:ea typeface="华文细黑"/>
                <a:cs typeface="华文细黑"/>
              </a:rPr>
              <a:t>？ </a:t>
            </a:r>
            <a:r>
              <a:rPr lang="zh-CN" altLang="en-US" sz="2800" dirty="0">
                <a:solidFill>
                  <a:srgbClr val="FF0000"/>
                </a:solidFill>
                <a:latin typeface="华文细黑"/>
                <a:ea typeface="华文细黑"/>
                <a:cs typeface="华文细黑"/>
              </a:rPr>
              <a:t>我喜欢问夫妇这个问题。 </a:t>
            </a:r>
            <a:r>
              <a:rPr lang="zh-CN" altLang="en-US" sz="2800" dirty="0" smtClean="0">
                <a:solidFill>
                  <a:srgbClr val="FF0000"/>
                </a:solidFill>
                <a:latin typeface="华文细黑"/>
                <a:ea typeface="华文细黑"/>
                <a:cs typeface="华文细黑"/>
              </a:rPr>
              <a:t>我们对第一</a:t>
            </a:r>
            <a:r>
              <a:rPr lang="zh-CN" altLang="en-US" sz="2800" dirty="0" smtClean="0">
                <a:solidFill>
                  <a:srgbClr val="FF0000"/>
                </a:solidFill>
                <a:latin typeface="华文细黑"/>
                <a:ea typeface="华文细黑"/>
                <a:cs typeface="华文细黑"/>
              </a:rPr>
              <a:t>个</a:t>
            </a:r>
            <a:r>
              <a:rPr lang="zh-CN" altLang="en-US" sz="2800" dirty="0" smtClean="0">
                <a:solidFill>
                  <a:srgbClr val="FF0000"/>
                </a:solidFill>
                <a:latin typeface="华文细黑"/>
                <a:ea typeface="华文细黑"/>
                <a:cs typeface="华文细黑"/>
              </a:rPr>
              <a:t>婚姻和</a:t>
            </a:r>
            <a:r>
              <a:rPr lang="zh-CN" altLang="en-US" sz="2800" dirty="0">
                <a:solidFill>
                  <a:srgbClr val="FF0000"/>
                </a:solidFill>
                <a:latin typeface="华文细黑"/>
                <a:ea typeface="华文细黑"/>
                <a:cs typeface="华文细黑"/>
              </a:rPr>
              <a:t>家庭有什么了解？第一对夫妇是怎么见面的？ 是神圣的设计还是意外？ 一见钟情吗？ 日久生情吗？</a:t>
            </a:r>
            <a:endParaRPr lang="en-US" altLang="zh-CN" sz="2800" dirty="0" smtClean="0">
              <a:solidFill>
                <a:srgbClr val="0000FF"/>
              </a:solidFill>
              <a:latin typeface="华文细黑"/>
              <a:ea typeface="华文细黑"/>
              <a:cs typeface="华文细黑"/>
            </a:endParaRPr>
          </a:p>
        </p:txBody>
      </p:sp>
      <p:sp>
        <p:nvSpPr>
          <p:cNvPr id="10" name="TextBox 9"/>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(3)</a:t>
            </a:r>
            <a:endParaRPr lang="en-US" sz="2800" dirty="0">
              <a:solidFill>
                <a:srgbClr val="008000"/>
              </a:solidFill>
              <a:latin typeface="Arial Narrow"/>
              <a:ea typeface="华文细黑"/>
              <a:cs typeface="Arial Narrow"/>
            </a:endParaRPr>
          </a:p>
        </p:txBody>
      </p:sp>
      <p:sp>
        <p:nvSpPr>
          <p:cNvPr id="7" name="Rectangle 6"/>
          <p:cNvSpPr/>
          <p:nvPr/>
        </p:nvSpPr>
        <p:spPr>
          <a:xfrm>
            <a:off x="-1" y="1335915"/>
            <a:ext cx="9144001" cy="1815882"/>
          </a:xfrm>
          <a:prstGeom prst="rect">
            <a:avLst/>
          </a:prstGeom>
        </p:spPr>
        <p:txBody>
          <a:bodyPr wrap="square">
            <a:spAutoFit/>
          </a:bodyPr>
          <a:lstStyle/>
          <a:p>
            <a:r>
              <a:rPr lang="en-US" altLang="zh-CN" sz="2800" b="1" dirty="0" smtClean="0"/>
              <a:t>C</a:t>
            </a:r>
            <a:r>
              <a:rPr lang="en-US" sz="2800" b="1" dirty="0" smtClean="0"/>
              <a:t>.</a:t>
            </a:r>
            <a:r>
              <a:rPr lang="en-US" sz="2800" b="1" dirty="0"/>
              <a:t> How did you meet? </a:t>
            </a:r>
            <a:r>
              <a:rPr lang="en-US" sz="2800" dirty="0"/>
              <a:t>I enjoy asking couples this question. What do we know about the first marriage and </a:t>
            </a:r>
            <a:r>
              <a:rPr lang="en-US" sz="2800" dirty="0" err="1"/>
              <a:t>family?How</a:t>
            </a:r>
            <a:r>
              <a:rPr lang="en-US" sz="2800" dirty="0"/>
              <a:t> did the first couple meet? Was it by divine design or accident? Was it love at first sight? Was it love that grew?</a:t>
            </a:r>
          </a:p>
        </p:txBody>
      </p:sp>
      <p:pic>
        <p:nvPicPr>
          <p:cNvPr id="6" name="Picture 5"/>
          <p:cNvPicPr>
            <a:picLocks noChangeAspect="1"/>
          </p:cNvPicPr>
          <p:nvPr/>
        </p:nvPicPr>
        <p:blipFill>
          <a:blip r:embed="rId3"/>
          <a:stretch>
            <a:fillRect/>
          </a:stretch>
        </p:blipFill>
        <p:spPr>
          <a:xfrm>
            <a:off x="-2" y="3151796"/>
            <a:ext cx="3733801" cy="3733801"/>
          </a:xfrm>
          <a:prstGeom prst="rect">
            <a:avLst/>
          </a:prstGeom>
        </p:spPr>
      </p:pic>
      <p:pic>
        <p:nvPicPr>
          <p:cNvPr id="9" name="Picture 8"/>
          <p:cNvPicPr>
            <a:picLocks noChangeAspect="1"/>
          </p:cNvPicPr>
          <p:nvPr/>
        </p:nvPicPr>
        <p:blipFill>
          <a:blip r:embed="rId4"/>
          <a:stretch>
            <a:fillRect/>
          </a:stretch>
        </p:blipFill>
        <p:spPr>
          <a:xfrm>
            <a:off x="4068409" y="3165371"/>
            <a:ext cx="4588423" cy="4047336"/>
          </a:xfrm>
          <a:prstGeom prst="rect">
            <a:avLst/>
          </a:prstGeom>
        </p:spPr>
      </p:pic>
      <p:sp>
        <p:nvSpPr>
          <p:cNvPr id="2" name="TextBox 1"/>
          <p:cNvSpPr txBox="1"/>
          <p:nvPr/>
        </p:nvSpPr>
        <p:spPr>
          <a:xfrm>
            <a:off x="2203701" y="5600216"/>
            <a:ext cx="2577221" cy="1200328"/>
          </a:xfrm>
          <a:prstGeom prst="rect">
            <a:avLst/>
          </a:prstGeom>
          <a:noFill/>
        </p:spPr>
        <p:txBody>
          <a:bodyPr wrap="square" rtlCol="0">
            <a:spAutoFit/>
          </a:bodyPr>
          <a:lstStyle/>
          <a:p>
            <a:r>
              <a:rPr lang="zh-TW" altLang="en-US" sz="2400" dirty="0" smtClean="0">
                <a:solidFill>
                  <a:schemeClr val="bg1"/>
                </a:solidFill>
                <a:latin typeface="华文细黑"/>
                <a:ea typeface="华文细黑"/>
                <a:cs typeface="华文细黑"/>
              </a:rPr>
              <a:t>一见钟情</a:t>
            </a:r>
            <a:endParaRPr lang="en-US" altLang="zh-TW" sz="2400" dirty="0" smtClean="0">
              <a:solidFill>
                <a:schemeClr val="bg1"/>
              </a:solidFill>
              <a:latin typeface="华文细黑"/>
              <a:ea typeface="华文细黑"/>
              <a:cs typeface="华文细黑"/>
            </a:endParaRPr>
          </a:p>
          <a:p>
            <a:r>
              <a:rPr lang="zh-CN" altLang="en-US" sz="2400" dirty="0" smtClean="0">
                <a:solidFill>
                  <a:schemeClr val="bg1"/>
                </a:solidFill>
                <a:latin typeface="华文细黑"/>
                <a:ea typeface="华文细黑"/>
                <a:cs typeface="华文细黑"/>
              </a:rPr>
              <a:t>后</a:t>
            </a:r>
            <a:r>
              <a:rPr lang="zh-TW" altLang="en-US" sz="2400" dirty="0" smtClean="0">
                <a:solidFill>
                  <a:schemeClr val="bg1"/>
                </a:solidFill>
                <a:latin typeface="华文细黑"/>
                <a:ea typeface="华文细黑"/>
                <a:cs typeface="华文细黑"/>
              </a:rPr>
              <a:t>见钟情</a:t>
            </a:r>
            <a:endParaRPr lang="en-US" altLang="zh-TW" sz="2400" dirty="0" smtClean="0">
              <a:solidFill>
                <a:schemeClr val="bg1"/>
              </a:solidFill>
              <a:latin typeface="华文细黑"/>
              <a:ea typeface="华文细黑"/>
              <a:cs typeface="华文细黑"/>
            </a:endParaRPr>
          </a:p>
          <a:p>
            <a:r>
              <a:rPr lang="zh-CN" altLang="en-US" sz="2400" dirty="0" smtClean="0">
                <a:solidFill>
                  <a:schemeClr val="bg1"/>
                </a:solidFill>
                <a:latin typeface="华文细黑"/>
                <a:ea typeface="华文细黑"/>
                <a:cs typeface="华文细黑"/>
              </a:rPr>
              <a:t>每</a:t>
            </a:r>
            <a:r>
              <a:rPr lang="zh-TW" altLang="en-US" sz="2400" dirty="0" smtClean="0">
                <a:solidFill>
                  <a:schemeClr val="bg1"/>
                </a:solidFill>
                <a:latin typeface="华文细黑"/>
                <a:ea typeface="华文细黑"/>
                <a:cs typeface="华文细黑"/>
              </a:rPr>
              <a:t>见钟</a:t>
            </a:r>
            <a:r>
              <a:rPr lang="zh-TW" altLang="en-US" sz="2400" dirty="0">
                <a:solidFill>
                  <a:schemeClr val="bg1"/>
                </a:solidFill>
                <a:latin typeface="华文细黑"/>
                <a:ea typeface="华文细黑"/>
                <a:cs typeface="华文细黑"/>
              </a:rPr>
              <a:t>情。</a:t>
            </a:r>
            <a:endParaRPr lang="en-US" sz="2400" dirty="0">
              <a:solidFill>
                <a:schemeClr val="bg1"/>
              </a:solidFill>
              <a:latin typeface="华文细黑"/>
              <a:ea typeface="华文细黑"/>
              <a:cs typeface="华文细黑"/>
            </a:endParaRPr>
          </a:p>
        </p:txBody>
      </p:sp>
      <p:sp>
        <p:nvSpPr>
          <p:cNvPr id="11" name="TextBox 10"/>
          <p:cNvSpPr txBox="1"/>
          <p:nvPr/>
        </p:nvSpPr>
        <p:spPr>
          <a:xfrm>
            <a:off x="4090070" y="6017286"/>
            <a:ext cx="3342786" cy="830997"/>
          </a:xfrm>
          <a:prstGeom prst="rect">
            <a:avLst/>
          </a:prstGeom>
          <a:noFill/>
        </p:spPr>
        <p:txBody>
          <a:bodyPr wrap="square" rtlCol="0">
            <a:spAutoFit/>
          </a:bodyPr>
          <a:lstStyle/>
          <a:p>
            <a:r>
              <a:rPr lang="zh-TW" altLang="en-US" sz="2400" dirty="0" smtClean="0">
                <a:latin typeface="华文细黑"/>
                <a:ea typeface="华文细黑"/>
                <a:cs typeface="华文细黑"/>
              </a:rPr>
              <a:t>祝你有一</a:t>
            </a:r>
            <a:r>
              <a:rPr lang="zh-CN" altLang="en-US" sz="2400" dirty="0" smtClean="0">
                <a:latin typeface="华文细黑"/>
                <a:ea typeface="华文细黑"/>
                <a:cs typeface="华文细黑"/>
              </a:rPr>
              <a:t>天复一天</a:t>
            </a:r>
            <a:r>
              <a:rPr lang="zh-TW" altLang="en-US" sz="2400" dirty="0" smtClean="0">
                <a:latin typeface="华文细黑"/>
                <a:ea typeface="华文细黑"/>
                <a:cs typeface="华文细黑"/>
              </a:rPr>
              <a:t>又一年复</a:t>
            </a:r>
            <a:r>
              <a:rPr lang="zh-TW" altLang="en-US" sz="2400" dirty="0">
                <a:latin typeface="华文细黑"/>
                <a:ea typeface="华文细黑"/>
                <a:cs typeface="华文细黑"/>
              </a:rPr>
              <a:t>一年的爱情。</a:t>
            </a:r>
            <a:endParaRPr lang="en-US" sz="2400" dirty="0">
              <a:latin typeface="华文细黑"/>
              <a:ea typeface="华文细黑"/>
              <a:cs typeface="华文细黑"/>
            </a:endParaRPr>
          </a:p>
        </p:txBody>
      </p:sp>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3046988"/>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一</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一个</a:t>
            </a:r>
            <a:r>
              <a:rPr lang="en-US" sz="2400" b="1" dirty="0">
                <a:solidFill>
                  <a:srgbClr val="FF0000"/>
                </a:solidFill>
                <a:latin typeface="华文细黑"/>
                <a:ea typeface="华文细黑"/>
                <a:cs typeface="华文细黑"/>
              </a:rPr>
              <a:t>完美的男性伴侣。 </a:t>
            </a:r>
            <a:r>
              <a:rPr lang="en-US" sz="2400" dirty="0">
                <a:solidFill>
                  <a:srgbClr val="FF0000"/>
                </a:solidFill>
                <a:latin typeface="华文细黑"/>
                <a:ea typeface="华文细黑"/>
                <a:cs typeface="华文细黑"/>
              </a:rPr>
              <a:t>他是完美的。 </a:t>
            </a:r>
            <a:r>
              <a:rPr lang="en-US" sz="2400" dirty="0" smtClean="0">
                <a:solidFill>
                  <a:srgbClr val="FF0000"/>
                </a:solidFill>
                <a:latin typeface="华文细黑"/>
                <a:ea typeface="华文细黑"/>
                <a:cs typeface="华文细黑"/>
              </a:rPr>
              <a:t>你在找</a:t>
            </a:r>
            <a:r>
              <a:rPr lang="zh-CN" altLang="en-US" sz="2400" dirty="0" smtClean="0">
                <a:solidFill>
                  <a:srgbClr val="FF0000"/>
                </a:solidFill>
                <a:latin typeface="华文细黑"/>
                <a:ea typeface="华文细黑"/>
                <a:cs typeface="华文细黑"/>
              </a:rPr>
              <a:t>真命天子</a:t>
            </a:r>
            <a:r>
              <a:rPr lang="en-US" sz="2400" dirty="0" smtClean="0">
                <a:solidFill>
                  <a:srgbClr val="FF0000"/>
                </a:solidFill>
                <a:latin typeface="华文细黑"/>
                <a:ea typeface="华文细黑"/>
                <a:cs typeface="华文细黑"/>
              </a:rPr>
              <a:t>吗</a:t>
            </a:r>
            <a:r>
              <a:rPr lang="en-US" sz="2400" dirty="0">
                <a:solidFill>
                  <a:srgbClr val="FF0000"/>
                </a:solidFill>
                <a:latin typeface="华文细黑"/>
                <a:ea typeface="华文细黑"/>
                <a:cs typeface="华文细黑"/>
              </a:rPr>
              <a:t>？ </a:t>
            </a:r>
            <a:endParaRPr lang="en-US" sz="2400" dirty="0" smtClean="0">
              <a:solidFill>
                <a:srgbClr val="FF0000"/>
              </a:solidFill>
              <a:latin typeface="华文细黑"/>
              <a:ea typeface="华文细黑"/>
              <a:cs typeface="华文细黑"/>
            </a:endParaRPr>
          </a:p>
          <a:p>
            <a:r>
              <a:rPr lang="en-US" sz="2400" dirty="0" smtClean="0">
                <a:solidFill>
                  <a:srgbClr val="FF0000"/>
                </a:solidFill>
                <a:latin typeface="华文细黑"/>
                <a:ea typeface="华文细黑"/>
                <a:cs typeface="华文细黑"/>
              </a:rPr>
              <a:t>A</a:t>
            </a:r>
            <a:r>
              <a:rPr lang="zh-CN" altLang="zh-CN"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他的</a:t>
            </a:r>
            <a:r>
              <a:rPr lang="en-US" sz="2400" dirty="0">
                <a:solidFill>
                  <a:srgbClr val="FF0000"/>
                </a:solidFill>
                <a:latin typeface="华文细黑"/>
                <a:ea typeface="华文细黑"/>
                <a:cs typeface="华文细黑"/>
              </a:rPr>
              <a:t>家</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1)他</a:t>
            </a:r>
            <a:r>
              <a:rPr lang="en-US" sz="2400" dirty="0">
                <a:solidFill>
                  <a:srgbClr val="FF0000"/>
                </a:solidFill>
                <a:latin typeface="华文细黑"/>
                <a:ea typeface="华文细黑"/>
                <a:cs typeface="华文细黑"/>
              </a:rPr>
              <a:t>来自完美的家庭 </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是</a:t>
            </a:r>
            <a:r>
              <a:rPr lang="en-US" sz="2400" dirty="0">
                <a:solidFill>
                  <a:srgbClr val="FF0000"/>
                </a:solidFill>
                <a:latin typeface="华文细黑"/>
                <a:ea typeface="华文细黑"/>
                <a:cs typeface="华文细黑"/>
              </a:rPr>
              <a:t>他的创造者和父亲。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神就照着自己的形像造人，乃是照着他的形像造男造</a:t>
            </a:r>
            <a:r>
              <a:rPr lang="en-US" sz="2400" dirty="0" smtClean="0">
                <a:solidFill>
                  <a:srgbClr val="0000FF"/>
                </a:solidFill>
                <a:latin typeface="华文细黑"/>
                <a:ea typeface="华文细黑"/>
                <a:cs typeface="华文细黑"/>
              </a:rPr>
              <a:t>女”</a:t>
            </a:r>
            <a:r>
              <a:rPr lang="en-US" sz="2400" dirty="0">
                <a:solidFill>
                  <a:srgbClr val="0000FF"/>
                </a:solidFill>
                <a:latin typeface="华文细黑"/>
                <a:ea typeface="华文细黑"/>
                <a:cs typeface="华文细黑"/>
              </a:rPr>
              <a:t>（创1：27）。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神看着一切所造</a:t>
            </a:r>
            <a:r>
              <a:rPr lang="en-US" sz="2400" dirty="0" smtClean="0">
                <a:solidFill>
                  <a:srgbClr val="0000FF"/>
                </a:solidFill>
                <a:latin typeface="华文细黑"/>
                <a:ea typeface="华文细黑"/>
                <a:cs typeface="华文细黑"/>
              </a:rPr>
              <a:t>的（</a:t>
            </a:r>
            <a:r>
              <a:rPr lang="en-US" sz="2400" dirty="0">
                <a:solidFill>
                  <a:srgbClr val="0000FF"/>
                </a:solidFill>
                <a:latin typeface="华文细黑"/>
                <a:ea typeface="华文细黑"/>
                <a:cs typeface="华文细黑"/>
              </a:rPr>
              <a:t>好，1：4,10,12,18,21,25）</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都甚好</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（1：31）。</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耶和华神用地上的尘土造人，将生气吹在他鼻孔里，他就成了有灵的活人，名叫</a:t>
            </a:r>
            <a:r>
              <a:rPr lang="en-US" sz="2400" dirty="0" smtClean="0">
                <a:solidFill>
                  <a:srgbClr val="0000FF"/>
                </a:solidFill>
                <a:latin typeface="华文细黑"/>
                <a:ea typeface="华文细黑"/>
                <a:cs typeface="华文细黑"/>
              </a:rPr>
              <a:t>亚当”（</a:t>
            </a:r>
            <a:r>
              <a:rPr lang="en-US" sz="2400" dirty="0">
                <a:solidFill>
                  <a:srgbClr val="0000FF"/>
                </a:solidFill>
                <a:latin typeface="华文细黑"/>
                <a:ea typeface="华文细黑"/>
                <a:cs typeface="华文细黑"/>
              </a:rPr>
              <a:t>2：7）。 </a:t>
            </a:r>
            <a:r>
              <a:rPr lang="en-US" sz="2400" dirty="0">
                <a:solidFill>
                  <a:srgbClr val="FF0000"/>
                </a:solidFill>
                <a:latin typeface="华文细黑"/>
                <a:ea typeface="华文细黑"/>
                <a:cs typeface="华文细黑"/>
              </a:rPr>
              <a:t>（2）他来自一个完美的环境 - 伊甸园是他的家园。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耶和华神将那人安置在</a:t>
            </a:r>
            <a:r>
              <a:rPr lang="en-US" sz="2400" dirty="0" smtClean="0">
                <a:solidFill>
                  <a:srgbClr val="0000FF"/>
                </a:solidFill>
                <a:latin typeface="华文细黑"/>
                <a:ea typeface="华文细黑"/>
                <a:cs typeface="华文细黑"/>
              </a:rPr>
              <a:t>伊甸园</a:t>
            </a:r>
            <a:r>
              <a:rPr lang="en-US" sz="2400" dirty="0">
                <a:solidFill>
                  <a:srgbClr val="0000FF"/>
                </a:solidFill>
                <a:latin typeface="华文细黑"/>
                <a:ea typeface="华文细黑"/>
                <a:cs typeface="华文细黑"/>
              </a:rPr>
              <a:t>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（意思是“喜乐”天堂2：15a）。</a:t>
            </a:r>
          </a:p>
        </p:txBody>
      </p:sp>
      <p:sp>
        <p:nvSpPr>
          <p:cNvPr id="7" name="Rectangle 6"/>
          <p:cNvSpPr/>
          <p:nvPr/>
        </p:nvSpPr>
        <p:spPr>
          <a:xfrm>
            <a:off x="24049" y="2918540"/>
            <a:ext cx="9144001" cy="3785652"/>
          </a:xfrm>
          <a:prstGeom prst="rect">
            <a:avLst/>
          </a:prstGeom>
        </p:spPr>
        <p:txBody>
          <a:bodyPr wrap="square">
            <a:spAutoFit/>
          </a:bodyPr>
          <a:lstStyle/>
          <a:p>
            <a:r>
              <a:rPr lang="en-US" sz="2400" b="1" dirty="0" smtClean="0"/>
              <a:t>1. A </a:t>
            </a:r>
            <a:r>
              <a:rPr lang="en-US" sz="2400" b="1" dirty="0"/>
              <a:t>perfect male </a:t>
            </a:r>
            <a:r>
              <a:rPr lang="en-US" sz="2400" b="1" dirty="0" err="1" smtClean="0"/>
              <a:t>companion.</a:t>
            </a:r>
            <a:r>
              <a:rPr lang="en-US" sz="2400" dirty="0" err="1" smtClean="0"/>
              <a:t>He</a:t>
            </a:r>
            <a:r>
              <a:rPr lang="en-US" sz="2400" dirty="0" smtClean="0"/>
              <a:t> </a:t>
            </a:r>
            <a:r>
              <a:rPr lang="en-US" sz="2400" dirty="0"/>
              <a:t>was </a:t>
            </a:r>
            <a:r>
              <a:rPr lang="en-US" sz="2400" dirty="0" err="1" smtClean="0"/>
              <a:t>perfect.Are</a:t>
            </a:r>
            <a:r>
              <a:rPr lang="en-US" sz="2400" dirty="0" smtClean="0"/>
              <a:t> </a:t>
            </a:r>
            <a:r>
              <a:rPr lang="en-US" sz="2400" dirty="0"/>
              <a:t>you looking for Mr. Right? </a:t>
            </a:r>
            <a:r>
              <a:rPr lang="en-US" sz="2400" b="1" dirty="0" err="1" smtClean="0"/>
              <a:t>A.His</a:t>
            </a:r>
            <a:r>
              <a:rPr lang="en-US" sz="2400" b="1" dirty="0" smtClean="0"/>
              <a:t> </a:t>
            </a:r>
            <a:r>
              <a:rPr lang="en-US" sz="2400" b="1" dirty="0"/>
              <a:t>home.</a:t>
            </a:r>
            <a:r>
              <a:rPr lang="en-US" sz="2400" dirty="0"/>
              <a:t> (1)He came from perfect </a:t>
            </a:r>
            <a:r>
              <a:rPr lang="en-US" sz="2400" dirty="0" smtClean="0"/>
              <a:t>home. God </a:t>
            </a:r>
            <a:r>
              <a:rPr lang="en-US" sz="2400" dirty="0"/>
              <a:t>was His Creator and Father. </a:t>
            </a:r>
            <a:r>
              <a:rPr lang="en-US" sz="2400" dirty="0">
                <a:solidFill>
                  <a:srgbClr val="0000FF"/>
                </a:solidFill>
              </a:rPr>
              <a:t>“So God created mankind in his own image, in the image of God he created </a:t>
            </a:r>
            <a:r>
              <a:rPr lang="en-US" sz="2400" dirty="0" err="1">
                <a:solidFill>
                  <a:srgbClr val="0000FF"/>
                </a:solidFill>
              </a:rPr>
              <a:t>them;male</a:t>
            </a:r>
            <a:r>
              <a:rPr lang="en-US" sz="2400" dirty="0">
                <a:solidFill>
                  <a:srgbClr val="0000FF"/>
                </a:solidFill>
              </a:rPr>
              <a:t> and female he created them</a:t>
            </a:r>
            <a:r>
              <a:rPr lang="en-US" sz="2400" dirty="0" smtClean="0">
                <a:solidFill>
                  <a:srgbClr val="0000FF"/>
                </a:solidFill>
              </a:rPr>
              <a:t>”(</a:t>
            </a:r>
            <a:r>
              <a:rPr lang="en-US" sz="2400" dirty="0">
                <a:solidFill>
                  <a:srgbClr val="0000FF"/>
                </a:solidFill>
              </a:rPr>
              <a:t>Ge</a:t>
            </a:r>
            <a:r>
              <a:rPr lang="en-US" sz="2400" dirty="0" smtClean="0">
                <a:solidFill>
                  <a:srgbClr val="0000FF"/>
                </a:solidFill>
              </a:rPr>
              <a:t>.1</a:t>
            </a:r>
            <a:r>
              <a:rPr lang="en-US" sz="2400" dirty="0">
                <a:solidFill>
                  <a:srgbClr val="0000FF"/>
                </a:solidFill>
              </a:rPr>
              <a:t>:27). “God saw all that he had made,(good-1:4,10,12,18,21,25)and it was very good”(1:31).“Then the Lord God formed a man</a:t>
            </a:r>
            <a:r>
              <a:rPr lang="en-US" sz="2400" baseline="30000" dirty="0">
                <a:solidFill>
                  <a:srgbClr val="0000FF"/>
                </a:solidFill>
              </a:rPr>
              <a:t> </a:t>
            </a:r>
            <a:r>
              <a:rPr lang="en-US" sz="2400" dirty="0">
                <a:solidFill>
                  <a:srgbClr val="0000FF"/>
                </a:solidFill>
              </a:rPr>
              <a:t>from the dust of the ground and breathed into his nostrils the breath of life, and the man became a living being”(2:7)</a:t>
            </a:r>
            <a:r>
              <a:rPr lang="en-US" sz="2400" dirty="0"/>
              <a:t>. (2)He came from a perfect </a:t>
            </a:r>
            <a:r>
              <a:rPr lang="en-US" sz="2400" dirty="0" smtClean="0"/>
              <a:t>environment. Eden </a:t>
            </a:r>
            <a:r>
              <a:rPr lang="en-US" sz="2400" dirty="0"/>
              <a:t>was His home. </a:t>
            </a:r>
            <a:r>
              <a:rPr lang="en-US" sz="2400" dirty="0" smtClean="0">
                <a:solidFill>
                  <a:srgbClr val="0000FF"/>
                </a:solidFill>
              </a:rPr>
              <a:t>“</a:t>
            </a:r>
            <a:r>
              <a:rPr lang="en-US" sz="2400" dirty="0">
                <a:solidFill>
                  <a:srgbClr val="0000FF"/>
                </a:solidFill>
              </a:rPr>
              <a:t>The Lord God took the man and put him in the Garden of Eden</a:t>
            </a:r>
            <a:r>
              <a:rPr lang="en-US" sz="2400" dirty="0" smtClean="0">
                <a:solidFill>
                  <a:srgbClr val="0000FF"/>
                </a:solidFill>
              </a:rPr>
              <a:t>” (</a:t>
            </a:r>
            <a:r>
              <a:rPr lang="en-US" sz="2400" dirty="0">
                <a:solidFill>
                  <a:srgbClr val="0000FF"/>
                </a:solidFill>
              </a:rPr>
              <a:t>means “delight” a paradise 2:15a). </a:t>
            </a:r>
          </a:p>
        </p:txBody>
      </p:sp>
      <p:sp>
        <p:nvSpPr>
          <p:cNvPr id="5" name="TextBox 4"/>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a:solidFill>
                  <a:srgbClr val="008000"/>
                </a:solidFill>
                <a:latin typeface="Arial Narrow"/>
                <a:ea typeface="华文细黑"/>
                <a:cs typeface="Arial Narrow"/>
              </a:rPr>
              <a:t>4</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18619973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8922"/>
            <a:ext cx="9187896" cy="3046988"/>
          </a:xfrm>
          <a:prstGeom prst="rect">
            <a:avLst/>
          </a:prstGeom>
        </p:spPr>
        <p:txBody>
          <a:bodyPr wrap="square">
            <a:spAutoFit/>
          </a:bodyPr>
          <a:lstStyle/>
          <a:p>
            <a:r>
              <a:rPr lang="zh-CN" altLang="en-US" sz="2400" b="1" dirty="0">
                <a:solidFill>
                  <a:srgbClr val="FF0000"/>
                </a:solidFill>
                <a:latin typeface="华文细黑"/>
                <a:ea typeface="华文细黑"/>
                <a:cs typeface="华文细黑"/>
              </a:rPr>
              <a:t>一。</a:t>
            </a:r>
            <a:r>
              <a:rPr lang="en-US" sz="2400" b="1" dirty="0" smtClean="0">
                <a:solidFill>
                  <a:srgbClr val="FF0000"/>
                </a:solidFill>
                <a:latin typeface="华文细黑"/>
                <a:ea typeface="华文细黑"/>
                <a:cs typeface="华文细黑"/>
              </a:rPr>
              <a:t>一个完美的男性伴侣。</a:t>
            </a:r>
          </a:p>
          <a:p>
            <a:r>
              <a:rPr lang="en-US" sz="2400" b="1" dirty="0" err="1" smtClean="0">
                <a:solidFill>
                  <a:srgbClr val="FF0000"/>
                </a:solidFill>
                <a:latin typeface="华文细黑"/>
                <a:ea typeface="华文细黑"/>
                <a:cs typeface="华文细黑"/>
              </a:rPr>
              <a:t>B</a:t>
            </a:r>
            <a:r>
              <a:rPr lang="en-US" sz="2400" b="1" dirty="0" err="1">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他的</a:t>
            </a:r>
            <a:r>
              <a:rPr lang="en-US" sz="2400" dirty="0" err="1">
                <a:solidFill>
                  <a:srgbClr val="FF0000"/>
                </a:solidFill>
                <a:latin typeface="华文细黑"/>
                <a:ea typeface="华文细黑"/>
                <a:cs typeface="华文细黑"/>
              </a:rPr>
              <a:t>目的</a:t>
            </a:r>
            <a:r>
              <a:rPr lang="en-US" sz="2400" dirty="0" smtClean="0">
                <a:solidFill>
                  <a:srgbClr val="FF0000"/>
                </a:solidFill>
                <a:latin typeface="华文细黑"/>
                <a:ea typeface="华文细黑"/>
                <a:cs typeface="华文细黑"/>
              </a:rPr>
              <a:t>。(1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他</a:t>
            </a:r>
            <a:r>
              <a:rPr lang="en-US" sz="2400" dirty="0" smtClean="0">
                <a:solidFill>
                  <a:srgbClr val="FF0000"/>
                </a:solidFill>
                <a:latin typeface="华文细黑"/>
                <a:ea typeface="华文细黑"/>
                <a:cs typeface="华文细黑"/>
              </a:rPr>
              <a:t>是他父亲</a:t>
            </a:r>
            <a:r>
              <a:rPr lang="zh-CN" altLang="en-US" sz="2400" dirty="0" smtClean="0">
                <a:solidFill>
                  <a:srgbClr val="FF0000"/>
                </a:solidFill>
                <a:latin typeface="华文细黑"/>
                <a:ea typeface="华文细黑"/>
                <a:cs typeface="华文细黑"/>
              </a:rPr>
              <a:t>所</a:t>
            </a:r>
            <a:r>
              <a:rPr lang="en-US" sz="2400" dirty="0" smtClean="0">
                <a:solidFill>
                  <a:srgbClr val="FF0000"/>
                </a:solidFill>
                <a:latin typeface="华文细黑"/>
                <a:ea typeface="华文细黑"/>
                <a:cs typeface="华文细黑"/>
              </a:rPr>
              <a:t>造</a:t>
            </a:r>
            <a:r>
              <a:rPr lang="zh-CN" altLang="en-US" sz="2400" dirty="0" smtClean="0">
                <a:solidFill>
                  <a:srgbClr val="FF0000"/>
                </a:solidFill>
                <a:latin typeface="华文细黑"/>
                <a:ea typeface="华文细黑"/>
                <a:cs typeface="华文细黑"/>
              </a:rPr>
              <a:t>之物</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统治者。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神说，我们要照着我们的形像，按着我们的样式造人，使他们管理海里的鱼，空中的鸟，地上的牲畜，和全地，并地上所爬的一切</a:t>
            </a:r>
            <a:r>
              <a:rPr lang="en-US" sz="2400" dirty="0" smtClean="0">
                <a:solidFill>
                  <a:srgbClr val="0000FF"/>
                </a:solidFill>
                <a:latin typeface="华文细黑"/>
                <a:ea typeface="华文细黑"/>
                <a:cs typeface="华文细黑"/>
              </a:rPr>
              <a:t>昆虫</a:t>
            </a:r>
            <a:r>
              <a:rPr lang="en-US" altLang="zh-CN" sz="2400" dirty="0" smtClean="0">
                <a:solidFill>
                  <a:srgbClr val="0000FF"/>
                </a:solidFill>
                <a:latin typeface="华文细黑"/>
                <a:ea typeface="华文细黑"/>
                <a:cs typeface="华文细黑"/>
              </a:rPr>
              <a:t>”</a:t>
            </a:r>
            <a:r>
              <a:rPr lang="en-US" altLang="zh-CN"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26)。 “</a:t>
            </a:r>
            <a:r>
              <a:rPr lang="en-US" sz="2400" dirty="0">
                <a:solidFill>
                  <a:srgbClr val="0000FF"/>
                </a:solidFill>
              </a:rPr>
              <a:t>耶和华神用土所造成的野地各样走兽和空中各样飞鸟都带到那人面前，看他叫什么。那人怎样叫各样的活物，那就是它的</a:t>
            </a:r>
            <a:r>
              <a:rPr lang="en-US" sz="2400" dirty="0" smtClean="0">
                <a:solidFill>
                  <a:srgbClr val="0000FF"/>
                </a:solidFill>
              </a:rPr>
              <a:t>名字</a:t>
            </a:r>
            <a:r>
              <a:rPr lang="en-US" altLang="zh-CN" sz="2400" dirty="0" smtClean="0">
                <a:solidFill>
                  <a:srgbClr val="0000FF"/>
                </a:solidFill>
                <a:latin typeface="华文细黑"/>
                <a:ea typeface="华文细黑"/>
                <a:cs typeface="华文细黑"/>
              </a:rPr>
              <a:t>”</a:t>
            </a:r>
            <a:r>
              <a:rPr lang="en-US" altLang="zh-CN"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 19)。</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他是</a:t>
            </a:r>
            <a:r>
              <a:rPr lang="en-US" sz="2400" dirty="0">
                <a:solidFill>
                  <a:srgbClr val="FF0000"/>
                </a:solidFill>
                <a:latin typeface="华文细黑"/>
                <a:ea typeface="华文细黑"/>
                <a:cs typeface="华文细黑"/>
              </a:rPr>
              <a:t>他</a:t>
            </a:r>
            <a:r>
              <a:rPr lang="en-US" sz="2400" dirty="0" smtClean="0">
                <a:solidFill>
                  <a:srgbClr val="FF0000"/>
                </a:solidFill>
                <a:latin typeface="华文细黑"/>
                <a:ea typeface="华文细黑"/>
                <a:cs typeface="华文细黑"/>
              </a:rPr>
              <a:t>父亲</a:t>
            </a:r>
            <a:r>
              <a:rPr lang="zh-CN" altLang="en-US" sz="2400" dirty="0" smtClean="0">
                <a:solidFill>
                  <a:srgbClr val="FF0000"/>
                </a:solidFill>
                <a:latin typeface="华文细黑"/>
                <a:ea typeface="华文细黑"/>
                <a:cs typeface="华文细黑"/>
              </a:rPr>
              <a:t>的</a:t>
            </a:r>
            <a:r>
              <a:rPr lang="en-US" sz="2400" dirty="0" smtClean="0">
                <a:solidFill>
                  <a:srgbClr val="FF0000"/>
                </a:solidFill>
                <a:latin typeface="华文细黑"/>
                <a:ea typeface="华文细黑"/>
                <a:cs typeface="华文细黑"/>
              </a:rPr>
              <a:t>花园</a:t>
            </a:r>
            <a:r>
              <a:rPr lang="en-US" sz="2400" dirty="0">
                <a:solidFill>
                  <a:srgbClr val="FF0000"/>
                </a:solidFill>
                <a:latin typeface="华文细黑"/>
                <a:ea typeface="华文细黑"/>
                <a:cs typeface="华文细黑"/>
              </a:rPr>
              <a:t>的看守者。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耶和华神将那人安置在伊甸园，使他修理</a:t>
            </a:r>
            <a:r>
              <a:rPr lang="en-US" sz="2400" dirty="0" smtClean="0">
                <a:solidFill>
                  <a:srgbClr val="0000FF"/>
                </a:solidFill>
                <a:latin typeface="华文细黑"/>
                <a:ea typeface="华文细黑"/>
                <a:cs typeface="华文细黑"/>
              </a:rPr>
              <a:t>看守”</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2:15b</a:t>
            </a:r>
            <a:r>
              <a:rPr lang="en-US" sz="2400" dirty="0">
                <a:solidFill>
                  <a:srgbClr val="0000FF"/>
                </a:solidFill>
                <a:latin typeface="华文细黑"/>
                <a:ea typeface="华文细黑"/>
                <a:cs typeface="华文细黑"/>
              </a:rPr>
              <a:t>）。</a:t>
            </a:r>
          </a:p>
        </p:txBody>
      </p:sp>
      <p:sp>
        <p:nvSpPr>
          <p:cNvPr id="7" name="Rectangle 6"/>
          <p:cNvSpPr/>
          <p:nvPr/>
        </p:nvSpPr>
        <p:spPr>
          <a:xfrm>
            <a:off x="24049" y="2799488"/>
            <a:ext cx="9144001" cy="4154983"/>
          </a:xfrm>
          <a:prstGeom prst="rect">
            <a:avLst/>
          </a:prstGeom>
        </p:spPr>
        <p:txBody>
          <a:bodyPr wrap="square">
            <a:spAutoFit/>
          </a:bodyPr>
          <a:lstStyle/>
          <a:p>
            <a:r>
              <a:rPr lang="en-US" sz="2400" b="1" dirty="0" smtClean="0"/>
              <a:t>1. A </a:t>
            </a:r>
            <a:r>
              <a:rPr lang="en-US" sz="2400" b="1" dirty="0"/>
              <a:t>perfect male </a:t>
            </a:r>
            <a:r>
              <a:rPr lang="en-US" sz="2400" b="1" dirty="0" smtClean="0"/>
              <a:t>companion.</a:t>
            </a:r>
            <a:r>
              <a:rPr lang="en-US" sz="2400" b="1" dirty="0"/>
              <a:t> </a:t>
            </a:r>
            <a:endParaRPr lang="en-US" sz="2400" b="1" dirty="0" smtClean="0"/>
          </a:p>
          <a:p>
            <a:r>
              <a:rPr lang="en-US" sz="2400" b="1" dirty="0" err="1" smtClean="0"/>
              <a:t>B.His</a:t>
            </a:r>
            <a:r>
              <a:rPr lang="en-US" sz="2400" b="1" dirty="0" smtClean="0"/>
              <a:t> </a:t>
            </a:r>
            <a:r>
              <a:rPr lang="en-US" sz="2400" b="1" dirty="0"/>
              <a:t>purpose.</a:t>
            </a:r>
            <a:r>
              <a:rPr lang="en-US" sz="2400" dirty="0"/>
              <a:t> (1) He was a ruler over his Father’s creation. </a:t>
            </a:r>
            <a:r>
              <a:rPr lang="en-US" sz="2400" dirty="0">
                <a:solidFill>
                  <a:srgbClr val="0000FF"/>
                </a:solidFill>
              </a:rPr>
              <a:t>“Then God </a:t>
            </a:r>
            <a:r>
              <a:rPr lang="en-US" sz="2400" dirty="0" err="1">
                <a:solidFill>
                  <a:srgbClr val="0000FF"/>
                </a:solidFill>
              </a:rPr>
              <a:t>said,Let</a:t>
            </a:r>
            <a:r>
              <a:rPr lang="en-US" sz="2400" dirty="0">
                <a:solidFill>
                  <a:srgbClr val="0000FF"/>
                </a:solidFill>
              </a:rPr>
              <a:t> us make mankind in our </a:t>
            </a:r>
            <a:r>
              <a:rPr lang="en-US" sz="2400" dirty="0" err="1">
                <a:solidFill>
                  <a:srgbClr val="0000FF"/>
                </a:solidFill>
              </a:rPr>
              <a:t>image,in</a:t>
            </a:r>
            <a:r>
              <a:rPr lang="en-US" sz="2400" dirty="0">
                <a:solidFill>
                  <a:srgbClr val="0000FF"/>
                </a:solidFill>
              </a:rPr>
              <a:t> our </a:t>
            </a:r>
            <a:r>
              <a:rPr lang="en-US" sz="2400" dirty="0" err="1">
                <a:solidFill>
                  <a:srgbClr val="0000FF"/>
                </a:solidFill>
              </a:rPr>
              <a:t>likeness,so</a:t>
            </a:r>
            <a:r>
              <a:rPr lang="en-US" sz="2400" dirty="0">
                <a:solidFill>
                  <a:srgbClr val="0000FF"/>
                </a:solidFill>
              </a:rPr>
              <a:t> that they may rule over the fish in the sea and the birds in the sky, over the livestock and all the wild animals, and over all the creatures that move along the ground”(1:26). “Now the Lord God had formed out of the ground all the wild animals and all the birds in the sky. He brought them to the man to see what he would name them; and whatever the man called each living creature, that was its name”(2:19). </a:t>
            </a:r>
            <a:r>
              <a:rPr lang="en-US" sz="2400" dirty="0"/>
              <a:t>(2)He was a caretaker of his Father’s garden. </a:t>
            </a:r>
            <a:r>
              <a:rPr lang="en-US" sz="2400" dirty="0">
                <a:solidFill>
                  <a:srgbClr val="0000FF"/>
                </a:solidFill>
              </a:rPr>
              <a:t>“Put him in the Garden of Eden to work it and take care of it”(2:15b). </a:t>
            </a:r>
          </a:p>
        </p:txBody>
      </p:sp>
      <p:sp>
        <p:nvSpPr>
          <p:cNvPr id="5" name="TextBox 4"/>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(5)</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40860920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2677656"/>
          </a:xfrm>
          <a:prstGeom prst="rect">
            <a:avLst/>
          </a:prstGeom>
        </p:spPr>
        <p:txBody>
          <a:bodyPr wrap="square">
            <a:spAutoFit/>
          </a:bodyPr>
          <a:lstStyle/>
          <a:p>
            <a:r>
              <a:rPr lang="zh-CN" altLang="en-US" sz="2400" b="1" dirty="0">
                <a:solidFill>
                  <a:srgbClr val="FF0000"/>
                </a:solidFill>
                <a:latin typeface="华文细黑"/>
                <a:ea typeface="华文细黑"/>
                <a:cs typeface="华文细黑"/>
              </a:rPr>
              <a:t>一。</a:t>
            </a:r>
            <a:r>
              <a:rPr lang="en-US" sz="2400" b="1" dirty="0" smtClean="0">
                <a:solidFill>
                  <a:srgbClr val="FF0000"/>
                </a:solidFill>
                <a:latin typeface="华文细黑"/>
                <a:ea typeface="华文细黑"/>
                <a:cs typeface="华文细黑"/>
              </a:rPr>
              <a:t>一个完美的男性伴侣。</a:t>
            </a:r>
          </a:p>
          <a:p>
            <a:r>
              <a:rPr lang="en-US" sz="2400" dirty="0" err="1" smtClean="0">
                <a:solidFill>
                  <a:srgbClr val="FF0000"/>
                </a:solidFill>
                <a:latin typeface="华文细黑"/>
                <a:ea typeface="华文细黑"/>
                <a:cs typeface="华文细黑"/>
              </a:rPr>
              <a:t>C。</a:t>
            </a:r>
            <a:r>
              <a:rPr lang="en-US" sz="2400" dirty="0" err="1">
                <a:solidFill>
                  <a:srgbClr val="FF0000"/>
                </a:solidFill>
                <a:latin typeface="华文细黑"/>
                <a:ea typeface="华文细黑"/>
                <a:cs typeface="华文细黑"/>
              </a:rPr>
              <a:t>他的命令</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1）正面命令</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耶和华神吩咐他说，园中各样树上的果子，你可以随意</a:t>
            </a:r>
            <a:r>
              <a:rPr lang="en-US" sz="2400" dirty="0" smtClean="0">
                <a:solidFill>
                  <a:srgbClr val="0000FF"/>
                </a:solidFill>
                <a:latin typeface="华文细黑"/>
                <a:ea typeface="华文细黑"/>
                <a:cs typeface="华文细黑"/>
              </a:rPr>
              <a:t>吃</a:t>
            </a:r>
            <a:r>
              <a:rPr lang="en-US" altLang="zh-CN"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2:16）</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2）负面命令。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只是分别善恶树上的果子，你不可</a:t>
            </a:r>
            <a:r>
              <a:rPr lang="en-US" sz="2400" dirty="0" smtClean="0">
                <a:solidFill>
                  <a:srgbClr val="0000FF"/>
                </a:solidFill>
                <a:latin typeface="华文细黑"/>
                <a:ea typeface="华文细黑"/>
                <a:cs typeface="华文细黑"/>
              </a:rPr>
              <a:t>吃”</a:t>
            </a:r>
            <a:r>
              <a:rPr lang="en-US" sz="2400" dirty="0">
                <a:solidFill>
                  <a:srgbClr val="0000FF"/>
                </a:solidFill>
                <a:latin typeface="华文细黑"/>
                <a:ea typeface="华文细黑"/>
                <a:cs typeface="华文细黑"/>
              </a:rPr>
              <a:t>（2：17a）</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现在恐怕他伸手又摘生命树的果子吃，就永远</a:t>
            </a:r>
            <a:r>
              <a:rPr lang="en-US" sz="2400" dirty="0" smtClean="0">
                <a:solidFill>
                  <a:srgbClr val="0000FF"/>
                </a:solidFill>
                <a:latin typeface="华文细黑"/>
                <a:ea typeface="华文细黑"/>
                <a:cs typeface="华文细黑"/>
              </a:rPr>
              <a:t>活着”</a:t>
            </a:r>
            <a:r>
              <a:rPr lang="en-US" sz="2400" dirty="0">
                <a:solidFill>
                  <a:srgbClr val="0000FF"/>
                </a:solidFill>
                <a:latin typeface="华文细黑"/>
                <a:ea typeface="华文细黑"/>
                <a:cs typeface="华文细黑"/>
              </a:rPr>
              <a:t>（3：22b）</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3）严重的后果。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因为你吃的日子必定</a:t>
            </a:r>
            <a:r>
              <a:rPr lang="en-US" sz="2400" dirty="0" smtClean="0">
                <a:solidFill>
                  <a:srgbClr val="0000FF"/>
                </a:solidFill>
                <a:latin typeface="华文细黑"/>
                <a:ea typeface="华文细黑"/>
                <a:cs typeface="华文细黑"/>
              </a:rPr>
              <a:t>死”</a:t>
            </a:r>
            <a:r>
              <a:rPr lang="en-US" sz="2400" dirty="0">
                <a:solidFill>
                  <a:srgbClr val="0000FF"/>
                </a:solidFill>
                <a:latin typeface="华文细黑"/>
                <a:ea typeface="华文细黑"/>
                <a:cs typeface="华文细黑"/>
              </a:rPr>
              <a:t>（2：17b）。</a:t>
            </a:r>
          </a:p>
          <a:p>
            <a:r>
              <a:rPr lang="en-US" sz="2400" dirty="0">
                <a:solidFill>
                  <a:srgbClr val="FF0000"/>
                </a:solidFill>
                <a:latin typeface="华文细黑"/>
                <a:ea typeface="华文细黑"/>
                <a:cs typeface="华文细黑"/>
              </a:rPr>
              <a:t> </a:t>
            </a:r>
          </a:p>
        </p:txBody>
      </p:sp>
      <p:sp>
        <p:nvSpPr>
          <p:cNvPr id="7" name="Rectangle 6"/>
          <p:cNvSpPr/>
          <p:nvPr/>
        </p:nvSpPr>
        <p:spPr>
          <a:xfrm>
            <a:off x="24049" y="2144702"/>
            <a:ext cx="9144001" cy="2677656"/>
          </a:xfrm>
          <a:prstGeom prst="rect">
            <a:avLst/>
          </a:prstGeom>
        </p:spPr>
        <p:txBody>
          <a:bodyPr wrap="square">
            <a:spAutoFit/>
          </a:bodyPr>
          <a:lstStyle/>
          <a:p>
            <a:r>
              <a:rPr lang="en-US" sz="2400" b="1" dirty="0" smtClean="0"/>
              <a:t>1. A </a:t>
            </a:r>
            <a:r>
              <a:rPr lang="en-US" sz="2400" b="1" dirty="0"/>
              <a:t>perfect male </a:t>
            </a:r>
            <a:r>
              <a:rPr lang="en-US" sz="2400" b="1" dirty="0" smtClean="0"/>
              <a:t>companion.</a:t>
            </a:r>
            <a:r>
              <a:rPr lang="en-US" sz="2400" b="1" dirty="0"/>
              <a:t> </a:t>
            </a:r>
            <a:r>
              <a:rPr lang="en-US" sz="2400" b="1" dirty="0" smtClean="0"/>
              <a:t>C. His </a:t>
            </a:r>
            <a:r>
              <a:rPr lang="en-US" sz="2400" b="1" dirty="0"/>
              <a:t>commands.</a:t>
            </a:r>
            <a:r>
              <a:rPr lang="en-US" sz="2400" dirty="0"/>
              <a:t> (1)Positive commands. </a:t>
            </a:r>
            <a:r>
              <a:rPr lang="en-US" sz="2400" dirty="0">
                <a:solidFill>
                  <a:srgbClr val="0000FF"/>
                </a:solidFill>
              </a:rPr>
              <a:t>“And the Lord God </a:t>
            </a:r>
            <a:r>
              <a:rPr lang="en-US" sz="2400" dirty="0" smtClean="0">
                <a:solidFill>
                  <a:srgbClr val="0000FF"/>
                </a:solidFill>
              </a:rPr>
              <a:t>command</a:t>
            </a:r>
            <a:r>
              <a:rPr lang="en-US" altLang="zh-CN" sz="2400" dirty="0" smtClean="0">
                <a:solidFill>
                  <a:srgbClr val="0000FF"/>
                </a:solidFill>
              </a:rPr>
              <a:t>-</a:t>
            </a:r>
            <a:r>
              <a:rPr lang="en-US" sz="2400" dirty="0" err="1" smtClean="0">
                <a:solidFill>
                  <a:srgbClr val="0000FF"/>
                </a:solidFill>
              </a:rPr>
              <a:t>ed</a:t>
            </a:r>
            <a:r>
              <a:rPr lang="en-US" sz="2400" dirty="0" smtClean="0">
                <a:solidFill>
                  <a:srgbClr val="0000FF"/>
                </a:solidFill>
              </a:rPr>
              <a:t> </a:t>
            </a:r>
            <a:r>
              <a:rPr lang="en-US" sz="2400" dirty="0">
                <a:solidFill>
                  <a:srgbClr val="0000FF"/>
                </a:solidFill>
              </a:rPr>
              <a:t>the man, “You are free to eat from any tree in the garden”(2:16). </a:t>
            </a:r>
            <a:r>
              <a:rPr lang="en-US" sz="2400" dirty="0"/>
              <a:t>(2)Negative commands. </a:t>
            </a:r>
            <a:r>
              <a:rPr lang="en-US" sz="2400" dirty="0">
                <a:solidFill>
                  <a:srgbClr val="0000FF"/>
                </a:solidFill>
              </a:rPr>
              <a:t>“But you must not eat from the tree of the knowledge of good and evil”(2:17a). “He must not be allowed to reach out his hand and take also from the tree of life and eat, and live forever”(3:22b). </a:t>
            </a:r>
            <a:r>
              <a:rPr lang="en-US" sz="2400" dirty="0"/>
              <a:t>(3) Serious consequences. </a:t>
            </a:r>
            <a:r>
              <a:rPr lang="en-US" sz="2400" dirty="0">
                <a:solidFill>
                  <a:srgbClr val="0000FF"/>
                </a:solidFill>
              </a:rPr>
              <a:t>“For when you eat from it you will certainly die”(2:17b). </a:t>
            </a:r>
          </a:p>
        </p:txBody>
      </p:sp>
      <p:sp>
        <p:nvSpPr>
          <p:cNvPr id="5" name="TextBox 4"/>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a:solidFill>
                  <a:srgbClr val="008000"/>
                </a:solidFill>
                <a:latin typeface="Arial Narrow"/>
                <a:ea typeface="华文细黑"/>
                <a:cs typeface="Arial Narrow"/>
              </a:rPr>
              <a:t>6</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3" name="Picture 2"/>
          <p:cNvPicPr>
            <a:picLocks noChangeAspect="1"/>
          </p:cNvPicPr>
          <p:nvPr/>
        </p:nvPicPr>
        <p:blipFill>
          <a:blip r:embed="rId3"/>
          <a:stretch>
            <a:fillRect/>
          </a:stretch>
        </p:blipFill>
        <p:spPr>
          <a:xfrm>
            <a:off x="1435100" y="4769642"/>
            <a:ext cx="6261100" cy="2108200"/>
          </a:xfrm>
          <a:prstGeom prst="rect">
            <a:avLst/>
          </a:prstGeom>
        </p:spPr>
      </p:pic>
      <p:sp>
        <p:nvSpPr>
          <p:cNvPr id="2" name="TextBox 1"/>
          <p:cNvSpPr txBox="1"/>
          <p:nvPr/>
        </p:nvSpPr>
        <p:spPr>
          <a:xfrm>
            <a:off x="995201" y="4691640"/>
            <a:ext cx="1619396" cy="461665"/>
          </a:xfrm>
          <a:prstGeom prst="rect">
            <a:avLst/>
          </a:prstGeom>
          <a:noFill/>
        </p:spPr>
        <p:txBody>
          <a:bodyPr wrap="square" rtlCol="0">
            <a:spAutoFit/>
          </a:bodyPr>
          <a:lstStyle/>
          <a:p>
            <a:r>
              <a:rPr lang="en-US" sz="2400" dirty="0">
                <a:solidFill>
                  <a:srgbClr val="FF0000"/>
                </a:solidFill>
                <a:latin typeface="华文细黑"/>
                <a:ea typeface="华文细黑"/>
                <a:cs typeface="华文细黑"/>
              </a:rPr>
              <a:t>生命树</a:t>
            </a:r>
            <a:endParaRPr lang="en-US" sz="2400" dirty="0">
              <a:solidFill>
                <a:srgbClr val="FF0000"/>
              </a:solidFill>
            </a:endParaRPr>
          </a:p>
        </p:txBody>
      </p:sp>
      <p:sp>
        <p:nvSpPr>
          <p:cNvPr id="9" name="TextBox 8"/>
          <p:cNvSpPr txBox="1"/>
          <p:nvPr/>
        </p:nvSpPr>
        <p:spPr>
          <a:xfrm>
            <a:off x="3612762" y="4769344"/>
            <a:ext cx="2195311" cy="461665"/>
          </a:xfrm>
          <a:prstGeom prst="rect">
            <a:avLst/>
          </a:prstGeom>
          <a:noFill/>
        </p:spPr>
        <p:txBody>
          <a:bodyPr wrap="square" rtlCol="0">
            <a:spAutoFit/>
          </a:bodyPr>
          <a:lstStyle/>
          <a:p>
            <a:r>
              <a:rPr lang="en-US" sz="2400" dirty="0">
                <a:solidFill>
                  <a:srgbClr val="FF0000"/>
                </a:solidFill>
                <a:latin typeface="华文细黑"/>
                <a:ea typeface="华文细黑"/>
                <a:cs typeface="华文细黑"/>
              </a:rPr>
              <a:t>分别善恶树</a:t>
            </a:r>
            <a:endParaRPr lang="en-US" sz="2400" dirty="0">
              <a:solidFill>
                <a:srgbClr val="FF0000"/>
              </a:solidFill>
            </a:endParaRPr>
          </a:p>
        </p:txBody>
      </p:sp>
      <p:sp>
        <p:nvSpPr>
          <p:cNvPr id="10" name="TextBox 9"/>
          <p:cNvSpPr txBox="1"/>
          <p:nvPr/>
        </p:nvSpPr>
        <p:spPr>
          <a:xfrm>
            <a:off x="3597078" y="5481964"/>
            <a:ext cx="2195311" cy="830997"/>
          </a:xfrm>
          <a:prstGeom prst="rect">
            <a:avLst/>
          </a:prstGeom>
          <a:noFill/>
        </p:spPr>
        <p:txBody>
          <a:bodyPr wrap="square" rtlCol="0">
            <a:spAutoFit/>
          </a:bodyPr>
          <a:lstStyle/>
          <a:p>
            <a:pPr algn="ctr"/>
            <a:r>
              <a:rPr lang="zh-CN" altLang="en-US" sz="2400" dirty="0" smtClean="0">
                <a:solidFill>
                  <a:srgbClr val="FF0000"/>
                </a:solidFill>
                <a:latin typeface="华文细黑"/>
                <a:ea typeface="华文细黑"/>
                <a:cs typeface="华文细黑"/>
              </a:rPr>
              <a:t>两棵</a:t>
            </a:r>
            <a:r>
              <a:rPr lang="zh-TW" altLang="en-US" sz="2400" dirty="0" smtClean="0">
                <a:solidFill>
                  <a:srgbClr val="FF0000"/>
                </a:solidFill>
                <a:latin typeface="华文细黑"/>
                <a:ea typeface="华文细黑"/>
                <a:cs typeface="华文细黑"/>
              </a:rPr>
              <a:t>树</a:t>
            </a:r>
            <a:r>
              <a:rPr lang="zh-CN" altLang="en-US" sz="2400" dirty="0" smtClean="0">
                <a:solidFill>
                  <a:srgbClr val="FF0000"/>
                </a:solidFill>
                <a:latin typeface="华文细黑"/>
                <a:ea typeface="华文细黑"/>
                <a:cs typeface="华文细黑"/>
              </a:rPr>
              <a:t>在</a:t>
            </a:r>
            <a:r>
              <a:rPr lang="zh-TW" altLang="en-US" sz="2400" dirty="0" smtClean="0">
                <a:solidFill>
                  <a:srgbClr val="FF0000"/>
                </a:solidFill>
                <a:latin typeface="华文细黑"/>
                <a:ea typeface="华文细黑"/>
                <a:cs typeface="华文细黑"/>
              </a:rPr>
              <a:t>伊甸园</a:t>
            </a:r>
            <a:r>
              <a:rPr lang="zh-TW" altLang="en-US" sz="2400" dirty="0">
                <a:solidFill>
                  <a:srgbClr val="FF0000"/>
                </a:solidFill>
                <a:latin typeface="华文细黑"/>
                <a:ea typeface="华文细黑"/>
                <a:cs typeface="华文细黑"/>
              </a:rPr>
              <a:t>的中间。</a:t>
            </a:r>
            <a:endParaRPr lang="en-US" sz="2400" dirty="0">
              <a:solidFill>
                <a:srgbClr val="FF0000"/>
              </a:solidFill>
            </a:endParaRPr>
          </a:p>
        </p:txBody>
      </p:sp>
    </p:spTree>
    <p:extLst>
      <p:ext uri="{BB962C8B-B14F-4D97-AF65-F5344CB8AC3E}">
        <p14:creationId xmlns:p14="http://schemas.microsoft.com/office/powerpoint/2010/main" val="38823329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3046988"/>
          </a:xfrm>
          <a:prstGeom prst="rect">
            <a:avLst/>
          </a:prstGeom>
        </p:spPr>
        <p:txBody>
          <a:bodyPr wrap="square">
            <a:spAutoFit/>
          </a:bodyPr>
          <a:lstStyle/>
          <a:p>
            <a:r>
              <a:rPr lang="zh-CN" altLang="en-US" sz="2400" b="1" dirty="0">
                <a:solidFill>
                  <a:srgbClr val="FF0000"/>
                </a:solidFill>
                <a:latin typeface="华文细黑"/>
                <a:ea typeface="华文细黑"/>
                <a:cs typeface="华文细黑"/>
              </a:rPr>
              <a:t>一。</a:t>
            </a:r>
            <a:r>
              <a:rPr lang="en-US" sz="2400" b="1" dirty="0" smtClean="0">
                <a:solidFill>
                  <a:srgbClr val="FF0000"/>
                </a:solidFill>
                <a:latin typeface="华文细黑"/>
                <a:ea typeface="华文细黑"/>
                <a:cs typeface="华文细黑"/>
              </a:rPr>
              <a:t>一个完美的男性伴侣。</a:t>
            </a:r>
          </a:p>
          <a:p>
            <a:r>
              <a:rPr lang="en-US" altLang="zh-TW" sz="2400" b="1" dirty="0" smtClean="0">
                <a:solidFill>
                  <a:srgbClr val="FF0000"/>
                </a:solidFill>
                <a:latin typeface="华文细黑"/>
                <a:ea typeface="华文细黑"/>
                <a:cs typeface="华文细黑"/>
              </a:rPr>
              <a:t>D</a:t>
            </a:r>
            <a:r>
              <a:rPr lang="zh-CN" altLang="zh-CN"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他的长处。</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）他的“田野”或工作。 （</a:t>
            </a:r>
            <a:r>
              <a:rPr lang="en-US" altLang="zh-TW" sz="2400" dirty="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）他的</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能</a:t>
            </a:r>
            <a:r>
              <a:rPr lang="zh-TW" altLang="en-US" sz="2400" dirty="0" smtClean="0">
                <a:solidFill>
                  <a:srgbClr val="FF0000"/>
                </a:solidFill>
                <a:latin typeface="华文细黑"/>
                <a:ea typeface="华文细黑"/>
                <a:cs typeface="华文细黑"/>
              </a:rPr>
              <a:t>力”</a:t>
            </a:r>
            <a:r>
              <a:rPr lang="zh-TW" altLang="en-US" sz="2400" dirty="0">
                <a:solidFill>
                  <a:srgbClr val="FF0000"/>
                </a:solidFill>
                <a:latin typeface="华文细黑"/>
                <a:ea typeface="华文细黑"/>
                <a:cs typeface="华文细黑"/>
              </a:rPr>
              <a:t>或力量。 </a:t>
            </a:r>
            <a:r>
              <a:rPr lang="zh-TW" altLang="en-US" sz="2400" dirty="0" smtClean="0">
                <a:solidFill>
                  <a:srgbClr val="FF0000"/>
                </a:solidFill>
                <a:latin typeface="华文细黑"/>
                <a:ea typeface="华文细黑"/>
                <a:cs typeface="华文细黑"/>
              </a:rPr>
              <a:t>汉字为男</a:t>
            </a:r>
            <a:r>
              <a:rPr lang="zh-TW" altLang="en-US" sz="2400" dirty="0">
                <a:solidFill>
                  <a:srgbClr val="FF0000"/>
                </a:solidFill>
                <a:latin typeface="华文细黑"/>
                <a:ea typeface="华文细黑"/>
                <a:cs typeface="华文细黑"/>
              </a:rPr>
              <a:t>（男）领域加上力量。</a:t>
            </a:r>
          </a:p>
          <a:p>
            <a:r>
              <a:rPr lang="en-US" altLang="zh-TW" sz="2400" dirty="0" smtClean="0">
                <a:solidFill>
                  <a:srgbClr val="FF0000"/>
                </a:solidFill>
                <a:latin typeface="华文细黑"/>
                <a:ea typeface="华文细黑"/>
                <a:cs typeface="华文细黑"/>
              </a:rPr>
              <a:t>E</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他的弱点。（</a:t>
            </a:r>
            <a:r>
              <a:rPr lang="en-US" altLang="zh-TW" sz="2400" dirty="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）不好独处。 </a:t>
            </a:r>
            <a:r>
              <a:rPr lang="en-US" altLang="zh-TW"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耶和华神说，那人独居</a:t>
            </a:r>
            <a:r>
              <a:rPr lang="en-US" sz="2400" dirty="0" smtClean="0">
                <a:solidFill>
                  <a:srgbClr val="0000FF"/>
                </a:solidFill>
                <a:latin typeface="华文细黑"/>
                <a:ea typeface="华文细黑"/>
                <a:cs typeface="华文细黑"/>
              </a:rPr>
              <a:t>不好</a:t>
            </a:r>
            <a:r>
              <a:rPr lang="en-US" altLang="zh-TW" sz="2400" dirty="0" smtClean="0">
                <a:solidFill>
                  <a:srgbClr val="0000FF"/>
                </a:solidFill>
                <a:latin typeface="华文细黑"/>
                <a:ea typeface="华文细黑"/>
                <a:cs typeface="华文细黑"/>
              </a:rPr>
              <a:t>”</a:t>
            </a:r>
          </a:p>
          <a:p>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18a</a:t>
            </a:r>
            <a:r>
              <a:rPr lang="zh-TW" altLang="en-US" sz="2400" dirty="0" smtClean="0">
                <a:solidFill>
                  <a:srgbClr val="0000FF"/>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）需要一个同伴：</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我要为他造一个配偶帮助</a:t>
            </a:r>
            <a:r>
              <a:rPr lang="en-US" sz="2400" dirty="0" smtClean="0">
                <a:solidFill>
                  <a:srgbClr val="0000FF"/>
                </a:solidFill>
                <a:latin typeface="华文细黑"/>
                <a:ea typeface="华文细黑"/>
                <a:cs typeface="华文细黑"/>
              </a:rPr>
              <a:t>他</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2:</a:t>
            </a:r>
            <a:r>
              <a:rPr lang="en-US" altLang="zh-TW" sz="2400" dirty="0" smtClean="0">
                <a:solidFill>
                  <a:srgbClr val="0000FF"/>
                </a:solidFill>
                <a:latin typeface="华文细黑"/>
                <a:ea typeface="华文细黑"/>
                <a:cs typeface="华文细黑"/>
              </a:rPr>
              <a:t>18b</a:t>
            </a:r>
            <a:r>
              <a:rPr lang="zh-TW" altLang="en-US" sz="2400" dirty="0" smtClean="0">
                <a:solidFill>
                  <a:srgbClr val="0000FF"/>
                </a:solidFill>
                <a:latin typeface="华文细黑"/>
                <a:ea typeface="华文细黑"/>
                <a:cs typeface="华文细黑"/>
              </a:rPr>
              <a:t>）</a:t>
            </a:r>
            <a:r>
              <a:rPr lang="zh-TW" altLang="en-US" sz="2400" dirty="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那人便给一切牲畜和空中飞鸟，野地走兽都起了名。只是那人没有遇见配偶帮助</a:t>
            </a:r>
            <a:r>
              <a:rPr lang="en-US" sz="2400" dirty="0" smtClean="0">
                <a:solidFill>
                  <a:srgbClr val="0000FF"/>
                </a:solidFill>
                <a:latin typeface="华文细黑"/>
                <a:ea typeface="华文细黑"/>
                <a:cs typeface="华文细黑"/>
              </a:rPr>
              <a:t>他</a:t>
            </a:r>
            <a:r>
              <a:rPr lang="zh-TW" altLang="en-US" sz="2400" dirty="0" smtClean="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2</a:t>
            </a:r>
            <a:r>
              <a:rPr lang="zh-TW" altLang="en-US" sz="2400" dirty="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20b</a:t>
            </a:r>
            <a:r>
              <a:rPr lang="zh-TW" altLang="en-US" sz="2400" dirty="0">
                <a:solidFill>
                  <a:srgbClr val="0000FF"/>
                </a:solidFill>
                <a:latin typeface="华文细黑"/>
                <a:ea typeface="华文细黑"/>
                <a:cs typeface="华文细黑"/>
              </a:rPr>
              <a:t>）。 </a:t>
            </a:r>
            <a:r>
              <a:rPr lang="zh-TW" altLang="en-US" sz="2400" dirty="0">
                <a:solidFill>
                  <a:srgbClr val="FF0000"/>
                </a:solidFill>
                <a:latin typeface="华文细黑"/>
                <a:ea typeface="华文细黑"/>
                <a:cs typeface="华文细黑"/>
              </a:rPr>
              <a:t>没有狗或任何动物是合适的帮手。</a:t>
            </a:r>
            <a:r>
              <a:rPr lang="en-US" sz="2400" dirty="0">
                <a:solidFill>
                  <a:srgbClr val="FF0000"/>
                </a:solidFill>
                <a:latin typeface="华文细黑"/>
                <a:ea typeface="华文细黑"/>
                <a:cs typeface="华文细黑"/>
              </a:rPr>
              <a:t> </a:t>
            </a:r>
          </a:p>
        </p:txBody>
      </p:sp>
      <p:sp>
        <p:nvSpPr>
          <p:cNvPr id="7" name="Rectangle 6"/>
          <p:cNvSpPr/>
          <p:nvPr/>
        </p:nvSpPr>
        <p:spPr>
          <a:xfrm>
            <a:off x="24049" y="2918540"/>
            <a:ext cx="9144001" cy="3785652"/>
          </a:xfrm>
          <a:prstGeom prst="rect">
            <a:avLst/>
          </a:prstGeom>
        </p:spPr>
        <p:txBody>
          <a:bodyPr wrap="square">
            <a:spAutoFit/>
          </a:bodyPr>
          <a:lstStyle/>
          <a:p>
            <a:r>
              <a:rPr lang="en-US" sz="2400" b="1" dirty="0" smtClean="0"/>
              <a:t>1. A </a:t>
            </a:r>
            <a:r>
              <a:rPr lang="en-US" sz="2400" b="1" dirty="0"/>
              <a:t>perfect male </a:t>
            </a:r>
            <a:r>
              <a:rPr lang="en-US" sz="2400" b="1" dirty="0" smtClean="0"/>
              <a:t>companion.</a:t>
            </a:r>
            <a:r>
              <a:rPr lang="en-US" sz="2400" b="1" dirty="0"/>
              <a:t> </a:t>
            </a:r>
            <a:endParaRPr lang="en-US" sz="2400" b="1" dirty="0" smtClean="0"/>
          </a:p>
          <a:p>
            <a:r>
              <a:rPr lang="en-US" sz="2400" b="1" dirty="0"/>
              <a:t>D. His strengths. </a:t>
            </a:r>
            <a:r>
              <a:rPr lang="en-US" sz="2400" dirty="0"/>
              <a:t>(1)His “field” or work. </a:t>
            </a:r>
            <a:endParaRPr lang="en-US" sz="2400" dirty="0" smtClean="0"/>
          </a:p>
          <a:p>
            <a:r>
              <a:rPr lang="en-US" sz="2400" dirty="0" smtClean="0"/>
              <a:t>(</a:t>
            </a:r>
            <a:r>
              <a:rPr lang="en-US" sz="2400" dirty="0"/>
              <a:t>2)His “power” or strength. </a:t>
            </a:r>
            <a:r>
              <a:rPr lang="en-US" sz="2400" dirty="0" smtClean="0"/>
              <a:t>Chinese </a:t>
            </a:r>
          </a:p>
          <a:p>
            <a:r>
              <a:rPr lang="en-US" sz="2400" dirty="0"/>
              <a:t>c</a:t>
            </a:r>
            <a:r>
              <a:rPr lang="en-US" sz="2400" dirty="0" smtClean="0"/>
              <a:t>haracter for </a:t>
            </a:r>
            <a:r>
              <a:rPr lang="en-US" sz="2400" dirty="0"/>
              <a:t>male (</a:t>
            </a:r>
            <a:r>
              <a:rPr lang="zh-CN" altLang="en-US" sz="2400" dirty="0">
                <a:latin typeface="华文细黑"/>
                <a:ea typeface="华文细黑"/>
                <a:cs typeface="华文细黑"/>
              </a:rPr>
              <a:t>男</a:t>
            </a:r>
            <a:r>
              <a:rPr lang="en-US" sz="2400" dirty="0"/>
              <a:t>) field plus power. </a:t>
            </a:r>
            <a:endParaRPr lang="en-US" sz="2400" dirty="0" smtClean="0"/>
          </a:p>
          <a:p>
            <a:r>
              <a:rPr lang="en-US" sz="2400" b="1" dirty="0" err="1" smtClean="0"/>
              <a:t>E.His</a:t>
            </a:r>
            <a:r>
              <a:rPr lang="en-US" sz="2400" b="1" dirty="0" smtClean="0"/>
              <a:t> </a:t>
            </a:r>
            <a:r>
              <a:rPr lang="en-US" sz="2400" b="1" dirty="0"/>
              <a:t>weaknesses.</a:t>
            </a:r>
            <a:r>
              <a:rPr lang="en-US" sz="2400" dirty="0"/>
              <a:t> (1)Not good to be alone. </a:t>
            </a:r>
            <a:r>
              <a:rPr lang="en-US" sz="2400" dirty="0">
                <a:solidFill>
                  <a:srgbClr val="0000FF"/>
                </a:solidFill>
              </a:rPr>
              <a:t>“The Lord God said, “It is not good for the man to be alone”(2:18a).</a:t>
            </a:r>
            <a:r>
              <a:rPr lang="en-US" sz="2400" dirty="0"/>
              <a:t>(2)Need for a </a:t>
            </a:r>
            <a:r>
              <a:rPr lang="en-US" sz="2400" dirty="0" err="1"/>
              <a:t>companion</a:t>
            </a:r>
            <a:r>
              <a:rPr lang="en-US" sz="2400" dirty="0" err="1">
                <a:solidFill>
                  <a:srgbClr val="0000FF"/>
                </a:solidFill>
              </a:rPr>
              <a:t>.“I</a:t>
            </a:r>
            <a:r>
              <a:rPr lang="en-US" sz="2400" dirty="0">
                <a:solidFill>
                  <a:srgbClr val="0000FF"/>
                </a:solidFill>
              </a:rPr>
              <a:t> will make a helper suitable for him”(2:</a:t>
            </a:r>
            <a:r>
              <a:rPr lang="en-US" sz="2400" dirty="0" smtClean="0">
                <a:solidFill>
                  <a:srgbClr val="0000FF"/>
                </a:solidFill>
              </a:rPr>
              <a:t>18</a:t>
            </a:r>
            <a:r>
              <a:rPr lang="en-US" altLang="zh-CN" sz="2400" dirty="0" smtClean="0">
                <a:solidFill>
                  <a:srgbClr val="0000FF"/>
                </a:solidFill>
              </a:rPr>
              <a:t>b</a:t>
            </a:r>
            <a:r>
              <a:rPr lang="en-US" sz="2400" dirty="0" smtClean="0">
                <a:solidFill>
                  <a:srgbClr val="0000FF"/>
                </a:solidFill>
              </a:rPr>
              <a:t>)</a:t>
            </a:r>
            <a:r>
              <a:rPr lang="en-US" sz="2400" dirty="0">
                <a:solidFill>
                  <a:srgbClr val="0000FF"/>
                </a:solidFill>
              </a:rPr>
              <a:t>.“So the man gave names to all the livestock</a:t>
            </a:r>
            <a:r>
              <a:rPr lang="en-US" sz="2400" dirty="0" smtClean="0">
                <a:solidFill>
                  <a:srgbClr val="0000FF"/>
                </a:solidFill>
              </a:rPr>
              <a:t>, the </a:t>
            </a:r>
            <a:r>
              <a:rPr lang="en-US" sz="2400" dirty="0">
                <a:solidFill>
                  <a:srgbClr val="0000FF"/>
                </a:solidFill>
              </a:rPr>
              <a:t>birds in the sky and all the wild animals. But for Adam</a:t>
            </a:r>
            <a:r>
              <a:rPr lang="en-US" sz="2400" baseline="30000" dirty="0">
                <a:solidFill>
                  <a:srgbClr val="0000FF"/>
                </a:solidFill>
              </a:rPr>
              <a:t> </a:t>
            </a:r>
            <a:r>
              <a:rPr lang="en-US" sz="2400" dirty="0">
                <a:solidFill>
                  <a:srgbClr val="0000FF"/>
                </a:solidFill>
              </a:rPr>
              <a:t>no suitable helper was found”(2:20b). </a:t>
            </a:r>
            <a:r>
              <a:rPr lang="en-US" sz="2400" dirty="0" smtClean="0"/>
              <a:t>No </a:t>
            </a:r>
            <a:r>
              <a:rPr lang="en-US" sz="2400" dirty="0"/>
              <a:t>dog </a:t>
            </a:r>
            <a:r>
              <a:rPr lang="en-US" sz="2400" dirty="0" smtClean="0"/>
              <a:t>or any animal was </a:t>
            </a:r>
            <a:r>
              <a:rPr lang="en-US" sz="2400" dirty="0"/>
              <a:t>a suitable helper. </a:t>
            </a:r>
          </a:p>
        </p:txBody>
      </p:sp>
      <p:sp>
        <p:nvSpPr>
          <p:cNvPr id="5" name="TextBox 4"/>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zh-CN" altLang="zh-CN" sz="2800" dirty="0" smtClean="0">
                <a:solidFill>
                  <a:srgbClr val="008000"/>
                </a:solidFill>
                <a:latin typeface="Arial Narrow"/>
                <a:ea typeface="华文细黑"/>
                <a:cs typeface="Arial Narrow"/>
              </a:rPr>
              <a:t>7</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5133099" y="2638962"/>
            <a:ext cx="3276600" cy="1843088"/>
          </a:xfrm>
          <a:prstGeom prst="rect">
            <a:avLst/>
          </a:prstGeom>
        </p:spPr>
      </p:pic>
      <p:pic>
        <p:nvPicPr>
          <p:cNvPr id="3" name="Picture 2"/>
          <p:cNvPicPr>
            <a:picLocks noChangeAspect="1"/>
          </p:cNvPicPr>
          <p:nvPr/>
        </p:nvPicPr>
        <p:blipFill>
          <a:blip r:embed="rId4"/>
          <a:stretch>
            <a:fillRect/>
          </a:stretch>
        </p:blipFill>
        <p:spPr>
          <a:xfrm>
            <a:off x="6872520" y="2638962"/>
            <a:ext cx="2478975" cy="1856838"/>
          </a:xfrm>
          <a:prstGeom prst="rect">
            <a:avLst/>
          </a:prstGeom>
        </p:spPr>
      </p:pic>
      <p:sp>
        <p:nvSpPr>
          <p:cNvPr id="4" name="TextBox 3"/>
          <p:cNvSpPr txBox="1"/>
          <p:nvPr/>
        </p:nvSpPr>
        <p:spPr>
          <a:xfrm>
            <a:off x="5133099" y="3680794"/>
            <a:ext cx="1606024" cy="830997"/>
          </a:xfrm>
          <a:prstGeom prst="rect">
            <a:avLst/>
          </a:prstGeom>
          <a:noFill/>
        </p:spPr>
        <p:txBody>
          <a:bodyPr wrap="square" rtlCol="0">
            <a:spAutoFit/>
          </a:bodyPr>
          <a:lstStyle/>
          <a:p>
            <a:pPr algn="ctr"/>
            <a:r>
              <a:rPr lang="zh-TW" altLang="en-US" sz="2400" dirty="0" smtClean="0">
                <a:solidFill>
                  <a:schemeClr val="bg1"/>
                </a:solidFill>
                <a:latin typeface="华文细黑"/>
                <a:ea typeface="华文细黑"/>
                <a:cs typeface="华文细黑"/>
              </a:rPr>
              <a:t>人最好的</a:t>
            </a:r>
            <a:endParaRPr lang="en-US" altLang="zh-TW" sz="2400" dirty="0" smtClean="0">
              <a:solidFill>
                <a:schemeClr val="bg1"/>
              </a:solidFill>
              <a:latin typeface="华文细黑"/>
              <a:ea typeface="华文细黑"/>
              <a:cs typeface="华文细黑"/>
            </a:endParaRPr>
          </a:p>
          <a:p>
            <a:pPr algn="ctr"/>
            <a:r>
              <a:rPr lang="zh-TW" altLang="en-US" sz="2400" dirty="0" smtClean="0">
                <a:solidFill>
                  <a:schemeClr val="bg1"/>
                </a:solidFill>
                <a:latin typeface="华文细黑"/>
                <a:ea typeface="华文细黑"/>
                <a:cs typeface="华文细黑"/>
              </a:rPr>
              <a:t>朋友</a:t>
            </a:r>
            <a:r>
              <a:rPr lang="zh-CN" altLang="zh-TW" sz="2400" dirty="0">
                <a:solidFill>
                  <a:schemeClr val="bg1"/>
                </a:solidFill>
                <a:latin typeface="华文细黑"/>
                <a:ea typeface="华文细黑"/>
                <a:cs typeface="华文细黑"/>
              </a:rPr>
              <a:t>。</a:t>
            </a:r>
            <a:endParaRPr lang="en-US" sz="2400" dirty="0">
              <a:solidFill>
                <a:schemeClr val="bg1"/>
              </a:solidFill>
              <a:latin typeface="华文细黑"/>
              <a:ea typeface="华文细黑"/>
              <a:cs typeface="华文细黑"/>
            </a:endParaRPr>
          </a:p>
        </p:txBody>
      </p:sp>
      <p:sp>
        <p:nvSpPr>
          <p:cNvPr id="9" name="TextBox 8"/>
          <p:cNvSpPr txBox="1"/>
          <p:nvPr/>
        </p:nvSpPr>
        <p:spPr>
          <a:xfrm>
            <a:off x="6928548" y="3758498"/>
            <a:ext cx="2273539" cy="830997"/>
          </a:xfrm>
          <a:prstGeom prst="rect">
            <a:avLst/>
          </a:prstGeom>
          <a:noFill/>
        </p:spPr>
        <p:txBody>
          <a:bodyPr wrap="square" rtlCol="0">
            <a:spAutoFit/>
          </a:bodyPr>
          <a:lstStyle/>
          <a:p>
            <a:pPr algn="ctr"/>
            <a:r>
              <a:rPr lang="en-US" sz="2400" dirty="0">
                <a:solidFill>
                  <a:srgbClr val="0000FF"/>
                </a:solidFill>
                <a:latin typeface="华文细黑"/>
                <a:ea typeface="华文细黑"/>
                <a:cs typeface="华文细黑"/>
              </a:rPr>
              <a:t>我要为他造一个配偶帮助</a:t>
            </a:r>
            <a:r>
              <a:rPr lang="en-US" sz="2400" dirty="0" smtClean="0">
                <a:solidFill>
                  <a:srgbClr val="0000FF"/>
                </a:solidFill>
                <a:latin typeface="华文细黑"/>
                <a:ea typeface="华文细黑"/>
                <a:cs typeface="华文细黑"/>
              </a:rPr>
              <a:t>他</a:t>
            </a:r>
            <a:r>
              <a:rPr lang="zh-CN" altLang="en-US" sz="2400" dirty="0" smtClean="0">
                <a:solidFill>
                  <a:srgbClr val="0000FF"/>
                </a:solidFill>
                <a:latin typeface="华文细黑"/>
                <a:ea typeface="华文细黑"/>
                <a:cs typeface="华文细黑"/>
              </a:rPr>
              <a:t>。</a:t>
            </a:r>
            <a:endParaRPr lang="en-US" sz="2400" dirty="0">
              <a:latin typeface="华文细黑"/>
              <a:ea typeface="华文细黑"/>
              <a:cs typeface="华文细黑"/>
            </a:endParaRPr>
          </a:p>
        </p:txBody>
      </p:sp>
    </p:spTree>
    <p:extLst>
      <p:ext uri="{BB962C8B-B14F-4D97-AF65-F5344CB8AC3E}">
        <p14:creationId xmlns:p14="http://schemas.microsoft.com/office/powerpoint/2010/main" val="1768386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2677656"/>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二</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一个</a:t>
            </a:r>
            <a:r>
              <a:rPr lang="en-US" sz="2400" b="1" dirty="0">
                <a:solidFill>
                  <a:srgbClr val="FF0000"/>
                </a:solidFill>
                <a:latin typeface="华文细黑"/>
                <a:ea typeface="华文细黑"/>
                <a:cs typeface="华文细黑"/>
              </a:rPr>
              <a:t>完美</a:t>
            </a:r>
            <a:r>
              <a:rPr lang="en-US" sz="2400" b="1" dirty="0" smtClean="0">
                <a:solidFill>
                  <a:srgbClr val="FF0000"/>
                </a:solidFill>
                <a:latin typeface="华文细黑"/>
                <a:ea typeface="华文细黑"/>
                <a:cs typeface="华文细黑"/>
              </a:rPr>
              <a:t>的</a:t>
            </a:r>
            <a:r>
              <a:rPr lang="zh-CN" altLang="en-US" sz="2400" b="1" dirty="0" smtClean="0">
                <a:solidFill>
                  <a:srgbClr val="FF0000"/>
                </a:solidFill>
                <a:latin typeface="华文细黑"/>
                <a:ea typeface="华文细黑"/>
                <a:cs typeface="华文细黑"/>
              </a:rPr>
              <a:t>女</a:t>
            </a:r>
            <a:r>
              <a:rPr lang="en-US" sz="2400" b="1" dirty="0" smtClean="0">
                <a:solidFill>
                  <a:srgbClr val="FF0000"/>
                </a:solidFill>
                <a:latin typeface="华文细黑"/>
                <a:ea typeface="华文细黑"/>
                <a:cs typeface="华文细黑"/>
              </a:rPr>
              <a:t>性</a:t>
            </a:r>
            <a:r>
              <a:rPr lang="en-US" sz="2400" b="1" dirty="0">
                <a:solidFill>
                  <a:srgbClr val="FF0000"/>
                </a:solidFill>
                <a:latin typeface="华文细黑"/>
                <a:ea typeface="华文细黑"/>
                <a:cs typeface="华文细黑"/>
              </a:rPr>
              <a:t>伴侣。 </a:t>
            </a:r>
            <a:r>
              <a:rPr lang="zh-CN" altLang="en-US" sz="2400" dirty="0" smtClean="0">
                <a:solidFill>
                  <a:srgbClr val="FF0000"/>
                </a:solidFill>
                <a:latin typeface="华文细黑"/>
                <a:ea typeface="华文细黑"/>
                <a:cs typeface="华文细黑"/>
              </a:rPr>
              <a:t>她</a:t>
            </a:r>
            <a:r>
              <a:rPr lang="en-US" sz="2400" dirty="0" smtClean="0">
                <a:solidFill>
                  <a:srgbClr val="FF0000"/>
                </a:solidFill>
                <a:latin typeface="华文细黑"/>
                <a:ea typeface="华文细黑"/>
                <a:cs typeface="华文细黑"/>
              </a:rPr>
              <a:t>是</a:t>
            </a:r>
            <a:r>
              <a:rPr lang="en-US" sz="2400" dirty="0">
                <a:solidFill>
                  <a:srgbClr val="FF0000"/>
                </a:solidFill>
                <a:latin typeface="华文细黑"/>
                <a:ea typeface="华文细黑"/>
                <a:cs typeface="华文细黑"/>
              </a:rPr>
              <a:t>完美的。 你在</a:t>
            </a:r>
            <a:r>
              <a:rPr lang="en-US" sz="2400" dirty="0" smtClean="0">
                <a:solidFill>
                  <a:srgbClr val="FF0000"/>
                </a:solidFill>
                <a:latin typeface="华文细黑"/>
                <a:ea typeface="华文细黑"/>
                <a:cs typeface="华文细黑"/>
              </a:rPr>
              <a:t>找</a:t>
            </a:r>
            <a:r>
              <a:rPr lang="zh-TW" altLang="en-US" sz="2400" dirty="0">
                <a:solidFill>
                  <a:srgbClr val="FF0000"/>
                </a:solidFill>
                <a:latin typeface="华文细黑"/>
                <a:ea typeface="华文细黑"/>
                <a:cs typeface="华文细黑"/>
              </a:rPr>
              <a:t>环球小姐</a:t>
            </a:r>
            <a:r>
              <a:rPr lang="en-US" sz="2400" dirty="0" smtClean="0">
                <a:solidFill>
                  <a:srgbClr val="FF0000"/>
                </a:solidFill>
                <a:latin typeface="华文细黑"/>
                <a:ea typeface="华文细黑"/>
                <a:cs typeface="华文细黑"/>
              </a:rPr>
              <a:t>吗</a:t>
            </a:r>
            <a:r>
              <a:rPr lang="en-US" sz="2400" dirty="0">
                <a:solidFill>
                  <a:srgbClr val="FF0000"/>
                </a:solidFill>
                <a:latin typeface="华文细黑"/>
                <a:ea typeface="华文细黑"/>
                <a:cs typeface="华文细黑"/>
              </a:rPr>
              <a:t>？ </a:t>
            </a:r>
            <a:endParaRPr lang="en-US" sz="2400" dirty="0" smtClean="0">
              <a:solidFill>
                <a:srgbClr val="FF0000"/>
              </a:solidFill>
              <a:latin typeface="华文细黑"/>
              <a:ea typeface="华文细黑"/>
              <a:cs typeface="华文细黑"/>
            </a:endParaRPr>
          </a:p>
          <a:p>
            <a:r>
              <a:rPr lang="en-US" sz="2400" dirty="0" smtClean="0">
                <a:solidFill>
                  <a:srgbClr val="FF0000"/>
                </a:solidFill>
                <a:latin typeface="华文细黑"/>
                <a:ea typeface="华文细黑"/>
                <a:cs typeface="华文细黑"/>
              </a:rPr>
              <a:t>A</a:t>
            </a:r>
            <a:r>
              <a:rPr lang="zh-CN"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她</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家</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a:t>
            </a:r>
            <a:r>
              <a:rPr lang="zh-CN" altLang="en-US" sz="2400" dirty="0">
                <a:solidFill>
                  <a:srgbClr val="FF0000"/>
                </a:solidFill>
                <a:latin typeface="华文细黑"/>
                <a:ea typeface="华文细黑"/>
                <a:cs typeface="华文细黑"/>
              </a:rPr>
              <a:t>她</a:t>
            </a:r>
            <a:r>
              <a:rPr lang="en-US" sz="2400" dirty="0" smtClean="0">
                <a:solidFill>
                  <a:srgbClr val="FF0000"/>
                </a:solidFill>
                <a:latin typeface="华文细黑"/>
                <a:ea typeface="华文细黑"/>
                <a:cs typeface="华文细黑"/>
              </a:rPr>
              <a:t>来自</a:t>
            </a:r>
            <a:r>
              <a:rPr lang="en-US" sz="2400" dirty="0">
                <a:solidFill>
                  <a:srgbClr val="FF0000"/>
                </a:solidFill>
                <a:latin typeface="华文细黑"/>
                <a:ea typeface="华文细黑"/>
                <a:cs typeface="华文细黑"/>
              </a:rPr>
              <a:t>完美的家庭 </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是</a:t>
            </a:r>
            <a:r>
              <a:rPr lang="zh-CN" altLang="en-US" sz="2400" dirty="0">
                <a:solidFill>
                  <a:srgbClr val="FF0000"/>
                </a:solidFill>
                <a:latin typeface="华文细黑"/>
                <a:ea typeface="华文细黑"/>
                <a:cs typeface="华文细黑"/>
              </a:rPr>
              <a:t>她</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创造者和父亲。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神就照着自己的形像造人，乃是照着他的形像造男造</a:t>
            </a:r>
            <a:r>
              <a:rPr lang="en-US" sz="2400" dirty="0" smtClean="0">
                <a:solidFill>
                  <a:srgbClr val="0000FF"/>
                </a:solidFill>
                <a:latin typeface="华文细黑"/>
                <a:ea typeface="华文细黑"/>
                <a:cs typeface="华文细黑"/>
              </a:rPr>
              <a:t>女”</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创1:27</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a:solidFill>
                  <a:srgbClr val="0000FF"/>
                </a:solidFill>
                <a:latin typeface="华文细黑"/>
                <a:ea typeface="华文细黑"/>
                <a:cs typeface="华文细黑"/>
              </a:rPr>
              <a:t>神看着一切所造</a:t>
            </a:r>
            <a:r>
              <a:rPr lang="en-US" sz="2400" dirty="0" smtClean="0">
                <a:solidFill>
                  <a:srgbClr val="0000FF"/>
                </a:solidFill>
                <a:latin typeface="华文细黑"/>
                <a:ea typeface="华文细黑"/>
                <a:cs typeface="华文细黑"/>
              </a:rPr>
              <a:t>的，</a:t>
            </a:r>
            <a:r>
              <a:rPr lang="en-US" sz="2400" dirty="0">
                <a:solidFill>
                  <a:srgbClr val="0000FF"/>
                </a:solidFill>
                <a:latin typeface="华文细黑"/>
                <a:ea typeface="华文细黑"/>
                <a:cs typeface="华文细黑"/>
              </a:rPr>
              <a:t>都甚好</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（1：31）。</a:t>
            </a:r>
            <a:r>
              <a:rPr lang="en-US" sz="2400" dirty="0" smtClean="0">
                <a:solidFill>
                  <a:srgbClr val="0000FF"/>
                </a:solidFill>
                <a:latin typeface="华文细黑"/>
                <a:ea typeface="华文细黑"/>
                <a:cs typeface="华文细黑"/>
              </a:rPr>
              <a:t>“</a:t>
            </a:r>
            <a:r>
              <a:rPr lang="en-US" sz="2400" dirty="0">
                <a:solidFill>
                  <a:srgbClr val="0000FF"/>
                </a:solidFill>
              </a:rPr>
              <a:t>耶和华神使他沉睡，他就睡了。于是取下他的一条肋骨，又把肉合起来。耶和华神就用那人身上所取的肋骨，造成一个女人，领她到那人</a:t>
            </a:r>
            <a:r>
              <a:rPr lang="en-US" sz="2400" dirty="0" smtClean="0">
                <a:solidFill>
                  <a:srgbClr val="0000FF"/>
                </a:solidFill>
              </a:rPr>
              <a:t>跟前</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2</a:t>
            </a:r>
            <a:r>
              <a:rPr lang="en-US" sz="2400" dirty="0" smtClean="0">
                <a:solidFill>
                  <a:srgbClr val="0000FF"/>
                </a:solidFill>
                <a:latin typeface="华文细黑"/>
                <a:ea typeface="华文细黑"/>
                <a:cs typeface="华文细黑"/>
              </a:rPr>
              <a:t>：21-22）</a:t>
            </a:r>
            <a:r>
              <a:rPr lang="en-US" sz="2400" dirty="0">
                <a:solidFill>
                  <a:srgbClr val="0000FF"/>
                </a:solidFill>
                <a:latin typeface="华文细黑"/>
                <a:ea typeface="华文细黑"/>
                <a:cs typeface="华文细黑"/>
              </a:rPr>
              <a:t>。 </a:t>
            </a:r>
            <a:r>
              <a:rPr lang="en-US" sz="2400" dirty="0">
                <a:solidFill>
                  <a:srgbClr val="FF0000"/>
                </a:solidFill>
                <a:latin typeface="华文细黑"/>
                <a:ea typeface="华文细黑"/>
                <a:cs typeface="华文细黑"/>
              </a:rPr>
              <a:t>（2</a:t>
            </a:r>
            <a:r>
              <a:rPr 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她</a:t>
            </a:r>
            <a:r>
              <a:rPr lang="en-US" sz="2400" dirty="0" smtClean="0">
                <a:solidFill>
                  <a:srgbClr val="FF0000"/>
                </a:solidFill>
                <a:latin typeface="华文细黑"/>
                <a:ea typeface="华文细黑"/>
                <a:cs typeface="华文细黑"/>
              </a:rPr>
              <a:t>来自</a:t>
            </a:r>
            <a:r>
              <a:rPr lang="en-US" sz="2400" dirty="0">
                <a:solidFill>
                  <a:srgbClr val="FF0000"/>
                </a:solidFill>
                <a:latin typeface="华文细黑"/>
                <a:ea typeface="华文细黑"/>
                <a:cs typeface="华文细黑"/>
              </a:rPr>
              <a:t>一个完美的环境 - 伊甸园是他的家园</a:t>
            </a:r>
            <a:r>
              <a:rPr lang="en-US" sz="2400" dirty="0" smtClean="0">
                <a:solidFill>
                  <a:srgbClr val="FF0000"/>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Rectangle 6"/>
          <p:cNvSpPr/>
          <p:nvPr/>
        </p:nvSpPr>
        <p:spPr>
          <a:xfrm>
            <a:off x="24049" y="2581226"/>
            <a:ext cx="9144001" cy="3785652"/>
          </a:xfrm>
          <a:prstGeom prst="rect">
            <a:avLst/>
          </a:prstGeom>
        </p:spPr>
        <p:txBody>
          <a:bodyPr wrap="square">
            <a:spAutoFit/>
          </a:bodyPr>
          <a:lstStyle/>
          <a:p>
            <a:r>
              <a:rPr lang="en-US" sz="2400" b="1" dirty="0"/>
              <a:t>2. A perfect female companion. </a:t>
            </a:r>
            <a:r>
              <a:rPr lang="en-US" sz="2400" dirty="0"/>
              <a:t>She was </a:t>
            </a:r>
            <a:r>
              <a:rPr lang="en-US" sz="2400" dirty="0" err="1"/>
              <a:t>perfect.Are</a:t>
            </a:r>
            <a:r>
              <a:rPr lang="en-US" sz="2400" dirty="0"/>
              <a:t> you looking for Miss </a:t>
            </a:r>
            <a:r>
              <a:rPr lang="en-US" sz="2400" dirty="0" err="1"/>
              <a:t>Universe?</a:t>
            </a:r>
            <a:r>
              <a:rPr lang="en-US" sz="2400" b="1" dirty="0" err="1"/>
              <a:t>A.Her</a:t>
            </a:r>
            <a:r>
              <a:rPr lang="en-US" sz="2400" b="1" dirty="0"/>
              <a:t> home.</a:t>
            </a:r>
            <a:r>
              <a:rPr lang="en-US" sz="2400" dirty="0"/>
              <a:t>(1)She came from perfect </a:t>
            </a:r>
            <a:r>
              <a:rPr lang="en-US" sz="2400" dirty="0" err="1"/>
              <a:t>home:God</a:t>
            </a:r>
            <a:r>
              <a:rPr lang="en-US" sz="2400" dirty="0"/>
              <a:t> was Her Creator and Father</a:t>
            </a:r>
            <a:r>
              <a:rPr lang="en-US" sz="2400" dirty="0" smtClean="0"/>
              <a:t>. </a:t>
            </a:r>
            <a:r>
              <a:rPr lang="en-US" sz="2400" dirty="0" smtClean="0">
                <a:solidFill>
                  <a:srgbClr val="0000FF"/>
                </a:solidFill>
              </a:rPr>
              <a:t>“</a:t>
            </a:r>
            <a:r>
              <a:rPr lang="en-US" sz="2400" dirty="0">
                <a:solidFill>
                  <a:srgbClr val="0000FF"/>
                </a:solidFill>
              </a:rPr>
              <a:t>So God created mankind in his own </a:t>
            </a:r>
            <a:r>
              <a:rPr lang="en-US" sz="2400" dirty="0" err="1">
                <a:solidFill>
                  <a:srgbClr val="0000FF"/>
                </a:solidFill>
              </a:rPr>
              <a:t>image,in</a:t>
            </a:r>
            <a:r>
              <a:rPr lang="en-US" sz="2400" dirty="0">
                <a:solidFill>
                  <a:srgbClr val="0000FF"/>
                </a:solidFill>
              </a:rPr>
              <a:t> the image of God he created </a:t>
            </a:r>
            <a:r>
              <a:rPr lang="en-US" sz="2400" dirty="0" err="1">
                <a:solidFill>
                  <a:srgbClr val="0000FF"/>
                </a:solidFill>
              </a:rPr>
              <a:t>them;male</a:t>
            </a:r>
            <a:r>
              <a:rPr lang="en-US" sz="2400" dirty="0">
                <a:solidFill>
                  <a:srgbClr val="0000FF"/>
                </a:solidFill>
              </a:rPr>
              <a:t> and female he created them</a:t>
            </a:r>
            <a:r>
              <a:rPr lang="en-US" sz="2400" dirty="0" smtClean="0">
                <a:solidFill>
                  <a:srgbClr val="0000FF"/>
                </a:solidFill>
              </a:rPr>
              <a:t>” </a:t>
            </a:r>
          </a:p>
          <a:p>
            <a:r>
              <a:rPr lang="en-US" sz="2400" dirty="0" smtClean="0">
                <a:solidFill>
                  <a:srgbClr val="0000FF"/>
                </a:solidFill>
              </a:rPr>
              <a:t>(</a:t>
            </a:r>
            <a:r>
              <a:rPr lang="en-US" sz="2400" dirty="0">
                <a:solidFill>
                  <a:srgbClr val="0000FF"/>
                </a:solidFill>
              </a:rPr>
              <a:t>Ge.1:27). </a:t>
            </a:r>
            <a:r>
              <a:rPr lang="en-US" sz="2400" dirty="0" smtClean="0">
                <a:solidFill>
                  <a:srgbClr val="0000FF"/>
                </a:solidFill>
              </a:rPr>
              <a:t>“</a:t>
            </a:r>
            <a:r>
              <a:rPr lang="en-US" sz="2400" dirty="0">
                <a:solidFill>
                  <a:srgbClr val="0000FF"/>
                </a:solidFill>
              </a:rPr>
              <a:t>God saw all that he had </a:t>
            </a:r>
            <a:r>
              <a:rPr lang="en-US" sz="2400" dirty="0" err="1">
                <a:solidFill>
                  <a:srgbClr val="0000FF"/>
                </a:solidFill>
              </a:rPr>
              <a:t>made,and</a:t>
            </a:r>
            <a:r>
              <a:rPr lang="en-US" sz="2400" dirty="0">
                <a:solidFill>
                  <a:srgbClr val="0000FF"/>
                </a:solidFill>
              </a:rPr>
              <a:t> it was very good”(1:31)</a:t>
            </a:r>
            <a:r>
              <a:rPr lang="en-US" sz="2400" dirty="0" smtClean="0">
                <a:solidFill>
                  <a:srgbClr val="0000FF"/>
                </a:solidFill>
              </a:rPr>
              <a:t>.</a:t>
            </a:r>
          </a:p>
          <a:p>
            <a:r>
              <a:rPr lang="en-US" sz="2400" dirty="0" smtClean="0">
                <a:solidFill>
                  <a:srgbClr val="0000FF"/>
                </a:solidFill>
              </a:rPr>
              <a:t>“</a:t>
            </a:r>
            <a:r>
              <a:rPr lang="en-US" sz="2400" dirty="0">
                <a:solidFill>
                  <a:srgbClr val="0000FF"/>
                </a:solidFill>
              </a:rPr>
              <a:t>So the Lord God caused the man to fall into a deep </a:t>
            </a:r>
            <a:r>
              <a:rPr lang="en-US" sz="2400" dirty="0" err="1">
                <a:solidFill>
                  <a:srgbClr val="0000FF"/>
                </a:solidFill>
              </a:rPr>
              <a:t>sleep;and</a:t>
            </a:r>
            <a:r>
              <a:rPr lang="en-US" sz="2400" dirty="0">
                <a:solidFill>
                  <a:srgbClr val="0000FF"/>
                </a:solidFill>
              </a:rPr>
              <a:t> while he was sleeping, he took one of the man’s ribs</a:t>
            </a:r>
            <a:r>
              <a:rPr lang="en-US" sz="2400" baseline="30000" dirty="0">
                <a:solidFill>
                  <a:srgbClr val="0000FF"/>
                </a:solidFill>
              </a:rPr>
              <a:t> </a:t>
            </a:r>
            <a:r>
              <a:rPr lang="en-US" sz="2400" dirty="0">
                <a:solidFill>
                  <a:srgbClr val="0000FF"/>
                </a:solidFill>
              </a:rPr>
              <a:t>and then closed up the place with </a:t>
            </a:r>
            <a:r>
              <a:rPr lang="en-US" sz="2400" dirty="0" err="1">
                <a:solidFill>
                  <a:srgbClr val="0000FF"/>
                </a:solidFill>
              </a:rPr>
              <a:t>flesh.Then</a:t>
            </a:r>
            <a:r>
              <a:rPr lang="en-US" sz="2400" dirty="0">
                <a:solidFill>
                  <a:srgbClr val="0000FF"/>
                </a:solidFill>
              </a:rPr>
              <a:t> the Lord God made a woman from the rib</a:t>
            </a:r>
            <a:r>
              <a:rPr lang="en-US" sz="2400" baseline="30000" dirty="0">
                <a:solidFill>
                  <a:srgbClr val="0000FF"/>
                </a:solidFill>
              </a:rPr>
              <a:t> </a:t>
            </a:r>
            <a:r>
              <a:rPr lang="en-US" sz="2400" dirty="0">
                <a:solidFill>
                  <a:srgbClr val="0000FF"/>
                </a:solidFill>
              </a:rPr>
              <a:t>he had taken out of the man, and he brought her to the man”(2:21-22)</a:t>
            </a:r>
            <a:r>
              <a:rPr lang="en-US" sz="2400" dirty="0" smtClean="0">
                <a:solidFill>
                  <a:srgbClr val="0000FF"/>
                </a:solidFill>
              </a:rPr>
              <a:t>. </a:t>
            </a:r>
            <a:r>
              <a:rPr lang="en-US" sz="2400" dirty="0" smtClean="0"/>
              <a:t>(</a:t>
            </a:r>
            <a:r>
              <a:rPr lang="en-US" sz="2400" dirty="0"/>
              <a:t>2)She came from a perfect </a:t>
            </a:r>
            <a:r>
              <a:rPr lang="en-US" sz="2400" dirty="0" err="1"/>
              <a:t>environment:Eden</a:t>
            </a:r>
            <a:r>
              <a:rPr lang="en-US" sz="2400" dirty="0"/>
              <a:t> was Her home. </a:t>
            </a:r>
            <a:endParaRPr lang="en-US" sz="2400" dirty="0">
              <a:solidFill>
                <a:srgbClr val="0000FF"/>
              </a:solidFill>
            </a:endParaRPr>
          </a:p>
        </p:txBody>
      </p:sp>
      <p:sp>
        <p:nvSpPr>
          <p:cNvPr id="5" name="TextBox 4"/>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(8)</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39409616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8922"/>
            <a:ext cx="9187896" cy="1200328"/>
          </a:xfrm>
          <a:prstGeom prst="rect">
            <a:avLst/>
          </a:prstGeom>
        </p:spPr>
        <p:txBody>
          <a:bodyPr wrap="square">
            <a:spAutoFit/>
          </a:bodyPr>
          <a:lstStyle/>
          <a:p>
            <a:r>
              <a:rPr lang="zh-TW" altLang="en-US" sz="2400" b="1"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她不是从他的头里被造出，来统治他的。也不是从他脚里被造出，来受践踏的，而是从</a:t>
            </a:r>
            <a:r>
              <a:rPr lang="zh-CN" altLang="en-US" sz="2400" dirty="0" smtClean="0">
                <a:solidFill>
                  <a:srgbClr val="FF0000"/>
                </a:solidFill>
                <a:latin typeface="华文细黑"/>
                <a:ea typeface="华文细黑"/>
                <a:cs typeface="华文细黑"/>
              </a:rPr>
              <a:t>他的勒内被造</a:t>
            </a:r>
            <a:r>
              <a:rPr lang="zh-CN" altLang="en-US" sz="2400" dirty="0">
                <a:solidFill>
                  <a:srgbClr val="FF0000"/>
                </a:solidFill>
                <a:latin typeface="华文细黑"/>
                <a:ea typeface="华文细黑"/>
                <a:cs typeface="华文细黑"/>
              </a:rPr>
              <a:t>出，与他平等的，在他的胳膊下受到保护，</a:t>
            </a:r>
            <a:r>
              <a:rPr lang="zh-CN" altLang="en-US" sz="2400" dirty="0" smtClean="0">
                <a:solidFill>
                  <a:srgbClr val="FF0000"/>
                </a:solidFill>
                <a:latin typeface="华文细黑"/>
                <a:ea typeface="华文细黑"/>
                <a:cs typeface="华文细黑"/>
              </a:rPr>
              <a:t>在他的心脏附近被爱</a:t>
            </a:r>
            <a:r>
              <a:rPr lang="zh-TW" altLang="en-US" sz="2400" b="1" dirty="0" smtClean="0">
                <a:solidFill>
                  <a:srgbClr val="FF0000"/>
                </a:solidFill>
                <a:latin typeface="华文细黑"/>
                <a:ea typeface="华文细黑"/>
                <a:cs typeface="华文细黑"/>
              </a:rPr>
              <a:t>。</a:t>
            </a:r>
            <a:r>
              <a:rPr lang="en-US" altLang="zh-TW" sz="2400" b="1"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7" name="Rectangle 6"/>
          <p:cNvSpPr/>
          <p:nvPr/>
        </p:nvSpPr>
        <p:spPr>
          <a:xfrm>
            <a:off x="-1" y="1034605"/>
            <a:ext cx="9144001" cy="1200328"/>
          </a:xfrm>
          <a:prstGeom prst="rect">
            <a:avLst/>
          </a:prstGeom>
        </p:spPr>
        <p:txBody>
          <a:bodyPr wrap="square">
            <a:spAutoFit/>
          </a:bodyPr>
          <a:lstStyle/>
          <a:p>
            <a:r>
              <a:rPr lang="en-US" sz="2400" dirty="0"/>
              <a:t>“She was not made out of his head to rule over </a:t>
            </a:r>
            <a:r>
              <a:rPr lang="en-US" sz="2400" dirty="0" err="1"/>
              <a:t>him,nor</a:t>
            </a:r>
            <a:r>
              <a:rPr lang="en-US" sz="2400" dirty="0"/>
              <a:t> out of his feet to be trampled upon by </a:t>
            </a:r>
            <a:r>
              <a:rPr lang="en-US" sz="2400" dirty="0" err="1"/>
              <a:t>him,but</a:t>
            </a:r>
            <a:r>
              <a:rPr lang="en-US" sz="2400" dirty="0"/>
              <a:t> out of his side to be equal with him, under his arm to be </a:t>
            </a:r>
            <a:r>
              <a:rPr lang="en-US" sz="2400" dirty="0" err="1"/>
              <a:t>protected</a:t>
            </a:r>
            <a:r>
              <a:rPr lang="en-US" sz="2400" dirty="0" err="1" smtClean="0"/>
              <a:t>,and</a:t>
            </a:r>
            <a:r>
              <a:rPr lang="en-US" sz="2400" dirty="0" smtClean="0"/>
              <a:t> </a:t>
            </a:r>
            <a:r>
              <a:rPr lang="en-US" sz="2400" dirty="0"/>
              <a:t>near his heart to be loved”(</a:t>
            </a:r>
            <a:r>
              <a:rPr lang="en-US" sz="2400" dirty="0" err="1" smtClean="0"/>
              <a:t>MH</a:t>
            </a:r>
            <a:r>
              <a:rPr lang="en-US" altLang="zh-CN" sz="2400" dirty="0" err="1" smtClean="0"/>
              <a:t>enry</a:t>
            </a:r>
            <a:r>
              <a:rPr lang="en-US" sz="2400" dirty="0" smtClean="0"/>
              <a:t>)</a:t>
            </a:r>
            <a:r>
              <a:rPr lang="en-US" sz="2400" dirty="0"/>
              <a:t>.</a:t>
            </a:r>
            <a:endParaRPr lang="en-US" sz="2400" dirty="0">
              <a:solidFill>
                <a:srgbClr val="0000FF"/>
              </a:solidFill>
            </a:endParaRPr>
          </a:p>
        </p:txBody>
      </p:sp>
      <p:sp>
        <p:nvSpPr>
          <p:cNvPr id="5" name="TextBox 4"/>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(9)</a:t>
            </a:r>
            <a:endParaRPr lang="en-US" sz="2800" dirty="0">
              <a:solidFill>
                <a:srgbClr val="008000"/>
              </a:solidFill>
              <a:latin typeface="Arial Narrow"/>
              <a:ea typeface="华文细黑"/>
              <a:cs typeface="Arial Narrow"/>
            </a:endParaRPr>
          </a:p>
        </p:txBody>
      </p:sp>
      <p:pic>
        <p:nvPicPr>
          <p:cNvPr id="3" name="Picture 2"/>
          <p:cNvPicPr>
            <a:picLocks noChangeAspect="1"/>
          </p:cNvPicPr>
          <p:nvPr/>
        </p:nvPicPr>
        <p:blipFill>
          <a:blip r:embed="rId3"/>
          <a:stretch>
            <a:fillRect/>
          </a:stretch>
        </p:blipFill>
        <p:spPr>
          <a:xfrm>
            <a:off x="1905000" y="2232818"/>
            <a:ext cx="5538026" cy="5538026"/>
          </a:xfrm>
          <a:prstGeom prst="rect">
            <a:avLst/>
          </a:prstGeom>
        </p:spPr>
      </p:pic>
    </p:spTree>
    <p:extLst>
      <p:ext uri="{BB962C8B-B14F-4D97-AF65-F5344CB8AC3E}">
        <p14:creationId xmlns:p14="http://schemas.microsoft.com/office/powerpoint/2010/main" val="15376505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393010</TotalTime>
  <Words>4597</Words>
  <Application>Microsoft Macintosh PowerPoint</Application>
  <PresentationFormat>On-screen Show (4:3)</PresentationFormat>
  <Paragraphs>293</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祝大家… 新年快乐, 婚姻快乐, 和家庭快乐！ 愿基督成为我家之主！ Wishing everyone…  a Happy New Year, a Happy Marriage, and a Happy Home! May Christ be the head of this house!</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2471</cp:revision>
  <cp:lastPrinted>2017-04-20T12:26:42Z</cp:lastPrinted>
  <dcterms:created xsi:type="dcterms:W3CDTF">2016-02-20T15:39:29Z</dcterms:created>
  <dcterms:modified xsi:type="dcterms:W3CDTF">2017-12-31T01:07:51Z</dcterms:modified>
</cp:coreProperties>
</file>