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96" r:id="rId3"/>
    <p:sldId id="306" r:id="rId4"/>
    <p:sldId id="295" r:id="rId5"/>
    <p:sldId id="297" r:id="rId6"/>
    <p:sldId id="292" r:id="rId7"/>
    <p:sldId id="319" r:id="rId8"/>
    <p:sldId id="298" r:id="rId9"/>
    <p:sldId id="314" r:id="rId10"/>
    <p:sldId id="315" r:id="rId11"/>
    <p:sldId id="316" r:id="rId12"/>
    <p:sldId id="300" r:id="rId13"/>
    <p:sldId id="302" r:id="rId14"/>
    <p:sldId id="313" r:id="rId15"/>
    <p:sldId id="317" r:id="rId16"/>
    <p:sldId id="318" r:id="rId17"/>
    <p:sldId id="304" r:id="rId18"/>
    <p:sldId id="305" r:id="rId19"/>
    <p:sldId id="260" r:id="rId20"/>
    <p:sldId id="320" r:id="rId21"/>
    <p:sldId id="32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42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3/7/17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3/7/17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art4china@ao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二零一七年三</a:t>
            </a:r>
            <a:r>
              <a:rPr lang="zh-CN" altLang="en-US" sz="3600" dirty="0">
                <a:solidFill>
                  <a:schemeClr val="tx1"/>
                </a:solidFill>
                <a:latin typeface="Arial Narrow"/>
                <a:ea typeface="华文细黑"/>
                <a:cs typeface="Arial Narrow"/>
              </a:rPr>
              <a:t>月十二日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March 12,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活的</a:t>
            </a:r>
            <a:r>
              <a:rPr lang="en-US" sz="3600" b="1" dirty="0" smtClean="0">
                <a:solidFill>
                  <a:srgbClr val="660066"/>
                </a:solidFill>
              </a:rPr>
              <a:t>教会</a:t>
            </a:r>
            <a:r>
              <a:rPr lang="en-US" sz="3600" dirty="0" smtClean="0">
                <a:solidFill>
                  <a:srgbClr val="660066"/>
                </a:solidFill>
              </a:rPr>
              <a:t>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“Living 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启示录</a:t>
            </a:r>
            <a:r>
              <a:rPr lang="zh-CN" altLang="zh-CN" sz="3600" b="1" dirty="0">
                <a:solidFill>
                  <a:srgbClr val="FF0000"/>
                </a:solidFill>
                <a:latin typeface="华文细黑"/>
                <a:ea typeface="华文细黑"/>
                <a:cs typeface="华文细黑"/>
              </a:rPr>
              <a:t>3</a:t>
            </a:r>
            <a:r>
              <a:rPr lang="en-US" altLang="zh-CN" sz="3600" b="1" dirty="0" smtClean="0">
                <a:solidFill>
                  <a:srgbClr val="FF0000"/>
                </a:solidFill>
                <a:latin typeface="华文细黑"/>
                <a:ea typeface="华文细黑"/>
                <a:cs typeface="华文细黑"/>
              </a:rPr>
              <a:t>:7-13</a:t>
            </a:r>
          </a:p>
          <a:p>
            <a:pPr algn="l"/>
            <a:r>
              <a:rPr lang="zh-TW" altLang="en-US"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曾遵守我的道，没有弃绝我的名</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a:t>
            </a:r>
            <a:r>
              <a:rPr lang="en-US" altLang="zh-CN" sz="3600" b="1" dirty="0" smtClean="0">
                <a:solidFill>
                  <a:srgbClr val="008000"/>
                </a:solidFill>
                <a:latin typeface="华文细黑"/>
                <a:ea typeface="华文细黑"/>
                <a:cs typeface="华文细黑"/>
              </a:rPr>
              <a:t>3:8b).</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Text:Rev.</a:t>
            </a:r>
            <a:r>
              <a:rPr lang="en-US" altLang="zh-CN" sz="3600" b="1" dirty="0" smtClean="0">
                <a:solidFill>
                  <a:srgbClr val="FF0000"/>
                </a:solidFill>
                <a:latin typeface="Arial Narrow"/>
                <a:ea typeface="华文细黑"/>
                <a:cs typeface="Arial Narrow"/>
              </a:rPr>
              <a:t>3</a:t>
            </a:r>
            <a:r>
              <a:rPr lang="en-US" sz="3600" b="1" dirty="0" smtClean="0">
                <a:solidFill>
                  <a:srgbClr val="FF0000"/>
                </a:solidFill>
                <a:latin typeface="Arial Narrow"/>
                <a:ea typeface="华文细黑"/>
                <a:cs typeface="Arial Narrow"/>
              </a:rPr>
              <a:t>:7-13 </a:t>
            </a:r>
            <a:endParaRPr lang="en-US" sz="3600" dirty="0">
              <a:solidFill>
                <a:srgbClr val="FF0000"/>
              </a:solidFill>
              <a:latin typeface="Arial Narrow"/>
              <a:ea typeface="华文细黑"/>
              <a:cs typeface="Arial Narrow"/>
            </a:endParaRPr>
          </a:p>
          <a:p>
            <a:pPr algn="l"/>
            <a:r>
              <a:rPr lang="en-US" sz="3600" dirty="0" smtClean="0">
                <a:solidFill>
                  <a:srgbClr val="008000"/>
                </a:solidFill>
                <a:latin typeface="Arial Narrow"/>
                <a:ea typeface="华文细黑"/>
                <a:cs typeface="Arial Narrow"/>
              </a:rPr>
              <a:t>“</a:t>
            </a:r>
            <a:r>
              <a:rPr lang="en-US" sz="3600" dirty="0" smtClean="0">
                <a:solidFill>
                  <a:srgbClr val="008000"/>
                </a:solidFill>
                <a:latin typeface="Arial Narrow"/>
                <a:cs typeface="Arial Narrow"/>
              </a:rPr>
              <a:t>You </a:t>
            </a:r>
            <a:r>
              <a:rPr lang="en-US" sz="3600" dirty="0">
                <a:solidFill>
                  <a:srgbClr val="008000"/>
                </a:solidFill>
                <a:latin typeface="Arial Narrow"/>
                <a:cs typeface="Arial Narrow"/>
              </a:rPr>
              <a:t>have kept my word and have not denied my name”(Rev.3:8b). </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5693865"/>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C</a:t>
            </a:r>
            <a:r>
              <a:rPr lang="zh-CN" altLang="en-US" sz="2800" b="1" dirty="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胜过撒但一会的阻挡</a:t>
            </a:r>
            <a:r>
              <a:rPr lang="zh-CN" altLang="zh-TW" sz="2800" b="1" dirty="0" smtClean="0">
                <a:solidFill>
                  <a:srgbClr val="FF0000"/>
                </a:solidFill>
                <a:latin typeface="华文细黑"/>
                <a:ea typeface="华文细黑"/>
                <a:cs typeface="华文细黑"/>
              </a:rPr>
              <a:t>。</a:t>
            </a:r>
            <a:r>
              <a:rPr lang="zh-CN" altLang="zh-TW" sz="2800" b="1" dirty="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那撒但一会的，自称是犹太人，其实不是犹太人，乃是说谎话的，我要使他们来在你脚前下拜，也使他们知道我是已经爱你</a:t>
            </a:r>
            <a:r>
              <a:rPr lang="zh-TW" altLang="en-US" sz="2800" dirty="0" smtClean="0">
                <a:solidFill>
                  <a:srgbClr val="FF0000"/>
                </a:solidFill>
                <a:latin typeface="华文细黑"/>
                <a:ea typeface="华文细黑"/>
                <a:cs typeface="华文细黑"/>
              </a:rPr>
              <a:t>了</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3:9</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我们并不是与属血气的争战（</a:t>
            </a:r>
            <a:r>
              <a:rPr lang="zh-CN" altLang="en-US" sz="2800" dirty="0" smtClean="0">
                <a:solidFill>
                  <a:srgbClr val="FF0000"/>
                </a:solidFill>
                <a:latin typeface="华文细黑"/>
                <a:ea typeface="华文细黑"/>
                <a:cs typeface="华文细黑"/>
              </a:rPr>
              <a:t>弗</a:t>
            </a:r>
            <a:r>
              <a:rPr lang="en-US" altLang="zh-CN" sz="2800" dirty="0" smtClean="0">
                <a:solidFill>
                  <a:srgbClr val="FF0000"/>
                </a:solidFill>
                <a:latin typeface="华文细黑"/>
                <a:ea typeface="华文细黑"/>
                <a:cs typeface="华文细黑"/>
              </a:rPr>
              <a:t>6:12</a:t>
            </a:r>
            <a:r>
              <a:rPr lang="zh-CN" altLang="en-US" sz="2800" dirty="0" smtClean="0">
                <a:solidFill>
                  <a:srgbClr val="FF0000"/>
                </a:solidFill>
                <a:latin typeface="华文细黑"/>
                <a:ea typeface="华文细黑"/>
                <a:cs typeface="华文细黑"/>
              </a:rPr>
              <a:t>）。他们怎么反对的？</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（一）反对派排斥犹太信徒参加。</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（二）反对派使用欺骗的方法（</a:t>
            </a:r>
            <a:r>
              <a:rPr lang="en-US" altLang="zh-CN" sz="2800" dirty="0" smtClean="0">
                <a:solidFill>
                  <a:srgbClr val="FF0000"/>
                </a:solidFill>
                <a:latin typeface="华文细黑"/>
                <a:ea typeface="华文细黑"/>
                <a:cs typeface="华文细黑"/>
              </a:rPr>
              <a:t>12:10</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有阻碍也有机会。</a:t>
            </a:r>
            <a:r>
              <a:rPr lang="en-US" sz="2800" dirty="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（林前</a:t>
            </a:r>
            <a:r>
              <a:rPr lang="en-US" altLang="zh-CN" sz="2800" dirty="0" smtClean="0">
                <a:solidFill>
                  <a:srgbClr val="FF0000"/>
                </a:solidFill>
                <a:latin typeface="华文细黑"/>
                <a:ea typeface="华文细黑"/>
                <a:cs typeface="华文细黑"/>
              </a:rPr>
              <a:t>16:9</a:t>
            </a:r>
            <a:r>
              <a:rPr lang="zh-CN" altLang="en-US" sz="2800" dirty="0" smtClean="0">
                <a:solidFill>
                  <a:srgbClr val="FF0000"/>
                </a:solidFill>
                <a:latin typeface="华文细黑"/>
                <a:ea typeface="华文细黑"/>
                <a:cs typeface="华文细黑"/>
              </a:rPr>
              <a:t>）。不信看到阻碍，信</a:t>
            </a:r>
            <a:r>
              <a:rPr lang="zh-CN" altLang="en-US" sz="2800" dirty="0">
                <a:solidFill>
                  <a:srgbClr val="FF0000"/>
                </a:solidFill>
                <a:latin typeface="华文细黑"/>
                <a:ea typeface="华文细黑"/>
                <a:cs typeface="华文细黑"/>
              </a:rPr>
              <a:t>则</a:t>
            </a:r>
            <a:r>
              <a:rPr lang="zh-CN" altLang="en-US" sz="2800" dirty="0" smtClean="0">
                <a:solidFill>
                  <a:srgbClr val="FF0000"/>
                </a:solidFill>
                <a:latin typeface="华文细黑"/>
                <a:ea typeface="华文细黑"/>
                <a:cs typeface="华文细黑"/>
              </a:rPr>
              <a:t>看到机会。</a:t>
            </a:r>
            <a:endParaRPr lang="en-US" altLang="zh-CN" sz="2800" dirty="0" smtClean="0">
              <a:solidFill>
                <a:srgbClr val="FF0000"/>
              </a:solidFill>
              <a:latin typeface="华文细黑"/>
              <a:ea typeface="华文细黑"/>
              <a:cs typeface="华文细黑"/>
            </a:endParaRPr>
          </a:p>
          <a:p>
            <a:r>
              <a:rPr lang="en-US" sz="2400" b="1" dirty="0">
                <a:latin typeface="Arial Narrow"/>
                <a:cs typeface="Arial Narrow"/>
              </a:rPr>
              <a:t>C. Overcame obstacle of Satanic opposition. </a:t>
            </a:r>
            <a:r>
              <a:rPr lang="en-US" sz="2400" dirty="0">
                <a:latin typeface="Arial Narrow"/>
                <a:cs typeface="Arial Narrow"/>
              </a:rPr>
              <a:t>“I will make those who are of the synagogue of Satan, who claim to be Jews though they are not, but are liars—I will make them come and fall down at your feet and acknowledge that I have loved you”(3:9). We do not battle against flesh and blood(Eph.6:12).How were they opposed? (1</a:t>
            </a:r>
            <a:r>
              <a:rPr lang="en-US" sz="2400" dirty="0" smtClean="0">
                <a:latin typeface="Arial Narrow"/>
                <a:cs typeface="Arial Narrow"/>
              </a:rPr>
              <a:t>) Opposition </a:t>
            </a:r>
            <a:r>
              <a:rPr lang="en-US" sz="2400" dirty="0">
                <a:latin typeface="Arial Narrow"/>
                <a:cs typeface="Arial Narrow"/>
              </a:rPr>
              <a:t>excluded Jewish believers from attending.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Opposition used false accusations(12:10).There were obstacles and opportunities(1Cor.16:9).Unbelief sees the </a:t>
            </a:r>
            <a:r>
              <a:rPr lang="en-US" sz="2400" dirty="0" err="1">
                <a:latin typeface="Arial Narrow"/>
                <a:cs typeface="Arial Narrow"/>
              </a:rPr>
              <a:t>obstacles,faith</a:t>
            </a:r>
            <a:r>
              <a:rPr lang="en-US" sz="2400" dirty="0">
                <a:latin typeface="Arial Narrow"/>
                <a:cs typeface="Arial Narrow"/>
              </a:rPr>
              <a:t> sees the opportunities. </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Tree>
    <p:extLst>
      <p:ext uri="{BB962C8B-B14F-4D97-AF65-F5344CB8AC3E}">
        <p14:creationId xmlns:p14="http://schemas.microsoft.com/office/powerpoint/2010/main" val="35441078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6124754"/>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支取</a:t>
            </a:r>
            <a:r>
              <a:rPr lang="zh-CN" altLang="en-US" sz="2800" b="1" dirty="0" smtClean="0">
                <a:solidFill>
                  <a:srgbClr val="FF0000"/>
                </a:solidFill>
                <a:latin typeface="华文细黑"/>
                <a:ea typeface="华文细黑"/>
                <a:cs typeface="华文细黑"/>
              </a:rPr>
              <a:t>神的应许</a:t>
            </a:r>
            <a:r>
              <a:rPr lang="zh-CN" altLang="zh-TW" sz="2800" b="1"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你既遵守我忍耐的道，我必在普天下人受试炼的时候</a:t>
            </a:r>
            <a:r>
              <a:rPr lang="zh-TW" altLang="en-US" sz="2800" dirty="0">
                <a:solidFill>
                  <a:srgbClr val="FF0000"/>
                </a:solidFill>
                <a:latin typeface="华文细黑"/>
                <a:ea typeface="华文细黑"/>
                <a:cs typeface="华文细黑"/>
              </a:rPr>
              <a:t>，保守你免去你</a:t>
            </a:r>
            <a:r>
              <a:rPr lang="zh-TW" altLang="en-US" sz="2800" dirty="0" smtClean="0">
                <a:solidFill>
                  <a:srgbClr val="FF0000"/>
                </a:solidFill>
                <a:latin typeface="华文细黑"/>
                <a:ea typeface="华文细黑"/>
                <a:cs typeface="华文细黑"/>
              </a:rPr>
              <a:t>的试炼</a:t>
            </a:r>
            <a:r>
              <a:rPr lang="en-US"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3:4</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（一）神会管理我的仇敌。如果我们管理神的工作，神就会管理我们的战争。</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二）神会保守信徒免去大患难。这是指“雅各的患难时间</a:t>
            </a:r>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16-19</a:t>
            </a:r>
            <a:r>
              <a:rPr lang="zh-CN" altLang="en-US" sz="2800" dirty="0" smtClean="0">
                <a:solidFill>
                  <a:srgbClr val="FF0000"/>
                </a:solidFill>
                <a:latin typeface="华文细黑"/>
                <a:ea typeface="华文细黑"/>
                <a:cs typeface="华文细黑"/>
              </a:rPr>
              <a:t>）。七年灾难以前教会要被提（</a:t>
            </a:r>
            <a:r>
              <a:rPr lang="en-US" altLang="zh-CN" sz="2800" dirty="0" smtClean="0">
                <a:solidFill>
                  <a:srgbClr val="FF0000"/>
                </a:solidFill>
                <a:latin typeface="华文细黑"/>
                <a:ea typeface="华文细黑"/>
                <a:cs typeface="华文细黑"/>
              </a:rPr>
              <a:t>4:1-2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D. Claimed God’s promises. “</a:t>
            </a:r>
            <a:r>
              <a:rPr lang="en-US" sz="2800" dirty="0">
                <a:latin typeface="Arial Narrow"/>
                <a:cs typeface="Arial Narrow"/>
              </a:rPr>
              <a:t>Since you have kept my command to endure </a:t>
            </a:r>
            <a:r>
              <a:rPr lang="en-US" sz="2800" dirty="0" err="1">
                <a:latin typeface="Arial Narrow"/>
                <a:cs typeface="Arial Narrow"/>
              </a:rPr>
              <a:t>patiently</a:t>
            </a:r>
            <a:r>
              <a:rPr lang="en-US" sz="2800" dirty="0" err="1" smtClean="0">
                <a:latin typeface="Arial Narrow"/>
                <a:cs typeface="Arial Narrow"/>
              </a:rPr>
              <a:t>,I</a:t>
            </a:r>
            <a:r>
              <a:rPr lang="en-US" sz="2800" dirty="0" smtClean="0">
                <a:latin typeface="Arial Narrow"/>
                <a:cs typeface="Arial Narrow"/>
              </a:rPr>
              <a:t> </a:t>
            </a:r>
            <a:r>
              <a:rPr lang="en-US" sz="2800" dirty="0">
                <a:latin typeface="Arial Narrow"/>
                <a:cs typeface="Arial Narrow"/>
              </a:rPr>
              <a:t>will also keep you from the hour of trial that is going to come on the whole world to test the inhabitants of the earth”(3:10)</a:t>
            </a:r>
            <a:r>
              <a:rPr lang="en-US" sz="2800" dirty="0" smtClean="0">
                <a:latin typeface="Arial Narrow"/>
                <a:cs typeface="Arial Narrow"/>
              </a:rPr>
              <a:t>.</a:t>
            </a:r>
            <a:endParaRPr lang="en-US" sz="2800" dirty="0">
              <a:latin typeface="Arial Narrow"/>
              <a:cs typeface="Arial Narrow"/>
            </a:endParaRPr>
          </a:p>
          <a:p>
            <a:r>
              <a:rPr lang="en-US" sz="2800" dirty="0">
                <a:latin typeface="Arial Narrow"/>
                <a:cs typeface="Arial Narrow"/>
              </a:rPr>
              <a:t>(1) God would take care of our enemies. If we take care of God’s work, God will take care of our battles.</a:t>
            </a:r>
          </a:p>
          <a:p>
            <a:r>
              <a:rPr lang="en-US" sz="2800" dirty="0">
                <a:latin typeface="Arial Narrow"/>
                <a:cs typeface="Arial Narrow"/>
              </a:rPr>
              <a:t>(2) God would keep believers from Tribulation. This is a reference to the “time of Jacob’s trouble”(Rev.6-19). </a:t>
            </a:r>
            <a:r>
              <a:rPr lang="en-US" sz="2800" dirty="0" smtClean="0">
                <a:latin typeface="Arial Narrow"/>
                <a:cs typeface="Arial Narrow"/>
              </a:rPr>
              <a:t>Church </a:t>
            </a:r>
            <a:r>
              <a:rPr lang="en-US" sz="2800" dirty="0">
                <a:latin typeface="Arial Narrow"/>
                <a:cs typeface="Arial Narrow"/>
              </a:rPr>
              <a:t>will be raptured before the Tribulation Period of 7 years(4:1-2).</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45841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val="26881391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124754"/>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没有责备的话给受逼迫的教会（</a:t>
            </a:r>
            <a:r>
              <a:rPr lang="en-US" altLang="zh-CN" sz="2800" dirty="0" smtClean="0">
                <a:solidFill>
                  <a:srgbClr val="FF0000"/>
                </a:solidFill>
                <a:latin typeface="华文细黑"/>
                <a:ea typeface="华文细黑"/>
                <a:cs typeface="华文细黑"/>
              </a:rPr>
              <a:t>2:8-11</a:t>
            </a:r>
            <a:r>
              <a:rPr lang="zh-CN" altLang="en-US" sz="2800" dirty="0" smtClean="0">
                <a:solidFill>
                  <a:srgbClr val="FF0000"/>
                </a:solidFill>
                <a:latin typeface="华文细黑"/>
                <a:ea typeface="华文细黑"/>
                <a:cs typeface="华文细黑"/>
              </a:rPr>
              <a:t>）和活的教会。</a:t>
            </a:r>
            <a:endParaRPr lang="en-US" altLang="zh-TW" sz="2800" dirty="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。没有无爱但有爱。</a:t>
            </a:r>
            <a:r>
              <a:rPr lang="zh-CN" altLang="en-US" sz="2800" dirty="0" smtClean="0">
                <a:solidFill>
                  <a:srgbClr val="FF0000"/>
                </a:solidFill>
                <a:latin typeface="华文细黑"/>
                <a:ea typeface="华文细黑"/>
                <a:cs typeface="华文细黑"/>
              </a:rPr>
              <a:t>这是“弟兄相爱”的教会。</a:t>
            </a:r>
            <a:endParaRPr lang="en-US" altLang="zh-CN"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。没有妥协但忠心。</a:t>
            </a:r>
            <a:r>
              <a:rPr lang="zh-CN" altLang="en-US" sz="2800" dirty="0" smtClean="0">
                <a:solidFill>
                  <a:srgbClr val="FF0000"/>
                </a:solidFill>
                <a:latin typeface="华文细黑"/>
                <a:ea typeface="华文细黑"/>
                <a:cs typeface="华文细黑"/>
              </a:rPr>
              <a:t>这是没有弃绝神的名。</a:t>
            </a:r>
            <a:endParaRPr lang="en-US" altLang="zh-CN"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C</a:t>
            </a:r>
            <a:r>
              <a:rPr lang="zh-CN" altLang="en-US" sz="2800" b="1" dirty="0" smtClean="0">
                <a:solidFill>
                  <a:srgbClr val="FF0000"/>
                </a:solidFill>
                <a:latin typeface="华文细黑"/>
                <a:ea typeface="华文细黑"/>
                <a:cs typeface="华文细黑"/>
              </a:rPr>
              <a:t>。没有腐败但顺服。</a:t>
            </a:r>
            <a:r>
              <a:rPr lang="zh-CN" altLang="en-US" sz="2800" dirty="0" smtClean="0">
                <a:solidFill>
                  <a:srgbClr val="FF0000"/>
                </a:solidFill>
                <a:latin typeface="华文细黑"/>
                <a:ea typeface="华文细黑"/>
                <a:cs typeface="华文细黑"/>
              </a:rPr>
              <a:t>这是保守神道的教会。</a:t>
            </a:r>
            <a:endParaRPr lang="en-US" altLang="zh-CN"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。没有死了但活着。</a:t>
            </a:r>
            <a:r>
              <a:rPr lang="zh-CN" altLang="en-US" sz="2800" dirty="0">
                <a:solidFill>
                  <a:srgbClr val="FF0000"/>
                </a:solidFill>
                <a:latin typeface="华文细黑"/>
                <a:ea typeface="华文细黑"/>
                <a:cs typeface="华文细黑"/>
              </a:rPr>
              <a:t>这</a:t>
            </a:r>
            <a:r>
              <a:rPr lang="zh-CN" altLang="en-US" sz="2800" dirty="0" smtClean="0">
                <a:solidFill>
                  <a:srgbClr val="FF0000"/>
                </a:solidFill>
                <a:latin typeface="华文细黑"/>
                <a:ea typeface="华文细黑"/>
                <a:cs typeface="华文细黑"/>
              </a:rPr>
              <a:t>是遵守神忍耐的道。</a:t>
            </a:r>
            <a:endParaRPr lang="en-US" altLang="zh-CN" sz="2800" dirty="0" smtClean="0">
              <a:solidFill>
                <a:srgbClr val="FF0000"/>
              </a:solidFill>
              <a:latin typeface="华文细黑"/>
              <a:ea typeface="华文细黑"/>
              <a:cs typeface="华文细黑"/>
            </a:endParaRPr>
          </a:p>
          <a:p>
            <a:r>
              <a:rPr lang="en-US" altLang="zh-CN" sz="2800" dirty="0" smtClean="0">
                <a:latin typeface="Arial Narrow"/>
                <a:cs typeface="Arial Narrow"/>
              </a:rPr>
              <a:t>There is</a:t>
            </a:r>
            <a:r>
              <a:rPr lang="en-US" sz="2800" dirty="0" smtClean="0">
                <a:latin typeface="Arial Narrow"/>
                <a:cs typeface="Arial Narrow"/>
              </a:rPr>
              <a:t> no </a:t>
            </a:r>
            <a:r>
              <a:rPr lang="en-US" sz="2800" dirty="0">
                <a:latin typeface="Arial Narrow"/>
                <a:cs typeface="Arial Narrow"/>
              </a:rPr>
              <a:t>word of condemnation </a:t>
            </a:r>
            <a:r>
              <a:rPr lang="en-US" sz="2800" dirty="0" smtClean="0">
                <a:latin typeface="Arial Narrow"/>
                <a:cs typeface="Arial Narrow"/>
              </a:rPr>
              <a:t>for persecuted </a:t>
            </a:r>
            <a:r>
              <a:rPr lang="en-US" sz="2800" dirty="0">
                <a:latin typeface="Arial Narrow"/>
                <a:cs typeface="Arial Narrow"/>
              </a:rPr>
              <a:t>Church(2:8-11) </a:t>
            </a:r>
            <a:r>
              <a:rPr lang="en-US" sz="2800" dirty="0" smtClean="0">
                <a:latin typeface="Arial Narrow"/>
                <a:cs typeface="Arial Narrow"/>
              </a:rPr>
              <a:t>and </a:t>
            </a:r>
            <a:r>
              <a:rPr lang="en-US" sz="2800" dirty="0">
                <a:latin typeface="Arial Narrow"/>
                <a:cs typeface="Arial Narrow"/>
              </a:rPr>
              <a:t>living Church.</a:t>
            </a:r>
          </a:p>
          <a:p>
            <a:r>
              <a:rPr lang="en-US" sz="2800" b="1" dirty="0">
                <a:latin typeface="Arial Narrow"/>
                <a:cs typeface="Arial Narrow"/>
              </a:rPr>
              <a:t>A. Not </a:t>
            </a:r>
            <a:r>
              <a:rPr lang="en-US" sz="2800" b="1" dirty="0" smtClean="0">
                <a:latin typeface="Arial Narrow"/>
                <a:cs typeface="Arial Narrow"/>
              </a:rPr>
              <a:t>loveless, </a:t>
            </a:r>
            <a:r>
              <a:rPr lang="en-US" sz="2800" b="1" dirty="0">
                <a:latin typeface="Arial Narrow"/>
                <a:cs typeface="Arial Narrow"/>
              </a:rPr>
              <a:t>but loving. </a:t>
            </a:r>
            <a:r>
              <a:rPr lang="en-US" sz="2800" dirty="0">
                <a:latin typeface="Arial Narrow"/>
                <a:cs typeface="Arial Narrow"/>
              </a:rPr>
              <a:t>This is the church of “brotherly love.”</a:t>
            </a:r>
          </a:p>
          <a:p>
            <a:r>
              <a:rPr lang="en-US" sz="2800" b="1" dirty="0">
                <a:latin typeface="Arial Narrow"/>
                <a:cs typeface="Arial Narrow"/>
              </a:rPr>
              <a:t>B. Not </a:t>
            </a:r>
            <a:r>
              <a:rPr lang="en-US" sz="2800" b="1" dirty="0" smtClean="0">
                <a:latin typeface="Arial Narrow"/>
                <a:cs typeface="Arial Narrow"/>
              </a:rPr>
              <a:t>compromising, </a:t>
            </a:r>
            <a:r>
              <a:rPr lang="en-US" sz="2800" b="1" dirty="0">
                <a:latin typeface="Arial Narrow"/>
                <a:cs typeface="Arial Narrow"/>
              </a:rPr>
              <a:t>but faithful.</a:t>
            </a:r>
            <a:r>
              <a:rPr lang="en-US" sz="2800" dirty="0">
                <a:latin typeface="Arial Narrow"/>
                <a:cs typeface="Arial Narrow"/>
              </a:rPr>
              <a:t> This is the church not denying God’s name. </a:t>
            </a:r>
          </a:p>
          <a:p>
            <a:r>
              <a:rPr lang="en-US" sz="2800" b="1" dirty="0">
                <a:latin typeface="Arial Narrow"/>
                <a:cs typeface="Arial Narrow"/>
              </a:rPr>
              <a:t>C. Not </a:t>
            </a:r>
            <a:r>
              <a:rPr lang="en-US" sz="2800" b="1" dirty="0" smtClean="0">
                <a:latin typeface="Arial Narrow"/>
                <a:cs typeface="Arial Narrow"/>
              </a:rPr>
              <a:t>corrupt, </a:t>
            </a:r>
            <a:r>
              <a:rPr lang="en-US" sz="2800" b="1" dirty="0">
                <a:latin typeface="Arial Narrow"/>
                <a:cs typeface="Arial Narrow"/>
              </a:rPr>
              <a:t>but obedient.</a:t>
            </a:r>
            <a:r>
              <a:rPr lang="en-US" sz="2800" dirty="0">
                <a:latin typeface="Arial Narrow"/>
                <a:cs typeface="Arial Narrow"/>
              </a:rPr>
              <a:t> This is the church keeping God’s word.</a:t>
            </a:r>
          </a:p>
          <a:p>
            <a:r>
              <a:rPr lang="en-US" sz="2800" b="1" dirty="0">
                <a:latin typeface="Arial Narrow"/>
                <a:cs typeface="Arial Narrow"/>
              </a:rPr>
              <a:t>D.</a:t>
            </a:r>
            <a:r>
              <a:rPr lang="en-US" sz="2800" dirty="0">
                <a:latin typeface="Arial Narrow"/>
                <a:cs typeface="Arial Narrow"/>
              </a:rPr>
              <a:t> </a:t>
            </a:r>
            <a:r>
              <a:rPr lang="en-US" sz="2800" b="1" dirty="0">
                <a:latin typeface="Arial Narrow"/>
                <a:cs typeface="Arial Narrow"/>
              </a:rPr>
              <a:t>Not </a:t>
            </a:r>
            <a:r>
              <a:rPr lang="en-US" sz="2800" b="1" dirty="0" smtClean="0">
                <a:latin typeface="Arial Narrow"/>
                <a:cs typeface="Arial Narrow"/>
              </a:rPr>
              <a:t>dead, </a:t>
            </a:r>
            <a:r>
              <a:rPr lang="en-US" sz="2800" b="1" dirty="0">
                <a:latin typeface="Arial Narrow"/>
                <a:cs typeface="Arial Narrow"/>
              </a:rPr>
              <a:t>but living.</a:t>
            </a:r>
            <a:r>
              <a:rPr lang="en-US" sz="2800" dirty="0">
                <a:latin typeface="Arial Narrow"/>
                <a:cs typeface="Arial Narrow"/>
              </a:rPr>
              <a:t> This is the church kept God’s command to endure patiently</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124754"/>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我必快来，你要持守你所有的，免得人夺去你</a:t>
            </a:r>
            <a:r>
              <a:rPr lang="zh-TW" altLang="en-US" sz="2800" dirty="0" smtClean="0">
                <a:solidFill>
                  <a:srgbClr val="FF0000"/>
                </a:solidFill>
                <a:latin typeface="华文细黑"/>
                <a:ea typeface="华文细黑"/>
                <a:cs typeface="华文细黑"/>
              </a:rPr>
              <a:t>的冠冕</a:t>
            </a:r>
            <a:r>
              <a:rPr lang="en-US" altLang="zh-TW" sz="2800" dirty="0" smtClean="0">
                <a:solidFill>
                  <a:srgbClr val="FF0000"/>
                </a:solidFill>
                <a:latin typeface="华文细黑"/>
                <a:ea typeface="华文细黑"/>
                <a:cs typeface="华文细黑"/>
              </a:rPr>
              <a:t>”(3:11)</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altLang="zh-TW"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。预备好了！基督快要再来。基督的比喻警告，“</a:t>
            </a:r>
            <a:r>
              <a:rPr lang="zh-TW" altLang="en-US" sz="2800" dirty="0">
                <a:solidFill>
                  <a:srgbClr val="FF0000"/>
                </a:solidFill>
                <a:latin typeface="华文细黑"/>
                <a:ea typeface="华文细黑"/>
                <a:cs typeface="华文细黑"/>
              </a:rPr>
              <a:t>所以你们要儆醒，因为那日子，那时辰，你们</a:t>
            </a:r>
            <a:r>
              <a:rPr lang="zh-TW" altLang="en-US" sz="2800" dirty="0" smtClean="0">
                <a:solidFill>
                  <a:srgbClr val="FF0000"/>
                </a:solidFill>
                <a:latin typeface="华文细黑"/>
                <a:ea typeface="华文细黑"/>
                <a:cs typeface="华文细黑"/>
              </a:rPr>
              <a:t>不知道”（</a:t>
            </a:r>
            <a:r>
              <a:rPr lang="zh-CN" altLang="en-US" sz="2800" dirty="0" smtClean="0">
                <a:solidFill>
                  <a:srgbClr val="FF0000"/>
                </a:solidFill>
                <a:latin typeface="华文细黑"/>
                <a:ea typeface="华文细黑"/>
                <a:cs typeface="华文细黑"/>
              </a:rPr>
              <a:t>太</a:t>
            </a:r>
            <a:r>
              <a:rPr lang="en-US" altLang="zh-CN" sz="2800" dirty="0" smtClean="0">
                <a:solidFill>
                  <a:srgbClr val="FF0000"/>
                </a:solidFill>
                <a:latin typeface="华文细黑"/>
                <a:ea typeface="华文细黑"/>
                <a:cs typeface="华文细黑"/>
              </a:rPr>
              <a:t>25:13</a:t>
            </a:r>
            <a:r>
              <a:rPr lang="zh-CN"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altLang="zh-TW"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。等一下！基督的赞美，“</a:t>
            </a:r>
            <a:r>
              <a:rPr lang="zh-TW" altLang="en-US" sz="2800" dirty="0">
                <a:solidFill>
                  <a:srgbClr val="FF0000"/>
                </a:solidFill>
                <a:latin typeface="华文细黑"/>
                <a:ea typeface="华文细黑"/>
                <a:cs typeface="华文细黑"/>
              </a:rPr>
              <a:t>你这又良善又忠心的仆人。你在不多的事上有忠心，我把许多事派你</a:t>
            </a:r>
            <a:r>
              <a:rPr lang="zh-TW" altLang="en-US" sz="2800" dirty="0" smtClean="0">
                <a:solidFill>
                  <a:srgbClr val="FF0000"/>
                </a:solidFill>
                <a:latin typeface="华文细黑"/>
                <a:ea typeface="华文细黑"/>
                <a:cs typeface="华文细黑"/>
              </a:rPr>
              <a:t>管理</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(25:23</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I am coming </a:t>
            </a:r>
            <a:r>
              <a:rPr lang="en-US" sz="2800" dirty="0" smtClean="0">
                <a:latin typeface="Arial Narrow"/>
                <a:cs typeface="Arial Narrow"/>
              </a:rPr>
              <a:t>soon. Hold </a:t>
            </a:r>
            <a:r>
              <a:rPr lang="en-US" sz="2800" dirty="0">
                <a:latin typeface="Arial Narrow"/>
                <a:cs typeface="Arial Narrow"/>
              </a:rPr>
              <a:t>on to what you have</a:t>
            </a:r>
            <a:r>
              <a:rPr lang="en-US" sz="2800" dirty="0" smtClean="0">
                <a:latin typeface="Arial Narrow"/>
                <a:cs typeface="Arial Narrow"/>
              </a:rPr>
              <a:t>, so </a:t>
            </a:r>
            <a:r>
              <a:rPr lang="en-US" sz="2800" dirty="0">
                <a:latin typeface="Arial Narrow"/>
                <a:cs typeface="Arial Narrow"/>
              </a:rPr>
              <a:t>that no one will take your crown</a:t>
            </a:r>
            <a:r>
              <a:rPr lang="en-US" sz="2800" dirty="0" smtClean="0">
                <a:latin typeface="Arial Narrow"/>
                <a:cs typeface="Arial Narrow"/>
              </a:rPr>
              <a:t>” (</a:t>
            </a:r>
            <a:r>
              <a:rPr lang="en-US" sz="2800" dirty="0">
                <a:latin typeface="Arial Narrow"/>
                <a:cs typeface="Arial Narrow"/>
              </a:rPr>
              <a:t>3:11).</a:t>
            </a:r>
          </a:p>
          <a:p>
            <a:r>
              <a:rPr lang="en-US" sz="2800" b="1" dirty="0">
                <a:latin typeface="Arial Narrow"/>
                <a:cs typeface="Arial Narrow"/>
              </a:rPr>
              <a:t>A. Be ready!</a:t>
            </a:r>
            <a:r>
              <a:rPr lang="en-US" sz="2800" dirty="0">
                <a:latin typeface="Arial Narrow"/>
                <a:cs typeface="Arial Narrow"/>
              </a:rPr>
              <a:t> Christ is coming soon. Christ’s parable warns, “Keep watch, because you do not know the day or the hour”(Mt.25:13).</a:t>
            </a:r>
          </a:p>
          <a:p>
            <a:r>
              <a:rPr lang="en-US" sz="2800" b="1" dirty="0">
                <a:latin typeface="Arial Narrow"/>
                <a:cs typeface="Arial Narrow"/>
              </a:rPr>
              <a:t>B. Hold on!</a:t>
            </a:r>
            <a:r>
              <a:rPr lang="en-US" sz="2800" dirty="0">
                <a:latin typeface="Arial Narrow"/>
                <a:cs typeface="Arial Narrow"/>
              </a:rPr>
              <a:t> Hang in there. Christ’s praise, “Well </a:t>
            </a:r>
            <a:r>
              <a:rPr lang="en-US" sz="2800" dirty="0" err="1">
                <a:latin typeface="Arial Narrow"/>
                <a:cs typeface="Arial Narrow"/>
              </a:rPr>
              <a:t>done,good</a:t>
            </a:r>
            <a:r>
              <a:rPr lang="en-US" sz="2800" dirty="0">
                <a:latin typeface="Arial Narrow"/>
                <a:cs typeface="Arial Narrow"/>
              </a:rPr>
              <a:t> and faithful servant! You have been faithful with a few </a:t>
            </a:r>
            <a:r>
              <a:rPr lang="en-US" sz="2800" dirty="0" err="1">
                <a:latin typeface="Arial Narrow"/>
                <a:cs typeface="Arial Narrow"/>
              </a:rPr>
              <a:t>things</a:t>
            </a:r>
            <a:r>
              <a:rPr lang="en-US" sz="2800" dirty="0" err="1" smtClean="0">
                <a:latin typeface="Arial Narrow"/>
                <a:cs typeface="Arial Narrow"/>
              </a:rPr>
              <a:t>;I</a:t>
            </a:r>
            <a:r>
              <a:rPr lang="en-US" sz="2800" dirty="0" smtClean="0">
                <a:latin typeface="Arial Narrow"/>
                <a:cs typeface="Arial Narrow"/>
              </a:rPr>
              <a:t> </a:t>
            </a:r>
            <a:r>
              <a:rPr lang="en-US" sz="2800" dirty="0">
                <a:latin typeface="Arial Narrow"/>
                <a:cs typeface="Arial Narrow"/>
              </a:rPr>
              <a:t>will put you in charge of many things</a:t>
            </a:r>
            <a:r>
              <a:rPr lang="en-US" sz="2800" dirty="0" smtClean="0">
                <a:latin typeface="Arial Narrow"/>
                <a:cs typeface="Arial Narrow"/>
              </a:rPr>
              <a:t>” (</a:t>
            </a:r>
            <a:r>
              <a:rPr lang="en-US" sz="2800" dirty="0">
                <a:latin typeface="Arial Narrow"/>
                <a:cs typeface="Arial Narrow"/>
              </a:rPr>
              <a:t>Mt.25</a:t>
            </a:r>
            <a:r>
              <a:rPr lang="en-US" sz="2800" dirty="0" smtClean="0">
                <a:latin typeface="Arial Narrow"/>
                <a:cs typeface="Arial Narrow"/>
              </a:rPr>
              <a:t>:23</a:t>
            </a:r>
            <a:r>
              <a:rPr lang="en-US" sz="2800" dirty="0">
                <a:latin typeface="Arial Narrow"/>
                <a:cs typeface="Arial Narrow"/>
              </a:rPr>
              <a:t>).</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5693867"/>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C</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夺去你</a:t>
            </a:r>
            <a:r>
              <a:rPr lang="zh-TW" altLang="en-US" sz="2800" b="1" dirty="0">
                <a:solidFill>
                  <a:srgbClr val="FF0000"/>
                </a:solidFill>
                <a:latin typeface="华文细黑"/>
                <a:ea typeface="华文细黑"/>
                <a:cs typeface="华文细黑"/>
              </a:rPr>
              <a:t>的冠冕</a:t>
            </a:r>
            <a:r>
              <a:rPr lang="zh-TW" altLang="en-US" sz="2800" b="1"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基督的奖品，“</a:t>
            </a:r>
            <a:r>
              <a:rPr lang="zh-TW" altLang="en-US" sz="2800" dirty="0">
                <a:solidFill>
                  <a:srgbClr val="FF0000"/>
                </a:solidFill>
                <a:latin typeface="华文细黑"/>
                <a:ea typeface="华文细黑"/>
                <a:cs typeface="华文细黑"/>
              </a:rPr>
              <a:t>可以进来享受你</a:t>
            </a:r>
            <a:r>
              <a:rPr lang="zh-TW" altLang="en-US" sz="2800" dirty="0" smtClean="0">
                <a:solidFill>
                  <a:srgbClr val="FF0000"/>
                </a:solidFill>
                <a:latin typeface="华文细黑"/>
                <a:ea typeface="华文细黑"/>
                <a:cs typeface="华文细黑"/>
              </a:rPr>
              <a:t>主人的快乐</a:t>
            </a:r>
            <a:r>
              <a:rPr lang="zh-CN" altLang="en-US" sz="2800" dirty="0" smtClean="0">
                <a:solidFill>
                  <a:srgbClr val="FF0000"/>
                </a:solidFill>
                <a:latin typeface="华文细黑"/>
                <a:ea typeface="华文细黑"/>
                <a:cs typeface="华文细黑"/>
              </a:rPr>
              <a:t>”（太</a:t>
            </a:r>
            <a:r>
              <a:rPr lang="en-US" altLang="zh-CN" sz="2800" dirty="0" smtClean="0">
                <a:solidFill>
                  <a:srgbClr val="FF0000"/>
                </a:solidFill>
                <a:latin typeface="华文细黑"/>
                <a:ea typeface="华文细黑"/>
                <a:cs typeface="华文细黑"/>
              </a:rPr>
              <a:t>25:23</a:t>
            </a:r>
            <a:r>
              <a:rPr lang="zh-CN" altLang="en-US" sz="2800" dirty="0" smtClean="0">
                <a:solidFill>
                  <a:srgbClr val="FF0000"/>
                </a:solidFill>
                <a:latin typeface="华文细黑"/>
                <a:ea typeface="华文细黑"/>
                <a:cs typeface="华文细黑"/>
              </a:rPr>
              <a:t>）。给宝座冠冕（林后</a:t>
            </a:r>
            <a:r>
              <a:rPr lang="en-US" altLang="zh-CN" sz="2800" dirty="0" smtClean="0">
                <a:solidFill>
                  <a:srgbClr val="FF0000"/>
                </a:solidFill>
                <a:latin typeface="华文细黑"/>
                <a:ea typeface="华文细黑"/>
                <a:cs typeface="华文细黑"/>
              </a:rPr>
              <a:t>5:10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一）得胜的冠冕。“</a:t>
            </a:r>
            <a:r>
              <a:rPr lang="zh-TW" altLang="en-US" sz="2800" dirty="0">
                <a:solidFill>
                  <a:srgbClr val="FF0000"/>
                </a:solidFill>
                <a:latin typeface="华文细黑"/>
                <a:ea typeface="华文细黑"/>
                <a:cs typeface="华文细黑"/>
              </a:rPr>
              <a:t>凡较力争胜的，诸事都有节制。他们不过是要得能坏的冠冕。我们却是要得不能坏</a:t>
            </a:r>
            <a:r>
              <a:rPr lang="zh-TW" altLang="en-US" sz="2800" dirty="0" smtClean="0">
                <a:solidFill>
                  <a:srgbClr val="FF0000"/>
                </a:solidFill>
                <a:latin typeface="华文细黑"/>
                <a:ea typeface="华文细黑"/>
                <a:cs typeface="华文细黑"/>
              </a:rPr>
              <a:t>的冠冕</a:t>
            </a:r>
            <a:r>
              <a:rPr lang="zh-CN" altLang="en-US" sz="2800" dirty="0" smtClean="0">
                <a:solidFill>
                  <a:srgbClr val="FF0000"/>
                </a:solidFill>
                <a:latin typeface="华文细黑"/>
                <a:ea typeface="华文细黑"/>
                <a:cs typeface="华文细黑"/>
              </a:rPr>
              <a:t>”（林前</a:t>
            </a:r>
            <a:r>
              <a:rPr lang="en-US" altLang="zh-CN" sz="2800" dirty="0" smtClean="0">
                <a:solidFill>
                  <a:srgbClr val="FF0000"/>
                </a:solidFill>
                <a:latin typeface="华文细黑"/>
                <a:ea typeface="华文细黑"/>
                <a:cs typeface="华文细黑"/>
              </a:rPr>
              <a:t>9:25</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人</a:t>
            </a:r>
            <a:r>
              <a:rPr lang="zh-TW" altLang="en-US" sz="2800" dirty="0">
                <a:solidFill>
                  <a:srgbClr val="FF0000"/>
                </a:solidFill>
                <a:latin typeface="华文细黑"/>
                <a:ea typeface="华文细黑"/>
                <a:cs typeface="华文细黑"/>
              </a:rPr>
              <a:t>若在场上比武，非按规矩，</a:t>
            </a:r>
            <a:r>
              <a:rPr lang="zh-TW" altLang="en-US" sz="2800" dirty="0" smtClean="0">
                <a:solidFill>
                  <a:srgbClr val="FF0000"/>
                </a:solidFill>
                <a:latin typeface="华文细黑"/>
                <a:ea typeface="华文细黑"/>
                <a:cs typeface="华文细黑"/>
              </a:rPr>
              <a:t>就不能得冠冕</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提后</a:t>
            </a:r>
            <a:r>
              <a:rPr lang="en-US" altLang="zh-CN" sz="2800" dirty="0" smtClean="0">
                <a:solidFill>
                  <a:srgbClr val="FF0000"/>
                </a:solidFill>
                <a:latin typeface="华文细黑"/>
                <a:ea typeface="华文细黑"/>
                <a:cs typeface="华文细黑"/>
              </a:rPr>
              <a:t>2:5</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C</a:t>
            </a:r>
            <a:r>
              <a:rPr lang="en-US" sz="2800" b="1" dirty="0">
                <a:latin typeface="Arial Narrow"/>
                <a:cs typeface="Arial Narrow"/>
              </a:rPr>
              <a:t>. Take your crown</a:t>
            </a:r>
            <a:r>
              <a:rPr lang="en-US" sz="2800" b="1" dirty="0" smtClean="0">
                <a:latin typeface="Arial Narrow"/>
                <a:cs typeface="Arial Narrow"/>
              </a:rPr>
              <a:t>! </a:t>
            </a:r>
            <a:r>
              <a:rPr lang="en-US" sz="2800" dirty="0" smtClean="0">
                <a:latin typeface="Arial Narrow"/>
                <a:cs typeface="Arial Narrow"/>
              </a:rPr>
              <a:t>Christ’s </a:t>
            </a:r>
            <a:r>
              <a:rPr lang="en-US" sz="2800" dirty="0" err="1">
                <a:latin typeface="Arial Narrow"/>
                <a:cs typeface="Arial Narrow"/>
              </a:rPr>
              <a:t>reward</a:t>
            </a:r>
            <a:r>
              <a:rPr lang="en-US" sz="2800" dirty="0" err="1" smtClean="0">
                <a:latin typeface="Arial Narrow"/>
                <a:cs typeface="Arial Narrow"/>
              </a:rPr>
              <a:t>,“</a:t>
            </a:r>
            <a:r>
              <a:rPr lang="en-US" sz="2800" dirty="0" err="1">
                <a:latin typeface="Arial Narrow"/>
                <a:cs typeface="Arial Narrow"/>
              </a:rPr>
              <a:t>Come</a:t>
            </a:r>
            <a:r>
              <a:rPr lang="en-US" sz="2800" dirty="0">
                <a:latin typeface="Arial Narrow"/>
                <a:cs typeface="Arial Narrow"/>
              </a:rPr>
              <a:t> and share your master’s </a:t>
            </a:r>
            <a:r>
              <a:rPr lang="en-US" sz="2800" dirty="0" smtClean="0">
                <a:latin typeface="Arial Narrow"/>
                <a:cs typeface="Arial Narrow"/>
              </a:rPr>
              <a:t>happiness</a:t>
            </a:r>
            <a:r>
              <a:rPr lang="en-US" sz="2800" dirty="0">
                <a:latin typeface="Arial Narrow"/>
                <a:cs typeface="Arial Narrow"/>
              </a:rPr>
              <a:t>!</a:t>
            </a:r>
            <a:r>
              <a:rPr lang="en-US" sz="2800" dirty="0" smtClean="0">
                <a:latin typeface="Arial Narrow"/>
                <a:cs typeface="Arial Narrow"/>
              </a:rPr>
              <a:t>” (</a:t>
            </a:r>
            <a:r>
              <a:rPr lang="en-US" sz="2800" dirty="0">
                <a:latin typeface="Arial Narrow"/>
                <a:cs typeface="Arial Narrow"/>
              </a:rPr>
              <a:t>Mt.25</a:t>
            </a:r>
            <a:r>
              <a:rPr lang="en-US" sz="2800" dirty="0" smtClean="0">
                <a:latin typeface="Arial Narrow"/>
                <a:cs typeface="Arial Narrow"/>
              </a:rPr>
              <a:t>:23</a:t>
            </a:r>
            <a:r>
              <a:rPr lang="en-US" sz="2800" dirty="0">
                <a:latin typeface="Arial Narrow"/>
                <a:cs typeface="Arial Narrow"/>
              </a:rPr>
              <a:t>).5 Bema seat crowns are given(2Co.5:10).</a:t>
            </a:r>
          </a:p>
          <a:p>
            <a:r>
              <a:rPr lang="en-US" sz="2800" dirty="0" smtClean="0">
                <a:latin typeface="Arial Narrow"/>
                <a:cs typeface="Arial Narrow"/>
              </a:rPr>
              <a:t>(1) Victor’s </a:t>
            </a:r>
            <a:r>
              <a:rPr lang="en-US" sz="2800" dirty="0">
                <a:latin typeface="Arial Narrow"/>
                <a:cs typeface="Arial Narrow"/>
              </a:rPr>
              <a:t>Crown. “Everyone who competes in the games goes into strict </a:t>
            </a:r>
            <a:r>
              <a:rPr lang="en-US" sz="2800" dirty="0" err="1">
                <a:latin typeface="Arial Narrow"/>
                <a:cs typeface="Arial Narrow"/>
              </a:rPr>
              <a:t>training.They</a:t>
            </a:r>
            <a:r>
              <a:rPr lang="en-US" sz="2800" dirty="0">
                <a:latin typeface="Arial Narrow"/>
                <a:cs typeface="Arial Narrow"/>
              </a:rPr>
              <a:t> do it to get a crown that will not </a:t>
            </a:r>
            <a:r>
              <a:rPr lang="en-US" sz="2800" dirty="0" err="1">
                <a:latin typeface="Arial Narrow"/>
                <a:cs typeface="Arial Narrow"/>
              </a:rPr>
              <a:t>last,but</a:t>
            </a:r>
            <a:r>
              <a:rPr lang="en-US" sz="2800" dirty="0">
                <a:latin typeface="Arial Narrow"/>
                <a:cs typeface="Arial Narrow"/>
              </a:rPr>
              <a:t> we do it to get a crown that will last forever”(1Co.9:25). “Similarly, anyone who competes as an athlete does not receive the victor’s crown except by competing according to the rules</a:t>
            </a:r>
            <a:r>
              <a:rPr lang="en-US" sz="2800" dirty="0" smtClean="0">
                <a:latin typeface="Arial Narrow"/>
                <a:cs typeface="Arial Narrow"/>
              </a:rPr>
              <a:t>”(2Ti.2</a:t>
            </a:r>
            <a:r>
              <a:rPr lang="en-US" sz="2800" dirty="0">
                <a:latin typeface="Arial Narrow"/>
                <a:cs typeface="Arial Narrow"/>
              </a:rPr>
              <a:t>:5)</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val="3728756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124753"/>
          </a:xfrm>
          <a:prstGeom prst="rect">
            <a:avLst/>
          </a:prstGeom>
        </p:spPr>
        <p:txBody>
          <a:bodyPr wrap="square">
            <a:spAutoFit/>
          </a:bodyPr>
          <a:lstStyle/>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二）带门徒的冠冕。“</a:t>
            </a:r>
            <a:r>
              <a:rPr lang="zh-TW" altLang="en-US" sz="2800" dirty="0">
                <a:solidFill>
                  <a:srgbClr val="FF0000"/>
                </a:solidFill>
                <a:latin typeface="华文细黑"/>
                <a:ea typeface="华文细黑"/>
                <a:cs typeface="华文细黑"/>
              </a:rPr>
              <a:t>我们的盼望和喜乐，并所夸的冠冕，是什么呢。岂不是我们主耶稣来的时候你们在</a:t>
            </a:r>
            <a:r>
              <a:rPr lang="zh-TW" altLang="en-US" sz="2800" dirty="0" smtClean="0">
                <a:solidFill>
                  <a:srgbClr val="FF0000"/>
                </a:solidFill>
                <a:latin typeface="华文细黑"/>
                <a:ea typeface="华文细黑"/>
                <a:cs typeface="华文细黑"/>
              </a:rPr>
              <a:t>他面前</a:t>
            </a:r>
            <a:r>
              <a:rPr lang="zh-CN" altLang="en-US" sz="2800" dirty="0" smtClean="0">
                <a:solidFill>
                  <a:srgbClr val="FF0000"/>
                </a:solidFill>
                <a:latin typeface="华文细黑"/>
                <a:ea typeface="华文细黑"/>
                <a:cs typeface="华文细黑"/>
              </a:rPr>
              <a:t>站</a:t>
            </a:r>
            <a:r>
              <a:rPr lang="zh-TW" altLang="en-US" sz="2800" dirty="0" smtClean="0">
                <a:solidFill>
                  <a:srgbClr val="FF0000"/>
                </a:solidFill>
                <a:latin typeface="华文细黑"/>
                <a:ea typeface="华文细黑"/>
                <a:cs typeface="华文细黑"/>
              </a:rPr>
              <a:t>立得住麽</a:t>
            </a:r>
            <a:r>
              <a:rPr lang="zh-CN" altLang="en-US" sz="2800" dirty="0" smtClean="0">
                <a:solidFill>
                  <a:srgbClr val="FF0000"/>
                </a:solidFill>
                <a:latin typeface="华文细黑"/>
                <a:ea typeface="华文细黑"/>
                <a:cs typeface="华文细黑"/>
              </a:rPr>
              <a:t>”（帖前</a:t>
            </a:r>
            <a:r>
              <a:rPr lang="en-US" altLang="zh-CN" sz="2800" dirty="0" smtClean="0">
                <a:solidFill>
                  <a:srgbClr val="FF0000"/>
                </a:solidFill>
                <a:latin typeface="华文细黑"/>
                <a:ea typeface="华文细黑"/>
                <a:cs typeface="华文细黑"/>
              </a:rPr>
              <a:t>2:19</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我所亲爱所想念的弟兄们，你们就是我的喜乐，我的冠冕。我亲爱的弟兄，</a:t>
            </a:r>
            <a:r>
              <a:rPr lang="zh-TW" altLang="en-US" sz="2800" dirty="0" smtClean="0">
                <a:solidFill>
                  <a:srgbClr val="FF0000"/>
                </a:solidFill>
                <a:latin typeface="华文细黑"/>
                <a:ea typeface="华文细黑"/>
                <a:cs typeface="华文细黑"/>
              </a:rPr>
              <a:t>你们应当靠主站立得稳</a:t>
            </a:r>
            <a:r>
              <a:rPr lang="zh-CN" altLang="en-US" sz="2800" dirty="0" smtClean="0">
                <a:solidFill>
                  <a:srgbClr val="FF0000"/>
                </a:solidFill>
                <a:latin typeface="华文细黑"/>
                <a:ea typeface="华文细黑"/>
                <a:cs typeface="华文细黑"/>
              </a:rPr>
              <a:t>”（腓</a:t>
            </a:r>
            <a:r>
              <a:rPr lang="en-US" altLang="zh-CN" sz="2800" dirty="0" smtClean="0">
                <a:solidFill>
                  <a:srgbClr val="FF0000"/>
                </a:solidFill>
                <a:latin typeface="华文细黑"/>
                <a:ea typeface="华文细黑"/>
                <a:cs typeface="华文细黑"/>
              </a:rPr>
              <a:t>4:1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三）公义的冠冕。“</a:t>
            </a:r>
            <a:r>
              <a:rPr lang="zh-TW" altLang="en-US" sz="2800" dirty="0">
                <a:solidFill>
                  <a:srgbClr val="FF0000"/>
                </a:solidFill>
                <a:latin typeface="华文细黑"/>
                <a:ea typeface="华文细黑"/>
                <a:cs typeface="华文细黑"/>
              </a:rPr>
              <a:t>从此以后，有公义的冠冕为我存留，就是按着公义审判的主到了那日要赐给我的。不但赐给我，也赐给凡爱慕他显现</a:t>
            </a:r>
            <a:r>
              <a:rPr lang="zh-TW" altLang="en-US" sz="2800" dirty="0" smtClean="0">
                <a:solidFill>
                  <a:srgbClr val="FF0000"/>
                </a:solidFill>
                <a:latin typeface="华文细黑"/>
                <a:ea typeface="华文细黑"/>
                <a:cs typeface="华文细黑"/>
              </a:rPr>
              <a:t>的人</a:t>
            </a:r>
            <a:r>
              <a:rPr lang="zh-CN" altLang="en-US" sz="2800" dirty="0" smtClean="0">
                <a:solidFill>
                  <a:srgbClr val="FF0000"/>
                </a:solidFill>
                <a:latin typeface="华文细黑"/>
                <a:ea typeface="华文细黑"/>
                <a:cs typeface="华文细黑"/>
              </a:rPr>
              <a:t>”（提前</a:t>
            </a:r>
            <a:r>
              <a:rPr lang="en-US" altLang="zh-CN" sz="2800" dirty="0" smtClean="0">
                <a:solidFill>
                  <a:srgbClr val="FF0000"/>
                </a:solidFill>
                <a:latin typeface="华文细黑"/>
                <a:ea typeface="华文细黑"/>
                <a:cs typeface="华文细黑"/>
              </a:rPr>
              <a:t>4:8</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2) </a:t>
            </a:r>
            <a:r>
              <a:rPr lang="en-US" sz="2400" dirty="0" err="1">
                <a:latin typeface="Arial Narrow"/>
                <a:cs typeface="Arial Narrow"/>
              </a:rPr>
              <a:t>Discipler’s</a:t>
            </a:r>
            <a:r>
              <a:rPr lang="en-US" sz="2400" dirty="0">
                <a:latin typeface="Arial Narrow"/>
                <a:cs typeface="Arial Narrow"/>
              </a:rPr>
              <a:t> Crown. “For what is our hope, our joy, or the crown in which we will glory in the presence of our Lord Jesus when he comes? Is it not you?</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1Thes.2:19). “Therefore, my brothers and sisters, you whom I love and long for, my joy and crown, stand firm in the Lord in this way, dear friends!”(Phil.4:1).</a:t>
            </a:r>
          </a:p>
          <a:p>
            <a:r>
              <a:rPr lang="en-US" sz="2400" dirty="0">
                <a:latin typeface="Arial Narrow"/>
                <a:cs typeface="Arial Narrow"/>
              </a:rPr>
              <a:t>(3) Crown of righteousness. “Now there is in store for me the crown of </a:t>
            </a:r>
            <a:r>
              <a:rPr lang="en-US" sz="2400" dirty="0" smtClean="0">
                <a:latin typeface="Arial Narrow"/>
                <a:cs typeface="Arial Narrow"/>
              </a:rPr>
              <a:t>righteous-ness</a:t>
            </a:r>
            <a:r>
              <a:rPr lang="en-US" sz="2400" dirty="0">
                <a:latin typeface="Arial Narrow"/>
                <a:cs typeface="Arial Narrow"/>
              </a:rPr>
              <a:t>, which the Lord, the righteous Judge, will award to me on that day—and not only to me, but also to all who have longed for his appearing”(2Tim.4:8)</a:t>
            </a:r>
            <a:r>
              <a:rPr lang="en-US" sz="2400" dirty="0" smtClean="0">
                <a:latin typeface="Arial Narrow"/>
                <a:cs typeface="Arial Narrow"/>
              </a:rPr>
              <a:t>.</a:t>
            </a:r>
            <a:endParaRPr lang="en-US" sz="2400" dirty="0">
              <a:latin typeface="Arial Narrow"/>
              <a:cs typeface="Arial Narrow"/>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695367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063197"/>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（四）生命的冠冕。“</a:t>
            </a:r>
            <a:r>
              <a:rPr lang="zh-TW" altLang="en-US" sz="2800" dirty="0">
                <a:solidFill>
                  <a:srgbClr val="FF0000"/>
                </a:solidFill>
                <a:latin typeface="华文细黑"/>
                <a:ea typeface="华文细黑"/>
                <a:cs typeface="华文细黑"/>
              </a:rPr>
              <a:t>忍受试探的人是有福的。因为他经过试验以后，必得生命的冠冕，</a:t>
            </a:r>
            <a:r>
              <a:rPr lang="zh-TW" altLang="en-US" sz="2800" dirty="0" smtClean="0">
                <a:solidFill>
                  <a:srgbClr val="FF0000"/>
                </a:solidFill>
                <a:latin typeface="华文细黑"/>
                <a:ea typeface="华文细黑"/>
                <a:cs typeface="华文细黑"/>
              </a:rPr>
              <a:t>这是主应许给那些爱他之人的</a:t>
            </a:r>
            <a:r>
              <a:rPr lang="zh-CN" altLang="en-US" sz="2800" dirty="0" smtClean="0">
                <a:solidFill>
                  <a:srgbClr val="FF0000"/>
                </a:solidFill>
                <a:latin typeface="华文细黑"/>
                <a:ea typeface="华文细黑"/>
                <a:cs typeface="华文细黑"/>
              </a:rPr>
              <a:t>”（呀：</a:t>
            </a:r>
            <a:r>
              <a:rPr lang="en-US" altLang="zh-CN" sz="2800" dirty="0" smtClean="0">
                <a:solidFill>
                  <a:srgbClr val="FF0000"/>
                </a:solidFill>
                <a:latin typeface="华文细黑"/>
                <a:ea typeface="华文细黑"/>
                <a:cs typeface="华文细黑"/>
              </a:rPr>
              <a:t>12</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你务要至死忠心，我就赐给你那生命的冠冕</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启</a:t>
            </a:r>
            <a:r>
              <a:rPr lang="en-US" altLang="zh-CN" sz="2800" dirty="0" smtClean="0">
                <a:solidFill>
                  <a:srgbClr val="FF0000"/>
                </a:solidFill>
                <a:latin typeface="华文细黑"/>
                <a:ea typeface="华文细黑"/>
                <a:cs typeface="华文细黑"/>
              </a:rPr>
              <a:t>2</a:t>
            </a:r>
            <a:r>
              <a:rPr lang="en-US" altLang="zh-CN" sz="2800" dirty="0">
                <a:solidFill>
                  <a:srgbClr val="FF0000"/>
                </a:solidFill>
                <a:latin typeface="华文细黑"/>
                <a:ea typeface="华文细黑"/>
                <a:cs typeface="华文细黑"/>
              </a:rPr>
              <a:t>:10</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五）荣耀的冠冕。“</a:t>
            </a:r>
            <a:r>
              <a:rPr lang="zh-TW" altLang="en-US" sz="2800" dirty="0">
                <a:solidFill>
                  <a:srgbClr val="FF0000"/>
                </a:solidFill>
                <a:latin typeface="华文细黑"/>
                <a:ea typeface="华文细黑"/>
                <a:cs typeface="华文细黑"/>
              </a:rPr>
              <a:t>到了牧长显现的时候，你们必得那永</a:t>
            </a:r>
            <a:r>
              <a:rPr lang="zh-TW" altLang="en-US" sz="2800" dirty="0" smtClean="0">
                <a:solidFill>
                  <a:srgbClr val="FF0000"/>
                </a:solidFill>
                <a:latin typeface="华文细黑"/>
                <a:ea typeface="华文细黑"/>
                <a:cs typeface="华文细黑"/>
              </a:rPr>
              <a:t>不衰残的荣耀冠冕</a:t>
            </a:r>
            <a:r>
              <a:rPr lang="zh-CN" altLang="en-US" sz="2800" dirty="0" smtClean="0">
                <a:solidFill>
                  <a:srgbClr val="FF0000"/>
                </a:solidFill>
                <a:latin typeface="华文细黑"/>
                <a:ea typeface="华文细黑"/>
                <a:cs typeface="华文细黑"/>
              </a:rPr>
              <a:t>”（彼前</a:t>
            </a:r>
            <a:r>
              <a:rPr lang="en-US" altLang="zh-CN" sz="2800" dirty="0" smtClean="0">
                <a:solidFill>
                  <a:srgbClr val="FF0000"/>
                </a:solidFill>
                <a:latin typeface="华文细黑"/>
                <a:ea typeface="华文细黑"/>
                <a:cs typeface="华文细黑"/>
              </a:rPr>
              <a:t>5:4</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身穿白衣，头上戴</a:t>
            </a:r>
            <a:r>
              <a:rPr lang="zh-TW" altLang="en-US" sz="2800" dirty="0" smtClean="0">
                <a:solidFill>
                  <a:srgbClr val="FF0000"/>
                </a:solidFill>
                <a:latin typeface="华文细黑"/>
                <a:ea typeface="华文细黑"/>
                <a:cs typeface="华文细黑"/>
              </a:rPr>
              <a:t>着金冠冕</a:t>
            </a:r>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又把他们的冠冕放在宝座前</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启</a:t>
            </a:r>
            <a:r>
              <a:rPr lang="en-US" altLang="zh-CN" sz="2800" dirty="0" smtClean="0">
                <a:solidFill>
                  <a:srgbClr val="FF0000"/>
                </a:solidFill>
                <a:latin typeface="华文细黑"/>
                <a:ea typeface="华文细黑"/>
                <a:cs typeface="华文细黑"/>
              </a:rPr>
              <a:t>4:4</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10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400" b="1" dirty="0" smtClean="0">
                <a:latin typeface="Arial Narrow"/>
                <a:cs typeface="Arial Narrow"/>
              </a:rPr>
              <a:t>C</a:t>
            </a:r>
            <a:r>
              <a:rPr lang="en-US" sz="2400" b="1" dirty="0">
                <a:latin typeface="Arial Narrow"/>
                <a:cs typeface="Arial Narrow"/>
              </a:rPr>
              <a:t>. Take your crown</a:t>
            </a:r>
            <a:r>
              <a:rPr lang="en-US" sz="2400" b="1" dirty="0" smtClean="0">
                <a:latin typeface="Arial Narrow"/>
                <a:cs typeface="Arial Narrow"/>
              </a:rPr>
              <a:t>! </a:t>
            </a:r>
            <a:r>
              <a:rPr lang="en-US" sz="2400" dirty="0" smtClean="0">
                <a:latin typeface="Arial Narrow"/>
                <a:cs typeface="Arial Narrow"/>
              </a:rPr>
              <a:t>Christ’s reward.</a:t>
            </a:r>
          </a:p>
          <a:p>
            <a:r>
              <a:rPr lang="en-US" sz="2400" dirty="0" smtClean="0">
                <a:latin typeface="Arial Narrow"/>
                <a:cs typeface="Arial Narrow"/>
              </a:rPr>
              <a:t>(4) Crown of life. “Blessed is the one who perseveres under trial because, having stood the test, that person will receive the crown of life”(Ja.1:12).“</a:t>
            </a:r>
            <a:r>
              <a:rPr lang="en-US" sz="2400" dirty="0">
                <a:latin typeface="Arial Narrow"/>
                <a:cs typeface="Arial Narrow"/>
              </a:rPr>
              <a:t>Be </a:t>
            </a:r>
            <a:r>
              <a:rPr lang="en-US" sz="2400" dirty="0" err="1">
                <a:latin typeface="Arial Narrow"/>
                <a:cs typeface="Arial Narrow"/>
              </a:rPr>
              <a:t>faithful,even</a:t>
            </a:r>
            <a:r>
              <a:rPr lang="en-US" sz="2400" dirty="0">
                <a:latin typeface="Arial Narrow"/>
                <a:cs typeface="Arial Narrow"/>
              </a:rPr>
              <a:t> to the point of death</a:t>
            </a:r>
            <a:r>
              <a:rPr lang="en-US" sz="2400" dirty="0" smtClean="0">
                <a:latin typeface="Arial Narrow"/>
                <a:cs typeface="Arial Narrow"/>
              </a:rPr>
              <a:t>, and </a:t>
            </a:r>
            <a:r>
              <a:rPr lang="en-US" sz="2400" dirty="0">
                <a:latin typeface="Arial Narrow"/>
                <a:cs typeface="Arial Narrow"/>
              </a:rPr>
              <a:t>I will give you life as your victor’s crown”</a:t>
            </a:r>
            <a:r>
              <a:rPr lang="en-US" sz="2400" dirty="0" smtClean="0">
                <a:latin typeface="Arial Narrow"/>
                <a:cs typeface="Arial Narrow"/>
              </a:rPr>
              <a:t>(Rev.2</a:t>
            </a:r>
            <a:r>
              <a:rPr lang="en-US" sz="2400" dirty="0">
                <a:latin typeface="Arial Narrow"/>
                <a:cs typeface="Arial Narrow"/>
              </a:rPr>
              <a:t>:10).</a:t>
            </a:r>
          </a:p>
          <a:p>
            <a:r>
              <a:rPr lang="en-US" sz="2400" dirty="0" smtClean="0">
                <a:latin typeface="Arial Narrow"/>
                <a:cs typeface="Arial Narrow"/>
              </a:rPr>
              <a:t>(</a:t>
            </a:r>
            <a:r>
              <a:rPr lang="en-US" sz="2400" dirty="0">
                <a:latin typeface="Arial Narrow"/>
                <a:cs typeface="Arial Narrow"/>
              </a:rPr>
              <a:t>5) Crown of glory. “And when the Chief Shepherd appears, you will receive the crown of glory that will never fade away”(1Pet.5:4). “They were dressed in white and had crowns of gold on their heads…they lay their crowns before the throne…”(Rev.4:4,10).</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Tree>
    <p:extLst>
      <p:ext uri="{BB962C8B-B14F-4D97-AF65-F5344CB8AC3E}">
        <p14:creationId xmlns:p14="http://schemas.microsoft.com/office/powerpoint/2010/main" val="34547387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37169" cy="6432531"/>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得胜的，我要叫他在我神殿中作柱子，他也必不再从那里出去。我又要将我神的名，和我神城的名，（这城就是从天上从我神那里降下来的新耶路撒冷）并我的新名，都写在他上面</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圣灵向众教会所说的话，凡有耳的，就应当听。</a:t>
            </a:r>
            <a:r>
              <a:rPr lang="zh-TW"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(3:12-13)</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。听圣灵所说的。三种人：</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一）那些有耳朵可听见的（</a:t>
            </a:r>
            <a:r>
              <a:rPr lang="zh-CN" altLang="en-US" sz="2400" dirty="0">
                <a:solidFill>
                  <a:srgbClr val="FF0000"/>
                </a:solidFill>
                <a:latin typeface="华文细黑"/>
                <a:ea typeface="华文细黑"/>
                <a:cs typeface="华文细黑"/>
              </a:rPr>
              <a:t>太</a:t>
            </a:r>
            <a:r>
              <a:rPr lang="en-US" altLang="zh-CN" sz="2400" dirty="0">
                <a:solidFill>
                  <a:srgbClr val="FF0000"/>
                </a:solidFill>
                <a:latin typeface="华文细黑"/>
                <a:ea typeface="华文细黑"/>
                <a:cs typeface="华文细黑"/>
              </a:rPr>
              <a:t>13:9</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（二）那些听不进去的（来</a:t>
            </a:r>
            <a:r>
              <a:rPr lang="en-US" altLang="zh-CN" sz="2400" dirty="0" smtClean="0">
                <a:solidFill>
                  <a:srgbClr val="FF0000"/>
                </a:solidFill>
                <a:latin typeface="华文细黑"/>
                <a:ea typeface="华文细黑"/>
                <a:cs typeface="华文细黑"/>
              </a:rPr>
              <a:t>5:11</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三）那些愿意听圣灵所说的（雅</a:t>
            </a:r>
            <a:r>
              <a:rPr lang="en-US" altLang="zh-CN" sz="2400" dirty="0" smtClean="0">
                <a:solidFill>
                  <a:srgbClr val="FF0000"/>
                </a:solidFill>
                <a:latin typeface="华文细黑"/>
                <a:ea typeface="华文细黑"/>
                <a:cs typeface="华文细黑"/>
              </a:rPr>
              <a:t>1:22</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“The one who is victorious I will make a pillar in the temple of my God. Never again will they leave it. I will write on them the name of my God and the name of the city of my God, the new Jerusalem, which is coming down out of heaven from my God; and I will also write on them my new name.</a:t>
            </a:r>
            <a:r>
              <a:rPr lang="en-US" sz="2400" b="1" dirty="0">
                <a:latin typeface="Arial Narrow"/>
                <a:cs typeface="Arial Narrow"/>
              </a:rPr>
              <a:t> </a:t>
            </a:r>
            <a:r>
              <a:rPr lang="en-US" sz="2400" dirty="0">
                <a:latin typeface="Arial Narrow"/>
                <a:cs typeface="Arial Narrow"/>
              </a:rPr>
              <a:t>Whoever has ears, let them hear what the Spirit says to the churches.”(3:12-13).</a:t>
            </a:r>
          </a:p>
          <a:p>
            <a:r>
              <a:rPr lang="en-US" sz="2400" b="1" dirty="0" smtClean="0">
                <a:latin typeface="Arial Narrow"/>
                <a:cs typeface="Arial Narrow"/>
              </a:rPr>
              <a:t>A</a:t>
            </a:r>
            <a:r>
              <a:rPr lang="en-US" sz="2400" b="1" dirty="0">
                <a:latin typeface="Arial Narrow"/>
                <a:cs typeface="Arial Narrow"/>
              </a:rPr>
              <a:t>. Hear what the Holy Spirit </a:t>
            </a:r>
            <a:r>
              <a:rPr lang="en-US" sz="2400" b="1" dirty="0" smtClean="0">
                <a:latin typeface="Arial Narrow"/>
                <a:cs typeface="Arial Narrow"/>
              </a:rPr>
              <a:t>says</a:t>
            </a:r>
            <a:r>
              <a:rPr lang="en-US" sz="2400" dirty="0" smtClean="0">
                <a:latin typeface="Arial Narrow"/>
                <a:cs typeface="Arial Narrow"/>
              </a:rPr>
              <a:t>. </a:t>
            </a:r>
            <a:r>
              <a:rPr lang="en-US" sz="2400" dirty="0">
                <a:latin typeface="Arial Narrow"/>
                <a:cs typeface="Arial Narrow"/>
              </a:rPr>
              <a:t>There are three kinds of people:</a:t>
            </a:r>
          </a:p>
          <a:p>
            <a:r>
              <a:rPr lang="en-US" sz="2400" dirty="0" smtClean="0">
                <a:latin typeface="Arial Narrow"/>
                <a:cs typeface="Arial Narrow"/>
              </a:rPr>
              <a:t>(1) Those with ears </a:t>
            </a:r>
            <a:r>
              <a:rPr lang="en-US" sz="2400" dirty="0">
                <a:latin typeface="Arial Narrow"/>
                <a:cs typeface="Arial Narrow"/>
              </a:rPr>
              <a:t>to </a:t>
            </a:r>
            <a:r>
              <a:rPr lang="en-US" sz="2400" dirty="0" smtClean="0">
                <a:latin typeface="Arial Narrow"/>
                <a:cs typeface="Arial Narrow"/>
              </a:rPr>
              <a:t>hear(Mt.13:9). </a:t>
            </a:r>
          </a:p>
          <a:p>
            <a:r>
              <a:rPr lang="en-US" sz="2400" dirty="0" smtClean="0">
                <a:latin typeface="Arial Narrow"/>
                <a:cs typeface="Arial Narrow"/>
              </a:rPr>
              <a:t>(</a:t>
            </a:r>
            <a:r>
              <a:rPr lang="en-US" sz="2400" dirty="0">
                <a:latin typeface="Arial Narrow"/>
                <a:cs typeface="Arial Narrow"/>
              </a:rPr>
              <a:t>2</a:t>
            </a:r>
            <a:r>
              <a:rPr lang="en-US" sz="2400" dirty="0" smtClean="0">
                <a:latin typeface="Arial Narrow"/>
                <a:cs typeface="Arial Narrow"/>
              </a:rPr>
              <a:t>) Those </a:t>
            </a:r>
            <a:r>
              <a:rPr lang="en-US" sz="2400" dirty="0">
                <a:latin typeface="Arial Narrow"/>
                <a:cs typeface="Arial Narrow"/>
              </a:rPr>
              <a:t>who are dull of </a:t>
            </a:r>
            <a:r>
              <a:rPr lang="en-US" sz="2400" dirty="0" smtClean="0">
                <a:latin typeface="Arial Narrow"/>
                <a:cs typeface="Arial Narrow"/>
              </a:rPr>
              <a:t>hearing(</a:t>
            </a:r>
            <a:r>
              <a:rPr lang="en-US" sz="2400" dirty="0">
                <a:latin typeface="Arial Narrow"/>
                <a:cs typeface="Arial Narrow"/>
              </a:rPr>
              <a:t>Heb.5:11).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Those who are </a:t>
            </a:r>
            <a:r>
              <a:rPr lang="en-US" sz="2400" dirty="0" smtClean="0">
                <a:latin typeface="Arial Narrow"/>
                <a:cs typeface="Arial Narrow"/>
              </a:rPr>
              <a:t>willing </a:t>
            </a:r>
            <a:r>
              <a:rPr lang="en-US" sz="2400" dirty="0">
                <a:latin typeface="Arial Narrow"/>
                <a:cs typeface="Arial Narrow"/>
              </a:rPr>
              <a:t>to hear what the </a:t>
            </a:r>
            <a:r>
              <a:rPr lang="en-US" sz="2400" dirty="0" smtClean="0">
                <a:latin typeface="Arial Narrow"/>
                <a:cs typeface="Arial Narrow"/>
              </a:rPr>
              <a:t>Spirit(</a:t>
            </a:r>
            <a:r>
              <a:rPr lang="en-US" sz="2400" dirty="0">
                <a:latin typeface="Arial Narrow"/>
                <a:cs typeface="Arial Narrow"/>
              </a:rPr>
              <a:t>Ja.1:22).</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r>
              <a:rPr lang="en-US" sz="2800" b="1" dirty="0" smtClean="0">
                <a:latin typeface="Arial Narrow"/>
                <a:cs typeface="Arial Narrow"/>
              </a:rPr>
              <a:t>4</a:t>
            </a:r>
            <a:r>
              <a:rPr lang="en-US" sz="2800" b="1" dirty="0">
                <a:latin typeface="Arial Narrow"/>
                <a:cs typeface="Arial Narrow"/>
              </a:rPr>
              <a:t>. Christ’s 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9679"/>
            <a:ext cx="9137169" cy="6093977"/>
          </a:xfrm>
          <a:prstGeom prst="rect">
            <a:avLst/>
          </a:prstGeom>
        </p:spPr>
        <p:txBody>
          <a:bodyPr wrap="square">
            <a:spAutoFit/>
          </a:bodyPr>
          <a:lstStyle/>
          <a:p>
            <a:r>
              <a:rPr lang="en-US" altLang="zh-CN" sz="2600" dirty="0" smtClean="0">
                <a:solidFill>
                  <a:srgbClr val="FF0000"/>
                </a:solidFill>
                <a:latin typeface="华文细黑"/>
                <a:ea typeface="华文细黑"/>
                <a:cs typeface="华文细黑"/>
              </a:rPr>
              <a:t>B</a:t>
            </a:r>
            <a:r>
              <a:rPr lang="zh-CN"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得胜</a:t>
            </a:r>
            <a:r>
              <a:rPr lang="zh-TW" altLang="en-US" sz="2600" dirty="0" smtClean="0">
                <a:solidFill>
                  <a:srgbClr val="FF0000"/>
                </a:solidFill>
                <a:latin typeface="华文细黑"/>
                <a:ea typeface="华文细黑"/>
                <a:cs typeface="华文细黑"/>
              </a:rPr>
              <a:t>的</a:t>
            </a:r>
            <a:r>
              <a:rPr lang="zh-CN" altLang="en-US" sz="2600" dirty="0" smtClean="0">
                <a:solidFill>
                  <a:srgbClr val="FF0000"/>
                </a:solidFill>
                <a:latin typeface="华文细黑"/>
                <a:ea typeface="华文细黑"/>
                <a:cs typeface="华文细黑"/>
              </a:rPr>
              <a:t>生命。</a:t>
            </a:r>
            <a:endParaRPr lang="en-US" altLang="zh-CN" sz="2600" dirty="0" smtClean="0">
              <a:solidFill>
                <a:srgbClr val="FF0000"/>
              </a:solidFill>
              <a:latin typeface="华文细黑"/>
              <a:ea typeface="华文细黑"/>
              <a:cs typeface="华文细黑"/>
            </a:endParaRPr>
          </a:p>
          <a:p>
            <a:r>
              <a:rPr lang="zh-CN" altLang="zh-CN"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一）</a:t>
            </a:r>
            <a:r>
              <a:rPr lang="zh-TW" altLang="en-US" sz="2600" dirty="0" smtClean="0">
                <a:solidFill>
                  <a:srgbClr val="FF0000"/>
                </a:solidFill>
                <a:latin typeface="华文细黑"/>
                <a:ea typeface="华文细黑"/>
                <a:cs typeface="华文细黑"/>
              </a:rPr>
              <a:t>在</a:t>
            </a:r>
            <a:r>
              <a:rPr lang="zh-CN" altLang="en-US" sz="2600" dirty="0" smtClean="0">
                <a:solidFill>
                  <a:srgbClr val="FF0000"/>
                </a:solidFill>
                <a:latin typeface="华文细黑"/>
                <a:ea typeface="华文细黑"/>
                <a:cs typeface="华文细黑"/>
              </a:rPr>
              <a:t>天堂</a:t>
            </a:r>
            <a:r>
              <a:rPr lang="zh-TW" altLang="en-US" sz="2600" dirty="0" smtClean="0">
                <a:solidFill>
                  <a:srgbClr val="FF0000"/>
                </a:solidFill>
                <a:latin typeface="华文细黑"/>
                <a:ea typeface="华文细黑"/>
                <a:cs typeface="华文细黑"/>
              </a:rPr>
              <a:t>我神</a:t>
            </a:r>
            <a:r>
              <a:rPr lang="zh-CN" altLang="en-US" sz="2600" dirty="0" smtClean="0">
                <a:solidFill>
                  <a:srgbClr val="FF0000"/>
                </a:solidFill>
                <a:latin typeface="华文细黑"/>
                <a:ea typeface="华文细黑"/>
                <a:cs typeface="华文细黑"/>
              </a:rPr>
              <a:t>的</a:t>
            </a:r>
            <a:r>
              <a:rPr lang="zh-TW" altLang="en-US" sz="2600" dirty="0" smtClean="0">
                <a:solidFill>
                  <a:srgbClr val="FF0000"/>
                </a:solidFill>
                <a:latin typeface="华文细黑"/>
                <a:ea typeface="华文细黑"/>
                <a:cs typeface="华文细黑"/>
              </a:rPr>
              <a:t>殿中作柱子</a:t>
            </a:r>
            <a:r>
              <a:rPr lang="zh-CN" altLang="en-US" sz="2600" dirty="0" smtClean="0">
                <a:solidFill>
                  <a:srgbClr val="FF0000"/>
                </a:solidFill>
                <a:latin typeface="华文细黑"/>
                <a:ea typeface="华文细黑"/>
                <a:cs typeface="华文细黑"/>
              </a:rPr>
              <a:t>（不是在地上在那里他们雕刻名字在寺庙柱子）。</a:t>
            </a:r>
            <a:endParaRPr lang="en-US" altLang="zh-CN" sz="2600" dirty="0" smtClean="0">
              <a:solidFill>
                <a:srgbClr val="FF0000"/>
              </a:solidFill>
              <a:latin typeface="华文细黑"/>
              <a:ea typeface="华文细黑"/>
              <a:cs typeface="华文细黑"/>
            </a:endParaRPr>
          </a:p>
          <a:p>
            <a:r>
              <a:rPr lang="zh-CN" altLang="zh-CN"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二）永远安全</a:t>
            </a:r>
            <a:r>
              <a:rPr lang="en-US" altLang="zh-CN" sz="2600" dirty="0" smtClean="0">
                <a:solidFill>
                  <a:srgbClr val="FF0000"/>
                </a:solidFill>
                <a:latin typeface="华文细黑"/>
                <a:ea typeface="华文细黑"/>
                <a:cs typeface="华文细黑"/>
              </a:rPr>
              <a:t> </a:t>
            </a:r>
            <a:r>
              <a:rPr lang="zh-CN" altLang="en-US" sz="2600" dirty="0" smtClean="0">
                <a:solidFill>
                  <a:srgbClr val="FF0000"/>
                </a:solidFill>
                <a:latin typeface="华文细黑"/>
                <a:ea typeface="华文细黑"/>
                <a:cs typeface="华文细黑"/>
              </a:rPr>
              <a:t>（不再从那里出去像地震）。</a:t>
            </a:r>
            <a:endParaRPr lang="en-US" altLang="zh-CN" sz="2600" dirty="0" smtClean="0">
              <a:solidFill>
                <a:srgbClr val="FF0000"/>
              </a:solidFill>
              <a:latin typeface="华文细黑"/>
              <a:ea typeface="华文细黑"/>
              <a:cs typeface="华文细黑"/>
            </a:endParaRPr>
          </a:p>
          <a:p>
            <a:r>
              <a:rPr lang="zh-CN" altLang="en-US" sz="2600" b="1" dirty="0" smtClean="0">
                <a:solidFill>
                  <a:srgbClr val="FF0000"/>
                </a:solidFill>
                <a:latin typeface="华文细黑"/>
                <a:ea typeface="华文细黑"/>
                <a:cs typeface="华文细黑"/>
              </a:rPr>
              <a:t>（三）写</a:t>
            </a:r>
            <a:r>
              <a:rPr lang="zh-TW" altLang="en-US" sz="2600" dirty="0">
                <a:solidFill>
                  <a:srgbClr val="FF0000"/>
                </a:solidFill>
                <a:latin typeface="华文细黑"/>
                <a:ea typeface="华文细黑"/>
                <a:cs typeface="华文细黑"/>
              </a:rPr>
              <a:t>我神的名，和我神</a:t>
            </a:r>
            <a:r>
              <a:rPr lang="zh-TW" altLang="en-US" sz="2600" dirty="0" smtClean="0">
                <a:solidFill>
                  <a:srgbClr val="FF0000"/>
                </a:solidFill>
                <a:latin typeface="华文细黑"/>
                <a:ea typeface="华文细黑"/>
                <a:cs typeface="华文细黑"/>
              </a:rPr>
              <a:t>城的名</a:t>
            </a:r>
            <a:r>
              <a:rPr lang="zh-CN" altLang="zh-TW"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他们与基督联为一体。</a:t>
            </a:r>
            <a:endParaRPr lang="en-US" altLang="zh-CN" sz="2600" b="1" dirty="0" smtClean="0">
              <a:solidFill>
                <a:srgbClr val="FF0000"/>
              </a:solidFill>
              <a:latin typeface="华文细黑"/>
              <a:ea typeface="华文细黑"/>
              <a:cs typeface="华文细黑"/>
            </a:endParaRPr>
          </a:p>
          <a:p>
            <a:r>
              <a:rPr lang="zh-CN" altLang="zh-CN"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四）写我的新名（“新该撒利亚”在主后</a:t>
            </a:r>
            <a:r>
              <a:rPr lang="en-US" altLang="zh-CN" sz="2600" dirty="0" smtClean="0">
                <a:solidFill>
                  <a:srgbClr val="FF0000"/>
                </a:solidFill>
                <a:latin typeface="华文细黑"/>
                <a:ea typeface="华文细黑"/>
                <a:cs typeface="华文细黑"/>
              </a:rPr>
              <a:t>17</a:t>
            </a:r>
            <a:r>
              <a:rPr lang="zh-CN" altLang="en-US" sz="2600" dirty="0" smtClean="0">
                <a:solidFill>
                  <a:srgbClr val="FF0000"/>
                </a:solidFill>
                <a:latin typeface="华文细黑"/>
                <a:ea typeface="华文细黑"/>
                <a:cs typeface="华文细黑"/>
              </a:rPr>
              <a:t>年地震以后）。</a:t>
            </a:r>
            <a:endParaRPr lang="en-US" altLang="zh-CN" sz="2600" dirty="0" smtClean="0">
              <a:solidFill>
                <a:srgbClr val="FF0000"/>
              </a:solidFill>
              <a:latin typeface="华文细黑"/>
              <a:ea typeface="华文细黑"/>
              <a:cs typeface="华文细黑"/>
            </a:endParaRPr>
          </a:p>
          <a:p>
            <a:r>
              <a:rPr lang="zh-CN"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若有人在基督里，他就是新造的人。旧事已过，都变成新的</a:t>
            </a:r>
            <a:r>
              <a:rPr lang="zh-TW" altLang="en-US" sz="2600" dirty="0" smtClean="0">
                <a:solidFill>
                  <a:srgbClr val="FF0000"/>
                </a:solidFill>
                <a:latin typeface="华文细黑"/>
                <a:ea typeface="华文细黑"/>
                <a:cs typeface="华文细黑"/>
              </a:rPr>
              <a:t>了</a:t>
            </a:r>
            <a:r>
              <a:rPr lang="zh-CN" altLang="en-US" sz="2600" dirty="0" smtClean="0">
                <a:solidFill>
                  <a:srgbClr val="FF0000"/>
                </a:solidFill>
                <a:latin typeface="华文细黑"/>
                <a:ea typeface="华文细黑"/>
                <a:cs typeface="华文细黑"/>
              </a:rPr>
              <a:t>”（林后</a:t>
            </a:r>
            <a:r>
              <a:rPr lang="en-US" altLang="zh-CN" sz="2600" dirty="0" smtClean="0">
                <a:solidFill>
                  <a:srgbClr val="FF0000"/>
                </a:solidFill>
                <a:latin typeface="华文细黑"/>
                <a:ea typeface="华文细黑"/>
                <a:cs typeface="华文细黑"/>
              </a:rPr>
              <a:t>5:17</a:t>
            </a:r>
            <a:r>
              <a:rPr lang="zh-CN" altLang="en-US" sz="2600" dirty="0" smtClean="0">
                <a:solidFill>
                  <a:srgbClr val="FF0000"/>
                </a:solidFill>
                <a:latin typeface="华文细黑"/>
                <a:ea typeface="华文细黑"/>
                <a:cs typeface="华文细黑"/>
              </a:rPr>
              <a:t>）。</a:t>
            </a:r>
            <a:endParaRPr lang="en-US" sz="2600" dirty="0">
              <a:solidFill>
                <a:srgbClr val="FF0000"/>
              </a:solidFill>
              <a:latin typeface="华文细黑"/>
              <a:ea typeface="华文细黑"/>
              <a:cs typeface="华文细黑"/>
            </a:endParaRPr>
          </a:p>
          <a:p>
            <a:r>
              <a:rPr lang="en-US" sz="2600" b="1" dirty="0" smtClean="0">
                <a:latin typeface="Arial Narrow"/>
                <a:cs typeface="Arial Narrow"/>
              </a:rPr>
              <a:t>B</a:t>
            </a:r>
            <a:r>
              <a:rPr lang="en-US" sz="2600" b="1" dirty="0">
                <a:latin typeface="Arial Narrow"/>
                <a:cs typeface="Arial Narrow"/>
              </a:rPr>
              <a:t>. Victorious life. </a:t>
            </a:r>
            <a:endParaRPr lang="en-US" sz="2600" b="1" dirty="0" smtClean="0">
              <a:latin typeface="Arial Narrow"/>
              <a:cs typeface="Arial Narrow"/>
            </a:endParaRPr>
          </a:p>
          <a:p>
            <a:r>
              <a:rPr lang="en-US" sz="2600" dirty="0" smtClean="0">
                <a:latin typeface="Arial Narrow"/>
                <a:cs typeface="Arial Narrow"/>
              </a:rPr>
              <a:t>(1) Make </a:t>
            </a:r>
            <a:r>
              <a:rPr lang="en-US" sz="2600" dirty="0">
                <a:latin typeface="Arial Narrow"/>
                <a:cs typeface="Arial Narrow"/>
              </a:rPr>
              <a:t>a pillar in the temple of my God in heaven(not earth where they carved names on temple pillars). </a:t>
            </a:r>
            <a:endParaRPr lang="en-US" sz="2600" dirty="0" smtClean="0">
              <a:latin typeface="Arial Narrow"/>
              <a:cs typeface="Arial Narrow"/>
            </a:endParaRPr>
          </a:p>
          <a:p>
            <a:r>
              <a:rPr lang="en-US" sz="2600" dirty="0" smtClean="0">
                <a:latin typeface="Arial Narrow"/>
                <a:cs typeface="Arial Narrow"/>
              </a:rPr>
              <a:t>(</a:t>
            </a:r>
            <a:r>
              <a:rPr lang="en-US" sz="2600" dirty="0">
                <a:latin typeface="Arial Narrow"/>
                <a:cs typeface="Arial Narrow"/>
              </a:rPr>
              <a:t>2) Forever secure (no more go out like at earthquakes).</a:t>
            </a:r>
            <a:r>
              <a:rPr lang="en-US" sz="2600" b="1" dirty="0">
                <a:latin typeface="Arial Narrow"/>
                <a:cs typeface="Arial Narrow"/>
              </a:rPr>
              <a:t> </a:t>
            </a:r>
            <a:endParaRPr lang="en-US" sz="2600" b="1" dirty="0" smtClean="0">
              <a:latin typeface="Arial Narrow"/>
              <a:cs typeface="Arial Narrow"/>
            </a:endParaRPr>
          </a:p>
          <a:p>
            <a:r>
              <a:rPr lang="en-US" sz="2600" dirty="0" smtClean="0">
                <a:latin typeface="Arial Narrow"/>
                <a:cs typeface="Arial Narrow"/>
              </a:rPr>
              <a:t>(</a:t>
            </a:r>
            <a:r>
              <a:rPr lang="en-US" sz="2600" dirty="0">
                <a:latin typeface="Arial Narrow"/>
                <a:cs typeface="Arial Narrow"/>
              </a:rPr>
              <a:t>3</a:t>
            </a:r>
            <a:r>
              <a:rPr lang="en-US" sz="2600" dirty="0" smtClean="0">
                <a:latin typeface="Arial Narrow"/>
                <a:cs typeface="Arial Narrow"/>
              </a:rPr>
              <a:t>) </a:t>
            </a:r>
            <a:r>
              <a:rPr lang="en-US" sz="2600" dirty="0">
                <a:latin typeface="Arial Narrow"/>
                <a:cs typeface="Arial Narrow"/>
              </a:rPr>
              <a:t>Write the name of </a:t>
            </a:r>
            <a:r>
              <a:rPr lang="en-US" sz="2600" dirty="0" smtClean="0">
                <a:latin typeface="Arial Narrow"/>
                <a:cs typeface="Arial Narrow"/>
              </a:rPr>
              <a:t>God and God’s city. </a:t>
            </a:r>
            <a:r>
              <a:rPr lang="en-US" sz="2600" dirty="0">
                <a:latin typeface="Arial Narrow"/>
                <a:cs typeface="Arial Narrow"/>
              </a:rPr>
              <a:t>They are identified with </a:t>
            </a:r>
            <a:r>
              <a:rPr lang="en-US" sz="2600" dirty="0" smtClean="0">
                <a:latin typeface="Arial Narrow"/>
                <a:cs typeface="Arial Narrow"/>
              </a:rPr>
              <a:t>Christ. </a:t>
            </a:r>
          </a:p>
          <a:p>
            <a:r>
              <a:rPr lang="en-US" sz="2600" dirty="0" smtClean="0">
                <a:latin typeface="Arial Narrow"/>
                <a:cs typeface="Arial Narrow"/>
              </a:rPr>
              <a:t>(</a:t>
            </a:r>
            <a:r>
              <a:rPr lang="en-US" sz="2600" dirty="0">
                <a:latin typeface="Arial Narrow"/>
                <a:cs typeface="Arial Narrow"/>
              </a:rPr>
              <a:t>4</a:t>
            </a:r>
            <a:r>
              <a:rPr lang="en-US" sz="2600" dirty="0" smtClean="0">
                <a:latin typeface="Arial Narrow"/>
                <a:cs typeface="Arial Narrow"/>
              </a:rPr>
              <a:t>) </a:t>
            </a:r>
            <a:r>
              <a:rPr lang="en-US" sz="2600" dirty="0">
                <a:latin typeface="Arial Narrow"/>
                <a:cs typeface="Arial Narrow"/>
              </a:rPr>
              <a:t>Write my new name (“New Caesar” after the earthquake AD17).  “Therefore if anyone is in </a:t>
            </a:r>
            <a:r>
              <a:rPr lang="en-US" sz="2600" dirty="0" err="1">
                <a:latin typeface="Arial Narrow"/>
                <a:cs typeface="Arial Narrow"/>
              </a:rPr>
              <a:t>Christ</a:t>
            </a:r>
            <a:r>
              <a:rPr lang="en-US" sz="2600" dirty="0" err="1" smtClean="0">
                <a:latin typeface="Arial Narrow"/>
                <a:cs typeface="Arial Narrow"/>
              </a:rPr>
              <a:t>,the</a:t>
            </a:r>
            <a:r>
              <a:rPr lang="en-US" sz="2600" dirty="0" smtClean="0">
                <a:latin typeface="Arial Narrow"/>
                <a:cs typeface="Arial Narrow"/>
              </a:rPr>
              <a:t> </a:t>
            </a:r>
            <a:r>
              <a:rPr lang="en-US" sz="2600" dirty="0">
                <a:latin typeface="Arial Narrow"/>
                <a:cs typeface="Arial Narrow"/>
              </a:rPr>
              <a:t>new creation has come”(</a:t>
            </a:r>
            <a:r>
              <a:rPr lang="en-US" sz="2600" dirty="0" smtClean="0">
                <a:latin typeface="Arial Narrow"/>
                <a:cs typeface="Arial Narrow"/>
              </a:rPr>
              <a:t>2Co.</a:t>
            </a:r>
            <a:r>
              <a:rPr lang="en-US" sz="2600" dirty="0">
                <a:latin typeface="Arial Narrow"/>
                <a:cs typeface="Arial Narrow"/>
              </a:rPr>
              <a:t>5:17).</a:t>
            </a:r>
          </a:p>
        </p:txBody>
      </p:sp>
      <p:sp>
        <p:nvSpPr>
          <p:cNvPr id="4" name="Rectangle 3"/>
          <p:cNvSpPr/>
          <p:nvPr/>
        </p:nvSpPr>
        <p:spPr>
          <a:xfrm>
            <a:off x="0" y="-7905"/>
            <a:ext cx="9144000" cy="5745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r>
              <a:rPr lang="en-US" sz="2800" b="1" dirty="0" smtClean="0">
                <a:latin typeface="Arial Narrow"/>
                <a:cs typeface="Arial Narrow"/>
              </a:rPr>
              <a:t>4</a:t>
            </a:r>
            <a:r>
              <a:rPr lang="en-US" sz="2800" b="1" dirty="0">
                <a:latin typeface="Arial Narrow"/>
                <a:cs typeface="Arial Narrow"/>
              </a:rPr>
              <a:t>. Christ’s challenge. </a:t>
            </a:r>
            <a:endParaRPr lang="en-US" sz="2800" dirty="0">
              <a:latin typeface="Arial Narrow"/>
              <a:cs typeface="Arial Narrow"/>
            </a:endParaRPr>
          </a:p>
        </p:txBody>
      </p:sp>
      <p:sp>
        <p:nvSpPr>
          <p:cNvPr id="6" name="TextBox 5"/>
          <p:cNvSpPr txBox="1"/>
          <p:nvPr/>
        </p:nvSpPr>
        <p:spPr>
          <a:xfrm>
            <a:off x="8433624" y="-1350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(17)</a:t>
            </a:r>
            <a:endParaRPr lang="en-US" sz="2800" dirty="0">
              <a:solidFill>
                <a:srgbClr val="0000FF"/>
              </a:solidFill>
              <a:latin typeface="Times"/>
              <a:cs typeface="Times"/>
            </a:endParaRPr>
          </a:p>
        </p:txBody>
      </p:sp>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4401205"/>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在我们面前</a:t>
            </a:r>
            <a:r>
              <a:rPr lang="zh-CN" altLang="en-US" sz="2800" dirty="0" smtClean="0">
                <a:solidFill>
                  <a:srgbClr val="FF0000"/>
                </a:solidFill>
                <a:latin typeface="华文细黑"/>
                <a:ea typeface="华文细黑"/>
                <a:cs typeface="华文细黑"/>
              </a:rPr>
              <a:t>没置</a:t>
            </a:r>
            <a:r>
              <a:rPr lang="zh-TW" altLang="en-US" sz="2800" dirty="0" smtClean="0">
                <a:solidFill>
                  <a:srgbClr val="FF0000"/>
                </a:solidFill>
                <a:latin typeface="华文细黑"/>
                <a:ea typeface="华文细黑"/>
                <a:cs typeface="华文细黑"/>
              </a:rPr>
              <a:t>了许多机会</a:t>
            </a:r>
            <a:r>
              <a:rPr lang="zh-CN" altLang="en-US" sz="2800" dirty="0" smtClean="0">
                <a:solidFill>
                  <a:srgbClr val="FF0000"/>
                </a:solidFill>
                <a:latin typeface="华文细黑"/>
                <a:ea typeface="华文细黑"/>
                <a:cs typeface="华文细黑"/>
              </a:rPr>
              <a:t>之</a:t>
            </a:r>
            <a:r>
              <a:rPr lang="zh-TW" altLang="en-US" sz="2800" dirty="0" smtClean="0">
                <a:solidFill>
                  <a:srgbClr val="FF0000"/>
                </a:solidFill>
                <a:latin typeface="华文细黑"/>
                <a:ea typeface="华文细黑"/>
                <a:cs typeface="华文细黑"/>
              </a:rPr>
              <a:t>门</a:t>
            </a:r>
            <a:r>
              <a:rPr lang="zh-TW" altLang="en-US" sz="2800" dirty="0">
                <a:solidFill>
                  <a:srgbClr val="FF0000"/>
                </a:solidFill>
                <a:latin typeface="华文细黑"/>
                <a:ea typeface="华文细黑"/>
                <a:cs typeface="华文细黑"/>
              </a:rPr>
              <a:t>。如果他打开门，我们必须进入和工作</a:t>
            </a:r>
            <a:r>
              <a:rPr lang="en-US" altLang="zh-TW"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如果</a:t>
            </a:r>
            <a:r>
              <a:rPr lang="zh-CN" altLang="en-US" sz="2800" dirty="0" smtClean="0">
                <a:solidFill>
                  <a:srgbClr val="FF0000"/>
                </a:solidFill>
                <a:latin typeface="华文细黑"/>
                <a:ea typeface="华文细黑"/>
                <a:cs typeface="华文细黑"/>
              </a:rPr>
              <a:t>祂</a:t>
            </a:r>
            <a:r>
              <a:rPr lang="zh-TW" altLang="en-US" sz="2800" dirty="0" smtClean="0">
                <a:solidFill>
                  <a:srgbClr val="FF0000"/>
                </a:solidFill>
                <a:latin typeface="华文细黑"/>
                <a:ea typeface="华文细黑"/>
                <a:cs typeface="华文细黑"/>
              </a:rPr>
              <a:t>关上门</a:t>
            </a:r>
            <a:r>
              <a:rPr lang="zh-TW" altLang="en-US" sz="2800" dirty="0">
                <a:solidFill>
                  <a:srgbClr val="FF0000"/>
                </a:solidFill>
                <a:latin typeface="华文细黑"/>
                <a:ea typeface="华文细黑"/>
                <a:cs typeface="华文细黑"/>
              </a:rPr>
              <a:t>，我们必须停</a:t>
            </a:r>
            <a:r>
              <a:rPr lang="zh-TW" altLang="en-US" sz="2800" dirty="0" smtClean="0">
                <a:solidFill>
                  <a:srgbClr val="FF0000"/>
                </a:solidFill>
                <a:latin typeface="华文细黑"/>
                <a:ea typeface="华文细黑"/>
                <a:cs typeface="华文细黑"/>
              </a:rPr>
              <a:t>下来等</a:t>
            </a:r>
            <a:r>
              <a:rPr lang="zh-CN" altLang="en-US" sz="2800" dirty="0" smtClean="0">
                <a:solidFill>
                  <a:srgbClr val="FF0000"/>
                </a:solidFill>
                <a:latin typeface="华文细黑"/>
                <a:ea typeface="华文细黑"/>
                <a:cs typeface="华文细黑"/>
              </a:rPr>
              <a:t>候</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首先，</a:t>
            </a:r>
            <a:r>
              <a:rPr lang="zh-TW" altLang="en-US" sz="2800" dirty="0" smtClean="0">
                <a:solidFill>
                  <a:srgbClr val="FF0000"/>
                </a:solidFill>
                <a:latin typeface="华文细黑"/>
                <a:ea typeface="华文细黑"/>
                <a:cs typeface="华文细黑"/>
              </a:rPr>
              <a:t>我们必须忠心于</a:t>
            </a:r>
            <a:r>
              <a:rPr lang="zh-CN" altLang="en-US" sz="2800" dirty="0">
                <a:solidFill>
                  <a:srgbClr val="FF0000"/>
                </a:solidFill>
                <a:latin typeface="华文细黑"/>
                <a:ea typeface="华文细黑"/>
                <a:cs typeface="华文细黑"/>
              </a:rPr>
              <a:t>祂</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并看到机会，而不是障碍。如果我们错过了我们的机会</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就</a:t>
            </a:r>
            <a:r>
              <a:rPr lang="zh-TW" altLang="en-US" sz="2800" dirty="0" smtClean="0">
                <a:solidFill>
                  <a:srgbClr val="FF0000"/>
                </a:solidFill>
                <a:latin typeface="华文细黑"/>
                <a:ea typeface="华文细黑"/>
                <a:cs typeface="华文细黑"/>
              </a:rPr>
              <a:t>失去了我们的冠</a:t>
            </a:r>
            <a:r>
              <a:rPr lang="zh-CN" altLang="en-US" sz="2800" dirty="0" smtClean="0">
                <a:solidFill>
                  <a:srgbClr val="FF0000"/>
                </a:solidFill>
                <a:latin typeface="华文细黑"/>
                <a:ea typeface="华文细黑"/>
                <a:cs typeface="华文细黑"/>
              </a:rPr>
              <a:t>冕</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这意味着当</a:t>
            </a:r>
            <a:r>
              <a:rPr lang="zh-TW" altLang="en-US" sz="2800" dirty="0" smtClean="0">
                <a:solidFill>
                  <a:srgbClr val="FF0000"/>
                </a:solidFill>
                <a:latin typeface="华文细黑"/>
                <a:ea typeface="华文细黑"/>
                <a:cs typeface="华文细黑"/>
              </a:rPr>
              <a:t>他</a:t>
            </a:r>
            <a:r>
              <a:rPr lang="zh-CN" altLang="en-US" sz="2800" dirty="0" smtClean="0">
                <a:solidFill>
                  <a:srgbClr val="FF0000"/>
                </a:solidFill>
                <a:latin typeface="华文细黑"/>
                <a:ea typeface="华文细黑"/>
                <a:cs typeface="华文细黑"/>
              </a:rPr>
              <a:t>再</a:t>
            </a:r>
            <a:r>
              <a:rPr lang="zh-TW" altLang="en-US" sz="2800" dirty="0" smtClean="0">
                <a:solidFill>
                  <a:srgbClr val="FF0000"/>
                </a:solidFill>
                <a:latin typeface="华文细黑"/>
                <a:ea typeface="华文细黑"/>
                <a:cs typeface="华文细黑"/>
              </a:rPr>
              <a:t>来时，</a:t>
            </a:r>
            <a:r>
              <a:rPr lang="zh-CN" altLang="en-US" sz="2800" dirty="0" smtClean="0">
                <a:solidFill>
                  <a:srgbClr val="FF0000"/>
                </a:solidFill>
                <a:latin typeface="华文细黑"/>
                <a:ea typeface="华文细黑"/>
                <a:cs typeface="华文细黑"/>
              </a:rPr>
              <a:t>我们将</a:t>
            </a:r>
            <a:r>
              <a:rPr lang="zh-TW" altLang="en-US" sz="2800" dirty="0" smtClean="0">
                <a:solidFill>
                  <a:srgbClr val="FF0000"/>
                </a:solidFill>
                <a:latin typeface="华文细黑"/>
                <a:ea typeface="华文细黑"/>
                <a:cs typeface="华文细黑"/>
              </a:rPr>
              <a:t>在</a:t>
            </a:r>
            <a:r>
              <a:rPr lang="zh-TW" altLang="en-US" sz="2800" dirty="0">
                <a:solidFill>
                  <a:srgbClr val="FF0000"/>
                </a:solidFill>
                <a:latin typeface="华文细黑"/>
                <a:ea typeface="华文细黑"/>
                <a:cs typeface="华文细黑"/>
              </a:rPr>
              <a:t>他面前羞愧</a:t>
            </a:r>
            <a:r>
              <a:rPr lang="zh-CN" altLang="en-US" sz="2800" dirty="0" smtClean="0">
                <a:solidFill>
                  <a:srgbClr val="FF0000"/>
                </a:solidFill>
                <a:latin typeface="华文细黑"/>
                <a:ea typeface="华文细黑"/>
                <a:cs typeface="华文细黑"/>
              </a:rPr>
              <a:t>（约一</a:t>
            </a:r>
            <a:r>
              <a:rPr lang="en-US" altLang="zh-CN" sz="2800" dirty="0" smtClean="0">
                <a:solidFill>
                  <a:srgbClr val="FF0000"/>
                </a:solidFill>
                <a:latin typeface="华文细黑"/>
                <a:ea typeface="华文细黑"/>
                <a:cs typeface="华文细黑"/>
              </a:rPr>
              <a:t>2:28</a:t>
            </a:r>
            <a:r>
              <a:rPr lang="zh-CN" alt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a:p>
            <a:r>
              <a:rPr lang="en-US" sz="2800" dirty="0">
                <a:latin typeface="Arial Narrow"/>
                <a:cs typeface="Arial Narrow"/>
              </a:rPr>
              <a:t>God has set before us many open doors of opportunity. If He opens </a:t>
            </a:r>
            <a:r>
              <a:rPr lang="en-US" sz="2800" dirty="0" err="1" smtClean="0">
                <a:latin typeface="Arial Narrow"/>
                <a:cs typeface="Arial Narrow"/>
              </a:rPr>
              <a:t>doors</a:t>
            </a:r>
            <a:r>
              <a:rPr lang="en-US" sz="2800" dirty="0" err="1">
                <a:latin typeface="Arial Narrow"/>
                <a:cs typeface="Arial Narrow"/>
              </a:rPr>
              <a:t>,we</a:t>
            </a:r>
            <a:r>
              <a:rPr lang="en-US" sz="2800" dirty="0">
                <a:latin typeface="Arial Narrow"/>
                <a:cs typeface="Arial Narrow"/>
              </a:rPr>
              <a:t> must </a:t>
            </a:r>
            <a:r>
              <a:rPr lang="en-US" sz="2800" dirty="0" smtClean="0">
                <a:latin typeface="Arial Narrow"/>
                <a:cs typeface="Arial Narrow"/>
              </a:rPr>
              <a:t>go </a:t>
            </a:r>
            <a:r>
              <a:rPr lang="en-US" sz="2800" dirty="0">
                <a:latin typeface="Arial Narrow"/>
                <a:cs typeface="Arial Narrow"/>
              </a:rPr>
              <a:t>and </a:t>
            </a:r>
            <a:r>
              <a:rPr lang="en-US" sz="2800" dirty="0" err="1">
                <a:latin typeface="Arial Narrow"/>
                <a:cs typeface="Arial Narrow"/>
              </a:rPr>
              <a:t>work</a:t>
            </a:r>
            <a:r>
              <a:rPr lang="en-US" sz="2800" dirty="0" err="1" smtClean="0">
                <a:latin typeface="Arial Narrow"/>
                <a:cs typeface="Arial Narrow"/>
              </a:rPr>
              <a:t>;if</a:t>
            </a:r>
            <a:r>
              <a:rPr lang="en-US" sz="2800" dirty="0" smtClean="0">
                <a:latin typeface="Arial Narrow"/>
                <a:cs typeface="Arial Narrow"/>
              </a:rPr>
              <a:t> </a:t>
            </a:r>
            <a:r>
              <a:rPr lang="en-US" sz="2800" dirty="0">
                <a:latin typeface="Arial Narrow"/>
                <a:cs typeface="Arial Narrow"/>
              </a:rPr>
              <a:t>He shuts </a:t>
            </a:r>
            <a:r>
              <a:rPr lang="en-US" sz="2800" dirty="0" err="1" smtClean="0">
                <a:latin typeface="Arial Narrow"/>
                <a:cs typeface="Arial Narrow"/>
              </a:rPr>
              <a:t>doors,we</a:t>
            </a:r>
            <a:r>
              <a:rPr lang="en-US" sz="2800" dirty="0" smtClean="0">
                <a:latin typeface="Arial Narrow"/>
                <a:cs typeface="Arial Narrow"/>
              </a:rPr>
              <a:t> </a:t>
            </a:r>
            <a:r>
              <a:rPr lang="en-US" sz="2800" dirty="0">
                <a:latin typeface="Arial Narrow"/>
                <a:cs typeface="Arial Narrow"/>
              </a:rPr>
              <a:t>must stop and wait. Above all, we must be faithful to Him and see the </a:t>
            </a:r>
            <a:r>
              <a:rPr lang="en-US" sz="2800" dirty="0" smtClean="0">
                <a:latin typeface="Arial Narrow"/>
                <a:cs typeface="Arial Narrow"/>
              </a:rPr>
              <a:t>opportunities, not </a:t>
            </a:r>
            <a:r>
              <a:rPr lang="en-US" sz="2800" dirty="0">
                <a:latin typeface="Arial Narrow"/>
                <a:cs typeface="Arial Narrow"/>
              </a:rPr>
              <a:t>the </a:t>
            </a:r>
            <a:r>
              <a:rPr lang="en-US" sz="2800" dirty="0" err="1" smtClean="0">
                <a:latin typeface="Arial Narrow"/>
                <a:cs typeface="Arial Narrow"/>
              </a:rPr>
              <a:t>obstacles.If</a:t>
            </a:r>
            <a:r>
              <a:rPr lang="en-US" sz="2800" dirty="0" smtClean="0">
                <a:latin typeface="Arial Narrow"/>
                <a:cs typeface="Arial Narrow"/>
              </a:rPr>
              <a:t> </a:t>
            </a:r>
            <a:r>
              <a:rPr lang="en-US" sz="2800" dirty="0">
                <a:latin typeface="Arial Narrow"/>
                <a:cs typeface="Arial Narrow"/>
              </a:rPr>
              <a:t>we miss our </a:t>
            </a:r>
            <a:r>
              <a:rPr lang="en-US" sz="2800" dirty="0" err="1">
                <a:latin typeface="Arial Narrow"/>
                <a:cs typeface="Arial Narrow"/>
              </a:rPr>
              <a:t>opportunities</a:t>
            </a:r>
            <a:r>
              <a:rPr lang="en-US" sz="2800" dirty="0" err="1" smtClean="0">
                <a:latin typeface="Arial Narrow"/>
                <a:cs typeface="Arial Narrow"/>
              </a:rPr>
              <a:t>,we</a:t>
            </a:r>
            <a:r>
              <a:rPr lang="en-US" sz="2800" dirty="0" smtClean="0">
                <a:latin typeface="Arial Narrow"/>
                <a:cs typeface="Arial Narrow"/>
              </a:rPr>
              <a:t> </a:t>
            </a:r>
            <a:r>
              <a:rPr lang="en-US" sz="2800" dirty="0">
                <a:latin typeface="Arial Narrow"/>
                <a:cs typeface="Arial Narrow"/>
              </a:rPr>
              <a:t>lose our </a:t>
            </a:r>
            <a:r>
              <a:rPr lang="en-US" sz="2800" dirty="0" smtClean="0">
                <a:latin typeface="Arial Narrow"/>
                <a:cs typeface="Arial Narrow"/>
              </a:rPr>
              <a:t>crowns, </a:t>
            </a:r>
            <a:r>
              <a:rPr lang="en-US" sz="2800" dirty="0">
                <a:latin typeface="Arial Narrow"/>
                <a:cs typeface="Arial Narrow"/>
              </a:rPr>
              <a:t>and this means being ashamed before Him when He comes(1Jn.2:28).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(18)</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2587" y="4769362"/>
            <a:ext cx="9144000" cy="2447053"/>
          </a:xfrm>
          <a:prstGeom prst="rect">
            <a:avLst/>
          </a:prstGeom>
        </p:spPr>
      </p:pic>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在亚洲的七个实际</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三）这七个</a:t>
            </a:r>
            <a:r>
              <a:rPr lang="zh-CN" altLang="en-US" sz="2800" dirty="0">
                <a:solidFill>
                  <a:srgbClr val="FF0000"/>
                </a:solidFill>
                <a:latin typeface="华文细黑"/>
                <a:ea typeface="华文细黑"/>
                <a:cs typeface="华文细黑"/>
              </a:rPr>
              <a:t>教会代表当今</a:t>
            </a:r>
            <a:r>
              <a:rPr lang="zh-CN" altLang="en-US" sz="2800" dirty="0" smtClean="0">
                <a:solidFill>
                  <a:srgbClr val="FF0000"/>
                </a:solidFill>
                <a:latin typeface="华文细黑"/>
                <a:ea typeface="华文细黑"/>
                <a:cs typeface="华文细黑"/>
              </a:rPr>
              <a:t>不同种类的</a:t>
            </a:r>
            <a:r>
              <a:rPr lang="zh-CN" altLang="en-US" sz="2800" dirty="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这七个教会代表任</a:t>
            </a:r>
            <a:r>
              <a:rPr lang="zh-CN" altLang="en-US" sz="2800" dirty="0" smtClean="0">
                <a:solidFill>
                  <a:srgbClr val="FF0000"/>
                </a:solidFill>
                <a:latin typeface="华文细黑"/>
                <a:ea typeface="华文细黑"/>
                <a:cs typeface="华文细黑"/>
              </a:rPr>
              <a:t>何教会都可能有的的特点。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CN" altLang="en-US" sz="2800" dirty="0">
                <a:solidFill>
                  <a:srgbClr val="FF0000"/>
                </a:solidFill>
                <a:latin typeface="华文细黑"/>
                <a:ea typeface="华文细黑"/>
                <a:cs typeface="华文细黑"/>
              </a:rPr>
              <a:t>这七个教会代表撒旦攻击</a:t>
            </a:r>
            <a:r>
              <a:rPr lang="zh-CN" altLang="en-US" sz="2800" dirty="0" smtClean="0">
                <a:solidFill>
                  <a:srgbClr val="FF0000"/>
                </a:solidFill>
                <a:latin typeface="华文细黑"/>
                <a:ea typeface="华文细黑"/>
                <a:cs typeface="华文细黑"/>
              </a:rPr>
              <a:t>教会的七个方法。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3-07 at 5.0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32498" cy="6858000"/>
          </a:xfrm>
          <a:prstGeom prst="rect">
            <a:avLst/>
          </a:prstGeom>
        </p:spPr>
      </p:pic>
      <p:sp>
        <p:nvSpPr>
          <p:cNvPr id="5" name="TextBox 4"/>
          <p:cNvSpPr txBox="1"/>
          <p:nvPr/>
        </p:nvSpPr>
        <p:spPr>
          <a:xfrm>
            <a:off x="6494007" y="-131078"/>
            <a:ext cx="2818345" cy="7109637"/>
          </a:xfrm>
          <a:prstGeom prst="rect">
            <a:avLst/>
          </a:prstGeom>
          <a:noFill/>
        </p:spPr>
        <p:txBody>
          <a:bodyPr wrap="square" rtlCol="0">
            <a:spAutoFit/>
          </a:bodyPr>
          <a:lstStyle/>
          <a:p>
            <a:r>
              <a:rPr lang="en-US" sz="2400" dirty="0" smtClean="0">
                <a:solidFill>
                  <a:srgbClr val="FF0000"/>
                </a:solidFill>
                <a:latin typeface="Arial Narrow"/>
                <a:cs typeface="Arial Narrow"/>
              </a:rPr>
              <a:t>We invite you to come </a:t>
            </a:r>
          </a:p>
          <a:p>
            <a:r>
              <a:rPr lang="en-US" sz="2400" dirty="0" smtClean="0">
                <a:solidFill>
                  <a:srgbClr val="0000FF"/>
                </a:solidFill>
                <a:latin typeface="Arial Narrow"/>
                <a:cs typeface="Arial Narrow"/>
              </a:rPr>
              <a:t>(1) March </a:t>
            </a:r>
            <a:r>
              <a:rPr lang="en-US" sz="2400" dirty="0">
                <a:solidFill>
                  <a:srgbClr val="0000FF"/>
                </a:solidFill>
                <a:latin typeface="Arial Narrow"/>
                <a:cs typeface="Arial Narrow"/>
              </a:rPr>
              <a:t>25-8-9 am</a:t>
            </a:r>
          </a:p>
          <a:p>
            <a:r>
              <a:rPr lang="en-US" sz="2400" dirty="0">
                <a:solidFill>
                  <a:srgbClr val="0000FF"/>
                </a:solidFill>
                <a:latin typeface="Arial Narrow"/>
                <a:cs typeface="Arial Narrow"/>
              </a:rPr>
              <a:t>Prayer 9-9:30 am </a:t>
            </a:r>
          </a:p>
          <a:p>
            <a:r>
              <a:rPr lang="en-US" sz="2400" dirty="0">
                <a:solidFill>
                  <a:srgbClr val="0000FF"/>
                </a:solidFill>
                <a:latin typeface="Arial Narrow"/>
                <a:cs typeface="Arial Narrow"/>
              </a:rPr>
              <a:t>Doug Brown: How to share your testimony</a:t>
            </a:r>
            <a:r>
              <a:rPr lang="en-US" sz="2400" dirty="0" smtClean="0">
                <a:solidFill>
                  <a:srgbClr val="0000FF"/>
                </a:solidFill>
                <a:latin typeface="Arial Narrow"/>
                <a:cs typeface="Arial Narrow"/>
              </a:rPr>
              <a:t>.</a:t>
            </a:r>
            <a:endParaRPr lang="en-US" sz="2400" dirty="0">
              <a:solidFill>
                <a:srgbClr val="FF0000"/>
              </a:solidFill>
              <a:latin typeface="Arial Narrow"/>
              <a:cs typeface="Arial Narrow"/>
            </a:endParaRPr>
          </a:p>
          <a:p>
            <a:r>
              <a:rPr lang="en-US" sz="2400" dirty="0" smtClean="0">
                <a:latin typeface="Arial Narrow"/>
                <a:cs typeface="Arial Narrow"/>
              </a:rPr>
              <a:t>(2) Mar.31-Apr.4, 2017 Special Meetings</a:t>
            </a:r>
          </a:p>
          <a:p>
            <a:r>
              <a:rPr lang="en-US" sz="2400" dirty="0" smtClean="0">
                <a:solidFill>
                  <a:srgbClr val="FF0000"/>
                </a:solidFill>
                <a:latin typeface="Arial Narrow"/>
                <a:cs typeface="Arial Narrow"/>
              </a:rPr>
              <a:t>“Basis for Happy Life”</a:t>
            </a:r>
          </a:p>
          <a:p>
            <a:r>
              <a:rPr lang="en-US" sz="2400" dirty="0" err="1" smtClean="0">
                <a:latin typeface="Arial Narrow"/>
                <a:cs typeface="Arial Narrow"/>
              </a:rPr>
              <a:t>Speaker:Luke</a:t>
            </a:r>
            <a:r>
              <a:rPr lang="en-US" sz="2400" dirty="0" smtClean="0">
                <a:latin typeface="Arial Narrow"/>
                <a:cs typeface="Arial Narrow"/>
              </a:rPr>
              <a:t> Zhang</a:t>
            </a:r>
          </a:p>
          <a:p>
            <a:r>
              <a:rPr lang="en-US" sz="2400" dirty="0" smtClean="0">
                <a:solidFill>
                  <a:srgbClr val="FF0000"/>
                </a:solidFill>
                <a:latin typeface="Arial Narrow"/>
                <a:cs typeface="Arial Narrow"/>
              </a:rPr>
              <a:t>March 31, 7:30-9 pm</a:t>
            </a:r>
          </a:p>
          <a:p>
            <a:r>
              <a:rPr lang="en-US" sz="2400" dirty="0" smtClean="0">
                <a:latin typeface="Arial Narrow"/>
                <a:cs typeface="Arial Narrow"/>
              </a:rPr>
              <a:t>God’s Holiness &amp; Life.</a:t>
            </a:r>
          </a:p>
          <a:p>
            <a:r>
              <a:rPr lang="en-US" sz="2400" dirty="0" smtClean="0">
                <a:solidFill>
                  <a:srgbClr val="FF0000"/>
                </a:solidFill>
                <a:latin typeface="Arial Narrow"/>
                <a:cs typeface="Arial Narrow"/>
              </a:rPr>
              <a:t>April 1, 10-11:30 am</a:t>
            </a:r>
            <a:endParaRPr lang="en-US" sz="2400" dirty="0">
              <a:solidFill>
                <a:srgbClr val="FF0000"/>
              </a:solidFill>
              <a:latin typeface="Arial Narrow"/>
              <a:cs typeface="Arial Narrow"/>
            </a:endParaRPr>
          </a:p>
          <a:p>
            <a:r>
              <a:rPr lang="en-US" sz="2400" dirty="0" smtClean="0">
                <a:latin typeface="Arial Narrow"/>
                <a:cs typeface="Arial Narrow"/>
              </a:rPr>
              <a:t>Faith Life</a:t>
            </a:r>
          </a:p>
          <a:p>
            <a:r>
              <a:rPr lang="en-US" sz="2400" dirty="0" smtClean="0">
                <a:solidFill>
                  <a:srgbClr val="FF0000"/>
                </a:solidFill>
                <a:latin typeface="Arial Narrow"/>
                <a:cs typeface="Arial Narrow"/>
              </a:rPr>
              <a:t>April 1, 12:</a:t>
            </a:r>
            <a:r>
              <a:rPr lang="en-US" sz="2400" dirty="0">
                <a:solidFill>
                  <a:srgbClr val="FF0000"/>
                </a:solidFill>
                <a:latin typeface="Arial Narrow"/>
                <a:cs typeface="Arial Narrow"/>
              </a:rPr>
              <a:t>30</a:t>
            </a:r>
            <a:r>
              <a:rPr lang="en-US" sz="2400" dirty="0" smtClean="0">
                <a:solidFill>
                  <a:srgbClr val="FF0000"/>
                </a:solidFill>
                <a:latin typeface="Arial Narrow"/>
                <a:cs typeface="Arial Narrow"/>
              </a:rPr>
              <a:t>-2 </a:t>
            </a:r>
            <a:r>
              <a:rPr lang="en-US" sz="2400" dirty="0">
                <a:solidFill>
                  <a:srgbClr val="FF0000"/>
                </a:solidFill>
                <a:latin typeface="Arial Narrow"/>
                <a:cs typeface="Arial Narrow"/>
              </a:rPr>
              <a:t>pm</a:t>
            </a:r>
          </a:p>
          <a:p>
            <a:r>
              <a:rPr lang="en-US" sz="2400" dirty="0" smtClean="0">
                <a:latin typeface="Arial Narrow"/>
                <a:cs typeface="Arial Narrow"/>
              </a:rPr>
              <a:t>Living Hope</a:t>
            </a:r>
          </a:p>
          <a:p>
            <a:r>
              <a:rPr lang="en-US" sz="2400" dirty="0" smtClean="0">
                <a:solidFill>
                  <a:srgbClr val="FF0000"/>
                </a:solidFill>
                <a:latin typeface="Arial Narrow"/>
                <a:cs typeface="Arial Narrow"/>
              </a:rPr>
              <a:t>April 2,10:40am-12pm</a:t>
            </a:r>
            <a:endParaRPr lang="en-US" sz="2400" dirty="0">
              <a:solidFill>
                <a:srgbClr val="FF0000"/>
              </a:solidFill>
              <a:latin typeface="Arial Narrow"/>
              <a:cs typeface="Arial Narrow"/>
            </a:endParaRPr>
          </a:p>
          <a:p>
            <a:r>
              <a:rPr lang="en-US" sz="2400" dirty="0" smtClean="0">
                <a:latin typeface="Arial Narrow"/>
                <a:cs typeface="Arial Narrow"/>
              </a:rPr>
              <a:t>Source of Peace</a:t>
            </a:r>
          </a:p>
          <a:p>
            <a:r>
              <a:rPr lang="en-US" sz="2400" dirty="0" smtClean="0">
                <a:solidFill>
                  <a:srgbClr val="FF0000"/>
                </a:solidFill>
                <a:latin typeface="Arial Narrow"/>
                <a:cs typeface="Arial Narrow"/>
              </a:rPr>
              <a:t>April 2, 1-2:30 </a:t>
            </a:r>
            <a:r>
              <a:rPr lang="en-US" sz="2400" dirty="0">
                <a:solidFill>
                  <a:srgbClr val="FF0000"/>
                </a:solidFill>
                <a:latin typeface="Arial Narrow"/>
                <a:cs typeface="Arial Narrow"/>
              </a:rPr>
              <a:t>pm</a:t>
            </a:r>
          </a:p>
          <a:p>
            <a:r>
              <a:rPr lang="en-US" sz="2400" dirty="0" smtClean="0">
                <a:latin typeface="Arial Narrow"/>
                <a:cs typeface="Arial Narrow"/>
              </a:rPr>
              <a:t>Questions &amp; Answers</a:t>
            </a:r>
          </a:p>
        </p:txBody>
      </p:sp>
    </p:spTree>
    <p:extLst>
      <p:ext uri="{BB962C8B-B14F-4D97-AF65-F5344CB8AC3E}">
        <p14:creationId xmlns:p14="http://schemas.microsoft.com/office/powerpoint/2010/main" val="345612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488"/>
            <a:ext cx="9144000" cy="6555642"/>
          </a:xfrm>
          <a:prstGeom prst="rect">
            <a:avLst/>
          </a:prstGeom>
          <a:noFill/>
        </p:spPr>
        <p:txBody>
          <a:bodyPr wrap="square" rtlCol="0">
            <a:spAutoFit/>
          </a:bodyPr>
          <a:lstStyle/>
          <a:p>
            <a:r>
              <a:rPr lang="zh-CN" altLang="en-US" sz="2800" b="1" smtClean="0">
                <a:solidFill>
                  <a:srgbClr val="FF0000"/>
                </a:solidFill>
                <a:latin typeface="华文细黑"/>
                <a:ea typeface="华文细黑"/>
                <a:cs typeface="华文细黑"/>
              </a:rPr>
              <a:t>为其它的机会祷告</a:t>
            </a:r>
            <a:r>
              <a:rPr lang="zh-CN" altLang="en-US" sz="2800" b="1" dirty="0" smtClean="0">
                <a:solidFill>
                  <a:srgbClr val="FF0000"/>
                </a:solidFill>
                <a:latin typeface="华文细黑"/>
                <a:ea typeface="华文细黑"/>
                <a:cs typeface="华文细黑"/>
              </a:rPr>
              <a:t>：</a:t>
            </a:r>
            <a:endParaRPr lang="en-US" altLang="zh-CN" sz="2800" b="1" dirty="0" smtClean="0">
              <a:solidFill>
                <a:srgbClr val="FF0000"/>
              </a:solidFill>
              <a:latin typeface="华文细黑"/>
              <a:ea typeface="华文细黑"/>
              <a:cs typeface="华文细黑"/>
            </a:endParaRPr>
          </a:p>
          <a:p>
            <a:r>
              <a:rPr lang="en-US" altLang="zh-CN" sz="2800" b="1" dirty="0" smtClean="0">
                <a:solidFill>
                  <a:srgbClr val="000000"/>
                </a:solidFill>
                <a:latin typeface="Arial Narrow"/>
                <a:cs typeface="Arial Narrow"/>
              </a:rPr>
              <a:t>Other opportunities </a:t>
            </a:r>
            <a:r>
              <a:rPr lang="en-US" altLang="zh-CN" sz="2800" b="1" dirty="0">
                <a:latin typeface="Arial Narrow"/>
                <a:cs typeface="Arial Narrow"/>
              </a:rPr>
              <a:t>to pray </a:t>
            </a:r>
            <a:r>
              <a:rPr lang="en-US" altLang="zh-CN" sz="2800" b="1" dirty="0" smtClean="0">
                <a:latin typeface="Arial Narrow"/>
                <a:cs typeface="Arial Narrow"/>
              </a:rPr>
              <a:t>about:</a:t>
            </a:r>
            <a:endParaRPr lang="en-US" sz="2800" b="1" dirty="0">
              <a:latin typeface="Arial Narrow"/>
              <a:cs typeface="Arial Narrow"/>
            </a:endParaRPr>
          </a:p>
          <a:p>
            <a:r>
              <a:rPr lang="en-US" altLang="zh-CN" sz="2800" dirty="0" smtClean="0">
                <a:solidFill>
                  <a:srgbClr val="FF0000"/>
                </a:solidFill>
                <a:latin typeface="华文细黑"/>
                <a:ea typeface="华文细黑"/>
                <a:cs typeface="华文细黑"/>
              </a:rPr>
              <a:t>(3) 2017</a:t>
            </a:r>
            <a:r>
              <a:rPr lang="zh-CN" altLang="en-US" sz="2800" dirty="0" smtClean="0">
                <a:solidFill>
                  <a:srgbClr val="FF0000"/>
                </a:solidFill>
                <a:latin typeface="华文细黑"/>
                <a:ea typeface="华文细黑"/>
                <a:cs typeface="华文细黑"/>
              </a:rPr>
              <a:t>年</a:t>
            </a:r>
            <a:r>
              <a:rPr lang="en-US" altLang="zh-CN" sz="2800" dirty="0" smtClean="0">
                <a:solidFill>
                  <a:srgbClr val="FF0000"/>
                </a:solidFill>
                <a:latin typeface="华文细黑"/>
                <a:ea typeface="华文细黑"/>
                <a:cs typeface="华文细黑"/>
              </a:rPr>
              <a:t>4</a:t>
            </a:r>
            <a:r>
              <a:rPr lang="zh-CN" altLang="en-US" sz="2800" dirty="0" smtClean="0">
                <a:solidFill>
                  <a:srgbClr val="FF0000"/>
                </a:solidFill>
                <a:latin typeface="华文细黑"/>
                <a:ea typeface="华文细黑"/>
                <a:cs typeface="华文细黑"/>
              </a:rPr>
              <a:t>月</a:t>
            </a:r>
            <a:r>
              <a:rPr lang="en-US" altLang="zh-CN" sz="2800" dirty="0" smtClean="0">
                <a:solidFill>
                  <a:srgbClr val="FF0000"/>
                </a:solidFill>
                <a:latin typeface="华文细黑"/>
                <a:ea typeface="华文细黑"/>
                <a:cs typeface="华文细黑"/>
              </a:rPr>
              <a:t>5</a:t>
            </a:r>
            <a:r>
              <a:rPr lang="zh-CN" altLang="en-US" sz="2800" dirty="0" smtClean="0">
                <a:solidFill>
                  <a:srgbClr val="FF0000"/>
                </a:solidFill>
                <a:latin typeface="华文细黑"/>
                <a:ea typeface="华文细黑"/>
                <a:cs typeface="华文细黑"/>
              </a:rPr>
              <a:t>日周三早上</a:t>
            </a:r>
            <a:r>
              <a:rPr lang="en-US" altLang="zh-CN" sz="2800" dirty="0" smtClean="0">
                <a:solidFill>
                  <a:srgbClr val="FF0000"/>
                </a:solidFill>
                <a:latin typeface="华文细黑"/>
                <a:ea typeface="华文细黑"/>
                <a:cs typeface="华文细黑"/>
              </a:rPr>
              <a:t>10-11:30 </a:t>
            </a:r>
            <a:r>
              <a:rPr lang="zh-CN" altLang="en-US" sz="2800" dirty="0" smtClean="0">
                <a:solidFill>
                  <a:srgbClr val="FF0000"/>
                </a:solidFill>
                <a:latin typeface="华文细黑"/>
                <a:ea typeface="华文细黑"/>
                <a:cs typeface="华文细黑"/>
              </a:rPr>
              <a:t>查经地点。</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April 5, 2017-Wednesday 10-11:30 am Bible Study Location.</a:t>
            </a:r>
          </a:p>
          <a:p>
            <a:r>
              <a:rPr lang="en-US" altLang="zh-CN" sz="2800" dirty="0" smtClean="0">
                <a:solidFill>
                  <a:srgbClr val="FF0000"/>
                </a:solidFill>
                <a:latin typeface="华文细黑"/>
                <a:ea typeface="华文细黑"/>
                <a:cs typeface="华文细黑"/>
              </a:rPr>
              <a:t>(4) 2017</a:t>
            </a:r>
            <a:r>
              <a:rPr lang="zh-CN" altLang="en-US" sz="2800" dirty="0">
                <a:solidFill>
                  <a:srgbClr val="FF0000"/>
                </a:solidFill>
                <a:latin typeface="华文细黑"/>
                <a:ea typeface="华文细黑"/>
                <a:cs typeface="华文细黑"/>
              </a:rPr>
              <a:t>年</a:t>
            </a:r>
            <a:r>
              <a:rPr lang="en-US" altLang="zh-CN" sz="2800" dirty="0" smtClean="0">
                <a:solidFill>
                  <a:srgbClr val="FF0000"/>
                </a:solidFill>
                <a:latin typeface="华文细黑"/>
                <a:ea typeface="华文细黑"/>
                <a:cs typeface="华文细黑"/>
              </a:rPr>
              <a:t>4</a:t>
            </a:r>
            <a:r>
              <a:rPr lang="zh-CN" altLang="en-US" sz="2800" dirty="0" smtClean="0">
                <a:solidFill>
                  <a:srgbClr val="FF0000"/>
                </a:solidFill>
                <a:latin typeface="华文细黑"/>
                <a:ea typeface="华文细黑"/>
                <a:cs typeface="华文细黑"/>
              </a:rPr>
              <a:t>月</a:t>
            </a:r>
            <a:r>
              <a:rPr lang="zh-CN" altLang="zh-CN" sz="2800" dirty="0" smtClean="0">
                <a:solidFill>
                  <a:srgbClr val="FF0000"/>
                </a:solidFill>
                <a:latin typeface="华文细黑"/>
                <a:ea typeface="华文细黑"/>
                <a:cs typeface="华文细黑"/>
              </a:rPr>
              <a:t>9</a:t>
            </a:r>
            <a:r>
              <a:rPr lang="zh-CN" altLang="en-US" sz="2800" dirty="0" smtClean="0">
                <a:solidFill>
                  <a:srgbClr val="FF0000"/>
                </a:solidFill>
                <a:latin typeface="华文细黑"/>
                <a:ea typeface="华文细黑"/>
                <a:cs typeface="华文细黑"/>
              </a:rPr>
              <a:t>日周</a:t>
            </a:r>
            <a:r>
              <a:rPr lang="zh-CN" altLang="en-US" sz="2800" dirty="0" smtClean="0">
                <a:solidFill>
                  <a:srgbClr val="FF0000"/>
                </a:solidFill>
                <a:latin typeface="华文细黑"/>
                <a:ea typeface="华文细黑"/>
                <a:cs typeface="华文细黑"/>
              </a:rPr>
              <a:t>日下午</a:t>
            </a:r>
            <a:r>
              <a:rPr lang="en-US" altLang="zh-CN" sz="2800" dirty="0" smtClean="0">
                <a:solidFill>
                  <a:srgbClr val="FF0000"/>
                </a:solidFill>
                <a:latin typeface="华文细黑"/>
                <a:ea typeface="华文细黑"/>
                <a:cs typeface="华文细黑"/>
              </a:rPr>
              <a:t>1:30</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3:30</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帮助</a:t>
            </a:r>
            <a:r>
              <a:rPr lang="en-US" altLang="zh-CN" sz="2800" dirty="0" smtClean="0">
                <a:solidFill>
                  <a:srgbClr val="FF0000"/>
                </a:solidFill>
                <a:latin typeface="华文细黑"/>
                <a:ea typeface="华文细黑"/>
                <a:cs typeface="华文细黑"/>
              </a:rPr>
              <a:t>ESL</a:t>
            </a:r>
            <a:r>
              <a:rPr lang="zh-CN" altLang="en-US" sz="2800" dirty="0" smtClean="0">
                <a:solidFill>
                  <a:srgbClr val="FF0000"/>
                </a:solidFill>
                <a:latin typeface="华文细黑"/>
                <a:ea typeface="华文细黑"/>
                <a:cs typeface="华文细黑"/>
              </a:rPr>
              <a:t>课</a:t>
            </a:r>
            <a:r>
              <a:rPr lang="zh-CN" altLang="en-US" sz="2800" dirty="0" smtClean="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r>
              <a:rPr lang="en-US" sz="2800" dirty="0" smtClean="0">
                <a:latin typeface="Arial Narrow"/>
                <a:cs typeface="Arial Narrow"/>
              </a:rPr>
              <a:t>April 9, 2017-Sunday 1:30-3:30 pm assist with ESL Class.</a:t>
            </a:r>
          </a:p>
          <a:p>
            <a:r>
              <a:rPr lang="en-US" altLang="zh-CN" sz="2800" dirty="0" smtClean="0">
                <a:solidFill>
                  <a:srgbClr val="FF0000"/>
                </a:solidFill>
                <a:latin typeface="华文细黑"/>
                <a:ea typeface="华文细黑"/>
                <a:cs typeface="华文细黑"/>
              </a:rPr>
              <a:t>(5) 2017</a:t>
            </a:r>
            <a:r>
              <a:rPr lang="zh-CN" altLang="en-US" sz="2800" dirty="0">
                <a:solidFill>
                  <a:srgbClr val="FF0000"/>
                </a:solidFill>
                <a:latin typeface="华文细黑"/>
                <a:ea typeface="华文细黑"/>
                <a:cs typeface="华文细黑"/>
              </a:rPr>
              <a:t>年</a:t>
            </a:r>
            <a:r>
              <a:rPr lang="en-US" altLang="zh-CN" sz="2800" dirty="0" smtClean="0">
                <a:solidFill>
                  <a:srgbClr val="FF0000"/>
                </a:solidFill>
                <a:latin typeface="华文细黑"/>
                <a:ea typeface="华文细黑"/>
                <a:cs typeface="华文细黑"/>
              </a:rPr>
              <a:t>4</a:t>
            </a:r>
            <a:r>
              <a:rPr lang="zh-CN" altLang="en-US" sz="2800" dirty="0" smtClean="0">
                <a:solidFill>
                  <a:srgbClr val="FF0000"/>
                </a:solidFill>
                <a:latin typeface="华文细黑"/>
                <a:ea typeface="华文细黑"/>
                <a:cs typeface="华文细黑"/>
              </a:rPr>
              <a:t>月</a:t>
            </a:r>
            <a:r>
              <a:rPr lang="zh-CN" altLang="zh-CN" sz="2800" dirty="0" smtClean="0">
                <a:solidFill>
                  <a:srgbClr val="FF0000"/>
                </a:solidFill>
                <a:latin typeface="华文细黑"/>
                <a:ea typeface="华文细黑"/>
                <a:cs typeface="华文细黑"/>
              </a:rPr>
              <a:t>1</a:t>
            </a:r>
            <a:r>
              <a:rPr lang="en-US" altLang="zh-CN" sz="2800" dirty="0" smtClean="0">
                <a:solidFill>
                  <a:srgbClr val="FF0000"/>
                </a:solidFill>
                <a:latin typeface="华文细黑"/>
                <a:ea typeface="华文细黑"/>
                <a:cs typeface="华文细黑"/>
              </a:rPr>
              <a:t>6</a:t>
            </a:r>
            <a:r>
              <a:rPr lang="zh-CN" altLang="en-US" sz="2800" dirty="0" smtClean="0">
                <a:solidFill>
                  <a:srgbClr val="FF0000"/>
                </a:solidFill>
                <a:latin typeface="华文细黑"/>
                <a:ea typeface="华文细黑"/>
                <a:cs typeface="华文细黑"/>
              </a:rPr>
              <a:t>日</a:t>
            </a:r>
            <a:r>
              <a:rPr lang="zh-CN" altLang="en-US" sz="2800" dirty="0" smtClean="0">
                <a:solidFill>
                  <a:srgbClr val="FF0000"/>
                </a:solidFill>
                <a:latin typeface="华文细黑"/>
                <a:ea typeface="华文细黑"/>
                <a:cs typeface="华文细黑"/>
              </a:rPr>
              <a:t>复活节浸礼</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早上</a:t>
            </a:r>
            <a:r>
              <a:rPr lang="en-US" altLang="zh-CN" sz="2800" dirty="0" smtClean="0">
                <a:solidFill>
                  <a:srgbClr val="FF0000"/>
                </a:solidFill>
                <a:latin typeface="华文细黑"/>
                <a:ea typeface="华文细黑"/>
                <a:cs typeface="华文细黑"/>
              </a:rPr>
              <a:t>10</a:t>
            </a:r>
            <a:r>
              <a:rPr lang="zh-CN" altLang="en-US" sz="2800" dirty="0" smtClean="0">
                <a:solidFill>
                  <a:srgbClr val="FF0000"/>
                </a:solidFill>
                <a:latin typeface="华文细黑"/>
                <a:ea typeface="华文细黑"/>
                <a:cs typeface="华文细黑"/>
              </a:rPr>
              <a:t>点</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和聚会</a:t>
            </a:r>
            <a:r>
              <a:rPr lang="en-US" altLang="zh-CN" sz="2800" dirty="0" smtClean="0">
                <a:solidFill>
                  <a:srgbClr val="FF0000"/>
                </a:solidFill>
                <a:latin typeface="华文细黑"/>
                <a:ea typeface="华文细黑"/>
                <a:cs typeface="华文细黑"/>
              </a:rPr>
              <a:t>(10:30</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r>
              <a:rPr lang="en-US" sz="2800" dirty="0" smtClean="0">
                <a:latin typeface="Arial Narrow"/>
                <a:cs typeface="Arial Narrow"/>
              </a:rPr>
              <a:t>April 16, 2017, Easter Sunday Baptism(10am) and Service(10:30am).</a:t>
            </a:r>
          </a:p>
          <a:p>
            <a:r>
              <a:rPr lang="en-US" altLang="zh-CN" sz="2800" dirty="0" smtClean="0">
                <a:solidFill>
                  <a:srgbClr val="FF0000"/>
                </a:solidFill>
                <a:latin typeface="华文细黑"/>
                <a:ea typeface="华文细黑"/>
                <a:cs typeface="华文细黑"/>
              </a:rPr>
              <a:t>(6) 2017</a:t>
            </a:r>
            <a:r>
              <a:rPr lang="zh-CN" altLang="en-US" sz="2800" dirty="0" smtClean="0">
                <a:solidFill>
                  <a:srgbClr val="FF0000"/>
                </a:solidFill>
                <a:latin typeface="华文细黑"/>
                <a:ea typeface="华文细黑"/>
                <a:cs typeface="华文细黑"/>
              </a:rPr>
              <a:t>年</a:t>
            </a:r>
            <a:r>
              <a:rPr lang="zh-CN" altLang="en-US" sz="2800" dirty="0" smtClean="0">
                <a:solidFill>
                  <a:srgbClr val="FF0000"/>
                </a:solidFill>
                <a:latin typeface="华文细黑"/>
                <a:ea typeface="华文细黑"/>
                <a:cs typeface="华文细黑"/>
              </a:rPr>
              <a:t>暑假圣经学校</a:t>
            </a:r>
            <a:r>
              <a:rPr lang="zh-CN" altLang="en-US" sz="2800" dirty="0" smtClean="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r>
              <a:rPr lang="en-US" sz="2800" dirty="0" smtClean="0">
                <a:latin typeface="Arial Narrow"/>
                <a:cs typeface="Arial Narrow"/>
              </a:rPr>
              <a:t>Summer, </a:t>
            </a:r>
            <a:r>
              <a:rPr lang="en-US" sz="2800" dirty="0">
                <a:latin typeface="Arial Narrow"/>
                <a:cs typeface="Arial Narrow"/>
              </a:rPr>
              <a:t>2017 </a:t>
            </a:r>
            <a:r>
              <a:rPr lang="en-US" sz="2800" dirty="0" smtClean="0">
                <a:latin typeface="Arial Narrow"/>
                <a:cs typeface="Arial Narrow"/>
              </a:rPr>
              <a:t>Vacation Bible School.</a:t>
            </a:r>
            <a:endParaRPr lang="en-US" sz="2800" dirty="0" smtClean="0">
              <a:solidFill>
                <a:srgbClr val="FF0000"/>
              </a:solidFill>
              <a:latin typeface="Arial Narrow"/>
              <a:cs typeface="Arial Narrow"/>
            </a:endParaRPr>
          </a:p>
          <a:p>
            <a:r>
              <a:rPr lang="en-US" altLang="zh-CN" sz="2800" dirty="0" smtClean="0">
                <a:solidFill>
                  <a:srgbClr val="FF0000"/>
                </a:solidFill>
                <a:latin typeface="华文细黑"/>
                <a:ea typeface="华文细黑"/>
                <a:cs typeface="华文细黑"/>
              </a:rPr>
              <a:t>(7) 2017</a:t>
            </a:r>
            <a:r>
              <a:rPr lang="zh-CN" altLang="en-US" sz="2800" dirty="0" smtClean="0">
                <a:solidFill>
                  <a:srgbClr val="FF0000"/>
                </a:solidFill>
                <a:latin typeface="华文细黑"/>
                <a:ea typeface="华文细黑"/>
                <a:cs typeface="华文细黑"/>
              </a:rPr>
              <a:t>年</a:t>
            </a:r>
            <a:r>
              <a:rPr lang="zh-CN" altLang="zh-CN" sz="2800" dirty="0" smtClean="0">
                <a:solidFill>
                  <a:srgbClr val="FF0000"/>
                </a:solidFill>
                <a:latin typeface="华文细黑"/>
                <a:ea typeface="华文细黑"/>
                <a:cs typeface="华文细黑"/>
              </a:rPr>
              <a:t>8</a:t>
            </a:r>
            <a:r>
              <a:rPr lang="zh-CN" altLang="en-US" sz="2800" dirty="0" smtClean="0">
                <a:solidFill>
                  <a:srgbClr val="FF0000"/>
                </a:solidFill>
                <a:latin typeface="华文细黑"/>
                <a:ea typeface="华文细黑"/>
                <a:cs typeface="华文细黑"/>
              </a:rPr>
              <a:t>月</a:t>
            </a:r>
            <a:r>
              <a:rPr lang="en-US" altLang="zh-CN" sz="2800" dirty="0" smtClean="0">
                <a:solidFill>
                  <a:srgbClr val="FF0000"/>
                </a:solidFill>
                <a:latin typeface="华文细黑"/>
                <a:ea typeface="华文细黑"/>
                <a:cs typeface="华文细黑"/>
              </a:rPr>
              <a:t>1-5</a:t>
            </a:r>
            <a:r>
              <a:rPr lang="zh-CN" altLang="en-US" sz="2800" dirty="0" smtClean="0">
                <a:solidFill>
                  <a:srgbClr val="FF0000"/>
                </a:solidFill>
                <a:latin typeface="华文细黑"/>
                <a:ea typeface="华文细黑"/>
                <a:cs typeface="华文细黑"/>
              </a:rPr>
              <a:t>个</a:t>
            </a:r>
            <a:r>
              <a:rPr lang="zh-CN" altLang="en-US" sz="2800" dirty="0">
                <a:solidFill>
                  <a:srgbClr val="FF0000"/>
                </a:solidFill>
                <a:latin typeface="华文细黑"/>
                <a:ea typeface="华文细黑"/>
                <a:cs typeface="华文细黑"/>
              </a:rPr>
              <a:t>从</a:t>
            </a:r>
            <a:r>
              <a:rPr lang="zh-CN" altLang="en-US" sz="2800" dirty="0" smtClean="0">
                <a:solidFill>
                  <a:srgbClr val="FF0000"/>
                </a:solidFill>
                <a:latin typeface="华文细黑"/>
                <a:ea typeface="华文细黑"/>
                <a:cs typeface="华文细黑"/>
              </a:rPr>
              <a:t>中国</a:t>
            </a:r>
            <a:r>
              <a:rPr lang="zh-CN" altLang="en-US" sz="2800" dirty="0" smtClean="0">
                <a:solidFill>
                  <a:srgbClr val="FF0000"/>
                </a:solidFill>
                <a:latin typeface="华文细黑"/>
                <a:ea typeface="华文细黑"/>
                <a:cs typeface="华文细黑"/>
              </a:rPr>
              <a:t>再</a:t>
            </a:r>
            <a:r>
              <a:rPr lang="en-US" altLang="zh-CN" sz="2800" dirty="0" smtClean="0">
                <a:solidFill>
                  <a:srgbClr val="FF0000"/>
                </a:solidFill>
                <a:latin typeface="华文细黑"/>
                <a:ea typeface="华文细黑"/>
                <a:cs typeface="华文细黑"/>
              </a:rPr>
              <a:t>HCA</a:t>
            </a:r>
            <a:r>
              <a:rPr lang="zh-CN" altLang="en-US" sz="2800" dirty="0" smtClean="0">
                <a:solidFill>
                  <a:srgbClr val="FF0000"/>
                </a:solidFill>
                <a:latin typeface="华文细黑"/>
                <a:ea typeface="华文细黑"/>
                <a:cs typeface="华文细黑"/>
              </a:rPr>
              <a:t>男生住在家庭</a:t>
            </a:r>
            <a:r>
              <a:rPr lang="zh-CN" altLang="en-US" sz="2800" dirty="0" smtClean="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r>
              <a:rPr lang="en-US" sz="2800" dirty="0" smtClean="0">
                <a:latin typeface="Arial Narrow"/>
                <a:cs typeface="Arial Narrow"/>
              </a:rPr>
              <a:t>August</a:t>
            </a:r>
            <a:r>
              <a:rPr lang="en-US" sz="2800" dirty="0">
                <a:latin typeface="Arial Narrow"/>
                <a:cs typeface="Arial Narrow"/>
              </a:rPr>
              <a:t>, 2017 </a:t>
            </a:r>
            <a:r>
              <a:rPr lang="en-US" sz="2800" dirty="0" smtClean="0">
                <a:latin typeface="Arial Narrow"/>
                <a:cs typeface="Arial Narrow"/>
              </a:rPr>
              <a:t>Housing 1-5 </a:t>
            </a:r>
            <a:r>
              <a:rPr lang="en-US" sz="2800" dirty="0">
                <a:latin typeface="Arial Narrow"/>
                <a:cs typeface="Arial Narrow"/>
              </a:rPr>
              <a:t>Boy Students at HCA from </a:t>
            </a:r>
            <a:r>
              <a:rPr lang="en-US" sz="2800" dirty="0" smtClean="0">
                <a:latin typeface="Arial Narrow"/>
                <a:cs typeface="Arial Narrow"/>
              </a:rPr>
              <a:t>China.</a:t>
            </a:r>
          </a:p>
          <a:p>
            <a:endParaRPr lang="en-US" sz="2800" dirty="0">
              <a:latin typeface="Arial Narrow"/>
              <a:cs typeface="Arial Narrow"/>
            </a:endParaRPr>
          </a:p>
          <a:p>
            <a:r>
              <a:rPr lang="zh-CN" altLang="en-US" sz="2800" dirty="0" smtClean="0">
                <a:solidFill>
                  <a:srgbClr val="FF0000"/>
                </a:solidFill>
                <a:latin typeface="华文细黑"/>
                <a:ea typeface="华文细黑"/>
                <a:cs typeface="华文细黑"/>
              </a:rPr>
              <a:t>发邮件或打电话给何牧师</a:t>
            </a:r>
            <a:r>
              <a:rPr lang="en-US" sz="2800" dirty="0">
                <a:latin typeface="Arial Narrow"/>
                <a:cs typeface="Arial Narrow"/>
              </a:rPr>
              <a:t>[</a:t>
            </a:r>
            <a:r>
              <a:rPr lang="en-US" sz="2800" dirty="0">
                <a:latin typeface="Arial Narrow"/>
                <a:cs typeface="Arial Narrow"/>
                <a:hlinkClick r:id="rId2"/>
              </a:rPr>
              <a:t>hart4china@</a:t>
            </a:r>
            <a:r>
              <a:rPr lang="en-US" sz="2800" dirty="0" smtClean="0">
                <a:latin typeface="Arial Narrow"/>
                <a:cs typeface="Arial Narrow"/>
                <a:hlinkClick r:id="rId2"/>
              </a:rPr>
              <a:t>aol.com</a:t>
            </a:r>
            <a:r>
              <a:rPr lang="en-US" sz="2800" dirty="0" smtClean="0">
                <a:latin typeface="Arial Narrow"/>
                <a:cs typeface="Arial Narrow"/>
              </a:rPr>
              <a:t>(</a:t>
            </a:r>
            <a:r>
              <a:rPr lang="en-US" sz="2800" dirty="0">
                <a:latin typeface="Arial Narrow"/>
                <a:cs typeface="Arial Narrow"/>
              </a:rPr>
              <a:t>816)519-2092</a:t>
            </a:r>
            <a:r>
              <a:rPr lang="en-US" sz="2800" dirty="0" smtClean="0">
                <a:latin typeface="Arial Narrow"/>
                <a:cs typeface="Arial Narrow"/>
              </a:rPr>
              <a:t>]</a:t>
            </a:r>
            <a:r>
              <a:rPr lang="zh-CN" altLang="en-US" sz="2800" dirty="0">
                <a:latin typeface="Arial Narrow"/>
                <a:cs typeface="Arial Narrow"/>
              </a:rPr>
              <a:t>。</a:t>
            </a:r>
            <a:endParaRPr lang="en-US" sz="2800" dirty="0" smtClean="0">
              <a:latin typeface="Arial Narrow"/>
              <a:cs typeface="Arial Narrow"/>
            </a:endParaRPr>
          </a:p>
          <a:p>
            <a:r>
              <a:rPr lang="en-US" sz="2800" dirty="0" smtClean="0">
                <a:latin typeface="Arial Narrow"/>
                <a:cs typeface="Arial Narrow"/>
              </a:rPr>
              <a:t>Email or call Pastor Gary Hart [</a:t>
            </a:r>
            <a:r>
              <a:rPr lang="en-US" sz="2800" dirty="0" smtClean="0">
                <a:latin typeface="Arial Narrow"/>
                <a:cs typeface="Arial Narrow"/>
                <a:hlinkClick r:id="rId2"/>
              </a:rPr>
              <a:t>hart4china@aol.com</a:t>
            </a:r>
            <a:r>
              <a:rPr lang="en-US" sz="2800" dirty="0" smtClean="0">
                <a:latin typeface="Arial Narrow"/>
                <a:cs typeface="Arial Narrow"/>
              </a:rPr>
              <a:t> (816)519-2092].</a:t>
            </a:r>
            <a:endParaRPr lang="en-US" sz="2800" dirty="0">
              <a:latin typeface="Arial Narrow"/>
              <a:cs typeface="Arial Narrow"/>
            </a:endParaRPr>
          </a:p>
        </p:txBody>
      </p:sp>
    </p:spTree>
    <p:extLst>
      <p:ext uri="{BB962C8B-B14F-4D97-AF65-F5344CB8AC3E}">
        <p14:creationId xmlns:p14="http://schemas.microsoft.com/office/powerpoint/2010/main" val="23251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。给七个教会的信息。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A</a:t>
            </a:r>
            <a:r>
              <a:rPr lang="en-US" sz="2800" b="1" dirty="0">
                <a:latin typeface="Arial Narrow"/>
                <a:cs typeface="Arial Narrow"/>
              </a:rPr>
              <a:t>.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3</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val="3881033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。七个教会的地理位置。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TW" altLang="en-US" sz="2800" b="1" dirty="0">
                <a:solidFill>
                  <a:srgbClr val="FF0000"/>
                </a:solidFill>
                <a:latin typeface="华文细黑"/>
                <a:ea typeface="华文细黑"/>
                <a:cs typeface="华文细黑"/>
              </a:rPr>
              <a:t>非拉铁非</a:t>
            </a:r>
            <a:r>
              <a:rPr lang="zh-CN" altLang="en-US" sz="2800" b="1" dirty="0" smtClean="0">
                <a:solidFill>
                  <a:srgbClr val="FF0000"/>
                </a:solidFill>
                <a:latin typeface="华文细黑"/>
                <a:ea typeface="华文细黑"/>
                <a:cs typeface="华文细黑"/>
              </a:rPr>
              <a:t>的历</a:t>
            </a:r>
            <a:r>
              <a:rPr lang="zh-CN" altLang="en-US" sz="2800" b="1" dirty="0" smtClean="0">
                <a:solidFill>
                  <a:srgbClr val="FF0000"/>
                </a:solidFill>
                <a:latin typeface="Arial Narrow"/>
                <a:ea typeface="华文细黑"/>
                <a:cs typeface="Arial Narrow"/>
              </a:rPr>
              <a:t>史背景。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C. </a:t>
            </a:r>
            <a:r>
              <a:rPr lang="en-US" sz="2800" b="1" dirty="0">
                <a:latin typeface="Arial Narrow"/>
                <a:cs typeface="Arial Narrow"/>
              </a:rPr>
              <a:t>Historical background of </a:t>
            </a:r>
            <a:r>
              <a:rPr lang="en-US" sz="2800" b="1" dirty="0" smtClean="0">
                <a:latin typeface="Arial Narrow"/>
                <a:cs typeface="Arial Narrow"/>
              </a:rPr>
              <a:t>Philadelphia</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6" y="790970"/>
            <a:ext cx="9187895" cy="5693865"/>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TW" altLang="en-US" sz="2800" dirty="0" smtClean="0">
                <a:solidFill>
                  <a:srgbClr val="FF0000"/>
                </a:solidFill>
                <a:latin typeface="华文细黑"/>
                <a:ea typeface="华文细黑"/>
                <a:cs typeface="华文细黑"/>
              </a:rPr>
              <a:t>非拉铁非城曾</a:t>
            </a:r>
            <a:r>
              <a:rPr lang="zh-CN" altLang="en-US" sz="2800" dirty="0" smtClean="0">
                <a:solidFill>
                  <a:srgbClr val="FF0000"/>
                </a:solidFill>
                <a:latin typeface="华文细黑"/>
                <a:ea typeface="华文细黑"/>
                <a:cs typeface="华文细黑"/>
              </a:rPr>
              <a:t>叫“东方的门户”（以葡萄和纺织原料闻名</a:t>
            </a:r>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并“小雅典”（许多寺庙：太阳神和蛇神）</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TW" altLang="en-US" sz="2800" dirty="0">
                <a:solidFill>
                  <a:srgbClr val="FF0000"/>
                </a:solidFill>
                <a:latin typeface="华文细黑"/>
                <a:ea typeface="华文细黑"/>
                <a:cs typeface="华文细黑"/>
              </a:rPr>
              <a:t>非拉铁</a:t>
            </a:r>
            <a:r>
              <a:rPr lang="zh-TW" altLang="en-US" sz="2800" dirty="0" smtClean="0">
                <a:solidFill>
                  <a:srgbClr val="FF0000"/>
                </a:solidFill>
                <a:latin typeface="华文细黑"/>
                <a:ea typeface="华文细黑"/>
                <a:cs typeface="华文细黑"/>
              </a:rPr>
              <a:t>非</a:t>
            </a:r>
            <a:r>
              <a:rPr lang="zh-CN" altLang="en-US" sz="2800" dirty="0" smtClean="0">
                <a:solidFill>
                  <a:srgbClr val="FF0000"/>
                </a:solidFill>
                <a:latin typeface="华文细黑"/>
                <a:ea typeface="华文细黑"/>
                <a:cs typeface="华文细黑"/>
              </a:rPr>
              <a:t>教会的创立人详情不知。</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TW" altLang="en-US" sz="2800" dirty="0">
                <a:solidFill>
                  <a:srgbClr val="FF0000"/>
                </a:solidFill>
                <a:latin typeface="华文细黑"/>
                <a:ea typeface="华文细黑"/>
                <a:cs typeface="华文细黑"/>
              </a:rPr>
              <a:t>非拉铁非</a:t>
            </a:r>
            <a:r>
              <a:rPr lang="zh-CN" altLang="en-US" sz="2800" dirty="0" smtClean="0">
                <a:solidFill>
                  <a:srgbClr val="FF0000"/>
                </a:solidFill>
                <a:latin typeface="华文细黑"/>
                <a:ea typeface="华文细黑"/>
                <a:cs typeface="华文细黑"/>
              </a:rPr>
              <a:t>教会代表活的教会</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主后</a:t>
            </a:r>
            <a:r>
              <a:rPr lang="zh-CN" altLang="zh-CN" sz="2800" dirty="0" smtClean="0">
                <a:solidFill>
                  <a:srgbClr val="FF0000"/>
                </a:solidFill>
                <a:latin typeface="华文细黑"/>
                <a:ea typeface="华文细黑"/>
                <a:cs typeface="华文细黑"/>
              </a:rPr>
              <a:t>1</a:t>
            </a:r>
            <a:r>
              <a:rPr lang="en-US" altLang="zh-CN" sz="2800" dirty="0" smtClean="0">
                <a:solidFill>
                  <a:srgbClr val="FF0000"/>
                </a:solidFill>
                <a:latin typeface="华文细黑"/>
                <a:ea typeface="华文细黑"/>
                <a:cs typeface="华文细黑"/>
              </a:rPr>
              <a:t>750</a:t>
            </a:r>
            <a:r>
              <a:rPr lang="zh-CN" altLang="en-US" sz="2800" dirty="0" smtClean="0">
                <a:solidFill>
                  <a:srgbClr val="FF0000"/>
                </a:solidFill>
                <a:latin typeface="华文细黑"/>
                <a:ea typeface="华文细黑"/>
                <a:cs typeface="华文细黑"/>
              </a:rPr>
              <a:t>－</a:t>
            </a:r>
            <a:r>
              <a:rPr lang="zh-CN" altLang="zh-CN" sz="2800" dirty="0" smtClean="0">
                <a:solidFill>
                  <a:srgbClr val="FF0000"/>
                </a:solidFill>
                <a:latin typeface="华文细黑"/>
                <a:ea typeface="华文细黑"/>
                <a:cs typeface="华文细黑"/>
              </a:rPr>
              <a:t>19</a:t>
            </a:r>
            <a:r>
              <a:rPr lang="en-US" altLang="zh-CN" sz="2800" dirty="0" smtClean="0">
                <a:solidFill>
                  <a:srgbClr val="FF0000"/>
                </a:solidFill>
                <a:latin typeface="华文细黑"/>
                <a:ea typeface="华文细黑"/>
                <a:cs typeface="华文细黑"/>
              </a:rPr>
              <a:t>00</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TW" altLang="en-US" sz="2800" dirty="0">
                <a:solidFill>
                  <a:srgbClr val="FF0000"/>
                </a:solidFill>
                <a:latin typeface="华文细黑"/>
                <a:ea typeface="华文细黑"/>
                <a:cs typeface="华文细黑"/>
              </a:rPr>
              <a:t>非拉铁非</a:t>
            </a:r>
            <a:r>
              <a:rPr lang="zh-CN" altLang="en-US" sz="2800" dirty="0" smtClean="0">
                <a:solidFill>
                  <a:srgbClr val="FF0000"/>
                </a:solidFill>
                <a:latin typeface="华文细黑"/>
                <a:ea typeface="华文细黑"/>
                <a:cs typeface="华文细黑"/>
              </a:rPr>
              <a:t>这个词是“兄弟的爱”的</a:t>
            </a:r>
            <a:r>
              <a:rPr lang="zh-CN" altLang="en-US" sz="2800" dirty="0">
                <a:solidFill>
                  <a:srgbClr val="FF0000"/>
                </a:solidFill>
                <a:latin typeface="华文细黑"/>
                <a:ea typeface="华文细黑"/>
                <a:cs typeface="华文细黑"/>
              </a:rPr>
              <a:t>意思</a:t>
            </a:r>
            <a:r>
              <a:rPr lang="zh-CN" altLang="en-US" sz="2800" dirty="0" smtClean="0">
                <a:solidFill>
                  <a:srgbClr val="FF0000"/>
                </a:solidFill>
                <a:latin typeface="华文细黑"/>
                <a:ea typeface="华文细黑"/>
                <a:cs typeface="华文细黑"/>
              </a:rPr>
              <a:t>。</a:t>
            </a:r>
            <a:r>
              <a:rPr lang="en-US" altLang="zh-CN" sz="2800" dirty="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我们</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蒙</a:t>
            </a:r>
            <a:r>
              <a:rPr lang="zh-TW" altLang="en-US" sz="2800" dirty="0">
                <a:solidFill>
                  <a:srgbClr val="FF0000"/>
                </a:solidFill>
                <a:latin typeface="华文细黑"/>
                <a:ea typeface="华文细黑"/>
                <a:cs typeface="华文细黑"/>
              </a:rPr>
              <a:t>了神的教训，</a:t>
            </a:r>
            <a:r>
              <a:rPr lang="zh-TW" altLang="en-US" sz="2800" dirty="0" smtClean="0">
                <a:solidFill>
                  <a:srgbClr val="FF0000"/>
                </a:solidFill>
                <a:latin typeface="华文细黑"/>
                <a:ea typeface="华文细黑"/>
                <a:cs typeface="华文细黑"/>
              </a:rPr>
              <a:t>叫你们彼此相爱</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帖前</a:t>
            </a:r>
            <a:r>
              <a:rPr lang="en-US" altLang="zh-CN" sz="2800" dirty="0" smtClean="0">
                <a:solidFill>
                  <a:srgbClr val="FF0000"/>
                </a:solidFill>
                <a:latin typeface="华文细黑"/>
                <a:ea typeface="华文细黑"/>
                <a:cs typeface="华文细黑"/>
              </a:rPr>
              <a:t>4:9</a:t>
            </a:r>
            <a:r>
              <a:rPr lang="zh-CN" altLang="en-US" sz="2800" dirty="0" smtClean="0">
                <a:solidFill>
                  <a:srgbClr val="FF0000"/>
                </a:solidFill>
                <a:latin typeface="华文细黑"/>
                <a:ea typeface="华文细黑"/>
                <a:cs typeface="华文细黑"/>
              </a:rPr>
              <a:t>；约一</a:t>
            </a:r>
            <a:r>
              <a:rPr lang="en-US" altLang="zh-CN" sz="2800" dirty="0" smtClean="0">
                <a:solidFill>
                  <a:srgbClr val="FF0000"/>
                </a:solidFill>
                <a:latin typeface="华文细黑"/>
                <a:ea typeface="华文细黑"/>
                <a:cs typeface="华文细黑"/>
              </a:rPr>
              <a:t>4:19</a:t>
            </a:r>
            <a:r>
              <a:rPr lang="zh-CN" altLang="en-US" sz="2800" dirty="0" smtClean="0">
                <a:solidFill>
                  <a:srgbClr val="FF0000"/>
                </a:solidFill>
                <a:latin typeface="华文细黑"/>
                <a:ea typeface="华文细黑"/>
                <a:cs typeface="华文细黑"/>
              </a:rPr>
              <a:t>；约</a:t>
            </a:r>
            <a:r>
              <a:rPr lang="en-US" altLang="zh-CN" sz="2800" dirty="0" smtClean="0">
                <a:solidFill>
                  <a:srgbClr val="FF0000"/>
                </a:solidFill>
                <a:latin typeface="华文细黑"/>
                <a:ea typeface="华文细黑"/>
                <a:cs typeface="华文细黑"/>
              </a:rPr>
              <a:t>13:34</a:t>
            </a:r>
            <a:r>
              <a:rPr lang="zh-CN" altLang="en-US" sz="2800" dirty="0" smtClean="0">
                <a:solidFill>
                  <a:srgbClr val="FF0000"/>
                </a:solidFill>
                <a:latin typeface="华文细黑"/>
                <a:ea typeface="华文细黑"/>
                <a:cs typeface="华文细黑"/>
              </a:rPr>
              <a:t>；罗</a:t>
            </a:r>
            <a:r>
              <a:rPr lang="en-US" altLang="zh-CN" sz="2800" dirty="0" smtClean="0">
                <a:solidFill>
                  <a:srgbClr val="FF0000"/>
                </a:solidFill>
                <a:latin typeface="华文细黑"/>
                <a:ea typeface="华文细黑"/>
                <a:cs typeface="华文细黑"/>
              </a:rPr>
              <a:t>5:5</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我们应该爱神，基督徒和失丧的人。</a:t>
            </a:r>
            <a:endParaRPr lang="en-US" altLang="zh-CN" sz="2800" dirty="0" smtClean="0">
              <a:solidFill>
                <a:srgbClr val="FF0000"/>
              </a:solidFill>
              <a:latin typeface="华文细黑"/>
              <a:ea typeface="华文细黑"/>
              <a:cs typeface="华文细黑"/>
            </a:endParaRPr>
          </a:p>
          <a:p>
            <a:r>
              <a:rPr lang="en-US" sz="2400" dirty="0" smtClean="0">
                <a:latin typeface="Arial Narrow"/>
                <a:cs typeface="Arial Narrow"/>
              </a:rPr>
              <a:t>(1) The </a:t>
            </a:r>
            <a:r>
              <a:rPr lang="en-US" sz="2400" dirty="0">
                <a:latin typeface="Arial Narrow"/>
                <a:cs typeface="Arial Narrow"/>
              </a:rPr>
              <a:t>city of Philadelphia was called “the gateway to the East</a:t>
            </a:r>
            <a:r>
              <a:rPr lang="en-US" sz="2400" dirty="0" smtClean="0">
                <a:latin typeface="Arial Narrow"/>
                <a:cs typeface="Arial Narrow"/>
              </a:rPr>
              <a:t>” (</a:t>
            </a:r>
            <a:r>
              <a:rPr lang="en-US" sz="2400" dirty="0">
                <a:latin typeface="Arial Narrow"/>
                <a:cs typeface="Arial Narrow"/>
              </a:rPr>
              <a:t>famous for grapes and textiles) and “little Athens” (many temples: </a:t>
            </a:r>
            <a:r>
              <a:rPr lang="en-US" sz="2400" dirty="0" smtClean="0">
                <a:latin typeface="Arial Narrow"/>
                <a:cs typeface="Arial Narrow"/>
              </a:rPr>
              <a:t>sun </a:t>
            </a:r>
            <a:r>
              <a:rPr lang="en-US" sz="2400" dirty="0">
                <a:latin typeface="Arial Narrow"/>
                <a:cs typeface="Arial Narrow"/>
              </a:rPr>
              <a:t>and serpent gods).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Philadelphia church was founded by an unknown.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3)Philadelphia church represents living church(AD1750-1900,Missions). (4)Philadelphia means “brotherly love.” We are to “taught of God to love one another”(1Thes.4:9;1Jn.4:19</a:t>
            </a:r>
            <a:r>
              <a:rPr lang="en-US" sz="2400" dirty="0" smtClean="0">
                <a:latin typeface="Arial Narrow"/>
                <a:cs typeface="Arial Narrow"/>
              </a:rPr>
              <a:t>;</a:t>
            </a:r>
            <a:r>
              <a:rPr lang="en-US" altLang="zh-CN" sz="2400" dirty="0" smtClean="0">
                <a:latin typeface="Arial Narrow"/>
                <a:cs typeface="Arial Narrow"/>
              </a:rPr>
              <a:t>J</a:t>
            </a:r>
            <a:r>
              <a:rPr lang="en-US" sz="2400" dirty="0" smtClean="0">
                <a:latin typeface="Arial Narrow"/>
                <a:cs typeface="Arial Narrow"/>
              </a:rPr>
              <a:t>n</a:t>
            </a:r>
            <a:r>
              <a:rPr lang="en-US" sz="2400" dirty="0">
                <a:latin typeface="Arial Narrow"/>
                <a:cs typeface="Arial Narrow"/>
              </a:rPr>
              <a:t>.13:34;Rom.5:5). We should love </a:t>
            </a:r>
            <a:r>
              <a:rPr lang="en-US" sz="2400" dirty="0" err="1">
                <a:latin typeface="Arial Narrow"/>
                <a:cs typeface="Arial Narrow"/>
              </a:rPr>
              <a:t>God,Christians</a:t>
            </a:r>
            <a:r>
              <a:rPr lang="en-US" sz="2400" dirty="0">
                <a:latin typeface="Arial Narrow"/>
                <a:cs typeface="Arial Narrow"/>
              </a:rPr>
              <a:t>, and the </a:t>
            </a:r>
            <a:r>
              <a:rPr lang="en-US" sz="2400" dirty="0" smtClean="0">
                <a:latin typeface="Arial Narrow"/>
                <a:cs typeface="Arial Narrow"/>
              </a:rPr>
              <a:t>lost world.</a:t>
            </a:r>
            <a:endParaRPr lang="en-US" sz="2400" dirty="0">
              <a:latin typeface="Arial Narrow"/>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5693867"/>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你要写信给非拉铁非教会的使者，说，那圣洁，真实，拿着大卫的钥匙，开了就没有人能关，关了就没有人能开的，说，</a:t>
            </a:r>
            <a:r>
              <a:rPr lang="zh-CN" altLang="en-US" sz="2800" dirty="0" smtClean="0">
                <a:solidFill>
                  <a:srgbClr val="FF0000"/>
                </a:solidFill>
                <a:latin typeface="华文细黑"/>
                <a:ea typeface="华文细黑"/>
                <a:cs typeface="华文细黑"/>
              </a:rPr>
              <a:t>（启</a:t>
            </a:r>
            <a:r>
              <a:rPr lang="en-US" altLang="zh-CN" sz="2800" dirty="0" smtClean="0">
                <a:solidFill>
                  <a:srgbClr val="FF0000"/>
                </a:solidFill>
                <a:latin typeface="华文细黑"/>
                <a:ea typeface="华文细黑"/>
                <a:cs typeface="华文细黑"/>
              </a:rPr>
              <a:t>3:7</a:t>
            </a:r>
            <a:r>
              <a:rPr lang="zh-CN" altLang="en-US" sz="2800" dirty="0" smtClean="0">
                <a:solidFill>
                  <a:srgbClr val="FF0000"/>
                </a:solidFill>
                <a:latin typeface="华文细黑"/>
                <a:ea typeface="华文细黑"/>
                <a:cs typeface="华文细黑"/>
              </a:rPr>
              <a:t>）。基督的品德，语言，行动和目标是圣洁的。基督也是真神（林前</a:t>
            </a:r>
            <a:r>
              <a:rPr lang="en-US" altLang="zh-CN" sz="2800" dirty="0" smtClean="0">
                <a:solidFill>
                  <a:srgbClr val="FF0000"/>
                </a:solidFill>
                <a:latin typeface="华文细黑"/>
                <a:ea typeface="华文细黑"/>
                <a:cs typeface="华文细黑"/>
              </a:rPr>
              <a:t>8:5</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6</a:t>
            </a:r>
            <a:r>
              <a:rPr lang="zh-CN" altLang="en-US" sz="2800" dirty="0" smtClean="0">
                <a:solidFill>
                  <a:srgbClr val="FF0000"/>
                </a:solidFill>
                <a:latin typeface="华文细黑"/>
                <a:ea typeface="华文细黑"/>
                <a:cs typeface="华文细黑"/>
              </a:rPr>
              <a:t>）。祂有开门和关门</a:t>
            </a:r>
            <a:r>
              <a:rPr lang="zh-CN" altLang="en-US" sz="2800" dirty="0" smtClean="0">
                <a:solidFill>
                  <a:srgbClr val="FF0000"/>
                </a:solidFill>
                <a:latin typeface="华文细黑"/>
                <a:ea typeface="华文细黑"/>
                <a:cs typeface="华文细黑"/>
              </a:rPr>
              <a:t>的权柄</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太</a:t>
            </a:r>
            <a:r>
              <a:rPr lang="en-US" altLang="zh-CN" sz="2800" dirty="0" smtClean="0">
                <a:solidFill>
                  <a:srgbClr val="FF0000"/>
                </a:solidFill>
                <a:latin typeface="华文细黑"/>
                <a:ea typeface="华文细黑"/>
                <a:cs typeface="华文细黑"/>
              </a:rPr>
              <a:t>7:7-8</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开门”就是事工的机会（徒</a:t>
            </a:r>
            <a:r>
              <a:rPr lang="en-US" altLang="zh-CN" sz="2800" dirty="0" smtClean="0">
                <a:solidFill>
                  <a:srgbClr val="FF0000"/>
                </a:solidFill>
                <a:latin typeface="华文细黑"/>
                <a:ea typeface="华文细黑"/>
                <a:cs typeface="华文细黑"/>
              </a:rPr>
              <a:t>14:27</a:t>
            </a:r>
            <a:r>
              <a:rPr lang="zh-CN" altLang="en-US" sz="2800" dirty="0" smtClean="0">
                <a:solidFill>
                  <a:srgbClr val="FF0000"/>
                </a:solidFill>
                <a:latin typeface="华文细黑"/>
                <a:ea typeface="华文细黑"/>
                <a:cs typeface="华文细黑"/>
              </a:rPr>
              <a:t>；林后</a:t>
            </a:r>
            <a:r>
              <a:rPr lang="en-US" altLang="zh-CN" sz="2800" dirty="0" smtClean="0">
                <a:solidFill>
                  <a:srgbClr val="FF0000"/>
                </a:solidFill>
                <a:latin typeface="华文细黑"/>
                <a:ea typeface="华文细黑"/>
                <a:cs typeface="华文细黑"/>
              </a:rPr>
              <a:t>2:12</a:t>
            </a:r>
            <a:r>
              <a:rPr lang="zh-CN" altLang="en-US" sz="2800" dirty="0" smtClean="0">
                <a:solidFill>
                  <a:srgbClr val="FF0000"/>
                </a:solidFill>
                <a:latin typeface="华文细黑"/>
                <a:ea typeface="华文细黑"/>
                <a:cs typeface="华文细黑"/>
              </a:rPr>
              <a:t>；西</a:t>
            </a:r>
            <a:r>
              <a:rPr lang="en-US" altLang="zh-CN" sz="2800" dirty="0" smtClean="0">
                <a:solidFill>
                  <a:srgbClr val="FF0000"/>
                </a:solidFill>
                <a:latin typeface="华文细黑"/>
                <a:ea typeface="华文细黑"/>
                <a:cs typeface="华文细黑"/>
              </a:rPr>
              <a:t>4:3</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TW" altLang="en-US" sz="2800" dirty="0" smtClean="0">
                <a:solidFill>
                  <a:srgbClr val="FF0000"/>
                </a:solidFill>
                <a:latin typeface="Arial Narrow"/>
                <a:ea typeface="华文细黑"/>
                <a:cs typeface="Arial Narrow"/>
              </a:rPr>
              <a:t> </a:t>
            </a:r>
            <a:r>
              <a:rPr lang="en-US" sz="2800" dirty="0" smtClean="0">
                <a:latin typeface="Arial Narrow"/>
                <a:cs typeface="Arial Narrow"/>
              </a:rPr>
              <a:t>“</a:t>
            </a:r>
            <a:r>
              <a:rPr lang="en-US" sz="2800" dirty="0">
                <a:latin typeface="Arial Narrow"/>
                <a:cs typeface="Arial Narrow"/>
              </a:rPr>
              <a:t>To the angel of the church in Philadelphia </a:t>
            </a:r>
            <a:r>
              <a:rPr lang="en-US" sz="2800" dirty="0" err="1">
                <a:latin typeface="Arial Narrow"/>
                <a:cs typeface="Arial Narrow"/>
              </a:rPr>
              <a:t>write:These</a:t>
            </a:r>
            <a:r>
              <a:rPr lang="en-US" sz="2800" dirty="0">
                <a:latin typeface="Arial Narrow"/>
                <a:cs typeface="Arial Narrow"/>
              </a:rPr>
              <a:t> are the words of him who is holy and </a:t>
            </a:r>
            <a:r>
              <a:rPr lang="en-US" sz="2800" dirty="0" err="1">
                <a:latin typeface="Arial Narrow"/>
                <a:cs typeface="Arial Narrow"/>
              </a:rPr>
              <a:t>true</a:t>
            </a:r>
            <a:r>
              <a:rPr lang="en-US" sz="2800" dirty="0" err="1" smtClean="0">
                <a:latin typeface="Arial Narrow"/>
                <a:cs typeface="Arial Narrow"/>
              </a:rPr>
              <a:t>,who</a:t>
            </a:r>
            <a:r>
              <a:rPr lang="en-US" sz="2800" dirty="0" smtClean="0">
                <a:latin typeface="Arial Narrow"/>
                <a:cs typeface="Arial Narrow"/>
              </a:rPr>
              <a:t> </a:t>
            </a:r>
            <a:r>
              <a:rPr lang="en-US" sz="2800" dirty="0">
                <a:latin typeface="Arial Narrow"/>
                <a:cs typeface="Arial Narrow"/>
              </a:rPr>
              <a:t>holds the key of </a:t>
            </a:r>
            <a:r>
              <a:rPr lang="en-US" sz="2800" dirty="0" smtClean="0">
                <a:latin typeface="Arial Narrow"/>
                <a:cs typeface="Arial Narrow"/>
              </a:rPr>
              <a:t>David </a:t>
            </a:r>
            <a:r>
              <a:rPr lang="en-US" sz="2800" dirty="0">
                <a:latin typeface="Arial Narrow"/>
                <a:cs typeface="Arial Narrow"/>
              </a:rPr>
              <a:t>What he opens no one can shut, and what he shuts no one can open”(</a:t>
            </a:r>
            <a:r>
              <a:rPr lang="en-US" sz="2800" dirty="0" smtClean="0">
                <a:latin typeface="Arial Narrow"/>
                <a:cs typeface="Arial Narrow"/>
              </a:rPr>
              <a:t>Rev.</a:t>
            </a:r>
            <a:r>
              <a:rPr lang="en-US" sz="2800" dirty="0">
                <a:latin typeface="Arial Narrow"/>
                <a:cs typeface="Arial Narrow"/>
              </a:rPr>
              <a:t>3:7). Christ is holy in His character, words, actions, and purposes. Christ is also the true God(</a:t>
            </a:r>
            <a:r>
              <a:rPr lang="en-US" sz="2800" dirty="0" smtClean="0">
                <a:latin typeface="Arial Narrow"/>
                <a:cs typeface="Arial Narrow"/>
              </a:rPr>
              <a:t>1Co.</a:t>
            </a:r>
            <a:r>
              <a:rPr lang="en-US" sz="2800" dirty="0">
                <a:latin typeface="Arial Narrow"/>
                <a:cs typeface="Arial Narrow"/>
              </a:rPr>
              <a:t>8:5,6). He has the </a:t>
            </a:r>
            <a:r>
              <a:rPr lang="en-US" sz="2800" dirty="0" smtClean="0">
                <a:latin typeface="Arial Narrow"/>
                <a:cs typeface="Arial Narrow"/>
              </a:rPr>
              <a:t>authority </a:t>
            </a:r>
            <a:r>
              <a:rPr lang="en-US" sz="2800" dirty="0">
                <a:latin typeface="Arial Narrow"/>
                <a:cs typeface="Arial Narrow"/>
              </a:rPr>
              <a:t>to open and close </a:t>
            </a:r>
            <a:r>
              <a:rPr lang="en-US" sz="2800" dirty="0" smtClean="0">
                <a:latin typeface="Arial Narrow"/>
                <a:cs typeface="Arial Narrow"/>
              </a:rPr>
              <a:t>doors(Mt.7:7-8). </a:t>
            </a:r>
            <a:r>
              <a:rPr lang="en-US" sz="2800" dirty="0">
                <a:latin typeface="Arial Narrow"/>
                <a:cs typeface="Arial Narrow"/>
              </a:rPr>
              <a:t>“Open door” speaks of opportunity for ministry(Ac.14:27;2Co.2:12;Col.4:3). </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46625" y="0"/>
            <a:ext cx="4397375" cy="6858000"/>
          </a:xfrm>
          <a:prstGeom prst="rect">
            <a:avLst/>
          </a:prstGeom>
        </p:spPr>
      </p:pic>
      <p:pic>
        <p:nvPicPr>
          <p:cNvPr id="5" name="Picture 4"/>
          <p:cNvPicPr>
            <a:picLocks noChangeAspect="1"/>
          </p:cNvPicPr>
          <p:nvPr/>
        </p:nvPicPr>
        <p:blipFill>
          <a:blip r:embed="rId3"/>
          <a:stretch>
            <a:fillRect/>
          </a:stretch>
        </p:blipFill>
        <p:spPr>
          <a:xfrm>
            <a:off x="0" y="0"/>
            <a:ext cx="4746624" cy="6858000"/>
          </a:xfrm>
          <a:prstGeom prst="rect">
            <a:avLst/>
          </a:prstGeom>
        </p:spPr>
      </p:pic>
    </p:spTree>
    <p:extLst>
      <p:ext uri="{BB962C8B-B14F-4D97-AF65-F5344CB8AC3E}">
        <p14:creationId xmlns:p14="http://schemas.microsoft.com/office/powerpoint/2010/main" val="3975657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6124754"/>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。行为和机会</a:t>
            </a:r>
            <a:r>
              <a:rPr lang="zh-CN" altLang="zh-TW" sz="2800" b="1"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我知道你</a:t>
            </a:r>
            <a:r>
              <a:rPr lang="zh-TW" altLang="en-US" sz="2800" dirty="0" smtClean="0">
                <a:solidFill>
                  <a:srgbClr val="FF0000"/>
                </a:solidFill>
                <a:latin typeface="华文细黑"/>
                <a:ea typeface="华文细黑"/>
                <a:cs typeface="华文细黑"/>
              </a:rPr>
              <a:t>的行为</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看哪</a:t>
            </a:r>
            <a:r>
              <a:rPr lang="zh-TW" altLang="en-US" sz="2800" dirty="0">
                <a:solidFill>
                  <a:srgbClr val="FF0000"/>
                </a:solidFill>
                <a:latin typeface="华文细黑"/>
                <a:ea typeface="华文细黑"/>
                <a:cs typeface="华文细黑"/>
              </a:rPr>
              <a:t>，我在你面前给你一个敞开的门，是无人能关</a:t>
            </a:r>
            <a:r>
              <a:rPr lang="zh-TW" altLang="en-US" sz="2800" dirty="0" smtClean="0">
                <a:solidFill>
                  <a:srgbClr val="FF0000"/>
                </a:solidFill>
                <a:latin typeface="华文细黑"/>
                <a:ea typeface="华文细黑"/>
                <a:cs typeface="华文细黑"/>
              </a:rPr>
              <a:t>的</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3:8</a:t>
            </a:r>
            <a:r>
              <a:rPr lang="en-US" altLang="zh-CN" sz="2800" dirty="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）。这是宣教的运动（</a:t>
            </a:r>
            <a:r>
              <a:rPr lang="zh-TW" altLang="en-US"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威廉凯里，大卫利文斯顿，</a:t>
            </a:r>
            <a:r>
              <a:rPr lang="en-US" sz="2800" dirty="0">
                <a:solidFill>
                  <a:srgbClr val="FF0000"/>
                </a:solidFill>
                <a:latin typeface="华文细黑"/>
                <a:ea typeface="华文细黑"/>
                <a:cs typeface="华文细黑"/>
              </a:rPr>
              <a:t>戴德生 </a:t>
            </a:r>
            <a:r>
              <a:rPr lang="zh-CN" altLang="en-US" sz="2800" dirty="0" smtClean="0">
                <a:solidFill>
                  <a:srgbClr val="FF0000"/>
                </a:solidFill>
                <a:latin typeface="华文细黑"/>
                <a:ea typeface="华文细黑"/>
                <a:cs typeface="华文细黑"/>
              </a:rPr>
              <a:t>，等）。他们是忠心并有在印度，非洲，中国，日本，韩国，南美洲和很多其他的地方传福音的大机会。</a:t>
            </a:r>
            <a:endParaRPr lang="en-US" altLang="zh-TW" sz="2800" dirty="0" smtClean="0">
              <a:solidFill>
                <a:srgbClr val="FF0000"/>
              </a:solidFill>
              <a:latin typeface="华文细黑"/>
              <a:ea typeface="华文细黑"/>
              <a:cs typeface="华文细黑"/>
            </a:endParaRPr>
          </a:p>
          <a:p>
            <a:r>
              <a:rPr lang="en-US" sz="2800" b="1" dirty="0" smtClean="0">
                <a:latin typeface="Arial Narrow"/>
                <a:cs typeface="Arial Narrow"/>
              </a:rPr>
              <a:t>A. Deeds </a:t>
            </a:r>
            <a:r>
              <a:rPr lang="en-US" sz="2800" b="1" dirty="0">
                <a:latin typeface="Arial Narrow"/>
                <a:cs typeface="Arial Narrow"/>
              </a:rPr>
              <a:t>and opportunities. </a:t>
            </a:r>
            <a:r>
              <a:rPr lang="en-US" sz="2800" dirty="0">
                <a:latin typeface="Arial Narrow"/>
                <a:cs typeface="Arial Narrow"/>
              </a:rPr>
              <a:t>“I know your deeds. </a:t>
            </a:r>
            <a:r>
              <a:rPr lang="en-US" sz="2800" dirty="0" err="1">
                <a:latin typeface="Arial Narrow"/>
                <a:cs typeface="Arial Narrow"/>
              </a:rPr>
              <a:t>See</a:t>
            </a:r>
            <a:r>
              <a:rPr lang="en-US" sz="2800" dirty="0" err="1" smtClean="0">
                <a:latin typeface="Arial Narrow"/>
                <a:cs typeface="Arial Narrow"/>
              </a:rPr>
              <a:t>,I</a:t>
            </a:r>
            <a:r>
              <a:rPr lang="en-US" sz="2800" dirty="0" smtClean="0">
                <a:latin typeface="Arial Narrow"/>
                <a:cs typeface="Arial Narrow"/>
              </a:rPr>
              <a:t> </a:t>
            </a:r>
            <a:r>
              <a:rPr lang="en-US" sz="2800" dirty="0">
                <a:latin typeface="Arial Narrow"/>
                <a:cs typeface="Arial Narrow"/>
              </a:rPr>
              <a:t>have placed before you an opened door that no one can shut”(3:8a). This is the Missionary Movement(William </a:t>
            </a:r>
            <a:r>
              <a:rPr lang="en-US" sz="2800" dirty="0" err="1">
                <a:latin typeface="Arial Narrow"/>
                <a:cs typeface="Arial Narrow"/>
              </a:rPr>
              <a:t>Carey,David</a:t>
            </a:r>
            <a:r>
              <a:rPr lang="en-US" sz="2800" dirty="0">
                <a:latin typeface="Arial Narrow"/>
                <a:cs typeface="Arial Narrow"/>
              </a:rPr>
              <a:t> </a:t>
            </a:r>
            <a:r>
              <a:rPr lang="en-US" sz="2800" dirty="0" err="1">
                <a:latin typeface="Arial Narrow"/>
                <a:cs typeface="Arial Narrow"/>
              </a:rPr>
              <a:t>Livingstone</a:t>
            </a:r>
            <a:r>
              <a:rPr lang="en-US" sz="2800" dirty="0" err="1" smtClean="0">
                <a:latin typeface="Arial Narrow"/>
                <a:cs typeface="Arial Narrow"/>
              </a:rPr>
              <a:t>,James</a:t>
            </a:r>
            <a:r>
              <a:rPr lang="en-US" sz="2800" dirty="0" smtClean="0">
                <a:latin typeface="Arial Narrow"/>
                <a:cs typeface="Arial Narrow"/>
              </a:rPr>
              <a:t> Hudson </a:t>
            </a:r>
            <a:r>
              <a:rPr lang="en-US" sz="2800" dirty="0" err="1" smtClean="0">
                <a:latin typeface="Arial Narrow"/>
                <a:cs typeface="Arial Narrow"/>
              </a:rPr>
              <a:t>Taylor,</a:t>
            </a:r>
            <a:r>
              <a:rPr lang="en-US" sz="2800" dirty="0" err="1">
                <a:latin typeface="Arial Narrow"/>
                <a:cs typeface="Arial Narrow"/>
              </a:rPr>
              <a:t>etc</a:t>
            </a:r>
            <a:r>
              <a:rPr lang="en-US" sz="2800" dirty="0">
                <a:latin typeface="Arial Narrow"/>
                <a:cs typeface="Arial Narrow"/>
              </a:rPr>
              <a:t>).They </a:t>
            </a:r>
            <a:endParaRPr lang="en-US" sz="2800" dirty="0" smtClean="0">
              <a:latin typeface="Arial Narrow"/>
              <a:cs typeface="Arial Narrow"/>
            </a:endParaRPr>
          </a:p>
          <a:p>
            <a:r>
              <a:rPr lang="en-US" sz="2800" dirty="0" smtClean="0">
                <a:latin typeface="Arial Narrow"/>
                <a:cs typeface="Arial Narrow"/>
              </a:rPr>
              <a:t>were </a:t>
            </a:r>
            <a:r>
              <a:rPr lang="en-US" sz="2800" dirty="0">
                <a:latin typeface="Arial Narrow"/>
                <a:cs typeface="Arial Narrow"/>
              </a:rPr>
              <a:t>faithful and had great </a:t>
            </a:r>
            <a:endParaRPr lang="en-US" sz="2800" dirty="0" smtClean="0">
              <a:latin typeface="Arial Narrow"/>
              <a:cs typeface="Arial Narrow"/>
            </a:endParaRPr>
          </a:p>
          <a:p>
            <a:r>
              <a:rPr lang="en-US" sz="2800" dirty="0" smtClean="0">
                <a:latin typeface="Arial Narrow"/>
                <a:cs typeface="Arial Narrow"/>
              </a:rPr>
              <a:t>opportunities </a:t>
            </a:r>
            <a:r>
              <a:rPr lang="en-US" sz="2800" dirty="0">
                <a:latin typeface="Arial Narrow"/>
                <a:cs typeface="Arial Narrow"/>
              </a:rPr>
              <a:t>for ministry in </a:t>
            </a:r>
            <a:endParaRPr lang="en-US" sz="2800" dirty="0" smtClean="0">
              <a:latin typeface="Arial Narrow"/>
              <a:cs typeface="Arial Narrow"/>
            </a:endParaRPr>
          </a:p>
          <a:p>
            <a:r>
              <a:rPr lang="en-US" sz="2800" dirty="0" err="1" smtClean="0">
                <a:latin typeface="Arial Narrow"/>
                <a:cs typeface="Arial Narrow"/>
              </a:rPr>
              <a:t>India,Africa,China,Japan</a:t>
            </a:r>
            <a:r>
              <a:rPr lang="en-US" sz="2800" dirty="0" smtClean="0">
                <a:latin typeface="Arial Narrow"/>
                <a:cs typeface="Arial Narrow"/>
              </a:rPr>
              <a:t>,</a:t>
            </a:r>
          </a:p>
          <a:p>
            <a:r>
              <a:rPr lang="en-US" sz="2800" dirty="0" err="1" smtClean="0">
                <a:latin typeface="Arial Narrow"/>
                <a:cs typeface="Arial Narrow"/>
              </a:rPr>
              <a:t>Korea,S.America</a:t>
            </a:r>
            <a:r>
              <a:rPr lang="en-US" sz="2800" dirty="0" smtClean="0">
                <a:latin typeface="Arial Narrow"/>
                <a:cs typeface="Arial Narrow"/>
              </a:rPr>
              <a:t> </a:t>
            </a:r>
            <a:r>
              <a:rPr lang="en-US" sz="2800" dirty="0">
                <a:latin typeface="Arial Narrow"/>
                <a:cs typeface="Arial Narrow"/>
              </a:rPr>
              <a:t>and many </a:t>
            </a:r>
            <a:endParaRPr lang="en-US" sz="2800" dirty="0" smtClean="0">
              <a:latin typeface="Arial Narrow"/>
              <a:cs typeface="Arial Narrow"/>
            </a:endParaRPr>
          </a:p>
          <a:p>
            <a:r>
              <a:rPr lang="en-US" sz="2800" dirty="0" smtClean="0">
                <a:latin typeface="Arial Narrow"/>
                <a:cs typeface="Arial Narrow"/>
              </a:rPr>
              <a:t>other </a:t>
            </a:r>
            <a:r>
              <a:rPr lang="en-US" sz="2800" dirty="0">
                <a:latin typeface="Arial Narrow"/>
                <a:cs typeface="Arial Narrow"/>
              </a:rPr>
              <a:t>areas.</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pic>
        <p:nvPicPr>
          <p:cNvPr id="2" name="Picture 1" descr="150px-Hudson_Tay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240" y="4242576"/>
            <a:ext cx="1905000" cy="2692400"/>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357" y="4267525"/>
            <a:ext cx="2463800" cy="3289300"/>
          </a:xfrm>
          <a:prstGeom prst="rect">
            <a:avLst/>
          </a:prstGeom>
        </p:spPr>
      </p:pic>
      <p:pic>
        <p:nvPicPr>
          <p:cNvPr id="5" name="Picture 4"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716" y="4267524"/>
            <a:ext cx="1793299" cy="2612587"/>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4832093"/>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。胜过软弱的妨碍</a:t>
            </a:r>
            <a:r>
              <a:rPr lang="zh-CN" altLang="zh-TW" sz="2800" b="1"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我知道</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a:t>
            </a:r>
            <a:r>
              <a:rPr lang="zh-TW" altLang="en-US" sz="2800" dirty="0">
                <a:solidFill>
                  <a:srgbClr val="FF0000"/>
                </a:solidFill>
                <a:latin typeface="华文细黑"/>
                <a:ea typeface="华文细黑"/>
                <a:cs typeface="华文细黑"/>
              </a:rPr>
              <a:t>略有一点力量，也曾遵守我的道，没有弃绝我的</a:t>
            </a:r>
            <a:r>
              <a:rPr lang="zh-TW" altLang="en-US" sz="2800" dirty="0" smtClean="0">
                <a:solidFill>
                  <a:srgbClr val="FF0000"/>
                </a:solidFill>
                <a:latin typeface="华文细黑"/>
                <a:ea typeface="华文细黑"/>
                <a:cs typeface="华文细黑"/>
              </a:rPr>
              <a:t>名</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3:8b</a:t>
            </a:r>
            <a:r>
              <a:rPr lang="zh-CN" altLang="en-US" sz="2800" dirty="0" smtClean="0">
                <a:solidFill>
                  <a:srgbClr val="FF0000"/>
                </a:solidFill>
                <a:latin typeface="华文细黑"/>
                <a:ea typeface="华文细黑"/>
                <a:cs typeface="华文细黑"/>
              </a:rPr>
              <a:t>）。不是教会的大小和力量决定了它的事工，</a:t>
            </a:r>
            <a:r>
              <a:rPr lang="zh-CN" altLang="en-US" sz="2800" dirty="0">
                <a:solidFill>
                  <a:srgbClr val="FF0000"/>
                </a:solidFill>
                <a:latin typeface="华文细黑"/>
                <a:ea typeface="华文细黑"/>
                <a:cs typeface="华文细黑"/>
              </a:rPr>
              <a:t>而是对主呼招和命令的信心</a:t>
            </a:r>
            <a:r>
              <a:rPr lang="en-US" sz="2800" dirty="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。教会不仅相信神的道，而且顺服它。“</a:t>
            </a:r>
            <a:r>
              <a:rPr lang="zh-TW" altLang="en-US" sz="2800" dirty="0">
                <a:solidFill>
                  <a:srgbClr val="FF0000"/>
                </a:solidFill>
                <a:latin typeface="华文细黑"/>
                <a:ea typeface="华文细黑"/>
                <a:cs typeface="华文细黑"/>
              </a:rPr>
              <a:t>因我什么时候软弱，什么时候就刚强</a:t>
            </a:r>
            <a:r>
              <a:rPr lang="zh-TW" altLang="en-US" sz="2800" dirty="0" smtClean="0">
                <a:solidFill>
                  <a:srgbClr val="FF0000"/>
                </a:solidFill>
                <a:latin typeface="华文细黑"/>
                <a:ea typeface="华文细黑"/>
                <a:cs typeface="华文细黑"/>
              </a:rPr>
              <a:t>了</a:t>
            </a:r>
            <a:r>
              <a:rPr lang="zh-CN" altLang="en-US" sz="2800" dirty="0" smtClean="0">
                <a:solidFill>
                  <a:srgbClr val="FF0000"/>
                </a:solidFill>
                <a:latin typeface="华文细黑"/>
                <a:ea typeface="华文细黑"/>
                <a:cs typeface="华文细黑"/>
              </a:rPr>
              <a:t>”（林后</a:t>
            </a:r>
            <a:r>
              <a:rPr lang="en-US" altLang="zh-CN" sz="2800" dirty="0" smtClean="0">
                <a:solidFill>
                  <a:srgbClr val="FF0000"/>
                </a:solidFill>
                <a:latin typeface="华文细黑"/>
                <a:ea typeface="华文细黑"/>
                <a:cs typeface="华文细黑"/>
              </a:rPr>
              <a:t>12:9-10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B. Overcame obstacle of little strength.</a:t>
            </a:r>
            <a:r>
              <a:rPr lang="en-US" sz="2800" dirty="0">
                <a:latin typeface="Arial Narrow"/>
                <a:cs typeface="Arial Narrow"/>
              </a:rPr>
              <a:t> “I know that you have little </a:t>
            </a:r>
            <a:r>
              <a:rPr lang="en-US" sz="2800" dirty="0" err="1">
                <a:latin typeface="Arial Narrow"/>
                <a:cs typeface="Arial Narrow"/>
              </a:rPr>
              <a:t>strength</a:t>
            </a:r>
            <a:r>
              <a:rPr lang="en-US" sz="2800" dirty="0" err="1" smtClean="0">
                <a:latin typeface="Arial Narrow"/>
                <a:cs typeface="Arial Narrow"/>
              </a:rPr>
              <a:t>,yet</a:t>
            </a:r>
            <a:r>
              <a:rPr lang="en-US" sz="2800" dirty="0" smtClean="0">
                <a:latin typeface="Arial Narrow"/>
                <a:cs typeface="Arial Narrow"/>
              </a:rPr>
              <a:t> </a:t>
            </a:r>
            <a:r>
              <a:rPr lang="en-US" sz="2800" dirty="0">
                <a:latin typeface="Arial Narrow"/>
                <a:cs typeface="Arial Narrow"/>
              </a:rPr>
              <a:t>you have kept my word and have not denied my name”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3:8b). It is not the size and strength of a church that determines its ministry, but faith in the call and command of the Lord. The church not only believed the Word of God, but obeyed it. “For when I am weak, then I am strong”(2Cor.12:9-10).</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Tree>
    <p:extLst>
      <p:ext uri="{BB962C8B-B14F-4D97-AF65-F5344CB8AC3E}">
        <p14:creationId xmlns:p14="http://schemas.microsoft.com/office/powerpoint/2010/main" val="1977297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92265</TotalTime>
  <Words>3272</Words>
  <Application>Microsoft Macintosh PowerPoint</Application>
  <PresentationFormat>On-screen Show (4:3)</PresentationFormat>
  <Paragraphs>192</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602</cp:revision>
  <cp:lastPrinted>2017-03-07T23:28:20Z</cp:lastPrinted>
  <dcterms:created xsi:type="dcterms:W3CDTF">2016-02-20T15:39:29Z</dcterms:created>
  <dcterms:modified xsi:type="dcterms:W3CDTF">2017-03-09T17:09:47Z</dcterms:modified>
</cp:coreProperties>
</file>