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52" r:id="rId2"/>
    <p:sldId id="256" r:id="rId3"/>
    <p:sldId id="296" r:id="rId4"/>
    <p:sldId id="295" r:id="rId5"/>
    <p:sldId id="337" r:id="rId6"/>
    <p:sldId id="297" r:id="rId7"/>
    <p:sldId id="292" r:id="rId8"/>
    <p:sldId id="298" r:id="rId9"/>
    <p:sldId id="349" r:id="rId10"/>
    <p:sldId id="319" r:id="rId11"/>
    <p:sldId id="346" r:id="rId12"/>
    <p:sldId id="302" r:id="rId13"/>
    <p:sldId id="326" r:id="rId14"/>
    <p:sldId id="304" r:id="rId15"/>
    <p:sldId id="335" r:id="rId16"/>
    <p:sldId id="350" r:id="rId17"/>
    <p:sldId id="351"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71" autoAdjust="0"/>
  </p:normalViewPr>
  <p:slideViewPr>
    <p:cSldViewPr snapToGrid="0" snapToObjects="1">
      <p:cViewPr>
        <p:scale>
          <a:sx n="75" d="100"/>
          <a:sy n="75" d="100"/>
        </p:scale>
        <p:origin x="-47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9D48A1-D96E-194E-A456-4CC70FB8C113}" type="datetimeFigureOut">
              <a:rPr lang="en-US" smtClean="0"/>
              <a:pPr/>
              <a:t>7/6/17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0BB15E-1FFC-5140-A5E1-72FEDEDAC4D4}" type="slidenum">
              <a:rPr lang="en-US" smtClean="0"/>
              <a:pPr/>
              <a:t>‹#›</a:t>
            </a:fld>
            <a:endParaRPr lang="en-US"/>
          </a:p>
        </p:txBody>
      </p:sp>
    </p:spTree>
    <p:extLst>
      <p:ext uri="{BB962C8B-B14F-4D97-AF65-F5344CB8AC3E}">
        <p14:creationId xmlns:p14="http://schemas.microsoft.com/office/powerpoint/2010/main" val="36928476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3</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12</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13</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14</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15</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16</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17</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4</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5</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6</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7</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8</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9</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10</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11</a:t>
            </a:fld>
            <a:endParaRPr lang="en-US"/>
          </a:p>
        </p:txBody>
      </p:sp>
    </p:spTree>
    <p:extLst>
      <p:ext uri="{BB962C8B-B14F-4D97-AF65-F5344CB8AC3E}">
        <p14:creationId xmlns:p14="http://schemas.microsoft.com/office/powerpoint/2010/main" val="2279410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7/6/17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318540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7/6/17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283158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7/6/17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350518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7/6/17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108262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A5FF8B-BD77-C040-B157-80E866760AD0}" type="datetimeFigureOut">
              <a:rPr lang="en-US" smtClean="0"/>
              <a:pPr/>
              <a:t>7/6/17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3851858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A5FF8B-BD77-C040-B157-80E866760AD0}" type="datetimeFigureOut">
              <a:rPr lang="en-US" smtClean="0"/>
              <a:pPr/>
              <a:t>7/6/17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4174820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A5FF8B-BD77-C040-B157-80E866760AD0}" type="datetimeFigureOut">
              <a:rPr lang="en-US" smtClean="0"/>
              <a:pPr/>
              <a:t>7/6/17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943175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A5FF8B-BD77-C040-B157-80E866760AD0}" type="datetimeFigureOut">
              <a:rPr lang="en-US" smtClean="0"/>
              <a:pPr/>
              <a:t>7/6/17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474722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A5FF8B-BD77-C040-B157-80E866760AD0}" type="datetimeFigureOut">
              <a:rPr lang="en-US" smtClean="0"/>
              <a:pPr/>
              <a:t>7/6/17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2557713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A5FF8B-BD77-C040-B157-80E866760AD0}" type="datetimeFigureOut">
              <a:rPr lang="en-US" smtClean="0"/>
              <a:pPr/>
              <a:t>7/6/17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05913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A5FF8B-BD77-C040-B157-80E866760AD0}" type="datetimeFigureOut">
              <a:rPr lang="en-US" smtClean="0"/>
              <a:pPr/>
              <a:t>7/6/17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51461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5FF8B-BD77-C040-B157-80E866760AD0}" type="datetimeFigureOut">
              <a:rPr lang="en-US" smtClean="0"/>
              <a:pPr/>
              <a:t>7/6/17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3EC8-6014-5845-B826-6F9F5BFD4286}" type="slidenum">
              <a:rPr lang="en-US" smtClean="0"/>
              <a:pPr/>
              <a:t>‹#›</a:t>
            </a:fld>
            <a:endParaRPr lang="en-US"/>
          </a:p>
        </p:txBody>
      </p:sp>
    </p:spTree>
    <p:extLst>
      <p:ext uri="{BB962C8B-B14F-4D97-AF65-F5344CB8AC3E}">
        <p14:creationId xmlns:p14="http://schemas.microsoft.com/office/powerpoint/2010/main" val="385935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806231"/>
          </a:xfrm>
        </p:spPr>
        <p:txBody>
          <a:bodyPr>
            <a:noAutofit/>
          </a:bodyPr>
          <a:lstStyle/>
          <a:p>
            <a:pPr algn="l"/>
            <a:r>
              <a:rPr lang="zh-CN" altLang="en-US" sz="4000" b="1" dirty="0" smtClean="0">
                <a:solidFill>
                  <a:srgbClr val="FF0000"/>
                </a:solidFill>
                <a:latin typeface="华文细黑"/>
                <a:ea typeface="华文细黑"/>
                <a:cs typeface="华文细黑"/>
              </a:rPr>
              <a:t>特别祷告事项</a:t>
            </a:r>
            <a:r>
              <a:rPr lang="en-US" altLang="zh-CN" sz="4000" b="1" dirty="0" smtClean="0">
                <a:solidFill>
                  <a:srgbClr val="FF0000"/>
                </a:solidFill>
                <a:latin typeface="华文细黑"/>
                <a:ea typeface="华文细黑"/>
                <a:cs typeface="华文细黑"/>
              </a:rPr>
              <a:t> </a:t>
            </a:r>
            <a:r>
              <a:rPr lang="en-US" sz="4000" b="1" dirty="0" smtClean="0">
                <a:solidFill>
                  <a:srgbClr val="FF0000"/>
                </a:solidFill>
                <a:latin typeface="Times"/>
                <a:cs typeface="Times"/>
              </a:rPr>
              <a:t>Special </a:t>
            </a:r>
            <a:r>
              <a:rPr lang="en-US" sz="4000" b="1" smtClean="0">
                <a:solidFill>
                  <a:srgbClr val="FF0000"/>
                </a:solidFill>
                <a:latin typeface="Times"/>
                <a:cs typeface="Times"/>
              </a:rPr>
              <a:t>Prayer Request:</a:t>
            </a:r>
            <a:endParaRPr lang="en-US" sz="4000" b="1" dirty="0" smtClean="0">
              <a:solidFill>
                <a:srgbClr val="FF0000"/>
              </a:solidFill>
              <a:latin typeface="Heiti SC Light"/>
              <a:ea typeface="Heiti SC Light"/>
              <a:cs typeface="Heiti SC Light"/>
            </a:endParaRPr>
          </a:p>
        </p:txBody>
      </p:sp>
      <p:sp>
        <p:nvSpPr>
          <p:cNvPr id="5" name="Subtitle 2"/>
          <p:cNvSpPr txBox="1">
            <a:spLocks/>
          </p:cNvSpPr>
          <p:nvPr/>
        </p:nvSpPr>
        <p:spPr>
          <a:xfrm>
            <a:off x="-1" y="806231"/>
            <a:ext cx="9144001" cy="38900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600" b="1" dirty="0" smtClean="0">
                <a:solidFill>
                  <a:srgbClr val="000000"/>
                </a:solidFill>
                <a:latin typeface="华文细黑"/>
                <a:ea typeface="华文细黑"/>
                <a:cs typeface="华文细黑"/>
              </a:rPr>
              <a:t>在</a:t>
            </a:r>
            <a:r>
              <a:rPr lang="en-US" sz="3600" b="1" dirty="0">
                <a:solidFill>
                  <a:srgbClr val="000000"/>
                </a:solidFill>
                <a:latin typeface="华文细黑"/>
                <a:ea typeface="华文细黑"/>
                <a:cs typeface="华文细黑"/>
              </a:rPr>
              <a:t>2017年，7月24-28日GKCCCC将与Shawnee圣经教会合作进行VBS。</a:t>
            </a:r>
          </a:p>
          <a:p>
            <a:pPr algn="l"/>
            <a:r>
              <a:rPr lang="en-US" sz="3600" b="1" dirty="0" smtClean="0">
                <a:solidFill>
                  <a:schemeClr val="tx1"/>
                </a:solidFill>
              </a:rPr>
              <a:t>On </a:t>
            </a:r>
            <a:r>
              <a:rPr lang="en-US" sz="3600" b="1" dirty="0">
                <a:solidFill>
                  <a:schemeClr val="tx1"/>
                </a:solidFill>
              </a:rPr>
              <a:t>July 24-28,2017 GKCCCC will be partnering with Shawnee Bible Church for VBS. </a:t>
            </a:r>
            <a:endParaRPr lang="en-US" sz="3600" b="1" dirty="0" smtClean="0">
              <a:solidFill>
                <a:schemeClr val="tx1"/>
              </a:solidFill>
              <a:cs typeface="Times"/>
            </a:endParaRPr>
          </a:p>
        </p:txBody>
      </p:sp>
      <p:pic>
        <p:nvPicPr>
          <p:cNvPr id="2" name="Picture 1"/>
          <p:cNvPicPr>
            <a:picLocks noChangeAspect="1"/>
          </p:cNvPicPr>
          <p:nvPr/>
        </p:nvPicPr>
        <p:blipFill>
          <a:blip r:embed="rId2"/>
          <a:stretch>
            <a:fillRect/>
          </a:stretch>
        </p:blipFill>
        <p:spPr>
          <a:xfrm>
            <a:off x="2980263" y="3241486"/>
            <a:ext cx="6121400" cy="4079078"/>
          </a:xfrm>
          <a:prstGeom prst="rect">
            <a:avLst/>
          </a:prstGeom>
        </p:spPr>
      </p:pic>
      <p:sp>
        <p:nvSpPr>
          <p:cNvPr id="6" name="TextBox 5"/>
          <p:cNvSpPr txBox="1"/>
          <p:nvPr/>
        </p:nvSpPr>
        <p:spPr>
          <a:xfrm>
            <a:off x="118533" y="3098808"/>
            <a:ext cx="2980263" cy="3785652"/>
          </a:xfrm>
          <a:prstGeom prst="rect">
            <a:avLst/>
          </a:prstGeom>
          <a:noFill/>
        </p:spPr>
        <p:txBody>
          <a:bodyPr wrap="square" rtlCol="0">
            <a:spAutoFit/>
          </a:bodyPr>
          <a:lstStyle/>
          <a:p>
            <a:r>
              <a:rPr lang="zh-CN" altLang="en-US" sz="8000" dirty="0" smtClean="0">
                <a:solidFill>
                  <a:srgbClr val="008000"/>
                </a:solidFill>
                <a:latin typeface="华文细黑"/>
                <a:ea typeface="华文细黑"/>
                <a:cs typeface="华文细黑"/>
              </a:rPr>
              <a:t>假期</a:t>
            </a:r>
            <a:r>
              <a:rPr lang="zh-CN" altLang="en-US" sz="8000" dirty="0" smtClean="0">
                <a:solidFill>
                  <a:srgbClr val="95216F"/>
                </a:solidFill>
                <a:latin typeface="华文细黑"/>
                <a:ea typeface="华文细黑"/>
                <a:cs typeface="华文细黑"/>
              </a:rPr>
              <a:t>圣经</a:t>
            </a:r>
            <a:r>
              <a:rPr lang="zh-CN" altLang="en-US" sz="8000" dirty="0" smtClean="0">
                <a:solidFill>
                  <a:schemeClr val="accent6">
                    <a:lumMod val="75000"/>
                  </a:schemeClr>
                </a:solidFill>
                <a:latin typeface="华文细黑"/>
                <a:ea typeface="华文细黑"/>
                <a:cs typeface="华文细黑"/>
              </a:rPr>
              <a:t>学校</a:t>
            </a:r>
            <a:endParaRPr lang="en-US" sz="8000" dirty="0">
              <a:solidFill>
                <a:schemeClr val="accent6">
                  <a:lumMod val="75000"/>
                </a:schemeClr>
              </a:solidFill>
              <a:latin typeface="华文细黑"/>
              <a:ea typeface="华文细黑"/>
              <a:cs typeface="华文细黑"/>
            </a:endParaRPr>
          </a:p>
        </p:txBody>
      </p:sp>
    </p:spTree>
    <p:extLst>
      <p:ext uri="{BB962C8B-B14F-4D97-AF65-F5344CB8AC3E}">
        <p14:creationId xmlns:p14="http://schemas.microsoft.com/office/powerpoint/2010/main" val="9140699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126" y="481086"/>
            <a:ext cx="9137169" cy="3046988"/>
          </a:xfrm>
          <a:prstGeom prst="rect">
            <a:avLst/>
          </a:prstGeom>
        </p:spPr>
        <p:txBody>
          <a:bodyPr wrap="square">
            <a:spAutoFit/>
          </a:bodyPr>
          <a:lstStyle/>
          <a:p>
            <a:r>
              <a:rPr lang="zh-CN" altLang="en-US" sz="2400" dirty="0">
                <a:solidFill>
                  <a:srgbClr val="FF0000"/>
                </a:solidFill>
                <a:latin typeface="华文细黑"/>
                <a:ea typeface="华文细黑"/>
                <a:cs typeface="华文细黑"/>
              </a:rPr>
              <a:t>谁被谴责？ </a:t>
            </a:r>
            <a:r>
              <a:rPr lang="en-US" altLang="zh-CN" sz="2400" dirty="0" smtClean="0">
                <a:solidFill>
                  <a:srgbClr val="FF0000"/>
                </a:solidFill>
                <a:latin typeface="华文细黑"/>
                <a:ea typeface="华文细黑"/>
                <a:cs typeface="华文细黑"/>
              </a:rPr>
              <a:t>A</a:t>
            </a:r>
            <a:r>
              <a:rPr lang="zh-CN" altLang="en-US" sz="2400" dirty="0" smtClean="0">
                <a:solidFill>
                  <a:srgbClr val="FF0000"/>
                </a:solidFill>
                <a:latin typeface="华文细黑"/>
                <a:ea typeface="华文细黑"/>
                <a:cs typeface="华文细黑"/>
              </a:rPr>
              <a:t>。约翰马可</a:t>
            </a:r>
            <a:r>
              <a:rPr lang="en-US" altLang="zh-CN" sz="2400" dirty="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13</a:t>
            </a:r>
            <a:r>
              <a:rPr lang="en-US" altLang="zh-CN" sz="2400" dirty="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13)</a:t>
            </a:r>
            <a:r>
              <a:rPr lang="zh-CN"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保罗和</a:t>
            </a:r>
            <a:r>
              <a:rPr lang="zh-CN" altLang="en-US" sz="2400" dirty="0" smtClean="0">
                <a:solidFill>
                  <a:srgbClr val="FF0000"/>
                </a:solidFill>
                <a:latin typeface="华文细黑"/>
                <a:ea typeface="华文细黑"/>
                <a:cs typeface="华文细黑"/>
              </a:rPr>
              <a:t>他的同伴们在旁非利航行到佩尔</a:t>
            </a:r>
            <a:r>
              <a:rPr lang="zh-CN" altLang="en-US" sz="2400" dirty="0">
                <a:solidFill>
                  <a:srgbClr val="FF0000"/>
                </a:solidFill>
                <a:latin typeface="华文细黑"/>
                <a:ea typeface="华文细黑"/>
                <a:cs typeface="华文细黑"/>
              </a:rPr>
              <a:t>加，约翰离开他们回到耶路撒冷。”约翰</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马可为什么要离弃他的</a:t>
            </a:r>
            <a:r>
              <a:rPr lang="zh-CN" altLang="en-US" sz="2400" dirty="0">
                <a:solidFill>
                  <a:srgbClr val="FF0000"/>
                </a:solidFill>
                <a:latin typeface="华文细黑"/>
                <a:ea typeface="华文细黑"/>
                <a:cs typeface="华文细黑"/>
              </a:rPr>
              <a:t>朋友，回到耶路撒冷呢？ （</a:t>
            </a:r>
            <a:r>
              <a:rPr lang="en-US" altLang="zh-CN" sz="2400" dirty="0">
                <a:solidFill>
                  <a:srgbClr val="FF0000"/>
                </a:solidFill>
                <a:latin typeface="华文细黑"/>
                <a:ea typeface="华文细黑"/>
                <a:cs typeface="华文细黑"/>
              </a:rPr>
              <a:t>1</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也许他想家了，</a:t>
            </a:r>
            <a:r>
              <a:rPr lang="zh-CN" altLang="en-US" sz="2400" dirty="0">
                <a:solidFill>
                  <a:srgbClr val="FF0000"/>
                </a:solidFill>
                <a:latin typeface="华文细黑"/>
                <a:ea typeface="华文细黑"/>
                <a:cs typeface="华文细黑"/>
              </a:rPr>
              <a:t>（</a:t>
            </a:r>
            <a:r>
              <a:rPr lang="en-US" altLang="zh-CN" sz="2400" dirty="0">
                <a:solidFill>
                  <a:srgbClr val="FF0000"/>
                </a:solidFill>
                <a:latin typeface="华文细黑"/>
                <a:ea typeface="华文细黑"/>
                <a:cs typeface="华文细黑"/>
              </a:rPr>
              <a:t>2</a:t>
            </a:r>
            <a:r>
              <a:rPr lang="zh-CN" altLang="en-US" sz="2400" dirty="0" smtClean="0">
                <a:solidFill>
                  <a:srgbClr val="FF0000"/>
                </a:solidFill>
                <a:latin typeface="华文细黑"/>
                <a:ea typeface="华文细黑"/>
                <a:cs typeface="华文细黑"/>
              </a:rPr>
              <a:t>）</a:t>
            </a:r>
            <a:r>
              <a:rPr lang="en-US" sz="2400" dirty="0">
                <a:solidFill>
                  <a:srgbClr val="FF0000"/>
                </a:solidFill>
              </a:rPr>
              <a:t>也许他对保罗开始接管马可表兄巴拿巴（“保罗和他的同伴”）的领导权</a:t>
            </a:r>
            <a:r>
              <a:rPr lang="en-US" sz="2400" dirty="0" smtClean="0">
                <a:solidFill>
                  <a:srgbClr val="FF0000"/>
                </a:solidFill>
              </a:rPr>
              <a:t>不满</a:t>
            </a:r>
            <a:r>
              <a:rPr lang="zh-CN" altLang="en-US" sz="2400" dirty="0">
                <a:solidFill>
                  <a:srgbClr val="FF0000"/>
                </a:solidFill>
              </a:rPr>
              <a:t>。</a:t>
            </a:r>
            <a:r>
              <a:rPr lang="zh-CN" altLang="en-US" sz="2400" dirty="0" smtClean="0">
                <a:solidFill>
                  <a:srgbClr val="FF0000"/>
                </a:solidFill>
                <a:latin typeface="华文细黑"/>
                <a:ea typeface="华文细黑"/>
                <a:cs typeface="华文细黑"/>
              </a:rPr>
              <a:t>（</a:t>
            </a:r>
            <a:r>
              <a:rPr lang="en-US" altLang="zh-CN" sz="2400" dirty="0">
                <a:solidFill>
                  <a:srgbClr val="FF0000"/>
                </a:solidFill>
                <a:latin typeface="华文细黑"/>
                <a:ea typeface="华文细黑"/>
                <a:cs typeface="华文细黑"/>
              </a:rPr>
              <a:t>3</a:t>
            </a:r>
            <a:r>
              <a:rPr lang="zh-CN" altLang="en-US" sz="2400" dirty="0">
                <a:solidFill>
                  <a:srgbClr val="FF0000"/>
                </a:solidFill>
                <a:latin typeface="华文细黑"/>
                <a:ea typeface="华文细黑"/>
                <a:cs typeface="华文细黑"/>
              </a:rPr>
              <a:t>）也许作为一个奉献的犹太人，</a:t>
            </a:r>
            <a:r>
              <a:rPr lang="zh-CN" altLang="en-US" sz="2400" dirty="0" smtClean="0">
                <a:solidFill>
                  <a:srgbClr val="FF0000"/>
                </a:solidFill>
                <a:latin typeface="华文细黑"/>
                <a:ea typeface="华文细黑"/>
                <a:cs typeface="华文细黑"/>
              </a:rPr>
              <a:t>他可能觉得与得救</a:t>
            </a:r>
            <a:r>
              <a:rPr lang="zh-CN" altLang="en-US" sz="2400" dirty="0">
                <a:solidFill>
                  <a:srgbClr val="FF0000"/>
                </a:solidFill>
                <a:latin typeface="华文细黑"/>
                <a:ea typeface="华文细黑"/>
                <a:cs typeface="华文细黑"/>
              </a:rPr>
              <a:t>的外</a:t>
            </a:r>
            <a:r>
              <a:rPr lang="zh-CN" altLang="en-US" sz="2400" dirty="0" smtClean="0">
                <a:solidFill>
                  <a:srgbClr val="FF0000"/>
                </a:solidFill>
                <a:latin typeface="华文细黑"/>
                <a:ea typeface="华文细黑"/>
                <a:cs typeface="华文细黑"/>
              </a:rPr>
              <a:t>邦人在一起不舒服。 </a:t>
            </a:r>
            <a:r>
              <a:rPr lang="zh-CN" altLang="en-US" sz="2400" dirty="0">
                <a:solidFill>
                  <a:srgbClr val="FF0000"/>
                </a:solidFill>
                <a:latin typeface="华文细黑"/>
                <a:ea typeface="华文细黑"/>
                <a:cs typeface="华文细黑"/>
              </a:rPr>
              <a:t>（</a:t>
            </a:r>
            <a:r>
              <a:rPr lang="en-US" altLang="zh-CN" sz="2400" dirty="0">
                <a:solidFill>
                  <a:srgbClr val="FF0000"/>
                </a:solidFill>
                <a:latin typeface="华文细黑"/>
                <a:ea typeface="华文细黑"/>
                <a:cs typeface="华文细黑"/>
              </a:rPr>
              <a:t>4</a:t>
            </a:r>
            <a:r>
              <a:rPr lang="zh-CN"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也许</a:t>
            </a:r>
            <a:r>
              <a:rPr lang="zh-CN" altLang="en-US" sz="2400" dirty="0" smtClean="0">
                <a:solidFill>
                  <a:srgbClr val="FF0000"/>
                </a:solidFill>
                <a:latin typeface="华文细黑"/>
                <a:ea typeface="华文细黑"/>
                <a:cs typeface="华文细黑"/>
              </a:rPr>
              <a:t>当他们进入困难地区时</a:t>
            </a:r>
            <a:r>
              <a:rPr lang="zh-CN" altLang="en-US" sz="2400" dirty="0">
                <a:solidFill>
                  <a:srgbClr val="FF0000"/>
                </a:solidFill>
                <a:latin typeface="华文细黑"/>
                <a:ea typeface="华文细黑"/>
                <a:cs typeface="华文细黑"/>
              </a:rPr>
              <a:t>，恐怕会有危险</a:t>
            </a:r>
            <a:r>
              <a:rPr lang="zh-CN" altLang="en-US" sz="2400" dirty="0" smtClean="0">
                <a:solidFill>
                  <a:srgbClr val="FF0000"/>
                </a:solidFill>
                <a:latin typeface="华文细黑"/>
                <a:ea typeface="华文细黑"/>
                <a:cs typeface="华文细黑"/>
              </a:rPr>
              <a:t>。</a:t>
            </a:r>
            <a:r>
              <a:rPr lang="en-US" sz="2400" dirty="0">
                <a:solidFill>
                  <a:srgbClr val="FF0000"/>
                </a:solidFill>
              </a:rPr>
              <a:t>是无论他逃离的原因是</a:t>
            </a:r>
            <a:r>
              <a:rPr lang="en-US" sz="2400" dirty="0" smtClean="0">
                <a:solidFill>
                  <a:srgbClr val="FF0000"/>
                </a:solidFill>
              </a:rPr>
              <a:t>什么</a:t>
            </a:r>
            <a:r>
              <a:rPr lang="zh-CN" altLang="en-US" sz="2400" dirty="0" smtClean="0">
                <a:solidFill>
                  <a:srgbClr val="FF0000"/>
                </a:solidFill>
                <a:latin typeface="华文细黑"/>
                <a:ea typeface="华文细黑"/>
                <a:cs typeface="华文细黑"/>
              </a:rPr>
              <a:t>，约翰马可犯了一个很严</a:t>
            </a:r>
            <a:r>
              <a:rPr lang="zh-CN" altLang="en-US" sz="2400" dirty="0">
                <a:solidFill>
                  <a:srgbClr val="FF0000"/>
                </a:solidFill>
                <a:latin typeface="华文细黑"/>
                <a:ea typeface="华文细黑"/>
                <a:cs typeface="华文细黑"/>
              </a:rPr>
              <a:t>重的错误，以致保罗不要他再回到他的“团队”</a:t>
            </a:r>
            <a:r>
              <a:rPr lang="en-US" sz="2400" dirty="0">
                <a:solidFill>
                  <a:srgbClr val="FF0000"/>
                </a:solidFill>
                <a:latin typeface="华文细黑"/>
                <a:ea typeface="华文细黑"/>
                <a:cs typeface="华文细黑"/>
              </a:rPr>
              <a:t> (</a:t>
            </a:r>
            <a:r>
              <a:rPr lang="en-US" altLang="zh-CN" sz="2400" dirty="0" smtClean="0">
                <a:solidFill>
                  <a:srgbClr val="FF0000"/>
                </a:solidFill>
                <a:latin typeface="华文细黑"/>
                <a:ea typeface="华文细黑"/>
                <a:cs typeface="华文细黑"/>
              </a:rPr>
              <a:t>15:37</a:t>
            </a:r>
            <a:r>
              <a:rPr lang="en-US" altLang="zh-CN" sz="2400" dirty="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39</a:t>
            </a:r>
            <a:r>
              <a:rPr lang="en-US" altLang="zh-CN" sz="2400" dirty="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p:txBody>
      </p:sp>
      <p:sp>
        <p:nvSpPr>
          <p:cNvPr id="4" name="Rectangle 3"/>
          <p:cNvSpPr/>
          <p:nvPr/>
        </p:nvSpPr>
        <p:spPr>
          <a:xfrm>
            <a:off x="0" y="-7905"/>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二。</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灵的责备。</a:t>
            </a:r>
            <a:r>
              <a:rPr lang="en-US" sz="2800" b="1" dirty="0" smtClean="0">
                <a:latin typeface="Arial Narrow"/>
                <a:cs typeface="Arial Narrow"/>
              </a:rPr>
              <a:t>2</a:t>
            </a:r>
            <a:r>
              <a:rPr lang="en-US" sz="2800" b="1" dirty="0">
                <a:latin typeface="Arial Narrow"/>
                <a:cs typeface="Arial Narrow"/>
              </a:rPr>
              <a:t>. </a:t>
            </a:r>
            <a:r>
              <a:rPr lang="en-US" sz="2800" b="1" dirty="0" smtClean="0">
                <a:latin typeface="Arial Narrow"/>
                <a:cs typeface="Arial Narrow"/>
              </a:rPr>
              <a:t>Spirit of Christ’s condemnation.</a:t>
            </a:r>
            <a:endParaRPr lang="en-US" sz="2800" dirty="0">
              <a:latin typeface="Arial Narrow"/>
              <a:cs typeface="Arial Narrow"/>
            </a:endParaRPr>
          </a:p>
        </p:txBody>
      </p:sp>
      <p:sp>
        <p:nvSpPr>
          <p:cNvPr id="6" name="TextBox 5"/>
          <p:cNvSpPr txBox="1"/>
          <p:nvPr/>
        </p:nvSpPr>
        <p:spPr>
          <a:xfrm>
            <a:off x="8393616" y="-58434"/>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a:solidFill>
                  <a:srgbClr val="0000FF"/>
                </a:solidFill>
                <a:latin typeface="Times"/>
                <a:cs typeface="Times"/>
              </a:rPr>
              <a:t>9</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
        <p:nvSpPr>
          <p:cNvPr id="7" name="Rectangle 6"/>
          <p:cNvSpPr/>
          <p:nvPr/>
        </p:nvSpPr>
        <p:spPr>
          <a:xfrm>
            <a:off x="23764" y="3400734"/>
            <a:ext cx="9120236" cy="3416320"/>
          </a:xfrm>
          <a:prstGeom prst="rect">
            <a:avLst/>
          </a:prstGeom>
        </p:spPr>
        <p:txBody>
          <a:bodyPr wrap="square">
            <a:spAutoFit/>
          </a:bodyPr>
          <a:lstStyle/>
          <a:p>
            <a:r>
              <a:rPr lang="en-US" sz="2400" dirty="0">
                <a:latin typeface="Arial Narrow"/>
                <a:cs typeface="Arial Narrow"/>
              </a:rPr>
              <a:t>Who is rebuked</a:t>
            </a:r>
            <a:r>
              <a:rPr lang="en-US" sz="2400" dirty="0" smtClean="0">
                <a:latin typeface="Arial Narrow"/>
                <a:cs typeface="Arial Narrow"/>
              </a:rPr>
              <a:t>? </a:t>
            </a:r>
            <a:r>
              <a:rPr lang="en-US" sz="2400" b="1" dirty="0" smtClean="0">
                <a:latin typeface="Arial Narrow"/>
                <a:cs typeface="Arial Narrow"/>
              </a:rPr>
              <a:t>A</a:t>
            </a:r>
            <a:r>
              <a:rPr lang="en-US" sz="2400" b="1" dirty="0">
                <a:latin typeface="Arial Narrow"/>
                <a:cs typeface="Arial Narrow"/>
              </a:rPr>
              <a:t>. John Mark(13:13).</a:t>
            </a:r>
            <a:r>
              <a:rPr lang="en-US" sz="2400" dirty="0">
                <a:latin typeface="Arial Narrow"/>
                <a:cs typeface="Arial Narrow"/>
              </a:rPr>
              <a:t> “Paul and his companions sailed to </a:t>
            </a:r>
            <a:r>
              <a:rPr lang="en-US" sz="2400" dirty="0" err="1">
                <a:latin typeface="Arial Narrow"/>
                <a:cs typeface="Arial Narrow"/>
              </a:rPr>
              <a:t>Perga</a:t>
            </a:r>
            <a:r>
              <a:rPr lang="en-US" sz="2400" dirty="0">
                <a:latin typeface="Arial Narrow"/>
                <a:cs typeface="Arial Narrow"/>
              </a:rPr>
              <a:t> in </a:t>
            </a:r>
            <a:r>
              <a:rPr lang="en-US" sz="2400" dirty="0" err="1">
                <a:latin typeface="Arial Narrow"/>
                <a:cs typeface="Arial Narrow"/>
              </a:rPr>
              <a:t>Pamphylia,where</a:t>
            </a:r>
            <a:r>
              <a:rPr lang="en-US" sz="2400" dirty="0">
                <a:latin typeface="Arial Narrow"/>
                <a:cs typeface="Arial Narrow"/>
              </a:rPr>
              <a:t> John left them to return to Jerusalem.” </a:t>
            </a:r>
            <a:r>
              <a:rPr lang="en-US" sz="2400" dirty="0" smtClean="0">
                <a:latin typeface="Arial Narrow"/>
                <a:cs typeface="Arial Narrow"/>
              </a:rPr>
              <a:t>Why </a:t>
            </a:r>
            <a:r>
              <a:rPr lang="en-US" sz="2400" dirty="0">
                <a:latin typeface="Arial Narrow"/>
                <a:cs typeface="Arial Narrow"/>
              </a:rPr>
              <a:t>did John Mark desert his friends and return to Jerusalem? (1</a:t>
            </a:r>
            <a:r>
              <a:rPr lang="en-US" sz="2400" dirty="0" smtClean="0">
                <a:latin typeface="Arial Narrow"/>
                <a:cs typeface="Arial Narrow"/>
              </a:rPr>
              <a:t>)Perhaps </a:t>
            </a:r>
            <a:r>
              <a:rPr lang="en-US" sz="2400" dirty="0">
                <a:latin typeface="Arial Narrow"/>
                <a:cs typeface="Arial Narrow"/>
              </a:rPr>
              <a:t>he was </a:t>
            </a:r>
            <a:r>
              <a:rPr lang="en-US" sz="2400" dirty="0" smtClean="0">
                <a:latin typeface="Arial Narrow"/>
                <a:cs typeface="Arial Narrow"/>
              </a:rPr>
              <a:t>homesick</a:t>
            </a:r>
            <a:r>
              <a:rPr lang="en-US" sz="2400" dirty="0">
                <a:latin typeface="Arial Narrow"/>
                <a:cs typeface="Arial Narrow"/>
              </a:rPr>
              <a:t>, </a:t>
            </a:r>
            <a:r>
              <a:rPr lang="en-US" sz="2400" dirty="0" smtClean="0">
                <a:latin typeface="Arial Narrow"/>
                <a:cs typeface="Arial Narrow"/>
              </a:rPr>
              <a:t>(2)Perhaps he </a:t>
            </a:r>
            <a:r>
              <a:rPr lang="en-US" sz="2400" dirty="0">
                <a:latin typeface="Arial Narrow"/>
                <a:cs typeface="Arial Narrow"/>
              </a:rPr>
              <a:t>may have become unhappy because Paul had begun to take over the leadership from Mark’s cousin </a:t>
            </a:r>
            <a:r>
              <a:rPr lang="en-US" sz="2400" dirty="0" smtClean="0">
                <a:latin typeface="Arial Narrow"/>
                <a:cs typeface="Arial Narrow"/>
              </a:rPr>
              <a:t>Barnabas. (3)Perhaps as </a:t>
            </a:r>
            <a:r>
              <a:rPr lang="en-US" sz="2400" dirty="0">
                <a:latin typeface="Arial Narrow"/>
                <a:cs typeface="Arial Narrow"/>
              </a:rPr>
              <a:t>a devoted Jew, </a:t>
            </a:r>
            <a:r>
              <a:rPr lang="en-US" sz="2400" dirty="0" smtClean="0">
                <a:latin typeface="Arial Narrow"/>
                <a:cs typeface="Arial Narrow"/>
              </a:rPr>
              <a:t>he </a:t>
            </a:r>
            <a:r>
              <a:rPr lang="en-US" sz="2400" dirty="0">
                <a:latin typeface="Arial Narrow"/>
                <a:cs typeface="Arial Narrow"/>
              </a:rPr>
              <a:t>may have felt uncomfortable with the saved Gentiles. </a:t>
            </a:r>
            <a:r>
              <a:rPr lang="en-US" sz="2400" dirty="0" smtClean="0">
                <a:latin typeface="Arial Narrow"/>
                <a:cs typeface="Arial Narrow"/>
              </a:rPr>
              <a:t>(4)Perhaps </a:t>
            </a:r>
            <a:r>
              <a:rPr lang="en-US" sz="2400" dirty="0">
                <a:latin typeface="Arial Narrow"/>
                <a:cs typeface="Arial Narrow"/>
              </a:rPr>
              <a:t>the fear of danger as they moved into difficult area. But whatever the cause of his defection, John </a:t>
            </a:r>
            <a:r>
              <a:rPr lang="en-US" sz="2400" dirty="0" smtClean="0">
                <a:latin typeface="Arial Narrow"/>
                <a:cs typeface="Arial Narrow"/>
              </a:rPr>
              <a:t>Mark </a:t>
            </a:r>
            <a:r>
              <a:rPr lang="en-US" sz="2400" dirty="0">
                <a:latin typeface="Arial Narrow"/>
                <a:cs typeface="Arial Narrow"/>
              </a:rPr>
              <a:t>did something so serious that Paul did not want him back on his “team.”(15:37-39). </a:t>
            </a:r>
          </a:p>
        </p:txBody>
      </p:sp>
    </p:spTree>
    <p:extLst>
      <p:ext uri="{BB962C8B-B14F-4D97-AF65-F5344CB8AC3E}">
        <p14:creationId xmlns:p14="http://schemas.microsoft.com/office/powerpoint/2010/main" val="31316741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47239"/>
            <a:ext cx="9137169" cy="1569660"/>
          </a:xfrm>
          <a:prstGeom prst="rect">
            <a:avLst/>
          </a:prstGeom>
        </p:spPr>
        <p:txBody>
          <a:bodyPr wrap="square">
            <a:spAutoFit/>
          </a:bodyPr>
          <a:lstStyle/>
          <a:p>
            <a:r>
              <a:rPr lang="en-US" altLang="zh-TW" sz="2400" b="1" dirty="0" smtClean="0">
                <a:solidFill>
                  <a:srgbClr val="FF0000"/>
                </a:solidFill>
                <a:latin typeface="华文细黑"/>
                <a:ea typeface="华文细黑"/>
                <a:cs typeface="华文细黑"/>
              </a:rPr>
              <a:t>B</a:t>
            </a:r>
            <a:r>
              <a:rPr lang="zh-CN" altLang="en-US" sz="2400" b="1" dirty="0" smtClean="0">
                <a:solidFill>
                  <a:srgbClr val="FF0000"/>
                </a:solidFill>
                <a:latin typeface="华文细黑"/>
                <a:ea typeface="华文细黑"/>
                <a:cs typeface="华文细黑"/>
              </a:rPr>
              <a:t>。</a:t>
            </a:r>
            <a:r>
              <a:rPr lang="zh-TW" altLang="en-US" sz="2400" b="1" dirty="0" smtClean="0">
                <a:solidFill>
                  <a:srgbClr val="FF0000"/>
                </a:solidFill>
                <a:latin typeface="华文细黑"/>
                <a:ea typeface="华文细黑"/>
                <a:cs typeface="华文细黑"/>
              </a:rPr>
              <a:t>犹太领</a:t>
            </a:r>
            <a:r>
              <a:rPr lang="zh-TW" altLang="en-US" sz="2400" b="1" dirty="0">
                <a:solidFill>
                  <a:srgbClr val="FF0000"/>
                </a:solidFill>
                <a:latin typeface="华文细黑"/>
                <a:ea typeface="华文细黑"/>
                <a:cs typeface="华文细黑"/>
              </a:rPr>
              <a:t>袖（</a:t>
            </a:r>
            <a:r>
              <a:rPr lang="en-US" altLang="zh-TW" sz="2400" b="1" dirty="0">
                <a:solidFill>
                  <a:srgbClr val="FF0000"/>
                </a:solidFill>
                <a:latin typeface="华文细黑"/>
                <a:ea typeface="华文细黑"/>
                <a:cs typeface="华文细黑"/>
              </a:rPr>
              <a:t>13:50</a:t>
            </a:r>
            <a:r>
              <a:rPr lang="zh-TW" altLang="en-US" sz="2400" b="1" dirty="0">
                <a:solidFill>
                  <a:srgbClr val="FF0000"/>
                </a:solidFill>
                <a:latin typeface="华文细黑"/>
                <a:ea typeface="华文细黑"/>
                <a:cs typeface="华文细黑"/>
              </a:rPr>
              <a:t>）。 </a:t>
            </a:r>
            <a:r>
              <a:rPr lang="zh-TW" altLang="en-US" sz="2400" dirty="0">
                <a:solidFill>
                  <a:srgbClr val="FF0000"/>
                </a:solidFill>
                <a:latin typeface="华文细黑"/>
                <a:ea typeface="华文细黑"/>
                <a:cs typeface="华文细黑"/>
              </a:rPr>
              <a:t>（</a:t>
            </a:r>
            <a:r>
              <a:rPr lang="en-US" altLang="zh-TW" sz="2400" dirty="0">
                <a:solidFill>
                  <a:srgbClr val="FF0000"/>
                </a:solidFill>
                <a:latin typeface="华文细黑"/>
                <a:ea typeface="华文细黑"/>
                <a:cs typeface="华文细黑"/>
              </a:rPr>
              <a:t>1</a:t>
            </a:r>
            <a:r>
              <a:rPr lang="zh-TW" altLang="en-US" sz="2400" dirty="0">
                <a:solidFill>
                  <a:srgbClr val="FF0000"/>
                </a:solidFill>
                <a:latin typeface="华文细黑"/>
                <a:ea typeface="华文细黑"/>
                <a:cs typeface="华文细黑"/>
              </a:rPr>
              <a:t>）他们与他们有争议。 （二）对他们采取法律行动，将其驱逐出境。</a:t>
            </a:r>
          </a:p>
          <a:p>
            <a:r>
              <a:rPr lang="en-US" altLang="zh-TW" sz="2400" b="1" dirty="0" smtClean="0">
                <a:solidFill>
                  <a:srgbClr val="FF0000"/>
                </a:solidFill>
                <a:latin typeface="华文细黑"/>
                <a:ea typeface="华文细黑"/>
                <a:cs typeface="华文细黑"/>
              </a:rPr>
              <a:t>C</a:t>
            </a:r>
            <a:r>
              <a:rPr lang="zh-CN" altLang="zh-TW"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应用</a:t>
            </a:r>
            <a:r>
              <a:rPr lang="zh-TW" altLang="en-US" sz="2400" b="1" dirty="0" smtClean="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保罗，巴拿巴和他们</a:t>
            </a:r>
            <a:r>
              <a:rPr lang="zh-TW" altLang="en-US" sz="2400" dirty="0" smtClean="0">
                <a:solidFill>
                  <a:srgbClr val="FF0000"/>
                </a:solidFill>
                <a:latin typeface="华文细黑"/>
                <a:ea typeface="华文细黑"/>
                <a:cs typeface="华文细黑"/>
              </a:rPr>
              <a:t>的同伴继续</a:t>
            </a:r>
            <a:r>
              <a:rPr lang="zh-CN" altLang="en-US" sz="2400" dirty="0" smtClean="0">
                <a:solidFill>
                  <a:srgbClr val="FF0000"/>
                </a:solidFill>
                <a:latin typeface="华文细黑"/>
                <a:ea typeface="华文细黑"/>
                <a:cs typeface="华文细黑"/>
              </a:rPr>
              <a:t>他们的</a:t>
            </a:r>
            <a:r>
              <a:rPr lang="zh-TW" altLang="en-US" sz="2400" dirty="0" smtClean="0">
                <a:solidFill>
                  <a:srgbClr val="FF0000"/>
                </a:solidFill>
                <a:latin typeface="华文细黑"/>
                <a:ea typeface="华文细黑"/>
                <a:cs typeface="华文细黑"/>
              </a:rPr>
              <a:t>传</a:t>
            </a:r>
            <a:r>
              <a:rPr lang="zh-TW" altLang="en-US" sz="2400" dirty="0">
                <a:solidFill>
                  <a:srgbClr val="FF0000"/>
                </a:solidFill>
                <a:latin typeface="华文细黑"/>
                <a:ea typeface="华文细黑"/>
                <a:cs typeface="华文细黑"/>
              </a:rPr>
              <a:t>教之旅。 他们忠于他们</a:t>
            </a:r>
            <a:r>
              <a:rPr lang="zh-TW" altLang="en-US" sz="2400" dirty="0" smtClean="0">
                <a:solidFill>
                  <a:srgbClr val="FF0000"/>
                </a:solidFill>
                <a:latin typeface="华文细黑"/>
                <a:ea typeface="华文细黑"/>
                <a:cs typeface="华文细黑"/>
              </a:rPr>
              <a:t>的</a:t>
            </a:r>
            <a:r>
              <a:rPr lang="zh-CN" altLang="en-US" sz="2400" dirty="0" smtClean="0">
                <a:solidFill>
                  <a:srgbClr val="FF0000"/>
                </a:solidFill>
                <a:latin typeface="华文细黑"/>
                <a:ea typeface="华文细黑"/>
                <a:cs typeface="华文细黑"/>
              </a:rPr>
              <a:t>呼召</a:t>
            </a:r>
            <a:r>
              <a:rPr lang="zh-TW"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p:txBody>
      </p:sp>
      <p:sp>
        <p:nvSpPr>
          <p:cNvPr id="4" name="Rectangle 3"/>
          <p:cNvSpPr/>
          <p:nvPr/>
        </p:nvSpPr>
        <p:spPr>
          <a:xfrm>
            <a:off x="0" y="-7905"/>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二。</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灵的责备。</a:t>
            </a:r>
            <a:r>
              <a:rPr lang="en-US" sz="2800" b="1" dirty="0" smtClean="0">
                <a:latin typeface="Arial Narrow"/>
                <a:cs typeface="Arial Narrow"/>
              </a:rPr>
              <a:t>2</a:t>
            </a:r>
            <a:r>
              <a:rPr lang="en-US" sz="2800" b="1" dirty="0">
                <a:latin typeface="Arial Narrow"/>
                <a:cs typeface="Arial Narrow"/>
              </a:rPr>
              <a:t>. </a:t>
            </a:r>
            <a:r>
              <a:rPr lang="en-US" sz="2800" b="1" dirty="0" smtClean="0">
                <a:latin typeface="Arial Narrow"/>
                <a:cs typeface="Arial Narrow"/>
              </a:rPr>
              <a:t>Spirit of Christ’s condemnation.</a:t>
            </a:r>
            <a:endParaRPr lang="en-US" sz="2800" dirty="0">
              <a:latin typeface="Arial Narrow"/>
              <a:cs typeface="Arial Narrow"/>
            </a:endParaRPr>
          </a:p>
        </p:txBody>
      </p:sp>
      <p:sp>
        <p:nvSpPr>
          <p:cNvPr id="6" name="TextBox 5"/>
          <p:cNvSpPr txBox="1"/>
          <p:nvPr/>
        </p:nvSpPr>
        <p:spPr>
          <a:xfrm>
            <a:off x="8393616" y="-58434"/>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zh-CN" altLang="zh-CN" sz="2800" dirty="0" smtClean="0">
                <a:solidFill>
                  <a:srgbClr val="0000FF"/>
                </a:solidFill>
                <a:latin typeface="Times"/>
                <a:cs typeface="Times"/>
              </a:rPr>
              <a:t>1</a:t>
            </a:r>
            <a:r>
              <a:rPr lang="en-US" altLang="zh-CN" sz="2800" dirty="0" smtClean="0">
                <a:solidFill>
                  <a:srgbClr val="0000FF"/>
                </a:solidFill>
                <a:latin typeface="Times"/>
                <a:cs typeface="Times"/>
              </a:rPr>
              <a:t>0)</a:t>
            </a:r>
            <a:endParaRPr lang="en-US" sz="2800" dirty="0">
              <a:solidFill>
                <a:srgbClr val="0000FF"/>
              </a:solidFill>
              <a:latin typeface="Times"/>
              <a:cs typeface="Times"/>
            </a:endParaRPr>
          </a:p>
        </p:txBody>
      </p:sp>
      <p:sp>
        <p:nvSpPr>
          <p:cNvPr id="7" name="Rectangle 6"/>
          <p:cNvSpPr/>
          <p:nvPr/>
        </p:nvSpPr>
        <p:spPr>
          <a:xfrm>
            <a:off x="-12126" y="1945973"/>
            <a:ext cx="9156126" cy="1569660"/>
          </a:xfrm>
          <a:prstGeom prst="rect">
            <a:avLst/>
          </a:prstGeom>
        </p:spPr>
        <p:txBody>
          <a:bodyPr wrap="square">
            <a:spAutoFit/>
          </a:bodyPr>
          <a:lstStyle/>
          <a:p>
            <a:r>
              <a:rPr lang="en-US" sz="2400" b="1" dirty="0">
                <a:latin typeface="Arial Narrow"/>
                <a:cs typeface="Arial Narrow"/>
              </a:rPr>
              <a:t>B. Jewish leaders(13:50).</a:t>
            </a:r>
            <a:r>
              <a:rPr lang="en-US" sz="2400" dirty="0">
                <a:latin typeface="Arial Narrow"/>
                <a:cs typeface="Arial Narrow"/>
              </a:rPr>
              <a:t> (1)They disputed with them. (2)They brought legal action against them and expelled them from their borders.</a:t>
            </a:r>
          </a:p>
          <a:p>
            <a:r>
              <a:rPr lang="en-US" sz="2400" b="1" dirty="0">
                <a:latin typeface="Arial Narrow"/>
                <a:cs typeface="Arial Narrow"/>
              </a:rPr>
              <a:t>C. Application: </a:t>
            </a:r>
            <a:r>
              <a:rPr lang="en-US" sz="2400" dirty="0">
                <a:latin typeface="Arial Narrow"/>
                <a:cs typeface="Arial Narrow"/>
              </a:rPr>
              <a:t>Paul, Barnabas, and their companions continued on in their missionary journey. They were faithful to their calling</a:t>
            </a:r>
            <a:r>
              <a:rPr lang="en-US" sz="2400" dirty="0" smtClean="0">
                <a:latin typeface="Arial Narrow"/>
                <a:cs typeface="Arial Narrow"/>
              </a:rPr>
              <a:t>.</a:t>
            </a:r>
            <a:endParaRPr lang="en-US" sz="2400" dirty="0">
              <a:latin typeface="Arial Narrow"/>
              <a:cs typeface="Arial Narrow"/>
            </a:endParaRPr>
          </a:p>
        </p:txBody>
      </p:sp>
      <p:pic>
        <p:nvPicPr>
          <p:cNvPr id="3" name="Picture 2"/>
          <p:cNvPicPr>
            <a:picLocks noChangeAspect="1"/>
          </p:cNvPicPr>
          <p:nvPr/>
        </p:nvPicPr>
        <p:blipFill>
          <a:blip r:embed="rId3"/>
          <a:stretch>
            <a:fillRect/>
          </a:stretch>
        </p:blipFill>
        <p:spPr>
          <a:xfrm>
            <a:off x="2065867" y="3505200"/>
            <a:ext cx="5029200" cy="3352800"/>
          </a:xfrm>
          <a:prstGeom prst="rect">
            <a:avLst/>
          </a:prstGeom>
        </p:spPr>
      </p:pic>
    </p:spTree>
    <p:extLst>
      <p:ext uri="{BB962C8B-B14F-4D97-AF65-F5344CB8AC3E}">
        <p14:creationId xmlns:p14="http://schemas.microsoft.com/office/powerpoint/2010/main" val="4154940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558236"/>
            <a:ext cx="9137169" cy="1569660"/>
          </a:xfrm>
          <a:prstGeom prst="rect">
            <a:avLst/>
          </a:prstGeom>
        </p:spPr>
        <p:txBody>
          <a:bodyPr wrap="square">
            <a:spAutoFit/>
          </a:bodyPr>
          <a:lstStyle/>
          <a:p>
            <a:r>
              <a:rPr lang="zh-TW"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二人对着众人跺下脚上的尘土，就往以哥念去了</a:t>
            </a:r>
            <a:r>
              <a:rPr lang="en-US" altLang="zh-TW" sz="2400" dirty="0" smtClean="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a:t>
            </a:r>
            <a:r>
              <a:rPr lang="en-US" altLang="zh-TW" sz="2400" dirty="0">
                <a:solidFill>
                  <a:srgbClr val="FF0000"/>
                </a:solidFill>
                <a:latin typeface="华文细黑"/>
                <a:ea typeface="华文细黑"/>
                <a:cs typeface="华文细黑"/>
              </a:rPr>
              <a:t>13:51</a:t>
            </a:r>
            <a:r>
              <a:rPr lang="zh-TW" altLang="en-US" sz="2400" dirty="0">
                <a:solidFill>
                  <a:srgbClr val="FF0000"/>
                </a:solidFill>
                <a:latin typeface="华文细黑"/>
                <a:ea typeface="华文细黑"/>
                <a:cs typeface="华文细黑"/>
              </a:rPr>
              <a:t>）。</a:t>
            </a:r>
          </a:p>
          <a:p>
            <a:r>
              <a:rPr lang="en-US" altLang="zh-TW" sz="2400" b="1" dirty="0" smtClean="0">
                <a:solidFill>
                  <a:srgbClr val="FF0000"/>
                </a:solidFill>
                <a:latin typeface="华文细黑"/>
                <a:ea typeface="华文细黑"/>
                <a:cs typeface="华文细黑"/>
              </a:rPr>
              <a:t>A</a:t>
            </a:r>
            <a:r>
              <a:rPr lang="zh-CN" altLang="en-US" sz="2400" b="1" dirty="0" smtClean="0">
                <a:solidFill>
                  <a:srgbClr val="FF0000"/>
                </a:solidFill>
                <a:latin typeface="华文细黑"/>
                <a:ea typeface="华文细黑"/>
                <a:cs typeface="华文细黑"/>
              </a:rPr>
              <a:t>。</a:t>
            </a:r>
            <a:r>
              <a:rPr lang="zh-TW" altLang="en-US" sz="2400" b="1" dirty="0" smtClean="0">
                <a:solidFill>
                  <a:srgbClr val="FF0000"/>
                </a:solidFill>
                <a:latin typeface="华文细黑"/>
                <a:ea typeface="华文细黑"/>
                <a:cs typeface="华文细黑"/>
              </a:rPr>
              <a:t>一个</a:t>
            </a:r>
            <a:r>
              <a:rPr lang="zh-TW" altLang="en-US" sz="2400" b="1" dirty="0">
                <a:solidFill>
                  <a:srgbClr val="FF0000"/>
                </a:solidFill>
                <a:latin typeface="华文细黑"/>
                <a:ea typeface="华文细黑"/>
                <a:cs typeface="华文细黑"/>
              </a:rPr>
              <a:t>警告。 </a:t>
            </a:r>
            <a:r>
              <a:rPr lang="zh-TW" altLang="en-US" sz="2400" dirty="0">
                <a:solidFill>
                  <a:srgbClr val="FF0000"/>
                </a:solidFill>
                <a:latin typeface="华文细黑"/>
                <a:ea typeface="华文细黑"/>
                <a:cs typeface="华文细黑"/>
              </a:rPr>
              <a:t>他们再次抖落脚下的尘土（路</a:t>
            </a:r>
            <a:r>
              <a:rPr lang="zh-TW" altLang="en-US" sz="2400" dirty="0" smtClean="0">
                <a:solidFill>
                  <a:srgbClr val="FF0000"/>
                </a:solidFill>
                <a:latin typeface="华文细黑"/>
                <a:ea typeface="华文细黑"/>
                <a:cs typeface="华文细黑"/>
              </a:rPr>
              <a:t>加福音9</a:t>
            </a:r>
            <a:r>
              <a:rPr lang="en-US" altLang="zh-TW" sz="2400" dirty="0" smtClean="0">
                <a:solidFill>
                  <a:srgbClr val="FF0000"/>
                </a:solidFill>
                <a:latin typeface="华文细黑"/>
                <a:ea typeface="华文细黑"/>
                <a:cs typeface="华文细黑"/>
              </a:rPr>
              <a:t>:5</a:t>
            </a:r>
            <a:r>
              <a:rPr lang="en-US" altLang="zh-TW" sz="2400" dirty="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10</a:t>
            </a:r>
            <a:r>
              <a:rPr lang="en-US" altLang="zh-TW" sz="2400" dirty="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11</a:t>
            </a:r>
            <a:r>
              <a:rPr lang="zh-TW" altLang="en-US" sz="2400" dirty="0">
                <a:solidFill>
                  <a:srgbClr val="FF0000"/>
                </a:solidFill>
                <a:latin typeface="华文细黑"/>
                <a:ea typeface="华文细黑"/>
                <a:cs typeface="华文细黑"/>
              </a:rPr>
              <a:t>）。 </a:t>
            </a:r>
            <a:r>
              <a:rPr lang="zh-TW" altLang="en-US" sz="2400" dirty="0" smtClean="0">
                <a:solidFill>
                  <a:srgbClr val="FF0000"/>
                </a:solidFill>
                <a:latin typeface="华文细黑"/>
                <a:ea typeface="华文细黑"/>
                <a:cs typeface="华文细黑"/>
              </a:rPr>
              <a:t>表</a:t>
            </a:r>
            <a:r>
              <a:rPr lang="zh-CN" altLang="en-US" sz="2400" dirty="0" smtClean="0">
                <a:solidFill>
                  <a:srgbClr val="FF0000"/>
                </a:solidFill>
                <a:latin typeface="华文细黑"/>
                <a:ea typeface="华文细黑"/>
                <a:cs typeface="华文细黑"/>
              </a:rPr>
              <a:t>表示</a:t>
            </a:r>
            <a:r>
              <a:rPr lang="zh-TW" altLang="en-US" sz="2400" dirty="0" smtClean="0">
                <a:solidFill>
                  <a:srgbClr val="FF0000"/>
                </a:solidFill>
                <a:latin typeface="华文细黑"/>
                <a:ea typeface="华文细黑"/>
                <a:cs typeface="华文细黑"/>
              </a:rPr>
              <a:t>责</a:t>
            </a:r>
            <a:r>
              <a:rPr lang="zh-TW" altLang="en-US" sz="2400" dirty="0">
                <a:solidFill>
                  <a:srgbClr val="FF0000"/>
                </a:solidFill>
                <a:latin typeface="华文细黑"/>
                <a:ea typeface="华文细黑"/>
                <a:cs typeface="华文细黑"/>
              </a:rPr>
              <a:t>任的解除和拒绝那些拒绝他们的信息，给耶和华的仆人带来痛苦的人。</a:t>
            </a:r>
            <a:endParaRPr lang="en-US" altLang="zh-CN" sz="2400" dirty="0" smtClean="0">
              <a:solidFill>
                <a:srgbClr val="FF0000"/>
              </a:solidFill>
              <a:latin typeface="华文细黑"/>
              <a:ea typeface="华文细黑"/>
              <a:cs typeface="华文细黑"/>
            </a:endParaRPr>
          </a:p>
        </p:txBody>
      </p:sp>
      <p:sp>
        <p:nvSpPr>
          <p:cNvPr id="4" name="Rectangle 3"/>
          <p:cNvSpPr/>
          <p:nvPr/>
        </p:nvSpPr>
        <p:spPr>
          <a:xfrm>
            <a:off x="0" y="-7905"/>
            <a:ext cx="9144000" cy="58074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43431"/>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三。</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灵的忠告。</a:t>
            </a:r>
            <a:r>
              <a:rPr lang="en-US" sz="2800" b="1" dirty="0" smtClean="0">
                <a:latin typeface="Arial Narrow"/>
                <a:cs typeface="Arial Narrow"/>
              </a:rPr>
              <a:t>3</a:t>
            </a:r>
            <a:r>
              <a:rPr lang="en-US" sz="2800" b="1" dirty="0">
                <a:latin typeface="Arial Narrow"/>
                <a:cs typeface="Arial Narrow"/>
              </a:rPr>
              <a:t>. </a:t>
            </a:r>
            <a:r>
              <a:rPr lang="en-US" sz="2800" b="1" dirty="0" smtClean="0">
                <a:latin typeface="Arial Narrow"/>
                <a:cs typeface="Arial Narrow"/>
              </a:rPr>
              <a:t>Spirit of Christ’s </a:t>
            </a:r>
            <a:r>
              <a:rPr lang="en-US" sz="2800" b="1" dirty="0">
                <a:latin typeface="Arial Narrow"/>
                <a:cs typeface="Arial Narrow"/>
              </a:rPr>
              <a:t>counsel. </a:t>
            </a:r>
            <a:endParaRPr lang="en-US" sz="2800" dirty="0">
              <a:latin typeface="Arial Narrow"/>
              <a:cs typeface="Arial Narrow"/>
            </a:endParaRPr>
          </a:p>
        </p:txBody>
      </p:sp>
      <p:sp>
        <p:nvSpPr>
          <p:cNvPr id="6" name="TextBox 5"/>
          <p:cNvSpPr txBox="1"/>
          <p:nvPr/>
        </p:nvSpPr>
        <p:spPr>
          <a:xfrm>
            <a:off x="8433624" y="49621"/>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(11)</a:t>
            </a:r>
            <a:endParaRPr lang="en-US" sz="2800" dirty="0">
              <a:solidFill>
                <a:srgbClr val="0000FF"/>
              </a:solidFill>
              <a:latin typeface="Times"/>
              <a:cs typeface="Times"/>
            </a:endParaRPr>
          </a:p>
        </p:txBody>
      </p:sp>
      <p:sp>
        <p:nvSpPr>
          <p:cNvPr id="7" name="Rectangle 6"/>
          <p:cNvSpPr/>
          <p:nvPr/>
        </p:nvSpPr>
        <p:spPr>
          <a:xfrm>
            <a:off x="6831" y="2041678"/>
            <a:ext cx="9156126" cy="1938992"/>
          </a:xfrm>
          <a:prstGeom prst="rect">
            <a:avLst/>
          </a:prstGeom>
        </p:spPr>
        <p:txBody>
          <a:bodyPr wrap="square">
            <a:spAutoFit/>
          </a:bodyPr>
          <a:lstStyle/>
          <a:p>
            <a:r>
              <a:rPr lang="en-US" sz="2400" dirty="0">
                <a:latin typeface="Arial Narrow"/>
                <a:cs typeface="Arial Narrow"/>
              </a:rPr>
              <a:t>“So they shook the dust off their feet as a warning to them and went to </a:t>
            </a:r>
            <a:r>
              <a:rPr lang="en-US" sz="2400" dirty="0" err="1">
                <a:latin typeface="Arial Narrow"/>
                <a:cs typeface="Arial Narrow"/>
              </a:rPr>
              <a:t>Iconium</a:t>
            </a:r>
            <a:r>
              <a:rPr lang="en-US" sz="2400" dirty="0" smtClean="0">
                <a:latin typeface="Arial Narrow"/>
                <a:cs typeface="Arial Narrow"/>
              </a:rPr>
              <a:t>” (</a:t>
            </a:r>
            <a:r>
              <a:rPr lang="en-US" sz="2400" dirty="0">
                <a:latin typeface="Arial Narrow"/>
                <a:cs typeface="Arial Narrow"/>
              </a:rPr>
              <a:t>13:51).</a:t>
            </a:r>
          </a:p>
          <a:p>
            <a:r>
              <a:rPr lang="en-US" sz="2400" b="1" dirty="0">
                <a:latin typeface="Arial Narrow"/>
                <a:cs typeface="Arial Narrow"/>
              </a:rPr>
              <a:t>A. Warning.</a:t>
            </a:r>
            <a:r>
              <a:rPr lang="en-US" sz="2400" dirty="0">
                <a:latin typeface="Arial Narrow"/>
                <a:cs typeface="Arial Narrow"/>
              </a:rPr>
              <a:t> They shook off the dust of their feet again them(Lk.9:5;10:11). To show the severance of responsibility and the repudiation of those who had rejected their message and had brought suffering to the servants of the Lord.</a:t>
            </a:r>
          </a:p>
        </p:txBody>
      </p:sp>
      <p:pic>
        <p:nvPicPr>
          <p:cNvPr id="5" name="Picture 4"/>
          <p:cNvPicPr>
            <a:picLocks noChangeAspect="1"/>
          </p:cNvPicPr>
          <p:nvPr/>
        </p:nvPicPr>
        <p:blipFill>
          <a:blip r:embed="rId3"/>
          <a:stretch>
            <a:fillRect/>
          </a:stretch>
        </p:blipFill>
        <p:spPr>
          <a:xfrm>
            <a:off x="430165" y="3987800"/>
            <a:ext cx="3826933" cy="2870200"/>
          </a:xfrm>
          <a:prstGeom prst="rect">
            <a:avLst/>
          </a:prstGeom>
        </p:spPr>
      </p:pic>
      <p:pic>
        <p:nvPicPr>
          <p:cNvPr id="8" name="Picture 7"/>
          <p:cNvPicPr>
            <a:picLocks noChangeAspect="1"/>
          </p:cNvPicPr>
          <p:nvPr/>
        </p:nvPicPr>
        <p:blipFill>
          <a:blip r:embed="rId4"/>
          <a:stretch>
            <a:fillRect/>
          </a:stretch>
        </p:blipFill>
        <p:spPr>
          <a:xfrm>
            <a:off x="4732867" y="3980670"/>
            <a:ext cx="3886200" cy="2917695"/>
          </a:xfrm>
          <a:prstGeom prst="rect">
            <a:avLst/>
          </a:prstGeom>
        </p:spPr>
      </p:pic>
    </p:spTree>
    <p:extLst>
      <p:ext uri="{BB962C8B-B14F-4D97-AF65-F5344CB8AC3E}">
        <p14:creationId xmlns:p14="http://schemas.microsoft.com/office/powerpoint/2010/main" val="122283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558236"/>
            <a:ext cx="9137169" cy="830997"/>
          </a:xfrm>
          <a:prstGeom prst="rect">
            <a:avLst/>
          </a:prstGeom>
        </p:spPr>
        <p:txBody>
          <a:bodyPr wrap="square">
            <a:spAutoFit/>
          </a:bodyPr>
          <a:lstStyle/>
          <a:p>
            <a:r>
              <a:rPr lang="en-US" altLang="zh-CN" sz="2400" b="1" dirty="0" smtClean="0">
                <a:solidFill>
                  <a:srgbClr val="FF0000"/>
                </a:solidFill>
                <a:latin typeface="华文细黑"/>
                <a:ea typeface="华文细黑"/>
                <a:cs typeface="华文细黑"/>
              </a:rPr>
              <a:t>B</a:t>
            </a:r>
            <a:r>
              <a:rPr lang="zh-CN" altLang="en-US" sz="2400" b="1" dirty="0">
                <a:solidFill>
                  <a:srgbClr val="FF0000"/>
                </a:solidFill>
                <a:latin typeface="华文细黑"/>
                <a:ea typeface="华文细黑"/>
                <a:cs typeface="华文细黑"/>
              </a:rPr>
              <a:t>。鼓励。 他们并不气馁，他们被鼓励，去了下一个城镇。</a:t>
            </a:r>
          </a:p>
          <a:p>
            <a:r>
              <a:rPr lang="en-US" altLang="zh-CN" sz="2400" b="1" dirty="0" smtClean="0">
                <a:solidFill>
                  <a:srgbClr val="FF0000"/>
                </a:solidFill>
                <a:latin typeface="华文细黑"/>
                <a:ea typeface="华文细黑"/>
                <a:cs typeface="华文细黑"/>
              </a:rPr>
              <a:t>C</a:t>
            </a:r>
            <a:r>
              <a:rPr lang="zh-CN" altLang="zh-CN"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应用。 </a:t>
            </a:r>
            <a:r>
              <a:rPr lang="zh-CN" altLang="en-US" sz="2400" b="1" dirty="0">
                <a:solidFill>
                  <a:srgbClr val="FF0000"/>
                </a:solidFill>
                <a:latin typeface="华文细黑"/>
                <a:ea typeface="华文细黑"/>
                <a:cs typeface="华文细黑"/>
              </a:rPr>
              <a:t>发出警告并进入下一个地方。</a:t>
            </a:r>
            <a:endParaRPr lang="en-US" sz="2400" dirty="0">
              <a:solidFill>
                <a:srgbClr val="FF0000"/>
              </a:solidFill>
              <a:latin typeface="华文细黑"/>
              <a:ea typeface="华文细黑"/>
              <a:cs typeface="华文细黑"/>
            </a:endParaRPr>
          </a:p>
        </p:txBody>
      </p:sp>
      <p:sp>
        <p:nvSpPr>
          <p:cNvPr id="4" name="Rectangle 3"/>
          <p:cNvSpPr/>
          <p:nvPr/>
        </p:nvSpPr>
        <p:spPr>
          <a:xfrm>
            <a:off x="0" y="-7905"/>
            <a:ext cx="9144000" cy="58074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43431"/>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三。</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灵的忠告。</a:t>
            </a:r>
            <a:r>
              <a:rPr lang="en-US" sz="2800" b="1" dirty="0" smtClean="0">
                <a:latin typeface="Arial Narrow"/>
                <a:cs typeface="Arial Narrow"/>
              </a:rPr>
              <a:t>3</a:t>
            </a:r>
            <a:r>
              <a:rPr lang="en-US" sz="2800" b="1" dirty="0">
                <a:latin typeface="Arial Narrow"/>
                <a:cs typeface="Arial Narrow"/>
              </a:rPr>
              <a:t>. </a:t>
            </a:r>
            <a:r>
              <a:rPr lang="en-US" sz="2800" b="1" dirty="0" smtClean="0">
                <a:latin typeface="Arial Narrow"/>
                <a:cs typeface="Arial Narrow"/>
              </a:rPr>
              <a:t>Spirit of Christ’s </a:t>
            </a:r>
            <a:r>
              <a:rPr lang="en-US" sz="2800" b="1" dirty="0">
                <a:latin typeface="Arial Narrow"/>
                <a:cs typeface="Arial Narrow"/>
              </a:rPr>
              <a:t>counsel. </a:t>
            </a:r>
            <a:endParaRPr lang="en-US" sz="2800" dirty="0">
              <a:latin typeface="Arial Narrow"/>
              <a:cs typeface="Arial Narrow"/>
            </a:endParaRPr>
          </a:p>
        </p:txBody>
      </p:sp>
      <p:sp>
        <p:nvSpPr>
          <p:cNvPr id="6" name="TextBox 5"/>
          <p:cNvSpPr txBox="1"/>
          <p:nvPr/>
        </p:nvSpPr>
        <p:spPr>
          <a:xfrm>
            <a:off x="8433624" y="49621"/>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(12)</a:t>
            </a:r>
            <a:endParaRPr lang="en-US" sz="2800" dirty="0">
              <a:solidFill>
                <a:srgbClr val="0000FF"/>
              </a:solidFill>
              <a:latin typeface="Times"/>
              <a:cs typeface="Times"/>
            </a:endParaRPr>
          </a:p>
        </p:txBody>
      </p:sp>
      <p:sp>
        <p:nvSpPr>
          <p:cNvPr id="8" name="Rectangle 7"/>
          <p:cNvSpPr/>
          <p:nvPr/>
        </p:nvSpPr>
        <p:spPr>
          <a:xfrm>
            <a:off x="6832" y="1324395"/>
            <a:ext cx="9137168" cy="1200328"/>
          </a:xfrm>
          <a:prstGeom prst="rect">
            <a:avLst/>
          </a:prstGeom>
        </p:spPr>
        <p:txBody>
          <a:bodyPr wrap="square">
            <a:spAutoFit/>
          </a:bodyPr>
          <a:lstStyle/>
          <a:p>
            <a:r>
              <a:rPr lang="en-US" sz="2400" b="1" dirty="0">
                <a:latin typeface="Arial Narrow"/>
                <a:cs typeface="Arial Narrow"/>
              </a:rPr>
              <a:t>B. Encouragement. </a:t>
            </a:r>
            <a:r>
              <a:rPr lang="en-US" sz="2400" dirty="0">
                <a:latin typeface="Arial Narrow"/>
                <a:cs typeface="Arial Narrow"/>
              </a:rPr>
              <a:t>They were not discouraged, they were encouraged and went to the next town.            </a:t>
            </a:r>
          </a:p>
          <a:p>
            <a:r>
              <a:rPr lang="en-US" sz="2400" b="1" dirty="0">
                <a:latin typeface="Arial Narrow"/>
                <a:cs typeface="Arial Narrow"/>
              </a:rPr>
              <a:t>C. Application.</a:t>
            </a:r>
            <a:r>
              <a:rPr lang="en-US" sz="2400" dirty="0">
                <a:latin typeface="Arial Narrow"/>
                <a:cs typeface="Arial Narrow"/>
              </a:rPr>
              <a:t> Give a warning and go on to the next place.</a:t>
            </a:r>
          </a:p>
        </p:txBody>
      </p:sp>
      <p:pic>
        <p:nvPicPr>
          <p:cNvPr id="7" name="Picture 6"/>
          <p:cNvPicPr>
            <a:picLocks noChangeAspect="1"/>
          </p:cNvPicPr>
          <p:nvPr/>
        </p:nvPicPr>
        <p:blipFill>
          <a:blip r:embed="rId3"/>
          <a:stretch>
            <a:fillRect/>
          </a:stretch>
        </p:blipFill>
        <p:spPr>
          <a:xfrm>
            <a:off x="4439132" y="3333890"/>
            <a:ext cx="4704868" cy="3524110"/>
          </a:xfrm>
          <a:prstGeom prst="rect">
            <a:avLst/>
          </a:prstGeom>
        </p:spPr>
      </p:pic>
      <p:pic>
        <p:nvPicPr>
          <p:cNvPr id="9" name="Picture 8"/>
          <p:cNvPicPr>
            <a:picLocks noChangeAspect="1"/>
          </p:cNvPicPr>
          <p:nvPr/>
        </p:nvPicPr>
        <p:blipFill>
          <a:blip r:embed="rId4"/>
          <a:stretch>
            <a:fillRect/>
          </a:stretch>
        </p:blipFill>
        <p:spPr>
          <a:xfrm>
            <a:off x="6832" y="2524723"/>
            <a:ext cx="4432300" cy="4432300"/>
          </a:xfrm>
          <a:prstGeom prst="rect">
            <a:avLst/>
          </a:prstGeom>
        </p:spPr>
      </p:pic>
    </p:spTree>
    <p:extLst>
      <p:ext uri="{BB962C8B-B14F-4D97-AF65-F5344CB8AC3E}">
        <p14:creationId xmlns:p14="http://schemas.microsoft.com/office/powerpoint/2010/main" val="1231625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126" y="417338"/>
            <a:ext cx="9156126" cy="5632310"/>
          </a:xfrm>
          <a:prstGeom prst="rect">
            <a:avLst/>
          </a:prstGeom>
        </p:spPr>
        <p:txBody>
          <a:bodyPr wrap="square">
            <a:spAutoFit/>
          </a:bodyPr>
          <a:lstStyle/>
          <a:p>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门徒满心喜乐，又被圣灵充满”</a:t>
            </a:r>
            <a:r>
              <a:rPr lang="zh-CN" altLang="en-US" sz="2400" dirty="0">
                <a:solidFill>
                  <a:srgbClr val="FF0000"/>
                </a:solidFill>
                <a:latin typeface="华文细黑"/>
                <a:ea typeface="华文细黑"/>
                <a:cs typeface="华文细黑"/>
              </a:rPr>
              <a:t>（</a:t>
            </a:r>
            <a:r>
              <a:rPr lang="en-US" altLang="zh-CN" sz="2400" dirty="0">
                <a:solidFill>
                  <a:srgbClr val="FF0000"/>
                </a:solidFill>
                <a:latin typeface="华文细黑"/>
                <a:ea typeface="华文细黑"/>
                <a:cs typeface="华文细黑"/>
              </a:rPr>
              <a:t>13:52</a:t>
            </a:r>
            <a:r>
              <a:rPr lang="zh-CN" altLang="en-US" sz="2400" dirty="0">
                <a:solidFill>
                  <a:srgbClr val="FF0000"/>
                </a:solidFill>
                <a:latin typeface="华文细黑"/>
                <a:ea typeface="华文细黑"/>
                <a:cs typeface="华文细黑"/>
              </a:rPr>
              <a:t>）。</a:t>
            </a:r>
          </a:p>
          <a:p>
            <a:r>
              <a:rPr lang="en-US" altLang="zh-CN" sz="2400" dirty="0" smtClean="0">
                <a:solidFill>
                  <a:srgbClr val="FF0000"/>
                </a:solidFill>
                <a:latin typeface="华文细黑"/>
                <a:ea typeface="华文细黑"/>
                <a:cs typeface="华文细黑"/>
              </a:rPr>
              <a:t>A</a:t>
            </a:r>
            <a:r>
              <a:rPr lang="zh-CN" altLang="en-US" sz="2400" dirty="0" smtClean="0">
                <a:solidFill>
                  <a:srgbClr val="FF0000"/>
                </a:solidFill>
                <a:latin typeface="华文细黑"/>
                <a:ea typeface="华文细黑"/>
                <a:cs typeface="华文细黑"/>
              </a:rPr>
              <a:t>。充满欢乐</a:t>
            </a:r>
            <a:r>
              <a:rPr lang="zh-CN" altLang="en-US" sz="2400" dirty="0">
                <a:solidFill>
                  <a:srgbClr val="FF0000"/>
                </a:solidFill>
                <a:latin typeface="华文细黑"/>
                <a:ea typeface="华文细黑"/>
                <a:cs typeface="华文细黑"/>
              </a:rPr>
              <a:t>。 “因为耶和华的喜乐是你的力量”（尼</a:t>
            </a:r>
            <a:r>
              <a:rPr lang="en-US" altLang="zh-CN" sz="2400" dirty="0" smtClean="0">
                <a:solidFill>
                  <a:srgbClr val="FF0000"/>
                </a:solidFill>
                <a:latin typeface="华文细黑"/>
                <a:ea typeface="华文细黑"/>
                <a:cs typeface="华文细黑"/>
              </a:rPr>
              <a:t>8:10</a:t>
            </a:r>
            <a:r>
              <a:rPr lang="zh-CN" altLang="en-US" sz="2400" dirty="0">
                <a:solidFill>
                  <a:srgbClr val="FF0000"/>
                </a:solidFill>
                <a:latin typeface="华文细黑"/>
                <a:ea typeface="华文细黑"/>
                <a:cs typeface="华文细黑"/>
              </a:rPr>
              <a:t>）。</a:t>
            </a:r>
          </a:p>
          <a:p>
            <a:r>
              <a:rPr lang="en-US" altLang="zh-CN" sz="2400" dirty="0" smtClean="0">
                <a:solidFill>
                  <a:srgbClr val="FF0000"/>
                </a:solidFill>
                <a:latin typeface="华文细黑"/>
                <a:ea typeface="华文细黑"/>
                <a:cs typeface="华文细黑"/>
              </a:rPr>
              <a:t>B</a:t>
            </a:r>
            <a:r>
              <a:rPr lang="zh-CN" altLang="en-US" sz="2400" dirty="0" smtClean="0">
                <a:solidFill>
                  <a:srgbClr val="FF0000"/>
                </a:solidFill>
                <a:latin typeface="华文细黑"/>
                <a:ea typeface="华文细黑"/>
                <a:cs typeface="华文细黑"/>
              </a:rPr>
              <a:t>。被</a:t>
            </a:r>
            <a:r>
              <a:rPr lang="zh-CN" altLang="en-US" sz="2400" dirty="0">
                <a:solidFill>
                  <a:srgbClr val="FF0000"/>
                </a:solidFill>
                <a:latin typeface="华文细黑"/>
                <a:ea typeface="华文细黑"/>
                <a:cs typeface="华文细黑"/>
              </a:rPr>
              <a:t>圣灵</a:t>
            </a:r>
            <a:r>
              <a:rPr lang="zh-CN" altLang="en-US" sz="2400" dirty="0" smtClean="0">
                <a:solidFill>
                  <a:srgbClr val="FF0000"/>
                </a:solidFill>
                <a:latin typeface="华文细黑"/>
                <a:ea typeface="华文细黑"/>
                <a:cs typeface="华文细黑"/>
              </a:rPr>
              <a:t>充满。 </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要被圣灵充满</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（弗</a:t>
            </a:r>
            <a:r>
              <a:rPr lang="en-US" altLang="zh-CN" sz="2400" dirty="0" smtClean="0">
                <a:solidFill>
                  <a:srgbClr val="FF0000"/>
                </a:solidFill>
                <a:latin typeface="华文细黑"/>
                <a:ea typeface="华文细黑"/>
                <a:cs typeface="华文细黑"/>
              </a:rPr>
              <a:t>5:18</a:t>
            </a:r>
            <a:r>
              <a:rPr lang="zh-CN" altLang="en-US" sz="2400" dirty="0">
                <a:solidFill>
                  <a:srgbClr val="FF0000"/>
                </a:solidFill>
                <a:latin typeface="华文细黑"/>
                <a:ea typeface="华文细黑"/>
                <a:cs typeface="华文细黑"/>
              </a:rPr>
              <a:t>）是一个</a:t>
            </a:r>
            <a:r>
              <a:rPr lang="zh-CN" altLang="en-US" sz="2400" dirty="0" smtClean="0">
                <a:solidFill>
                  <a:srgbClr val="FF0000"/>
                </a:solidFill>
                <a:latin typeface="华文细黑"/>
                <a:ea typeface="华文细黑"/>
                <a:cs typeface="华文细黑"/>
              </a:rPr>
              <a:t>命令。</a:t>
            </a:r>
            <a:endParaRPr lang="zh-CN" altLang="en-US" sz="2400" dirty="0">
              <a:solidFill>
                <a:srgbClr val="FF0000"/>
              </a:solidFill>
              <a:latin typeface="华文细黑"/>
              <a:ea typeface="华文细黑"/>
              <a:cs typeface="华文细黑"/>
            </a:endParaRPr>
          </a:p>
          <a:p>
            <a:r>
              <a:rPr lang="en-US" altLang="zh-CN" sz="2400" dirty="0" smtClean="0">
                <a:solidFill>
                  <a:srgbClr val="FF0000"/>
                </a:solidFill>
                <a:latin typeface="华文细黑"/>
                <a:ea typeface="华文细黑"/>
                <a:cs typeface="华文细黑"/>
              </a:rPr>
              <a:t>C</a:t>
            </a:r>
            <a:r>
              <a:rPr lang="zh-CN" altLang="en-US" sz="2400" dirty="0" smtClean="0">
                <a:solidFill>
                  <a:srgbClr val="FF0000"/>
                </a:solidFill>
                <a:latin typeface="华文细黑"/>
                <a:ea typeface="华文细黑"/>
                <a:cs typeface="华文细黑"/>
              </a:rPr>
              <a:t>。应用。</a:t>
            </a:r>
            <a:r>
              <a:rPr lang="zh-CN" altLang="en-US" sz="2400" dirty="0">
                <a:solidFill>
                  <a:srgbClr val="FF0000"/>
                </a:solidFill>
                <a:latin typeface="华文细黑"/>
                <a:ea typeface="华文细黑"/>
                <a:cs typeface="华文细黑"/>
              </a:rPr>
              <a:t>当你宣告福音时要满心喜乐，</a:t>
            </a:r>
            <a:r>
              <a:rPr lang="zh-CN" altLang="en-US" sz="2400" dirty="0" smtClean="0">
                <a:solidFill>
                  <a:srgbClr val="FF0000"/>
                </a:solidFill>
                <a:latin typeface="华文细黑"/>
                <a:ea typeface="华文细黑"/>
                <a:cs typeface="华文细黑"/>
              </a:rPr>
              <a:t>并被圣灵充满。</a:t>
            </a:r>
            <a:endParaRPr lang="en-US" altLang="zh-CN" sz="2400" dirty="0" smtClean="0">
              <a:solidFill>
                <a:srgbClr val="FF0000"/>
              </a:solidFill>
              <a:latin typeface="华文细黑"/>
              <a:ea typeface="华文细黑"/>
              <a:cs typeface="华文细黑"/>
            </a:endParaRPr>
          </a:p>
          <a:p>
            <a:r>
              <a:rPr lang="en-US" sz="2400" dirty="0" smtClean="0">
                <a:latin typeface="Arial Narrow"/>
                <a:cs typeface="Arial Narrow"/>
              </a:rPr>
              <a:t>“And </a:t>
            </a:r>
            <a:r>
              <a:rPr lang="en-US" sz="2400" dirty="0">
                <a:latin typeface="Arial Narrow"/>
                <a:cs typeface="Arial Narrow"/>
              </a:rPr>
              <a:t>the disciples were filled with joy </a:t>
            </a:r>
            <a:endParaRPr lang="en-US" sz="2400" dirty="0" smtClean="0">
              <a:latin typeface="Arial Narrow"/>
              <a:cs typeface="Arial Narrow"/>
            </a:endParaRPr>
          </a:p>
          <a:p>
            <a:r>
              <a:rPr lang="en-US" sz="2400" dirty="0" smtClean="0">
                <a:latin typeface="Arial Narrow"/>
                <a:cs typeface="Arial Narrow"/>
              </a:rPr>
              <a:t>and </a:t>
            </a:r>
            <a:r>
              <a:rPr lang="en-US" sz="2400" dirty="0">
                <a:latin typeface="Arial Narrow"/>
                <a:cs typeface="Arial Narrow"/>
              </a:rPr>
              <a:t>with the Holy Spirit”(13:52).             </a:t>
            </a:r>
          </a:p>
          <a:p>
            <a:r>
              <a:rPr lang="en-US" sz="2400" b="1" dirty="0" smtClean="0">
                <a:latin typeface="Arial Narrow"/>
                <a:cs typeface="Arial Narrow"/>
              </a:rPr>
              <a:t>A. Filled </a:t>
            </a:r>
            <a:r>
              <a:rPr lang="en-US" sz="2400" b="1" dirty="0">
                <a:latin typeface="Arial Narrow"/>
                <a:cs typeface="Arial Narrow"/>
              </a:rPr>
              <a:t>with joy. </a:t>
            </a:r>
            <a:r>
              <a:rPr lang="en-US" sz="2400" dirty="0">
                <a:latin typeface="Arial Narrow"/>
                <a:cs typeface="Arial Narrow"/>
              </a:rPr>
              <a:t>“For the joy of the </a:t>
            </a:r>
            <a:endParaRPr lang="en-US" sz="2400" dirty="0" smtClean="0">
              <a:latin typeface="Arial Narrow"/>
              <a:cs typeface="Arial Narrow"/>
            </a:endParaRPr>
          </a:p>
          <a:p>
            <a:r>
              <a:rPr lang="en-US" sz="2400" dirty="0" smtClean="0">
                <a:latin typeface="Arial Narrow"/>
                <a:cs typeface="Arial Narrow"/>
              </a:rPr>
              <a:t>Lord </a:t>
            </a:r>
            <a:r>
              <a:rPr lang="en-US" sz="2400" dirty="0">
                <a:latin typeface="Arial Narrow"/>
                <a:cs typeface="Arial Narrow"/>
              </a:rPr>
              <a:t>is your strength”(Neh.8:10</a:t>
            </a:r>
            <a:r>
              <a:rPr lang="en-US" sz="2400" dirty="0" smtClean="0">
                <a:latin typeface="Arial Narrow"/>
                <a:cs typeface="Arial Narrow"/>
              </a:rPr>
              <a:t>)</a:t>
            </a:r>
            <a:r>
              <a:rPr lang="en-US" sz="2400" dirty="0">
                <a:latin typeface="Arial Narrow"/>
                <a:cs typeface="Arial Narrow"/>
              </a:rPr>
              <a:t>.	</a:t>
            </a:r>
          </a:p>
          <a:p>
            <a:r>
              <a:rPr lang="en-US" sz="2400" b="1" dirty="0">
                <a:latin typeface="Arial Narrow"/>
                <a:cs typeface="Arial Narrow"/>
              </a:rPr>
              <a:t>B. Filled with Holy Spirit.</a:t>
            </a:r>
            <a:r>
              <a:rPr lang="en-US" sz="2400" dirty="0">
                <a:latin typeface="Arial Narrow"/>
                <a:cs typeface="Arial Narrow"/>
              </a:rPr>
              <a:t> </a:t>
            </a:r>
            <a:r>
              <a:rPr lang="en-US" sz="2400" dirty="0" smtClean="0">
                <a:latin typeface="Arial Narrow"/>
                <a:cs typeface="Arial Narrow"/>
              </a:rPr>
              <a:t>“Be </a:t>
            </a:r>
            <a:r>
              <a:rPr lang="en-US" sz="2400" dirty="0">
                <a:latin typeface="Arial Narrow"/>
                <a:cs typeface="Arial Narrow"/>
              </a:rPr>
              <a:t>filled </a:t>
            </a:r>
            <a:endParaRPr lang="en-US" sz="2400" dirty="0" smtClean="0">
              <a:latin typeface="Arial Narrow"/>
              <a:cs typeface="Arial Narrow"/>
            </a:endParaRPr>
          </a:p>
          <a:p>
            <a:r>
              <a:rPr lang="en-US" sz="2400" dirty="0" smtClean="0">
                <a:latin typeface="Arial Narrow"/>
                <a:cs typeface="Arial Narrow"/>
              </a:rPr>
              <a:t>with </a:t>
            </a:r>
            <a:r>
              <a:rPr lang="en-US" sz="2400" dirty="0">
                <a:latin typeface="Arial Narrow"/>
                <a:cs typeface="Arial Narrow"/>
              </a:rPr>
              <a:t>the </a:t>
            </a:r>
            <a:r>
              <a:rPr lang="en-US" sz="2400" dirty="0" smtClean="0">
                <a:latin typeface="Arial Narrow"/>
                <a:cs typeface="Arial Narrow"/>
              </a:rPr>
              <a:t>Spirit” is </a:t>
            </a:r>
            <a:r>
              <a:rPr lang="en-US" sz="2400" dirty="0">
                <a:latin typeface="Arial Narrow"/>
                <a:cs typeface="Arial Narrow"/>
              </a:rPr>
              <a:t>a </a:t>
            </a:r>
            <a:r>
              <a:rPr lang="en-US" sz="2400" dirty="0" smtClean="0">
                <a:latin typeface="Arial Narrow"/>
                <a:cs typeface="Arial Narrow"/>
              </a:rPr>
              <a:t>command</a:t>
            </a:r>
          </a:p>
          <a:p>
            <a:r>
              <a:rPr lang="en-US" sz="2400" dirty="0" smtClean="0">
                <a:latin typeface="Arial Narrow"/>
                <a:cs typeface="Arial Narrow"/>
              </a:rPr>
              <a:t>(</a:t>
            </a:r>
            <a:r>
              <a:rPr lang="en-US" sz="2400" dirty="0">
                <a:latin typeface="Arial Narrow"/>
                <a:cs typeface="Arial Narrow"/>
              </a:rPr>
              <a:t>Eph.5:18</a:t>
            </a:r>
            <a:r>
              <a:rPr lang="en-US" sz="2400" dirty="0" smtClean="0">
                <a:latin typeface="Arial Narrow"/>
                <a:cs typeface="Arial Narrow"/>
              </a:rPr>
              <a:t>)</a:t>
            </a:r>
            <a:r>
              <a:rPr lang="en-US" sz="2400" dirty="0">
                <a:latin typeface="Arial Narrow"/>
                <a:cs typeface="Arial Narrow"/>
              </a:rPr>
              <a:t>.</a:t>
            </a:r>
            <a:r>
              <a:rPr lang="en-US" sz="2400" dirty="0" smtClean="0">
                <a:latin typeface="Arial Narrow"/>
                <a:cs typeface="Arial Narrow"/>
              </a:rPr>
              <a:t> </a:t>
            </a:r>
            <a:endParaRPr lang="en-US" sz="2400" dirty="0">
              <a:latin typeface="Arial Narrow"/>
              <a:cs typeface="Arial Narrow"/>
            </a:endParaRPr>
          </a:p>
          <a:p>
            <a:r>
              <a:rPr lang="en-US" sz="2400" b="1" dirty="0">
                <a:latin typeface="Arial Narrow"/>
                <a:cs typeface="Arial Narrow"/>
              </a:rPr>
              <a:t>C. Application.</a:t>
            </a:r>
            <a:r>
              <a:rPr lang="en-US" sz="2400" dirty="0">
                <a:latin typeface="Arial Narrow"/>
                <a:cs typeface="Arial Narrow"/>
              </a:rPr>
              <a:t> As you proclaim </a:t>
            </a:r>
            <a:r>
              <a:rPr lang="en-US" sz="2400" dirty="0" smtClean="0">
                <a:latin typeface="Arial Narrow"/>
                <a:cs typeface="Arial Narrow"/>
              </a:rPr>
              <a:t>the</a:t>
            </a:r>
          </a:p>
          <a:p>
            <a:r>
              <a:rPr lang="en-US" sz="2400" dirty="0" smtClean="0">
                <a:latin typeface="Arial Narrow"/>
                <a:cs typeface="Arial Narrow"/>
              </a:rPr>
              <a:t>gospel</a:t>
            </a:r>
            <a:r>
              <a:rPr lang="en-US" sz="2400" dirty="0">
                <a:latin typeface="Arial Narrow"/>
                <a:cs typeface="Arial Narrow"/>
              </a:rPr>
              <a:t>, be filled with joy and with the </a:t>
            </a:r>
            <a:endParaRPr lang="en-US" sz="2400" dirty="0" smtClean="0">
              <a:latin typeface="Arial Narrow"/>
              <a:cs typeface="Arial Narrow"/>
            </a:endParaRPr>
          </a:p>
          <a:p>
            <a:r>
              <a:rPr lang="en-US" sz="2400" dirty="0" smtClean="0">
                <a:latin typeface="Arial Narrow"/>
                <a:cs typeface="Arial Narrow"/>
              </a:rPr>
              <a:t>Holy </a:t>
            </a:r>
            <a:r>
              <a:rPr lang="en-US" sz="2400" dirty="0">
                <a:latin typeface="Arial Narrow"/>
                <a:cs typeface="Arial Narrow"/>
              </a:rPr>
              <a:t>Spirit.</a:t>
            </a:r>
          </a:p>
          <a:p>
            <a:r>
              <a:rPr lang="en-US" sz="2400" dirty="0">
                <a:latin typeface="Arial Narrow"/>
                <a:cs typeface="Arial Narrow"/>
              </a:rPr>
              <a:t>	</a:t>
            </a:r>
            <a:endParaRPr lang="en-US" sz="2400" dirty="0" smtClean="0">
              <a:latin typeface="Arial Narrow"/>
              <a:cs typeface="Arial Narrow"/>
            </a:endParaRPr>
          </a:p>
        </p:txBody>
      </p:sp>
      <p:sp>
        <p:nvSpPr>
          <p:cNvPr id="4" name="Rectangle 3"/>
          <p:cNvSpPr/>
          <p:nvPr/>
        </p:nvSpPr>
        <p:spPr>
          <a:xfrm>
            <a:off x="0" y="-7905"/>
            <a:ext cx="9144000" cy="463731"/>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33545"/>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四。</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灵的挑战。</a:t>
            </a:r>
            <a:r>
              <a:rPr lang="en-US" sz="2800" b="1" dirty="0" smtClean="0">
                <a:latin typeface="Arial Narrow"/>
                <a:cs typeface="Arial Narrow"/>
              </a:rPr>
              <a:t>4</a:t>
            </a:r>
            <a:r>
              <a:rPr lang="en-US" sz="2800" b="1" dirty="0">
                <a:latin typeface="Arial Narrow"/>
                <a:cs typeface="Arial Narrow"/>
              </a:rPr>
              <a:t>. </a:t>
            </a:r>
            <a:r>
              <a:rPr lang="en-US" altLang="zh-CN" sz="2800" b="1" dirty="0" smtClean="0">
                <a:latin typeface="Arial Narrow"/>
                <a:cs typeface="Arial Narrow"/>
              </a:rPr>
              <a:t>Spirit of </a:t>
            </a:r>
            <a:r>
              <a:rPr lang="en-US" sz="2800" b="1" dirty="0" smtClean="0">
                <a:latin typeface="Arial Narrow"/>
                <a:cs typeface="Arial Narrow"/>
              </a:rPr>
              <a:t>Christ’s </a:t>
            </a:r>
            <a:r>
              <a:rPr lang="en-US" sz="2800" b="1" dirty="0">
                <a:latin typeface="Arial Narrow"/>
                <a:cs typeface="Arial Narrow"/>
              </a:rPr>
              <a:t>challenge. </a:t>
            </a:r>
            <a:endParaRPr lang="en-US" sz="2800" dirty="0">
              <a:latin typeface="Arial Narrow"/>
              <a:cs typeface="Arial Narrow"/>
            </a:endParaRPr>
          </a:p>
        </p:txBody>
      </p:sp>
      <p:sp>
        <p:nvSpPr>
          <p:cNvPr id="6" name="TextBox 5"/>
          <p:cNvSpPr txBox="1"/>
          <p:nvPr/>
        </p:nvSpPr>
        <p:spPr>
          <a:xfrm>
            <a:off x="8433624" y="-46599"/>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(13)</a:t>
            </a:r>
            <a:endParaRPr lang="en-US" sz="2800" dirty="0">
              <a:solidFill>
                <a:srgbClr val="0000FF"/>
              </a:solidFill>
              <a:latin typeface="Times"/>
              <a:cs typeface="Times"/>
            </a:endParaRPr>
          </a:p>
        </p:txBody>
      </p:sp>
      <p:pic>
        <p:nvPicPr>
          <p:cNvPr id="10" name="Picture 9"/>
          <p:cNvPicPr>
            <a:picLocks noChangeAspect="1"/>
          </p:cNvPicPr>
          <p:nvPr/>
        </p:nvPicPr>
        <p:blipFill>
          <a:blip r:embed="rId3"/>
          <a:stretch>
            <a:fillRect/>
          </a:stretch>
        </p:blipFill>
        <p:spPr>
          <a:xfrm>
            <a:off x="4267200" y="1981200"/>
            <a:ext cx="4876800" cy="4876800"/>
          </a:xfrm>
          <a:prstGeom prst="rect">
            <a:avLst/>
          </a:prstGeom>
        </p:spPr>
      </p:pic>
    </p:spTree>
    <p:extLst>
      <p:ext uri="{BB962C8B-B14F-4D97-AF65-F5344CB8AC3E}">
        <p14:creationId xmlns:p14="http://schemas.microsoft.com/office/powerpoint/2010/main" val="27867229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1625"/>
            <a:ext cx="9141412" cy="411119"/>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7806" y="-100476"/>
            <a:ext cx="9077714" cy="523220"/>
          </a:xfrm>
          <a:prstGeom prst="rect">
            <a:avLst/>
          </a:prstGeom>
          <a:noFill/>
        </p:spPr>
        <p:txBody>
          <a:bodyPr wrap="square" rtlCol="0">
            <a:spAutoFit/>
          </a:bodyPr>
          <a:lstStyle/>
          <a:p>
            <a:r>
              <a:rPr lang="zh-CN" altLang="en-US" sz="2800" b="1" dirty="0" smtClean="0">
                <a:solidFill>
                  <a:srgbClr val="FF0000"/>
                </a:solidFill>
                <a:latin typeface="Arial Narrow"/>
                <a:ea typeface="华文细黑"/>
                <a:cs typeface="Arial Narrow"/>
              </a:rPr>
              <a:t>结论：</a:t>
            </a:r>
            <a:r>
              <a:rPr lang="en-US" sz="2800" b="1" dirty="0" smtClean="0">
                <a:latin typeface="Arial Narrow"/>
                <a:cs typeface="Arial Narrow"/>
              </a:rPr>
              <a:t>Conclusion:</a:t>
            </a:r>
            <a:endParaRPr lang="en-US" sz="2800" dirty="0"/>
          </a:p>
        </p:txBody>
      </p:sp>
      <p:sp>
        <p:nvSpPr>
          <p:cNvPr id="7" name="TextBox 6"/>
          <p:cNvSpPr txBox="1"/>
          <p:nvPr/>
        </p:nvSpPr>
        <p:spPr>
          <a:xfrm>
            <a:off x="8433624" y="-12357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a:t>
            </a:r>
            <a:r>
              <a:rPr lang="en-US" altLang="zh-CN" sz="2800" dirty="0">
                <a:solidFill>
                  <a:srgbClr val="0000FF"/>
                </a:solidFill>
                <a:latin typeface="Times"/>
                <a:cs typeface="Times"/>
              </a:rPr>
              <a:t>4</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
        <p:nvSpPr>
          <p:cNvPr id="8" name="Rectangle 7"/>
          <p:cNvSpPr/>
          <p:nvPr/>
        </p:nvSpPr>
        <p:spPr>
          <a:xfrm>
            <a:off x="10873" y="4009628"/>
            <a:ext cx="9141412" cy="2862322"/>
          </a:xfrm>
          <a:prstGeom prst="rect">
            <a:avLst/>
          </a:prstGeom>
        </p:spPr>
        <p:txBody>
          <a:bodyPr wrap="square">
            <a:spAutoFit/>
          </a:bodyPr>
          <a:lstStyle/>
          <a:p>
            <a:r>
              <a:rPr lang="en-US" sz="2000" dirty="0">
                <a:latin typeface="Arial Narrow"/>
                <a:cs typeface="Arial Narrow"/>
              </a:rPr>
              <a:t>What is the gospel? It is not simply that we are okay, that God is love, that Jesus wants to be our </a:t>
            </a:r>
            <a:r>
              <a:rPr lang="en-US" sz="2000" dirty="0" err="1">
                <a:latin typeface="Arial Narrow"/>
                <a:cs typeface="Arial Narrow"/>
              </a:rPr>
              <a:t>friend</a:t>
            </a:r>
            <a:r>
              <a:rPr lang="en-US" sz="2000" dirty="0" err="1" smtClean="0">
                <a:latin typeface="Arial Narrow"/>
                <a:cs typeface="Arial Narrow"/>
              </a:rPr>
              <a:t>,that</a:t>
            </a:r>
            <a:r>
              <a:rPr lang="en-US" sz="2000" dirty="0" smtClean="0">
                <a:latin typeface="Arial Narrow"/>
                <a:cs typeface="Arial Narrow"/>
              </a:rPr>
              <a:t> </a:t>
            </a:r>
            <a:r>
              <a:rPr lang="en-US" sz="2000" dirty="0">
                <a:latin typeface="Arial Narrow"/>
                <a:cs typeface="Arial Narrow"/>
              </a:rPr>
              <a:t>God will renew </a:t>
            </a:r>
            <a:r>
              <a:rPr lang="en-US" sz="2000" dirty="0" err="1" smtClean="0">
                <a:latin typeface="Arial Narrow"/>
                <a:cs typeface="Arial Narrow"/>
              </a:rPr>
              <a:t>creation.We</a:t>
            </a:r>
            <a:r>
              <a:rPr lang="en-US" sz="2000" dirty="0" smtClean="0">
                <a:latin typeface="Arial Narrow"/>
                <a:cs typeface="Arial Narrow"/>
              </a:rPr>
              <a:t> </a:t>
            </a:r>
            <a:r>
              <a:rPr lang="en-US" sz="2000" dirty="0">
                <a:latin typeface="Arial Narrow"/>
                <a:cs typeface="Arial Narrow"/>
              </a:rPr>
              <a:t>don’t do the </a:t>
            </a:r>
            <a:r>
              <a:rPr lang="en-US" sz="2000" dirty="0" err="1">
                <a:latin typeface="Arial Narrow"/>
                <a:cs typeface="Arial Narrow"/>
              </a:rPr>
              <a:t>gospel</a:t>
            </a:r>
            <a:r>
              <a:rPr lang="en-US" sz="2000" dirty="0" err="1" smtClean="0">
                <a:latin typeface="Arial Narrow"/>
                <a:cs typeface="Arial Narrow"/>
              </a:rPr>
              <a:t>,we</a:t>
            </a:r>
            <a:r>
              <a:rPr lang="en-US" sz="2000" dirty="0" smtClean="0">
                <a:latin typeface="Arial Narrow"/>
                <a:cs typeface="Arial Narrow"/>
              </a:rPr>
              <a:t> </a:t>
            </a:r>
            <a:r>
              <a:rPr lang="en-US" sz="2000" dirty="0">
                <a:latin typeface="Arial Narrow"/>
                <a:cs typeface="Arial Narrow"/>
              </a:rPr>
              <a:t>proclaim the gospel. T</a:t>
            </a:r>
            <a:r>
              <a:rPr lang="en-US" sz="2000" dirty="0" smtClean="0">
                <a:latin typeface="Arial Narrow"/>
                <a:cs typeface="Arial Narrow"/>
              </a:rPr>
              <a:t>he </a:t>
            </a:r>
            <a:r>
              <a:rPr lang="en-US" sz="2000" dirty="0">
                <a:latin typeface="Arial Narrow"/>
                <a:cs typeface="Arial Narrow"/>
              </a:rPr>
              <a:t>gospel is news we proclaim not about what we’re doing, but about what God has done, is doing, and will do! The gospel is not passive, but active. The gospel demands a response. So what response does the gospel call for? What should we do when we sense our need, our </a:t>
            </a:r>
            <a:r>
              <a:rPr lang="en-US" sz="2000" dirty="0" smtClean="0">
                <a:latin typeface="Arial Narrow"/>
                <a:cs typeface="Arial Narrow"/>
              </a:rPr>
              <a:t>understanding </a:t>
            </a:r>
            <a:r>
              <a:rPr lang="en-US" sz="2000" dirty="0">
                <a:latin typeface="Arial Narrow"/>
                <a:cs typeface="Arial Narrow"/>
              </a:rPr>
              <a:t>of who God is and who Jesus is and what He had done? Our response should be to repent and believe. God calls us to repent of our sins and to believe in Christ alone(20:21). Repentance and faith are actually two sides of the same coin. </a:t>
            </a:r>
            <a:r>
              <a:rPr lang="en-US" sz="2000" dirty="0" smtClean="0">
                <a:latin typeface="Arial Narrow"/>
                <a:cs typeface="Arial Narrow"/>
              </a:rPr>
              <a:t>Does </a:t>
            </a:r>
            <a:r>
              <a:rPr lang="en-US" sz="2000" dirty="0">
                <a:latin typeface="Arial Narrow"/>
                <a:cs typeface="Arial Narrow"/>
              </a:rPr>
              <a:t>it sound like the best news you’ve ever heard? Old sins forgiven! New life begun! A personal relationship with </a:t>
            </a:r>
            <a:r>
              <a:rPr lang="en-US" sz="2000" dirty="0" smtClean="0">
                <a:latin typeface="Arial Narrow"/>
                <a:cs typeface="Arial Narrow"/>
              </a:rPr>
              <a:t>God</a:t>
            </a:r>
            <a:r>
              <a:rPr lang="en-US" sz="2000" dirty="0">
                <a:latin typeface="Arial Narrow"/>
                <a:cs typeface="Arial Narrow"/>
              </a:rPr>
              <a:t>, your Creator, now and forever! </a:t>
            </a:r>
          </a:p>
        </p:txBody>
      </p:sp>
      <p:sp>
        <p:nvSpPr>
          <p:cNvPr id="12" name="Rectangle 11"/>
          <p:cNvSpPr/>
          <p:nvPr/>
        </p:nvSpPr>
        <p:spPr>
          <a:xfrm>
            <a:off x="0" y="406645"/>
            <a:ext cx="9144000" cy="3724096"/>
          </a:xfrm>
          <a:prstGeom prst="rect">
            <a:avLst/>
          </a:prstGeom>
        </p:spPr>
        <p:txBody>
          <a:bodyPr wrap="square">
            <a:spAutoFit/>
          </a:bodyPr>
          <a:lstStyle/>
          <a:p>
            <a:r>
              <a:rPr lang="zh-CN" altLang="en-US" sz="2200" dirty="0">
                <a:solidFill>
                  <a:srgbClr val="FF0000"/>
                </a:solidFill>
                <a:latin typeface="华文细黑"/>
                <a:ea typeface="华文细黑"/>
                <a:cs typeface="华文细黑"/>
              </a:rPr>
              <a:t>什么是</a:t>
            </a:r>
            <a:r>
              <a:rPr lang="zh-CN" altLang="en-US" sz="2200" dirty="0" smtClean="0">
                <a:solidFill>
                  <a:srgbClr val="FF0000"/>
                </a:solidFill>
                <a:latin typeface="华文细黑"/>
                <a:ea typeface="华文细黑"/>
                <a:cs typeface="华文细黑"/>
              </a:rPr>
              <a:t>福音</a:t>
            </a:r>
            <a:r>
              <a:rPr lang="en-US" altLang="zh-CN" sz="2200" smtClean="0">
                <a:solidFill>
                  <a:srgbClr val="FF0000"/>
                </a:solidFill>
                <a:latin typeface="华文细黑"/>
                <a:ea typeface="华文细黑"/>
                <a:cs typeface="华文细黑"/>
              </a:rPr>
              <a:t>?</a:t>
            </a:r>
            <a:r>
              <a:rPr lang="zh-CN" altLang="en-US" sz="2400" smtClean="0">
                <a:solidFill>
                  <a:srgbClr val="FF0000"/>
                </a:solidFill>
                <a:latin typeface="华文细黑"/>
                <a:ea typeface="华文细黑"/>
                <a:cs typeface="华文细黑"/>
              </a:rPr>
              <a:t>不单单是因为神是爱我们</a:t>
            </a:r>
            <a:r>
              <a:rPr lang="zh-CN" altLang="en-US" sz="2400" dirty="0">
                <a:solidFill>
                  <a:srgbClr val="FF0000"/>
                </a:solidFill>
                <a:latin typeface="华文细黑"/>
                <a:ea typeface="华文细黑"/>
                <a:cs typeface="华文细黑"/>
              </a:rPr>
              <a:t>，我们就好了，不单是神要成为我们的朋友，要重新创造我们。我们</a:t>
            </a:r>
            <a:r>
              <a:rPr lang="zh-CN" altLang="en-US" sz="2400" dirty="0" smtClean="0">
                <a:solidFill>
                  <a:srgbClr val="FF0000"/>
                </a:solidFill>
                <a:latin typeface="华文细黑"/>
                <a:ea typeface="华文细黑"/>
                <a:cs typeface="华文细黑"/>
              </a:rPr>
              <a:t>不制作福音</a:t>
            </a:r>
            <a:r>
              <a:rPr lang="zh-CN" altLang="en-US" sz="2400" dirty="0">
                <a:solidFill>
                  <a:srgbClr val="FF0000"/>
                </a:solidFill>
                <a:latin typeface="华文细黑"/>
                <a:ea typeface="华文细黑"/>
                <a:cs typeface="华文细黑"/>
              </a:rPr>
              <a:t>，我们宣告福音。福音是我们宣告的消息，不是我们手上正在做的工作，而是神已经做的，正在做的和将要做的！福音不是被动的，而是主动的。福音要求回应。那么福音所要求的是什么回应呢？当我们感觉到我们的需要，当我们理解了神是谁，耶稣是谁并他所做的，我们该做什么呢？</a:t>
            </a:r>
            <a:r>
              <a:rPr lang="zh-CN" altLang="en-US" sz="2200" dirty="0" smtClean="0">
                <a:solidFill>
                  <a:srgbClr val="FF0000"/>
                </a:solidFill>
                <a:latin typeface="华文细黑"/>
                <a:ea typeface="华文细黑"/>
                <a:cs typeface="华文细黑"/>
              </a:rPr>
              <a:t>我们</a:t>
            </a:r>
            <a:r>
              <a:rPr lang="zh-CN" altLang="en-US" sz="2200" dirty="0">
                <a:solidFill>
                  <a:srgbClr val="FF0000"/>
                </a:solidFill>
                <a:latin typeface="华文细黑"/>
                <a:ea typeface="华文细黑"/>
                <a:cs typeface="华文细黑"/>
              </a:rPr>
              <a:t>的回应应该是悔改和相信。 </a:t>
            </a:r>
            <a:r>
              <a:rPr lang="zh-CN" altLang="en-US" sz="2200" dirty="0" smtClean="0">
                <a:solidFill>
                  <a:srgbClr val="FF0000"/>
                </a:solidFill>
                <a:latin typeface="华文细黑"/>
                <a:ea typeface="华文细黑"/>
                <a:cs typeface="华文细黑"/>
              </a:rPr>
              <a:t>神呼召我们悔改我们</a:t>
            </a:r>
            <a:r>
              <a:rPr lang="zh-CN" altLang="en-US" sz="2200" dirty="0">
                <a:solidFill>
                  <a:srgbClr val="FF0000"/>
                </a:solidFill>
                <a:latin typeface="华文细黑"/>
                <a:ea typeface="华文细黑"/>
                <a:cs typeface="华文细黑"/>
              </a:rPr>
              <a:t>的罪，并相信</a:t>
            </a:r>
            <a:r>
              <a:rPr lang="zh-CN" altLang="en-US" sz="2200" dirty="0" smtClean="0">
                <a:solidFill>
                  <a:srgbClr val="FF0000"/>
                </a:solidFill>
                <a:latin typeface="华文细黑"/>
                <a:ea typeface="华文细黑"/>
                <a:cs typeface="华文细黑"/>
              </a:rPr>
              <a:t>基督</a:t>
            </a:r>
            <a:r>
              <a:rPr lang="en-US" altLang="zh-CN" sz="2200" dirty="0" smtClean="0">
                <a:solidFill>
                  <a:srgbClr val="FF0000"/>
                </a:solidFill>
                <a:latin typeface="华文细黑"/>
                <a:ea typeface="华文细黑"/>
                <a:cs typeface="华文细黑"/>
              </a:rPr>
              <a:t>(20</a:t>
            </a:r>
            <a:r>
              <a:rPr lang="en-US" altLang="zh-CN" sz="2200" dirty="0">
                <a:solidFill>
                  <a:srgbClr val="FF0000"/>
                </a:solidFill>
                <a:latin typeface="华文细黑"/>
                <a:ea typeface="华文细黑"/>
                <a:cs typeface="华文细黑"/>
              </a:rPr>
              <a:t>:</a:t>
            </a:r>
            <a:r>
              <a:rPr lang="en-US" altLang="zh-CN" sz="2200" dirty="0" smtClean="0">
                <a:solidFill>
                  <a:srgbClr val="FF0000"/>
                </a:solidFill>
                <a:latin typeface="华文细黑"/>
                <a:ea typeface="华文细黑"/>
                <a:cs typeface="华文细黑"/>
              </a:rPr>
              <a:t>21)</a:t>
            </a:r>
            <a:r>
              <a:rPr lang="zh-CN" altLang="en-US" sz="2200" dirty="0" smtClean="0">
                <a:solidFill>
                  <a:srgbClr val="FF0000"/>
                </a:solidFill>
                <a:latin typeface="华文细黑"/>
                <a:ea typeface="华文细黑"/>
                <a:cs typeface="华文细黑"/>
              </a:rPr>
              <a:t>。 </a:t>
            </a:r>
            <a:r>
              <a:rPr lang="zh-CN" altLang="en-US" sz="2200" dirty="0">
                <a:solidFill>
                  <a:srgbClr val="FF0000"/>
                </a:solidFill>
                <a:latin typeface="华文细黑"/>
                <a:ea typeface="华文细黑"/>
                <a:cs typeface="华文细黑"/>
              </a:rPr>
              <a:t>忏悔和信仰实际上是同一枚硬币的两面。 你听过圣经关于神的伟大信息吗？ 听起来好像你听过的最好的消息吗？ 旧罪被原谅</a:t>
            </a:r>
            <a:r>
              <a:rPr lang="zh-CN" altLang="en-US" sz="2200" dirty="0" smtClean="0">
                <a:solidFill>
                  <a:srgbClr val="FF0000"/>
                </a:solidFill>
                <a:latin typeface="华文细黑"/>
                <a:ea typeface="华文细黑"/>
                <a:cs typeface="华文细黑"/>
              </a:rPr>
              <a:t>了新生活开始了</a:t>
            </a:r>
            <a:r>
              <a:rPr lang="en-US" altLang="zh-CN" sz="2200" dirty="0">
                <a:solidFill>
                  <a:srgbClr val="FF0000"/>
                </a:solidFill>
                <a:latin typeface="华文细黑"/>
                <a:ea typeface="华文细黑"/>
                <a:cs typeface="华文细黑"/>
              </a:rPr>
              <a:t>!</a:t>
            </a:r>
            <a:r>
              <a:rPr lang="zh-CN" altLang="en-US" sz="2400" dirty="0" smtClean="0">
                <a:solidFill>
                  <a:srgbClr val="FF0000"/>
                </a:solidFill>
              </a:rPr>
              <a:t>你与神</a:t>
            </a:r>
            <a:r>
              <a:rPr lang="zh-CN" altLang="en-US" sz="2400" dirty="0">
                <a:solidFill>
                  <a:srgbClr val="FF0000"/>
                </a:solidFill>
              </a:rPr>
              <a:t>，你的创造者建立了个人的关系，</a:t>
            </a:r>
            <a:r>
              <a:rPr lang="zh-CN" altLang="en-US" sz="2400" dirty="0" smtClean="0">
                <a:solidFill>
                  <a:srgbClr val="FF0000"/>
                </a:solidFill>
              </a:rPr>
              <a:t>从现在到永远</a:t>
            </a:r>
            <a:r>
              <a:rPr lang="en-US" altLang="zh-CN"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3403238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1625"/>
            <a:ext cx="9141412" cy="411119"/>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7806" y="-100476"/>
            <a:ext cx="9077714" cy="523220"/>
          </a:xfrm>
          <a:prstGeom prst="rect">
            <a:avLst/>
          </a:prstGeom>
          <a:noFill/>
        </p:spPr>
        <p:txBody>
          <a:bodyPr wrap="square" rtlCol="0">
            <a:spAutoFit/>
          </a:bodyPr>
          <a:lstStyle/>
          <a:p>
            <a:r>
              <a:rPr lang="zh-CN" altLang="en-US" sz="2800" b="1" dirty="0" smtClean="0">
                <a:solidFill>
                  <a:srgbClr val="FF0000"/>
                </a:solidFill>
                <a:latin typeface="Arial Narrow"/>
                <a:ea typeface="华文细黑"/>
                <a:cs typeface="Arial Narrow"/>
              </a:rPr>
              <a:t>结论：</a:t>
            </a:r>
            <a:r>
              <a:rPr lang="en-US" sz="2800" b="1" dirty="0" smtClean="0">
                <a:latin typeface="Arial Narrow"/>
                <a:cs typeface="Arial Narrow"/>
              </a:rPr>
              <a:t>Conclusion:</a:t>
            </a:r>
            <a:endParaRPr lang="en-US" sz="2800" dirty="0"/>
          </a:p>
        </p:txBody>
      </p:sp>
      <p:sp>
        <p:nvSpPr>
          <p:cNvPr id="7" name="TextBox 6"/>
          <p:cNvSpPr txBox="1"/>
          <p:nvPr/>
        </p:nvSpPr>
        <p:spPr>
          <a:xfrm>
            <a:off x="8433624" y="-12357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a:t>
            </a:r>
            <a:r>
              <a:rPr lang="en-US" altLang="zh-CN" sz="2800" dirty="0">
                <a:solidFill>
                  <a:srgbClr val="0000FF"/>
                </a:solidFill>
                <a:latin typeface="Times"/>
                <a:cs typeface="Times"/>
              </a:rPr>
              <a:t>5</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
        <p:nvSpPr>
          <p:cNvPr id="8" name="Rectangle 7"/>
          <p:cNvSpPr/>
          <p:nvPr/>
        </p:nvSpPr>
        <p:spPr>
          <a:xfrm>
            <a:off x="0" y="478851"/>
            <a:ext cx="9141412" cy="461665"/>
          </a:xfrm>
          <a:prstGeom prst="rect">
            <a:avLst/>
          </a:prstGeom>
        </p:spPr>
        <p:txBody>
          <a:bodyPr wrap="square">
            <a:spAutoFit/>
          </a:bodyPr>
          <a:lstStyle/>
          <a:p>
            <a:r>
              <a:rPr lang="en-US" sz="2400" dirty="0" smtClean="0">
                <a:latin typeface="Arial Narrow"/>
                <a:cs typeface="Arial Narrow"/>
              </a:rPr>
              <a:t>Could </a:t>
            </a:r>
            <a:r>
              <a:rPr lang="en-US" sz="2400" dirty="0">
                <a:latin typeface="Arial Narrow"/>
                <a:cs typeface="Arial Narrow"/>
              </a:rPr>
              <a:t>you tell the gospel in one minute or less? </a:t>
            </a:r>
          </a:p>
        </p:txBody>
      </p:sp>
      <p:pic>
        <p:nvPicPr>
          <p:cNvPr id="2" name="Picture 1"/>
          <p:cNvPicPr>
            <a:picLocks noChangeAspect="1"/>
          </p:cNvPicPr>
          <p:nvPr/>
        </p:nvPicPr>
        <p:blipFill>
          <a:blip r:embed="rId3"/>
          <a:stretch>
            <a:fillRect/>
          </a:stretch>
        </p:blipFill>
        <p:spPr>
          <a:xfrm>
            <a:off x="-745067" y="1060182"/>
            <a:ext cx="10290846" cy="5797819"/>
          </a:xfrm>
          <a:prstGeom prst="rect">
            <a:avLst/>
          </a:prstGeom>
        </p:spPr>
      </p:pic>
    </p:spTree>
    <p:extLst>
      <p:ext uri="{BB962C8B-B14F-4D97-AF65-F5344CB8AC3E}">
        <p14:creationId xmlns:p14="http://schemas.microsoft.com/office/powerpoint/2010/main" val="26101608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1625"/>
            <a:ext cx="9141412" cy="411119"/>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7806" y="-100476"/>
            <a:ext cx="9077714" cy="523220"/>
          </a:xfrm>
          <a:prstGeom prst="rect">
            <a:avLst/>
          </a:prstGeom>
          <a:noFill/>
        </p:spPr>
        <p:txBody>
          <a:bodyPr wrap="square" rtlCol="0">
            <a:spAutoFit/>
          </a:bodyPr>
          <a:lstStyle/>
          <a:p>
            <a:r>
              <a:rPr lang="zh-CN" altLang="en-US" sz="2800" b="1" dirty="0" smtClean="0">
                <a:solidFill>
                  <a:srgbClr val="FF0000"/>
                </a:solidFill>
                <a:latin typeface="Arial Narrow"/>
                <a:ea typeface="华文细黑"/>
                <a:cs typeface="Arial Narrow"/>
              </a:rPr>
              <a:t>结论：</a:t>
            </a:r>
            <a:r>
              <a:rPr lang="en-US" sz="2800" b="1" dirty="0" smtClean="0">
                <a:latin typeface="Arial Narrow"/>
                <a:cs typeface="Arial Narrow"/>
              </a:rPr>
              <a:t>Conclusion:</a:t>
            </a:r>
            <a:endParaRPr lang="en-US" sz="2800" dirty="0"/>
          </a:p>
        </p:txBody>
      </p:sp>
      <p:sp>
        <p:nvSpPr>
          <p:cNvPr id="7" name="TextBox 6"/>
          <p:cNvSpPr txBox="1"/>
          <p:nvPr/>
        </p:nvSpPr>
        <p:spPr>
          <a:xfrm>
            <a:off x="8433624" y="-12357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a:t>
            </a:r>
            <a:r>
              <a:rPr lang="en-US" altLang="zh-CN" sz="2800" dirty="0">
                <a:solidFill>
                  <a:srgbClr val="0000FF"/>
                </a:solidFill>
                <a:latin typeface="Times"/>
                <a:cs typeface="Times"/>
              </a:rPr>
              <a:t>5</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
        <p:nvSpPr>
          <p:cNvPr id="12" name="Rectangle 11"/>
          <p:cNvSpPr/>
          <p:nvPr/>
        </p:nvSpPr>
        <p:spPr>
          <a:xfrm>
            <a:off x="-38480" y="410520"/>
            <a:ext cx="9144000" cy="4154983"/>
          </a:xfrm>
          <a:prstGeom prst="rect">
            <a:avLst/>
          </a:prstGeom>
        </p:spPr>
        <p:txBody>
          <a:bodyPr wrap="square">
            <a:spAutoFit/>
          </a:bodyPr>
          <a:lstStyle/>
          <a:p>
            <a:r>
              <a:rPr lang="zh-CN" altLang="en-US" sz="2400" dirty="0" smtClean="0">
                <a:solidFill>
                  <a:srgbClr val="FF0000"/>
                </a:solidFill>
                <a:latin typeface="华文细黑"/>
                <a:ea typeface="华文细黑"/>
                <a:cs typeface="华文细黑"/>
              </a:rPr>
              <a:t>你能在一分钟之内</a:t>
            </a:r>
            <a:r>
              <a:rPr lang="zh-CN" altLang="en-US" sz="2400" dirty="0">
                <a:solidFill>
                  <a:srgbClr val="FF0000"/>
                </a:solidFill>
                <a:latin typeface="华文细黑"/>
                <a:ea typeface="华文细黑"/>
                <a:cs typeface="华文细黑"/>
              </a:rPr>
              <a:t>说出什么是</a:t>
            </a:r>
            <a:r>
              <a:rPr lang="zh-CN" altLang="en-US" sz="2400" dirty="0" smtClean="0">
                <a:solidFill>
                  <a:srgbClr val="FF0000"/>
                </a:solidFill>
                <a:latin typeface="华文细黑"/>
                <a:ea typeface="华文细黑"/>
                <a:cs typeface="华文细黑"/>
              </a:rPr>
              <a:t>福音吗？</a:t>
            </a:r>
            <a:endParaRPr lang="en-US" altLang="zh-CN" sz="2400" dirty="0" smtClean="0">
              <a:solidFill>
                <a:srgbClr val="FF0000"/>
              </a:solidFill>
              <a:latin typeface="华文细黑"/>
              <a:ea typeface="华文细黑"/>
              <a:cs typeface="华文细黑"/>
            </a:endParaRPr>
          </a:p>
          <a:p>
            <a:r>
              <a:rPr lang="zh-CN" altLang="en-US" sz="4000" dirty="0">
                <a:solidFill>
                  <a:srgbClr val="FF0000"/>
                </a:solidFill>
                <a:latin typeface="华文细黑"/>
                <a:ea typeface="华文细黑"/>
                <a:cs typeface="华文细黑"/>
              </a:rPr>
              <a:t>福音是神借耶稣基督道成肉身成为人的好消息。</a:t>
            </a:r>
            <a:r>
              <a:rPr lang="zh-CN" altLang="en-US" sz="4000" dirty="0" smtClean="0">
                <a:solidFill>
                  <a:srgbClr val="FF0000"/>
                </a:solidFill>
                <a:latin typeface="华文细黑"/>
                <a:ea typeface="华文细黑"/>
                <a:cs typeface="华文细黑"/>
              </a:rPr>
              <a:t>他在地上活出了我们应该</a:t>
            </a:r>
            <a:r>
              <a:rPr lang="zh-CN" altLang="en-US" sz="4000" dirty="0">
                <a:solidFill>
                  <a:srgbClr val="FF0000"/>
                </a:solidFill>
                <a:latin typeface="华文细黑"/>
                <a:ea typeface="华文细黑"/>
                <a:cs typeface="华文细黑"/>
              </a:rPr>
              <a:t>活出的生命，受了我们应该受的死，在我们的</a:t>
            </a:r>
            <a:r>
              <a:rPr lang="zh-CN" altLang="en-US" sz="4000" dirty="0" smtClean="0">
                <a:solidFill>
                  <a:srgbClr val="FF0000"/>
                </a:solidFill>
                <a:latin typeface="华文细黑"/>
                <a:ea typeface="华文细黑"/>
                <a:cs typeface="华文细黑"/>
              </a:rPr>
              <a:t>地方</a:t>
            </a:r>
            <a:r>
              <a:rPr lang="zh-TW" altLang="en-US" sz="4000" dirty="0" smtClean="0">
                <a:solidFill>
                  <a:srgbClr val="FF0000"/>
                </a:solidFill>
                <a:latin typeface="华文细黑"/>
                <a:ea typeface="华文细黑"/>
                <a:cs typeface="华文细黑"/>
              </a:rPr>
              <a:t>。 </a:t>
            </a:r>
            <a:r>
              <a:rPr lang="zh-TW" altLang="en-US" sz="4000" dirty="0">
                <a:solidFill>
                  <a:srgbClr val="FF0000"/>
                </a:solidFill>
                <a:latin typeface="华文细黑"/>
                <a:ea typeface="华文细黑"/>
                <a:cs typeface="华文细黑"/>
              </a:rPr>
              <a:t>三天后，他从死里复活，证明他是神的儿子</a:t>
            </a:r>
            <a:r>
              <a:rPr lang="zh-TW" altLang="en-US" sz="4000" dirty="0" smtClean="0">
                <a:solidFill>
                  <a:srgbClr val="FF0000"/>
                </a:solidFill>
                <a:latin typeface="华文细黑"/>
                <a:ea typeface="华文细黑"/>
                <a:cs typeface="华文细黑"/>
              </a:rPr>
              <a:t>，</a:t>
            </a:r>
            <a:r>
              <a:rPr lang="zh-CN" altLang="en-US" sz="4000" dirty="0" smtClean="0">
                <a:solidFill>
                  <a:srgbClr val="FF0000"/>
                </a:solidFill>
                <a:latin typeface="华文细黑"/>
                <a:ea typeface="华文细黑"/>
                <a:cs typeface="华文细黑"/>
              </a:rPr>
              <a:t>给予</a:t>
            </a:r>
            <a:r>
              <a:rPr lang="zh-TW" altLang="en-US" sz="4000" dirty="0" smtClean="0">
                <a:solidFill>
                  <a:srgbClr val="FF0000"/>
                </a:solidFill>
                <a:latin typeface="华文细黑"/>
                <a:ea typeface="华文细黑"/>
                <a:cs typeface="华文细黑"/>
              </a:rPr>
              <a:t>所有</a:t>
            </a:r>
            <a:r>
              <a:rPr lang="zh-CN" altLang="en-US" sz="4000" dirty="0" smtClean="0">
                <a:solidFill>
                  <a:srgbClr val="FF0000"/>
                </a:solidFill>
                <a:latin typeface="华文细黑"/>
                <a:ea typeface="华文细黑"/>
                <a:cs typeface="华文细黑"/>
              </a:rPr>
              <a:t>愿意</a:t>
            </a:r>
            <a:r>
              <a:rPr lang="zh-TW" altLang="en-US" sz="4000" dirty="0" smtClean="0">
                <a:solidFill>
                  <a:srgbClr val="FF0000"/>
                </a:solidFill>
                <a:latin typeface="华文细黑"/>
                <a:ea typeface="华文细黑"/>
                <a:cs typeface="华文细黑"/>
              </a:rPr>
              <a:t>悔改和相</a:t>
            </a:r>
            <a:r>
              <a:rPr lang="zh-TW" altLang="en-US" sz="4000" dirty="0">
                <a:solidFill>
                  <a:srgbClr val="FF0000"/>
                </a:solidFill>
                <a:latin typeface="华文细黑"/>
                <a:ea typeface="华文细黑"/>
                <a:cs typeface="华文细黑"/>
              </a:rPr>
              <a:t>信</a:t>
            </a:r>
            <a:r>
              <a:rPr lang="zh-TW" altLang="en-US" sz="4000" dirty="0" smtClean="0">
                <a:solidFill>
                  <a:srgbClr val="FF0000"/>
                </a:solidFill>
                <a:latin typeface="华文细黑"/>
                <a:ea typeface="华文细黑"/>
                <a:cs typeface="华文细黑"/>
              </a:rPr>
              <a:t>福音的人救</a:t>
            </a:r>
            <a:r>
              <a:rPr lang="zh-TW" altLang="en-US" sz="4000" dirty="0">
                <a:solidFill>
                  <a:srgbClr val="FF0000"/>
                </a:solidFill>
                <a:latin typeface="华文细黑"/>
                <a:ea typeface="华文细黑"/>
                <a:cs typeface="华文细黑"/>
              </a:rPr>
              <a:t>恩的恩赐。</a:t>
            </a:r>
            <a:endParaRPr lang="en-US" altLang="zh-CN" sz="4000" dirty="0" smtClean="0">
              <a:solidFill>
                <a:srgbClr val="FF0000"/>
              </a:solidFill>
              <a:latin typeface="华文细黑"/>
              <a:ea typeface="华文细黑"/>
              <a:cs typeface="华文细黑"/>
            </a:endParaRPr>
          </a:p>
        </p:txBody>
      </p:sp>
    </p:spTree>
    <p:extLst>
      <p:ext uri="{BB962C8B-B14F-4D97-AF65-F5344CB8AC3E}">
        <p14:creationId xmlns:p14="http://schemas.microsoft.com/office/powerpoint/2010/main" val="39707203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441" y="-38933"/>
            <a:ext cx="9198681" cy="6839201"/>
          </a:xfrm>
        </p:spPr>
        <p:txBody>
          <a:bodyPr>
            <a:noAutofit/>
          </a:bodyPr>
          <a:lstStyle/>
          <a:p>
            <a:pPr algn="l"/>
            <a:r>
              <a:rPr lang="zh-CN" altLang="en-US" sz="4000" b="1" dirty="0">
                <a:solidFill>
                  <a:schemeClr val="tx1"/>
                </a:solidFill>
                <a:latin typeface="Arial Narrow"/>
                <a:ea typeface="华文细黑"/>
                <a:cs typeface="Arial Narrow"/>
              </a:rPr>
              <a:t>主日</a:t>
            </a:r>
            <a:r>
              <a:rPr lang="en-US" altLang="zh-CN" sz="4000" b="1" dirty="0">
                <a:solidFill>
                  <a:schemeClr val="tx1"/>
                </a:solidFill>
                <a:latin typeface="Arial Narrow"/>
                <a:ea typeface="华文细黑"/>
                <a:cs typeface="Arial Narrow"/>
              </a:rPr>
              <a:t>:</a:t>
            </a:r>
            <a:r>
              <a:rPr lang="zh-CN" altLang="en-US" sz="4000" dirty="0">
                <a:solidFill>
                  <a:schemeClr val="tx1"/>
                </a:solidFill>
                <a:latin typeface="Arial Narrow"/>
                <a:ea typeface="华文细黑"/>
                <a:cs typeface="Arial Narrow"/>
              </a:rPr>
              <a:t>二零</a:t>
            </a:r>
            <a:r>
              <a:rPr lang="zh-CN" altLang="en-US" sz="4000" dirty="0" smtClean="0">
                <a:solidFill>
                  <a:schemeClr val="tx1"/>
                </a:solidFill>
                <a:latin typeface="Arial Narrow"/>
                <a:ea typeface="华文细黑"/>
                <a:cs typeface="Arial Narrow"/>
              </a:rPr>
              <a:t>一七年七月九日</a:t>
            </a:r>
            <a:endParaRPr lang="en-US" altLang="zh-CN" sz="4000" dirty="0">
              <a:solidFill>
                <a:schemeClr val="tx1"/>
              </a:solidFill>
              <a:latin typeface="Arial Narrow"/>
              <a:ea typeface="华文细黑"/>
              <a:cs typeface="Arial Narrow"/>
            </a:endParaRPr>
          </a:p>
          <a:p>
            <a:pPr algn="l"/>
            <a:r>
              <a:rPr lang="en-US" altLang="zh-CN" sz="4000" b="1" dirty="0">
                <a:solidFill>
                  <a:schemeClr val="tx1"/>
                </a:solidFill>
                <a:latin typeface="Arial Narrow"/>
                <a:ea typeface="华文细黑"/>
                <a:cs typeface="Arial Narrow"/>
              </a:rPr>
              <a:t>Sunday: </a:t>
            </a:r>
            <a:r>
              <a:rPr lang="en-US" altLang="zh-CN" sz="4000" dirty="0" smtClean="0">
                <a:solidFill>
                  <a:schemeClr val="tx1"/>
                </a:solidFill>
                <a:latin typeface="Arial Narrow"/>
                <a:ea typeface="华文细黑"/>
                <a:cs typeface="Arial Narrow"/>
              </a:rPr>
              <a:t>July </a:t>
            </a:r>
            <a:r>
              <a:rPr lang="en-US" altLang="zh-CN" sz="4000" dirty="0">
                <a:solidFill>
                  <a:schemeClr val="tx1"/>
                </a:solidFill>
                <a:latin typeface="Arial Narrow"/>
                <a:ea typeface="华文细黑"/>
                <a:cs typeface="Arial Narrow"/>
              </a:rPr>
              <a:t>9</a:t>
            </a:r>
            <a:r>
              <a:rPr lang="en-US" altLang="zh-CN" sz="4000" dirty="0" smtClean="0">
                <a:solidFill>
                  <a:schemeClr val="tx1"/>
                </a:solidFill>
                <a:latin typeface="Arial Narrow"/>
                <a:ea typeface="华文细黑"/>
                <a:cs typeface="Arial Narrow"/>
              </a:rPr>
              <a:t>, </a:t>
            </a:r>
            <a:r>
              <a:rPr lang="en-US" altLang="zh-CN" sz="4000" dirty="0">
                <a:solidFill>
                  <a:schemeClr val="tx1"/>
                </a:solidFill>
                <a:latin typeface="Arial Narrow"/>
                <a:ea typeface="华文细黑"/>
                <a:cs typeface="Arial Narrow"/>
              </a:rPr>
              <a:t>2017 </a:t>
            </a:r>
          </a:p>
          <a:p>
            <a:pPr algn="l"/>
            <a:r>
              <a:rPr lang="zh-CN" altLang="en-US" sz="4000" dirty="0">
                <a:solidFill>
                  <a:srgbClr val="0000FF"/>
                </a:solidFill>
                <a:latin typeface="Arial Narrow"/>
                <a:ea typeface="华文细黑"/>
                <a:cs typeface="Arial Narrow"/>
              </a:rPr>
              <a:t>何礼义牧师</a:t>
            </a:r>
            <a:r>
              <a:rPr lang="en-US" altLang="zh-CN" sz="4000" dirty="0">
                <a:solidFill>
                  <a:srgbClr val="0000FF"/>
                </a:solidFill>
                <a:latin typeface="Arial Narrow"/>
                <a:ea typeface="华文细黑"/>
                <a:cs typeface="Arial Narrow"/>
              </a:rPr>
              <a:t> </a:t>
            </a:r>
            <a:r>
              <a:rPr lang="en-US" sz="4000" dirty="0">
                <a:solidFill>
                  <a:srgbClr val="0000FF"/>
                </a:solidFill>
                <a:latin typeface="Arial Narrow"/>
                <a:ea typeface="华文细黑"/>
                <a:cs typeface="Arial Narrow"/>
              </a:rPr>
              <a:t>Pastor Gary Hart</a:t>
            </a:r>
          </a:p>
          <a:p>
            <a:pPr algn="l"/>
            <a:r>
              <a:rPr lang="zh-CN" altLang="en-US" sz="4000" b="1" dirty="0">
                <a:solidFill>
                  <a:srgbClr val="660066"/>
                </a:solidFill>
                <a:latin typeface="Arial Narrow"/>
                <a:ea typeface="华文细黑"/>
                <a:cs typeface="Arial Narrow"/>
              </a:rPr>
              <a:t>题目：</a:t>
            </a:r>
            <a:r>
              <a:rPr lang="en-US" altLang="zh-CN" sz="4000" b="1" dirty="0" smtClean="0">
                <a:solidFill>
                  <a:srgbClr val="660066"/>
                </a:solidFill>
                <a:latin typeface="华文细黑"/>
                <a:ea typeface="华文细黑"/>
                <a:cs typeface="华文细黑"/>
              </a:rPr>
              <a:t>“</a:t>
            </a:r>
            <a:r>
              <a:rPr lang="zh-CN" altLang="en-US" sz="4000" b="1" dirty="0" smtClean="0">
                <a:solidFill>
                  <a:srgbClr val="660066"/>
                </a:solidFill>
                <a:latin typeface="华文细黑"/>
                <a:ea typeface="华文细黑"/>
                <a:cs typeface="华文细黑"/>
              </a:rPr>
              <a:t>福音的教会</a:t>
            </a:r>
            <a:r>
              <a:rPr lang="zh-TW" altLang="en-US" sz="4000" b="1" dirty="0" smtClean="0">
                <a:solidFill>
                  <a:srgbClr val="660066"/>
                </a:solidFill>
                <a:latin typeface="华文细黑"/>
                <a:ea typeface="华文细黑"/>
                <a:cs typeface="华文细黑"/>
              </a:rPr>
              <a:t>。</a:t>
            </a:r>
            <a:r>
              <a:rPr lang="en-US" altLang="zh-TW" sz="4000" b="1" dirty="0">
                <a:solidFill>
                  <a:srgbClr val="660066"/>
                </a:solidFill>
                <a:latin typeface="华文细黑"/>
                <a:ea typeface="华文细黑"/>
                <a:cs typeface="华文细黑"/>
              </a:rPr>
              <a:t>”</a:t>
            </a:r>
          </a:p>
          <a:p>
            <a:pPr algn="l"/>
            <a:r>
              <a:rPr lang="en-US" sz="4000" b="1" dirty="0">
                <a:solidFill>
                  <a:srgbClr val="660066"/>
                </a:solidFill>
                <a:latin typeface="Arial Narrow"/>
                <a:ea typeface="华文细黑"/>
                <a:cs typeface="Arial Narrow"/>
              </a:rPr>
              <a:t>Topic: </a:t>
            </a:r>
            <a:r>
              <a:rPr lang="en-US" sz="4000" dirty="0" smtClean="0">
                <a:solidFill>
                  <a:srgbClr val="660066"/>
                </a:solidFill>
                <a:latin typeface="Arial Narrow"/>
                <a:cs typeface="Arial Narrow"/>
              </a:rPr>
              <a:t>“Gospel Church</a:t>
            </a:r>
            <a:r>
              <a:rPr lang="en-US" sz="4000" dirty="0">
                <a:solidFill>
                  <a:srgbClr val="660066"/>
                </a:solidFill>
                <a:latin typeface="Arial Narrow"/>
                <a:cs typeface="Arial Narrow"/>
              </a:rPr>
              <a:t>.”</a:t>
            </a:r>
          </a:p>
          <a:p>
            <a:pPr algn="l"/>
            <a:r>
              <a:rPr lang="zh-CN" altLang="en-US" sz="4000" b="1" dirty="0">
                <a:solidFill>
                  <a:srgbClr val="FF0000"/>
                </a:solidFill>
                <a:latin typeface="华文细黑"/>
                <a:ea typeface="华文细黑"/>
                <a:cs typeface="华文细黑"/>
              </a:rPr>
              <a:t>经文</a:t>
            </a:r>
            <a:r>
              <a:rPr lang="en-US" altLang="zh-CN" sz="4000" b="1" dirty="0" smtClean="0">
                <a:solidFill>
                  <a:srgbClr val="FF0000"/>
                </a:solidFill>
                <a:latin typeface="华文细黑"/>
                <a:ea typeface="华文细黑"/>
                <a:cs typeface="华文细黑"/>
              </a:rPr>
              <a:t>:</a:t>
            </a:r>
            <a:r>
              <a:rPr lang="zh-CN" altLang="en-US" sz="4000" b="1" dirty="0" smtClean="0">
                <a:solidFill>
                  <a:srgbClr val="FF0000"/>
                </a:solidFill>
                <a:latin typeface="华文细黑"/>
                <a:ea typeface="华文细黑"/>
                <a:cs typeface="华文细黑"/>
              </a:rPr>
              <a:t>徒</a:t>
            </a:r>
            <a:r>
              <a:rPr lang="en-US" altLang="zh-CN" sz="4000" b="1" dirty="0" smtClean="0">
                <a:solidFill>
                  <a:srgbClr val="FF0000"/>
                </a:solidFill>
                <a:latin typeface="华文细黑"/>
                <a:ea typeface="华文细黑"/>
                <a:cs typeface="华文细黑"/>
              </a:rPr>
              <a:t>13:13-52 </a:t>
            </a:r>
            <a:r>
              <a:rPr lang="en-US" sz="4000" b="1" dirty="0" smtClean="0">
                <a:solidFill>
                  <a:srgbClr val="FF0000"/>
                </a:solidFill>
                <a:latin typeface="Arial Narrow"/>
                <a:ea typeface="华文细黑"/>
                <a:cs typeface="Arial Narrow"/>
              </a:rPr>
              <a:t>Text</a:t>
            </a:r>
            <a:r>
              <a:rPr lang="en-US" sz="4000" b="1" dirty="0">
                <a:solidFill>
                  <a:srgbClr val="FF0000"/>
                </a:solidFill>
                <a:latin typeface="Arial Narrow"/>
                <a:ea typeface="华文细黑"/>
                <a:cs typeface="Arial Narrow"/>
              </a:rPr>
              <a:t>: Acts </a:t>
            </a:r>
            <a:r>
              <a:rPr lang="en-US" sz="4000" b="1" dirty="0" smtClean="0">
                <a:solidFill>
                  <a:srgbClr val="FF0000"/>
                </a:solidFill>
                <a:latin typeface="Arial Narrow"/>
                <a:ea typeface="华文细黑"/>
                <a:cs typeface="Arial Narrow"/>
              </a:rPr>
              <a:t>13:13-52</a:t>
            </a:r>
            <a:endParaRPr lang="en-US" altLang="zh-CN" sz="4000" b="1" dirty="0">
              <a:solidFill>
                <a:srgbClr val="FF0000"/>
              </a:solidFill>
              <a:latin typeface="华文细黑"/>
              <a:ea typeface="华文细黑"/>
              <a:cs typeface="华文细黑"/>
            </a:endParaRPr>
          </a:p>
          <a:p>
            <a:pPr algn="l"/>
            <a:r>
              <a:rPr lang="zh-TW" altLang="en-US" sz="4000" dirty="0" smtClean="0">
                <a:solidFill>
                  <a:srgbClr val="008000"/>
                </a:solidFill>
                <a:latin typeface="华文细黑"/>
                <a:ea typeface="华文细黑"/>
                <a:cs typeface="华文细黑"/>
              </a:rPr>
              <a:t>“</a:t>
            </a:r>
            <a:r>
              <a:rPr lang="zh-CN" altLang="en-US" sz="4000" dirty="0" smtClean="0">
                <a:solidFill>
                  <a:srgbClr val="008000"/>
                </a:solidFill>
                <a:latin typeface="华文细黑"/>
                <a:ea typeface="华文细黑"/>
                <a:cs typeface="华文细黑"/>
              </a:rPr>
              <a:t>他们来到彼西底的安提阿</a:t>
            </a:r>
            <a:r>
              <a:rPr lang="zh-TW" altLang="en-US" sz="4000" dirty="0" smtClean="0">
                <a:solidFill>
                  <a:srgbClr val="008000"/>
                </a:solidFill>
                <a:latin typeface="华文细黑"/>
                <a:ea typeface="华文细黑"/>
                <a:cs typeface="华文细黑"/>
              </a:rPr>
              <a:t>”</a:t>
            </a:r>
            <a:r>
              <a:rPr lang="en-US" altLang="zh-TW" sz="4000" dirty="0" smtClean="0">
                <a:solidFill>
                  <a:srgbClr val="008000"/>
                </a:solidFill>
                <a:latin typeface="华文细黑"/>
                <a:ea typeface="华文细黑"/>
                <a:cs typeface="华文细黑"/>
              </a:rPr>
              <a:t>(</a:t>
            </a:r>
            <a:r>
              <a:rPr lang="zh-CN" altLang="en-US" sz="4000" b="1" dirty="0" smtClean="0">
                <a:solidFill>
                  <a:srgbClr val="008000"/>
                </a:solidFill>
                <a:latin typeface="华文细黑"/>
                <a:ea typeface="华文细黑"/>
                <a:cs typeface="华文细黑"/>
              </a:rPr>
              <a:t>徒</a:t>
            </a:r>
            <a:r>
              <a:rPr lang="en-US" altLang="zh-CN" sz="4000" b="1" dirty="0" smtClean="0">
                <a:solidFill>
                  <a:srgbClr val="008000"/>
                </a:solidFill>
                <a:latin typeface="华文细黑"/>
                <a:ea typeface="华文细黑"/>
                <a:cs typeface="华文细黑"/>
              </a:rPr>
              <a:t>13:14)</a:t>
            </a:r>
            <a:r>
              <a:rPr lang="zh-CN" altLang="en-US" sz="4000" b="1" dirty="0" smtClean="0">
                <a:solidFill>
                  <a:srgbClr val="008000"/>
                </a:solidFill>
                <a:latin typeface="华文细黑"/>
                <a:ea typeface="华文细黑"/>
                <a:cs typeface="华文细黑"/>
              </a:rPr>
              <a:t>。</a:t>
            </a:r>
            <a:endParaRPr lang="en-US" altLang="zh-TW" sz="4000" dirty="0">
              <a:solidFill>
                <a:srgbClr val="008000"/>
              </a:solidFill>
              <a:latin typeface="华文细黑"/>
              <a:ea typeface="华文细黑"/>
              <a:cs typeface="华文细黑"/>
            </a:endParaRPr>
          </a:p>
          <a:p>
            <a:pPr algn="l"/>
            <a:r>
              <a:rPr lang="en-US" sz="4000" dirty="0" smtClean="0">
                <a:solidFill>
                  <a:srgbClr val="008000"/>
                </a:solidFill>
              </a:rPr>
              <a:t>“</a:t>
            </a:r>
            <a:r>
              <a:rPr lang="en-US" sz="4000" dirty="0">
                <a:solidFill>
                  <a:srgbClr val="008000"/>
                </a:solidFill>
              </a:rPr>
              <a:t>They went </a:t>
            </a:r>
            <a:r>
              <a:rPr lang="en-US" sz="4000" dirty="0" smtClean="0">
                <a:solidFill>
                  <a:srgbClr val="008000"/>
                </a:solidFill>
              </a:rPr>
              <a:t>to </a:t>
            </a:r>
            <a:r>
              <a:rPr lang="en-US" sz="4000" dirty="0" err="1">
                <a:solidFill>
                  <a:srgbClr val="008000"/>
                </a:solidFill>
              </a:rPr>
              <a:t>Pisidian</a:t>
            </a:r>
            <a:r>
              <a:rPr lang="en-US" sz="4000" dirty="0">
                <a:solidFill>
                  <a:srgbClr val="008000"/>
                </a:solidFill>
              </a:rPr>
              <a:t> Antioch”(Ac.13</a:t>
            </a:r>
            <a:r>
              <a:rPr lang="en-US" sz="4000" dirty="0" smtClean="0">
                <a:solidFill>
                  <a:srgbClr val="008000"/>
                </a:solidFill>
              </a:rPr>
              <a:t>:</a:t>
            </a:r>
            <a:r>
              <a:rPr lang="en-US" altLang="zh-CN" sz="4000" dirty="0" smtClean="0">
                <a:solidFill>
                  <a:srgbClr val="008000"/>
                </a:solidFill>
              </a:rPr>
              <a:t>1</a:t>
            </a:r>
            <a:r>
              <a:rPr lang="en-US" sz="4000" dirty="0" smtClean="0">
                <a:solidFill>
                  <a:srgbClr val="008000"/>
                </a:solidFill>
              </a:rPr>
              <a:t>4</a:t>
            </a:r>
            <a:r>
              <a:rPr lang="en-US" sz="4000" dirty="0">
                <a:solidFill>
                  <a:srgbClr val="008000"/>
                </a:solidFill>
              </a:rPr>
              <a:t>). </a:t>
            </a:r>
            <a:endParaRPr lang="en-US" sz="4000" dirty="0">
              <a:solidFill>
                <a:srgbClr val="008000"/>
              </a:solidFill>
              <a:latin typeface="Arial Narrow"/>
              <a:ea typeface="华文细黑"/>
              <a:cs typeface="Arial Narrow"/>
            </a:endParaRPr>
          </a:p>
        </p:txBody>
      </p:sp>
      <p:sp>
        <p:nvSpPr>
          <p:cNvPr id="10" name="TextBox 9"/>
          <p:cNvSpPr txBox="1"/>
          <p:nvPr/>
        </p:nvSpPr>
        <p:spPr>
          <a:xfrm>
            <a:off x="8577692" y="6219729"/>
            <a:ext cx="1101818" cy="523220"/>
          </a:xfrm>
          <a:prstGeom prst="rect">
            <a:avLst/>
          </a:prstGeom>
          <a:noFill/>
        </p:spPr>
        <p:txBody>
          <a:bodyPr wrap="square" rtlCol="0">
            <a:spAutoFit/>
          </a:bodyPr>
          <a:lstStyle/>
          <a:p>
            <a:r>
              <a:rPr lang="en-US" altLang="zh-CN" sz="2800" dirty="0" smtClean="0">
                <a:solidFill>
                  <a:srgbClr val="0000FF"/>
                </a:solidFill>
                <a:latin typeface="Arial Narrow"/>
                <a:cs typeface="Arial Narrow"/>
              </a:rPr>
              <a:t>(1)</a:t>
            </a:r>
            <a:endParaRPr lang="en-US" sz="2800" dirty="0">
              <a:solidFill>
                <a:srgbClr val="0000FF"/>
              </a:solidFill>
              <a:latin typeface="Arial Narrow"/>
              <a:cs typeface="Arial Narrow"/>
            </a:endParaRPr>
          </a:p>
        </p:txBody>
      </p:sp>
      <p:pic>
        <p:nvPicPr>
          <p:cNvPr id="6" name="Picture 5" descr="Screen Shot 2017-01-02 at 9.24.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628643"/>
            <a:ext cx="2610040" cy="940460"/>
          </a:xfrm>
          <a:prstGeom prst="rect">
            <a:avLst/>
          </a:prstGeom>
        </p:spPr>
      </p:pic>
      <p:pic>
        <p:nvPicPr>
          <p:cNvPr id="7" name="Picture 6" descr="Screen Shot 2017-01-10 at 1.52.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254" y="-1"/>
            <a:ext cx="2640745" cy="1640757"/>
          </a:xfrm>
          <a:prstGeom prst="rect">
            <a:avLst/>
          </a:prstGeom>
        </p:spPr>
      </p:pic>
    </p:spTree>
    <p:extLst>
      <p:ext uri="{BB962C8B-B14F-4D97-AF65-F5344CB8AC3E}">
        <p14:creationId xmlns:p14="http://schemas.microsoft.com/office/powerpoint/2010/main" val="7982260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2"/>
            <a:ext cx="9144000" cy="348093"/>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17" name="TextBox 16"/>
          <p:cNvSpPr txBox="1"/>
          <p:nvPr/>
        </p:nvSpPr>
        <p:spPr>
          <a:xfrm>
            <a:off x="-28442" y="-90480"/>
            <a:ext cx="9153201" cy="461665"/>
          </a:xfrm>
          <a:prstGeom prst="rect">
            <a:avLst/>
          </a:prstGeom>
          <a:noFill/>
        </p:spPr>
        <p:txBody>
          <a:bodyPr wrap="square" rtlCol="0">
            <a:spAutoFit/>
          </a:bodyPr>
          <a:lstStyle/>
          <a:p>
            <a:r>
              <a:rPr lang="zh-CN" altLang="en-US" sz="2400" b="1" dirty="0" smtClean="0">
                <a:solidFill>
                  <a:srgbClr val="FF0000"/>
                </a:solidFill>
                <a:latin typeface="Arial Narrow"/>
                <a:ea typeface="华文细黑"/>
                <a:cs typeface="Arial Narrow"/>
              </a:rPr>
              <a:t>引言</a:t>
            </a:r>
            <a:r>
              <a:rPr lang="en-US" altLang="zh-CN" sz="2400" b="1" dirty="0" smtClean="0">
                <a:solidFill>
                  <a:srgbClr val="FF0000"/>
                </a:solidFill>
                <a:latin typeface="Arial Narrow"/>
                <a:ea typeface="华文细黑"/>
                <a:cs typeface="Arial Narrow"/>
              </a:rPr>
              <a:t>:A</a:t>
            </a:r>
            <a:r>
              <a:rPr lang="zh-CN" altLang="en-US" sz="2400" b="1" dirty="0" smtClean="0">
                <a:solidFill>
                  <a:srgbClr val="FF0000"/>
                </a:solidFill>
                <a:latin typeface="Arial Narrow"/>
                <a:ea typeface="华文细黑"/>
                <a:cs typeface="Arial Narrow"/>
              </a:rPr>
              <a:t>。使徒行传的信息。</a:t>
            </a:r>
            <a:r>
              <a:rPr lang="en-US" sz="2400" b="1" dirty="0" smtClean="0">
                <a:effectLst/>
                <a:latin typeface="Arial Narrow"/>
                <a:ea typeface="华文细黑"/>
                <a:cs typeface="Arial Narrow"/>
              </a:rPr>
              <a:t> </a:t>
            </a:r>
            <a:r>
              <a:rPr lang="en-US" sz="2400" b="1" dirty="0" smtClean="0">
                <a:latin typeface="Arial Narrow"/>
                <a:cs typeface="Arial Narrow"/>
              </a:rPr>
              <a:t>Intro: </a:t>
            </a:r>
            <a:r>
              <a:rPr lang="en-US" sz="2400" b="1" dirty="0" err="1" smtClean="0">
                <a:latin typeface="Arial Narrow"/>
                <a:cs typeface="Arial Narrow"/>
              </a:rPr>
              <a:t>A.Message</a:t>
            </a:r>
            <a:r>
              <a:rPr lang="en-US" sz="2400" b="1" dirty="0" smtClean="0">
                <a:latin typeface="Arial Narrow"/>
                <a:cs typeface="Arial Narrow"/>
              </a:rPr>
              <a:t> </a:t>
            </a:r>
            <a:r>
              <a:rPr lang="en-US" sz="2400" b="1" dirty="0">
                <a:latin typeface="Arial Narrow"/>
                <a:cs typeface="Arial Narrow"/>
              </a:rPr>
              <a:t>of </a:t>
            </a:r>
            <a:r>
              <a:rPr lang="en-US" sz="2400" b="1" dirty="0" smtClean="0">
                <a:latin typeface="Arial Narrow"/>
                <a:cs typeface="Arial Narrow"/>
              </a:rPr>
              <a:t>Acts </a:t>
            </a:r>
            <a:r>
              <a:rPr lang="en-US" sz="2400" b="1" dirty="0">
                <a:latin typeface="Arial Narrow"/>
                <a:cs typeface="Arial Narrow"/>
              </a:rPr>
              <a:t>of the </a:t>
            </a:r>
            <a:r>
              <a:rPr lang="en-US" sz="2400" b="1" dirty="0" smtClean="0">
                <a:latin typeface="Arial Narrow"/>
                <a:cs typeface="Arial Narrow"/>
              </a:rPr>
              <a:t>Apostles.</a:t>
            </a:r>
            <a:r>
              <a:rPr lang="en-US" sz="2400" dirty="0" smtClean="0">
                <a:latin typeface="Arial Narrow"/>
                <a:cs typeface="Arial Narrow"/>
              </a:rPr>
              <a:t> </a:t>
            </a:r>
            <a:endParaRPr lang="en-US" sz="2400" b="1" dirty="0">
              <a:latin typeface="Arial Narrow"/>
              <a:ea typeface="华文细黑"/>
              <a:cs typeface="Arial Narrow"/>
            </a:endParaRPr>
          </a:p>
        </p:txBody>
      </p:sp>
      <p:sp>
        <p:nvSpPr>
          <p:cNvPr id="8" name="Rectangle 7"/>
          <p:cNvSpPr/>
          <p:nvPr/>
        </p:nvSpPr>
        <p:spPr>
          <a:xfrm>
            <a:off x="-43896" y="367602"/>
            <a:ext cx="9394730" cy="6370974"/>
          </a:xfrm>
          <a:prstGeom prst="rect">
            <a:avLst/>
          </a:prstGeom>
        </p:spPr>
        <p:txBody>
          <a:bodyPr wrap="square">
            <a:spAutoFit/>
          </a:bodyPr>
          <a:lstStyle/>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一</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基督建造祂的教会（基督的灵借着使徒在作工）。</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二</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使徒行传是</a:t>
            </a:r>
            <a:r>
              <a:rPr lang="zh-TW" altLang="en-US" sz="2400" dirty="0">
                <a:solidFill>
                  <a:srgbClr val="FF0000"/>
                </a:solidFill>
                <a:latin typeface="华文细黑"/>
                <a:ea typeface="华文细黑"/>
                <a:cs typeface="华文细黑"/>
              </a:rPr>
              <a:t>圣灵的指挥</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控制和赋权的事工</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创立和加强了教会，并使它成长</a:t>
            </a:r>
            <a:r>
              <a:rPr lang="zh-CN" altLang="en-US" sz="2400" dirty="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三</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使徒行传是</a:t>
            </a:r>
            <a:r>
              <a:rPr lang="zh-TW" altLang="en-US" sz="2400" dirty="0">
                <a:solidFill>
                  <a:srgbClr val="FF0000"/>
                </a:solidFill>
                <a:latin typeface="华文细黑"/>
                <a:ea typeface="华文细黑"/>
                <a:cs typeface="华文细黑"/>
              </a:rPr>
              <a:t>一个过渡时期</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从耶稣的</a:t>
            </a:r>
            <a:r>
              <a:rPr lang="zh-CN" altLang="en-US" sz="2400" dirty="0">
                <a:solidFill>
                  <a:srgbClr val="FF0000"/>
                </a:solidFill>
                <a:latin typeface="华文细黑"/>
                <a:ea typeface="华文细黑"/>
                <a:cs typeface="华文细黑"/>
              </a:rPr>
              <a:t>事工</a:t>
            </a:r>
            <a:r>
              <a:rPr lang="zh-TW" altLang="en-US" sz="2400" dirty="0">
                <a:solidFill>
                  <a:srgbClr val="FF0000"/>
                </a:solidFill>
                <a:latin typeface="华文细黑"/>
                <a:ea typeface="华文细黑"/>
                <a:cs typeface="华文细黑"/>
              </a:rPr>
              <a:t>到使徒的</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从旧约到新约</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从以色列作神的见证</a:t>
            </a:r>
            <a:r>
              <a:rPr lang="zh-CN" altLang="en-US" sz="2400" dirty="0">
                <a:solidFill>
                  <a:srgbClr val="FF0000"/>
                </a:solidFill>
                <a:latin typeface="华文细黑"/>
                <a:ea typeface="华文细黑"/>
                <a:cs typeface="华文细黑"/>
              </a:rPr>
              <a:t>到教会作神</a:t>
            </a:r>
            <a:r>
              <a:rPr lang="zh-TW" altLang="en-US" sz="2400" dirty="0">
                <a:solidFill>
                  <a:srgbClr val="FF0000"/>
                </a:solidFill>
                <a:latin typeface="华文细黑"/>
                <a:ea typeface="华文细黑"/>
                <a:cs typeface="华文细黑"/>
              </a:rPr>
              <a:t>的见证</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从犹太教出来</a:t>
            </a:r>
            <a:r>
              <a:rPr lang="en-US" altLang="zh-TW"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 </a:t>
            </a:r>
            <a:r>
              <a:rPr lang="zh-TW" altLang="en-US" sz="2400" dirty="0">
                <a:solidFill>
                  <a:srgbClr val="FF0000"/>
                </a:solidFill>
                <a:latin typeface="华文细黑"/>
                <a:ea typeface="华文细黑"/>
                <a:cs typeface="华文细黑"/>
              </a:rPr>
              <a:t>教会</a:t>
            </a:r>
            <a:r>
              <a:rPr lang="zh-CN" altLang="en-US" sz="2400" dirty="0">
                <a:solidFill>
                  <a:srgbClr val="FF0000"/>
                </a:solidFill>
                <a:latin typeface="华文细黑"/>
                <a:ea typeface="华文细黑"/>
                <a:cs typeface="华文细黑"/>
              </a:rPr>
              <a:t>诞生</a:t>
            </a:r>
            <a:r>
              <a:rPr lang="zh-TW" altLang="en-US" sz="2400" dirty="0">
                <a:solidFill>
                  <a:srgbClr val="FF0000"/>
                </a:solidFill>
                <a:latin typeface="华文细黑"/>
                <a:ea typeface="华文细黑"/>
                <a:cs typeface="华文细黑"/>
              </a:rPr>
              <a:t>了。</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四</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使徒行传</a:t>
            </a:r>
            <a:r>
              <a:rPr lang="zh-TW" altLang="en-US" sz="2400" dirty="0">
                <a:solidFill>
                  <a:srgbClr val="FF0000"/>
                </a:solidFill>
                <a:latin typeface="华文细黑"/>
                <a:ea typeface="华文细黑"/>
                <a:cs typeface="华文细黑"/>
              </a:rPr>
              <a:t>显示大使命</a:t>
            </a:r>
            <a:r>
              <a:rPr lang="zh-CN" altLang="en-US" sz="2400" dirty="0">
                <a:solidFill>
                  <a:srgbClr val="FF0000"/>
                </a:solidFill>
                <a:latin typeface="华文细黑"/>
                <a:ea typeface="华文细黑"/>
                <a:cs typeface="华文细黑"/>
              </a:rPr>
              <a:t>得以遵行</a:t>
            </a:r>
            <a:r>
              <a:rPr lang="en-US" altLang="zh-TW" sz="2400" dirty="0">
                <a:solidFill>
                  <a:srgbClr val="FF0000"/>
                </a:solidFill>
                <a:latin typeface="华文细黑"/>
                <a:ea typeface="华文细黑"/>
                <a:cs typeface="华文细黑"/>
              </a:rPr>
              <a:t>(1:8)</a:t>
            </a:r>
            <a:r>
              <a:rPr lang="zh-TW" altLang="en-US" sz="2400" dirty="0">
                <a:solidFill>
                  <a:srgbClr val="FF0000"/>
                </a:solidFill>
                <a:latin typeface="华文细黑"/>
                <a:ea typeface="华文细黑"/>
                <a:cs typeface="华文细黑"/>
              </a:rPr>
              <a:t>从证人到耶路撒冷</a:t>
            </a:r>
            <a:r>
              <a:rPr lang="en-US" altLang="zh-TW" sz="2400" dirty="0">
                <a:solidFill>
                  <a:srgbClr val="FF0000"/>
                </a:solidFill>
                <a:latin typeface="华文细黑"/>
                <a:ea typeface="华文细黑"/>
                <a:cs typeface="华文细黑"/>
              </a:rPr>
              <a:t>(1-8),</a:t>
            </a:r>
            <a:r>
              <a:rPr lang="zh-CN" altLang="en-US" sz="2400" dirty="0">
                <a:solidFill>
                  <a:srgbClr val="FF0000"/>
                </a:solidFill>
                <a:latin typeface="华文细黑"/>
                <a:ea typeface="华文细黑"/>
                <a:cs typeface="华文细黑"/>
              </a:rPr>
              <a:t>到</a:t>
            </a:r>
            <a:r>
              <a:rPr lang="zh-TW" altLang="en-US" sz="2400" dirty="0">
                <a:solidFill>
                  <a:srgbClr val="FF0000"/>
                </a:solidFill>
                <a:latin typeface="华文细黑"/>
                <a:ea typeface="华文细黑"/>
                <a:cs typeface="华文细黑"/>
              </a:rPr>
              <a:t>犹太和撒玛利亚</a:t>
            </a:r>
            <a:r>
              <a:rPr lang="en-US" altLang="zh-TW" sz="2400" dirty="0">
                <a:solidFill>
                  <a:srgbClr val="FF0000"/>
                </a:solidFill>
                <a:latin typeface="华文细黑"/>
                <a:ea typeface="华文细黑"/>
                <a:cs typeface="华文细黑"/>
              </a:rPr>
              <a:t>(8-12)</a:t>
            </a:r>
            <a:r>
              <a:rPr lang="zh-CN" altLang="en-US" sz="2400" dirty="0">
                <a:solidFill>
                  <a:srgbClr val="FF0000"/>
                </a:solidFill>
                <a:latin typeface="华文细黑"/>
                <a:ea typeface="华文细黑"/>
                <a:cs typeface="华文细黑"/>
              </a:rPr>
              <a:t>并到</a:t>
            </a:r>
            <a:r>
              <a:rPr lang="zh-TW" altLang="en-US" sz="2400" dirty="0">
                <a:solidFill>
                  <a:srgbClr val="FF0000"/>
                </a:solidFill>
                <a:latin typeface="华文细黑"/>
                <a:ea typeface="华文细黑"/>
                <a:cs typeface="华文细黑"/>
              </a:rPr>
              <a:t>地</a:t>
            </a:r>
            <a:r>
              <a:rPr lang="zh-CN" altLang="en-US" sz="2400" dirty="0">
                <a:solidFill>
                  <a:srgbClr val="FF0000"/>
                </a:solidFill>
                <a:latin typeface="华文细黑"/>
                <a:ea typeface="华文细黑"/>
                <a:cs typeface="华文细黑"/>
              </a:rPr>
              <a:t>极</a:t>
            </a:r>
            <a:r>
              <a:rPr lang="en-US" altLang="zh-CN" sz="2400" dirty="0">
                <a:solidFill>
                  <a:srgbClr val="FF0000"/>
                </a:solidFill>
                <a:latin typeface="华文细黑"/>
                <a:ea typeface="华文细黑"/>
                <a:cs typeface="华文细黑"/>
              </a:rPr>
              <a:t>(</a:t>
            </a:r>
            <a:r>
              <a:rPr lang="en-US" altLang="zh-TW" sz="2400" dirty="0">
                <a:solidFill>
                  <a:srgbClr val="FF0000"/>
                </a:solidFill>
                <a:latin typeface="华文细黑"/>
                <a:ea typeface="华文细黑"/>
                <a:cs typeface="华文细黑"/>
              </a:rPr>
              <a:t>13-28)</a:t>
            </a:r>
            <a:r>
              <a:rPr lang="zh-CN" altLang="en-US" sz="2400" dirty="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五</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圣灵将</a:t>
            </a:r>
            <a:r>
              <a:rPr lang="zh-TW" altLang="en-US" sz="2400" dirty="0">
                <a:solidFill>
                  <a:srgbClr val="FF0000"/>
                </a:solidFill>
                <a:latin typeface="华文细黑"/>
                <a:ea typeface="华文细黑"/>
                <a:cs typeface="华文细黑"/>
              </a:rPr>
              <a:t>继续</a:t>
            </a:r>
            <a:r>
              <a:rPr lang="zh-CN" altLang="en-US" sz="2400" dirty="0">
                <a:solidFill>
                  <a:srgbClr val="FF0000"/>
                </a:solidFill>
                <a:latin typeface="华文细黑"/>
                <a:ea typeface="华文细黑"/>
                <a:cs typeface="华文细黑"/>
              </a:rPr>
              <a:t>在教会作工，书写使徒行传</a:t>
            </a:r>
            <a:r>
              <a:rPr lang="en-US" altLang="zh-CN" sz="2400" dirty="0">
                <a:solidFill>
                  <a:srgbClr val="FF0000"/>
                </a:solidFill>
                <a:latin typeface="华文细黑"/>
                <a:ea typeface="华文细黑"/>
                <a:cs typeface="华文细黑"/>
              </a:rPr>
              <a:t>28</a:t>
            </a:r>
            <a:r>
              <a:rPr lang="zh-CN" altLang="en-US" sz="2400" dirty="0">
                <a:solidFill>
                  <a:srgbClr val="FF0000"/>
                </a:solidFill>
                <a:latin typeface="华文细黑"/>
                <a:ea typeface="华文细黑"/>
                <a:cs typeface="华文细黑"/>
              </a:rPr>
              <a:t>章</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加上）。</a:t>
            </a:r>
            <a:endParaRPr lang="en-US" altLang="zh-CN" sz="2400" dirty="0">
              <a:solidFill>
                <a:srgbClr val="FF0000"/>
              </a:solidFill>
              <a:latin typeface="华文细黑"/>
              <a:ea typeface="华文细黑"/>
              <a:cs typeface="华文细黑"/>
            </a:endParaRPr>
          </a:p>
          <a:p>
            <a:r>
              <a:rPr lang="en-US" sz="2400" dirty="0">
                <a:latin typeface="Arial Narrow"/>
                <a:cs typeface="Arial Narrow"/>
              </a:rPr>
              <a:t>(1)Christ builds His Church(the Acts of the Spirit of Christ through the Apostles). (2)The Acts were the Spirit’s directing, controlling, and empowering ministry that founded and strengthened the church and caused it to grow. </a:t>
            </a:r>
          </a:p>
          <a:p>
            <a:r>
              <a:rPr lang="en-US" sz="2400" dirty="0">
                <a:latin typeface="Arial Narrow"/>
                <a:cs typeface="Arial Narrow"/>
              </a:rPr>
              <a:t>(3)The Acts is a time of transitions: from ministry of Jesus to that of the apostles; from the Old Covenant to the New Covenant; from Israel as God’s witness to the Church as God’s witness; from Judaism is going out and Church is coming in. </a:t>
            </a:r>
          </a:p>
          <a:p>
            <a:r>
              <a:rPr lang="en-US" sz="2400" dirty="0">
                <a:latin typeface="Arial Narrow"/>
                <a:cs typeface="Arial Narrow"/>
              </a:rPr>
              <a:t>(4)The Acts show the fulfillment of the Great Commission(1:8) from the witness to Jerusalem(1-8), to Judea and Samaria(8-12), and to the ends of earth(13-28). </a:t>
            </a:r>
          </a:p>
          <a:p>
            <a:r>
              <a:rPr lang="en-US" sz="2400" dirty="0">
                <a:latin typeface="Arial Narrow"/>
                <a:cs typeface="Arial Narrow"/>
              </a:rPr>
              <a:t>(5)The Acts are the continuing Acts of the Spirit in Churches in 28 chapters(plus).</a:t>
            </a:r>
            <a:endParaRPr lang="en-US" altLang="zh-TW" sz="2400" dirty="0">
              <a:latin typeface="Arial Narrow"/>
              <a:ea typeface="华文细黑"/>
              <a:cs typeface="Arial Narrow"/>
            </a:endParaRPr>
          </a:p>
        </p:txBody>
      </p:sp>
      <p:sp>
        <p:nvSpPr>
          <p:cNvPr id="10" name="TextBox 9"/>
          <p:cNvSpPr txBox="1"/>
          <p:nvPr/>
        </p:nvSpPr>
        <p:spPr>
          <a:xfrm>
            <a:off x="8573850" y="-73128"/>
            <a:ext cx="1101818" cy="523220"/>
          </a:xfrm>
          <a:prstGeom prst="rect">
            <a:avLst/>
          </a:prstGeom>
          <a:noFill/>
        </p:spPr>
        <p:txBody>
          <a:bodyPr wrap="square" rtlCol="0">
            <a:spAutoFit/>
          </a:bodyPr>
          <a:lstStyle/>
          <a:p>
            <a:r>
              <a:rPr lang="en-US" altLang="zh-CN" sz="2800" dirty="0" smtClean="0">
                <a:solidFill>
                  <a:srgbClr val="0000FF"/>
                </a:solidFill>
                <a:latin typeface="华文细黑"/>
                <a:ea typeface="华文细黑"/>
                <a:cs typeface="华文细黑"/>
              </a:rPr>
              <a:t>(2)</a:t>
            </a:r>
            <a:endParaRPr lang="en-US" sz="2800" dirty="0">
              <a:solidFill>
                <a:srgbClr val="0000FF"/>
              </a:solidFill>
              <a:latin typeface="华文细黑"/>
              <a:ea typeface="华文细黑"/>
              <a:cs typeface="华文细黑"/>
            </a:endParaRPr>
          </a:p>
        </p:txBody>
      </p:sp>
    </p:spTree>
    <p:extLst>
      <p:ext uri="{BB962C8B-B14F-4D97-AF65-F5344CB8AC3E}">
        <p14:creationId xmlns:p14="http://schemas.microsoft.com/office/powerpoint/2010/main" val="1691630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2"/>
            <a:ext cx="9144000" cy="862122"/>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22" name="TextBox 21"/>
          <p:cNvSpPr txBox="1"/>
          <p:nvPr/>
        </p:nvSpPr>
        <p:spPr>
          <a:xfrm>
            <a:off x="-86162" y="-13504"/>
            <a:ext cx="9153201" cy="954107"/>
          </a:xfrm>
          <a:prstGeom prst="rect">
            <a:avLst/>
          </a:prstGeom>
          <a:noFill/>
        </p:spPr>
        <p:txBody>
          <a:bodyPr wrap="square" rtlCol="0">
            <a:spAutoFit/>
          </a:bodyPr>
          <a:lstStyle/>
          <a:p>
            <a:r>
              <a:rPr lang="en-US" altLang="zh-CN" sz="2800" b="1" dirty="0" smtClean="0">
                <a:solidFill>
                  <a:srgbClr val="FF0000"/>
                </a:solidFill>
                <a:latin typeface="Arial Narrow"/>
                <a:ea typeface="华文细黑"/>
                <a:cs typeface="Arial Narrow"/>
              </a:rPr>
              <a:t>B</a:t>
            </a:r>
            <a:r>
              <a:rPr lang="zh-CN" altLang="en-US" sz="2800" b="1" dirty="0" smtClean="0">
                <a:solidFill>
                  <a:srgbClr val="FF0000"/>
                </a:solidFill>
                <a:latin typeface="Arial Narrow"/>
                <a:ea typeface="华文细黑"/>
                <a:cs typeface="Arial Narrow"/>
              </a:rPr>
              <a:t>。</a:t>
            </a:r>
            <a:r>
              <a:rPr lang="zh-CN" altLang="en-US" sz="2800" b="1" dirty="0">
                <a:solidFill>
                  <a:srgbClr val="FF0000"/>
                </a:solidFill>
                <a:latin typeface="华文细黑"/>
                <a:ea typeface="华文细黑"/>
                <a:cs typeface="华文细黑"/>
              </a:rPr>
              <a:t>彼西底的安提阿</a:t>
            </a:r>
            <a:r>
              <a:rPr lang="zh-CN" altLang="en-US" sz="2800" b="1" dirty="0" smtClean="0">
                <a:solidFill>
                  <a:srgbClr val="FF0000"/>
                </a:solidFill>
                <a:latin typeface="Arial Narrow"/>
                <a:ea typeface="华文细黑"/>
                <a:cs typeface="Arial Narrow"/>
              </a:rPr>
              <a:t>地理</a:t>
            </a:r>
            <a:r>
              <a:rPr lang="zh-CN" altLang="en-US" sz="2800" b="1" dirty="0">
                <a:solidFill>
                  <a:srgbClr val="FF0000"/>
                </a:solidFill>
                <a:latin typeface="Arial Narrow"/>
                <a:ea typeface="华文细黑"/>
                <a:cs typeface="Arial Narrow"/>
              </a:rPr>
              <a:t>位置</a:t>
            </a:r>
            <a:r>
              <a:rPr lang="zh-CN" altLang="en-US" sz="2800" b="1" dirty="0" smtClean="0">
                <a:solidFill>
                  <a:srgbClr val="FF0000"/>
                </a:solidFill>
                <a:latin typeface="Arial Narrow"/>
                <a:ea typeface="华文细黑"/>
                <a:cs typeface="Arial Narrow"/>
              </a:rPr>
              <a:t>。</a:t>
            </a:r>
            <a:endParaRPr lang="en-US" altLang="zh-CN" sz="2800" b="1" dirty="0" smtClean="0">
              <a:solidFill>
                <a:srgbClr val="FF0000"/>
              </a:solidFill>
              <a:latin typeface="Arial Narrow"/>
              <a:ea typeface="华文细黑"/>
              <a:cs typeface="Arial Narrow"/>
            </a:endParaRPr>
          </a:p>
          <a:p>
            <a:r>
              <a:rPr lang="en-US" sz="2800" b="1" dirty="0" smtClean="0">
                <a:latin typeface="Arial Narrow"/>
                <a:cs typeface="Arial Narrow"/>
              </a:rPr>
              <a:t>B. </a:t>
            </a:r>
            <a:r>
              <a:rPr lang="en-US" sz="2800" b="1" dirty="0" err="1" smtClean="0"/>
              <a:t>Pisidian</a:t>
            </a:r>
            <a:r>
              <a:rPr lang="en-US" sz="2800" b="1" dirty="0" smtClean="0"/>
              <a:t> Antioch</a:t>
            </a:r>
            <a:r>
              <a:rPr lang="en-US" sz="2800" b="1" dirty="0" smtClean="0">
                <a:latin typeface="Arial Narrow"/>
                <a:cs typeface="Arial Narrow"/>
              </a:rPr>
              <a:t> </a:t>
            </a:r>
            <a:r>
              <a:rPr lang="en-US" altLang="zh-CN" sz="2800" b="1" dirty="0" smtClean="0">
                <a:latin typeface="Arial Narrow"/>
                <a:cs typeface="Arial Narrow"/>
              </a:rPr>
              <a:t>l</a:t>
            </a:r>
            <a:r>
              <a:rPr lang="en-US" sz="2800" b="1" dirty="0" smtClean="0">
                <a:latin typeface="Arial Narrow"/>
                <a:cs typeface="Arial Narrow"/>
              </a:rPr>
              <a:t>ocation.</a:t>
            </a:r>
            <a:r>
              <a:rPr lang="en-US" sz="2800" dirty="0" smtClean="0">
                <a:latin typeface="Arial Narrow"/>
                <a:cs typeface="Arial Narrow"/>
              </a:rPr>
              <a:t> </a:t>
            </a:r>
            <a:endParaRPr lang="en-US" sz="2800" b="1" dirty="0">
              <a:latin typeface="Arial Narrow"/>
              <a:ea typeface="华文细黑"/>
              <a:cs typeface="Arial Narrow"/>
            </a:endParaRPr>
          </a:p>
        </p:txBody>
      </p:sp>
      <p:sp>
        <p:nvSpPr>
          <p:cNvPr id="12" name="TextBox 11"/>
          <p:cNvSpPr txBox="1"/>
          <p:nvPr/>
        </p:nvSpPr>
        <p:spPr>
          <a:xfrm>
            <a:off x="8576158" y="52513"/>
            <a:ext cx="1101818" cy="523220"/>
          </a:xfrm>
          <a:prstGeom prst="rect">
            <a:avLst/>
          </a:prstGeom>
          <a:noFill/>
        </p:spPr>
        <p:txBody>
          <a:bodyPr wrap="square" rtlCol="0">
            <a:spAutoFit/>
          </a:bodyPr>
          <a:lstStyle/>
          <a:p>
            <a:r>
              <a:rPr lang="en-US" altLang="zh-CN" sz="2800" dirty="0" smtClean="0">
                <a:solidFill>
                  <a:srgbClr val="0000FF"/>
                </a:solidFill>
                <a:latin typeface="华文细黑"/>
                <a:ea typeface="华文细黑"/>
                <a:cs typeface="华文细黑"/>
              </a:rPr>
              <a:t>(3)</a:t>
            </a:r>
            <a:endParaRPr lang="en-US" sz="2800" dirty="0">
              <a:solidFill>
                <a:srgbClr val="0000FF"/>
              </a:solidFill>
              <a:latin typeface="华文细黑"/>
              <a:ea typeface="华文细黑"/>
              <a:cs typeface="华文细黑"/>
            </a:endParaRPr>
          </a:p>
        </p:txBody>
      </p:sp>
      <p:pic>
        <p:nvPicPr>
          <p:cNvPr id="7" name="Picture 6"/>
          <p:cNvPicPr>
            <a:picLocks noChangeAspect="1"/>
          </p:cNvPicPr>
          <p:nvPr/>
        </p:nvPicPr>
        <p:blipFill>
          <a:blip r:embed="rId3"/>
          <a:stretch>
            <a:fillRect/>
          </a:stretch>
        </p:blipFill>
        <p:spPr>
          <a:xfrm>
            <a:off x="0" y="936017"/>
            <a:ext cx="9144000" cy="5603984"/>
          </a:xfrm>
          <a:prstGeom prst="rect">
            <a:avLst/>
          </a:prstGeom>
        </p:spPr>
      </p:pic>
      <p:sp>
        <p:nvSpPr>
          <p:cNvPr id="6" name="Donut 5"/>
          <p:cNvSpPr/>
          <p:nvPr/>
        </p:nvSpPr>
        <p:spPr>
          <a:xfrm>
            <a:off x="5926668" y="2573864"/>
            <a:ext cx="965199" cy="778933"/>
          </a:xfrm>
          <a:prstGeom prst="don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7644825" y="3285065"/>
            <a:ext cx="948266" cy="778933"/>
          </a:xfrm>
          <a:prstGeom prst="donu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38408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2"/>
            <a:ext cx="9144000" cy="862122"/>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22" name="TextBox 21"/>
          <p:cNvSpPr txBox="1"/>
          <p:nvPr/>
        </p:nvSpPr>
        <p:spPr>
          <a:xfrm>
            <a:off x="-86162" y="-13504"/>
            <a:ext cx="9153201" cy="523220"/>
          </a:xfrm>
          <a:prstGeom prst="rect">
            <a:avLst/>
          </a:prstGeom>
          <a:noFill/>
        </p:spPr>
        <p:txBody>
          <a:bodyPr wrap="square" rtlCol="0">
            <a:spAutoFit/>
          </a:bodyPr>
          <a:lstStyle/>
          <a:p>
            <a:r>
              <a:rPr lang="en-US" altLang="zh-CN" sz="2800" b="1" dirty="0" smtClean="0">
                <a:solidFill>
                  <a:srgbClr val="FF0000"/>
                </a:solidFill>
                <a:latin typeface="Arial Narrow"/>
                <a:ea typeface="华文细黑"/>
                <a:cs typeface="Arial Narrow"/>
              </a:rPr>
              <a:t>B</a:t>
            </a:r>
            <a:r>
              <a:rPr lang="zh-CN" altLang="en-US" sz="2800" b="1" dirty="0" smtClean="0">
                <a:solidFill>
                  <a:srgbClr val="FF0000"/>
                </a:solidFill>
                <a:latin typeface="Arial Narrow"/>
                <a:ea typeface="华文细黑"/>
                <a:cs typeface="Arial Narrow"/>
              </a:rPr>
              <a:t>。</a:t>
            </a:r>
            <a:r>
              <a:rPr lang="zh-CN" altLang="en-US" sz="2800" b="1" dirty="0">
                <a:solidFill>
                  <a:srgbClr val="FF0000"/>
                </a:solidFill>
                <a:latin typeface="华文细黑"/>
                <a:ea typeface="华文细黑"/>
                <a:cs typeface="华文细黑"/>
              </a:rPr>
              <a:t>彼西底的安提阿</a:t>
            </a:r>
            <a:r>
              <a:rPr lang="zh-CN" altLang="en-US" sz="2800" b="1" dirty="0" smtClean="0">
                <a:solidFill>
                  <a:srgbClr val="FF0000"/>
                </a:solidFill>
                <a:latin typeface="Arial Narrow"/>
                <a:ea typeface="华文细黑"/>
                <a:cs typeface="Arial Narrow"/>
              </a:rPr>
              <a:t>地理</a:t>
            </a:r>
            <a:r>
              <a:rPr lang="zh-CN" altLang="en-US" sz="2800" b="1" dirty="0">
                <a:solidFill>
                  <a:srgbClr val="FF0000"/>
                </a:solidFill>
                <a:latin typeface="Arial Narrow"/>
                <a:ea typeface="华文细黑"/>
                <a:cs typeface="Arial Narrow"/>
              </a:rPr>
              <a:t>位置。</a:t>
            </a:r>
            <a:r>
              <a:rPr lang="en-US" sz="2800" b="1" dirty="0" err="1" smtClean="0">
                <a:latin typeface="Arial Narrow"/>
                <a:cs typeface="Arial Narrow"/>
              </a:rPr>
              <a:t>B.</a:t>
            </a:r>
            <a:r>
              <a:rPr lang="en-US" sz="2800" b="1" dirty="0" err="1" smtClean="0"/>
              <a:t>Pisidian</a:t>
            </a:r>
            <a:r>
              <a:rPr lang="en-US" sz="2800" b="1" dirty="0" smtClean="0"/>
              <a:t> Antioch</a:t>
            </a:r>
            <a:r>
              <a:rPr lang="en-US" sz="2800" b="1" dirty="0" smtClean="0">
                <a:latin typeface="Arial Narrow"/>
                <a:cs typeface="Arial Narrow"/>
              </a:rPr>
              <a:t> </a:t>
            </a:r>
            <a:r>
              <a:rPr lang="en-US" altLang="zh-CN" sz="2800" b="1" dirty="0" smtClean="0">
                <a:latin typeface="Arial Narrow"/>
                <a:cs typeface="Arial Narrow"/>
              </a:rPr>
              <a:t>l</a:t>
            </a:r>
            <a:r>
              <a:rPr lang="en-US" sz="2800" b="1" dirty="0" smtClean="0">
                <a:latin typeface="Arial Narrow"/>
                <a:cs typeface="Arial Narrow"/>
              </a:rPr>
              <a:t>ocation.</a:t>
            </a:r>
            <a:r>
              <a:rPr lang="en-US" sz="2800" dirty="0" smtClean="0">
                <a:latin typeface="Arial Narrow"/>
                <a:cs typeface="Arial Narrow"/>
              </a:rPr>
              <a:t> </a:t>
            </a:r>
            <a:endParaRPr lang="en-US" sz="2800" b="1" dirty="0">
              <a:latin typeface="Arial Narrow"/>
              <a:ea typeface="华文细黑"/>
              <a:cs typeface="Arial Narrow"/>
            </a:endParaRPr>
          </a:p>
        </p:txBody>
      </p:sp>
      <p:sp>
        <p:nvSpPr>
          <p:cNvPr id="12" name="TextBox 11"/>
          <p:cNvSpPr txBox="1"/>
          <p:nvPr/>
        </p:nvSpPr>
        <p:spPr>
          <a:xfrm>
            <a:off x="8576158" y="52513"/>
            <a:ext cx="1101818" cy="523220"/>
          </a:xfrm>
          <a:prstGeom prst="rect">
            <a:avLst/>
          </a:prstGeom>
          <a:noFill/>
        </p:spPr>
        <p:txBody>
          <a:bodyPr wrap="square" rtlCol="0">
            <a:spAutoFit/>
          </a:bodyPr>
          <a:lstStyle/>
          <a:p>
            <a:r>
              <a:rPr lang="en-US" altLang="zh-CN" sz="2800" dirty="0" smtClean="0">
                <a:solidFill>
                  <a:srgbClr val="0000FF"/>
                </a:solidFill>
                <a:latin typeface="华文细黑"/>
                <a:ea typeface="华文细黑"/>
                <a:cs typeface="华文细黑"/>
              </a:rPr>
              <a:t>(4)</a:t>
            </a:r>
            <a:endParaRPr lang="en-US" sz="2800" dirty="0">
              <a:solidFill>
                <a:srgbClr val="0000FF"/>
              </a:solidFill>
              <a:latin typeface="华文细黑"/>
              <a:ea typeface="华文细黑"/>
              <a:cs typeface="华文细黑"/>
            </a:endParaRPr>
          </a:p>
        </p:txBody>
      </p:sp>
      <p:pic>
        <p:nvPicPr>
          <p:cNvPr id="6" name="Picture 5"/>
          <p:cNvPicPr>
            <a:picLocks noChangeAspect="1"/>
          </p:cNvPicPr>
          <p:nvPr/>
        </p:nvPicPr>
        <p:blipFill>
          <a:blip r:embed="rId3"/>
          <a:stretch>
            <a:fillRect/>
          </a:stretch>
        </p:blipFill>
        <p:spPr>
          <a:xfrm>
            <a:off x="279396" y="603293"/>
            <a:ext cx="8559803" cy="6254708"/>
          </a:xfrm>
          <a:prstGeom prst="rect">
            <a:avLst/>
          </a:prstGeom>
        </p:spPr>
      </p:pic>
      <p:sp>
        <p:nvSpPr>
          <p:cNvPr id="2" name="Donut 1"/>
          <p:cNvSpPr/>
          <p:nvPr/>
        </p:nvSpPr>
        <p:spPr>
          <a:xfrm>
            <a:off x="4927603" y="2523065"/>
            <a:ext cx="965199" cy="778933"/>
          </a:xfrm>
          <a:prstGeom prst="don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7366001" y="3809999"/>
            <a:ext cx="948266" cy="778933"/>
          </a:xfrm>
          <a:prstGeom prst="donu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166259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3"/>
            <a:ext cx="9144000" cy="959040"/>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17" name="TextBox 16"/>
          <p:cNvSpPr txBox="1"/>
          <p:nvPr/>
        </p:nvSpPr>
        <p:spPr>
          <a:xfrm>
            <a:off x="-9201" y="-5840"/>
            <a:ext cx="9153201" cy="954107"/>
          </a:xfrm>
          <a:prstGeom prst="rect">
            <a:avLst/>
          </a:prstGeom>
          <a:noFill/>
        </p:spPr>
        <p:txBody>
          <a:bodyPr wrap="square" rtlCol="0">
            <a:spAutoFit/>
          </a:bodyPr>
          <a:lstStyle/>
          <a:p>
            <a:r>
              <a:rPr lang="en-US" altLang="zh-CN" sz="2800" b="1" dirty="0" smtClean="0">
                <a:solidFill>
                  <a:srgbClr val="FF0000"/>
                </a:solidFill>
                <a:latin typeface="Arial Narrow"/>
                <a:ea typeface="华文细黑"/>
                <a:cs typeface="Arial Narrow"/>
              </a:rPr>
              <a:t>C</a:t>
            </a:r>
            <a:r>
              <a:rPr lang="zh-CN" altLang="en-US" sz="2800" b="1" dirty="0" smtClean="0">
                <a:solidFill>
                  <a:srgbClr val="FF0000"/>
                </a:solidFill>
                <a:latin typeface="Arial Narrow"/>
                <a:ea typeface="华文细黑"/>
                <a:cs typeface="Arial Narrow"/>
              </a:rPr>
              <a:t>。</a:t>
            </a:r>
            <a:r>
              <a:rPr lang="zh-CN" altLang="en-US" sz="2800" b="1" dirty="0">
                <a:solidFill>
                  <a:srgbClr val="FF0000"/>
                </a:solidFill>
                <a:latin typeface="华文细黑"/>
                <a:ea typeface="华文细黑"/>
                <a:cs typeface="华文细黑"/>
              </a:rPr>
              <a:t>彼西底的安提阿</a:t>
            </a:r>
            <a:r>
              <a:rPr lang="zh-CN" altLang="en-US" sz="2800" b="1" dirty="0" smtClean="0">
                <a:solidFill>
                  <a:srgbClr val="FF0000"/>
                </a:solidFill>
                <a:latin typeface="华文细黑"/>
                <a:ea typeface="华文细黑"/>
                <a:cs typeface="华文细黑"/>
              </a:rPr>
              <a:t>的历</a:t>
            </a:r>
            <a:r>
              <a:rPr lang="zh-CN" altLang="en-US" sz="2800" b="1" dirty="0" smtClean="0">
                <a:solidFill>
                  <a:srgbClr val="FF0000"/>
                </a:solidFill>
                <a:latin typeface="Arial Narrow"/>
                <a:ea typeface="华文细黑"/>
                <a:cs typeface="Arial Narrow"/>
              </a:rPr>
              <a:t>史背景。</a:t>
            </a:r>
            <a:endParaRPr lang="en-US" altLang="zh-CN" sz="2800" b="1" dirty="0" smtClean="0">
              <a:solidFill>
                <a:srgbClr val="FF0000"/>
              </a:solidFill>
              <a:latin typeface="Arial Narrow"/>
              <a:ea typeface="华文细黑"/>
              <a:cs typeface="Arial Narrow"/>
            </a:endParaRPr>
          </a:p>
          <a:p>
            <a:r>
              <a:rPr lang="en-US" sz="2800" b="1" dirty="0" smtClean="0">
                <a:latin typeface="Arial Narrow"/>
                <a:cs typeface="Arial Narrow"/>
              </a:rPr>
              <a:t>C</a:t>
            </a:r>
            <a:r>
              <a:rPr lang="en-US" sz="2800" b="1" dirty="0">
                <a:latin typeface="Arial Narrow"/>
                <a:cs typeface="Arial Narrow"/>
              </a:rPr>
              <a:t>. </a:t>
            </a:r>
            <a:r>
              <a:rPr lang="en-US" sz="2800" b="1" dirty="0" err="1"/>
              <a:t>Pisidian</a:t>
            </a:r>
            <a:r>
              <a:rPr lang="en-US" sz="2800" b="1" dirty="0"/>
              <a:t> </a:t>
            </a:r>
            <a:r>
              <a:rPr lang="en-US" sz="2800" b="1" dirty="0" smtClean="0"/>
              <a:t>Antioch</a:t>
            </a:r>
            <a:r>
              <a:rPr lang="en-US" sz="2800" b="1" dirty="0" smtClean="0">
                <a:latin typeface="Arial Narrow"/>
                <a:cs typeface="Arial Narrow"/>
              </a:rPr>
              <a:t> historical background</a:t>
            </a:r>
            <a:r>
              <a:rPr lang="en-US" sz="2800" dirty="0" smtClean="0">
                <a:latin typeface="Arial Narrow"/>
                <a:cs typeface="Arial Narrow"/>
              </a:rPr>
              <a:t>.</a:t>
            </a:r>
            <a:endParaRPr lang="en-US" sz="2800" b="1" dirty="0">
              <a:latin typeface="Arial Narrow"/>
              <a:ea typeface="华文细黑"/>
              <a:cs typeface="Arial Narrow"/>
            </a:endParaRPr>
          </a:p>
        </p:txBody>
      </p:sp>
      <p:sp>
        <p:nvSpPr>
          <p:cNvPr id="8" name="Rectangle 7"/>
          <p:cNvSpPr/>
          <p:nvPr/>
        </p:nvSpPr>
        <p:spPr>
          <a:xfrm>
            <a:off x="0" y="971695"/>
            <a:ext cx="9187896" cy="6001642"/>
          </a:xfrm>
          <a:prstGeom prst="rect">
            <a:avLst/>
          </a:prstGeom>
        </p:spPr>
        <p:txBody>
          <a:bodyPr wrap="square">
            <a:spAutoFit/>
          </a:bodyPr>
          <a:lstStyle/>
          <a:p>
            <a:pPr lvl="0"/>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一</a:t>
            </a:r>
            <a:r>
              <a:rPr lang="en-US" altLang="zh-CN"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彼</a:t>
            </a:r>
            <a:r>
              <a:rPr lang="zh-CN" altLang="en-US" sz="2400" dirty="0" smtClean="0">
                <a:solidFill>
                  <a:srgbClr val="FF0000"/>
                </a:solidFill>
                <a:latin typeface="华文细黑"/>
                <a:ea typeface="华文细黑"/>
                <a:cs typeface="华文细黑"/>
              </a:rPr>
              <a:t>西底的安提阿像叙利亚的安提阿，这个安提阿是由塞琉古创</a:t>
            </a:r>
            <a:r>
              <a:rPr lang="zh-CN" altLang="en-US" sz="2400" dirty="0">
                <a:solidFill>
                  <a:srgbClr val="FF0000"/>
                </a:solidFill>
                <a:latin typeface="华文细黑"/>
                <a:ea typeface="华文细黑"/>
                <a:cs typeface="华文细黑"/>
              </a:rPr>
              <a:t>立的。 </a:t>
            </a:r>
            <a:r>
              <a:rPr lang="zh-CN" altLang="en-US" sz="2400" dirty="0" smtClean="0">
                <a:solidFill>
                  <a:srgbClr val="FF0000"/>
                </a:solidFill>
                <a:latin typeface="华文细黑"/>
                <a:ea typeface="华文细黑"/>
                <a:cs typeface="华文细黑"/>
              </a:rPr>
              <a:t>它是小亚细亚南部加拉太省彼</a:t>
            </a:r>
            <a:r>
              <a:rPr lang="zh-CN" altLang="en-US" sz="2400" dirty="0">
                <a:solidFill>
                  <a:srgbClr val="FF0000"/>
                </a:solidFill>
                <a:latin typeface="华文细黑"/>
                <a:ea typeface="华文细黑"/>
                <a:cs typeface="华文细黑"/>
              </a:rPr>
              <a:t>西底</a:t>
            </a:r>
            <a:r>
              <a:rPr lang="zh-CN" altLang="en-US" sz="2400" dirty="0" smtClean="0">
                <a:solidFill>
                  <a:srgbClr val="FF0000"/>
                </a:solidFill>
                <a:latin typeface="华文细黑"/>
                <a:ea typeface="华文细黑"/>
                <a:cs typeface="华文细黑"/>
              </a:rPr>
              <a:t>的</a:t>
            </a:r>
            <a:r>
              <a:rPr lang="zh-CN" altLang="en-US" sz="2400" dirty="0">
                <a:solidFill>
                  <a:srgbClr val="FF0000"/>
                </a:solidFill>
                <a:latin typeface="华文细黑"/>
                <a:ea typeface="华文细黑"/>
                <a:cs typeface="华文细黑"/>
              </a:rPr>
              <a:t>首都。 </a:t>
            </a:r>
            <a:r>
              <a:rPr lang="zh-CN" altLang="en-US" sz="2400" dirty="0" smtClean="0">
                <a:solidFill>
                  <a:srgbClr val="FF0000"/>
                </a:solidFill>
                <a:latin typeface="华文细黑"/>
                <a:ea typeface="华文细黑"/>
                <a:cs typeface="华文细黑"/>
              </a:rPr>
              <a:t>离别加有</a:t>
            </a:r>
            <a:r>
              <a:rPr lang="en-US" altLang="zh-CN" sz="2400" dirty="0">
                <a:solidFill>
                  <a:srgbClr val="FF0000"/>
                </a:solidFill>
                <a:latin typeface="华文细黑"/>
                <a:ea typeface="华文细黑"/>
                <a:cs typeface="华文细黑"/>
              </a:rPr>
              <a:t>110</a:t>
            </a:r>
            <a:r>
              <a:rPr lang="zh-CN" altLang="en-US" sz="2400" dirty="0">
                <a:solidFill>
                  <a:srgbClr val="FF0000"/>
                </a:solidFill>
                <a:latin typeface="华文细黑"/>
                <a:ea typeface="华文细黑"/>
                <a:cs typeface="华文细黑"/>
              </a:rPr>
              <a:t>英里。</a:t>
            </a:r>
            <a:endParaRPr lang="en-US" altLang="zh-CN" sz="2400" dirty="0" smtClean="0">
              <a:solidFill>
                <a:srgbClr val="FF0000"/>
              </a:solidFill>
              <a:latin typeface="华文细黑"/>
              <a:ea typeface="华文细黑"/>
              <a:cs typeface="华文细黑"/>
            </a:endParaRPr>
          </a:p>
          <a:p>
            <a:pPr lvl="0"/>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二</a:t>
            </a:r>
            <a:r>
              <a:rPr lang="en-US" altLang="zh-CN"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彼</a:t>
            </a:r>
            <a:r>
              <a:rPr lang="zh-CN" altLang="en-US" sz="2400" dirty="0" smtClean="0">
                <a:solidFill>
                  <a:srgbClr val="FF0000"/>
                </a:solidFill>
                <a:latin typeface="华文细黑"/>
                <a:ea typeface="华文细黑"/>
                <a:cs typeface="华文细黑"/>
              </a:rPr>
              <a:t>西底的安提阿教会是由保罗创立的。 </a:t>
            </a:r>
            <a:r>
              <a:rPr lang="zh-CN" altLang="en-US" sz="2400" dirty="0">
                <a:solidFill>
                  <a:srgbClr val="FF0000"/>
                </a:solidFill>
                <a:latin typeface="华文细黑"/>
                <a:ea typeface="华文细黑"/>
                <a:cs typeface="华文细黑"/>
              </a:rPr>
              <a:t>他在那里的会堂里传道（</a:t>
            </a:r>
            <a:r>
              <a:rPr lang="en-US" altLang="zh-CN" sz="2400" dirty="0">
                <a:solidFill>
                  <a:srgbClr val="FF0000"/>
                </a:solidFill>
                <a:latin typeface="华文细黑"/>
                <a:ea typeface="华文细黑"/>
                <a:cs typeface="华文细黑"/>
              </a:rPr>
              <a:t>13:14</a:t>
            </a:r>
            <a:r>
              <a:rPr lang="zh-CN" altLang="en-US" sz="2400" dirty="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他回到那里坚固教会</a:t>
            </a:r>
            <a:r>
              <a:rPr lang="zh-CN" altLang="en-US" sz="2400" dirty="0">
                <a:solidFill>
                  <a:srgbClr val="FF0000"/>
                </a:solidFill>
                <a:latin typeface="华文细黑"/>
                <a:ea typeface="华文细黑"/>
                <a:cs typeface="华文细黑"/>
              </a:rPr>
              <a:t>（</a:t>
            </a:r>
            <a:r>
              <a:rPr lang="en-US" altLang="zh-CN" sz="2400" dirty="0">
                <a:solidFill>
                  <a:srgbClr val="FF0000"/>
                </a:solidFill>
                <a:latin typeface="华文细黑"/>
                <a:ea typeface="华文细黑"/>
                <a:cs typeface="华文细黑"/>
              </a:rPr>
              <a:t>14:21</a:t>
            </a:r>
            <a:r>
              <a:rPr lang="zh-CN" altLang="en-US" sz="2400" dirty="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pPr lvl="0"/>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三</a:t>
            </a:r>
            <a:r>
              <a:rPr lang="en-US" altLang="zh-CN"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彼西底的安提阿教会代表“</a:t>
            </a:r>
            <a:r>
              <a:rPr lang="zh-CN" altLang="en-US" sz="2400" dirty="0" smtClean="0">
                <a:solidFill>
                  <a:srgbClr val="FF0000"/>
                </a:solidFill>
                <a:latin typeface="华文细黑"/>
                <a:ea typeface="华文细黑"/>
                <a:cs typeface="华文细黑"/>
              </a:rPr>
              <a:t>福音的教会</a:t>
            </a:r>
            <a:r>
              <a:rPr lang="zh-CN" altLang="en-US" sz="2400" dirty="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pPr lvl="0"/>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四</a:t>
            </a:r>
            <a:r>
              <a:rPr lang="en-US" altLang="zh-CN"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彼西底的安提阿意思是“草地”（诗</a:t>
            </a:r>
            <a:r>
              <a:rPr lang="en-US" altLang="zh-CN" sz="2400" dirty="0" smtClean="0">
                <a:solidFill>
                  <a:srgbClr val="FF0000"/>
                </a:solidFill>
                <a:latin typeface="华文细黑"/>
                <a:ea typeface="华文细黑"/>
                <a:cs typeface="华文细黑"/>
              </a:rPr>
              <a:t>23:2a</a:t>
            </a:r>
            <a:r>
              <a:rPr lang="zh-CN" altLang="en-US" sz="2400" dirty="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r>
              <a:rPr lang="en-US" sz="2400" dirty="0" smtClean="0">
                <a:latin typeface="Arial Narrow"/>
                <a:cs typeface="Arial Narrow"/>
              </a:rPr>
              <a:t>(1) </a:t>
            </a:r>
            <a:r>
              <a:rPr lang="en-US" sz="2400" dirty="0" err="1" smtClean="0">
                <a:latin typeface="Arial Narrow"/>
                <a:cs typeface="Arial Narrow"/>
              </a:rPr>
              <a:t>Pisidian</a:t>
            </a:r>
            <a:r>
              <a:rPr lang="en-US" sz="2400" dirty="0" smtClean="0">
                <a:latin typeface="Arial Narrow"/>
                <a:cs typeface="Arial Narrow"/>
              </a:rPr>
              <a:t> </a:t>
            </a:r>
            <a:r>
              <a:rPr lang="en-US" sz="2400" dirty="0">
                <a:latin typeface="Arial Narrow"/>
                <a:cs typeface="Arial Narrow"/>
              </a:rPr>
              <a:t>Antioch like the Syrian Antioch, this Antioch was founded by </a:t>
            </a:r>
            <a:r>
              <a:rPr lang="en-US" sz="2400" dirty="0" err="1">
                <a:latin typeface="Arial Narrow"/>
                <a:cs typeface="Arial Narrow"/>
              </a:rPr>
              <a:t>Seleucus</a:t>
            </a:r>
            <a:r>
              <a:rPr lang="en-US" sz="2400" dirty="0">
                <a:latin typeface="Arial Narrow"/>
                <a:cs typeface="Arial Narrow"/>
              </a:rPr>
              <a:t> </a:t>
            </a:r>
            <a:r>
              <a:rPr lang="en-US" sz="2400" dirty="0" err="1">
                <a:latin typeface="Arial Narrow"/>
                <a:cs typeface="Arial Narrow"/>
              </a:rPr>
              <a:t>Nicator</a:t>
            </a:r>
            <a:r>
              <a:rPr lang="en-US" sz="2400" dirty="0">
                <a:latin typeface="Arial Narrow"/>
                <a:cs typeface="Arial Narrow"/>
              </a:rPr>
              <a:t>. It </a:t>
            </a:r>
            <a:r>
              <a:rPr lang="en-US" sz="2400" dirty="0" smtClean="0">
                <a:latin typeface="Arial Narrow"/>
                <a:cs typeface="Arial Narrow"/>
              </a:rPr>
              <a:t>was </a:t>
            </a:r>
            <a:r>
              <a:rPr lang="en-US" sz="2400" dirty="0">
                <a:latin typeface="Arial Narrow"/>
                <a:cs typeface="Arial Narrow"/>
              </a:rPr>
              <a:t>capital of </a:t>
            </a:r>
            <a:r>
              <a:rPr lang="en-US" sz="2400" dirty="0" err="1">
                <a:latin typeface="Arial Narrow"/>
                <a:cs typeface="Arial Narrow"/>
              </a:rPr>
              <a:t>Pisidia</a:t>
            </a:r>
            <a:r>
              <a:rPr lang="en-US" sz="2400" dirty="0">
                <a:latin typeface="Arial Narrow"/>
                <a:cs typeface="Arial Narrow"/>
              </a:rPr>
              <a:t> in the province of Galatia in southern </a:t>
            </a:r>
            <a:r>
              <a:rPr lang="en-US" sz="2400" dirty="0" smtClean="0">
                <a:latin typeface="Arial Narrow"/>
                <a:cs typeface="Arial Narrow"/>
              </a:rPr>
              <a:t>Asia </a:t>
            </a:r>
            <a:r>
              <a:rPr lang="en-US" sz="2400" dirty="0">
                <a:latin typeface="Arial Narrow"/>
                <a:cs typeface="Arial Narrow"/>
              </a:rPr>
              <a:t>Minor</a:t>
            </a:r>
            <a:r>
              <a:rPr lang="en-US" sz="2400" dirty="0" smtClean="0">
                <a:latin typeface="Arial Narrow"/>
                <a:cs typeface="Arial Narrow"/>
              </a:rPr>
              <a:t>. </a:t>
            </a:r>
          </a:p>
          <a:p>
            <a:r>
              <a:rPr lang="en-US" sz="2400" dirty="0" smtClean="0">
                <a:latin typeface="Arial Narrow"/>
                <a:cs typeface="Arial Narrow"/>
              </a:rPr>
              <a:t>(</a:t>
            </a:r>
            <a:r>
              <a:rPr lang="en-US" sz="2400" dirty="0">
                <a:latin typeface="Arial Narrow"/>
                <a:cs typeface="Arial Narrow"/>
              </a:rPr>
              <a:t>2) </a:t>
            </a:r>
            <a:r>
              <a:rPr lang="en-US" sz="2400" dirty="0" err="1">
                <a:latin typeface="Arial Narrow"/>
                <a:cs typeface="Arial Narrow"/>
              </a:rPr>
              <a:t>Pisidian</a:t>
            </a:r>
            <a:r>
              <a:rPr lang="en-US" sz="2400" dirty="0">
                <a:latin typeface="Arial Narrow"/>
                <a:cs typeface="Arial Narrow"/>
              </a:rPr>
              <a:t> Antioch church was founded by Paul. </a:t>
            </a:r>
            <a:endParaRPr lang="en-US" sz="2400" dirty="0" smtClean="0">
              <a:latin typeface="Arial Narrow"/>
              <a:cs typeface="Arial Narrow"/>
            </a:endParaRPr>
          </a:p>
          <a:p>
            <a:r>
              <a:rPr lang="en-US" sz="2400" dirty="0" smtClean="0">
                <a:latin typeface="Arial Narrow"/>
                <a:cs typeface="Arial Narrow"/>
              </a:rPr>
              <a:t>He </a:t>
            </a:r>
            <a:r>
              <a:rPr lang="en-US" sz="2400" dirty="0">
                <a:latin typeface="Arial Narrow"/>
                <a:cs typeface="Arial Narrow"/>
              </a:rPr>
              <a:t>preached in a synagogue there(13:14)</a:t>
            </a:r>
            <a:r>
              <a:rPr lang="en-US" sz="2400" dirty="0" smtClean="0">
                <a:latin typeface="Arial Narrow"/>
                <a:cs typeface="Arial Narrow"/>
              </a:rPr>
              <a:t>.He </a:t>
            </a:r>
          </a:p>
          <a:p>
            <a:r>
              <a:rPr lang="en-US" sz="2400" dirty="0" smtClean="0">
                <a:latin typeface="Arial Narrow"/>
                <a:cs typeface="Arial Narrow"/>
              </a:rPr>
              <a:t>returned </a:t>
            </a:r>
            <a:r>
              <a:rPr lang="en-US" sz="2400" dirty="0">
                <a:latin typeface="Arial Narrow"/>
                <a:cs typeface="Arial Narrow"/>
              </a:rPr>
              <a:t>there to strengthen the church(14:21). </a:t>
            </a:r>
            <a:endParaRPr lang="en-US" sz="2400" dirty="0" smtClean="0">
              <a:latin typeface="Arial Narrow"/>
              <a:cs typeface="Arial Narrow"/>
            </a:endParaRPr>
          </a:p>
          <a:p>
            <a:r>
              <a:rPr lang="en-US" sz="2400" dirty="0" smtClean="0">
                <a:latin typeface="Arial Narrow"/>
                <a:cs typeface="Arial Narrow"/>
              </a:rPr>
              <a:t>(</a:t>
            </a:r>
            <a:r>
              <a:rPr lang="en-US" sz="2400" dirty="0">
                <a:latin typeface="Arial Narrow"/>
                <a:cs typeface="Arial Narrow"/>
              </a:rPr>
              <a:t>3) </a:t>
            </a:r>
            <a:r>
              <a:rPr lang="en-US" sz="2400" dirty="0" err="1">
                <a:latin typeface="Arial Narrow"/>
                <a:cs typeface="Arial Narrow"/>
              </a:rPr>
              <a:t>Pisidian</a:t>
            </a:r>
            <a:r>
              <a:rPr lang="en-US" sz="2400" dirty="0">
                <a:latin typeface="Arial Narrow"/>
                <a:cs typeface="Arial Narrow"/>
              </a:rPr>
              <a:t> Antioch church represents </a:t>
            </a:r>
            <a:r>
              <a:rPr lang="en-US" sz="2400" dirty="0" err="1" smtClean="0">
                <a:latin typeface="Arial Narrow"/>
                <a:cs typeface="Arial Narrow"/>
              </a:rPr>
              <a:t>the“</a:t>
            </a:r>
            <a:r>
              <a:rPr lang="en-US" sz="2400" dirty="0" err="1">
                <a:latin typeface="Arial Narrow"/>
                <a:cs typeface="Arial Narrow"/>
              </a:rPr>
              <a:t>Gospel</a:t>
            </a:r>
            <a:r>
              <a:rPr lang="en-US" sz="2400" dirty="0">
                <a:latin typeface="Arial Narrow"/>
                <a:cs typeface="Arial Narrow"/>
              </a:rPr>
              <a:t> </a:t>
            </a:r>
            <a:endParaRPr lang="en-US" sz="2400" dirty="0" smtClean="0">
              <a:latin typeface="Arial Narrow"/>
              <a:cs typeface="Arial Narrow"/>
            </a:endParaRPr>
          </a:p>
          <a:p>
            <a:r>
              <a:rPr lang="en-US" sz="2400" dirty="0" smtClean="0">
                <a:latin typeface="Arial Narrow"/>
                <a:cs typeface="Arial Narrow"/>
              </a:rPr>
              <a:t>Church</a:t>
            </a:r>
            <a:r>
              <a:rPr lang="en-US" sz="2400" dirty="0">
                <a:latin typeface="Arial Narrow"/>
                <a:cs typeface="Arial Narrow"/>
              </a:rPr>
              <a:t>”. </a:t>
            </a:r>
            <a:endParaRPr lang="en-US" sz="2400" dirty="0" smtClean="0">
              <a:latin typeface="Arial Narrow"/>
              <a:cs typeface="Arial Narrow"/>
            </a:endParaRPr>
          </a:p>
          <a:p>
            <a:r>
              <a:rPr lang="en-US" sz="2400" dirty="0" smtClean="0">
                <a:latin typeface="Arial Narrow"/>
                <a:cs typeface="Arial Narrow"/>
              </a:rPr>
              <a:t>(</a:t>
            </a:r>
            <a:r>
              <a:rPr lang="en-US" sz="2400" dirty="0">
                <a:latin typeface="Arial Narrow"/>
                <a:cs typeface="Arial Narrow"/>
              </a:rPr>
              <a:t>4) </a:t>
            </a:r>
            <a:r>
              <a:rPr lang="en-US" sz="2400" dirty="0" err="1">
                <a:latin typeface="Arial Narrow"/>
                <a:cs typeface="Arial Narrow"/>
              </a:rPr>
              <a:t>Pisidian</a:t>
            </a:r>
            <a:r>
              <a:rPr lang="en-US" sz="2400" dirty="0">
                <a:latin typeface="Arial Narrow"/>
                <a:cs typeface="Arial Narrow"/>
              </a:rPr>
              <a:t> Antioch means “grassy meadows</a:t>
            </a:r>
            <a:r>
              <a:rPr lang="en-US" sz="2400" dirty="0" smtClean="0">
                <a:latin typeface="Arial Narrow"/>
                <a:cs typeface="Arial Narrow"/>
              </a:rPr>
              <a:t>”</a:t>
            </a:r>
          </a:p>
          <a:p>
            <a:r>
              <a:rPr lang="en-US" sz="2400" dirty="0" smtClean="0">
                <a:latin typeface="Arial Narrow"/>
                <a:cs typeface="Arial Narrow"/>
              </a:rPr>
              <a:t>(</a:t>
            </a:r>
            <a:r>
              <a:rPr lang="en-US" sz="2400" dirty="0">
                <a:latin typeface="Arial Narrow"/>
                <a:cs typeface="Arial Narrow"/>
              </a:rPr>
              <a:t>Ps.23:2a). </a:t>
            </a:r>
          </a:p>
        </p:txBody>
      </p:sp>
      <p:sp>
        <p:nvSpPr>
          <p:cNvPr id="10" name="TextBox 9"/>
          <p:cNvSpPr txBox="1"/>
          <p:nvPr/>
        </p:nvSpPr>
        <p:spPr>
          <a:xfrm>
            <a:off x="8516130" y="-28894"/>
            <a:ext cx="1101818" cy="523220"/>
          </a:xfrm>
          <a:prstGeom prst="rect">
            <a:avLst/>
          </a:prstGeom>
          <a:noFill/>
        </p:spPr>
        <p:txBody>
          <a:bodyPr wrap="square" rtlCol="0">
            <a:spAutoFit/>
          </a:bodyPr>
          <a:lstStyle/>
          <a:p>
            <a:r>
              <a:rPr lang="en-US" altLang="zh-CN" sz="2800" dirty="0" smtClean="0">
                <a:solidFill>
                  <a:srgbClr val="0000FF"/>
                </a:solidFill>
                <a:latin typeface="华文细黑"/>
                <a:ea typeface="华文细黑"/>
                <a:cs typeface="华文细黑"/>
              </a:rPr>
              <a:t>(5)</a:t>
            </a:r>
            <a:endParaRPr lang="en-US" sz="2800" dirty="0">
              <a:solidFill>
                <a:srgbClr val="0000FF"/>
              </a:solidFill>
              <a:latin typeface="华文细黑"/>
              <a:ea typeface="华文细黑"/>
              <a:cs typeface="华文细黑"/>
            </a:endParaRPr>
          </a:p>
        </p:txBody>
      </p:sp>
      <p:pic>
        <p:nvPicPr>
          <p:cNvPr id="5" name="Picture 4"/>
          <p:cNvPicPr>
            <a:picLocks noChangeAspect="1"/>
          </p:cNvPicPr>
          <p:nvPr/>
        </p:nvPicPr>
        <p:blipFill>
          <a:blip r:embed="rId3"/>
          <a:stretch>
            <a:fillRect/>
          </a:stretch>
        </p:blipFill>
        <p:spPr>
          <a:xfrm>
            <a:off x="5687304" y="4267200"/>
            <a:ext cx="3453004" cy="2590799"/>
          </a:xfrm>
          <a:prstGeom prst="rect">
            <a:avLst/>
          </a:prstGeom>
        </p:spPr>
      </p:pic>
    </p:spTree>
    <p:extLst>
      <p:ext uri="{BB962C8B-B14F-4D97-AF65-F5344CB8AC3E}">
        <p14:creationId xmlns:p14="http://schemas.microsoft.com/office/powerpoint/2010/main" val="22615850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1649" y="521904"/>
            <a:ext cx="9175649" cy="3046988"/>
          </a:xfrm>
          <a:prstGeom prst="rect">
            <a:avLst/>
          </a:prstGeom>
        </p:spPr>
        <p:txBody>
          <a:bodyPr wrap="square">
            <a:spAutoFit/>
          </a:bodyPr>
          <a:lstStyle/>
          <a:p>
            <a:r>
              <a:rPr lang="zh-TW" altLang="en-US" sz="2400" dirty="0" smtClean="0">
                <a:solidFill>
                  <a:srgbClr val="FF0000"/>
                </a:solidFill>
                <a:latin typeface="华文细黑"/>
                <a:ea typeface="华文细黑"/>
                <a:cs typeface="华文细黑"/>
              </a:rPr>
              <a:t>这是保罗在</a:t>
            </a:r>
            <a:r>
              <a:rPr lang="zh-TW" altLang="en-US" sz="2400" dirty="0">
                <a:solidFill>
                  <a:srgbClr val="FF0000"/>
                </a:solidFill>
                <a:latin typeface="华文细黑"/>
                <a:ea typeface="华文细黑"/>
                <a:cs typeface="华文细黑"/>
              </a:rPr>
              <a:t>“使徒行传</a:t>
            </a:r>
            <a:r>
              <a:rPr lang="zh-TW" altLang="en-US" sz="2400" dirty="0" smtClean="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(13:16</a:t>
            </a:r>
            <a:r>
              <a:rPr lang="en-US" altLang="zh-TW" sz="2400" dirty="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52;</a:t>
            </a:r>
            <a:r>
              <a:rPr lang="zh-CN" altLang="en-US" sz="2400" dirty="0" smtClean="0">
                <a:solidFill>
                  <a:srgbClr val="FF0000"/>
                </a:solidFill>
                <a:latin typeface="华文细黑"/>
                <a:ea typeface="华文细黑"/>
                <a:cs typeface="华文细黑"/>
              </a:rPr>
              <a:t>路</a:t>
            </a:r>
            <a:r>
              <a:rPr lang="en-US" altLang="zh-TW" sz="2400" dirty="0" smtClean="0">
                <a:solidFill>
                  <a:srgbClr val="FF0000"/>
                </a:solidFill>
                <a:latin typeface="华文细黑"/>
                <a:ea typeface="华文细黑"/>
                <a:cs typeface="华文细黑"/>
              </a:rPr>
              <a:t>4:18;</a:t>
            </a:r>
            <a:r>
              <a:rPr lang="zh-CN" altLang="en-US" sz="2400" dirty="0" smtClean="0">
                <a:solidFill>
                  <a:srgbClr val="FF0000"/>
                </a:solidFill>
                <a:latin typeface="华文细黑"/>
                <a:ea typeface="华文细黑"/>
                <a:cs typeface="华文细黑"/>
              </a:rPr>
              <a:t>赛</a:t>
            </a:r>
            <a:r>
              <a:rPr lang="en-US" altLang="zh-TW" sz="2400" dirty="0" smtClean="0">
                <a:solidFill>
                  <a:srgbClr val="FF0000"/>
                </a:solidFill>
                <a:latin typeface="华文细黑"/>
                <a:ea typeface="华文细黑"/>
                <a:cs typeface="华文细黑"/>
              </a:rPr>
              <a:t>61:1)</a:t>
            </a:r>
            <a:r>
              <a:rPr lang="zh-TW" altLang="en-US" sz="2400" dirty="0" smtClean="0">
                <a:solidFill>
                  <a:srgbClr val="FF0000"/>
                </a:solidFill>
                <a:latin typeface="华文细黑"/>
                <a:ea typeface="华文细黑"/>
                <a:cs typeface="华文细黑"/>
              </a:rPr>
              <a:t>中记载</a:t>
            </a:r>
            <a:r>
              <a:rPr lang="zh-TW" altLang="en-US" sz="2400" dirty="0">
                <a:solidFill>
                  <a:srgbClr val="FF0000"/>
                </a:solidFill>
                <a:latin typeface="华文细黑"/>
                <a:ea typeface="华文细黑"/>
                <a:cs typeface="华文细黑"/>
              </a:rPr>
              <a:t>的第一个讲道。 他的讲道有三个部分</a:t>
            </a:r>
            <a:r>
              <a:rPr lang="zh-TW"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en-US" altLang="zh-TW" sz="2400" b="1" dirty="0" smtClean="0">
                <a:solidFill>
                  <a:srgbClr val="FF0000"/>
                </a:solidFill>
                <a:latin typeface="华文细黑"/>
                <a:ea typeface="华文细黑"/>
                <a:cs typeface="华文细黑"/>
              </a:rPr>
              <a:t>A</a:t>
            </a:r>
            <a:r>
              <a:rPr lang="zh-CN" altLang="en-US" sz="2400" b="1" dirty="0" smtClean="0">
                <a:solidFill>
                  <a:srgbClr val="FF0000"/>
                </a:solidFill>
                <a:latin typeface="华文细黑"/>
                <a:ea typeface="华文细黑"/>
                <a:cs typeface="华文细黑"/>
              </a:rPr>
              <a:t>。</a:t>
            </a:r>
            <a:r>
              <a:rPr lang="zh-CN" altLang="en-US" sz="2400" b="1" dirty="0">
                <a:solidFill>
                  <a:srgbClr val="FF0000"/>
                </a:solidFill>
                <a:latin typeface="华文细黑"/>
                <a:ea typeface="华文细黑"/>
                <a:cs typeface="华文细黑"/>
              </a:rPr>
              <a:t>准备</a:t>
            </a:r>
            <a:r>
              <a:rPr lang="zh-CN" altLang="en-US" sz="2400" dirty="0">
                <a:solidFill>
                  <a:srgbClr val="FF0000"/>
                </a:solidFill>
                <a:latin typeface="华文细黑"/>
                <a:ea typeface="华文细黑"/>
                <a:cs typeface="华文细黑"/>
              </a:rPr>
              <a:t>（</a:t>
            </a:r>
            <a:r>
              <a:rPr lang="en-US" sz="2400" dirty="0" smtClean="0">
                <a:solidFill>
                  <a:srgbClr val="FF0000"/>
                </a:solidFill>
                <a:latin typeface="华文细黑"/>
                <a:ea typeface="华文细黑"/>
                <a:cs typeface="华文细黑"/>
              </a:rPr>
              <a:t>13</a:t>
            </a:r>
            <a:r>
              <a:rPr lang="en-US" sz="2400" dirty="0">
                <a:solidFill>
                  <a:srgbClr val="FF0000"/>
                </a:solidFill>
                <a:latin typeface="华文细黑"/>
                <a:ea typeface="华文细黑"/>
                <a:cs typeface="华文细黑"/>
              </a:rPr>
              <a:t>:</a:t>
            </a:r>
            <a:r>
              <a:rPr lang="en-US" sz="2400" dirty="0" smtClean="0">
                <a:solidFill>
                  <a:srgbClr val="FF0000"/>
                </a:solidFill>
                <a:latin typeface="华文细黑"/>
                <a:ea typeface="华文细黑"/>
                <a:cs typeface="华文细黑"/>
              </a:rPr>
              <a:t>16</a:t>
            </a:r>
            <a:r>
              <a:rPr lang="en-US" sz="2400" dirty="0">
                <a:solidFill>
                  <a:srgbClr val="FF0000"/>
                </a:solidFill>
                <a:latin typeface="华文细黑"/>
                <a:ea typeface="华文细黑"/>
                <a:cs typeface="华文细黑"/>
              </a:rPr>
              <a:t>-25</a:t>
            </a:r>
            <a:r>
              <a:rPr lang="zh-CN" altLang="en-US" sz="2400" dirty="0">
                <a:solidFill>
                  <a:srgbClr val="FF0000"/>
                </a:solidFill>
                <a:latin typeface="华文细黑"/>
                <a:ea typeface="华文细黑"/>
                <a:cs typeface="华文细黑"/>
              </a:rPr>
              <a:t>）保罗回顾了以色列的历史。历史是他（神）的故事。神一直在为应许的弥赛亚的到来做准备，但以色列民族经常背逆神。（</a:t>
            </a:r>
            <a:r>
              <a:rPr lang="en-US" sz="2400" dirty="0">
                <a:solidFill>
                  <a:srgbClr val="FF0000"/>
                </a:solidFill>
                <a:latin typeface="华文细黑"/>
                <a:ea typeface="华文细黑"/>
                <a:cs typeface="华文细黑"/>
              </a:rPr>
              <a:t>1</a:t>
            </a:r>
            <a:r>
              <a:rPr lang="zh-CN" altLang="en-US" sz="2400" dirty="0">
                <a:solidFill>
                  <a:srgbClr val="FF0000"/>
                </a:solidFill>
                <a:latin typeface="华文细黑"/>
                <a:ea typeface="华文细黑"/>
                <a:cs typeface="华文细黑"/>
              </a:rPr>
              <a:t>）神的大能引领他们出了埃及（</a:t>
            </a:r>
            <a:r>
              <a:rPr lang="en-US" sz="2400" dirty="0" smtClean="0">
                <a:solidFill>
                  <a:srgbClr val="FF0000"/>
                </a:solidFill>
                <a:latin typeface="华文细黑"/>
                <a:ea typeface="华文细黑"/>
                <a:cs typeface="华文细黑"/>
              </a:rPr>
              <a:t>13</a:t>
            </a:r>
            <a:r>
              <a:rPr lang="en-US" sz="2400" dirty="0">
                <a:solidFill>
                  <a:srgbClr val="FF0000"/>
                </a:solidFill>
                <a:latin typeface="华文细黑"/>
                <a:ea typeface="华文细黑"/>
                <a:cs typeface="华文细黑"/>
              </a:rPr>
              <a:t>:</a:t>
            </a:r>
            <a:r>
              <a:rPr lang="en-US" sz="2400" dirty="0" smtClean="0">
                <a:solidFill>
                  <a:srgbClr val="FF0000"/>
                </a:solidFill>
                <a:latin typeface="华文细黑"/>
                <a:ea typeface="华文细黑"/>
                <a:cs typeface="华文细黑"/>
              </a:rPr>
              <a:t>17</a:t>
            </a:r>
            <a:r>
              <a:rPr lang="zh-CN" altLang="en-US" sz="2400" dirty="0">
                <a:solidFill>
                  <a:srgbClr val="FF0000"/>
                </a:solidFill>
                <a:latin typeface="华文细黑"/>
                <a:ea typeface="华文细黑"/>
                <a:cs typeface="华文细黑"/>
              </a:rPr>
              <a:t>）（</a:t>
            </a:r>
            <a:r>
              <a:rPr lang="en-US" sz="2400" dirty="0">
                <a:solidFill>
                  <a:srgbClr val="FF0000"/>
                </a:solidFill>
                <a:latin typeface="华文细黑"/>
                <a:ea typeface="华文细黑"/>
                <a:cs typeface="华文细黑"/>
              </a:rPr>
              <a:t>2</a:t>
            </a:r>
            <a:r>
              <a:rPr lang="zh-CN" altLang="en-US" sz="2400" dirty="0">
                <a:solidFill>
                  <a:srgbClr val="FF0000"/>
                </a:solidFill>
                <a:latin typeface="华文细黑"/>
                <a:ea typeface="华文细黑"/>
                <a:cs typeface="华文细黑"/>
              </a:rPr>
              <a:t>）神的忍耐忍受了他们在旷野的行为。（</a:t>
            </a:r>
            <a:r>
              <a:rPr lang="en-US" sz="2400" dirty="0">
                <a:solidFill>
                  <a:srgbClr val="FF0000"/>
                </a:solidFill>
                <a:latin typeface="华文细黑"/>
                <a:ea typeface="华文细黑"/>
                <a:cs typeface="华文细黑"/>
              </a:rPr>
              <a:t>3</a:t>
            </a:r>
            <a:r>
              <a:rPr lang="zh-CN" altLang="en-US" sz="2400" dirty="0">
                <a:solidFill>
                  <a:srgbClr val="FF0000"/>
                </a:solidFill>
                <a:latin typeface="华文细黑"/>
                <a:ea typeface="华文细黑"/>
                <a:cs typeface="华文细黑"/>
              </a:rPr>
              <a:t>）神的供应，给他们迦南，士师，先知撒母耳，扫罗王，大卫王（一个寻求神心意的人，愿意做所有神要他做的事），传悔改和洗礼的施洗约翰和救主耶稣。</a:t>
            </a:r>
            <a:endParaRPr lang="en-US" sz="2400" dirty="0">
              <a:solidFill>
                <a:srgbClr val="FF0000"/>
              </a:solidFill>
              <a:latin typeface="华文细黑"/>
              <a:ea typeface="华文细黑"/>
              <a:cs typeface="华文细黑"/>
            </a:endParaRPr>
          </a:p>
        </p:txBody>
      </p:sp>
      <p:sp>
        <p:nvSpPr>
          <p:cNvPr id="4" name="Rectangle 3"/>
          <p:cNvSpPr/>
          <p:nvPr/>
        </p:nvSpPr>
        <p:spPr>
          <a:xfrm>
            <a:off x="0" y="-7904"/>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一。基督之灵的称许。</a:t>
            </a:r>
            <a:r>
              <a:rPr lang="en-US" sz="2800" b="1" dirty="0" smtClean="0">
                <a:latin typeface="Arial Narrow"/>
                <a:cs typeface="Arial Narrow"/>
              </a:rPr>
              <a:t>1. Spirit of Christ’s </a:t>
            </a:r>
            <a:r>
              <a:rPr lang="en-US" sz="2800" b="1" dirty="0">
                <a:latin typeface="Arial Narrow"/>
                <a:cs typeface="Arial Narrow"/>
              </a:rPr>
              <a:t>commendation</a:t>
            </a:r>
            <a:r>
              <a:rPr lang="en-US" sz="2800" b="1" dirty="0" smtClean="0">
                <a:latin typeface="Arial Narrow"/>
                <a:cs typeface="Arial Narrow"/>
              </a:rPr>
              <a:t>.</a:t>
            </a:r>
            <a:endParaRPr lang="en-US" sz="2800" dirty="0">
              <a:latin typeface="Arial Narrow"/>
              <a:cs typeface="Arial Narrow"/>
            </a:endParaRPr>
          </a:p>
        </p:txBody>
      </p:sp>
      <p:sp>
        <p:nvSpPr>
          <p:cNvPr id="7" name="TextBox 6"/>
          <p:cNvSpPr txBox="1"/>
          <p:nvPr/>
        </p:nvSpPr>
        <p:spPr>
          <a:xfrm>
            <a:off x="8587544" y="-80780"/>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a:solidFill>
                  <a:srgbClr val="0000FF"/>
                </a:solidFill>
                <a:latin typeface="Times"/>
                <a:cs typeface="Times"/>
              </a:rPr>
              <a:t>6</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
        <p:nvSpPr>
          <p:cNvPr id="8" name="Rectangle 7"/>
          <p:cNvSpPr/>
          <p:nvPr/>
        </p:nvSpPr>
        <p:spPr>
          <a:xfrm>
            <a:off x="0" y="3489014"/>
            <a:ext cx="9144000" cy="3416320"/>
          </a:xfrm>
          <a:prstGeom prst="rect">
            <a:avLst/>
          </a:prstGeom>
        </p:spPr>
        <p:txBody>
          <a:bodyPr wrap="square">
            <a:spAutoFit/>
          </a:bodyPr>
          <a:lstStyle/>
          <a:p>
            <a:r>
              <a:rPr lang="en-US" altLang="zh-CN" sz="2400" dirty="0" smtClean="0">
                <a:latin typeface="Arial Narrow"/>
                <a:cs typeface="Arial Narrow"/>
              </a:rPr>
              <a:t>This </a:t>
            </a:r>
            <a:r>
              <a:rPr lang="en-US" sz="2400" dirty="0" smtClean="0">
                <a:latin typeface="Arial Narrow"/>
                <a:cs typeface="Arial Narrow"/>
              </a:rPr>
              <a:t>is </a:t>
            </a:r>
            <a:r>
              <a:rPr lang="en-US" sz="2400" dirty="0">
                <a:latin typeface="Arial Narrow"/>
                <a:cs typeface="Arial Narrow"/>
              </a:rPr>
              <a:t>the first of Paul’s sermons recorded in the book of Acts(13:16-</a:t>
            </a:r>
            <a:r>
              <a:rPr lang="en-US" sz="2400" dirty="0" smtClean="0">
                <a:latin typeface="Arial Narrow"/>
                <a:cs typeface="Arial Narrow"/>
              </a:rPr>
              <a:t>52;</a:t>
            </a:r>
            <a:r>
              <a:rPr lang="en-US" sz="2400" dirty="0">
                <a:latin typeface="Arial Narrow"/>
                <a:cs typeface="Arial Narrow"/>
              </a:rPr>
              <a:t> Cf.Lk.4:18;Is.61:1 </a:t>
            </a:r>
            <a:r>
              <a:rPr lang="en-US" sz="2400" dirty="0" smtClean="0">
                <a:latin typeface="Arial Narrow"/>
                <a:cs typeface="Arial Narrow"/>
              </a:rPr>
              <a:t>)</a:t>
            </a:r>
            <a:r>
              <a:rPr lang="en-US" sz="2400" dirty="0">
                <a:latin typeface="Arial Narrow"/>
                <a:cs typeface="Arial Narrow"/>
              </a:rPr>
              <a:t>. There are three parts to his sermon. </a:t>
            </a:r>
            <a:endParaRPr lang="en-US" sz="2400" dirty="0" smtClean="0">
              <a:latin typeface="Arial Narrow"/>
              <a:cs typeface="Arial Narrow"/>
            </a:endParaRPr>
          </a:p>
          <a:p>
            <a:r>
              <a:rPr lang="en-US" sz="2400" b="1" dirty="0">
                <a:latin typeface="Arial Narrow"/>
                <a:cs typeface="Arial Narrow"/>
              </a:rPr>
              <a:t>A. Preparation(13:16-25). </a:t>
            </a:r>
            <a:r>
              <a:rPr lang="en-US" sz="2400" dirty="0" smtClean="0">
                <a:latin typeface="Arial Narrow"/>
                <a:cs typeface="Arial Narrow"/>
              </a:rPr>
              <a:t>Paul </a:t>
            </a:r>
            <a:r>
              <a:rPr lang="en-US" sz="2400" dirty="0">
                <a:latin typeface="Arial Narrow"/>
                <a:cs typeface="Arial Narrow"/>
              </a:rPr>
              <a:t>reviewed the history of </a:t>
            </a:r>
            <a:r>
              <a:rPr lang="en-US" sz="2400" dirty="0" err="1">
                <a:latin typeface="Arial Narrow"/>
                <a:cs typeface="Arial Narrow"/>
              </a:rPr>
              <a:t>Israel.History</a:t>
            </a:r>
            <a:r>
              <a:rPr lang="en-US" sz="2400" dirty="0">
                <a:latin typeface="Arial Narrow"/>
                <a:cs typeface="Arial Narrow"/>
              </a:rPr>
              <a:t> is His story</a:t>
            </a:r>
            <a:r>
              <a:rPr lang="en-US" sz="2400" dirty="0" smtClean="0">
                <a:latin typeface="Arial Narrow"/>
                <a:cs typeface="Arial Narrow"/>
              </a:rPr>
              <a:t>. God </a:t>
            </a:r>
            <a:r>
              <a:rPr lang="en-US" sz="2400" dirty="0">
                <a:latin typeface="Arial Narrow"/>
                <a:cs typeface="Arial Narrow"/>
              </a:rPr>
              <a:t>was at work preparing the way for the coming of the promised Messiah, but the nation of Israel often rebelled. (1)God’s power led them out of Egypt(13:17). (2)God’s patience endured their conduct in the wilderness. (3)God’s provision in giving them </a:t>
            </a:r>
            <a:r>
              <a:rPr lang="en-US" sz="2400" dirty="0" err="1">
                <a:latin typeface="Arial Narrow"/>
                <a:cs typeface="Arial Narrow"/>
              </a:rPr>
              <a:t>Canaan,Judges</a:t>
            </a:r>
            <a:r>
              <a:rPr lang="en-US" sz="2400" dirty="0">
                <a:latin typeface="Arial Narrow"/>
                <a:cs typeface="Arial Narrow"/>
              </a:rPr>
              <a:t>, Prophet Samuel, King Saul, King David (a man after God’s own heart who will do everything I want him to do), John the Baptist who preached repentance and baptism; and the Savior </a:t>
            </a:r>
            <a:r>
              <a:rPr lang="en-US" sz="2400" dirty="0" smtClean="0">
                <a:latin typeface="Arial Narrow"/>
                <a:cs typeface="Arial Narrow"/>
              </a:rPr>
              <a:t>Jesus.</a:t>
            </a:r>
            <a:endParaRPr lang="en-US" sz="2400" dirty="0">
              <a:latin typeface="Arial Narrow"/>
              <a:cs typeface="Arial Narrow"/>
            </a:endParaRPr>
          </a:p>
        </p:txBody>
      </p:sp>
    </p:spTree>
    <p:extLst>
      <p:ext uri="{BB962C8B-B14F-4D97-AF65-F5344CB8AC3E}">
        <p14:creationId xmlns:p14="http://schemas.microsoft.com/office/powerpoint/2010/main" val="2959606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40306"/>
            <a:ext cx="9137169" cy="3416320"/>
          </a:xfrm>
          <a:prstGeom prst="rect">
            <a:avLst/>
          </a:prstGeom>
        </p:spPr>
        <p:txBody>
          <a:bodyPr wrap="square">
            <a:spAutoFit/>
          </a:bodyPr>
          <a:lstStyle/>
          <a:p>
            <a:r>
              <a:rPr lang="en-US" altLang="zh-TW" sz="2400" b="1" dirty="0">
                <a:solidFill>
                  <a:srgbClr val="FF0000"/>
                </a:solidFill>
                <a:latin typeface="华文细黑"/>
                <a:ea typeface="华文细黑"/>
                <a:cs typeface="华文细黑"/>
              </a:rPr>
              <a:t>B.</a:t>
            </a:r>
            <a:r>
              <a:rPr lang="zh-TW" altLang="en-US" sz="2400" b="1" dirty="0">
                <a:solidFill>
                  <a:srgbClr val="FF0000"/>
                </a:solidFill>
                <a:latin typeface="华文细黑"/>
                <a:ea typeface="华文细黑"/>
                <a:cs typeface="华文细黑"/>
              </a:rPr>
              <a:t>公告（</a:t>
            </a:r>
            <a:r>
              <a:rPr lang="en-US" altLang="zh-TW" sz="2400" b="1" dirty="0" smtClean="0">
                <a:solidFill>
                  <a:srgbClr val="FF0000"/>
                </a:solidFill>
                <a:latin typeface="华文细黑"/>
                <a:ea typeface="华文细黑"/>
                <a:cs typeface="华文细黑"/>
              </a:rPr>
              <a:t>13:26</a:t>
            </a:r>
            <a:r>
              <a:rPr lang="en-US" altLang="zh-TW" sz="2400" b="1" dirty="0">
                <a:solidFill>
                  <a:srgbClr val="FF0000"/>
                </a:solidFill>
                <a:latin typeface="华文细黑"/>
                <a:ea typeface="华文细黑"/>
                <a:cs typeface="华文细黑"/>
              </a:rPr>
              <a:t>-37</a:t>
            </a:r>
            <a:r>
              <a:rPr lang="zh-TW" altLang="en-US" sz="2400" b="1" dirty="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保罗的宣教对象是犹太人和“敬畏上帝</a:t>
            </a:r>
            <a:r>
              <a:rPr lang="en-US"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的外</a:t>
            </a:r>
            <a:r>
              <a:rPr lang="zh-CN" altLang="en-US" sz="2400" dirty="0" smtClean="0">
                <a:solidFill>
                  <a:srgbClr val="FF0000"/>
                </a:solidFill>
                <a:latin typeface="华文细黑"/>
                <a:ea typeface="华文细黑"/>
                <a:cs typeface="华文细黑"/>
              </a:rPr>
              <a:t>邦人</a:t>
            </a:r>
            <a:r>
              <a:rPr lang="zh-TW" altLang="en-US" sz="2400" dirty="0" smtClean="0">
                <a:solidFill>
                  <a:srgbClr val="FF0000"/>
                </a:solidFill>
                <a:latin typeface="华文细黑"/>
                <a:ea typeface="华文细黑"/>
                <a:cs typeface="华文细黑"/>
              </a:rPr>
              <a:t>。 </a:t>
            </a:r>
            <a:r>
              <a:rPr lang="zh-TW" altLang="en-US" sz="2400" dirty="0">
                <a:solidFill>
                  <a:srgbClr val="FF0000"/>
                </a:solidFill>
                <a:latin typeface="华文细黑"/>
                <a:ea typeface="华文细黑"/>
                <a:cs typeface="华文细黑"/>
              </a:rPr>
              <a:t>他宣扬福音</a:t>
            </a:r>
            <a:r>
              <a:rPr lang="zh-TW" altLang="en-US" sz="2400" dirty="0" smtClean="0">
                <a:solidFill>
                  <a:srgbClr val="FF0000"/>
                </a:solidFill>
                <a:latin typeface="华文细黑"/>
                <a:ea typeface="华文细黑"/>
                <a:cs typeface="华文细黑"/>
              </a:rPr>
              <a:t>（林前</a:t>
            </a:r>
            <a:r>
              <a:rPr lang="en-US" altLang="zh-TW" sz="2400" dirty="0" smtClean="0">
                <a:solidFill>
                  <a:srgbClr val="FF0000"/>
                </a:solidFill>
                <a:latin typeface="华文细黑"/>
                <a:ea typeface="华文细黑"/>
                <a:cs typeface="华文细黑"/>
              </a:rPr>
              <a:t>15:3</a:t>
            </a:r>
            <a:r>
              <a:rPr lang="en-US" altLang="zh-TW" sz="2400" dirty="0">
                <a:solidFill>
                  <a:srgbClr val="FF0000"/>
                </a:solidFill>
                <a:latin typeface="华文细黑"/>
                <a:ea typeface="华文细黑"/>
                <a:cs typeface="华文细黑"/>
              </a:rPr>
              <a:t>-4</a:t>
            </a:r>
            <a:r>
              <a:rPr lang="zh-TW" altLang="en-US" sz="2400" dirty="0">
                <a:solidFill>
                  <a:srgbClr val="FF0000"/>
                </a:solidFill>
                <a:latin typeface="华文细黑"/>
                <a:ea typeface="华文细黑"/>
                <a:cs typeface="华文细黑"/>
              </a:rPr>
              <a:t>）。 （</a:t>
            </a:r>
            <a:r>
              <a:rPr lang="en-US" altLang="zh-TW" sz="2400" dirty="0">
                <a:solidFill>
                  <a:srgbClr val="FF0000"/>
                </a:solidFill>
                <a:latin typeface="华文细黑"/>
                <a:ea typeface="华文细黑"/>
                <a:cs typeface="华文细黑"/>
              </a:rPr>
              <a:t>1</a:t>
            </a:r>
            <a:r>
              <a:rPr lang="zh-TW" altLang="en-US" sz="2400" dirty="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十字架</a:t>
            </a:r>
            <a:r>
              <a:rPr lang="en-US" altLang="zh-TW" sz="2400"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a:t>
            </a:r>
            <a:r>
              <a:rPr lang="en-US" altLang="zh-TW" sz="2400" dirty="0">
                <a:solidFill>
                  <a:srgbClr val="FF0000"/>
                </a:solidFill>
                <a:latin typeface="华文细黑"/>
                <a:ea typeface="华文细黑"/>
                <a:cs typeface="华文细黑"/>
              </a:rPr>
              <a:t>2</a:t>
            </a:r>
            <a:r>
              <a:rPr lang="zh-TW" altLang="en-US" sz="2400" dirty="0">
                <a:solidFill>
                  <a:srgbClr val="FF0000"/>
                </a:solidFill>
                <a:latin typeface="华文细黑"/>
                <a:ea typeface="华文细黑"/>
                <a:cs typeface="华文细黑"/>
              </a:rPr>
              <a:t>）埋葬和复活：“但神将他从死里复活”（</a:t>
            </a:r>
            <a:r>
              <a:rPr lang="en-US" altLang="zh-TW" sz="2400" dirty="0">
                <a:solidFill>
                  <a:srgbClr val="FF0000"/>
                </a:solidFill>
                <a:latin typeface="华文细黑"/>
                <a:ea typeface="华文细黑"/>
                <a:cs typeface="华文细黑"/>
              </a:rPr>
              <a:t>13:30</a:t>
            </a:r>
            <a:r>
              <a:rPr lang="zh-TW" altLang="en-US" sz="2400" dirty="0">
                <a:solidFill>
                  <a:srgbClr val="FF0000"/>
                </a:solidFill>
                <a:latin typeface="华文细黑"/>
                <a:ea typeface="华文细黑"/>
                <a:cs typeface="华文细黑"/>
              </a:rPr>
              <a:t>）。 </a:t>
            </a:r>
            <a:r>
              <a:rPr lang="zh-TW" altLang="en-US" sz="2400" dirty="0" smtClean="0">
                <a:solidFill>
                  <a:srgbClr val="FF0000"/>
                </a:solidFill>
                <a:latin typeface="华文细黑"/>
                <a:ea typeface="华文细黑"/>
                <a:cs typeface="华文细黑"/>
              </a:rPr>
              <a:t>他的见证</a:t>
            </a:r>
            <a:r>
              <a:rPr lang="zh-CN" altLang="en-US" sz="2400" dirty="0" smtClean="0">
                <a:solidFill>
                  <a:srgbClr val="FF0000"/>
                </a:solidFill>
                <a:latin typeface="华文细黑"/>
                <a:ea typeface="华文细黑"/>
                <a:cs typeface="华文细黑"/>
              </a:rPr>
              <a:t>被</a:t>
            </a:r>
            <a:r>
              <a:rPr lang="zh-TW" altLang="en-US" sz="2400" dirty="0" smtClean="0">
                <a:solidFill>
                  <a:srgbClr val="FF0000"/>
                </a:solidFill>
                <a:latin typeface="华文细黑"/>
                <a:ea typeface="华文细黑"/>
                <a:cs typeface="华文细黑"/>
              </a:rPr>
              <a:t>人看见</a:t>
            </a:r>
            <a:r>
              <a:rPr lang="zh-TW" altLang="en-US" sz="2400" dirty="0">
                <a:solidFill>
                  <a:srgbClr val="FF0000"/>
                </a:solidFill>
                <a:latin typeface="华文细黑"/>
                <a:ea typeface="华文细黑"/>
                <a:cs typeface="华文细黑"/>
              </a:rPr>
              <a:t>（</a:t>
            </a:r>
            <a:r>
              <a:rPr lang="en-US" altLang="zh-TW" sz="2400" dirty="0">
                <a:solidFill>
                  <a:srgbClr val="FF0000"/>
                </a:solidFill>
                <a:latin typeface="华文细黑"/>
                <a:ea typeface="华文细黑"/>
                <a:cs typeface="华文细黑"/>
              </a:rPr>
              <a:t>13:31</a:t>
            </a:r>
            <a:r>
              <a:rPr lang="zh-TW" altLang="en-US" sz="2400" dirty="0">
                <a:solidFill>
                  <a:srgbClr val="FF0000"/>
                </a:solidFill>
                <a:latin typeface="华文细黑"/>
                <a:ea typeface="华文细黑"/>
                <a:cs typeface="华文细黑"/>
              </a:rPr>
              <a:t>）。 “对我们来说，这个救恩的信息已经发送”</a:t>
            </a:r>
          </a:p>
          <a:p>
            <a:r>
              <a:rPr lang="zh-TW" altLang="en-US" sz="2400" dirty="0">
                <a:solidFill>
                  <a:srgbClr val="FF0000"/>
                </a:solidFill>
                <a:latin typeface="华文细黑"/>
                <a:ea typeface="华文细黑"/>
                <a:cs typeface="华文细黑"/>
              </a:rPr>
              <a:t>（</a:t>
            </a:r>
            <a:r>
              <a:rPr lang="en-US" altLang="zh-TW" sz="2400" dirty="0">
                <a:solidFill>
                  <a:srgbClr val="FF0000"/>
                </a:solidFill>
                <a:latin typeface="华文细黑"/>
                <a:ea typeface="华文细黑"/>
                <a:cs typeface="华文细黑"/>
              </a:rPr>
              <a:t>13:26</a:t>
            </a:r>
            <a:r>
              <a:rPr lang="zh-TW" altLang="en-US" sz="2400" dirty="0">
                <a:solidFill>
                  <a:srgbClr val="FF0000"/>
                </a:solidFill>
                <a:latin typeface="华文细黑"/>
                <a:ea typeface="华文细黑"/>
                <a:cs typeface="华文细黑"/>
              </a:rPr>
              <a:t>）。 “我们告诉你一个好消息：上帝应许我们的祖先（</a:t>
            </a:r>
            <a:r>
              <a:rPr lang="en-US" altLang="zh-TW" sz="2400" dirty="0">
                <a:solidFill>
                  <a:srgbClr val="FF0000"/>
                </a:solidFill>
                <a:latin typeface="华文细黑"/>
                <a:ea typeface="华文细黑"/>
                <a:cs typeface="华文细黑"/>
              </a:rPr>
              <a:t>13:32</a:t>
            </a:r>
            <a:r>
              <a:rPr lang="zh-TW" altLang="en-US" sz="2400" dirty="0">
                <a:solidFill>
                  <a:srgbClr val="FF0000"/>
                </a:solidFill>
                <a:latin typeface="华文细黑"/>
                <a:ea typeface="华文细黑"/>
                <a:cs typeface="华文细黑"/>
              </a:rPr>
              <a:t>）。 （</a:t>
            </a:r>
            <a:r>
              <a:rPr lang="en-US" altLang="zh-TW" sz="2400" dirty="0">
                <a:solidFill>
                  <a:srgbClr val="FF0000"/>
                </a:solidFill>
                <a:latin typeface="华文细黑"/>
                <a:ea typeface="华文细黑"/>
                <a:cs typeface="华文细黑"/>
              </a:rPr>
              <a:t>3</a:t>
            </a:r>
            <a:r>
              <a:rPr lang="zh-TW" altLang="en-US" sz="2400" dirty="0">
                <a:solidFill>
                  <a:srgbClr val="FF0000"/>
                </a:solidFill>
                <a:latin typeface="华文细黑"/>
                <a:ea typeface="华文细黑"/>
                <a:cs typeface="华文细黑"/>
              </a:rPr>
              <a:t>）根据圣经：他用旧约圣经支持他的论证。 </a:t>
            </a:r>
            <a:r>
              <a:rPr lang="zh-TW" altLang="en-US" sz="2400" dirty="0" smtClean="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a</a:t>
            </a:r>
            <a:r>
              <a:rPr lang="zh-TW" altLang="en-US" sz="2400" dirty="0" smtClean="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他援引诗篇</a:t>
            </a:r>
            <a:r>
              <a:rPr lang="en-US" altLang="zh-TW" sz="2400" dirty="0" smtClean="0">
                <a:solidFill>
                  <a:srgbClr val="FF0000"/>
                </a:solidFill>
                <a:latin typeface="华文细黑"/>
                <a:ea typeface="华文细黑"/>
                <a:cs typeface="华文细黑"/>
              </a:rPr>
              <a:t>2:7</a:t>
            </a:r>
            <a:r>
              <a:rPr lang="zh-TW" altLang="en-US" sz="2400" dirty="0">
                <a:solidFill>
                  <a:srgbClr val="FF0000"/>
                </a:solidFill>
                <a:latin typeface="华文细黑"/>
                <a:ea typeface="华文细黑"/>
                <a:cs typeface="华文细黑"/>
              </a:rPr>
              <a:t>（</a:t>
            </a:r>
            <a:r>
              <a:rPr lang="en-US" altLang="zh-TW" sz="2400" dirty="0">
                <a:solidFill>
                  <a:srgbClr val="FF0000"/>
                </a:solidFill>
                <a:latin typeface="华文细黑"/>
                <a:ea typeface="华文细黑"/>
                <a:cs typeface="华文细黑"/>
              </a:rPr>
              <a:t>13:33</a:t>
            </a:r>
            <a:r>
              <a:rPr lang="zh-TW" altLang="en-US" sz="2400" dirty="0">
                <a:solidFill>
                  <a:srgbClr val="FF0000"/>
                </a:solidFill>
                <a:latin typeface="华文细黑"/>
                <a:ea typeface="华文细黑"/>
                <a:cs typeface="华文细黑"/>
              </a:rPr>
              <a:t>）。 </a:t>
            </a:r>
            <a:r>
              <a:rPr lang="zh-TW" altLang="en-US" sz="2400" dirty="0" smtClean="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b</a:t>
            </a:r>
            <a:r>
              <a:rPr lang="zh-TW" altLang="en-US" sz="2400" dirty="0" smtClean="0">
                <a:solidFill>
                  <a:srgbClr val="FF0000"/>
                </a:solidFill>
                <a:latin typeface="华文细黑"/>
                <a:ea typeface="华文细黑"/>
                <a:cs typeface="华文细黑"/>
              </a:rPr>
              <a:t>）他援引以赛亚书</a:t>
            </a:r>
            <a:r>
              <a:rPr lang="en-US" altLang="zh-TW" sz="2400" dirty="0" smtClean="0">
                <a:solidFill>
                  <a:srgbClr val="FF0000"/>
                </a:solidFill>
                <a:latin typeface="华文细黑"/>
                <a:ea typeface="华文细黑"/>
                <a:cs typeface="华文细黑"/>
              </a:rPr>
              <a:t>55:3</a:t>
            </a:r>
            <a:r>
              <a:rPr lang="zh-TW" altLang="en-US" sz="2400" dirty="0">
                <a:solidFill>
                  <a:srgbClr val="FF0000"/>
                </a:solidFill>
                <a:latin typeface="华文细黑"/>
                <a:ea typeface="华文细黑"/>
                <a:cs typeface="华文细黑"/>
              </a:rPr>
              <a:t>（</a:t>
            </a:r>
            <a:r>
              <a:rPr lang="en-US" altLang="zh-TW" sz="2400" dirty="0">
                <a:solidFill>
                  <a:srgbClr val="FF0000"/>
                </a:solidFill>
                <a:latin typeface="华文细黑"/>
                <a:ea typeface="华文细黑"/>
                <a:cs typeface="华文细黑"/>
              </a:rPr>
              <a:t>13:34</a:t>
            </a:r>
            <a:r>
              <a:rPr lang="zh-TW" altLang="en-US" sz="2400" dirty="0">
                <a:solidFill>
                  <a:srgbClr val="FF0000"/>
                </a:solidFill>
                <a:latin typeface="华文细黑"/>
                <a:ea typeface="华文细黑"/>
                <a:cs typeface="华文细黑"/>
              </a:rPr>
              <a:t>）。 </a:t>
            </a:r>
            <a:endParaRPr lang="en-US" altLang="zh-TW" sz="2400" dirty="0" smtClean="0">
              <a:solidFill>
                <a:srgbClr val="FF0000"/>
              </a:solidFill>
              <a:latin typeface="华文细黑"/>
              <a:ea typeface="华文细黑"/>
              <a:cs typeface="华文细黑"/>
            </a:endParaRPr>
          </a:p>
          <a:p>
            <a:r>
              <a:rPr lang="zh-TW" altLang="en-US" sz="2400" dirty="0" smtClean="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c</a:t>
            </a:r>
            <a:r>
              <a:rPr lang="zh-TW" altLang="en-US" sz="2400" dirty="0" smtClean="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他引用了诗篇</a:t>
            </a:r>
            <a:r>
              <a:rPr lang="en-US" altLang="zh-TW" sz="2400" dirty="0" smtClean="0">
                <a:solidFill>
                  <a:srgbClr val="FF0000"/>
                </a:solidFill>
                <a:latin typeface="华文细黑"/>
                <a:ea typeface="华文细黑"/>
                <a:cs typeface="华文细黑"/>
              </a:rPr>
              <a:t>16:10</a:t>
            </a:r>
            <a:r>
              <a:rPr lang="zh-TW" altLang="en-US" sz="2400" dirty="0">
                <a:solidFill>
                  <a:srgbClr val="FF0000"/>
                </a:solidFill>
                <a:latin typeface="华文细黑"/>
                <a:ea typeface="华文细黑"/>
                <a:cs typeface="华文细黑"/>
              </a:rPr>
              <a:t>（</a:t>
            </a:r>
            <a:r>
              <a:rPr lang="en-US" altLang="zh-TW" sz="2400" dirty="0">
                <a:solidFill>
                  <a:srgbClr val="FF0000"/>
                </a:solidFill>
                <a:latin typeface="华文细黑"/>
                <a:ea typeface="华文细黑"/>
                <a:cs typeface="华文细黑"/>
              </a:rPr>
              <a:t>13:35</a:t>
            </a:r>
            <a:r>
              <a:rPr lang="zh-TW" altLang="en-US" sz="2400" dirty="0">
                <a:solidFill>
                  <a:srgbClr val="FF0000"/>
                </a:solidFill>
                <a:latin typeface="华文细黑"/>
                <a:ea typeface="华文细黑"/>
                <a:cs typeface="华文细黑"/>
              </a:rPr>
              <a:t>）。这个应许是应用于弥赛亚的（</a:t>
            </a:r>
            <a:r>
              <a:rPr lang="en-US" altLang="zh-TW" sz="2400" dirty="0" smtClean="0">
                <a:solidFill>
                  <a:srgbClr val="FF0000"/>
                </a:solidFill>
                <a:latin typeface="华文细黑"/>
                <a:ea typeface="华文细黑"/>
                <a:cs typeface="华文细黑"/>
              </a:rPr>
              <a:t>2:24</a:t>
            </a:r>
            <a:r>
              <a:rPr lang="en-US" altLang="zh-TW" sz="2400" dirty="0">
                <a:solidFill>
                  <a:srgbClr val="FF0000"/>
                </a:solidFill>
                <a:latin typeface="华文细黑"/>
                <a:ea typeface="华文细黑"/>
                <a:cs typeface="华文细黑"/>
              </a:rPr>
              <a:t>-28</a:t>
            </a:r>
            <a:r>
              <a:rPr lang="zh-TW" altLang="en-US" sz="2400" dirty="0">
                <a:solidFill>
                  <a:srgbClr val="FF0000"/>
                </a:solidFill>
                <a:latin typeface="华文细黑"/>
                <a:ea typeface="华文细黑"/>
                <a:cs typeface="华文细黑"/>
              </a:rPr>
              <a:t>）。</a:t>
            </a:r>
            <a:endParaRPr lang="en-US" sz="2400" dirty="0">
              <a:solidFill>
                <a:srgbClr val="FF0000"/>
              </a:solidFill>
              <a:latin typeface="华文细黑"/>
              <a:ea typeface="华文细黑"/>
              <a:cs typeface="华文细黑"/>
            </a:endParaRPr>
          </a:p>
        </p:txBody>
      </p:sp>
      <p:sp>
        <p:nvSpPr>
          <p:cNvPr id="4" name="Rectangle 3"/>
          <p:cNvSpPr/>
          <p:nvPr/>
        </p:nvSpPr>
        <p:spPr>
          <a:xfrm>
            <a:off x="0" y="-7904"/>
            <a:ext cx="9144000" cy="439848"/>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91277"/>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一。</a:t>
            </a:r>
            <a:r>
              <a:rPr lang="zh-CN" altLang="en-US" sz="2800" b="1" dirty="0" smtClean="0">
                <a:solidFill>
                  <a:srgbClr val="FF0000"/>
                </a:solidFill>
                <a:latin typeface="华文细黑"/>
                <a:ea typeface="华文细黑"/>
                <a:cs typeface="华文细黑"/>
              </a:rPr>
              <a:t>基督</a:t>
            </a:r>
            <a:r>
              <a:rPr lang="zh-CN" altLang="en-US" sz="2800" b="1" dirty="0">
                <a:solidFill>
                  <a:srgbClr val="FF0000"/>
                </a:solidFill>
                <a:latin typeface="华文细黑"/>
                <a:ea typeface="华文细黑"/>
                <a:cs typeface="华文细黑"/>
              </a:rPr>
              <a:t>之</a:t>
            </a:r>
            <a:r>
              <a:rPr lang="zh-CN" altLang="en-US" sz="2800" b="1" dirty="0" smtClean="0">
                <a:solidFill>
                  <a:srgbClr val="FF0000"/>
                </a:solidFill>
                <a:latin typeface="华文细黑"/>
                <a:ea typeface="华文细黑"/>
                <a:cs typeface="华文细黑"/>
              </a:rPr>
              <a:t>灵</a:t>
            </a:r>
            <a:r>
              <a:rPr lang="zh-CN" altLang="en-US" sz="2800" b="1" dirty="0">
                <a:solidFill>
                  <a:srgbClr val="FF0000"/>
                </a:solidFill>
                <a:latin typeface="华文细黑"/>
                <a:ea typeface="华文细黑"/>
                <a:cs typeface="华文细黑"/>
              </a:rPr>
              <a:t>的称许。</a:t>
            </a:r>
            <a:r>
              <a:rPr lang="en-US" sz="2800" b="1" dirty="0">
                <a:latin typeface="Arial Narrow"/>
                <a:cs typeface="Arial Narrow"/>
              </a:rPr>
              <a:t>1. Spirit of Christ’s commendation.</a:t>
            </a:r>
            <a:endParaRPr lang="en-US" sz="2800" dirty="0">
              <a:latin typeface="Arial Narrow"/>
              <a:cs typeface="Arial Narrow"/>
            </a:endParaRPr>
          </a:p>
        </p:txBody>
      </p:sp>
      <p:sp>
        <p:nvSpPr>
          <p:cNvPr id="6" name="TextBox 5"/>
          <p:cNvSpPr txBox="1"/>
          <p:nvPr/>
        </p:nvSpPr>
        <p:spPr>
          <a:xfrm>
            <a:off x="8593091" y="-146146"/>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(7)</a:t>
            </a:r>
            <a:endParaRPr lang="en-US" sz="2800" dirty="0">
              <a:solidFill>
                <a:srgbClr val="0000FF"/>
              </a:solidFill>
              <a:latin typeface="Times"/>
              <a:cs typeface="Times"/>
            </a:endParaRPr>
          </a:p>
        </p:txBody>
      </p:sp>
      <p:sp>
        <p:nvSpPr>
          <p:cNvPr id="9" name="Rectangle 8"/>
          <p:cNvSpPr/>
          <p:nvPr/>
        </p:nvSpPr>
        <p:spPr>
          <a:xfrm>
            <a:off x="-12126" y="3809500"/>
            <a:ext cx="9156126" cy="3046988"/>
          </a:xfrm>
          <a:prstGeom prst="rect">
            <a:avLst/>
          </a:prstGeom>
        </p:spPr>
        <p:txBody>
          <a:bodyPr wrap="square">
            <a:spAutoFit/>
          </a:bodyPr>
          <a:lstStyle/>
          <a:p>
            <a:r>
              <a:rPr lang="en-US" sz="2400" b="1" dirty="0">
                <a:latin typeface="Arial Narrow"/>
                <a:cs typeface="Arial Narrow"/>
              </a:rPr>
              <a:t>B. Proclamation(13:26-37). </a:t>
            </a:r>
            <a:r>
              <a:rPr lang="en-US" sz="2400" dirty="0">
                <a:latin typeface="Arial Narrow"/>
                <a:cs typeface="Arial Narrow"/>
              </a:rPr>
              <a:t>Paul addressed both the Jews and the </a:t>
            </a:r>
            <a:r>
              <a:rPr lang="en-US" sz="2400" dirty="0" smtClean="0">
                <a:latin typeface="Arial Narrow"/>
                <a:cs typeface="Arial Narrow"/>
              </a:rPr>
              <a:t>Gentiles </a:t>
            </a:r>
            <a:r>
              <a:rPr lang="en-US" sz="2400" dirty="0">
                <a:latin typeface="Arial Narrow"/>
                <a:cs typeface="Arial Narrow"/>
              </a:rPr>
              <a:t>“God-fearers”. He preached the </a:t>
            </a:r>
            <a:r>
              <a:rPr lang="en-US" sz="2400" dirty="0" smtClean="0">
                <a:latin typeface="Arial Narrow"/>
                <a:cs typeface="Arial Narrow"/>
              </a:rPr>
              <a:t>gospel(1Cor</a:t>
            </a:r>
            <a:r>
              <a:rPr lang="en-US" sz="2400" dirty="0">
                <a:latin typeface="Arial Narrow"/>
                <a:cs typeface="Arial Narrow"/>
              </a:rPr>
              <a:t>.15:3-4). (1</a:t>
            </a:r>
            <a:r>
              <a:rPr lang="en-US" sz="2400" dirty="0" smtClean="0">
                <a:latin typeface="Arial Narrow"/>
                <a:cs typeface="Arial Narrow"/>
              </a:rPr>
              <a:t>) Crucifixion</a:t>
            </a:r>
            <a:r>
              <a:rPr lang="en-US" sz="2400" dirty="0">
                <a:latin typeface="Arial Narrow"/>
                <a:cs typeface="Arial Narrow"/>
              </a:rPr>
              <a:t>: </a:t>
            </a:r>
            <a:r>
              <a:rPr lang="en-US" sz="2400" dirty="0" smtClean="0">
                <a:latin typeface="Arial Narrow"/>
                <a:cs typeface="Arial Narrow"/>
              </a:rPr>
              <a:t>(</a:t>
            </a:r>
            <a:r>
              <a:rPr lang="en-US" sz="2400" dirty="0">
                <a:latin typeface="Arial Narrow"/>
                <a:cs typeface="Arial Narrow"/>
              </a:rPr>
              <a:t>2) Burial and resurrection: </a:t>
            </a:r>
            <a:r>
              <a:rPr lang="en-US" sz="2400" dirty="0" smtClean="0">
                <a:latin typeface="Arial Narrow"/>
                <a:cs typeface="Arial Narrow"/>
              </a:rPr>
              <a:t>“</a:t>
            </a:r>
            <a:r>
              <a:rPr lang="en-US" sz="2400" dirty="0">
                <a:latin typeface="Arial Narrow"/>
                <a:cs typeface="Arial Narrow"/>
              </a:rPr>
              <a:t>But God raised him from the dead”(13:30). As seen by His witnesses(13:31)</a:t>
            </a:r>
            <a:r>
              <a:rPr lang="en-US" sz="2400" dirty="0" smtClean="0">
                <a:latin typeface="Arial Narrow"/>
                <a:cs typeface="Arial Narrow"/>
              </a:rPr>
              <a:t>. “</a:t>
            </a:r>
            <a:r>
              <a:rPr lang="en-US" sz="2400" dirty="0">
                <a:latin typeface="Arial Narrow"/>
                <a:cs typeface="Arial Narrow"/>
              </a:rPr>
              <a:t>It is to us that this message of salvation has </a:t>
            </a:r>
            <a:r>
              <a:rPr lang="en-US" sz="2400" dirty="0" smtClean="0">
                <a:latin typeface="Arial Narrow"/>
                <a:cs typeface="Arial Narrow"/>
              </a:rPr>
              <a:t>been sent” </a:t>
            </a:r>
          </a:p>
          <a:p>
            <a:r>
              <a:rPr lang="en-US" sz="2400" dirty="0" smtClean="0">
                <a:latin typeface="Arial Narrow"/>
                <a:cs typeface="Arial Narrow"/>
              </a:rPr>
              <a:t>(</a:t>
            </a:r>
            <a:r>
              <a:rPr lang="en-US" sz="2400" dirty="0">
                <a:latin typeface="Arial Narrow"/>
                <a:cs typeface="Arial Narrow"/>
              </a:rPr>
              <a:t>13:26). “We tell you the good news: What God promised our ancestors(13:32). (3) According to the Scriptures: He used the OT Scriptures to support his argument. </a:t>
            </a:r>
            <a:r>
              <a:rPr lang="en-US" sz="2400" dirty="0" smtClean="0">
                <a:latin typeface="Arial Narrow"/>
                <a:cs typeface="Arial Narrow"/>
              </a:rPr>
              <a:t>(a) </a:t>
            </a:r>
            <a:r>
              <a:rPr lang="en-US" sz="2400" dirty="0">
                <a:latin typeface="Arial Narrow"/>
                <a:cs typeface="Arial Narrow"/>
              </a:rPr>
              <a:t>He quoted Ps.2:7(13:33). </a:t>
            </a:r>
            <a:r>
              <a:rPr lang="en-US" sz="2400" dirty="0" smtClean="0">
                <a:latin typeface="Arial Narrow"/>
                <a:cs typeface="Arial Narrow"/>
              </a:rPr>
              <a:t>(</a:t>
            </a:r>
            <a:r>
              <a:rPr lang="en-US" sz="2400" dirty="0">
                <a:latin typeface="Arial Narrow"/>
                <a:cs typeface="Arial Narrow"/>
              </a:rPr>
              <a:t>b</a:t>
            </a:r>
            <a:r>
              <a:rPr lang="en-US" sz="2400" dirty="0" smtClean="0">
                <a:latin typeface="Arial Narrow"/>
                <a:cs typeface="Arial Narrow"/>
              </a:rPr>
              <a:t>)</a:t>
            </a:r>
            <a:r>
              <a:rPr lang="en-US" sz="2400" dirty="0">
                <a:latin typeface="Arial Narrow"/>
                <a:cs typeface="Arial Narrow"/>
              </a:rPr>
              <a:t>He quoted Isa.55:3(13:34). </a:t>
            </a:r>
            <a:r>
              <a:rPr lang="en-US" sz="2400" dirty="0" smtClean="0">
                <a:latin typeface="Arial Narrow"/>
                <a:cs typeface="Arial Narrow"/>
              </a:rPr>
              <a:t>(</a:t>
            </a:r>
            <a:r>
              <a:rPr lang="en-US" sz="2400" dirty="0">
                <a:latin typeface="Arial Narrow"/>
                <a:cs typeface="Arial Narrow"/>
              </a:rPr>
              <a:t>c</a:t>
            </a:r>
            <a:r>
              <a:rPr lang="en-US" sz="2400" dirty="0" smtClean="0">
                <a:latin typeface="Arial Narrow"/>
                <a:cs typeface="Arial Narrow"/>
              </a:rPr>
              <a:t>)</a:t>
            </a:r>
            <a:r>
              <a:rPr lang="en-US" sz="2400" dirty="0">
                <a:latin typeface="Arial Narrow"/>
                <a:cs typeface="Arial Narrow"/>
              </a:rPr>
              <a:t>He quoted from Ps.16:10(13:35).This promise applied to the Messiah(2:24-28). </a:t>
            </a:r>
          </a:p>
        </p:txBody>
      </p:sp>
    </p:spTree>
    <p:extLst>
      <p:ext uri="{BB962C8B-B14F-4D97-AF65-F5344CB8AC3E}">
        <p14:creationId xmlns:p14="http://schemas.microsoft.com/office/powerpoint/2010/main" val="28602356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40306"/>
            <a:ext cx="9137169" cy="2677656"/>
          </a:xfrm>
          <a:prstGeom prst="rect">
            <a:avLst/>
          </a:prstGeom>
        </p:spPr>
        <p:txBody>
          <a:bodyPr wrap="square">
            <a:spAutoFit/>
          </a:bodyPr>
          <a:lstStyle/>
          <a:p>
            <a:r>
              <a:rPr lang="en-US" altLang="zh-TW" sz="2400" b="1" dirty="0" smtClean="0">
                <a:solidFill>
                  <a:srgbClr val="FF0000"/>
                </a:solidFill>
                <a:latin typeface="华文细黑"/>
                <a:ea typeface="华文细黑"/>
                <a:cs typeface="华文细黑"/>
              </a:rPr>
              <a:t>C</a:t>
            </a:r>
            <a:r>
              <a:rPr lang="zh-CN" altLang="zh-TW"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应用</a:t>
            </a:r>
            <a:r>
              <a:rPr lang="zh-TW" altLang="en-US" sz="2400" b="1" dirty="0" smtClean="0">
                <a:solidFill>
                  <a:srgbClr val="FF0000"/>
                </a:solidFill>
                <a:latin typeface="华文细黑"/>
                <a:ea typeface="华文细黑"/>
                <a:cs typeface="华文细黑"/>
              </a:rPr>
              <a:t>（</a:t>
            </a:r>
            <a:r>
              <a:rPr lang="en-US" altLang="zh-TW" sz="2400" b="1" dirty="0" smtClean="0">
                <a:solidFill>
                  <a:srgbClr val="FF0000"/>
                </a:solidFill>
                <a:latin typeface="华文细黑"/>
                <a:ea typeface="华文细黑"/>
                <a:cs typeface="华文细黑"/>
              </a:rPr>
              <a:t>13:38-52</a:t>
            </a:r>
            <a:r>
              <a:rPr lang="zh-TW" altLang="en-US" sz="2400" b="1"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 保罗作个人</a:t>
            </a:r>
            <a:r>
              <a:rPr lang="zh-CN" altLang="en-US" sz="2400" dirty="0" smtClean="0">
                <a:solidFill>
                  <a:srgbClr val="FF0000"/>
                </a:solidFill>
                <a:latin typeface="华文细黑"/>
                <a:ea typeface="华文细黑"/>
                <a:cs typeface="华文细黑"/>
              </a:rPr>
              <a:t>应用</a:t>
            </a:r>
            <a:r>
              <a:rPr lang="zh-TW" altLang="en-US" sz="2400" dirty="0" smtClean="0">
                <a:solidFill>
                  <a:srgbClr val="FF0000"/>
                </a:solidFill>
                <a:latin typeface="华文细黑"/>
                <a:ea typeface="华文细黑"/>
                <a:cs typeface="华文细黑"/>
              </a:rPr>
              <a:t>。 （</a:t>
            </a:r>
            <a:r>
              <a:rPr lang="en-US" altLang="zh-TW" sz="2400" dirty="0" smtClean="0">
                <a:solidFill>
                  <a:srgbClr val="FF0000"/>
                </a:solidFill>
                <a:latin typeface="华文细黑"/>
                <a:ea typeface="华文细黑"/>
                <a:cs typeface="华文细黑"/>
              </a:rPr>
              <a:t>1</a:t>
            </a:r>
            <a:r>
              <a:rPr lang="zh-TW"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神</a:t>
            </a:r>
            <a:r>
              <a:rPr lang="zh-TW" altLang="en-US" sz="2400" dirty="0" smtClean="0">
                <a:solidFill>
                  <a:srgbClr val="FF0000"/>
                </a:solidFill>
                <a:latin typeface="华文细黑"/>
                <a:ea typeface="华文细黑"/>
                <a:cs typeface="华文细黑"/>
              </a:rPr>
              <a:t>的宽恕。 通过信耶稣罪</a:t>
            </a:r>
            <a:r>
              <a:rPr lang="zh-CN" altLang="en-US" sz="2400" dirty="0" smtClean="0">
                <a:solidFill>
                  <a:srgbClr val="FF0000"/>
                </a:solidFill>
                <a:latin typeface="华文细黑"/>
                <a:ea typeface="华文细黑"/>
                <a:cs typeface="华文细黑"/>
              </a:rPr>
              <a:t>得</a:t>
            </a:r>
            <a:r>
              <a:rPr lang="zh-TW" altLang="en-US" sz="2400" dirty="0" smtClean="0">
                <a:solidFill>
                  <a:srgbClr val="FF0000"/>
                </a:solidFill>
                <a:latin typeface="华文细黑"/>
                <a:ea typeface="华文细黑"/>
                <a:cs typeface="华文细黑"/>
              </a:rPr>
              <a:t>赦免（</a:t>
            </a:r>
            <a:r>
              <a:rPr lang="en-US" altLang="zh-TW" sz="2400" dirty="0" smtClean="0">
                <a:solidFill>
                  <a:srgbClr val="FF0000"/>
                </a:solidFill>
                <a:latin typeface="华文细黑"/>
                <a:ea typeface="华文细黑"/>
                <a:cs typeface="华文细黑"/>
              </a:rPr>
              <a:t>13:38</a:t>
            </a:r>
            <a:r>
              <a:rPr lang="zh-TW" altLang="en-US" sz="2400" dirty="0" smtClean="0">
                <a:solidFill>
                  <a:srgbClr val="FF0000"/>
                </a:solidFill>
                <a:latin typeface="华文细黑"/>
                <a:ea typeface="华文细黑"/>
                <a:cs typeface="华文细黑"/>
              </a:rPr>
              <a:t>）。 （</a:t>
            </a:r>
            <a:r>
              <a:rPr lang="en-US" altLang="zh-TW" sz="2400" dirty="0" smtClean="0">
                <a:solidFill>
                  <a:srgbClr val="FF0000"/>
                </a:solidFill>
                <a:latin typeface="华文细黑"/>
                <a:ea typeface="华文细黑"/>
                <a:cs typeface="华文细黑"/>
              </a:rPr>
              <a:t>2</a:t>
            </a:r>
            <a:r>
              <a:rPr lang="zh-TW" altLang="en-US" sz="2400" dirty="0" smtClean="0">
                <a:solidFill>
                  <a:srgbClr val="FF0000"/>
                </a:solidFill>
                <a:latin typeface="华文细黑"/>
                <a:ea typeface="华文细黑"/>
                <a:cs typeface="华文细黑"/>
              </a:rPr>
              <a:t>）神的理由。 通过信靠耶稣的</a:t>
            </a:r>
            <a:r>
              <a:rPr lang="zh-CN" altLang="en-US" sz="2400" dirty="0" smtClean="0">
                <a:solidFill>
                  <a:srgbClr val="FF0000"/>
                </a:solidFill>
                <a:latin typeface="华文细黑"/>
                <a:ea typeface="华文细黑"/>
                <a:cs typeface="华文细黑"/>
              </a:rPr>
              <a:t>释罪</a:t>
            </a:r>
            <a:r>
              <a:rPr lang="zh-TW" altLang="en-US" sz="2400" dirty="0" smtClean="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13:39</a:t>
            </a:r>
            <a:r>
              <a:rPr lang="zh-TW" altLang="en-US" sz="2400" dirty="0" smtClean="0">
                <a:solidFill>
                  <a:srgbClr val="FF0000"/>
                </a:solidFill>
                <a:latin typeface="华文细黑"/>
                <a:ea typeface="华文细黑"/>
                <a:cs typeface="华文细黑"/>
              </a:rPr>
              <a:t>）。 神不但</a:t>
            </a:r>
            <a:r>
              <a:rPr lang="zh-CN" altLang="en-US" sz="2400" dirty="0" smtClean="0">
                <a:solidFill>
                  <a:srgbClr val="FF0000"/>
                </a:solidFill>
                <a:latin typeface="华文细黑"/>
                <a:ea typeface="华文细黑"/>
                <a:cs typeface="华文细黑"/>
              </a:rPr>
              <a:t>赦免</a:t>
            </a:r>
            <a:r>
              <a:rPr lang="zh-TW" altLang="en-US" sz="2400" dirty="0" smtClean="0">
                <a:solidFill>
                  <a:srgbClr val="FF0000"/>
                </a:solidFill>
                <a:latin typeface="华文细黑"/>
                <a:ea typeface="华文细黑"/>
                <a:cs typeface="华文细黑"/>
              </a:rPr>
              <a:t>了我们的罪，而且</a:t>
            </a:r>
            <a:r>
              <a:rPr lang="zh-CN" altLang="en-US" sz="2400" dirty="0" smtClean="0">
                <a:solidFill>
                  <a:srgbClr val="FF0000"/>
                </a:solidFill>
                <a:latin typeface="华文细黑"/>
                <a:ea typeface="华文细黑"/>
                <a:cs typeface="华文细黑"/>
              </a:rPr>
              <a:t>还</a:t>
            </a:r>
            <a:r>
              <a:rPr lang="zh-TW" altLang="en-US" sz="2400" dirty="0" smtClean="0">
                <a:solidFill>
                  <a:srgbClr val="FF0000"/>
                </a:solidFill>
                <a:latin typeface="华文细黑"/>
                <a:ea typeface="华文细黑"/>
                <a:cs typeface="华文细黑"/>
              </a:rPr>
              <a:t>给了我们基督的义，把</a:t>
            </a:r>
            <a:r>
              <a:rPr lang="zh-CN" altLang="en-US" sz="2400" dirty="0" smtClean="0">
                <a:solidFill>
                  <a:srgbClr val="FF0000"/>
                </a:solidFill>
                <a:latin typeface="华文细黑"/>
                <a:ea typeface="华文细黑"/>
                <a:cs typeface="华文细黑"/>
              </a:rPr>
              <a:t>他</a:t>
            </a:r>
            <a:r>
              <a:rPr lang="zh-TW" altLang="en-US" sz="2400" dirty="0" smtClean="0">
                <a:solidFill>
                  <a:srgbClr val="FF0000"/>
                </a:solidFill>
                <a:latin typeface="华文细黑"/>
                <a:ea typeface="华文细黑"/>
                <a:cs typeface="华文细黑"/>
              </a:rPr>
              <a:t>的</a:t>
            </a:r>
            <a:r>
              <a:rPr lang="zh-CN" altLang="en-US" sz="2400" dirty="0" smtClean="0">
                <a:solidFill>
                  <a:srgbClr val="FF0000"/>
                </a:solidFill>
                <a:latin typeface="华文细黑"/>
                <a:ea typeface="华文细黑"/>
                <a:cs typeface="华文细黑"/>
              </a:rPr>
              <a:t>义归</a:t>
            </a:r>
            <a:r>
              <a:rPr lang="zh-TW" altLang="en-US" sz="2400" dirty="0" smtClean="0">
                <a:solidFill>
                  <a:srgbClr val="FF0000"/>
                </a:solidFill>
                <a:latin typeface="华文细黑"/>
                <a:ea typeface="华文细黑"/>
                <a:cs typeface="华文细黑"/>
              </a:rPr>
              <a:t>在我们的帐上。 （</a:t>
            </a:r>
            <a:r>
              <a:rPr lang="en-US" altLang="zh-TW" sz="2400" dirty="0" smtClean="0">
                <a:solidFill>
                  <a:srgbClr val="FF0000"/>
                </a:solidFill>
                <a:latin typeface="华文细黑"/>
                <a:ea typeface="华文细黑"/>
                <a:cs typeface="华文细黑"/>
              </a:rPr>
              <a:t>3</a:t>
            </a:r>
            <a:r>
              <a:rPr lang="zh-TW" altLang="en-US" sz="2400" dirty="0" smtClean="0">
                <a:solidFill>
                  <a:srgbClr val="FF0000"/>
                </a:solidFill>
                <a:latin typeface="华文细黑"/>
                <a:ea typeface="华文细黑"/>
                <a:cs typeface="华文细黑"/>
              </a:rPr>
              <a:t>）神的难以置信的工作。 </a:t>
            </a:r>
            <a:r>
              <a:rPr lang="zh-CN" altLang="en-US" sz="2400" dirty="0" smtClean="0">
                <a:solidFill>
                  <a:srgbClr val="FF0000"/>
                </a:solidFill>
                <a:latin typeface="华文细黑"/>
                <a:ea typeface="华文细黑"/>
                <a:cs typeface="华文细黑"/>
              </a:rPr>
              <a:t>神</a:t>
            </a:r>
            <a:r>
              <a:rPr lang="zh-TW" altLang="en-US" sz="2400" dirty="0" smtClean="0">
                <a:solidFill>
                  <a:srgbClr val="FF0000"/>
                </a:solidFill>
                <a:latin typeface="华文细黑"/>
                <a:ea typeface="华文细黑"/>
                <a:cs typeface="华文细黑"/>
              </a:rPr>
              <a:t>使用邪恶的异教迦勒底人惩罚他自己所</a:t>
            </a:r>
            <a:r>
              <a:rPr lang="zh-CN" altLang="en-US" sz="2400" dirty="0" smtClean="0">
                <a:solidFill>
                  <a:srgbClr val="FF0000"/>
                </a:solidFill>
                <a:latin typeface="华文细黑"/>
                <a:ea typeface="华文细黑"/>
                <a:cs typeface="华文细黑"/>
              </a:rPr>
              <a:t>拣选</a:t>
            </a:r>
            <a:r>
              <a:rPr lang="zh-TW" altLang="en-US" sz="2400" dirty="0" smtClean="0">
                <a:solidFill>
                  <a:srgbClr val="FF0000"/>
                </a:solidFill>
                <a:latin typeface="华文细黑"/>
                <a:ea typeface="华文细黑"/>
                <a:cs typeface="华文细黑"/>
              </a:rPr>
              <a:t>的人（哈</a:t>
            </a:r>
            <a:r>
              <a:rPr lang="en-US" altLang="zh-TW" sz="2400" dirty="0" smtClean="0">
                <a:solidFill>
                  <a:srgbClr val="FF0000"/>
                </a:solidFill>
                <a:latin typeface="华文细黑"/>
                <a:ea typeface="华文细黑"/>
                <a:cs typeface="华文细黑"/>
              </a:rPr>
              <a:t>1:</a:t>
            </a:r>
            <a:r>
              <a:rPr lang="en-US" altLang="zh-TW" sz="2400" dirty="0" smtClean="0">
                <a:solidFill>
                  <a:srgbClr val="FF0000"/>
                </a:solidFill>
                <a:latin typeface="华文细黑"/>
                <a:ea typeface="华文细黑"/>
                <a:cs typeface="华文细黑"/>
              </a:rPr>
              <a:t>5;13:40</a:t>
            </a:r>
            <a:r>
              <a:rPr lang="en-US" altLang="zh-TW" sz="2400" dirty="0" smtClean="0">
                <a:solidFill>
                  <a:srgbClr val="FF0000"/>
                </a:solidFill>
                <a:latin typeface="华文细黑"/>
                <a:ea typeface="华文细黑"/>
                <a:cs typeface="华文细黑"/>
              </a:rPr>
              <a:t>-41</a:t>
            </a:r>
            <a:r>
              <a:rPr lang="zh-TW" altLang="en-US" sz="2400" dirty="0" smtClean="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神</a:t>
            </a:r>
            <a:r>
              <a:rPr lang="zh-TW" altLang="en-US" sz="2400" dirty="0" smtClean="0">
                <a:solidFill>
                  <a:srgbClr val="FF0000"/>
                </a:solidFill>
                <a:latin typeface="华文细黑"/>
                <a:ea typeface="华文细黑"/>
                <a:cs typeface="华文细黑"/>
              </a:rPr>
              <a:t>正在用外邦人惩罚犹太人。 现在神正在用犹太人拯救外邦人（</a:t>
            </a:r>
            <a:r>
              <a:rPr lang="en-US" altLang="zh-TW" sz="2400" dirty="0" smtClean="0">
                <a:solidFill>
                  <a:srgbClr val="FF0000"/>
                </a:solidFill>
                <a:latin typeface="华文细黑"/>
                <a:ea typeface="华文细黑"/>
                <a:cs typeface="华文细黑"/>
              </a:rPr>
              <a:t>13:42-43</a:t>
            </a:r>
            <a:r>
              <a:rPr lang="zh-TW" altLang="en-US" sz="2400" dirty="0" smtClean="0">
                <a:solidFill>
                  <a:srgbClr val="FF0000"/>
                </a:solidFill>
                <a:latin typeface="华文细黑"/>
                <a:ea typeface="华文细黑"/>
                <a:cs typeface="华文细黑"/>
              </a:rPr>
              <a:t>）。 结果是什么？许多犹太人和外邦人信</a:t>
            </a:r>
            <a:r>
              <a:rPr lang="zh-CN" altLang="en-US" sz="2400" dirty="0" smtClean="0">
                <a:solidFill>
                  <a:srgbClr val="FF0000"/>
                </a:solidFill>
                <a:latin typeface="华文细黑"/>
                <a:ea typeface="华文细黑"/>
                <a:cs typeface="华文细黑"/>
              </a:rPr>
              <a:t>了神</a:t>
            </a:r>
            <a:r>
              <a:rPr lang="zh-TW" altLang="en-US" sz="2400" dirty="0" smtClean="0">
                <a:solidFill>
                  <a:srgbClr val="FF0000"/>
                </a:solidFill>
                <a:latin typeface="华文细黑"/>
                <a:ea typeface="华文细黑"/>
                <a:cs typeface="华文细黑"/>
              </a:rPr>
              <a:t>。</a:t>
            </a:r>
            <a:endParaRPr lang="en-US" sz="2400" dirty="0">
              <a:solidFill>
                <a:srgbClr val="FF0000"/>
              </a:solidFill>
              <a:latin typeface="华文细黑"/>
              <a:ea typeface="华文细黑"/>
              <a:cs typeface="华文细黑"/>
            </a:endParaRPr>
          </a:p>
        </p:txBody>
      </p:sp>
      <p:sp>
        <p:nvSpPr>
          <p:cNvPr id="4" name="Rectangle 3"/>
          <p:cNvSpPr/>
          <p:nvPr/>
        </p:nvSpPr>
        <p:spPr>
          <a:xfrm>
            <a:off x="0" y="-7904"/>
            <a:ext cx="9144000" cy="439848"/>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91277"/>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一。</a:t>
            </a:r>
            <a:r>
              <a:rPr lang="zh-CN" altLang="en-US" sz="2800" b="1" dirty="0" smtClean="0">
                <a:solidFill>
                  <a:srgbClr val="FF0000"/>
                </a:solidFill>
                <a:latin typeface="华文细黑"/>
                <a:ea typeface="华文细黑"/>
                <a:cs typeface="华文细黑"/>
              </a:rPr>
              <a:t>基督</a:t>
            </a:r>
            <a:r>
              <a:rPr lang="zh-CN" altLang="en-US" sz="2800" b="1" dirty="0">
                <a:solidFill>
                  <a:srgbClr val="FF0000"/>
                </a:solidFill>
                <a:latin typeface="华文细黑"/>
                <a:ea typeface="华文细黑"/>
                <a:cs typeface="华文细黑"/>
              </a:rPr>
              <a:t>之</a:t>
            </a:r>
            <a:r>
              <a:rPr lang="zh-CN" altLang="en-US" sz="2800" b="1" dirty="0" smtClean="0">
                <a:solidFill>
                  <a:srgbClr val="FF0000"/>
                </a:solidFill>
                <a:latin typeface="华文细黑"/>
                <a:ea typeface="华文细黑"/>
                <a:cs typeface="华文细黑"/>
              </a:rPr>
              <a:t>灵</a:t>
            </a:r>
            <a:r>
              <a:rPr lang="zh-CN" altLang="en-US" sz="2800" b="1" dirty="0">
                <a:solidFill>
                  <a:srgbClr val="FF0000"/>
                </a:solidFill>
                <a:latin typeface="华文细黑"/>
                <a:ea typeface="华文细黑"/>
                <a:cs typeface="华文细黑"/>
              </a:rPr>
              <a:t>的称许。</a:t>
            </a:r>
            <a:r>
              <a:rPr lang="en-US" sz="2800" b="1" dirty="0">
                <a:latin typeface="Arial Narrow"/>
                <a:cs typeface="Arial Narrow"/>
              </a:rPr>
              <a:t>1. Spirit of Christ’s commendation.</a:t>
            </a:r>
            <a:endParaRPr lang="en-US" sz="2800" dirty="0">
              <a:latin typeface="Arial Narrow"/>
              <a:cs typeface="Arial Narrow"/>
            </a:endParaRPr>
          </a:p>
        </p:txBody>
      </p:sp>
      <p:sp>
        <p:nvSpPr>
          <p:cNvPr id="6" name="TextBox 5"/>
          <p:cNvSpPr txBox="1"/>
          <p:nvPr/>
        </p:nvSpPr>
        <p:spPr>
          <a:xfrm>
            <a:off x="8593091" y="-146146"/>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(8)</a:t>
            </a:r>
            <a:endParaRPr lang="en-US" sz="2800" dirty="0">
              <a:solidFill>
                <a:srgbClr val="0000FF"/>
              </a:solidFill>
              <a:latin typeface="Times"/>
              <a:cs typeface="Times"/>
            </a:endParaRPr>
          </a:p>
        </p:txBody>
      </p:sp>
      <p:sp>
        <p:nvSpPr>
          <p:cNvPr id="9" name="Rectangle 8"/>
          <p:cNvSpPr/>
          <p:nvPr/>
        </p:nvSpPr>
        <p:spPr>
          <a:xfrm>
            <a:off x="6831" y="3050230"/>
            <a:ext cx="9156126" cy="3785652"/>
          </a:xfrm>
          <a:prstGeom prst="rect">
            <a:avLst/>
          </a:prstGeom>
        </p:spPr>
        <p:txBody>
          <a:bodyPr wrap="square">
            <a:spAutoFit/>
          </a:bodyPr>
          <a:lstStyle/>
          <a:p>
            <a:r>
              <a:rPr lang="en-US" sz="2400" b="1" dirty="0">
                <a:latin typeface="Arial Narrow"/>
                <a:cs typeface="Arial Narrow"/>
              </a:rPr>
              <a:t>C. Application(13:38-52). </a:t>
            </a:r>
            <a:r>
              <a:rPr lang="en-US" sz="2400" dirty="0">
                <a:latin typeface="Arial Narrow"/>
                <a:cs typeface="Arial Narrow"/>
              </a:rPr>
              <a:t>Paul made the personal </a:t>
            </a:r>
            <a:r>
              <a:rPr lang="en-US" sz="2400" dirty="0" smtClean="0">
                <a:latin typeface="Arial Narrow"/>
                <a:cs typeface="Arial Narrow"/>
              </a:rPr>
              <a:t>application. </a:t>
            </a:r>
            <a:r>
              <a:rPr lang="en-US" sz="2400" dirty="0">
                <a:latin typeface="Arial Narrow"/>
                <a:cs typeface="Arial Narrow"/>
              </a:rPr>
              <a:t>(1) God’s forgiveness. Through faith in Jesus the forgiveness of sins (13:38). (2) God’s justification. Through faith in Jesus the </a:t>
            </a:r>
            <a:r>
              <a:rPr lang="en-US" sz="2400" dirty="0" smtClean="0">
                <a:latin typeface="Arial Narrow"/>
                <a:cs typeface="Arial Narrow"/>
              </a:rPr>
              <a:t>justification (</a:t>
            </a:r>
            <a:r>
              <a:rPr lang="en-US" sz="2400" dirty="0">
                <a:latin typeface="Arial Narrow"/>
                <a:cs typeface="Arial Narrow"/>
              </a:rPr>
              <a:t>13:39). </a:t>
            </a:r>
            <a:r>
              <a:rPr lang="en-US" sz="2400" dirty="0" smtClean="0">
                <a:latin typeface="Arial Narrow"/>
                <a:cs typeface="Arial Narrow"/>
              </a:rPr>
              <a:t>God </a:t>
            </a:r>
            <a:r>
              <a:rPr lang="en-US" sz="2400" dirty="0">
                <a:latin typeface="Arial Narrow"/>
                <a:cs typeface="Arial Narrow"/>
              </a:rPr>
              <a:t>not only forgives our sins, but He also gives us the righteousness of Christ and puts it on our account. (3) God’s unbelievable work. God used the evil pagan Chaldeans to punish His own chosen people(Hab.1:</a:t>
            </a:r>
            <a:r>
              <a:rPr lang="en-US" sz="2400" dirty="0" smtClean="0">
                <a:latin typeface="Arial Narrow"/>
                <a:cs typeface="Arial Narrow"/>
              </a:rPr>
              <a:t>5;13</a:t>
            </a:r>
            <a:r>
              <a:rPr lang="en-US" sz="2400" dirty="0">
                <a:latin typeface="Arial Narrow"/>
                <a:cs typeface="Arial Narrow"/>
              </a:rPr>
              <a:t>:</a:t>
            </a:r>
            <a:r>
              <a:rPr lang="en-US" sz="2400" dirty="0" smtClean="0">
                <a:latin typeface="Arial Narrow"/>
                <a:cs typeface="Arial Narrow"/>
              </a:rPr>
              <a:t>40 </a:t>
            </a:r>
          </a:p>
          <a:p>
            <a:r>
              <a:rPr lang="en-US" sz="2400" dirty="0" smtClean="0">
                <a:latin typeface="Arial Narrow"/>
                <a:cs typeface="Arial Narrow"/>
              </a:rPr>
              <a:t>-</a:t>
            </a:r>
            <a:r>
              <a:rPr lang="en-US" sz="2400" dirty="0">
                <a:latin typeface="Arial Narrow"/>
                <a:cs typeface="Arial Narrow"/>
              </a:rPr>
              <a:t>41)</a:t>
            </a:r>
            <a:r>
              <a:rPr lang="en-US" sz="2400" dirty="0" smtClean="0">
                <a:latin typeface="Arial Narrow"/>
                <a:cs typeface="Arial Narrow"/>
              </a:rPr>
              <a:t>.God </a:t>
            </a:r>
            <a:r>
              <a:rPr lang="en-US" sz="2400" dirty="0">
                <a:latin typeface="Arial Narrow"/>
                <a:cs typeface="Arial Narrow"/>
              </a:rPr>
              <a:t>was using Gentiles to </a:t>
            </a:r>
            <a:r>
              <a:rPr lang="en-US" sz="2400" dirty="0" smtClean="0">
                <a:latin typeface="Arial Narrow"/>
                <a:cs typeface="Arial Narrow"/>
              </a:rPr>
              <a:t>punish </a:t>
            </a:r>
            <a:r>
              <a:rPr lang="en-US" sz="2400" dirty="0">
                <a:latin typeface="Arial Narrow"/>
                <a:cs typeface="Arial Narrow"/>
              </a:rPr>
              <a:t>Jews. </a:t>
            </a:r>
            <a:endParaRPr lang="en-US" sz="2400" dirty="0" smtClean="0">
              <a:latin typeface="Arial Narrow"/>
              <a:cs typeface="Arial Narrow"/>
            </a:endParaRPr>
          </a:p>
          <a:p>
            <a:r>
              <a:rPr lang="en-US" sz="2400" dirty="0" smtClean="0">
                <a:latin typeface="Arial Narrow"/>
                <a:cs typeface="Arial Narrow"/>
              </a:rPr>
              <a:t>Now </a:t>
            </a:r>
            <a:r>
              <a:rPr lang="en-US" sz="2400" dirty="0">
                <a:latin typeface="Arial Narrow"/>
                <a:cs typeface="Arial Narrow"/>
              </a:rPr>
              <a:t>God was using the </a:t>
            </a:r>
            <a:r>
              <a:rPr lang="en-US" sz="2400" dirty="0" smtClean="0">
                <a:latin typeface="Arial Narrow"/>
                <a:cs typeface="Arial Narrow"/>
              </a:rPr>
              <a:t>Jews </a:t>
            </a:r>
            <a:r>
              <a:rPr lang="en-US" sz="2400" dirty="0">
                <a:latin typeface="Arial Narrow"/>
                <a:cs typeface="Arial Narrow"/>
              </a:rPr>
              <a:t>to save the </a:t>
            </a:r>
            <a:endParaRPr lang="en-US" sz="2400" dirty="0" smtClean="0">
              <a:latin typeface="Arial Narrow"/>
              <a:cs typeface="Arial Narrow"/>
            </a:endParaRPr>
          </a:p>
          <a:p>
            <a:r>
              <a:rPr lang="en-US" sz="2400" dirty="0" smtClean="0">
                <a:latin typeface="Arial Narrow"/>
                <a:cs typeface="Arial Narrow"/>
              </a:rPr>
              <a:t>Gentiles</a:t>
            </a:r>
            <a:r>
              <a:rPr lang="en-US" sz="2400" dirty="0">
                <a:latin typeface="Arial Narrow"/>
                <a:cs typeface="Arial Narrow"/>
              </a:rPr>
              <a:t>(13:42-43). </a:t>
            </a:r>
            <a:r>
              <a:rPr lang="en-US" sz="2400" dirty="0" smtClean="0">
                <a:latin typeface="Arial Narrow"/>
                <a:cs typeface="Arial Narrow"/>
              </a:rPr>
              <a:t>What </a:t>
            </a:r>
            <a:r>
              <a:rPr lang="en-US" sz="2400" dirty="0">
                <a:latin typeface="Arial Narrow"/>
                <a:cs typeface="Arial Narrow"/>
              </a:rPr>
              <a:t>was the result? </a:t>
            </a:r>
            <a:endParaRPr lang="en-US" sz="2400" dirty="0" smtClean="0">
              <a:latin typeface="Arial Narrow"/>
              <a:cs typeface="Arial Narrow"/>
            </a:endParaRPr>
          </a:p>
          <a:p>
            <a:r>
              <a:rPr lang="en-US" sz="2400" dirty="0" smtClean="0">
                <a:latin typeface="Arial Narrow"/>
                <a:cs typeface="Arial Narrow"/>
              </a:rPr>
              <a:t>Many </a:t>
            </a:r>
            <a:r>
              <a:rPr lang="en-US" sz="2400" dirty="0">
                <a:latin typeface="Arial Narrow"/>
                <a:cs typeface="Arial Narrow"/>
              </a:rPr>
              <a:t>Jews and Gentiles </a:t>
            </a:r>
            <a:r>
              <a:rPr lang="en-US" sz="2400" dirty="0" smtClean="0">
                <a:latin typeface="Arial Narrow"/>
                <a:cs typeface="Arial Narrow"/>
              </a:rPr>
              <a:t>believed God. </a:t>
            </a:r>
            <a:endParaRPr lang="en-US" sz="2400" dirty="0">
              <a:latin typeface="Arial Narrow"/>
              <a:cs typeface="Arial Narrow"/>
            </a:endParaRPr>
          </a:p>
        </p:txBody>
      </p:sp>
      <p:pic>
        <p:nvPicPr>
          <p:cNvPr id="2" name="Picture 1" descr="Screen Shot 2017-06-26 at 4.03.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667" y="5001550"/>
            <a:ext cx="3979331" cy="1856449"/>
          </a:xfrm>
          <a:prstGeom prst="rect">
            <a:avLst/>
          </a:prstGeom>
        </p:spPr>
      </p:pic>
    </p:spTree>
    <p:extLst>
      <p:ext uri="{BB962C8B-B14F-4D97-AF65-F5344CB8AC3E}">
        <p14:creationId xmlns:p14="http://schemas.microsoft.com/office/powerpoint/2010/main" val="1351059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220432</TotalTime>
  <Words>2421</Words>
  <Application>Microsoft Macintosh PowerPoint</Application>
  <PresentationFormat>On-screen Show (4:3)</PresentationFormat>
  <Paragraphs>130</Paragraphs>
  <Slides>17</Slides>
  <Notes>15</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Kansas City Baptist Temple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Hart</dc:creator>
  <cp:lastModifiedBy>Gary Hart</cp:lastModifiedBy>
  <cp:revision>1205</cp:revision>
  <cp:lastPrinted>2017-04-20T12:26:42Z</cp:lastPrinted>
  <dcterms:created xsi:type="dcterms:W3CDTF">2016-02-20T15:39:29Z</dcterms:created>
  <dcterms:modified xsi:type="dcterms:W3CDTF">2017-07-06T22:15:48Z</dcterms:modified>
</cp:coreProperties>
</file>