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08" r:id="rId3"/>
    <p:sldId id="307" r:id="rId4"/>
    <p:sldId id="296" r:id="rId5"/>
    <p:sldId id="306" r:id="rId6"/>
    <p:sldId id="295" r:id="rId7"/>
    <p:sldId id="297" r:id="rId8"/>
    <p:sldId id="292" r:id="rId9"/>
    <p:sldId id="298" r:id="rId10"/>
    <p:sldId id="300" r:id="rId11"/>
    <p:sldId id="312" r:id="rId12"/>
    <p:sldId id="302" r:id="rId13"/>
    <p:sldId id="313" r:id="rId14"/>
    <p:sldId id="304" r:id="rId15"/>
    <p:sldId id="305"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53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12</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a:t>
            </a:r>
            <a:r>
              <a:rPr lang="zh-CN" altLang="en-US" sz="3600" dirty="0">
                <a:solidFill>
                  <a:schemeClr val="tx1"/>
                </a:solidFill>
                <a:latin typeface="Arial Narrow"/>
                <a:ea typeface="华文细黑"/>
                <a:cs typeface="Arial Narrow"/>
              </a:rPr>
              <a:t>一七年二月</a:t>
            </a:r>
            <a:r>
              <a:rPr lang="zh-CN" altLang="en-US" sz="3600" dirty="0" smtClean="0">
                <a:solidFill>
                  <a:schemeClr val="tx1"/>
                </a:solidFill>
                <a:latin typeface="Arial Narrow"/>
                <a:ea typeface="华文细黑"/>
                <a:cs typeface="Arial Narrow"/>
              </a:rPr>
              <a:t>二十六日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February 26,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死的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“Dead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启示录</a:t>
            </a:r>
            <a:r>
              <a:rPr lang="zh-CN" altLang="zh-CN" sz="3600" b="1" dirty="0">
                <a:solidFill>
                  <a:srgbClr val="FF0000"/>
                </a:solidFill>
                <a:latin typeface="华文细黑"/>
                <a:ea typeface="华文细黑"/>
                <a:cs typeface="华文细黑"/>
              </a:rPr>
              <a:t>3</a:t>
            </a:r>
            <a:r>
              <a:rPr lang="en-US" altLang="zh-CN" sz="3600" b="1" dirty="0" smtClean="0">
                <a:solidFill>
                  <a:srgbClr val="FF0000"/>
                </a:solidFill>
                <a:latin typeface="华文细黑"/>
                <a:ea typeface="华文细黑"/>
                <a:cs typeface="华文细黑"/>
              </a:rPr>
              <a:t>:1-6</a:t>
            </a:r>
          </a:p>
          <a:p>
            <a:pPr algn="l"/>
            <a:r>
              <a:rPr lang="zh-TW" altLang="en-US"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按名你是活的，其实是死的</a:t>
            </a:r>
            <a:r>
              <a:rPr lang="zh-TW" altLang="en-US" sz="3600" dirty="0" smtClean="0">
                <a:solidFill>
                  <a:srgbClr val="008000"/>
                </a:solidFill>
                <a:latin typeface="华文细黑"/>
                <a:ea typeface="华文细黑"/>
                <a:cs typeface="华文细黑"/>
              </a:rPr>
              <a:t>”</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a:t>
            </a:r>
            <a:r>
              <a:rPr lang="en-US" altLang="zh-CN" sz="3600" b="1" dirty="0" smtClean="0">
                <a:solidFill>
                  <a:srgbClr val="008000"/>
                </a:solidFill>
                <a:latin typeface="华文细黑"/>
                <a:ea typeface="华文细黑"/>
                <a:cs typeface="华文细黑"/>
              </a:rPr>
              <a:t>3:1b).</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Text:Rev.</a:t>
            </a:r>
            <a:r>
              <a:rPr lang="en-US" altLang="zh-CN" sz="3600" b="1" dirty="0" smtClean="0">
                <a:solidFill>
                  <a:srgbClr val="FF0000"/>
                </a:solidFill>
                <a:latin typeface="Arial Narrow"/>
                <a:ea typeface="华文细黑"/>
                <a:cs typeface="Arial Narrow"/>
              </a:rPr>
              <a:t>3</a:t>
            </a:r>
            <a:r>
              <a:rPr lang="en-US" sz="3600" b="1" dirty="0" smtClean="0">
                <a:solidFill>
                  <a:srgbClr val="FF0000"/>
                </a:solidFill>
                <a:latin typeface="Arial Narrow"/>
                <a:ea typeface="华文细黑"/>
                <a:cs typeface="Arial Narrow"/>
              </a:rPr>
              <a:t>:1-</a:t>
            </a:r>
            <a:r>
              <a:rPr lang="en-US" altLang="zh-CN" sz="3600" b="1" dirty="0" smtClean="0">
                <a:solidFill>
                  <a:srgbClr val="FF0000"/>
                </a:solidFill>
                <a:latin typeface="Arial Narrow"/>
                <a:ea typeface="华文细黑"/>
                <a:cs typeface="Arial Narrow"/>
              </a:rPr>
              <a:t>6</a:t>
            </a:r>
            <a:r>
              <a:rPr lang="en-US" sz="3600" b="1" dirty="0" smtClean="0">
                <a:solidFill>
                  <a:srgbClr val="FF0000"/>
                </a:solidFill>
                <a:latin typeface="Arial Narrow"/>
                <a:ea typeface="华文细黑"/>
                <a:cs typeface="Arial Narrow"/>
              </a:rPr>
              <a:t> </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ea typeface="华文细黑"/>
                <a:cs typeface="Arial Narrow"/>
              </a:rPr>
              <a:t>“</a:t>
            </a:r>
            <a:r>
              <a:rPr lang="en-US" sz="3600" dirty="0" smtClean="0">
                <a:solidFill>
                  <a:srgbClr val="008000"/>
                </a:solidFill>
                <a:latin typeface="Arial Narrow"/>
                <a:cs typeface="Arial Narrow"/>
              </a:rPr>
              <a:t>You </a:t>
            </a:r>
            <a:r>
              <a:rPr lang="en-US" sz="3600" dirty="0">
                <a:solidFill>
                  <a:srgbClr val="008000"/>
                </a:solidFill>
                <a:latin typeface="Arial Narrow"/>
                <a:cs typeface="Arial Narrow"/>
              </a:rPr>
              <a:t>have a reputation of being alive</a:t>
            </a:r>
            <a:r>
              <a:rPr lang="en-US" sz="3600" dirty="0" smtClean="0">
                <a:solidFill>
                  <a:srgbClr val="008000"/>
                </a:solidFill>
                <a:latin typeface="Arial Narrow"/>
                <a:cs typeface="Arial Narrow"/>
              </a:rPr>
              <a:t>, but </a:t>
            </a:r>
            <a:r>
              <a:rPr lang="en-US" sz="3600" dirty="0">
                <a:solidFill>
                  <a:srgbClr val="008000"/>
                </a:solidFill>
                <a:latin typeface="Arial Narrow"/>
                <a:cs typeface="Arial Narrow"/>
              </a:rPr>
              <a:t>you are dead</a:t>
            </a:r>
            <a:r>
              <a:rPr lang="en-US" sz="3600" dirty="0" smtClean="0">
                <a:solidFill>
                  <a:srgbClr val="008000"/>
                </a:solidFill>
                <a:latin typeface="Arial Narrow"/>
                <a:cs typeface="Arial Narrow"/>
              </a:rPr>
              <a:t>” (</a:t>
            </a:r>
            <a:r>
              <a:rPr lang="en-US" sz="3600" dirty="0">
                <a:solidFill>
                  <a:srgbClr val="008000"/>
                </a:solidFill>
                <a:latin typeface="Arial Narrow"/>
                <a:cs typeface="Arial Narrow"/>
              </a:rPr>
              <a:t>Rev.3:1b).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001642"/>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其实</a:t>
            </a:r>
            <a:r>
              <a:rPr lang="zh-TW" altLang="en-US" sz="2400" dirty="0" smtClean="0">
                <a:solidFill>
                  <a:srgbClr val="FF0000"/>
                </a:solidFill>
                <a:latin typeface="华文细黑"/>
                <a:ea typeface="华文细黑"/>
                <a:cs typeface="华文细黑"/>
              </a:rPr>
              <a:t>是死的</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因我见你的行为，在我神面前，没有一样是</a:t>
            </a:r>
            <a:r>
              <a:rPr lang="zh-TW" altLang="en-US" sz="2400" dirty="0" smtClean="0">
                <a:solidFill>
                  <a:srgbClr val="FF0000"/>
                </a:solidFill>
                <a:latin typeface="华文细黑"/>
                <a:ea typeface="华文细黑"/>
                <a:cs typeface="华文细黑"/>
              </a:rPr>
              <a:t>完全的</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3:1e,2b</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。死的。</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其实是死的</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些</a:t>
            </a:r>
            <a:r>
              <a:rPr lang="zh-TW" altLang="en-US" sz="2400" dirty="0" smtClean="0">
                <a:solidFill>
                  <a:srgbClr val="FF0000"/>
                </a:solidFill>
                <a:latin typeface="华文细黑"/>
                <a:ea typeface="华文细黑"/>
                <a:cs typeface="华文细黑"/>
              </a:rPr>
              <a:t>垂死的</a:t>
            </a:r>
            <a:r>
              <a:rPr lang="zh-TW" altLang="en-US" sz="2400" dirty="0">
                <a:solidFill>
                  <a:srgbClr val="FF0000"/>
                </a:solidFill>
                <a:latin typeface="华文细黑"/>
                <a:ea typeface="华文细黑"/>
                <a:cs typeface="华文细黑"/>
              </a:rPr>
              <a:t>教会的迹象是什么？</a:t>
            </a:r>
            <a:endParaRPr lang="en-US" altLang="zh-CN" sz="24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一）</a:t>
            </a:r>
            <a:r>
              <a:rPr lang="zh-TW" altLang="en-US" sz="2400" dirty="0">
                <a:solidFill>
                  <a:srgbClr val="FF0000"/>
                </a:solidFill>
                <a:latin typeface="华文细黑"/>
                <a:ea typeface="华文细黑"/>
                <a:cs typeface="华文细黑"/>
              </a:rPr>
              <a:t>当一个教会对外在事物比对属灵事物更感兴趣时</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a:t>
            </a:r>
            <a:r>
              <a:rPr lang="zh-TW" altLang="en-US" sz="2400" dirty="0" smtClean="0">
                <a:solidFill>
                  <a:srgbClr val="FF0000"/>
                </a:solidFill>
                <a:latin typeface="华文细黑"/>
                <a:ea typeface="华文细黑"/>
                <a:cs typeface="华文细黑"/>
              </a:rPr>
              <a:t>就</a:t>
            </a:r>
            <a:r>
              <a:rPr lang="zh-TW" altLang="en-US" sz="2400" dirty="0">
                <a:solidFill>
                  <a:srgbClr val="FF0000"/>
                </a:solidFill>
                <a:latin typeface="华文细黑"/>
                <a:ea typeface="华文细黑"/>
                <a:cs typeface="华文细黑"/>
              </a:rPr>
              <a:t>有死亡的危险</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二）</a:t>
            </a:r>
            <a:r>
              <a:rPr lang="zh-TW" altLang="en-US" sz="2400" dirty="0" smtClean="0">
                <a:solidFill>
                  <a:srgbClr val="FF0000"/>
                </a:solidFill>
                <a:latin typeface="华文细黑"/>
                <a:ea typeface="华文细黑"/>
                <a:cs typeface="华文细黑"/>
              </a:rPr>
              <a:t>当</a:t>
            </a:r>
            <a:r>
              <a:rPr lang="zh-CN" altLang="en-US" sz="2400" dirty="0" smtClean="0">
                <a:solidFill>
                  <a:srgbClr val="FF0000"/>
                </a:solidFill>
                <a:latin typeface="华文细黑"/>
                <a:ea typeface="华文细黑"/>
                <a:cs typeface="华文细黑"/>
              </a:rPr>
              <a:t>一个</a:t>
            </a:r>
            <a:r>
              <a:rPr lang="zh-TW" altLang="en-US" sz="2400" dirty="0" smtClean="0">
                <a:solidFill>
                  <a:srgbClr val="FF0000"/>
                </a:solidFill>
                <a:latin typeface="华文细黑"/>
                <a:ea typeface="华文细黑"/>
                <a:cs typeface="华文细黑"/>
              </a:rPr>
              <a:t>教会开始容忍那些希望从圣经</a:t>
            </a:r>
            <a:r>
              <a:rPr lang="zh-CN" altLang="en-US" sz="2400" dirty="0" smtClean="0">
                <a:solidFill>
                  <a:srgbClr val="FF0000"/>
                </a:solidFill>
                <a:latin typeface="华文细黑"/>
                <a:ea typeface="华文细黑"/>
                <a:cs typeface="华文细黑"/>
              </a:rPr>
              <a:t>脱离</a:t>
            </a:r>
            <a:r>
              <a:rPr lang="zh-TW" altLang="en-US" sz="2400" dirty="0" smtClean="0">
                <a:solidFill>
                  <a:srgbClr val="FF0000"/>
                </a:solidFill>
                <a:latin typeface="华文细黑"/>
                <a:ea typeface="华文细黑"/>
                <a:cs typeface="华文细黑"/>
              </a:rPr>
              <a:t>的人时</a:t>
            </a:r>
            <a:r>
              <a:rPr lang="zh-TW" altLang="en-US" sz="2400" dirty="0">
                <a:solidFill>
                  <a:srgbClr val="FF0000"/>
                </a:solidFill>
                <a:latin typeface="华文细黑"/>
                <a:ea typeface="华文细黑"/>
                <a:cs typeface="华文细黑"/>
              </a:rPr>
              <a:t>，他们就有死亡的危险</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三）</a:t>
            </a:r>
            <a:r>
              <a:rPr lang="zh-TW" altLang="en-US" sz="2400" dirty="0" smtClean="0">
                <a:solidFill>
                  <a:srgbClr val="FF0000"/>
                </a:solidFill>
                <a:latin typeface="华文细黑"/>
                <a:ea typeface="华文细黑"/>
                <a:cs typeface="华文细黑"/>
              </a:rPr>
              <a:t>当</a:t>
            </a:r>
            <a:r>
              <a:rPr lang="zh-CN" altLang="en-US" sz="2400" dirty="0" smtClean="0">
                <a:solidFill>
                  <a:srgbClr val="FF0000"/>
                </a:solidFill>
                <a:latin typeface="华文细黑"/>
                <a:ea typeface="华文细黑"/>
                <a:cs typeface="华文细黑"/>
              </a:rPr>
              <a:t>一个</a:t>
            </a:r>
            <a:r>
              <a:rPr lang="zh-TW" altLang="en-US" sz="2400" dirty="0" smtClean="0">
                <a:solidFill>
                  <a:srgbClr val="FF0000"/>
                </a:solidFill>
                <a:latin typeface="华文细黑"/>
                <a:ea typeface="华文细黑"/>
                <a:cs typeface="华文细黑"/>
              </a:rPr>
              <a:t>教会对其现状感到满</a:t>
            </a:r>
            <a:r>
              <a:rPr lang="zh-CN" altLang="en-US" sz="2400" dirty="0" smtClean="0">
                <a:solidFill>
                  <a:srgbClr val="FF0000"/>
                </a:solidFill>
                <a:latin typeface="华文细黑"/>
                <a:ea typeface="华文细黑"/>
                <a:cs typeface="华文细黑"/>
              </a:rPr>
              <a:t>足</a:t>
            </a:r>
            <a:r>
              <a:rPr lang="zh-TW" altLang="en-US" sz="2400" dirty="0" smtClean="0">
                <a:solidFill>
                  <a:srgbClr val="FF0000"/>
                </a:solidFill>
                <a:latin typeface="华文细黑"/>
                <a:ea typeface="华文细黑"/>
                <a:cs typeface="华文细黑"/>
              </a:rPr>
              <a:t>时</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a:t>
            </a:r>
            <a:r>
              <a:rPr lang="zh-TW" altLang="en-US" sz="2400" dirty="0" smtClean="0">
                <a:solidFill>
                  <a:srgbClr val="FF0000"/>
                </a:solidFill>
                <a:latin typeface="华文细黑"/>
                <a:ea typeface="华文细黑"/>
                <a:cs typeface="华文细黑"/>
              </a:rPr>
              <a:t>就</a:t>
            </a:r>
            <a:r>
              <a:rPr lang="zh-TW" altLang="en-US" sz="2400" dirty="0">
                <a:solidFill>
                  <a:srgbClr val="FF0000"/>
                </a:solidFill>
                <a:latin typeface="华文细黑"/>
                <a:ea typeface="华文细黑"/>
                <a:cs typeface="华文细黑"/>
              </a:rPr>
              <a:t>有死亡的危险。 </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But you are dead…for I have found your deeds unfinished in the sight of my </a:t>
            </a:r>
            <a:r>
              <a:rPr lang="en-US" sz="2400" dirty="0" smtClean="0">
                <a:latin typeface="Arial Narrow"/>
                <a:cs typeface="Arial Narrow"/>
              </a:rPr>
              <a:t>God” (</a:t>
            </a:r>
            <a:r>
              <a:rPr lang="en-US" sz="2400" dirty="0">
                <a:latin typeface="Arial Narrow"/>
                <a:cs typeface="Arial Narrow"/>
              </a:rPr>
              <a:t>3:</a:t>
            </a:r>
            <a:r>
              <a:rPr lang="en-US" sz="2400" dirty="0" smtClean="0">
                <a:latin typeface="Arial Narrow"/>
                <a:cs typeface="Arial Narrow"/>
              </a:rPr>
              <a:t>1</a:t>
            </a:r>
            <a:r>
              <a:rPr lang="en-US" sz="2400" dirty="0">
                <a:latin typeface="Arial Narrow"/>
                <a:cs typeface="Arial Narrow"/>
              </a:rPr>
              <a:t>e</a:t>
            </a:r>
            <a:r>
              <a:rPr lang="en-US" sz="2400" dirty="0" smtClean="0">
                <a:latin typeface="Arial Narrow"/>
                <a:cs typeface="Arial Narrow"/>
              </a:rPr>
              <a:t>,2b</a:t>
            </a:r>
            <a:r>
              <a:rPr lang="en-US" sz="2400" dirty="0">
                <a:latin typeface="Arial Narrow"/>
                <a:cs typeface="Arial Narrow"/>
              </a:rPr>
              <a:t>). </a:t>
            </a:r>
          </a:p>
          <a:p>
            <a:r>
              <a:rPr lang="en-US" sz="2400" b="1" dirty="0">
                <a:latin typeface="Arial Narrow"/>
                <a:cs typeface="Arial Narrow"/>
              </a:rPr>
              <a:t>A. Dead. </a:t>
            </a:r>
            <a:r>
              <a:rPr lang="en-US" sz="2400" dirty="0">
                <a:latin typeface="Arial Narrow"/>
                <a:cs typeface="Arial Narrow"/>
              </a:rPr>
              <a:t>“But you are dead”(3:1d). </a:t>
            </a:r>
            <a:r>
              <a:rPr lang="en-US" sz="2400" dirty="0" smtClean="0">
                <a:latin typeface="Arial Narrow"/>
                <a:cs typeface="Arial Narrow"/>
              </a:rPr>
              <a:t>What </a:t>
            </a:r>
            <a:r>
              <a:rPr lang="en-US" sz="2400" dirty="0">
                <a:latin typeface="Arial Narrow"/>
                <a:cs typeface="Arial Narrow"/>
              </a:rPr>
              <a:t>are the signs of a dying church?</a:t>
            </a:r>
          </a:p>
          <a:p>
            <a:r>
              <a:rPr lang="en-US" sz="2400" dirty="0">
                <a:latin typeface="Arial Narrow"/>
                <a:cs typeface="Arial Narrow"/>
              </a:rPr>
              <a:t>(1) A church is in danger of dying when it becomes more interested in external things than in spiritual things.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A church is in danger of dying when it begins to tolerate those who wish to turn it from the Bible.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A church is in danger of dying when it is satisfied with its present condition. </a:t>
            </a:r>
            <a:endParaRPr lang="en-US" sz="22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24215"/>
            <a:ext cx="9137169" cy="3785652"/>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。道德上反常的</a:t>
            </a:r>
            <a:r>
              <a:rPr lang="zh-TW"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因我见你的行为，在我神面前，没有一样是</a:t>
            </a:r>
            <a:r>
              <a:rPr lang="zh-TW" altLang="en-US" sz="2400" dirty="0" smtClean="0">
                <a:solidFill>
                  <a:srgbClr val="FF0000"/>
                </a:solidFill>
                <a:latin typeface="华文细黑"/>
                <a:ea typeface="华文细黑"/>
                <a:cs typeface="华文细黑"/>
              </a:rPr>
              <a:t>完全的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3:2b)</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虽然改革领导人开始很好</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但没有彻底完成教会改革的工作，圣经标准缺失</a:t>
            </a:r>
            <a:r>
              <a:rPr 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我小子阿</a:t>
            </a:r>
            <a:r>
              <a:rPr lang="zh-TW" altLang="en-US" sz="2400" dirty="0">
                <a:solidFill>
                  <a:srgbClr val="FF0000"/>
                </a:solidFill>
                <a:latin typeface="华文细黑"/>
                <a:ea typeface="华文细黑"/>
                <a:cs typeface="华文细黑"/>
              </a:rPr>
              <a:t>，我为你们再受生产之苦，直等到基督成形在你们心里</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（加</a:t>
            </a:r>
            <a:r>
              <a:rPr lang="en-US" altLang="zh-CN" sz="2400" dirty="0" smtClean="0">
                <a:solidFill>
                  <a:srgbClr val="FF0000"/>
                </a:solidFill>
                <a:latin typeface="华文细黑"/>
                <a:ea typeface="华文细黑"/>
                <a:cs typeface="华文细黑"/>
              </a:rPr>
              <a:t>4:19</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b="1" dirty="0" smtClean="0">
                <a:latin typeface="Arial Narrow"/>
                <a:cs typeface="Arial Narrow"/>
              </a:rPr>
              <a:t>B. Deformed.</a:t>
            </a:r>
            <a:r>
              <a:rPr lang="en-US" sz="2400" dirty="0" smtClean="0">
                <a:latin typeface="Arial Narrow"/>
                <a:cs typeface="Arial Narrow"/>
              </a:rPr>
              <a:t> “For I have found your deeds unfinished in the sight of my God” </a:t>
            </a:r>
          </a:p>
          <a:p>
            <a:r>
              <a:rPr lang="en-US" sz="2400" dirty="0" smtClean="0">
                <a:latin typeface="Arial Narrow"/>
                <a:cs typeface="Arial Narrow"/>
              </a:rPr>
              <a:t>(3:2b). Although the Reformation leaders began well, but did not proceed to com-</a:t>
            </a:r>
            <a:r>
              <a:rPr lang="en-US" sz="2400" dirty="0" err="1" smtClean="0">
                <a:latin typeface="Arial Narrow"/>
                <a:cs typeface="Arial Narrow"/>
              </a:rPr>
              <a:t>plete</a:t>
            </a:r>
            <a:r>
              <a:rPr lang="en-US" sz="2400" dirty="0" smtClean="0">
                <a:latin typeface="Arial Narrow"/>
                <a:cs typeface="Arial Narrow"/>
              </a:rPr>
              <a:t> the work of reforming the </a:t>
            </a:r>
            <a:r>
              <a:rPr lang="en-US" sz="2400" dirty="0" err="1" smtClean="0">
                <a:latin typeface="Arial Narrow"/>
                <a:cs typeface="Arial Narrow"/>
              </a:rPr>
              <a:t>church,but</a:t>
            </a:r>
            <a:r>
              <a:rPr lang="en-US" sz="2400" dirty="0" smtClean="0">
                <a:latin typeface="Arial Narrow"/>
                <a:cs typeface="Arial Narrow"/>
              </a:rPr>
              <a:t> stopped short of Biblical standards. “My dear </a:t>
            </a:r>
            <a:r>
              <a:rPr lang="en-US" sz="2400" dirty="0" err="1" smtClean="0">
                <a:latin typeface="Arial Narrow"/>
                <a:cs typeface="Arial Narrow"/>
              </a:rPr>
              <a:t>children,for</a:t>
            </a:r>
            <a:r>
              <a:rPr lang="en-US" sz="2400" dirty="0" smtClean="0">
                <a:latin typeface="Arial Narrow"/>
                <a:cs typeface="Arial Narrow"/>
              </a:rPr>
              <a:t> whom I am again in the pains of childbirth until Christ is formed in you”(Ga4:19). </a:t>
            </a:r>
          </a:p>
          <a:p>
            <a:endParaRPr lang="en-US" sz="24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9" name="Picture 8"/>
          <p:cNvPicPr>
            <a:picLocks noChangeAspect="1"/>
          </p:cNvPicPr>
          <p:nvPr/>
        </p:nvPicPr>
        <p:blipFill>
          <a:blip r:embed="rId3"/>
          <a:stretch>
            <a:fillRect/>
          </a:stretch>
        </p:blipFill>
        <p:spPr>
          <a:xfrm>
            <a:off x="3309415" y="3944974"/>
            <a:ext cx="5834585" cy="2917293"/>
          </a:xfrm>
          <a:prstGeom prst="rect">
            <a:avLst/>
          </a:prstGeom>
        </p:spPr>
      </p:pic>
    </p:spTree>
    <p:extLst>
      <p:ext uri="{BB962C8B-B14F-4D97-AF65-F5344CB8AC3E}">
        <p14:creationId xmlns:p14="http://schemas.microsoft.com/office/powerpoint/2010/main" val="2152690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309421"/>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你要儆醒，坚固那剩下将</a:t>
            </a:r>
            <a:r>
              <a:rPr lang="zh-TW" altLang="en-US" sz="2800" dirty="0" smtClean="0">
                <a:solidFill>
                  <a:srgbClr val="FF0000"/>
                </a:solidFill>
                <a:latin typeface="华文细黑"/>
                <a:ea typeface="华文细黑"/>
                <a:cs typeface="华文细黑"/>
              </a:rPr>
              <a:t>要衰微的</a:t>
            </a:r>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所以要回想你是怎样领受，怎样听见的。又要遵守，并要悔改。若不儆醒，我必临到你那里如同贼一样。我几时临到，你也决不能知道。</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3:2a-3</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。要儆醒</a:t>
            </a:r>
            <a:r>
              <a:rPr lang="zh-TW"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这个词用于圣经其它地方是指神的儿女的生活态度应该与基督再临的应许相称。</a:t>
            </a:r>
            <a:r>
              <a:rPr lang="en-US"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罗</a:t>
            </a:r>
            <a:r>
              <a:rPr lang="en-US" altLang="zh-CN" sz="2800" dirty="0" smtClean="0">
                <a:solidFill>
                  <a:srgbClr val="FF0000"/>
                </a:solidFill>
                <a:latin typeface="华文细黑"/>
                <a:ea typeface="华文细黑"/>
                <a:cs typeface="华文细黑"/>
              </a:rPr>
              <a:t>13:11</a:t>
            </a:r>
            <a:r>
              <a:rPr lang="zh-CN" altLang="en-US" sz="2800" dirty="0" smtClean="0">
                <a:solidFill>
                  <a:srgbClr val="FF0000"/>
                </a:solidFill>
                <a:latin typeface="华文细黑"/>
                <a:ea typeface="华文细黑"/>
                <a:cs typeface="华文细黑"/>
              </a:rPr>
              <a:t>；弗</a:t>
            </a:r>
            <a:r>
              <a:rPr lang="en-US" altLang="zh-CN" sz="2800" dirty="0" smtClean="0">
                <a:solidFill>
                  <a:srgbClr val="FF0000"/>
                </a:solidFill>
                <a:latin typeface="华文细黑"/>
                <a:ea typeface="华文细黑"/>
                <a:cs typeface="华文细黑"/>
              </a:rPr>
              <a:t>5:14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600" dirty="0" smtClean="0">
                <a:latin typeface="Arial Narrow"/>
                <a:cs typeface="Arial Narrow"/>
              </a:rPr>
              <a:t>“</a:t>
            </a:r>
            <a:r>
              <a:rPr lang="en-US" sz="2600" dirty="0">
                <a:latin typeface="Arial Narrow"/>
                <a:cs typeface="Arial Narrow"/>
              </a:rPr>
              <a:t>Wake up! Strengthen what remains and is about to die…Remember, therefore, what you have received and heard; hold it </a:t>
            </a:r>
            <a:r>
              <a:rPr lang="en-US" sz="2600" dirty="0" err="1">
                <a:latin typeface="Arial Narrow"/>
                <a:cs typeface="Arial Narrow"/>
              </a:rPr>
              <a:t>fast,and</a:t>
            </a:r>
            <a:r>
              <a:rPr lang="en-US" sz="2600" dirty="0">
                <a:latin typeface="Arial Narrow"/>
                <a:cs typeface="Arial Narrow"/>
              </a:rPr>
              <a:t> </a:t>
            </a:r>
            <a:r>
              <a:rPr lang="en-US" sz="2600" dirty="0" err="1">
                <a:latin typeface="Arial Narrow"/>
                <a:cs typeface="Arial Narrow"/>
              </a:rPr>
              <a:t>repent.But</a:t>
            </a:r>
            <a:r>
              <a:rPr lang="en-US" sz="2600" dirty="0">
                <a:latin typeface="Arial Narrow"/>
                <a:cs typeface="Arial Narrow"/>
              </a:rPr>
              <a:t> if you do not wake </a:t>
            </a:r>
            <a:r>
              <a:rPr lang="en-US" sz="2600" dirty="0" err="1">
                <a:latin typeface="Arial Narrow"/>
                <a:cs typeface="Arial Narrow"/>
              </a:rPr>
              <a:t>up</a:t>
            </a:r>
            <a:r>
              <a:rPr lang="en-US" sz="2600" dirty="0" err="1" smtClean="0">
                <a:latin typeface="Arial Narrow"/>
                <a:cs typeface="Arial Narrow"/>
              </a:rPr>
              <a:t>,I</a:t>
            </a:r>
            <a:r>
              <a:rPr lang="en-US" sz="2600" dirty="0" smtClean="0">
                <a:latin typeface="Arial Narrow"/>
                <a:cs typeface="Arial Narrow"/>
              </a:rPr>
              <a:t> </a:t>
            </a:r>
            <a:r>
              <a:rPr lang="en-US" sz="2600" dirty="0">
                <a:latin typeface="Arial Narrow"/>
                <a:cs typeface="Arial Narrow"/>
              </a:rPr>
              <a:t>will come like a </a:t>
            </a:r>
            <a:r>
              <a:rPr lang="en-US" sz="2600" dirty="0" err="1">
                <a:latin typeface="Arial Narrow"/>
                <a:cs typeface="Arial Narrow"/>
              </a:rPr>
              <a:t>thief</a:t>
            </a:r>
            <a:r>
              <a:rPr lang="en-US" sz="2600" dirty="0" err="1" smtClean="0">
                <a:latin typeface="Arial Narrow"/>
                <a:cs typeface="Arial Narrow"/>
              </a:rPr>
              <a:t>,and</a:t>
            </a:r>
            <a:r>
              <a:rPr lang="en-US" sz="2600" dirty="0" smtClean="0">
                <a:latin typeface="Arial Narrow"/>
                <a:cs typeface="Arial Narrow"/>
              </a:rPr>
              <a:t> </a:t>
            </a:r>
            <a:r>
              <a:rPr lang="en-US" sz="2600" dirty="0">
                <a:latin typeface="Arial Narrow"/>
                <a:cs typeface="Arial Narrow"/>
              </a:rPr>
              <a:t>you will not know at what time I will come to </a:t>
            </a:r>
            <a:r>
              <a:rPr lang="en-US" sz="2600" dirty="0" smtClean="0">
                <a:latin typeface="Arial Narrow"/>
                <a:cs typeface="Arial Narrow"/>
              </a:rPr>
              <a:t>you” (</a:t>
            </a:r>
            <a:r>
              <a:rPr lang="en-US" sz="2600" dirty="0">
                <a:latin typeface="Arial Narrow"/>
                <a:cs typeface="Arial Narrow"/>
              </a:rPr>
              <a:t>3:</a:t>
            </a:r>
            <a:r>
              <a:rPr lang="en-US" sz="2600" dirty="0" smtClean="0">
                <a:latin typeface="Arial Narrow"/>
                <a:cs typeface="Arial Narrow"/>
              </a:rPr>
              <a:t>2</a:t>
            </a:r>
            <a:r>
              <a:rPr lang="en-US" altLang="zh-CN" sz="2600" dirty="0" smtClean="0">
                <a:latin typeface="Arial Narrow"/>
                <a:cs typeface="Arial Narrow"/>
              </a:rPr>
              <a:t>a</a:t>
            </a:r>
            <a:r>
              <a:rPr lang="en-US" sz="2600" dirty="0" smtClean="0">
                <a:latin typeface="Arial Narrow"/>
                <a:cs typeface="Arial Narrow"/>
              </a:rPr>
              <a:t>-</a:t>
            </a:r>
            <a:r>
              <a:rPr lang="en-US" sz="2600" dirty="0">
                <a:latin typeface="Arial Narrow"/>
                <a:cs typeface="Arial Narrow"/>
              </a:rPr>
              <a:t>3).</a:t>
            </a:r>
          </a:p>
          <a:p>
            <a:r>
              <a:rPr lang="en-US" sz="2600" b="1" dirty="0" smtClean="0">
                <a:latin typeface="Arial Narrow"/>
                <a:cs typeface="Arial Narrow"/>
              </a:rPr>
              <a:t>A. Wake </a:t>
            </a:r>
            <a:r>
              <a:rPr lang="en-US" sz="2600" b="1" dirty="0">
                <a:latin typeface="Arial Narrow"/>
                <a:cs typeface="Arial Narrow"/>
              </a:rPr>
              <a:t>up!</a:t>
            </a:r>
            <a:r>
              <a:rPr lang="en-US" sz="2600" dirty="0">
                <a:latin typeface="Arial Narrow"/>
                <a:cs typeface="Arial Narrow"/>
              </a:rPr>
              <a:t> The word used here is used in other Bible </a:t>
            </a:r>
            <a:endParaRPr lang="en-US" sz="2600" dirty="0" smtClean="0">
              <a:latin typeface="Arial Narrow"/>
              <a:cs typeface="Arial Narrow"/>
            </a:endParaRPr>
          </a:p>
          <a:p>
            <a:r>
              <a:rPr lang="en-US" sz="2600" dirty="0" smtClean="0">
                <a:latin typeface="Arial Narrow"/>
                <a:cs typeface="Arial Narrow"/>
              </a:rPr>
              <a:t>passages </a:t>
            </a:r>
            <a:r>
              <a:rPr lang="en-US" sz="2600" dirty="0">
                <a:latin typeface="Arial Narrow"/>
                <a:cs typeface="Arial Narrow"/>
              </a:rPr>
              <a:t>to indicate the attitude of life that should </a:t>
            </a:r>
            <a:endParaRPr lang="en-US" sz="2600" dirty="0" smtClean="0">
              <a:latin typeface="Arial Narrow"/>
              <a:cs typeface="Arial Narrow"/>
            </a:endParaRPr>
          </a:p>
          <a:p>
            <a:r>
              <a:rPr lang="en-US" sz="2600" dirty="0" smtClean="0">
                <a:latin typeface="Arial Narrow"/>
                <a:cs typeface="Arial Narrow"/>
              </a:rPr>
              <a:t>characterize </a:t>
            </a:r>
            <a:r>
              <a:rPr lang="en-US" sz="2600" dirty="0">
                <a:latin typeface="Arial Narrow"/>
                <a:cs typeface="Arial Narrow"/>
              </a:rPr>
              <a:t>God’s children in view of Christ’s promised </a:t>
            </a:r>
            <a:endParaRPr lang="en-US" sz="2600" dirty="0" smtClean="0">
              <a:latin typeface="Arial Narrow"/>
              <a:cs typeface="Arial Narrow"/>
            </a:endParaRPr>
          </a:p>
          <a:p>
            <a:r>
              <a:rPr lang="en-US" sz="2600" dirty="0" smtClean="0">
                <a:latin typeface="Arial Narrow"/>
                <a:cs typeface="Arial Narrow"/>
              </a:rPr>
              <a:t>return (</a:t>
            </a:r>
            <a:r>
              <a:rPr lang="en-US" sz="2600" dirty="0">
                <a:latin typeface="Arial Narrow"/>
                <a:cs typeface="Arial Narrow"/>
              </a:rPr>
              <a:t>Rom.13:11;Eph.5:14)</a:t>
            </a:r>
            <a:r>
              <a:rPr lang="en-US" sz="2600" dirty="0" smtClean="0">
                <a:latin typeface="Arial Narrow"/>
                <a:cs typeface="Arial Narrow"/>
              </a:rPr>
              <a:t>.</a:t>
            </a:r>
            <a:endParaRPr lang="en-US" sz="2600" dirty="0">
              <a:latin typeface="Arial Narrow"/>
              <a:cs typeface="Arial Narrow"/>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6965028" y="4835054"/>
            <a:ext cx="2036464" cy="2042190"/>
          </a:xfrm>
          <a:prstGeom prst="rect">
            <a:avLst/>
          </a:prstGeom>
        </p:spPr>
      </p:pic>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001642"/>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坚固那剩下</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哪里有生命</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哪里</a:t>
            </a:r>
            <a:r>
              <a:rPr lang="zh-CN" altLang="en-US" sz="2800" dirty="0" smtClean="0">
                <a:solidFill>
                  <a:srgbClr val="FF0000"/>
                </a:solidFill>
                <a:latin typeface="华文细黑"/>
                <a:ea typeface="华文细黑"/>
                <a:cs typeface="华文细黑"/>
              </a:rPr>
              <a:t>就</a:t>
            </a:r>
            <a:r>
              <a:rPr lang="zh-TW" altLang="en-US" sz="2800" dirty="0" smtClean="0">
                <a:solidFill>
                  <a:srgbClr val="FF0000"/>
                </a:solidFill>
                <a:latin typeface="华文细黑"/>
                <a:ea typeface="华文细黑"/>
                <a:cs typeface="华文细黑"/>
              </a:rPr>
              <a:t>有</a:t>
            </a:r>
            <a:r>
              <a:rPr lang="zh-TW" altLang="en-US" sz="2800" dirty="0" smtClean="0">
                <a:solidFill>
                  <a:srgbClr val="FF0000"/>
                </a:solidFill>
                <a:latin typeface="华文细黑"/>
                <a:ea typeface="华文细黑"/>
                <a:cs typeface="华文细黑"/>
              </a:rPr>
              <a:t>希望！</a:t>
            </a:r>
            <a:endParaRPr lang="en-US" altLang="zh-CN" sz="2800" dirty="0" smtClean="0">
              <a:solidFill>
                <a:srgbClr val="FF0000"/>
              </a:solidFill>
              <a:latin typeface="华文细黑"/>
              <a:ea typeface="华文细黑"/>
              <a:cs typeface="华文细黑"/>
            </a:endParaRPr>
          </a:p>
          <a:p>
            <a:r>
              <a:rPr lang="en-US" altLang="zh-CN" sz="2800" b="1" dirty="0">
                <a:solidFill>
                  <a:srgbClr val="FF0000"/>
                </a:solidFill>
                <a:latin typeface="华文细黑"/>
                <a:ea typeface="华文细黑"/>
                <a:cs typeface="华文细黑"/>
              </a:rPr>
              <a:t>C</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要回想你是怎样领受</a:t>
            </a:r>
            <a:r>
              <a:rPr lang="zh-CN" altLang="en-US" sz="2800" b="1" dirty="0" smtClean="0">
                <a:solidFill>
                  <a:srgbClr val="FF0000"/>
                </a:solidFill>
                <a:latin typeface="华文细黑"/>
                <a:ea typeface="华文细黑"/>
                <a:cs typeface="华文细黑"/>
              </a:rPr>
              <a:t>的</a:t>
            </a:r>
            <a:r>
              <a:rPr lang="zh-TW" altLang="en-US" sz="2800" b="1"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有需要依靠神并搜索圣经。</a:t>
            </a:r>
            <a:endParaRPr lang="en-US" altLang="zh-TW" sz="2800"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要遵守</a:t>
            </a:r>
            <a:r>
              <a:rPr lang="zh-CN" altLang="en-US" sz="2800" b="1"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有需要服从圣经。</a:t>
            </a:r>
            <a:endParaRPr lang="en-US" altLang="zh-TW" sz="2800"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E</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要悔改</a:t>
            </a:r>
            <a:r>
              <a:rPr lang="zh-CN" altLang="en-US" sz="2800" b="1"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悔改是以顺从的心转向上帝的行为。</a:t>
            </a:r>
            <a:endParaRPr lang="en-US" altLang="zh-TW" sz="2800" dirty="0" smtClean="0">
              <a:solidFill>
                <a:srgbClr val="FF0000"/>
              </a:solidFill>
              <a:latin typeface="华文细黑"/>
              <a:ea typeface="华文细黑"/>
              <a:cs typeface="华文细黑"/>
            </a:endParaRPr>
          </a:p>
          <a:p>
            <a:r>
              <a:rPr lang="en-US" altLang="zh-TW" sz="2800" b="1" dirty="0" smtClean="0">
                <a:solidFill>
                  <a:srgbClr val="FF0000"/>
                </a:solidFill>
                <a:latin typeface="华文细黑"/>
                <a:ea typeface="华文细黑"/>
                <a:cs typeface="华文细黑"/>
              </a:rPr>
              <a:t>F</a:t>
            </a:r>
            <a:r>
              <a:rPr lang="zh-CN" altLang="en-US" sz="2800" b="1" dirty="0" smtClean="0">
                <a:solidFill>
                  <a:srgbClr val="FF0000"/>
                </a:solidFill>
                <a:latin typeface="华文细黑"/>
                <a:ea typeface="华文细黑"/>
                <a:cs typeface="华文细黑"/>
              </a:rPr>
              <a:t>。谨防。</a:t>
            </a:r>
            <a:r>
              <a:rPr lang="zh-TW" altLang="en-US" sz="2800" dirty="0" smtClean="0">
                <a:solidFill>
                  <a:srgbClr val="FF0000"/>
                </a:solidFill>
                <a:latin typeface="华文细黑"/>
                <a:ea typeface="华文细黑"/>
                <a:cs typeface="华文细黑"/>
              </a:rPr>
              <a:t>若不儆醒</a:t>
            </a:r>
            <a:r>
              <a:rPr lang="zh-TW" altLang="en-US" sz="2800" dirty="0">
                <a:solidFill>
                  <a:srgbClr val="FF0000"/>
                </a:solidFill>
                <a:latin typeface="华文细黑"/>
                <a:ea typeface="华文细黑"/>
                <a:cs typeface="华文细黑"/>
              </a:rPr>
              <a:t>，我必临到你那里如同贼一样。我几时临到，你也决不能知道。”（</a:t>
            </a:r>
            <a:r>
              <a:rPr lang="en-US" altLang="zh-TW" sz="2800" dirty="0">
                <a:solidFill>
                  <a:srgbClr val="FF0000"/>
                </a:solidFill>
                <a:latin typeface="华文细黑"/>
                <a:ea typeface="华文细黑"/>
                <a:cs typeface="华文细黑"/>
              </a:rPr>
              <a:t>3</a:t>
            </a:r>
            <a:r>
              <a:rPr lang="en-US" altLang="zh-TW" sz="2800" dirty="0" smtClean="0">
                <a:solidFill>
                  <a:srgbClr val="FF0000"/>
                </a:solidFill>
                <a:latin typeface="华文细黑"/>
                <a:ea typeface="华文细黑"/>
                <a:cs typeface="华文细黑"/>
              </a:rPr>
              <a:t>:3c;16:15</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a:t>
            </a:r>
            <a:endParaRPr lang="en-US" altLang="zh-CN" sz="2800" dirty="0">
              <a:solidFill>
                <a:srgbClr val="FF0000"/>
              </a:solidFill>
              <a:latin typeface="华文细黑"/>
              <a:ea typeface="华文细黑"/>
              <a:cs typeface="华文细黑"/>
            </a:endParaRPr>
          </a:p>
          <a:p>
            <a:r>
              <a:rPr lang="en-US" sz="2400" b="1" dirty="0" smtClean="0">
                <a:latin typeface="Arial Narrow"/>
                <a:cs typeface="Arial Narrow"/>
              </a:rPr>
              <a:t>B</a:t>
            </a:r>
            <a:r>
              <a:rPr lang="en-US" sz="2400" b="1" dirty="0">
                <a:latin typeface="Arial Narrow"/>
                <a:cs typeface="Arial Narrow"/>
              </a:rPr>
              <a:t>. Strengthen what </a:t>
            </a:r>
            <a:r>
              <a:rPr lang="en-US" sz="2400" b="1" dirty="0" smtClean="0">
                <a:latin typeface="Arial Narrow"/>
                <a:cs typeface="Arial Narrow"/>
              </a:rPr>
              <a:t>remains.  </a:t>
            </a:r>
            <a:r>
              <a:rPr lang="en-US" sz="2400" dirty="0" smtClean="0">
                <a:latin typeface="Arial Narrow"/>
                <a:cs typeface="Arial Narrow"/>
              </a:rPr>
              <a:t>Where there is life, there is hope!</a:t>
            </a:r>
          </a:p>
          <a:p>
            <a:r>
              <a:rPr lang="en-US" sz="2400" b="1" dirty="0" smtClean="0">
                <a:latin typeface="Arial Narrow"/>
                <a:cs typeface="Arial Narrow"/>
              </a:rPr>
              <a:t>C</a:t>
            </a:r>
            <a:r>
              <a:rPr lang="en-US" sz="2400" b="1" dirty="0">
                <a:latin typeface="Arial Narrow"/>
                <a:cs typeface="Arial Narrow"/>
              </a:rPr>
              <a:t>. Remember what you have received and heard.</a:t>
            </a:r>
            <a:r>
              <a:rPr lang="en-US" sz="2400" dirty="0">
                <a:latin typeface="Arial Narrow"/>
                <a:cs typeface="Arial Narrow"/>
              </a:rPr>
              <a:t> There </a:t>
            </a:r>
            <a:r>
              <a:rPr lang="en-US" sz="2400" dirty="0" smtClean="0">
                <a:latin typeface="Arial Narrow"/>
                <a:cs typeface="Arial Narrow"/>
              </a:rPr>
              <a:t>is </a:t>
            </a:r>
            <a:r>
              <a:rPr lang="en-US" sz="2400" dirty="0">
                <a:latin typeface="Arial Narrow"/>
                <a:cs typeface="Arial Narrow"/>
              </a:rPr>
              <a:t>the need to depend on God and search the Bible.</a:t>
            </a:r>
          </a:p>
          <a:p>
            <a:r>
              <a:rPr lang="en-US" sz="2400" b="1" dirty="0">
                <a:latin typeface="Arial Narrow"/>
                <a:cs typeface="Arial Narrow"/>
              </a:rPr>
              <a:t>D. Hold it fast.</a:t>
            </a:r>
            <a:r>
              <a:rPr lang="en-US" sz="2400" dirty="0">
                <a:latin typeface="Arial Narrow"/>
                <a:cs typeface="Arial Narrow"/>
              </a:rPr>
              <a:t> There i</a:t>
            </a:r>
            <a:r>
              <a:rPr lang="en-US" sz="2400" dirty="0" smtClean="0">
                <a:latin typeface="Arial Narrow"/>
                <a:cs typeface="Arial Narrow"/>
              </a:rPr>
              <a:t>s </a:t>
            </a:r>
            <a:r>
              <a:rPr lang="en-US" sz="2400" dirty="0">
                <a:latin typeface="Arial Narrow"/>
                <a:cs typeface="Arial Narrow"/>
              </a:rPr>
              <a:t>the need to obey the Bible. </a:t>
            </a:r>
          </a:p>
          <a:p>
            <a:r>
              <a:rPr lang="en-US" sz="2400" b="1" dirty="0">
                <a:latin typeface="Arial Narrow"/>
                <a:cs typeface="Arial Narrow"/>
              </a:rPr>
              <a:t>E. Repent.</a:t>
            </a:r>
            <a:r>
              <a:rPr lang="en-US" sz="2400" dirty="0">
                <a:latin typeface="Arial Narrow"/>
                <a:cs typeface="Arial Narrow"/>
              </a:rPr>
              <a:t> Repentance </a:t>
            </a:r>
            <a:r>
              <a:rPr lang="en-US" sz="2400" dirty="0" smtClean="0">
                <a:latin typeface="Arial Narrow"/>
                <a:cs typeface="Arial Narrow"/>
              </a:rPr>
              <a:t>is an </a:t>
            </a:r>
            <a:r>
              <a:rPr lang="en-US" sz="2400" dirty="0">
                <a:latin typeface="Arial Narrow"/>
                <a:cs typeface="Arial Narrow"/>
              </a:rPr>
              <a:t>act of turning to </a:t>
            </a:r>
            <a:r>
              <a:rPr lang="en-US" sz="2400" dirty="0" smtClean="0">
                <a:latin typeface="Arial Narrow"/>
                <a:cs typeface="Arial Narrow"/>
              </a:rPr>
              <a:t>God </a:t>
            </a:r>
          </a:p>
          <a:p>
            <a:r>
              <a:rPr lang="en-US" sz="2400" dirty="0" smtClean="0">
                <a:latin typeface="Arial Narrow"/>
                <a:cs typeface="Arial Narrow"/>
              </a:rPr>
              <a:t>with a </a:t>
            </a:r>
            <a:r>
              <a:rPr lang="en-US" sz="2400" dirty="0">
                <a:latin typeface="Arial Narrow"/>
                <a:cs typeface="Arial Narrow"/>
              </a:rPr>
              <a:t>submissive heart. </a:t>
            </a:r>
          </a:p>
          <a:p>
            <a:r>
              <a:rPr lang="en-US" sz="2400" b="1" dirty="0">
                <a:latin typeface="Arial Narrow"/>
                <a:cs typeface="Arial Narrow"/>
              </a:rPr>
              <a:t>F. Beware.</a:t>
            </a:r>
            <a:r>
              <a:rPr lang="en-US" sz="2400" dirty="0">
                <a:latin typeface="Arial Narrow"/>
                <a:cs typeface="Arial Narrow"/>
              </a:rPr>
              <a:t> “But if you do not wake up, I will come </a:t>
            </a:r>
            <a:endParaRPr lang="en-US" sz="2400" dirty="0" smtClean="0">
              <a:latin typeface="Arial Narrow"/>
              <a:cs typeface="Arial Narrow"/>
            </a:endParaRPr>
          </a:p>
          <a:p>
            <a:r>
              <a:rPr lang="en-US" sz="2400" dirty="0" smtClean="0">
                <a:latin typeface="Arial Narrow"/>
                <a:cs typeface="Arial Narrow"/>
              </a:rPr>
              <a:t>like </a:t>
            </a:r>
            <a:r>
              <a:rPr lang="en-US" sz="2400" dirty="0">
                <a:latin typeface="Arial Narrow"/>
                <a:cs typeface="Arial Narrow"/>
              </a:rPr>
              <a:t>a thief, and you will not know at what time I will </a:t>
            </a:r>
            <a:endParaRPr lang="en-US" sz="2400" dirty="0" smtClean="0">
              <a:latin typeface="Arial Narrow"/>
              <a:cs typeface="Arial Narrow"/>
            </a:endParaRPr>
          </a:p>
          <a:p>
            <a:r>
              <a:rPr lang="en-US" sz="2400" dirty="0" smtClean="0">
                <a:latin typeface="Arial Narrow"/>
                <a:cs typeface="Arial Narrow"/>
              </a:rPr>
              <a:t>come </a:t>
            </a:r>
            <a:r>
              <a:rPr lang="en-US" sz="2400" dirty="0">
                <a:latin typeface="Arial Narrow"/>
                <a:cs typeface="Arial Narrow"/>
              </a:rPr>
              <a:t>to you</a:t>
            </a:r>
            <a:r>
              <a:rPr lang="en-US" sz="2400" dirty="0" smtClean="0">
                <a:latin typeface="Arial Narrow"/>
                <a:cs typeface="Arial Narrow"/>
              </a:rPr>
              <a:t>” (</a:t>
            </a:r>
            <a:r>
              <a:rPr lang="en-US" sz="2400" dirty="0">
                <a:latin typeface="Arial Narrow"/>
                <a:cs typeface="Arial Narrow"/>
              </a:rPr>
              <a:t>3:3c;16:15).</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6286500" y="4000500"/>
            <a:ext cx="2857500" cy="2857500"/>
          </a:xfrm>
          <a:prstGeom prst="rect">
            <a:avLst/>
          </a:prstGeom>
        </p:spPr>
      </p:pic>
    </p:spTree>
    <p:extLst>
      <p:ext uri="{BB962C8B-B14F-4D97-AF65-F5344CB8AC3E}">
        <p14:creationId xmlns:p14="http://schemas.microsoft.com/office/powerpoint/2010/main" val="3728756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6555642"/>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凡得胜的，必这样穿白衣。我也必不从生命册上涂抹他的名。且要在我父面前，和我父众使者面前认他的名</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圣灵向众教会所说的话，凡有耳的，</a:t>
            </a:r>
            <a:r>
              <a:rPr lang="zh-TW" altLang="en-US" sz="2800" dirty="0" smtClean="0">
                <a:solidFill>
                  <a:srgbClr val="FF0000"/>
                </a:solidFill>
                <a:latin typeface="华文细黑"/>
                <a:ea typeface="华文细黑"/>
                <a:cs typeface="华文细黑"/>
              </a:rPr>
              <a:t>就应当听 </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(3:5-6)</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。听圣灵所说的。三种人：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一）那些有耳朵可听见的（</a:t>
            </a:r>
            <a:r>
              <a:rPr lang="zh-CN" altLang="en-US" sz="2800" dirty="0">
                <a:solidFill>
                  <a:srgbClr val="FF0000"/>
                </a:solidFill>
                <a:latin typeface="华文细黑"/>
                <a:ea typeface="华文细黑"/>
                <a:cs typeface="华文细黑"/>
              </a:rPr>
              <a:t>太</a:t>
            </a:r>
            <a:r>
              <a:rPr lang="en-US" altLang="zh-CN" sz="2800" dirty="0">
                <a:solidFill>
                  <a:srgbClr val="FF0000"/>
                </a:solidFill>
                <a:latin typeface="华文细黑"/>
                <a:ea typeface="华文细黑"/>
                <a:cs typeface="华文细黑"/>
              </a:rPr>
              <a:t>13:9</a:t>
            </a:r>
            <a:r>
              <a:rPr lang="zh-CN"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（二）那些听不进去的（来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“The one who is victorious will, like them, be dressed in white. I will never blot out the name of that person from the book of life, but will acknowledge that name before my Father and his angels. Whoever has ears, let them hear what the Spirit says to the churches”(3:5-6).</a:t>
            </a:r>
          </a:p>
          <a:p>
            <a:r>
              <a:rPr lang="en-US" sz="2800" b="1" dirty="0">
                <a:latin typeface="Arial Narrow"/>
                <a:cs typeface="Arial Narrow"/>
              </a:rPr>
              <a:t>A. Hear what the Holy Spirit </a:t>
            </a:r>
            <a:r>
              <a:rPr lang="en-US" sz="2800" b="1" dirty="0" smtClean="0">
                <a:latin typeface="Arial Narrow"/>
                <a:cs typeface="Arial Narrow"/>
              </a:rPr>
              <a:t>says</a:t>
            </a:r>
            <a:r>
              <a:rPr lang="en-US" sz="2800" dirty="0" smtClean="0">
                <a:latin typeface="Arial Narrow"/>
                <a:cs typeface="Arial Narrow"/>
              </a:rPr>
              <a:t>. </a:t>
            </a:r>
            <a:r>
              <a:rPr lang="en-US" sz="2800" dirty="0">
                <a:latin typeface="Arial Narrow"/>
                <a:cs typeface="Arial Narrow"/>
              </a:rPr>
              <a:t>There are three kinds of people:</a:t>
            </a:r>
          </a:p>
          <a:p>
            <a:r>
              <a:rPr lang="en-US" sz="2800" dirty="0" smtClean="0">
                <a:latin typeface="Arial Narrow"/>
                <a:cs typeface="Arial Narrow"/>
              </a:rPr>
              <a:t>(1) Those with ears </a:t>
            </a:r>
            <a:r>
              <a:rPr lang="en-US" sz="2800" dirty="0">
                <a:latin typeface="Arial Narrow"/>
                <a:cs typeface="Arial Narrow"/>
              </a:rPr>
              <a:t>to </a:t>
            </a:r>
            <a:r>
              <a:rPr lang="en-US" sz="2800" dirty="0" smtClean="0">
                <a:latin typeface="Arial Narrow"/>
                <a:cs typeface="Arial Narrow"/>
              </a:rPr>
              <a:t>hear(Mt.13:9). </a:t>
            </a:r>
          </a:p>
          <a:p>
            <a:r>
              <a:rPr lang="en-US" sz="2800" dirty="0" smtClean="0">
                <a:latin typeface="Arial Narrow"/>
                <a:cs typeface="Arial Narrow"/>
              </a:rPr>
              <a:t>(</a:t>
            </a:r>
            <a:r>
              <a:rPr lang="en-US" sz="2800" dirty="0">
                <a:latin typeface="Arial Narrow"/>
                <a:cs typeface="Arial Narrow"/>
              </a:rPr>
              <a:t>2</a:t>
            </a:r>
            <a:r>
              <a:rPr lang="en-US" sz="2800" dirty="0" smtClean="0">
                <a:latin typeface="Arial Narrow"/>
                <a:cs typeface="Arial Narrow"/>
              </a:rPr>
              <a:t>) Those </a:t>
            </a:r>
            <a:r>
              <a:rPr lang="en-US" sz="2800" dirty="0">
                <a:latin typeface="Arial Narrow"/>
                <a:cs typeface="Arial Narrow"/>
              </a:rPr>
              <a:t>who are dull of </a:t>
            </a:r>
            <a:r>
              <a:rPr lang="en-US" sz="2800" dirty="0" smtClean="0">
                <a:latin typeface="Arial Narrow"/>
                <a:cs typeface="Arial Narrow"/>
              </a:rPr>
              <a:t>hearing(</a:t>
            </a:r>
            <a:r>
              <a:rPr lang="en-US" sz="2800" dirty="0">
                <a:latin typeface="Arial Narrow"/>
                <a:cs typeface="Arial Narrow"/>
              </a:rPr>
              <a:t>Heb.5:11).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 Those who are </a:t>
            </a:r>
            <a:r>
              <a:rPr lang="en-US" sz="2800" dirty="0" smtClean="0">
                <a:latin typeface="Arial Narrow"/>
                <a:cs typeface="Arial Narrow"/>
              </a:rPr>
              <a:t>willing </a:t>
            </a:r>
            <a:r>
              <a:rPr lang="en-US" sz="2800" dirty="0">
                <a:latin typeface="Arial Narrow"/>
                <a:cs typeface="Arial Narrow"/>
              </a:rPr>
              <a:t>to hear what the </a:t>
            </a:r>
            <a:r>
              <a:rPr lang="en-US" sz="2800" dirty="0" smtClean="0">
                <a:latin typeface="Arial Narrow"/>
                <a:cs typeface="Arial Narrow"/>
              </a:rPr>
              <a:t>Spirit(</a:t>
            </a:r>
            <a:r>
              <a:rPr lang="en-US" sz="2800" dirty="0">
                <a:latin typeface="Arial Narrow"/>
                <a:cs typeface="Arial Narrow"/>
              </a:rPr>
              <a:t>Ja.1:22).</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9679"/>
            <a:ext cx="9137169" cy="6093977"/>
          </a:xfrm>
          <a:prstGeom prst="rect">
            <a:avLst/>
          </a:prstGeom>
        </p:spPr>
        <p:txBody>
          <a:bodyPr wrap="square">
            <a:spAutoFit/>
          </a:bodyPr>
          <a:lstStyle/>
          <a:p>
            <a:r>
              <a:rPr lang="en-US" altLang="zh-CN" sz="2600" dirty="0" smtClean="0">
                <a:solidFill>
                  <a:srgbClr val="FF0000"/>
                </a:solidFill>
                <a:latin typeface="华文细黑"/>
                <a:ea typeface="华文细黑"/>
                <a:cs typeface="华文细黑"/>
              </a:rPr>
              <a:t>B</a:t>
            </a:r>
            <a:r>
              <a:rPr lang="zh-CN"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得胜</a:t>
            </a:r>
            <a:r>
              <a:rPr lang="zh-TW" altLang="en-US" sz="2600" dirty="0" smtClean="0">
                <a:solidFill>
                  <a:srgbClr val="FF0000"/>
                </a:solidFill>
                <a:latin typeface="华文细黑"/>
                <a:ea typeface="华文细黑"/>
                <a:cs typeface="华文细黑"/>
              </a:rPr>
              <a:t>的</a:t>
            </a:r>
            <a:r>
              <a:rPr lang="zh-CN" altLang="en-US" sz="2600" dirty="0" smtClean="0">
                <a:solidFill>
                  <a:srgbClr val="FF0000"/>
                </a:solidFill>
                <a:latin typeface="华文细黑"/>
                <a:ea typeface="华文细黑"/>
                <a:cs typeface="华文细黑"/>
              </a:rPr>
              <a:t>。</a:t>
            </a:r>
            <a:endParaRPr lang="en-US" altLang="zh-CN" sz="2600" dirty="0">
              <a:solidFill>
                <a:srgbClr val="FF0000"/>
              </a:solidFill>
              <a:latin typeface="华文细黑"/>
              <a:ea typeface="华文细黑"/>
              <a:cs typeface="华文细黑"/>
            </a:endParaRPr>
          </a:p>
          <a:p>
            <a:r>
              <a:rPr lang="zh-CN" altLang="zh-CN"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一）</a:t>
            </a:r>
            <a:r>
              <a:rPr lang="zh-TW" altLang="en-US" sz="2600" dirty="0" smtClean="0">
                <a:solidFill>
                  <a:srgbClr val="FF0000"/>
                </a:solidFill>
                <a:latin typeface="华文细黑"/>
                <a:ea typeface="华文细黑"/>
                <a:cs typeface="华文细黑"/>
              </a:rPr>
              <a:t>穿白衣</a:t>
            </a:r>
            <a:r>
              <a:rPr lang="zh-CN" altLang="en-US" sz="2600" dirty="0" smtClean="0">
                <a:solidFill>
                  <a:srgbClr val="FF0000"/>
                </a:solidFill>
                <a:latin typeface="华文细黑"/>
                <a:ea typeface="华文细黑"/>
                <a:cs typeface="华文细黑"/>
              </a:rPr>
              <a:t>（林后</a:t>
            </a:r>
            <a:r>
              <a:rPr lang="en-US" altLang="zh-CN" sz="2600" dirty="0" smtClean="0">
                <a:solidFill>
                  <a:srgbClr val="FF0000"/>
                </a:solidFill>
                <a:latin typeface="华文细黑"/>
                <a:ea typeface="华文细黑"/>
                <a:cs typeface="华文细黑"/>
              </a:rPr>
              <a:t>5:21</a:t>
            </a:r>
            <a:r>
              <a:rPr lang="zh-CN" altLang="en-US" sz="2600" dirty="0" smtClean="0">
                <a:solidFill>
                  <a:srgbClr val="FF0000"/>
                </a:solidFill>
                <a:latin typeface="华文细黑"/>
                <a:ea typeface="华文细黑"/>
                <a:cs typeface="华文细黑"/>
              </a:rPr>
              <a:t>）。</a:t>
            </a:r>
            <a:endParaRPr lang="en-US" altLang="zh-CN" sz="2600" dirty="0" smtClean="0">
              <a:solidFill>
                <a:srgbClr val="FF0000"/>
              </a:solidFill>
              <a:latin typeface="华文细黑"/>
              <a:ea typeface="华文细黑"/>
              <a:cs typeface="华文细黑"/>
            </a:endParaRPr>
          </a:p>
          <a:p>
            <a:r>
              <a:rPr lang="zh-CN" altLang="zh-CN"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二）信徒的安全感。“</a:t>
            </a:r>
            <a:r>
              <a:rPr lang="zh-TW" altLang="en-US" sz="2600" dirty="0" smtClean="0">
                <a:solidFill>
                  <a:srgbClr val="FF0000"/>
                </a:solidFill>
                <a:latin typeface="华文细黑"/>
                <a:ea typeface="华文细黑"/>
                <a:cs typeface="华文细黑"/>
              </a:rPr>
              <a:t>我也必不从生命册上涂抹</a:t>
            </a:r>
            <a:r>
              <a:rPr lang="zh-TW" altLang="en-US" sz="2600" dirty="0">
                <a:solidFill>
                  <a:srgbClr val="FF0000"/>
                </a:solidFill>
                <a:latin typeface="华文细黑"/>
                <a:ea typeface="华文细黑"/>
                <a:cs typeface="华文细黑"/>
              </a:rPr>
              <a:t>他的名</a:t>
            </a:r>
            <a:r>
              <a:rPr lang="zh-TW" altLang="en-US"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a:t>
            </a:r>
            <a:endParaRPr lang="en-US" altLang="zh-CN" sz="2600" dirty="0" smtClean="0">
              <a:solidFill>
                <a:srgbClr val="FF0000"/>
              </a:solidFill>
              <a:latin typeface="华文细黑"/>
              <a:ea typeface="华文细黑"/>
              <a:cs typeface="华文细黑"/>
            </a:endParaRPr>
          </a:p>
          <a:p>
            <a:r>
              <a:rPr lang="zh-TW" altLang="en-US" sz="2600" dirty="0">
                <a:solidFill>
                  <a:srgbClr val="FF0000"/>
                </a:solidFill>
                <a:latin typeface="华文细黑"/>
                <a:ea typeface="华文细黑"/>
                <a:cs typeface="华文细黑"/>
              </a:rPr>
              <a:t>当不信的人死了，他们的名字从书中删除</a:t>
            </a:r>
            <a:r>
              <a:rPr lang="en-US" altLang="zh-TW" sz="2600" dirty="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因此，在最后的判决</a:t>
            </a:r>
            <a:r>
              <a:rPr lang="zh-TW" altLang="en-US"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这本</a:t>
            </a:r>
            <a:r>
              <a:rPr lang="zh-TW" altLang="en-US" sz="2600" dirty="0" smtClean="0">
                <a:solidFill>
                  <a:srgbClr val="FF0000"/>
                </a:solidFill>
                <a:latin typeface="华文细黑"/>
                <a:ea typeface="华文细黑"/>
                <a:cs typeface="华文细黑"/>
              </a:rPr>
              <a:t>书</a:t>
            </a:r>
            <a:r>
              <a:rPr lang="zh-TW" altLang="en-US" sz="2600" dirty="0">
                <a:solidFill>
                  <a:srgbClr val="FF0000"/>
                </a:solidFill>
                <a:latin typeface="华文细黑"/>
                <a:ea typeface="华文细黑"/>
                <a:cs typeface="华文细黑"/>
              </a:rPr>
              <a:t>只包含信徒的</a:t>
            </a:r>
            <a:r>
              <a:rPr lang="zh-TW" altLang="en-US" sz="2600" dirty="0" smtClean="0">
                <a:solidFill>
                  <a:srgbClr val="FF0000"/>
                </a:solidFill>
                <a:latin typeface="华文细黑"/>
                <a:ea typeface="华文细黑"/>
                <a:cs typeface="华文细黑"/>
              </a:rPr>
              <a:t>名字（</a:t>
            </a:r>
            <a:r>
              <a:rPr lang="zh-CN" altLang="en-US" sz="2600" dirty="0" smtClean="0">
                <a:solidFill>
                  <a:srgbClr val="FF0000"/>
                </a:solidFill>
                <a:latin typeface="华文细黑"/>
                <a:ea typeface="华文细黑"/>
                <a:cs typeface="华文细黑"/>
              </a:rPr>
              <a:t>启</a:t>
            </a:r>
            <a:r>
              <a:rPr lang="en-US" altLang="zh-CN" sz="2600" dirty="0" smtClean="0">
                <a:solidFill>
                  <a:srgbClr val="FF0000"/>
                </a:solidFill>
                <a:latin typeface="华文细黑"/>
                <a:ea typeface="华文细黑"/>
                <a:cs typeface="华文细黑"/>
              </a:rPr>
              <a:t>20:12-15</a:t>
            </a:r>
            <a:r>
              <a:rPr lang="zh-CN"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它成为“</a:t>
            </a:r>
            <a:r>
              <a:rPr lang="zh-TW" altLang="en-US" sz="2600" dirty="0" smtClean="0">
                <a:solidFill>
                  <a:srgbClr val="FF0000"/>
                </a:solidFill>
                <a:latin typeface="华文细黑"/>
                <a:ea typeface="华文细黑"/>
                <a:cs typeface="华文细黑"/>
              </a:rPr>
              <a:t>羔</a:t>
            </a:r>
            <a:r>
              <a:rPr lang="zh-TW" altLang="en-US" sz="2600" dirty="0" smtClean="0">
                <a:solidFill>
                  <a:srgbClr val="FF0000"/>
                </a:solidFill>
                <a:latin typeface="华文细黑"/>
                <a:ea typeface="华文细黑"/>
                <a:cs typeface="华文细黑"/>
              </a:rPr>
              <a:t>羊</a:t>
            </a:r>
            <a:r>
              <a:rPr lang="zh-CN" altLang="en-US" sz="2600" dirty="0" smtClean="0">
                <a:solidFill>
                  <a:srgbClr val="FF0000"/>
                </a:solidFill>
                <a:latin typeface="华文细黑"/>
                <a:ea typeface="华文细黑"/>
                <a:cs typeface="华文细黑"/>
              </a:rPr>
              <a:t>的</a:t>
            </a:r>
            <a:r>
              <a:rPr lang="zh-TW" altLang="en-US" sz="2600" dirty="0" smtClean="0">
                <a:solidFill>
                  <a:srgbClr val="FF0000"/>
                </a:solidFill>
                <a:latin typeface="华文细黑"/>
                <a:ea typeface="华文细黑"/>
                <a:cs typeface="华文细黑"/>
              </a:rPr>
              <a:t>生命</a:t>
            </a:r>
            <a:r>
              <a:rPr lang="zh-CN" altLang="en-US" sz="2600" dirty="0" smtClean="0">
                <a:solidFill>
                  <a:srgbClr val="FF0000"/>
                </a:solidFill>
                <a:latin typeface="华文细黑"/>
                <a:ea typeface="华文细黑"/>
                <a:cs typeface="华文细黑"/>
              </a:rPr>
              <a:t>册</a:t>
            </a:r>
            <a:r>
              <a:rPr lang="zh-TW"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a:t>
            </a:r>
            <a:r>
              <a:rPr lang="en-US" altLang="zh-TW" sz="2600" dirty="0">
                <a:solidFill>
                  <a:srgbClr val="FF0000"/>
                </a:solidFill>
                <a:latin typeface="华文细黑"/>
                <a:ea typeface="华文细黑"/>
                <a:cs typeface="华文细黑"/>
              </a:rPr>
              <a:t>21:27</a:t>
            </a:r>
            <a:r>
              <a:rPr lang="zh-TW" altLang="en-US" sz="2600" dirty="0">
                <a:solidFill>
                  <a:srgbClr val="FF0000"/>
                </a:solidFill>
                <a:latin typeface="华文细黑"/>
                <a:ea typeface="华文细黑"/>
                <a:cs typeface="华文细黑"/>
              </a:rPr>
              <a:t>），因为</a:t>
            </a:r>
            <a:r>
              <a:rPr lang="zh-TW" altLang="en-US" sz="2600" dirty="0" smtClean="0">
                <a:solidFill>
                  <a:srgbClr val="FF0000"/>
                </a:solidFill>
                <a:latin typeface="华文细黑"/>
                <a:ea typeface="华文细黑"/>
                <a:cs typeface="华文细黑"/>
              </a:rPr>
              <a:t>只有那些被基督救</a:t>
            </a:r>
            <a:r>
              <a:rPr lang="zh-CN" altLang="en-US" sz="2600" dirty="0" smtClean="0">
                <a:solidFill>
                  <a:srgbClr val="FF0000"/>
                </a:solidFill>
                <a:latin typeface="华文细黑"/>
                <a:ea typeface="华文细黑"/>
                <a:cs typeface="华文细黑"/>
              </a:rPr>
              <a:t>赎</a:t>
            </a:r>
            <a:r>
              <a:rPr lang="zh-TW" altLang="en-US" sz="2600" dirty="0" smtClean="0">
                <a:solidFill>
                  <a:srgbClr val="FF0000"/>
                </a:solidFill>
                <a:latin typeface="华文细黑"/>
                <a:ea typeface="华文细黑"/>
                <a:cs typeface="华文细黑"/>
              </a:rPr>
              <a:t>了的人</a:t>
            </a:r>
            <a:r>
              <a:rPr lang="zh-TW" altLang="en-US" sz="2600" dirty="0">
                <a:solidFill>
                  <a:srgbClr val="FF0000"/>
                </a:solidFill>
                <a:latin typeface="华文细黑"/>
                <a:ea typeface="华文细黑"/>
                <a:cs typeface="华文细黑"/>
              </a:rPr>
              <a:t>有他们的名字。</a:t>
            </a:r>
            <a:endParaRPr lang="en-US" altLang="zh-CN" sz="2600" dirty="0" smtClean="0">
              <a:solidFill>
                <a:srgbClr val="FF0000"/>
              </a:solidFill>
              <a:latin typeface="华文细黑"/>
              <a:ea typeface="华文细黑"/>
              <a:cs typeface="华文细黑"/>
            </a:endParaRPr>
          </a:p>
          <a:p>
            <a:r>
              <a:rPr lang="en-US" sz="2600" b="1" dirty="0" smtClean="0">
                <a:latin typeface="Arial Narrow"/>
                <a:cs typeface="Arial Narrow"/>
              </a:rPr>
              <a:t>B</a:t>
            </a:r>
            <a:r>
              <a:rPr lang="en-US" sz="2600" b="1" dirty="0">
                <a:latin typeface="Arial Narrow"/>
                <a:cs typeface="Arial Narrow"/>
              </a:rPr>
              <a:t>. Victorious. </a:t>
            </a:r>
            <a:endParaRPr lang="en-US" sz="2600" b="1" dirty="0" smtClean="0">
              <a:latin typeface="Arial Narrow"/>
              <a:cs typeface="Arial Narrow"/>
            </a:endParaRPr>
          </a:p>
          <a:p>
            <a:r>
              <a:rPr lang="en-US" sz="2600" dirty="0" smtClean="0">
                <a:latin typeface="Arial Narrow"/>
                <a:cs typeface="Arial Narrow"/>
              </a:rPr>
              <a:t>(1) Dressed </a:t>
            </a:r>
            <a:r>
              <a:rPr lang="en-US" sz="2600" dirty="0">
                <a:latin typeface="Arial Narrow"/>
                <a:cs typeface="Arial Narrow"/>
              </a:rPr>
              <a:t>in white(2Cor.5:21).</a:t>
            </a:r>
            <a:r>
              <a:rPr lang="en-US" sz="2600" b="1" dirty="0">
                <a:latin typeface="Arial Narrow"/>
                <a:cs typeface="Arial Narrow"/>
              </a:rPr>
              <a:t> </a:t>
            </a:r>
            <a:endParaRPr lang="en-US" sz="2600" b="1" dirty="0" smtClean="0">
              <a:latin typeface="Arial Narrow"/>
              <a:cs typeface="Arial Narrow"/>
            </a:endParaRPr>
          </a:p>
          <a:p>
            <a:r>
              <a:rPr lang="en-US" sz="2600" dirty="0" smtClean="0">
                <a:latin typeface="Arial Narrow"/>
                <a:cs typeface="Arial Narrow"/>
              </a:rPr>
              <a:t>(</a:t>
            </a:r>
            <a:r>
              <a:rPr lang="en-US" sz="2600" dirty="0">
                <a:latin typeface="Arial Narrow"/>
                <a:cs typeface="Arial Narrow"/>
              </a:rPr>
              <a:t>2) Security of the believer. </a:t>
            </a:r>
            <a:r>
              <a:rPr lang="en-US" sz="2600" dirty="0" smtClean="0">
                <a:latin typeface="Arial Narrow"/>
                <a:cs typeface="Arial Narrow"/>
              </a:rPr>
              <a:t>“I </a:t>
            </a:r>
            <a:r>
              <a:rPr lang="en-US" sz="2600" dirty="0">
                <a:latin typeface="Arial Narrow"/>
                <a:cs typeface="Arial Narrow"/>
              </a:rPr>
              <a:t>will never blot out the name of that person from the book of </a:t>
            </a:r>
            <a:r>
              <a:rPr lang="en-US" sz="2600" dirty="0" smtClean="0">
                <a:latin typeface="Arial Narrow"/>
                <a:cs typeface="Arial Narrow"/>
              </a:rPr>
              <a:t>life.” As unbelievers die, their names are removed from the book; thus, at the final </a:t>
            </a:r>
            <a:r>
              <a:rPr lang="en-US" sz="2600" dirty="0" err="1" smtClean="0">
                <a:latin typeface="Arial Narrow"/>
                <a:cs typeface="Arial Narrow"/>
              </a:rPr>
              <a:t>judgment,the</a:t>
            </a:r>
            <a:r>
              <a:rPr lang="en-US" sz="2600" dirty="0" smtClean="0">
                <a:latin typeface="Arial Narrow"/>
                <a:cs typeface="Arial Narrow"/>
              </a:rPr>
              <a:t> book </a:t>
            </a:r>
            <a:r>
              <a:rPr lang="en-US" sz="2600" dirty="0">
                <a:latin typeface="Arial Narrow"/>
                <a:cs typeface="Arial Narrow"/>
              </a:rPr>
              <a:t>c</a:t>
            </a:r>
            <a:r>
              <a:rPr lang="en-US" sz="2600" dirty="0" smtClean="0">
                <a:latin typeface="Arial Narrow"/>
                <a:cs typeface="Arial Narrow"/>
              </a:rPr>
              <a:t>ontains </a:t>
            </a:r>
          </a:p>
          <a:p>
            <a:r>
              <a:rPr lang="en-US" sz="2600" dirty="0" smtClean="0">
                <a:latin typeface="Arial Narrow"/>
                <a:cs typeface="Arial Narrow"/>
              </a:rPr>
              <a:t>only the names of believers (Rev.20:12-15). It then </a:t>
            </a:r>
          </a:p>
          <a:p>
            <a:r>
              <a:rPr lang="en-US" sz="2600" dirty="0" smtClean="0">
                <a:latin typeface="Arial Narrow"/>
                <a:cs typeface="Arial Narrow"/>
              </a:rPr>
              <a:t>becomes “the Lamb’s Book of Life” (21:27), because </a:t>
            </a:r>
          </a:p>
          <a:p>
            <a:r>
              <a:rPr lang="en-US" sz="2600" dirty="0" smtClean="0">
                <a:latin typeface="Arial Narrow"/>
                <a:cs typeface="Arial Narrow"/>
              </a:rPr>
              <a:t>only those saved by the Christ have their names in it. </a:t>
            </a:r>
            <a:endParaRPr lang="en-US" sz="2600" dirty="0">
              <a:latin typeface="Arial Narrow"/>
              <a:cs typeface="Arial Narrow"/>
            </a:endParaRPr>
          </a:p>
        </p:txBody>
      </p:sp>
      <p:sp>
        <p:nvSpPr>
          <p:cNvPr id="4" name="Rectangle 3"/>
          <p:cNvSpPr/>
          <p:nvPr/>
        </p:nvSpPr>
        <p:spPr>
          <a:xfrm>
            <a:off x="0" y="-7905"/>
            <a:ext cx="9144000" cy="5745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r>
              <a:rPr lang="en-US" sz="2800" b="1" dirty="0" smtClean="0">
                <a:latin typeface="Arial Narrow"/>
                <a:cs typeface="Arial Narrow"/>
              </a:rPr>
              <a:t>4</a:t>
            </a:r>
            <a:r>
              <a:rPr lang="en-US" sz="2800" b="1" dirty="0">
                <a:latin typeface="Arial Narrow"/>
                <a:cs typeface="Arial Narrow"/>
              </a:rPr>
              <a:t>. Christ’s challenge. </a:t>
            </a:r>
            <a:endParaRPr lang="en-US" sz="2800" dirty="0">
              <a:latin typeface="Arial Narrow"/>
              <a:cs typeface="Arial Narrow"/>
            </a:endParaRPr>
          </a:p>
        </p:txBody>
      </p:sp>
      <p:sp>
        <p:nvSpPr>
          <p:cNvPr id="6" name="TextBox 5"/>
          <p:cNvSpPr txBox="1"/>
          <p:nvPr/>
        </p:nvSpPr>
        <p:spPr>
          <a:xfrm>
            <a:off x="8433624" y="-1350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7061230" y="5081940"/>
            <a:ext cx="2454976" cy="1872277"/>
          </a:xfrm>
          <a:prstGeom prst="rect">
            <a:avLst/>
          </a:prstGeom>
        </p:spPr>
      </p:pic>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3539431"/>
          </a:xfrm>
          <a:prstGeom prst="rect">
            <a:avLst/>
          </a:prstGeom>
        </p:spPr>
        <p:txBody>
          <a:bodyPr wrap="square">
            <a:spAutoFit/>
          </a:bodyPr>
          <a:lstStyle/>
          <a:p>
            <a:r>
              <a:rPr lang="zh-TW" altLang="en-US" sz="2800" dirty="0">
                <a:solidFill>
                  <a:srgbClr val="FF0000"/>
                </a:solidFill>
                <a:latin typeface="华文细黑"/>
                <a:ea typeface="华文细黑"/>
                <a:cs typeface="华文细黑"/>
              </a:rPr>
              <a:t>这里的警告是</a:t>
            </a:r>
            <a:r>
              <a:rPr lang="zh-TW"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我们不能在教会里过于安逸，以免我们发现自己慢慢死亡。（死于安逸）。让我们受勉励的是没有一个教会是没有希望的，只要这个教会还有余民愿意坚固所余存的东西</a:t>
            </a:r>
            <a:r>
              <a:rPr lang="zh-CN" altLang="en-US" sz="2800" smtClean="0">
                <a:solidFill>
                  <a:srgbClr val="FF0000"/>
                </a:solidFill>
                <a:latin typeface="华文细黑"/>
                <a:ea typeface="华文细黑"/>
                <a:cs typeface="华文细黑"/>
              </a:rPr>
              <a:t>。</a:t>
            </a:r>
            <a:r>
              <a:rPr lang="zh-CN" altLang="en-US" sz="2800" smtClean="0">
                <a:solidFill>
                  <a:srgbClr val="FF0000"/>
                </a:solidFill>
                <a:latin typeface="华文细黑"/>
                <a:ea typeface="华文细黑"/>
                <a:cs typeface="华文细黑"/>
              </a:rPr>
              <a:t>（牵牛花）</a:t>
            </a:r>
            <a:endParaRPr lang="en-US" sz="2800" dirty="0">
              <a:solidFill>
                <a:srgbClr val="FF0000"/>
              </a:solidFill>
              <a:latin typeface="华文细黑"/>
              <a:ea typeface="华文细黑"/>
              <a:cs typeface="华文细黑"/>
            </a:endParaRPr>
          </a:p>
          <a:p>
            <a:r>
              <a:rPr lang="en-US" sz="2800" dirty="0" smtClean="0">
                <a:latin typeface="Arial Narrow"/>
                <a:cs typeface="Arial Narrow"/>
              </a:rPr>
              <a:t>The </a:t>
            </a:r>
            <a:r>
              <a:rPr lang="en-US" sz="2800" dirty="0">
                <a:latin typeface="Arial Narrow"/>
                <a:cs typeface="Arial Narrow"/>
              </a:rPr>
              <a:t>warning here is that we not grow comfortable in our churches, lest we find ourselves slowly dying. The encouragement is that no church is beyond hope as long as there is a remnant in it, willing to strengthen the things that remain. </a:t>
            </a:r>
            <a:r>
              <a:rPr lang="en-US" sz="2800" dirty="0" smtClean="0">
                <a:latin typeface="Arial Narrow"/>
                <a:cs typeface="Arial Narrow"/>
              </a:rPr>
              <a:t>(Morning Glory flower)</a:t>
            </a:r>
            <a:endParaRPr lang="en-US" sz="2800" dirty="0">
              <a:latin typeface="Arial Narrow"/>
              <a:cs typeface="Arial Narrow"/>
            </a:endParaRP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106874" y="3949431"/>
            <a:ext cx="7118935" cy="2927811"/>
          </a:xfrm>
          <a:prstGeom prst="rect">
            <a:avLst/>
          </a:prstGeom>
        </p:spPr>
      </p:pic>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168" y="3946075"/>
            <a:ext cx="2196831" cy="2932883"/>
          </a:xfrm>
          <a:prstGeom prst="rect">
            <a:avLst/>
          </a:prstGeom>
        </p:spPr>
      </p:pic>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328554"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zh-CN" sz="2400" b="1" dirty="0">
                <a:solidFill>
                  <a:schemeClr val="tx1"/>
                </a:solidFill>
                <a:latin typeface="Arial Narrow"/>
                <a:ea typeface="华文细黑"/>
                <a:cs typeface="Arial Narrow"/>
              </a:rPr>
              <a:t>P</a:t>
            </a:r>
            <a:r>
              <a:rPr lang="en-US" altLang="zh-CN" sz="2400" b="1" dirty="0" smtClean="0">
                <a:solidFill>
                  <a:schemeClr val="tx1"/>
                </a:solidFill>
                <a:latin typeface="Arial Narrow"/>
                <a:ea typeface="华文细黑"/>
                <a:cs typeface="Arial Narrow"/>
              </a:rPr>
              <a:t>lease stand</a:t>
            </a:r>
            <a:r>
              <a:rPr lang="en-US" altLang="zh-CN" sz="2400" b="1" dirty="0">
                <a:solidFill>
                  <a:schemeClr val="tx1"/>
                </a:solidFill>
                <a:latin typeface="Arial Narrow"/>
                <a:ea typeface="华文细黑"/>
                <a:cs typeface="Arial Narrow"/>
              </a:rPr>
              <a:t>,</a:t>
            </a:r>
            <a:r>
              <a:rPr lang="en-US" altLang="zh-CN" sz="2400" b="1" dirty="0" smtClean="0">
                <a:solidFill>
                  <a:schemeClr val="tx1"/>
                </a:solidFill>
                <a:latin typeface="Arial Narrow"/>
                <a:ea typeface="华文细黑"/>
                <a:cs typeface="Arial Narrow"/>
              </a:rPr>
              <a:t> and pray together with me: </a:t>
            </a:r>
            <a:r>
              <a:rPr lang="en-US" altLang="zh-CN" sz="2400" b="1" dirty="0">
                <a:solidFill>
                  <a:srgbClr val="FF0000"/>
                </a:solidFill>
                <a:latin typeface="Arial Narrow"/>
                <a:ea typeface="华文细黑"/>
                <a:cs typeface="Arial Narrow"/>
              </a:rPr>
              <a:t>O </a:t>
            </a:r>
            <a:r>
              <a:rPr lang="en-US" altLang="zh-CN" sz="2400" b="1" dirty="0" smtClean="0">
                <a:solidFill>
                  <a:srgbClr val="FF0000"/>
                </a:solidFill>
                <a:latin typeface="Arial Narrow"/>
                <a:ea typeface="华文细黑"/>
                <a:cs typeface="Arial Narrow"/>
              </a:rPr>
              <a:t>God,…</a:t>
            </a:r>
            <a:endParaRPr lang="en-US" altLang="zh-CN" sz="2400" b="1" dirty="0" smtClean="0">
              <a:solidFill>
                <a:schemeClr val="tx1"/>
              </a:solidFill>
              <a:latin typeface="Arial Narrow"/>
              <a:ea typeface="华文细黑"/>
              <a:cs typeface="Arial Narrow"/>
            </a:endParaRPr>
          </a:p>
          <a:p>
            <a:pPr algn="l"/>
            <a:r>
              <a:rPr lang="en-US" altLang="zh-CN" sz="2400" b="1" dirty="0">
                <a:solidFill>
                  <a:srgbClr val="FF0000"/>
                </a:solidFill>
                <a:latin typeface="Arial Narrow"/>
                <a:ea typeface="华文细黑"/>
                <a:cs typeface="Arial Narrow"/>
              </a:rPr>
              <a:t>W</a:t>
            </a:r>
            <a:r>
              <a:rPr lang="en-US" altLang="zh-CN" sz="2400" b="1" dirty="0" smtClean="0">
                <a:solidFill>
                  <a:srgbClr val="FF0000"/>
                </a:solidFill>
                <a:latin typeface="Arial Narrow"/>
                <a:ea typeface="华文细黑"/>
                <a:cs typeface="Arial Narrow"/>
              </a:rPr>
              <a:t>e thank You that You are our Father and by faith we are God’s family.</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thank </a:t>
            </a:r>
            <a:r>
              <a:rPr lang="en-US" altLang="zh-CN" sz="2400" b="1" dirty="0" smtClean="0">
                <a:solidFill>
                  <a:srgbClr val="FF0000"/>
                </a:solidFill>
                <a:latin typeface="Arial Narrow"/>
                <a:ea typeface="华文细黑"/>
                <a:cs typeface="Arial Narrow"/>
              </a:rPr>
              <a:t>You that Christ is our Head and by grace we are Christ’s body.</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that </a:t>
            </a:r>
            <a:r>
              <a:rPr lang="en-US" altLang="zh-CN" sz="2400" b="1" dirty="0" smtClean="0">
                <a:solidFill>
                  <a:srgbClr val="FF0000"/>
                </a:solidFill>
                <a:latin typeface="Arial Narrow"/>
                <a:ea typeface="华文细黑"/>
                <a:cs typeface="Arial Narrow"/>
              </a:rPr>
              <a:t>the Holy Spirit is our Anointing, by His power we live.</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the Bible is Your Book, by inspiration we have God’s Word.</a:t>
            </a:r>
          </a:p>
          <a:p>
            <a:pPr algn="l"/>
            <a:r>
              <a:rPr lang="en-US" altLang="zh-CN" sz="2400" b="1" dirty="0" smtClean="0">
                <a:solidFill>
                  <a:srgbClr val="FF0000"/>
                </a:solidFill>
                <a:latin typeface="Arial Narrow"/>
                <a:ea typeface="华文细黑"/>
                <a:cs typeface="Arial Narrow"/>
              </a:rPr>
              <a:t>We ask You to anoint and open our ears to hear God’s 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open our </a:t>
            </a:r>
            <a:r>
              <a:rPr lang="en-US" altLang="zh-CN" sz="2400" b="1" dirty="0" smtClean="0">
                <a:solidFill>
                  <a:srgbClr val="FF0000"/>
                </a:solidFill>
                <a:latin typeface="Arial Narrow"/>
                <a:ea typeface="华文细黑"/>
                <a:cs typeface="Arial Narrow"/>
              </a:rPr>
              <a:t>eyes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understand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open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hearts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receive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change our minds to follow </a:t>
            </a:r>
            <a:r>
              <a:rPr lang="en-US" altLang="zh-CN" sz="2400" b="1" dirty="0">
                <a:solidFill>
                  <a:srgbClr val="FF0000"/>
                </a:solidFill>
                <a:latin typeface="Arial Narrow"/>
                <a:ea typeface="华文细黑"/>
                <a:cs typeface="Arial Narrow"/>
              </a:rPr>
              <a:t>God’s will.</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use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hands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do </a:t>
            </a:r>
            <a:r>
              <a:rPr lang="en-US" altLang="zh-CN" sz="2400" b="1" dirty="0">
                <a:solidFill>
                  <a:srgbClr val="FF0000"/>
                </a:solidFill>
                <a:latin typeface="Arial Narrow"/>
                <a:ea typeface="华文细黑"/>
                <a:cs typeface="Arial Narrow"/>
              </a:rPr>
              <a:t>God’s w</a:t>
            </a:r>
            <a:r>
              <a:rPr lang="en-US" altLang="zh-CN" sz="2400" b="1" dirty="0" smtClean="0">
                <a:solidFill>
                  <a:srgbClr val="FF0000"/>
                </a:solidFill>
                <a:latin typeface="Arial Narrow"/>
                <a:ea typeface="华文细黑"/>
                <a:cs typeface="Arial Narrow"/>
              </a:rPr>
              <a:t>ill.</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use our </a:t>
            </a:r>
            <a:r>
              <a:rPr lang="en-US" altLang="zh-CN" sz="2400" b="1" dirty="0" smtClean="0">
                <a:solidFill>
                  <a:srgbClr val="FF0000"/>
                </a:solidFill>
                <a:latin typeface="Arial Narrow"/>
                <a:ea typeface="华文细黑"/>
                <a:cs typeface="Arial Narrow"/>
              </a:rPr>
              <a:t>feet to walk in </a:t>
            </a:r>
            <a:r>
              <a:rPr lang="en-US" altLang="zh-CN" sz="2400" b="1" dirty="0">
                <a:solidFill>
                  <a:srgbClr val="FF0000"/>
                </a:solidFill>
                <a:latin typeface="Arial Narrow"/>
                <a:ea typeface="华文细黑"/>
                <a:cs typeface="Arial Narrow"/>
              </a:rPr>
              <a:t>God’s will</a:t>
            </a:r>
            <a:r>
              <a:rPr lang="en-US" altLang="zh-CN" sz="2400" b="1" dirty="0" smtClean="0">
                <a:solidFill>
                  <a:srgbClr val="FF0000"/>
                </a:solidFill>
                <a:latin typeface="Arial Narrow"/>
                <a:ea typeface="华文细黑"/>
                <a:cs typeface="Arial Narrow"/>
              </a:rPr>
              <a: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speak Your message through Your servant.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help Your church to be God seeking, Kingdom praying, </a:t>
            </a:r>
            <a:r>
              <a:rPr lang="en-US" sz="2400" b="1" dirty="0">
                <a:solidFill>
                  <a:srgbClr val="FF0000"/>
                </a:solidFill>
                <a:latin typeface="Arial Narrow"/>
                <a:cs typeface="Arial Narrow"/>
              </a:rPr>
              <a:t>Connecting with God, </a:t>
            </a:r>
            <a:r>
              <a:rPr lang="en-US" sz="2400" b="1" dirty="0" smtClean="0">
                <a:solidFill>
                  <a:srgbClr val="FF0000"/>
                </a:solidFill>
                <a:latin typeface="Arial Narrow"/>
                <a:cs typeface="Arial Narrow"/>
              </a:rPr>
              <a:t>Caring </a:t>
            </a:r>
            <a:r>
              <a:rPr lang="en-US" sz="2400" b="1" dirty="0">
                <a:solidFill>
                  <a:srgbClr val="FF0000"/>
                </a:solidFill>
                <a:latin typeface="Arial Narrow"/>
                <a:cs typeface="Arial Narrow"/>
              </a:rPr>
              <a:t>for others, Committing to missions, Consecrating to ministry. </a:t>
            </a:r>
            <a:r>
              <a:rPr lang="en-US" sz="2400" b="1" dirty="0" smtClean="0">
                <a:solidFill>
                  <a:srgbClr val="FF0000"/>
                </a:solidFill>
                <a:latin typeface="Arial Narrow"/>
                <a:cs typeface="Arial Narrow"/>
              </a:rPr>
              <a:t>We pray in Jesus name, Amen.</a:t>
            </a:r>
            <a:endParaRPr lang="en-US" sz="2400" b="1" dirty="0">
              <a:solidFill>
                <a:srgbClr val="FF0000"/>
              </a:solidFill>
              <a:latin typeface="Arial Narrow"/>
              <a:cs typeface="Arial Narrow"/>
            </a:endParaRPr>
          </a:p>
        </p:txBody>
      </p:sp>
    </p:spTree>
    <p:extLst>
      <p:ext uri="{BB962C8B-B14F-4D97-AF65-F5344CB8AC3E}">
        <p14:creationId xmlns:p14="http://schemas.microsoft.com/office/powerpoint/2010/main" val="761550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179441"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400" b="1" dirty="0" smtClean="0">
                <a:solidFill>
                  <a:schemeClr val="tx1"/>
                </a:solidFill>
                <a:latin typeface="Arial Narrow"/>
                <a:ea typeface="华文细黑"/>
                <a:cs typeface="Arial Narrow"/>
              </a:rPr>
              <a:t>请站起来，跟我一起祷告：</a:t>
            </a:r>
            <a:r>
              <a:rPr lang="zh-CN" altLang="en-US" sz="2400" b="1" dirty="0" smtClean="0">
                <a:solidFill>
                  <a:srgbClr val="FF0000"/>
                </a:solidFill>
                <a:latin typeface="Arial Narrow"/>
                <a:ea typeface="华文细黑"/>
                <a:cs typeface="Arial Narrow"/>
              </a:rPr>
              <a:t>神啊，</a:t>
            </a:r>
            <a:r>
              <a:rPr lang="en-US" altLang="zh-CN" sz="2400" b="1" dirty="0" smtClean="0">
                <a:solidFill>
                  <a:srgbClr val="FF0000"/>
                </a:solidFill>
                <a:latin typeface="Arial Narrow"/>
                <a:ea typeface="华文细黑"/>
                <a:cs typeface="Arial Narrow"/>
              </a:rPr>
              <a:t>…</a:t>
            </a:r>
          </a:p>
          <a:p>
            <a:pPr algn="l"/>
            <a:r>
              <a:rPr lang="zh-CN" altLang="en-US" sz="2400" b="1" dirty="0" smtClean="0">
                <a:solidFill>
                  <a:srgbClr val="FF0000"/>
                </a:solidFill>
                <a:latin typeface="Arial Narrow"/>
                <a:ea typeface="华文细黑"/>
                <a:cs typeface="Arial Narrow"/>
              </a:rPr>
              <a:t>我们感谢祢，</a:t>
            </a:r>
            <a:r>
              <a:rPr lang="zh-CN" altLang="en-US" sz="2400" b="1" dirty="0">
                <a:solidFill>
                  <a:srgbClr val="FF0000"/>
                </a:solidFill>
                <a:latin typeface="Arial Narrow"/>
                <a:ea typeface="华文细黑"/>
                <a:cs typeface="Arial Narrow"/>
              </a:rPr>
              <a:t>祢是我们</a:t>
            </a:r>
            <a:r>
              <a:rPr lang="zh-CN" altLang="en-US" sz="2400" b="1" dirty="0" smtClean="0">
                <a:solidFill>
                  <a:srgbClr val="FF0000"/>
                </a:solidFill>
                <a:latin typeface="Arial Narrow"/>
                <a:ea typeface="华文细黑"/>
                <a:cs typeface="Arial Narrow"/>
              </a:rPr>
              <a:t>的父，我们因着信我们是神家中的人。</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，因基督是我们的头，</a:t>
            </a:r>
            <a:r>
              <a:rPr lang="zh-CN" altLang="en-US" sz="2400" b="1" dirty="0">
                <a:solidFill>
                  <a:srgbClr val="FF0000"/>
                </a:solidFill>
                <a:latin typeface="Arial Narrow"/>
                <a:ea typeface="华文细黑"/>
                <a:cs typeface="Arial Narrow"/>
              </a:rPr>
              <a:t>我们因着恩典我们</a:t>
            </a:r>
            <a:r>
              <a:rPr lang="zh-CN" altLang="en-US" sz="2400" b="1" dirty="0" smtClean="0">
                <a:solidFill>
                  <a:srgbClr val="FF0000"/>
                </a:solidFill>
                <a:latin typeface="Arial Narrow"/>
                <a:ea typeface="华文细黑"/>
                <a:cs typeface="Arial Narrow"/>
              </a:rPr>
              <a:t>是基督的身体。</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，圣灵是我们的恩膏，</a:t>
            </a:r>
            <a:r>
              <a:rPr lang="zh-CN" altLang="en-US" sz="2400" b="1" dirty="0">
                <a:solidFill>
                  <a:srgbClr val="FF0000"/>
                </a:solidFill>
                <a:latin typeface="Arial Narrow"/>
                <a:ea typeface="华文细黑"/>
                <a:cs typeface="Arial Narrow"/>
              </a:rPr>
              <a:t>我们因着祂</a:t>
            </a:r>
            <a:r>
              <a:rPr lang="zh-CN" altLang="en-US" sz="2400" b="1" dirty="0" smtClean="0">
                <a:solidFill>
                  <a:srgbClr val="FF0000"/>
                </a:solidFill>
                <a:latin typeface="Arial Narrow"/>
                <a:ea typeface="华文细黑"/>
                <a:cs typeface="Arial Narrow"/>
              </a:rPr>
              <a:t>的能力我们活着。</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a:t>
            </a:r>
            <a:r>
              <a:rPr lang="zh-CN" altLang="en-US" sz="2400" b="1" dirty="0">
                <a:solidFill>
                  <a:srgbClr val="FF0000"/>
                </a:solidFill>
                <a:latin typeface="Arial Narrow"/>
                <a:ea typeface="华文细黑"/>
                <a:cs typeface="Arial Narrow"/>
              </a:rPr>
              <a:t>圣经是祢的书</a:t>
            </a:r>
            <a:r>
              <a:rPr lang="zh-CN" altLang="en-US" sz="2400" b="1" dirty="0" smtClean="0">
                <a:solidFill>
                  <a:srgbClr val="FF0000"/>
                </a:solidFill>
                <a:latin typeface="Arial Narrow"/>
                <a:ea typeface="华文细黑"/>
                <a:cs typeface="Arial Narrow"/>
              </a:rPr>
              <a:t>，是神默示给我们的话。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求祢恩膏并开我们的耳朵，使我们可以听神的话。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恩膏并开我们的眼睛，</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明白神的话。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恩膏并开我们的心，</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接受神的话。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恩膏并改变我们的思想，</a:t>
            </a:r>
            <a:r>
              <a:rPr lang="zh-CN" altLang="en-US" sz="2400" b="1" dirty="0">
                <a:solidFill>
                  <a:srgbClr val="FF0000"/>
                </a:solidFill>
                <a:latin typeface="Arial Narrow"/>
                <a:ea typeface="华文细黑"/>
                <a:cs typeface="Arial Narrow"/>
              </a:rPr>
              <a:t>使我们可以跟从</a:t>
            </a:r>
            <a:r>
              <a:rPr lang="zh-CN" altLang="en-US" sz="2400" b="1" dirty="0" smtClean="0">
                <a:solidFill>
                  <a:srgbClr val="FF0000"/>
                </a:solidFill>
                <a:latin typeface="Arial Narrow"/>
                <a:ea typeface="华文细黑"/>
                <a:cs typeface="Arial Narrow"/>
              </a:rPr>
              <a:t>神的旨意。</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恩膏并用我们的手，</a:t>
            </a:r>
            <a:r>
              <a:rPr lang="zh-CN" altLang="en-US" sz="2400" b="1" dirty="0">
                <a:solidFill>
                  <a:srgbClr val="FF0000"/>
                </a:solidFill>
                <a:latin typeface="Arial Narrow"/>
                <a:ea typeface="华文细黑"/>
                <a:cs typeface="Arial Narrow"/>
              </a:rPr>
              <a:t>使我们可以照着神的旨意而做</a:t>
            </a:r>
            <a:r>
              <a:rPr lang="zh-CN" altLang="en-US" sz="2400" b="1" dirty="0" smtClean="0">
                <a:solidFill>
                  <a:srgbClr val="FF0000"/>
                </a:solidFill>
                <a:latin typeface="Arial Narrow"/>
                <a:ea typeface="华文细黑"/>
                <a:cs typeface="Arial Narrow"/>
              </a:rPr>
              <a:t>。</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恩膏并用我们的脚，</a:t>
            </a:r>
            <a:r>
              <a:rPr lang="zh-CN" altLang="en-US" sz="2400" b="1" dirty="0">
                <a:solidFill>
                  <a:srgbClr val="FF0000"/>
                </a:solidFill>
                <a:latin typeface="Arial Narrow"/>
                <a:ea typeface="华文细黑"/>
                <a:cs typeface="Arial Narrow"/>
              </a:rPr>
              <a:t>使我们可以在</a:t>
            </a:r>
            <a:r>
              <a:rPr lang="zh-CN" altLang="en-US" sz="2400" b="1" dirty="0" smtClean="0">
                <a:solidFill>
                  <a:srgbClr val="FF0000"/>
                </a:solidFill>
                <a:latin typeface="Arial Narrow"/>
                <a:ea typeface="华文细黑"/>
                <a:cs typeface="Arial Narrow"/>
              </a:rPr>
              <a:t>神的</a:t>
            </a:r>
            <a:r>
              <a:rPr lang="zh-CN" altLang="en-US" sz="2400" b="1" dirty="0">
                <a:solidFill>
                  <a:srgbClr val="FF0000"/>
                </a:solidFill>
                <a:latin typeface="Arial Narrow"/>
                <a:ea typeface="华文细黑"/>
                <a:cs typeface="Arial Narrow"/>
              </a:rPr>
              <a:t>旨</a:t>
            </a:r>
            <a:r>
              <a:rPr lang="zh-CN" altLang="en-US" sz="2400" b="1" dirty="0" smtClean="0">
                <a:solidFill>
                  <a:srgbClr val="FF0000"/>
                </a:solidFill>
                <a:latin typeface="Arial Narrow"/>
                <a:ea typeface="华文细黑"/>
                <a:cs typeface="Arial Narrow"/>
              </a:rPr>
              <a:t>意上行走。</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恩膏并使用您的仆人，使他能向我们传达祢</a:t>
            </a:r>
            <a:r>
              <a:rPr lang="zh-CN" altLang="en-US" sz="2400" b="1" dirty="0">
                <a:solidFill>
                  <a:srgbClr val="FF0000"/>
                </a:solidFill>
                <a:latin typeface="Arial Narrow"/>
                <a:ea typeface="华文细黑"/>
                <a:cs typeface="Arial Narrow"/>
              </a:rPr>
              <a:t>的</a:t>
            </a:r>
            <a:r>
              <a:rPr lang="zh-CN" altLang="en-US" sz="2400" b="1" dirty="0" smtClean="0">
                <a:solidFill>
                  <a:srgbClr val="FF0000"/>
                </a:solidFill>
                <a:latin typeface="Arial Narrow"/>
                <a:ea typeface="华文细黑"/>
                <a:cs typeface="Arial Narrow"/>
              </a:rPr>
              <a:t>信息。</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恩膏并帮助您的教会</a:t>
            </a:r>
            <a:r>
              <a:rPr lang="en-US" sz="2400" b="1" dirty="0" smtClean="0">
                <a:solidFill>
                  <a:srgbClr val="FF0000"/>
                </a:solidFill>
                <a:latin typeface="华文细黑"/>
                <a:ea typeface="华文细黑"/>
                <a:cs typeface="华文细黑"/>
              </a:rPr>
              <a:t>寻求</a:t>
            </a:r>
            <a:r>
              <a:rPr lang="zh-CN" altLang="en-US" sz="2400" b="1" dirty="0">
                <a:solidFill>
                  <a:srgbClr val="FF0000"/>
                </a:solidFill>
                <a:latin typeface="华文细黑"/>
                <a:ea typeface="华文细黑"/>
                <a:cs typeface="华文细黑"/>
              </a:rPr>
              <a:t>真</a:t>
            </a:r>
            <a:r>
              <a:rPr lang="en-US" sz="2400" b="1" dirty="0">
                <a:solidFill>
                  <a:srgbClr val="FF0000"/>
                </a:solidFill>
                <a:latin typeface="华文细黑"/>
                <a:ea typeface="华文细黑"/>
                <a:cs typeface="华文细黑"/>
              </a:rPr>
              <a:t>神</a:t>
            </a:r>
            <a:r>
              <a:rPr lang="zh-CN" altLang="en-US" sz="2400" b="1" dirty="0">
                <a:solidFill>
                  <a:srgbClr val="FF0000"/>
                </a:solidFill>
                <a:latin typeface="华文细黑"/>
                <a:ea typeface="华文细黑"/>
                <a:cs typeface="华文细黑"/>
              </a:rPr>
              <a:t>，祈求神</a:t>
            </a:r>
            <a:r>
              <a:rPr lang="en-US" sz="2400" b="1" dirty="0">
                <a:solidFill>
                  <a:srgbClr val="FF0000"/>
                </a:solidFill>
                <a:latin typeface="华文细黑"/>
                <a:ea typeface="华文细黑"/>
                <a:cs typeface="华文细黑"/>
              </a:rPr>
              <a:t>国，连接</a:t>
            </a:r>
            <a:r>
              <a:rPr lang="zh-CN" altLang="en-US" sz="2400" b="1" dirty="0">
                <a:solidFill>
                  <a:srgbClr val="FF0000"/>
                </a:solidFill>
                <a:latin typeface="华文细黑"/>
                <a:ea typeface="华文细黑"/>
                <a:cs typeface="华文细黑"/>
              </a:rPr>
              <a:t>于</a:t>
            </a:r>
            <a:r>
              <a:rPr lang="en-US" sz="2400" b="1" dirty="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a:t>
            </a:r>
          </a:p>
          <a:p>
            <a:pPr algn="l"/>
            <a:r>
              <a:rPr lang="zh-CN" altLang="en-US" sz="2400" b="1" dirty="0" smtClean="0">
                <a:solidFill>
                  <a:srgbClr val="FF0000"/>
                </a:solidFill>
                <a:latin typeface="华文细黑"/>
                <a:ea typeface="华文细黑"/>
                <a:cs typeface="华文细黑"/>
              </a:rPr>
              <a:t>关爱别人</a:t>
            </a:r>
            <a:r>
              <a:rPr 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献身</a:t>
            </a:r>
            <a:r>
              <a:rPr lang="en-US" sz="2400" b="1" dirty="0">
                <a:solidFill>
                  <a:srgbClr val="FF0000"/>
                </a:solidFill>
                <a:latin typeface="华文细黑"/>
                <a:ea typeface="华文细黑"/>
                <a:cs typeface="华文细黑"/>
              </a:rPr>
              <a:t>宣教</a:t>
            </a:r>
            <a:r>
              <a:rPr lang="zh-CN" altLang="en-US" sz="2400" b="1" dirty="0">
                <a:solidFill>
                  <a:srgbClr val="FF0000"/>
                </a:solidFill>
                <a:latin typeface="华文细黑"/>
                <a:ea typeface="华文细黑"/>
                <a:cs typeface="华文细黑"/>
              </a:rPr>
              <a:t>，奉献</a:t>
            </a:r>
            <a:r>
              <a:rPr lang="en-US" sz="2400" b="1" dirty="0">
                <a:solidFill>
                  <a:srgbClr val="FF0000"/>
                </a:solidFill>
                <a:latin typeface="华文细黑"/>
                <a:ea typeface="华文细黑"/>
                <a:cs typeface="华文细黑"/>
              </a:rPr>
              <a:t>事工</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我们奉耶稣的名祷告，阿们。</a:t>
            </a:r>
            <a:r>
              <a:rPr lang="en-US" sz="2400" b="1" dirty="0" smtClean="0">
                <a:solidFill>
                  <a:srgbClr val="FF0000"/>
                </a:solidFill>
                <a:latin typeface="华文细黑"/>
                <a:ea typeface="华文细黑"/>
                <a:cs typeface="华文细黑"/>
              </a:rPr>
              <a:t> </a:t>
            </a:r>
            <a:endParaRPr lang="en-US" sz="2400" b="1" dirty="0">
              <a:latin typeface="Arial Narrow"/>
              <a:cs typeface="Arial Narrow"/>
            </a:endParaRPr>
          </a:p>
        </p:txBody>
      </p:sp>
    </p:spTree>
    <p:extLst>
      <p:ext uri="{BB962C8B-B14F-4D97-AF65-F5344CB8AC3E}">
        <p14:creationId xmlns:p14="http://schemas.microsoft.com/office/powerpoint/2010/main" val="1817006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a:t>
            </a:r>
            <a:r>
              <a:rPr lang="zh-CN" altLang="en-US" sz="2800" dirty="0">
                <a:solidFill>
                  <a:srgbClr val="FF0000"/>
                </a:solidFill>
                <a:latin typeface="华文细黑"/>
                <a:ea typeface="华文细黑"/>
                <a:cs typeface="华文细黑"/>
              </a:rPr>
              <a:t>教会代表当今</a:t>
            </a:r>
            <a:r>
              <a:rPr lang="zh-CN" altLang="en-US" sz="2800" dirty="0" smtClean="0">
                <a:solidFill>
                  <a:srgbClr val="FF0000"/>
                </a:solidFill>
                <a:latin typeface="华文细黑"/>
                <a:ea typeface="华文细黑"/>
                <a:cs typeface="华文细黑"/>
              </a:rPr>
              <a:t>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这七个教会代表任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这七个教会代表撒旦攻击</a:t>
            </a:r>
            <a:r>
              <a:rPr lang="zh-CN" altLang="en-US" sz="2800" dirty="0" smtClean="0">
                <a:solidFill>
                  <a:srgbClr val="FF0000"/>
                </a:solidFill>
                <a:latin typeface="华文细黑"/>
                <a:ea typeface="华文细黑"/>
                <a:cs typeface="华文细黑"/>
              </a:rPr>
              <a:t>教会的七个方法。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。给七个教会的信息。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A</a:t>
            </a:r>
            <a:r>
              <a:rPr lang="en-US" sz="2800" b="1" dirty="0">
                <a:latin typeface="Arial Narrow"/>
                <a:cs typeface="Arial Narrow"/>
              </a:rPr>
              <a:t>.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。七个教会的地理位置。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TW" altLang="en-US" sz="2800" b="1" dirty="0" smtClean="0">
                <a:solidFill>
                  <a:srgbClr val="FF0000"/>
                </a:solidFill>
                <a:latin typeface="华文细黑"/>
                <a:ea typeface="华文细黑"/>
                <a:cs typeface="华文细黑"/>
              </a:rPr>
              <a:t>别迦摩</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smtClean="0">
                <a:latin typeface="Arial Narrow"/>
                <a:cs typeface="Arial Narrow"/>
              </a:rPr>
              <a:t>Sardis</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6" y="790970"/>
            <a:ext cx="9187895" cy="612475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（一）撒狄</a:t>
            </a:r>
            <a:r>
              <a:rPr lang="zh-TW" altLang="en-US" sz="2800" dirty="0" smtClean="0">
                <a:solidFill>
                  <a:srgbClr val="FF0000"/>
                </a:solidFill>
                <a:latin typeface="华文细黑"/>
                <a:ea typeface="华文细黑"/>
                <a:cs typeface="华文细黑"/>
              </a:rPr>
              <a:t>城曾是</a:t>
            </a:r>
            <a:r>
              <a:rPr lang="zh-CN" altLang="en-US" sz="2800" dirty="0" smtClean="0">
                <a:solidFill>
                  <a:srgbClr val="FF0000"/>
                </a:solidFill>
                <a:latin typeface="华文细黑"/>
                <a:ea typeface="华文细黑"/>
                <a:cs typeface="华文细黑"/>
              </a:rPr>
              <a:t>吕底亚</a:t>
            </a:r>
            <a:r>
              <a:rPr lang="zh-TW" altLang="en-US" sz="2800" dirty="0" smtClean="0">
                <a:solidFill>
                  <a:srgbClr val="FF0000"/>
                </a:solidFill>
                <a:latin typeface="华文细黑"/>
                <a:ea typeface="华文细黑"/>
                <a:cs typeface="华文细黑"/>
              </a:rPr>
              <a:t>省会</a:t>
            </a:r>
            <a:r>
              <a:rPr lang="zh-CN" altLang="en-US" sz="2800" dirty="0" smtClean="0">
                <a:solidFill>
                  <a:srgbClr val="FF0000"/>
                </a:solidFill>
                <a:latin typeface="华文细黑"/>
                <a:ea typeface="华文细黑"/>
                <a:cs typeface="华文细黑"/>
              </a:rPr>
              <a:t>并重要城市</a:t>
            </a:r>
            <a:r>
              <a:rPr lang="zh-TW" altLang="en-US" sz="2800" dirty="0" smtClean="0">
                <a:solidFill>
                  <a:srgbClr val="FF0000"/>
                </a:solidFill>
                <a:latin typeface="华文细黑"/>
                <a:ea typeface="华文细黑"/>
                <a:cs typeface="华文细黑"/>
              </a:rPr>
              <a:t>。它是</a:t>
            </a:r>
            <a:r>
              <a:rPr lang="zh-CN" altLang="en-US" sz="2800" dirty="0" smtClean="0">
                <a:solidFill>
                  <a:srgbClr val="FF0000"/>
                </a:solidFill>
                <a:latin typeface="华文细黑"/>
                <a:ea typeface="华文细黑"/>
                <a:cs typeface="华文细黑"/>
              </a:rPr>
              <a:t>贸易</a:t>
            </a:r>
            <a:r>
              <a:rPr lang="zh-TW" altLang="en-US" sz="2800" dirty="0" smtClean="0">
                <a:solidFill>
                  <a:srgbClr val="FF0000"/>
                </a:solidFill>
                <a:latin typeface="华文细黑"/>
                <a:ea typeface="华文细黑"/>
                <a:cs typeface="华文细黑"/>
              </a:rPr>
              <a:t>的中心（</a:t>
            </a:r>
            <a:r>
              <a:rPr lang="zh-CN" altLang="en-US" sz="2800" dirty="0" smtClean="0">
                <a:solidFill>
                  <a:srgbClr val="FF0000"/>
                </a:solidFill>
                <a:latin typeface="华文细黑"/>
                <a:ea typeface="华文细黑"/>
                <a:cs typeface="华文细黑"/>
              </a:rPr>
              <a:t>毛料衣服）</a:t>
            </a:r>
            <a:r>
              <a:rPr lang="zh-CN" altLang="en-US" sz="2800" dirty="0" smtClean="0">
                <a:solidFill>
                  <a:srgbClr val="FF0000"/>
                </a:solidFill>
                <a:latin typeface="华文细黑"/>
                <a:ea typeface="华文细黑"/>
                <a:cs typeface="华文细黑"/>
              </a:rPr>
              <a:t>和军队</a:t>
            </a:r>
            <a:r>
              <a:rPr lang="zh-TW" altLang="en-US" sz="2800" dirty="0">
                <a:solidFill>
                  <a:srgbClr val="FF0000"/>
                </a:solidFill>
                <a:latin typeface="华文细黑"/>
                <a:ea typeface="华文细黑"/>
                <a:cs typeface="华文细黑"/>
              </a:rPr>
              <a:t>中</a:t>
            </a:r>
            <a:r>
              <a:rPr lang="zh-CN" altLang="en-US" sz="2800" dirty="0" smtClean="0">
                <a:solidFill>
                  <a:srgbClr val="FF0000"/>
                </a:solidFill>
                <a:latin typeface="华文细黑"/>
                <a:ea typeface="华文细黑"/>
                <a:cs typeface="华文细黑"/>
              </a:rPr>
              <a:t>心</a:t>
            </a:r>
            <a:r>
              <a:rPr lang="zh-CN" altLang="en-US" sz="2800" dirty="0" smtClean="0">
                <a:solidFill>
                  <a:srgbClr val="FF0000"/>
                </a:solidFill>
                <a:latin typeface="华文细黑"/>
                <a:ea typeface="华文细黑"/>
                <a:cs typeface="华文细黑"/>
              </a:rPr>
              <a:t>（在高原上）</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那</a:t>
            </a:r>
            <a:r>
              <a:rPr lang="zh-TW" altLang="en-US" sz="2800" dirty="0" smtClean="0">
                <a:solidFill>
                  <a:srgbClr val="FF0000"/>
                </a:solidFill>
                <a:latin typeface="华文细黑"/>
                <a:ea typeface="华文细黑"/>
                <a:cs typeface="华文细黑"/>
              </a:rPr>
              <a:t>里的人敬拜</a:t>
            </a:r>
            <a:r>
              <a:rPr lang="zh-CN" altLang="en-US" sz="2800" dirty="0" smtClean="0">
                <a:solidFill>
                  <a:srgbClr val="FF0000"/>
                </a:solidFill>
                <a:latin typeface="华文细黑"/>
                <a:ea typeface="华文细黑"/>
                <a:cs typeface="华文细黑"/>
              </a:rPr>
              <a:t>阿尔特弥斯</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大自然邪教</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相信死亡和再生</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撒狄教会创</a:t>
            </a:r>
            <a:r>
              <a:rPr lang="zh-CN" altLang="en-US" sz="2800" dirty="0" smtClean="0">
                <a:solidFill>
                  <a:srgbClr val="FF0000"/>
                </a:solidFill>
                <a:latin typeface="华文细黑"/>
                <a:ea typeface="华文细黑"/>
                <a:cs typeface="华文细黑"/>
              </a:rPr>
              <a:t>立的人是</a:t>
            </a:r>
            <a:r>
              <a:rPr lang="zh-CN" altLang="en-US" sz="2800" dirty="0" smtClean="0">
                <a:solidFill>
                  <a:srgbClr val="FF0000"/>
                </a:solidFill>
                <a:latin typeface="华文细黑"/>
                <a:ea typeface="华文细黑"/>
                <a:cs typeface="华文细黑"/>
              </a:rPr>
              <a:t>无名氏</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CN" altLang="en-US" sz="2800" dirty="0">
                <a:solidFill>
                  <a:srgbClr val="FF0000"/>
                </a:solidFill>
                <a:latin typeface="华文细黑"/>
                <a:ea typeface="华文细黑"/>
                <a:cs typeface="华文细黑"/>
              </a:rPr>
              <a:t>）撒狄教会</a:t>
            </a:r>
            <a:r>
              <a:rPr lang="zh-CN" altLang="en-US" sz="2800" dirty="0" smtClean="0">
                <a:solidFill>
                  <a:srgbClr val="FF0000"/>
                </a:solidFill>
                <a:latin typeface="华文细黑"/>
                <a:ea typeface="华文细黑"/>
                <a:cs typeface="华文细黑"/>
              </a:rPr>
              <a:t>代表死亡的的教会（主后</a:t>
            </a:r>
            <a:r>
              <a:rPr lang="zh-CN" altLang="zh-CN" sz="2800" dirty="0" smtClean="0">
                <a:solidFill>
                  <a:srgbClr val="FF0000"/>
                </a:solidFill>
                <a:latin typeface="华文细黑"/>
                <a:ea typeface="华文细黑"/>
                <a:cs typeface="华文细黑"/>
              </a:rPr>
              <a:t>1</a:t>
            </a:r>
            <a:r>
              <a:rPr lang="en-US" altLang="zh-CN" sz="2800" dirty="0" smtClean="0">
                <a:solidFill>
                  <a:srgbClr val="FF0000"/>
                </a:solidFill>
                <a:latin typeface="华文细黑"/>
                <a:ea typeface="华文细黑"/>
                <a:cs typeface="华文细黑"/>
              </a:rPr>
              <a:t>517</a:t>
            </a:r>
            <a:r>
              <a:rPr lang="zh-CN" altLang="en-US"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1</a:t>
            </a:r>
            <a:r>
              <a:rPr lang="en-US" altLang="zh-CN" sz="2800" dirty="0" smtClean="0">
                <a:solidFill>
                  <a:srgbClr val="FF0000"/>
                </a:solidFill>
                <a:latin typeface="华文细黑"/>
                <a:ea typeface="华文细黑"/>
                <a:cs typeface="华文细黑"/>
              </a:rPr>
              <a:t>750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）撒狄这个词</a:t>
            </a:r>
            <a:r>
              <a:rPr lang="zh-CN" altLang="en-US" sz="2800" dirty="0" smtClean="0">
                <a:solidFill>
                  <a:srgbClr val="FF0000"/>
                </a:solidFill>
                <a:latin typeface="华文细黑"/>
                <a:ea typeface="华文细黑"/>
                <a:cs typeface="华文细黑"/>
              </a:rPr>
              <a:t>是“逃逸者”或“出去”的</a:t>
            </a:r>
            <a:r>
              <a:rPr lang="zh-CN" altLang="en-US" sz="2800" dirty="0">
                <a:solidFill>
                  <a:srgbClr val="FF0000"/>
                </a:solidFill>
                <a:latin typeface="华文细黑"/>
                <a:ea typeface="华文细黑"/>
                <a:cs typeface="华文细黑"/>
              </a:rPr>
              <a:t>意思</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新教改革逃脱了“罗马天主教会”，但他们生活在过去的荣</a:t>
            </a:r>
            <a:r>
              <a:rPr lang="zh-TW" altLang="en-US" sz="2800" dirty="0" smtClean="0">
                <a:solidFill>
                  <a:srgbClr val="FF0000"/>
                </a:solidFill>
                <a:latin typeface="华文细黑"/>
                <a:ea typeface="华文细黑"/>
                <a:cs typeface="华文细黑"/>
              </a:rPr>
              <a:t>耀</a:t>
            </a:r>
            <a:r>
              <a:rPr lang="zh-CN" altLang="en-US" sz="2800" dirty="0" smtClean="0">
                <a:solidFill>
                  <a:srgbClr val="FF0000"/>
                </a:solidFill>
                <a:latin typeface="华文细黑"/>
                <a:ea typeface="华文细黑"/>
                <a:cs typeface="华文细黑"/>
              </a:rPr>
              <a:t>里</a:t>
            </a:r>
            <a:r>
              <a:rPr lang="zh-TW"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400" dirty="0" smtClean="0">
                <a:latin typeface="Arial Narrow"/>
                <a:cs typeface="Arial Narrow"/>
              </a:rPr>
              <a:t>1) The </a:t>
            </a:r>
            <a:r>
              <a:rPr lang="en-US" sz="2400" dirty="0">
                <a:latin typeface="Arial Narrow"/>
                <a:cs typeface="Arial Narrow"/>
              </a:rPr>
              <a:t>city of Sardis was the capital of Lydia and a most important city. It was a trade center(wool garments and rugs) and a military center</a:t>
            </a:r>
            <a:r>
              <a:rPr lang="en-US" sz="2400" dirty="0" smtClean="0">
                <a:latin typeface="Arial Narrow"/>
                <a:cs typeface="Arial Narrow"/>
              </a:rPr>
              <a:t>(on </a:t>
            </a:r>
            <a:r>
              <a:rPr lang="en-US" sz="2400" dirty="0">
                <a:latin typeface="Arial Narrow"/>
                <a:cs typeface="Arial Narrow"/>
              </a:rPr>
              <a:t>a plateau). They worshiped Artemis (“nature cult”) that </a:t>
            </a:r>
            <a:r>
              <a:rPr lang="en-US" sz="2400" dirty="0" smtClean="0">
                <a:latin typeface="Arial Narrow"/>
                <a:cs typeface="Arial Narrow"/>
              </a:rPr>
              <a:t>believed the </a:t>
            </a:r>
            <a:r>
              <a:rPr lang="en-US" sz="2400" dirty="0">
                <a:latin typeface="Arial Narrow"/>
                <a:cs typeface="Arial Narrow"/>
              </a:rPr>
              <a:t>idea of death and rebirth.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Sardis church was founded by an unknown.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Sardis church represents dead church(AD 1517-1750,The Reformation).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Sardis means “escaping ones” or “come out.” The Protestant Reformation escaped the “Roman Catholic Church” but they were living on past glory. </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001642"/>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你要写信给撒狄教会的使者，说，那有神的七灵和七星的，说，我知道你的行为，按名你是</a:t>
            </a:r>
            <a:r>
              <a:rPr lang="zh-TW" altLang="en-US" sz="2400" dirty="0" smtClean="0">
                <a:solidFill>
                  <a:srgbClr val="FF0000"/>
                </a:solidFill>
                <a:latin typeface="华文细黑"/>
                <a:ea typeface="华文细黑"/>
                <a:cs typeface="华文细黑"/>
              </a:rPr>
              <a:t>活的</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然而在撒狄你还有几名是未曾污秽自己衣服的。他们要穿白衣与我同行。因为他们是配得过</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（启</a:t>
            </a:r>
            <a:r>
              <a:rPr lang="en-US" altLang="zh-CN" sz="2400" dirty="0" smtClean="0">
                <a:solidFill>
                  <a:srgbClr val="FF0000"/>
                </a:solidFill>
                <a:latin typeface="华文细黑"/>
                <a:ea typeface="华文细黑"/>
                <a:cs typeface="华文细黑"/>
              </a:rPr>
              <a:t>3:1</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七灵</a:t>
            </a:r>
            <a:r>
              <a:rPr lang="zh-CN" altLang="en-US" sz="2400" dirty="0" smtClean="0">
                <a:solidFill>
                  <a:srgbClr val="FF0000"/>
                </a:solidFill>
                <a:latin typeface="华文细黑"/>
                <a:ea typeface="华文细黑"/>
                <a:cs typeface="华文细黑"/>
              </a:rPr>
              <a:t>代表圣灵</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七星</a:t>
            </a:r>
            <a:r>
              <a:rPr lang="zh-CN" altLang="en-US" sz="2400" dirty="0" smtClean="0">
                <a:solidFill>
                  <a:srgbClr val="FF0000"/>
                </a:solidFill>
                <a:latin typeface="华文细黑"/>
                <a:ea typeface="华文细黑"/>
                <a:cs typeface="华文细黑"/>
              </a:rPr>
              <a:t>代表教会的天使或使者。</a:t>
            </a:r>
            <a:endParaRPr lang="en-US"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。行为。</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我知道你</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行为”（</a:t>
            </a:r>
            <a:r>
              <a:rPr lang="en-US" altLang="zh-CN" sz="2400" dirty="0" smtClean="0">
                <a:solidFill>
                  <a:srgbClr val="FF0000"/>
                </a:solidFill>
                <a:latin typeface="华文细黑"/>
                <a:ea typeface="华文细黑"/>
                <a:cs typeface="华文细黑"/>
              </a:rPr>
              <a:t>3:1</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这可能指的是改革的早期阶段，</a:t>
            </a:r>
            <a:r>
              <a:rPr lang="zh-TW" altLang="en-US" sz="2400" dirty="0" smtClean="0">
                <a:solidFill>
                  <a:srgbClr val="FF0000"/>
                </a:solidFill>
                <a:latin typeface="华文细黑"/>
                <a:ea typeface="华文细黑"/>
                <a:cs typeface="华文细黑"/>
              </a:rPr>
              <a:t>当</a:t>
            </a:r>
            <a:r>
              <a:rPr lang="zh-CN" altLang="en-US" sz="2400" dirty="0" smtClean="0">
                <a:solidFill>
                  <a:srgbClr val="FF0000"/>
                </a:solidFill>
                <a:latin typeface="华文细黑"/>
                <a:ea typeface="华文细黑"/>
                <a:cs typeface="华文细黑"/>
              </a:rPr>
              <a:t>时</a:t>
            </a:r>
            <a:r>
              <a:rPr lang="zh-TW" altLang="en-US" sz="2400" dirty="0" smtClean="0">
                <a:solidFill>
                  <a:srgbClr val="FF0000"/>
                </a:solidFill>
                <a:latin typeface="华文细黑"/>
                <a:ea typeface="华文细黑"/>
                <a:cs typeface="华文细黑"/>
              </a:rPr>
              <a:t>马丁路德和其他人选</a:t>
            </a:r>
            <a:r>
              <a:rPr lang="zh-CN" altLang="en-US" sz="2400" dirty="0" smtClean="0">
                <a:solidFill>
                  <a:srgbClr val="FF0000"/>
                </a:solidFill>
                <a:latin typeface="华文细黑"/>
                <a:ea typeface="华文细黑"/>
                <a:cs typeface="华文细黑"/>
              </a:rPr>
              <a:t>藐</a:t>
            </a:r>
            <a:r>
              <a:rPr lang="zh-TW" altLang="en-US" sz="2400" dirty="0" smtClean="0">
                <a:solidFill>
                  <a:srgbClr val="FF0000"/>
                </a:solidFill>
                <a:latin typeface="华文细黑"/>
                <a:ea typeface="华文细黑"/>
                <a:cs typeface="华文细黑"/>
              </a:rPr>
              <a:t>视罗马当局，遵守圣经</a:t>
            </a:r>
            <a:r>
              <a:rPr lang="zh-CN" altLang="en-US" sz="2400" dirty="0" smtClean="0">
                <a:solidFill>
                  <a:srgbClr val="FF0000"/>
                </a:solidFill>
                <a:latin typeface="华文细黑"/>
                <a:ea typeface="华文细黑"/>
                <a:cs typeface="华文细黑"/>
              </a:rPr>
              <a:t>因信称义</a:t>
            </a:r>
            <a:r>
              <a:rPr lang="zh-TW" altLang="en-US" sz="2400" dirty="0" smtClean="0">
                <a:solidFill>
                  <a:srgbClr val="FF0000"/>
                </a:solidFill>
                <a:latin typeface="华文细黑"/>
                <a:ea typeface="华文细黑"/>
                <a:cs typeface="华文细黑"/>
              </a:rPr>
              <a:t>的教训</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甚至不顾惜自己的生命</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To the angel of the church in Sardis write: These are the words of him who holds the seven spirits of God and the seven stars. I know your deeds; you have a reputation of being alive…Yet you have a few people in Sardis who have not soiled their clothes. They will walk with me, dressed in white, for they are worthy”(Rev.3:1,4). The seven spirits refer to the Holy Spirit and the seven stars are the angels or messengers to the churches.</a:t>
            </a:r>
          </a:p>
          <a:p>
            <a:r>
              <a:rPr lang="en-US" sz="2400" b="1" dirty="0">
                <a:latin typeface="Arial Narrow"/>
                <a:cs typeface="Arial Narrow"/>
              </a:rPr>
              <a:t>A. </a:t>
            </a:r>
            <a:r>
              <a:rPr lang="en-US" sz="2400" b="1" dirty="0" err="1">
                <a:latin typeface="Arial Narrow"/>
                <a:cs typeface="Arial Narrow"/>
              </a:rPr>
              <a:t>Deeds</a:t>
            </a:r>
            <a:r>
              <a:rPr lang="en-US" sz="2400" b="1" dirty="0" err="1" smtClean="0">
                <a:latin typeface="Arial Narrow"/>
                <a:cs typeface="Arial Narrow"/>
              </a:rPr>
              <a:t>.</a:t>
            </a:r>
            <a:r>
              <a:rPr lang="en-US" sz="2400" dirty="0" err="1" smtClean="0">
                <a:latin typeface="Arial Narrow"/>
                <a:cs typeface="Arial Narrow"/>
              </a:rPr>
              <a:t>“</a:t>
            </a:r>
            <a:r>
              <a:rPr lang="en-US" sz="2400" dirty="0" err="1">
                <a:latin typeface="Arial Narrow"/>
                <a:cs typeface="Arial Narrow"/>
              </a:rPr>
              <a:t>I</a:t>
            </a:r>
            <a:r>
              <a:rPr lang="en-US" sz="2400" dirty="0">
                <a:latin typeface="Arial Narrow"/>
                <a:cs typeface="Arial Narrow"/>
              </a:rPr>
              <a:t> know your deeds”(3:</a:t>
            </a:r>
            <a:r>
              <a:rPr lang="en-US" sz="2400" dirty="0" smtClean="0">
                <a:latin typeface="Arial Narrow"/>
                <a:cs typeface="Arial Narrow"/>
              </a:rPr>
              <a:t>1).This </a:t>
            </a:r>
            <a:r>
              <a:rPr lang="en-US" sz="2400" dirty="0">
                <a:latin typeface="Arial Narrow"/>
                <a:cs typeface="Arial Narrow"/>
              </a:rPr>
              <a:t>may well refer to the early stages of the Reformation when </a:t>
            </a:r>
            <a:r>
              <a:rPr lang="en-US" sz="2400" dirty="0" smtClean="0">
                <a:latin typeface="Arial Narrow"/>
                <a:cs typeface="Arial Narrow"/>
              </a:rPr>
              <a:t>Martin </a:t>
            </a:r>
            <a:r>
              <a:rPr lang="en-US" sz="2400" dirty="0">
                <a:latin typeface="Arial Narrow"/>
                <a:cs typeface="Arial Narrow"/>
              </a:rPr>
              <a:t>Luther and others chose to defy Roman authority, even at the risk of their own lives, to obey the Bible’s teaching on salvation by faith.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6124754"/>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。有名</a:t>
            </a:r>
            <a:r>
              <a:rPr lang="zh-CN" altLang="zh-TW" sz="2800" b="1"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按名</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a:solidFill>
                  <a:srgbClr val="FF0000"/>
                </a:solidFill>
                <a:latin typeface="华文细黑"/>
                <a:ea typeface="华文细黑"/>
                <a:cs typeface="华文细黑"/>
              </a:rPr>
              <a:t>3</a:t>
            </a:r>
            <a:r>
              <a:rPr lang="en-US" altLang="zh-CN" sz="2800" dirty="0" smtClean="0">
                <a:solidFill>
                  <a:srgbClr val="FF0000"/>
                </a:solidFill>
                <a:latin typeface="华文细黑"/>
                <a:ea typeface="华文细黑"/>
                <a:cs typeface="华文细黑"/>
              </a:rPr>
              <a:t>:1c</a:t>
            </a:r>
            <a:r>
              <a:rPr lang="zh-CN" altLang="en-US"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这可能指的是宗教改革教会在运动的早期有一个忠实于基督的教会的名声</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C</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活的。</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你是活的</a:t>
            </a:r>
            <a:r>
              <a:rPr lang="en-US" altLang="zh-CN" sz="2800" dirty="0" smtClean="0">
                <a:solidFill>
                  <a:srgbClr val="FF0000"/>
                </a:solidFill>
                <a:latin typeface="华文细黑"/>
                <a:ea typeface="华文细黑"/>
                <a:cs typeface="华文细黑"/>
              </a:rPr>
              <a:t>”(3:1d) </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在教会</a:t>
            </a:r>
            <a:r>
              <a:rPr lang="zh-TW" altLang="en-US" sz="2800" dirty="0" smtClean="0">
                <a:solidFill>
                  <a:srgbClr val="FF0000"/>
                </a:solidFill>
                <a:latin typeface="华文细黑"/>
                <a:ea typeface="华文细黑"/>
                <a:cs typeface="华文细黑"/>
              </a:rPr>
              <a:t>里有一些生</a:t>
            </a:r>
            <a:r>
              <a:rPr lang="zh-CN" altLang="en-US" sz="2800" dirty="0" smtClean="0">
                <a:solidFill>
                  <a:srgbClr val="FF0000"/>
                </a:solidFill>
                <a:latin typeface="华文细黑"/>
                <a:ea typeface="华文细黑"/>
                <a:cs typeface="华文细黑"/>
              </a:rPr>
              <a:t>命</a:t>
            </a:r>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教会有一些成长。</a:t>
            </a:r>
            <a:endParaRPr lang="en-US" altLang="zh-TW"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D</a:t>
            </a:r>
            <a:r>
              <a:rPr lang="zh-CN" altLang="en-US" sz="2800" b="1" dirty="0" smtClean="0">
                <a:solidFill>
                  <a:srgbClr val="FF0000"/>
                </a:solidFill>
                <a:latin typeface="华文细黑"/>
                <a:ea typeface="华文细黑"/>
                <a:cs typeface="华文细黑"/>
              </a:rPr>
              <a:t>。</a:t>
            </a:r>
            <a:r>
              <a:rPr lang="zh-CN" altLang="zh-CN" sz="2800" b="1" dirty="0">
                <a:solidFill>
                  <a:srgbClr val="FF0000"/>
                </a:solidFill>
                <a:latin typeface="华文细黑"/>
                <a:ea typeface="华文细黑"/>
                <a:cs typeface="华文细黑"/>
              </a:rPr>
              <a:t> </a:t>
            </a:r>
            <a:r>
              <a:rPr lang="zh-CN" altLang="en-US" sz="2800" b="1" dirty="0" smtClean="0">
                <a:solidFill>
                  <a:srgbClr val="FF0000"/>
                </a:solidFill>
                <a:latin typeface="华文细黑"/>
                <a:ea typeface="华文细黑"/>
                <a:cs typeface="华文细黑"/>
              </a:rPr>
              <a:t>忠实的</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在撒狄你还有几名是未曾污秽</a:t>
            </a:r>
            <a:r>
              <a:rPr lang="zh-TW" altLang="en-US" sz="2800" dirty="0">
                <a:solidFill>
                  <a:srgbClr val="FF0000"/>
                </a:solidFill>
                <a:latin typeface="华文细黑"/>
                <a:ea typeface="华文细黑"/>
                <a:cs typeface="华文细黑"/>
              </a:rPr>
              <a:t>自己衣服的。他们要穿白衣与我同行。因为他们是配得过</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B. Reputation.</a:t>
            </a:r>
            <a:r>
              <a:rPr lang="en-US" sz="2800" dirty="0">
                <a:latin typeface="Arial Narrow"/>
                <a:cs typeface="Arial Narrow"/>
              </a:rPr>
              <a:t> “You have a reputation”(3:1c). This probably refers to the fact that the Reformation church had a reputation a</a:t>
            </a:r>
            <a:r>
              <a:rPr lang="en-US" sz="2800" dirty="0" smtClean="0">
                <a:latin typeface="Arial Narrow"/>
                <a:cs typeface="Arial Narrow"/>
              </a:rPr>
              <a:t>s </a:t>
            </a:r>
            <a:r>
              <a:rPr lang="en-US" sz="2800" dirty="0">
                <a:latin typeface="Arial Narrow"/>
                <a:cs typeface="Arial Narrow"/>
              </a:rPr>
              <a:t>a church faithful to Christ in the earlier days of the movement.</a:t>
            </a:r>
          </a:p>
          <a:p>
            <a:r>
              <a:rPr lang="en-US" sz="2800" b="1" dirty="0">
                <a:latin typeface="Arial Narrow"/>
                <a:cs typeface="Arial Narrow"/>
              </a:rPr>
              <a:t>C. Alive.</a:t>
            </a:r>
            <a:r>
              <a:rPr lang="en-US" sz="2800" dirty="0">
                <a:latin typeface="Arial Narrow"/>
                <a:cs typeface="Arial Narrow"/>
              </a:rPr>
              <a:t> “Of being alive”(3:</a:t>
            </a:r>
            <a:r>
              <a:rPr lang="en-US" sz="2800" dirty="0" smtClean="0">
                <a:latin typeface="Arial Narrow"/>
                <a:cs typeface="Arial Narrow"/>
              </a:rPr>
              <a:t>1d)</a:t>
            </a:r>
            <a:r>
              <a:rPr lang="en-US" sz="2800" dirty="0">
                <a:latin typeface="Arial Narrow"/>
                <a:cs typeface="Arial Narrow"/>
              </a:rPr>
              <a:t>. There was some life in the church; there was some growth in the church. </a:t>
            </a:r>
            <a:endParaRPr lang="en-US" sz="2800" dirty="0" smtClean="0">
              <a:latin typeface="Arial Narrow"/>
              <a:cs typeface="Arial Narrow"/>
            </a:endParaRPr>
          </a:p>
          <a:p>
            <a:r>
              <a:rPr lang="en-US" sz="2800" b="1" dirty="0" smtClean="0">
                <a:latin typeface="Arial Narrow"/>
                <a:cs typeface="Arial Narrow"/>
              </a:rPr>
              <a:t>D</a:t>
            </a:r>
            <a:r>
              <a:rPr lang="en-US" sz="2800" b="1" dirty="0">
                <a:latin typeface="Arial Narrow"/>
                <a:cs typeface="Arial Narrow"/>
              </a:rPr>
              <a:t>. Some faithful. </a:t>
            </a:r>
            <a:r>
              <a:rPr lang="en-US" sz="2800" dirty="0">
                <a:latin typeface="Arial Narrow"/>
                <a:cs typeface="Arial Narrow"/>
              </a:rPr>
              <a:t>“Yet you have a few people in Sardis who have not soiled their clothes. They will walk with me, dressed in white, for they are worthy”(3:4). </a:t>
            </a: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81964</TotalTime>
  <Words>2554</Words>
  <Application>Microsoft Macintosh PowerPoint</Application>
  <PresentationFormat>On-screen Show (4:3)</PresentationFormat>
  <Paragraphs>167</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535</cp:revision>
  <cp:lastPrinted>2016-07-31T03:52:23Z</cp:lastPrinted>
  <dcterms:created xsi:type="dcterms:W3CDTF">2016-02-20T15:39:29Z</dcterms:created>
  <dcterms:modified xsi:type="dcterms:W3CDTF">2017-02-20T17:27:16Z</dcterms:modified>
</cp:coreProperties>
</file>