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12" r:id="rId2"/>
    <p:sldId id="256" r:id="rId3"/>
    <p:sldId id="308" r:id="rId4"/>
    <p:sldId id="307" r:id="rId5"/>
    <p:sldId id="296" r:id="rId6"/>
    <p:sldId id="306" r:id="rId7"/>
    <p:sldId id="295" r:id="rId8"/>
    <p:sldId id="297" r:id="rId9"/>
    <p:sldId id="292" r:id="rId10"/>
    <p:sldId id="298" r:id="rId11"/>
    <p:sldId id="299" r:id="rId12"/>
    <p:sldId id="309" r:id="rId13"/>
    <p:sldId id="310" r:id="rId14"/>
    <p:sldId id="300" r:id="rId15"/>
    <p:sldId id="302" r:id="rId16"/>
    <p:sldId id="304" r:id="rId17"/>
    <p:sldId id="305" r:id="rId18"/>
    <p:sldId id="260" r:id="rId19"/>
    <p:sldId id="31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71" autoAdjust="0"/>
  </p:normalViewPr>
  <p:slideViewPr>
    <p:cSldViewPr snapToGrid="0" snapToObjects="1">
      <p:cViewPr>
        <p:scale>
          <a:sx n="66" d="100"/>
          <a:sy n="66" d="100"/>
        </p:scale>
        <p:origin x="-62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t>1/28/17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t>13</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t>1/28/17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hyperlink" Target="http://www.opendoorsusa.org"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hyperlink" Target="http://www.persecution.com"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53680" cy="6239521"/>
          </a:xfrm>
          <a:prstGeom prst="rect">
            <a:avLst/>
          </a:prstGeom>
        </p:spPr>
      </p:pic>
      <p:sp>
        <p:nvSpPr>
          <p:cNvPr id="3" name="Rectangle 2"/>
          <p:cNvSpPr/>
          <p:nvPr/>
        </p:nvSpPr>
        <p:spPr>
          <a:xfrm>
            <a:off x="109475" y="6125408"/>
            <a:ext cx="9034525" cy="1323439"/>
          </a:xfrm>
          <a:prstGeom prst="rect">
            <a:avLst/>
          </a:prstGeom>
        </p:spPr>
        <p:txBody>
          <a:bodyPr wrap="square">
            <a:spAutoFit/>
          </a:bodyPr>
          <a:lstStyle/>
          <a:p>
            <a:r>
              <a:rPr lang="zh-CN" altLang="en-US" sz="4000" dirty="0" smtClean="0">
                <a:solidFill>
                  <a:srgbClr val="FF0000"/>
                </a:solidFill>
                <a:latin typeface="华文楷体"/>
                <a:ea typeface="华文楷体"/>
                <a:cs typeface="华文楷体"/>
              </a:rPr>
              <a:t>恭贺新禧！鸡年！</a:t>
            </a:r>
            <a:r>
              <a:rPr lang="en-US" altLang="zh-CN" sz="4000" dirty="0" err="1" smtClean="0">
                <a:solidFill>
                  <a:srgbClr val="FF0000"/>
                </a:solidFill>
                <a:latin typeface="Times"/>
                <a:ea typeface="Times" charset="0"/>
                <a:cs typeface="Times"/>
              </a:rPr>
              <a:t>Gōnghè</a:t>
            </a:r>
            <a:r>
              <a:rPr lang="en-US" altLang="zh-CN" sz="4000" dirty="0" smtClean="0">
                <a:solidFill>
                  <a:srgbClr val="FF0000"/>
                </a:solidFill>
                <a:latin typeface="Times"/>
                <a:ea typeface="Times" charset="0"/>
                <a:cs typeface="Times"/>
              </a:rPr>
              <a:t> </a:t>
            </a:r>
            <a:r>
              <a:rPr lang="en-US" altLang="zh-CN" sz="4000" dirty="0" err="1" smtClean="0">
                <a:solidFill>
                  <a:srgbClr val="FF0000"/>
                </a:solidFill>
                <a:latin typeface="Times"/>
                <a:ea typeface="Times" charset="0"/>
                <a:cs typeface="Times"/>
              </a:rPr>
              <a:t>xīnxǐ</a:t>
            </a:r>
            <a:r>
              <a:rPr lang="en-US" altLang="zh-CN" sz="4000" dirty="0" smtClean="0">
                <a:solidFill>
                  <a:srgbClr val="FF0000"/>
                </a:solidFill>
                <a:latin typeface="Times"/>
                <a:ea typeface="Times" charset="0"/>
                <a:cs typeface="Times"/>
              </a:rPr>
              <a:t>! </a:t>
            </a:r>
            <a:r>
              <a:rPr lang="en-US" altLang="zh-CN" sz="4000" dirty="0" err="1" smtClean="0">
                <a:solidFill>
                  <a:srgbClr val="FF0000"/>
                </a:solidFill>
                <a:latin typeface="Times"/>
                <a:ea typeface="Times" charset="0"/>
                <a:cs typeface="Times"/>
              </a:rPr>
              <a:t>Jī</a:t>
            </a:r>
            <a:r>
              <a:rPr lang="en-US" altLang="zh-CN" sz="4000" dirty="0" smtClean="0">
                <a:solidFill>
                  <a:srgbClr val="FF0000"/>
                </a:solidFill>
                <a:latin typeface="Times"/>
                <a:ea typeface="Times" charset="0"/>
                <a:cs typeface="Times"/>
              </a:rPr>
              <a:t> </a:t>
            </a:r>
            <a:r>
              <a:rPr lang="en-US" altLang="zh-CN" sz="4000" dirty="0" err="1" smtClean="0">
                <a:solidFill>
                  <a:srgbClr val="FF0000"/>
                </a:solidFill>
                <a:latin typeface="Times"/>
                <a:ea typeface="Times" charset="0"/>
                <a:cs typeface="Times"/>
              </a:rPr>
              <a:t>nián</a:t>
            </a:r>
            <a:r>
              <a:rPr lang="en-US" altLang="zh-CN" sz="4000" dirty="0" smtClean="0">
                <a:solidFill>
                  <a:srgbClr val="FF0000"/>
                </a:solidFill>
                <a:latin typeface="Times"/>
                <a:ea typeface="Times" charset="0"/>
                <a:cs typeface="Times"/>
              </a:rPr>
              <a:t>!</a:t>
            </a:r>
            <a:r>
              <a:rPr lang="en-US" altLang="zh-CN" sz="4000" dirty="0" smtClean="0">
                <a:solidFill>
                  <a:srgbClr val="FF0000"/>
                </a:solidFill>
                <a:latin typeface="Times"/>
                <a:ea typeface="华文楷体"/>
                <a:cs typeface="Times"/>
              </a:rPr>
              <a:t> </a:t>
            </a:r>
            <a:br>
              <a:rPr lang="en-US" altLang="zh-CN" sz="4000" dirty="0" smtClean="0">
                <a:solidFill>
                  <a:srgbClr val="FF0000"/>
                </a:solidFill>
                <a:latin typeface="Times"/>
                <a:ea typeface="华文楷体"/>
                <a:cs typeface="Times"/>
              </a:rPr>
            </a:br>
            <a:endParaRPr lang="en-US" sz="4000" dirty="0">
              <a:solidFill>
                <a:srgbClr val="FF0000"/>
              </a:solidFill>
            </a:endParaRPr>
          </a:p>
        </p:txBody>
      </p:sp>
    </p:spTree>
    <p:extLst>
      <p:ext uri="{BB962C8B-B14F-4D97-AF65-F5344CB8AC3E}">
        <p14:creationId xmlns:p14="http://schemas.microsoft.com/office/powerpoint/2010/main" val="1282393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870607"/>
            <a:ext cx="9137169" cy="5693867"/>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。受逼迫的教会。“</a:t>
            </a:r>
            <a:r>
              <a:rPr lang="zh-TW" altLang="en-US" sz="2800" dirty="0">
                <a:solidFill>
                  <a:srgbClr val="FF0000"/>
                </a:solidFill>
                <a:latin typeface="华文细黑"/>
                <a:ea typeface="华文细黑"/>
                <a:cs typeface="华文细黑"/>
              </a:rPr>
              <a:t>我知道你的患难</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2:9</a:t>
            </a:r>
            <a:r>
              <a:rPr lang="en-US" altLang="zh-CN" sz="2800" dirty="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）。他们</a:t>
            </a:r>
            <a:r>
              <a:rPr lang="zh-TW" altLang="en-US" sz="2800" dirty="0">
                <a:solidFill>
                  <a:srgbClr val="FF0000"/>
                </a:solidFill>
                <a:latin typeface="华文细黑"/>
                <a:ea typeface="华文细黑"/>
                <a:cs typeface="华文细黑"/>
              </a:rPr>
              <a:t>受</a:t>
            </a:r>
            <a:r>
              <a:rPr lang="zh-CN" altLang="en-US" sz="2800" dirty="0" smtClean="0">
                <a:solidFill>
                  <a:srgbClr val="FF0000"/>
                </a:solidFill>
                <a:latin typeface="华文细黑"/>
                <a:ea typeface="华文细黑"/>
                <a:cs typeface="华文细黑"/>
              </a:rPr>
              <a:t>很多患难。有的被钉十字架（彼得）；其它的被砍头（保罗）；有的</a:t>
            </a:r>
            <a:r>
              <a:rPr lang="zh-CN" altLang="en-US" sz="2800" dirty="0">
                <a:solidFill>
                  <a:srgbClr val="FF0000"/>
                </a:solidFill>
                <a:latin typeface="华文细黑"/>
                <a:ea typeface="华文细黑"/>
                <a:cs typeface="华文细黑"/>
              </a:rPr>
              <a:t>被烧死在柱子上</a:t>
            </a:r>
            <a:r>
              <a:rPr lang="en-US" sz="2800" dirty="0">
                <a:solidFill>
                  <a:srgbClr val="FF0000"/>
                </a:solidFill>
                <a:latin typeface="华文细黑"/>
                <a:ea typeface="华文细黑"/>
                <a:cs typeface="华文细黑"/>
              </a:rPr>
              <a:t> </a:t>
            </a:r>
            <a:r>
              <a:rPr 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有的被着动</a:t>
            </a:r>
            <a:r>
              <a:rPr lang="zh-CN" altLang="en-US" sz="2800" dirty="0">
                <a:solidFill>
                  <a:srgbClr val="FF0000"/>
                </a:solidFill>
                <a:latin typeface="华文细黑"/>
                <a:ea typeface="华文细黑"/>
                <a:cs typeface="华文细黑"/>
              </a:rPr>
              <a:t>物的毛皮，被野狗折磨死。有的被浇上焦油，点上火，作火炬。有的在油中被煮沸</a:t>
            </a:r>
            <a:r>
              <a:rPr lang="en-US" sz="2800" dirty="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。有</a:t>
            </a:r>
            <a:r>
              <a:rPr lang="zh-TW" altLang="en-US" sz="2800" dirty="0" smtClean="0">
                <a:solidFill>
                  <a:srgbClr val="FF0000"/>
                </a:solidFill>
                <a:latin typeface="华文细黑"/>
                <a:ea typeface="华文细黑"/>
                <a:cs typeface="华文细黑"/>
              </a:rPr>
              <a:t>一个教会历史学家估计在这期间，</a:t>
            </a:r>
            <a:r>
              <a:rPr lang="zh-TW" altLang="en-US" sz="2800" dirty="0">
                <a:solidFill>
                  <a:srgbClr val="FF0000"/>
                </a:solidFill>
                <a:latin typeface="华文细黑"/>
                <a:ea typeface="华文细黑"/>
                <a:cs typeface="华文细黑"/>
              </a:rPr>
              <a:t>有</a:t>
            </a:r>
            <a:r>
              <a:rPr lang="en-US" altLang="zh-TW" sz="2800" dirty="0">
                <a:solidFill>
                  <a:srgbClr val="FF0000"/>
                </a:solidFill>
                <a:latin typeface="华文细黑"/>
                <a:ea typeface="华文细黑"/>
                <a:cs typeface="华文细黑"/>
              </a:rPr>
              <a:t>500</a:t>
            </a:r>
            <a:r>
              <a:rPr lang="zh-TW" altLang="en-US" sz="2800" dirty="0">
                <a:solidFill>
                  <a:srgbClr val="FF0000"/>
                </a:solidFill>
                <a:latin typeface="华文细黑"/>
                <a:ea typeface="华文细黑"/>
                <a:cs typeface="华文细黑"/>
              </a:rPr>
              <a:t>万基</a:t>
            </a:r>
            <a:r>
              <a:rPr lang="zh-TW" altLang="en-US" sz="2800" dirty="0" smtClean="0">
                <a:solidFill>
                  <a:srgbClr val="FF0000"/>
                </a:solidFill>
                <a:latin typeface="华文细黑"/>
                <a:ea typeface="华文细黑"/>
                <a:cs typeface="华文细黑"/>
              </a:rPr>
              <a:t>督徒为</a:t>
            </a:r>
            <a:r>
              <a:rPr lang="zh-CN" altLang="en-US" sz="2800" dirty="0" smtClean="0">
                <a:solidFill>
                  <a:srgbClr val="FF0000"/>
                </a:solidFill>
                <a:latin typeface="华文细黑"/>
                <a:ea typeface="华文细黑"/>
                <a:cs typeface="华文细黑"/>
              </a:rPr>
              <a:t>了基督的见证而殉</a:t>
            </a:r>
            <a:r>
              <a:rPr lang="zh-CN" altLang="en-US" sz="2800" dirty="0">
                <a:solidFill>
                  <a:srgbClr val="FF0000"/>
                </a:solidFill>
                <a:latin typeface="华文细黑"/>
                <a:ea typeface="华文细黑"/>
                <a:cs typeface="华文细黑"/>
              </a:rPr>
              <a:t>道</a:t>
            </a:r>
            <a:r>
              <a:rPr lang="en-US" sz="2800" dirty="0">
                <a:solidFill>
                  <a:srgbClr val="FF0000"/>
                </a:solidFill>
                <a:latin typeface="华文细黑"/>
                <a:ea typeface="华文细黑"/>
                <a:cs typeface="华文细黑"/>
              </a:rPr>
              <a:t> </a:t>
            </a:r>
            <a:r>
              <a:rPr lang="zh-TW"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A. Persecuted </a:t>
            </a:r>
            <a:r>
              <a:rPr lang="en-US" sz="2800" b="1" dirty="0">
                <a:latin typeface="Arial Narrow"/>
                <a:cs typeface="Arial Narrow"/>
              </a:rPr>
              <a:t>Church. </a:t>
            </a:r>
            <a:r>
              <a:rPr lang="en-US" sz="2800" dirty="0">
                <a:latin typeface="Arial Narrow"/>
                <a:cs typeface="Arial Narrow"/>
              </a:rPr>
              <a:t>“I know your afflictions…”(2:9a). They had many persecutions. </a:t>
            </a:r>
            <a:r>
              <a:rPr lang="en-US" sz="2800" dirty="0" smtClean="0">
                <a:latin typeface="Arial Narrow"/>
                <a:cs typeface="Arial Narrow"/>
              </a:rPr>
              <a:t>Some </a:t>
            </a:r>
            <a:r>
              <a:rPr lang="en-US" sz="2800" dirty="0">
                <a:latin typeface="Arial Narrow"/>
                <a:cs typeface="Arial Narrow"/>
              </a:rPr>
              <a:t>were crucified(Peter);others were </a:t>
            </a:r>
            <a:r>
              <a:rPr lang="en-US" sz="2800" dirty="0" smtClean="0">
                <a:latin typeface="Arial Narrow"/>
                <a:cs typeface="Arial Narrow"/>
              </a:rPr>
              <a:t>behead-</a:t>
            </a:r>
            <a:r>
              <a:rPr lang="en-US" sz="2800" dirty="0" err="1" smtClean="0">
                <a:latin typeface="Arial Narrow"/>
                <a:cs typeface="Arial Narrow"/>
              </a:rPr>
              <a:t>ed</a:t>
            </a:r>
            <a:r>
              <a:rPr lang="en-US" sz="2800" dirty="0" smtClean="0">
                <a:latin typeface="Arial Narrow"/>
                <a:cs typeface="Arial Narrow"/>
              </a:rPr>
              <a:t> </a:t>
            </a:r>
            <a:r>
              <a:rPr lang="en-US" sz="2800" dirty="0">
                <a:latin typeface="Arial Narrow"/>
                <a:cs typeface="Arial Narrow"/>
              </a:rPr>
              <a:t>(Paul</a:t>
            </a:r>
            <a:r>
              <a:rPr lang="en-US" sz="2800" dirty="0" smtClean="0">
                <a:latin typeface="Arial Narrow"/>
                <a:cs typeface="Arial Narrow"/>
              </a:rPr>
              <a:t>); some </a:t>
            </a:r>
            <a:r>
              <a:rPr lang="en-US" sz="2800" dirty="0">
                <a:latin typeface="Arial Narrow"/>
                <a:cs typeface="Arial Narrow"/>
              </a:rPr>
              <a:t>burned at the </a:t>
            </a:r>
            <a:r>
              <a:rPr lang="en-US" sz="2800" dirty="0" err="1" smtClean="0">
                <a:latin typeface="Arial Narrow"/>
                <a:cs typeface="Arial Narrow"/>
              </a:rPr>
              <a:t>stake;others</a:t>
            </a:r>
            <a:r>
              <a:rPr lang="en-US" sz="2800" dirty="0" smtClean="0">
                <a:latin typeface="Arial Narrow"/>
                <a:cs typeface="Arial Narrow"/>
              </a:rPr>
              <a:t> </a:t>
            </a:r>
            <a:r>
              <a:rPr lang="en-US" sz="2800" dirty="0">
                <a:latin typeface="Arial Narrow"/>
                <a:cs typeface="Arial Narrow"/>
              </a:rPr>
              <a:t>were covered with animal skins and tortured to death by wild </a:t>
            </a:r>
            <a:r>
              <a:rPr lang="en-US" sz="2800" dirty="0" smtClean="0">
                <a:latin typeface="Arial Narrow"/>
                <a:cs typeface="Arial Narrow"/>
              </a:rPr>
              <a:t>dogs; some </a:t>
            </a:r>
            <a:r>
              <a:rPr lang="en-US" sz="2800" dirty="0">
                <a:latin typeface="Arial Narrow"/>
                <a:cs typeface="Arial Narrow"/>
              </a:rPr>
              <a:t>were covered with tar and set on </a:t>
            </a:r>
            <a:r>
              <a:rPr lang="en-US" sz="2800" dirty="0" smtClean="0">
                <a:latin typeface="Arial Narrow"/>
                <a:cs typeface="Arial Narrow"/>
              </a:rPr>
              <a:t>fir</a:t>
            </a:r>
            <a:r>
              <a:rPr lang="en-US" altLang="zh-CN" sz="2800" dirty="0" smtClean="0">
                <a:latin typeface="Arial Narrow"/>
                <a:cs typeface="Arial Narrow"/>
              </a:rPr>
              <a:t>e</a:t>
            </a:r>
            <a:r>
              <a:rPr lang="en-US" sz="2800" dirty="0" smtClean="0">
                <a:latin typeface="Arial Narrow"/>
                <a:cs typeface="Arial Narrow"/>
              </a:rPr>
              <a:t> </a:t>
            </a:r>
            <a:r>
              <a:rPr lang="en-US" sz="2800" dirty="0">
                <a:latin typeface="Arial Narrow"/>
                <a:cs typeface="Arial Narrow"/>
              </a:rPr>
              <a:t>to serve as </a:t>
            </a:r>
            <a:r>
              <a:rPr lang="en-US" sz="2800" dirty="0" err="1" smtClean="0">
                <a:latin typeface="Arial Narrow"/>
                <a:cs typeface="Arial Narrow"/>
              </a:rPr>
              <a:t>torches;some</a:t>
            </a:r>
            <a:r>
              <a:rPr lang="en-US" sz="2800" dirty="0" smtClean="0">
                <a:latin typeface="Arial Narrow"/>
                <a:cs typeface="Arial Narrow"/>
              </a:rPr>
              <a:t> </a:t>
            </a:r>
            <a:r>
              <a:rPr lang="en-US" sz="2800" dirty="0">
                <a:latin typeface="Arial Narrow"/>
                <a:cs typeface="Arial Narrow"/>
              </a:rPr>
              <a:t>were boiled in </a:t>
            </a:r>
            <a:r>
              <a:rPr lang="en-US" sz="2800" dirty="0" smtClean="0">
                <a:latin typeface="Arial Narrow"/>
                <a:cs typeface="Arial Narrow"/>
              </a:rPr>
              <a:t>oil. One </a:t>
            </a:r>
            <a:r>
              <a:rPr lang="en-US" sz="2800" dirty="0">
                <a:latin typeface="Arial Narrow"/>
                <a:cs typeface="Arial Narrow"/>
              </a:rPr>
              <a:t>church historian has estimated </a:t>
            </a:r>
            <a:r>
              <a:rPr lang="en-US" sz="2800" dirty="0" smtClean="0">
                <a:latin typeface="Arial Narrow"/>
                <a:cs typeface="Arial Narrow"/>
              </a:rPr>
              <a:t>that during </a:t>
            </a:r>
            <a:r>
              <a:rPr lang="en-US" sz="2800" dirty="0">
                <a:latin typeface="Arial Narrow"/>
                <a:cs typeface="Arial Narrow"/>
              </a:rPr>
              <a:t>this period</a:t>
            </a:r>
            <a:r>
              <a:rPr lang="en-US" sz="2800" dirty="0" smtClean="0">
                <a:latin typeface="Arial Narrow"/>
                <a:cs typeface="Arial Narrow"/>
              </a:rPr>
              <a:t>,5 million </a:t>
            </a:r>
            <a:r>
              <a:rPr lang="en-US" sz="2800" dirty="0">
                <a:latin typeface="Arial Narrow"/>
                <a:cs typeface="Arial Narrow"/>
              </a:rPr>
              <a:t>Christians were martyred </a:t>
            </a:r>
            <a:r>
              <a:rPr lang="en-US" sz="2800" dirty="0" smtClean="0">
                <a:latin typeface="Arial Narrow"/>
                <a:cs typeface="Arial Narrow"/>
              </a:rPr>
              <a:t>for </a:t>
            </a:r>
            <a:r>
              <a:rPr lang="en-US" sz="2800" dirty="0">
                <a:latin typeface="Arial Narrow"/>
                <a:cs typeface="Arial Narrow"/>
              </a:rPr>
              <a:t>the testimony of </a:t>
            </a:r>
            <a:r>
              <a:rPr lang="en-US" sz="2800" dirty="0" smtClean="0">
                <a:latin typeface="Arial Narrow"/>
                <a:cs typeface="Arial Narrow"/>
              </a:rPr>
              <a:t>Christ</a:t>
            </a:r>
            <a:r>
              <a:rPr lang="en-US" sz="2800" dirty="0">
                <a:latin typeface="Arial Narrow"/>
                <a:cs typeface="Arial Narrow"/>
              </a:rPr>
              <a:t>. </a:t>
            </a:r>
          </a:p>
        </p:txBody>
      </p:sp>
      <p:sp>
        <p:nvSpPr>
          <p:cNvPr id="4" name="Rectangle 3"/>
          <p:cNvSpPr/>
          <p:nvPr/>
        </p:nvSpPr>
        <p:spPr>
          <a:xfrm>
            <a:off x="0" y="-7905"/>
            <a:ext cx="9144000" cy="870735"/>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954107"/>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endParaRPr lang="en-US" altLang="zh-CN" sz="2800" b="1" dirty="0">
              <a:solidFill>
                <a:srgbClr val="FF0000"/>
              </a:solidFill>
              <a:latin typeface="华文细黑"/>
              <a:ea typeface="华文细黑"/>
              <a:cs typeface="华文细黑"/>
            </a:endParaRPr>
          </a:p>
          <a:p>
            <a:r>
              <a:rPr lang="en-US" sz="2800" b="1" dirty="0" smtClean="0">
                <a:latin typeface="Arial Narrow"/>
                <a:cs typeface="Arial Narrow"/>
              </a:rPr>
              <a:t>1.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6" name="TextBox 5"/>
          <p:cNvSpPr txBox="1"/>
          <p:nvPr/>
        </p:nvSpPr>
        <p:spPr>
          <a:xfrm>
            <a:off x="8587544" y="233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pic>
        <p:nvPicPr>
          <p:cNvPr id="7" name="Picture 6"/>
          <p:cNvPicPr>
            <a:picLocks noChangeAspect="1"/>
          </p:cNvPicPr>
          <p:nvPr/>
        </p:nvPicPr>
        <p:blipFill>
          <a:blip r:embed="rId3"/>
          <a:stretch>
            <a:fillRect/>
          </a:stretch>
        </p:blipFill>
        <p:spPr>
          <a:xfrm>
            <a:off x="7031160" y="-236273"/>
            <a:ext cx="1466458" cy="1099103"/>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58923"/>
            <a:ext cx="9137169" cy="6124754"/>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一个贫穷</a:t>
            </a:r>
            <a:r>
              <a:rPr lang="zh-CN" altLang="en-US" sz="2800" dirty="0" smtClean="0">
                <a:solidFill>
                  <a:srgbClr val="FF0000"/>
                </a:solidFill>
                <a:latin typeface="华文细黑"/>
                <a:ea typeface="华文细黑"/>
                <a:cs typeface="华文细黑"/>
              </a:rPr>
              <a:t>的</a:t>
            </a:r>
            <a:r>
              <a:rPr lang="zh-CN" altLang="en-US" sz="2800" dirty="0">
                <a:solidFill>
                  <a:srgbClr val="FF0000"/>
                </a:solidFill>
                <a:latin typeface="华文细黑"/>
                <a:ea typeface="华文细黑"/>
                <a:cs typeface="华文细黑"/>
              </a:rPr>
              <a:t>教会。“</a:t>
            </a:r>
            <a:r>
              <a:rPr lang="zh-TW" altLang="en-US" sz="2800" dirty="0">
                <a:solidFill>
                  <a:srgbClr val="FF0000"/>
                </a:solidFill>
                <a:latin typeface="华文细黑"/>
                <a:ea typeface="华文细黑"/>
                <a:cs typeface="华文细黑"/>
              </a:rPr>
              <a:t>我</a:t>
            </a:r>
            <a:r>
              <a:rPr lang="zh-TW" altLang="en-US" sz="2800" dirty="0" smtClean="0">
                <a:solidFill>
                  <a:srgbClr val="FF0000"/>
                </a:solidFill>
                <a:latin typeface="华文细黑"/>
                <a:ea typeface="华文细黑"/>
                <a:cs typeface="华文细黑"/>
              </a:rPr>
              <a:t>知道</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你的</a:t>
            </a:r>
            <a:r>
              <a:rPr lang="zh-CN" altLang="en-US" sz="2800" dirty="0" smtClean="0">
                <a:solidFill>
                  <a:srgbClr val="FF0000"/>
                </a:solidFill>
                <a:latin typeface="华文细黑"/>
                <a:ea typeface="华文细黑"/>
                <a:cs typeface="华文细黑"/>
              </a:rPr>
              <a:t>贫穷（你却是富足的）”</a:t>
            </a:r>
            <a:r>
              <a:rPr lang="en-US" altLang="zh-CN" sz="2800" dirty="0" smtClean="0">
                <a:solidFill>
                  <a:srgbClr val="FF0000"/>
                </a:solidFill>
                <a:latin typeface="华文细黑"/>
                <a:ea typeface="华文细黑"/>
                <a:cs typeface="华文细黑"/>
              </a:rPr>
              <a:t>(2</a:t>
            </a:r>
            <a:r>
              <a:rPr lang="en-US" altLang="zh-CN" sz="2800" dirty="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9b)</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“贫穷”是非常</a:t>
            </a:r>
            <a:r>
              <a:rPr lang="zh-TW" altLang="en-US" sz="2800" dirty="0">
                <a:solidFill>
                  <a:srgbClr val="FF0000"/>
                </a:solidFill>
                <a:latin typeface="华文细黑"/>
                <a:ea typeface="华文细黑"/>
                <a:cs typeface="华文细黑"/>
              </a:rPr>
              <a:t>贫困，</a:t>
            </a:r>
            <a:r>
              <a:rPr lang="zh-TW" altLang="en-US" sz="2800" dirty="0" smtClean="0">
                <a:solidFill>
                  <a:srgbClr val="FF0000"/>
                </a:solidFill>
                <a:latin typeface="华文细黑"/>
                <a:ea typeface="华文细黑"/>
                <a:cs typeface="华文细黑"/>
              </a:rPr>
              <a:t>绝对没有</a:t>
            </a:r>
            <a:r>
              <a:rPr lang="zh-CN" altLang="en-US" sz="2800" dirty="0" smtClean="0">
                <a:solidFill>
                  <a:srgbClr val="FF0000"/>
                </a:solidFill>
                <a:latin typeface="华文细黑"/>
                <a:ea typeface="华文细黑"/>
                <a:cs typeface="华文细黑"/>
              </a:rPr>
              <a:t>任何财产</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zh-TW"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a:t>
            </a:r>
            <a:r>
              <a:rPr lang="zh-CHT" altLang="en-US" sz="2800" dirty="0" smtClean="0">
                <a:solidFill>
                  <a:srgbClr val="FF0000"/>
                </a:solidFill>
                <a:latin typeface="华文细黑"/>
                <a:ea typeface="华文细黑"/>
                <a:cs typeface="华文细黑"/>
              </a:rPr>
              <a:t>士每拿</a:t>
            </a:r>
            <a:r>
              <a:rPr lang="zh-CN" altLang="en-US" sz="2800" dirty="0" smtClean="0">
                <a:solidFill>
                  <a:srgbClr val="FF0000"/>
                </a:solidFill>
                <a:latin typeface="华文细黑"/>
                <a:ea typeface="华文细黑"/>
                <a:cs typeface="华文细黑"/>
              </a:rPr>
              <a:t>教会的信徒是贫穷的。</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CHT" altLang="en-US" sz="2800" dirty="0" smtClean="0">
                <a:solidFill>
                  <a:srgbClr val="FF0000"/>
                </a:solidFill>
                <a:latin typeface="华文细黑"/>
                <a:ea typeface="华文细黑"/>
                <a:cs typeface="华文细黑"/>
              </a:rPr>
              <a:t>士每拿</a:t>
            </a:r>
            <a:r>
              <a:rPr lang="zh-CN" altLang="en-US" sz="2800" dirty="0" smtClean="0">
                <a:solidFill>
                  <a:srgbClr val="FF0000"/>
                </a:solidFill>
                <a:latin typeface="华文细黑"/>
                <a:ea typeface="华文细黑"/>
                <a:cs typeface="华文细黑"/>
              </a:rPr>
              <a:t>教会的信徒却是富足的。</a:t>
            </a:r>
            <a:r>
              <a:rPr lang="zh-TW" altLang="en-US" sz="2800" dirty="0">
                <a:solidFill>
                  <a:srgbClr val="FF0000"/>
                </a:solidFill>
                <a:latin typeface="华文细黑"/>
                <a:ea typeface="华文细黑"/>
                <a:cs typeface="华文细黑"/>
              </a:rPr>
              <a:t>他们在金钱不能买到的东</a:t>
            </a:r>
            <a:r>
              <a:rPr lang="zh-TW" altLang="en-US" sz="2800" dirty="0" smtClean="0">
                <a:solidFill>
                  <a:srgbClr val="FF0000"/>
                </a:solidFill>
                <a:latin typeface="华文细黑"/>
                <a:ea typeface="华文细黑"/>
                <a:cs typeface="华文细黑"/>
              </a:rPr>
              <a:t>西</a:t>
            </a:r>
            <a:r>
              <a:rPr lang="zh-CN" altLang="en-US" sz="2800" dirty="0" smtClean="0">
                <a:solidFill>
                  <a:srgbClr val="FF0000"/>
                </a:solidFill>
                <a:latin typeface="华文细黑"/>
                <a:ea typeface="华文细黑"/>
                <a:cs typeface="华文细黑"/>
              </a:rPr>
              <a:t>上</a:t>
            </a:r>
            <a:r>
              <a:rPr lang="zh-TW" altLang="en-US" sz="2800" dirty="0" smtClean="0">
                <a:solidFill>
                  <a:srgbClr val="FF0000"/>
                </a:solidFill>
                <a:latin typeface="华文细黑"/>
                <a:ea typeface="华文细黑"/>
                <a:cs typeface="华文细黑"/>
              </a:rPr>
              <a:t>富</a:t>
            </a:r>
            <a:r>
              <a:rPr lang="zh-CN" altLang="en-US" sz="2800" dirty="0" smtClean="0">
                <a:solidFill>
                  <a:srgbClr val="FF0000"/>
                </a:solidFill>
                <a:latin typeface="华文细黑"/>
                <a:ea typeface="华文细黑"/>
                <a:cs typeface="华文细黑"/>
              </a:rPr>
              <a:t>足</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喜</a:t>
            </a:r>
            <a:r>
              <a:rPr lang="zh-TW" altLang="en-US" sz="2800" dirty="0" smtClean="0">
                <a:solidFill>
                  <a:srgbClr val="FF0000"/>
                </a:solidFill>
                <a:latin typeface="华文细黑"/>
                <a:ea typeface="华文细黑"/>
                <a:cs typeface="华文细黑"/>
              </a:rPr>
              <a:t>乐，平</a:t>
            </a:r>
            <a:r>
              <a:rPr lang="zh-CN" altLang="en-US" sz="2800" dirty="0" smtClean="0">
                <a:solidFill>
                  <a:srgbClr val="FF0000"/>
                </a:solidFill>
                <a:latin typeface="华文细黑"/>
                <a:ea typeface="华文细黑"/>
                <a:cs typeface="华文细黑"/>
              </a:rPr>
              <a:t>安</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幸福，满足和永生</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他们“</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似乎贫穷，却是叫许多人富足的；似乎一无所有，却是样样都有的”（林后</a:t>
            </a:r>
            <a:r>
              <a:rPr lang="en-US" altLang="zh-CN" sz="2800" dirty="0" smtClean="0">
                <a:solidFill>
                  <a:srgbClr val="FF0000"/>
                </a:solidFill>
                <a:latin typeface="华文细黑"/>
                <a:ea typeface="华文细黑"/>
                <a:cs typeface="华文细黑"/>
              </a:rPr>
              <a:t>6:10</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8:9</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smtClean="0">
                <a:latin typeface="Arial Narrow"/>
                <a:cs typeface="Arial Narrow"/>
              </a:rPr>
              <a:t>B</a:t>
            </a:r>
            <a:r>
              <a:rPr lang="en-US" sz="2800" b="1" dirty="0">
                <a:latin typeface="Arial Narrow"/>
                <a:cs typeface="Arial Narrow"/>
              </a:rPr>
              <a:t>. Poor Church.</a:t>
            </a:r>
            <a:r>
              <a:rPr lang="en-US" sz="2800" dirty="0">
                <a:latin typeface="Arial Narrow"/>
                <a:cs typeface="Arial Narrow"/>
              </a:rPr>
              <a:t> “I know…your poverty—yet you are rich!”(2:9b</a:t>
            </a:r>
            <a:r>
              <a:rPr lang="en-US" sz="2800" dirty="0" smtClean="0">
                <a:latin typeface="Arial Narrow"/>
                <a:cs typeface="Arial Narrow"/>
              </a:rPr>
              <a:t>). </a:t>
            </a:r>
            <a:r>
              <a:rPr lang="en-US" sz="2800" dirty="0">
                <a:latin typeface="Arial Narrow"/>
                <a:cs typeface="Arial Narrow"/>
              </a:rPr>
              <a:t>“Poverty” means </a:t>
            </a:r>
            <a:r>
              <a:rPr lang="en-US" sz="2800" dirty="0" smtClean="0">
                <a:latin typeface="Arial Narrow"/>
                <a:cs typeface="Arial Narrow"/>
              </a:rPr>
              <a:t>extreme poverty, </a:t>
            </a:r>
            <a:r>
              <a:rPr lang="en-US" sz="2800" dirty="0">
                <a:latin typeface="Arial Narrow"/>
                <a:cs typeface="Arial Narrow"/>
              </a:rPr>
              <a:t>possessing absolutely nothing.</a:t>
            </a:r>
          </a:p>
          <a:p>
            <a:r>
              <a:rPr lang="en-US" sz="2800" dirty="0" smtClean="0">
                <a:latin typeface="Arial Narrow"/>
                <a:cs typeface="Arial Narrow"/>
              </a:rPr>
              <a:t>(1) The </a:t>
            </a:r>
            <a:r>
              <a:rPr lang="en-US" sz="2800" dirty="0">
                <a:latin typeface="Arial Narrow"/>
                <a:cs typeface="Arial Narrow"/>
              </a:rPr>
              <a:t>believers in Smyrna were poor.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 The believers in Smyrna were rich. </a:t>
            </a:r>
            <a:r>
              <a:rPr lang="en-US" sz="2800" dirty="0" smtClean="0">
                <a:latin typeface="Arial Narrow"/>
                <a:cs typeface="Arial Narrow"/>
              </a:rPr>
              <a:t>They </a:t>
            </a:r>
            <a:r>
              <a:rPr lang="en-US" sz="2800" dirty="0">
                <a:latin typeface="Arial Narrow"/>
                <a:cs typeface="Arial Narrow"/>
              </a:rPr>
              <a:t>were rich in this life in the things that money cannot </a:t>
            </a:r>
            <a:r>
              <a:rPr lang="en-US" sz="2800" dirty="0" err="1">
                <a:latin typeface="Arial Narrow"/>
                <a:cs typeface="Arial Narrow"/>
              </a:rPr>
              <a:t>buy:joy,peace,happiness,contentment</a:t>
            </a:r>
            <a:r>
              <a:rPr lang="en-US" sz="2800" dirty="0">
                <a:latin typeface="Arial Narrow"/>
                <a:cs typeface="Arial Narrow"/>
              </a:rPr>
              <a:t> and eternal life. They were </a:t>
            </a:r>
            <a:r>
              <a:rPr lang="en-US" sz="2800" dirty="0" smtClean="0">
                <a:latin typeface="Arial Narrow"/>
                <a:cs typeface="Arial Narrow"/>
              </a:rPr>
              <a:t>“…poor</a:t>
            </a:r>
            <a:r>
              <a:rPr lang="en-US" sz="2800" dirty="0">
                <a:latin typeface="Arial Narrow"/>
                <a:cs typeface="Arial Narrow"/>
              </a:rPr>
              <a:t>, yet making many </a:t>
            </a:r>
            <a:r>
              <a:rPr lang="en-US" sz="2800" dirty="0" err="1">
                <a:latin typeface="Arial Narrow"/>
                <a:cs typeface="Arial Narrow"/>
              </a:rPr>
              <a:t>rich;having</a:t>
            </a:r>
            <a:r>
              <a:rPr lang="en-US" sz="2800" dirty="0">
                <a:latin typeface="Arial Narrow"/>
                <a:cs typeface="Arial Narrow"/>
              </a:rPr>
              <a:t> </a:t>
            </a:r>
            <a:r>
              <a:rPr lang="en-US" sz="2800" dirty="0" err="1">
                <a:latin typeface="Arial Narrow"/>
                <a:cs typeface="Arial Narrow"/>
              </a:rPr>
              <a:t>nothing,and</a:t>
            </a:r>
            <a:r>
              <a:rPr lang="en-US" sz="2800" dirty="0">
                <a:latin typeface="Arial Narrow"/>
                <a:cs typeface="Arial Narrow"/>
              </a:rPr>
              <a:t> yet possessing everything”(2Co.6:10;8:9). </a:t>
            </a:r>
          </a:p>
        </p:txBody>
      </p:sp>
      <p:sp>
        <p:nvSpPr>
          <p:cNvPr id="4" name="Rectangle 3"/>
          <p:cNvSpPr/>
          <p:nvPr/>
        </p:nvSpPr>
        <p:spPr>
          <a:xfrm>
            <a:off x="0" y="-7905"/>
            <a:ext cx="9144000" cy="59790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a:t>
            </a:r>
            <a:r>
              <a:rPr lang="en-US" sz="2800" b="1" dirty="0">
                <a:latin typeface="Arial Narrow"/>
                <a:cs typeface="Arial Narrow"/>
              </a:rPr>
              <a:t>. Christ’s commendation.</a:t>
            </a:r>
            <a:endParaRPr lang="en-US" sz="2800" dirty="0">
              <a:latin typeface="Arial Narrow"/>
              <a:cs typeface="Arial Narrow"/>
            </a:endParaRPr>
          </a:p>
        </p:txBody>
      </p:sp>
      <p:sp>
        <p:nvSpPr>
          <p:cNvPr id="6" name="TextBox 5"/>
          <p:cNvSpPr txBox="1"/>
          <p:nvPr/>
        </p:nvSpPr>
        <p:spPr>
          <a:xfrm>
            <a:off x="8587544" y="66777"/>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Tree>
    <p:extLst>
      <p:ext uri="{BB962C8B-B14F-4D97-AF65-F5344CB8AC3E}">
        <p14:creationId xmlns:p14="http://schemas.microsoft.com/office/powerpoint/2010/main" val="11346571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620435"/>
            <a:ext cx="9137169" cy="5262980"/>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C</a:t>
            </a:r>
            <a:r>
              <a:rPr lang="zh-CN" altLang="en-US" sz="2800" dirty="0" smtClean="0">
                <a:solidFill>
                  <a:srgbClr val="FF0000"/>
                </a:solidFill>
                <a:latin typeface="华文细黑"/>
                <a:ea typeface="华文细黑"/>
                <a:cs typeface="华文细黑"/>
              </a:rPr>
              <a:t>。“被推</a:t>
            </a:r>
            <a:r>
              <a:rPr lang="zh-TW" altLang="en-US" sz="2800" dirty="0">
                <a:solidFill>
                  <a:srgbClr val="FF0000"/>
                </a:solidFill>
                <a:latin typeface="华文细黑"/>
                <a:ea typeface="华文细黑"/>
                <a:cs typeface="华文细黑"/>
              </a:rPr>
              <a:t>动</a:t>
            </a:r>
            <a:r>
              <a:rPr lang="zh-CN" altLang="en-US" sz="2800" dirty="0" smtClean="0">
                <a:solidFill>
                  <a:srgbClr val="FF0000"/>
                </a:solidFill>
                <a:latin typeface="华文细黑"/>
                <a:ea typeface="华文细黑"/>
                <a:cs typeface="华文细黑"/>
              </a:rPr>
              <a:t>”的教会。“我知道那自称是犹太人所说的毁谤话”（</a:t>
            </a:r>
            <a:r>
              <a:rPr lang="en-US" altLang="zh-CN" sz="2800" dirty="0" smtClean="0">
                <a:solidFill>
                  <a:srgbClr val="FF0000"/>
                </a:solidFill>
                <a:latin typeface="华文细黑"/>
                <a:ea typeface="华文细黑"/>
                <a:cs typeface="华文细黑"/>
              </a:rPr>
              <a:t>2:9c</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真正的犹太</a:t>
            </a:r>
            <a:r>
              <a:rPr lang="zh-TW" altLang="en-US" sz="2800" dirty="0" smtClean="0">
                <a:solidFill>
                  <a:srgbClr val="FF0000"/>
                </a:solidFill>
                <a:latin typeface="华文细黑"/>
                <a:ea typeface="华文细黑"/>
                <a:cs typeface="华文细黑"/>
              </a:rPr>
              <a:t>人不是身体或种族上</a:t>
            </a:r>
            <a:r>
              <a:rPr lang="zh-CN" altLang="en-US" sz="2800" dirty="0" smtClean="0">
                <a:solidFill>
                  <a:srgbClr val="FF0000"/>
                </a:solidFill>
                <a:latin typeface="华文细黑"/>
                <a:ea typeface="华文细黑"/>
                <a:cs typeface="华文细黑"/>
              </a:rPr>
              <a:t>的</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而是属灵</a:t>
            </a:r>
            <a:r>
              <a:rPr lang="zh-TW" altLang="en-US" sz="2800" dirty="0" smtClean="0">
                <a:solidFill>
                  <a:srgbClr val="FF0000"/>
                </a:solidFill>
                <a:latin typeface="华文细黑"/>
                <a:ea typeface="华文细黑"/>
                <a:cs typeface="华文细黑"/>
              </a:rPr>
              <a:t>的</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罗</a:t>
            </a:r>
            <a:r>
              <a:rPr lang="en-US" altLang="zh-CN" sz="2800" dirty="0" smtClean="0">
                <a:solidFill>
                  <a:srgbClr val="FF0000"/>
                </a:solidFill>
                <a:latin typeface="华文细黑"/>
                <a:ea typeface="华文细黑"/>
                <a:cs typeface="华文细黑"/>
              </a:rPr>
              <a:t>2:29</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7:17-29</a:t>
            </a:r>
            <a:r>
              <a:rPr lang="zh-CN" altLang="en-US" sz="2800" dirty="0" smtClean="0">
                <a:solidFill>
                  <a:srgbClr val="FF0000"/>
                </a:solidFill>
                <a:latin typeface="华文细黑"/>
                <a:ea typeface="华文细黑"/>
                <a:cs typeface="华文细黑"/>
              </a:rPr>
              <a:t>）。仅仅</a:t>
            </a:r>
            <a:r>
              <a:rPr lang="zh-TW" altLang="en-US" sz="2800" dirty="0">
                <a:solidFill>
                  <a:srgbClr val="FF0000"/>
                </a:solidFill>
                <a:latin typeface="华文细黑"/>
                <a:ea typeface="华文细黑"/>
                <a:cs typeface="华文细黑"/>
              </a:rPr>
              <a:t>律法上遵守圣经的教训是不够的</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神希望我们</a:t>
            </a:r>
            <a:r>
              <a:rPr lang="zh-TW" altLang="en-US" sz="2800" dirty="0" smtClean="0">
                <a:solidFill>
                  <a:srgbClr val="FF0000"/>
                </a:solidFill>
                <a:latin typeface="华文细黑"/>
                <a:ea typeface="华文细黑"/>
                <a:cs typeface="华文细黑"/>
              </a:rPr>
              <a:t>向</a:t>
            </a:r>
            <a:r>
              <a:rPr lang="zh-CN" altLang="en-US" sz="2800" dirty="0" smtClean="0">
                <a:solidFill>
                  <a:srgbClr val="FF0000"/>
                </a:solidFill>
                <a:latin typeface="华文细黑"/>
                <a:ea typeface="华文细黑"/>
                <a:cs typeface="华文细黑"/>
              </a:rPr>
              <a:t>祂献上我们</a:t>
            </a:r>
            <a:r>
              <a:rPr lang="zh-TW" altLang="en-US" sz="2800" dirty="0" smtClean="0">
                <a:solidFill>
                  <a:srgbClr val="FF0000"/>
                </a:solidFill>
                <a:latin typeface="华文细黑"/>
                <a:ea typeface="华文细黑"/>
                <a:cs typeface="华文细黑"/>
              </a:rPr>
              <a:t>的</a:t>
            </a:r>
            <a:r>
              <a:rPr lang="zh-TW" altLang="en-US" sz="2800" dirty="0">
                <a:solidFill>
                  <a:srgbClr val="FF0000"/>
                </a:solidFill>
                <a:latin typeface="华文细黑"/>
                <a:ea typeface="华文细黑"/>
                <a:cs typeface="华文细黑"/>
              </a:rPr>
              <a:t>心</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而</a:t>
            </a:r>
            <a:r>
              <a:rPr lang="zh-TW" altLang="en-US" sz="2800" dirty="0" smtClean="0">
                <a:solidFill>
                  <a:srgbClr val="FF0000"/>
                </a:solidFill>
                <a:latin typeface="华文细黑"/>
                <a:ea typeface="华文细黑"/>
                <a:cs typeface="华文细黑"/>
              </a:rPr>
              <a:t>不是</a:t>
            </a:r>
            <a:r>
              <a:rPr lang="zh-CN" altLang="en-US" sz="2800" dirty="0" smtClean="0">
                <a:solidFill>
                  <a:srgbClr val="FF0000"/>
                </a:solidFill>
                <a:latin typeface="华文细黑"/>
                <a:ea typeface="华文细黑"/>
                <a:cs typeface="华文细黑"/>
              </a:rPr>
              <a:t>仅仅守着</a:t>
            </a:r>
            <a:r>
              <a:rPr lang="zh-TW" altLang="en-US" sz="2800" dirty="0" smtClean="0">
                <a:solidFill>
                  <a:srgbClr val="FF0000"/>
                </a:solidFill>
                <a:latin typeface="华文细黑"/>
                <a:ea typeface="华文细黑"/>
                <a:cs typeface="华文细黑"/>
              </a:rPr>
              <a:t>一套规则</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律法主义</a:t>
            </a:r>
            <a:r>
              <a:rPr lang="zh-CN" altLang="en-US" sz="2800" dirty="0" smtClean="0">
                <a:solidFill>
                  <a:srgbClr val="FF0000"/>
                </a:solidFill>
                <a:latin typeface="华文细黑"/>
                <a:ea typeface="华文细黑"/>
                <a:cs typeface="华文细黑"/>
              </a:rPr>
              <a:t>者，</a:t>
            </a:r>
            <a:r>
              <a:rPr lang="zh-TW" altLang="en-US" sz="2800" dirty="0" smtClean="0">
                <a:solidFill>
                  <a:srgbClr val="FF0000"/>
                </a:solidFill>
                <a:latin typeface="华文细黑"/>
                <a:ea typeface="华文细黑"/>
                <a:cs typeface="华文细黑"/>
              </a:rPr>
              <a:t>混合</a:t>
            </a:r>
            <a:r>
              <a:rPr lang="zh-TW" altLang="en-US" sz="2800" dirty="0">
                <a:solidFill>
                  <a:srgbClr val="FF0000"/>
                </a:solidFill>
                <a:latin typeface="华文细黑"/>
                <a:ea typeface="华文细黑"/>
                <a:cs typeface="华文细黑"/>
              </a:rPr>
              <a:t>法律和</a:t>
            </a:r>
            <a:r>
              <a:rPr lang="zh-TW" altLang="en-US" sz="2800" dirty="0" smtClean="0">
                <a:solidFill>
                  <a:srgbClr val="FF0000"/>
                </a:solidFill>
                <a:latin typeface="华文细黑"/>
                <a:ea typeface="华文细黑"/>
                <a:cs typeface="华文细黑"/>
              </a:rPr>
              <a:t>恩典的犹太</a:t>
            </a:r>
            <a:r>
              <a:rPr lang="zh-CN" altLang="en-US" sz="2800" dirty="0" smtClean="0">
                <a:solidFill>
                  <a:srgbClr val="FF0000"/>
                </a:solidFill>
                <a:latin typeface="华文细黑"/>
                <a:ea typeface="华文细黑"/>
                <a:cs typeface="华文细黑"/>
              </a:rPr>
              <a:t>化</a:t>
            </a:r>
            <a:r>
              <a:rPr lang="zh-TW" altLang="en-US" sz="2800" dirty="0" smtClean="0">
                <a:solidFill>
                  <a:srgbClr val="FF0000"/>
                </a:solidFill>
                <a:latin typeface="华文细黑"/>
                <a:ea typeface="华文细黑"/>
                <a:cs typeface="华文细黑"/>
              </a:rPr>
              <a:t>人</a:t>
            </a:r>
            <a:r>
              <a:rPr lang="zh-CN" altLang="en-US" sz="2800" dirty="0" smtClean="0">
                <a:solidFill>
                  <a:srgbClr val="FF0000"/>
                </a:solidFill>
                <a:latin typeface="华文细黑"/>
                <a:ea typeface="华文细黑"/>
                <a:cs typeface="华文细黑"/>
              </a:rPr>
              <a:t>在当时的教会推波助澜。你不要被她们推动了</a:t>
            </a:r>
            <a:r>
              <a:rPr lang="zh-TW"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C. “Pushed” Church.</a:t>
            </a:r>
            <a:r>
              <a:rPr lang="en-US" sz="2800" dirty="0">
                <a:latin typeface="Arial Narrow"/>
                <a:cs typeface="Arial Narrow"/>
              </a:rPr>
              <a:t> “I know about the slander of those who say they are Jews and are not”(2:9c). A true Jew is not one physically or racially but spiritually(Ro.2:29;7:17-29). It is never sufficient to obey the teachings of the Word legalistically. </a:t>
            </a:r>
            <a:r>
              <a:rPr lang="en-US" sz="2800" dirty="0" smtClean="0">
                <a:latin typeface="Arial Narrow"/>
                <a:cs typeface="Arial Narrow"/>
              </a:rPr>
              <a:t>It is submission </a:t>
            </a:r>
            <a:r>
              <a:rPr lang="en-US" sz="2800" dirty="0">
                <a:latin typeface="Arial Narrow"/>
                <a:cs typeface="Arial Narrow"/>
              </a:rPr>
              <a:t>of the heart to God, not keeping a set of rules, is His desire for us. You can be pushed by legalism or </a:t>
            </a:r>
            <a:r>
              <a:rPr lang="en-US" sz="2800" dirty="0" err="1">
                <a:latin typeface="Arial Narrow"/>
                <a:cs typeface="Arial Narrow"/>
              </a:rPr>
              <a:t>Judaizers</a:t>
            </a:r>
            <a:r>
              <a:rPr lang="en-US" sz="2800" dirty="0">
                <a:latin typeface="Arial Narrow"/>
                <a:cs typeface="Arial Narrow"/>
              </a:rPr>
              <a:t> who mixed law and grace.</a:t>
            </a:r>
          </a:p>
        </p:txBody>
      </p:sp>
      <p:sp>
        <p:nvSpPr>
          <p:cNvPr id="4" name="Rectangle 3"/>
          <p:cNvSpPr/>
          <p:nvPr/>
        </p:nvSpPr>
        <p:spPr>
          <a:xfrm>
            <a:off x="0" y="-7905"/>
            <a:ext cx="9144000" cy="59790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r>
              <a:rPr lang="zh-CN" altLang="en-US" sz="2800" b="1" dirty="0" smtClean="0">
                <a:solidFill>
                  <a:srgbClr val="FF0000"/>
                </a:solidFill>
                <a:latin typeface="华文细黑"/>
                <a:ea typeface="华文细黑"/>
                <a:cs typeface="华文细黑"/>
              </a:rPr>
              <a:t>。</a:t>
            </a:r>
            <a:r>
              <a:rPr lang="en-US" sz="2800" b="1" dirty="0" smtClean="0">
                <a:latin typeface="Arial Narrow"/>
                <a:cs typeface="Arial Narrow"/>
              </a:rPr>
              <a:t>1</a:t>
            </a:r>
            <a:r>
              <a:rPr lang="en-US" sz="2800" b="1" dirty="0">
                <a:latin typeface="Arial Narrow"/>
                <a:cs typeface="Arial Narrow"/>
              </a:rPr>
              <a:t>. Christ’s commendation.</a:t>
            </a:r>
            <a:endParaRPr lang="en-US" sz="2800" dirty="0">
              <a:latin typeface="Arial Narrow"/>
              <a:cs typeface="Arial Narrow"/>
            </a:endParaRPr>
          </a:p>
        </p:txBody>
      </p:sp>
      <p:sp>
        <p:nvSpPr>
          <p:cNvPr id="6" name="TextBox 5"/>
          <p:cNvSpPr txBox="1"/>
          <p:nvPr/>
        </p:nvSpPr>
        <p:spPr>
          <a:xfrm>
            <a:off x="8587544" y="66777"/>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Tree>
    <p:extLst>
      <p:ext uri="{BB962C8B-B14F-4D97-AF65-F5344CB8AC3E}">
        <p14:creationId xmlns:p14="http://schemas.microsoft.com/office/powerpoint/2010/main" val="6872354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3970318"/>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D</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被拉</a:t>
            </a:r>
            <a:r>
              <a:rPr lang="zh-TW" altLang="en-US" sz="2800" dirty="0" smtClean="0">
                <a:solidFill>
                  <a:srgbClr val="FF0000"/>
                </a:solidFill>
                <a:latin typeface="华文细黑"/>
                <a:ea typeface="华文细黑"/>
                <a:cs typeface="华文细黑"/>
              </a:rPr>
              <a:t>动</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的教会。“我知道撒旦一会的人”（</a:t>
            </a:r>
            <a:r>
              <a:rPr lang="en-US" altLang="zh-CN" sz="2800" dirty="0" smtClean="0">
                <a:solidFill>
                  <a:srgbClr val="FF0000"/>
                </a:solidFill>
                <a:latin typeface="华文细黑"/>
                <a:ea typeface="华文细黑"/>
                <a:cs typeface="华文细黑"/>
              </a:rPr>
              <a:t>2:9d</a:t>
            </a:r>
            <a:r>
              <a:rPr lang="zh-CN" altLang="en-US" sz="2800" dirty="0" smtClean="0">
                <a:solidFill>
                  <a:srgbClr val="FF0000"/>
                </a:solidFill>
                <a:latin typeface="华文细黑"/>
                <a:ea typeface="华文细黑"/>
                <a:cs typeface="华文细黑"/>
              </a:rPr>
              <a:t>）。撒旦有他的教会，叫“撒旦一会”。有撒旦教会和现代撒旦教会。他们传讲别的“福音”，否认基督的神性。</a:t>
            </a:r>
            <a:endParaRPr lang="en-US" altLang="zh-CN" sz="2800" dirty="0" smtClean="0">
              <a:solidFill>
                <a:srgbClr val="FF0000"/>
              </a:solidFill>
              <a:latin typeface="华文细黑"/>
              <a:ea typeface="华文细黑"/>
              <a:cs typeface="华文细黑"/>
            </a:endParaRPr>
          </a:p>
          <a:p>
            <a:r>
              <a:rPr lang="en-US" sz="2800" b="1" dirty="0">
                <a:latin typeface="Arial Narrow"/>
                <a:cs typeface="Arial Narrow"/>
              </a:rPr>
              <a:t>D. “Pulled” Church. </a:t>
            </a:r>
            <a:r>
              <a:rPr lang="en-US" sz="2800" dirty="0">
                <a:latin typeface="Arial Narrow"/>
                <a:cs typeface="Arial Narrow"/>
              </a:rPr>
              <a:t>“I know about the slander of those who are a synagogue of Satan”(2:9d). Satan has his own churches, called “synagogues of </a:t>
            </a:r>
            <a:r>
              <a:rPr lang="en-US" sz="2800" dirty="0" err="1">
                <a:latin typeface="Arial Narrow"/>
                <a:cs typeface="Arial Narrow"/>
              </a:rPr>
              <a:t>Satan.”There</a:t>
            </a:r>
            <a:r>
              <a:rPr lang="en-US" sz="2800" dirty="0">
                <a:latin typeface="Arial Narrow"/>
                <a:cs typeface="Arial Narrow"/>
              </a:rPr>
              <a:t> is the Satanic </a:t>
            </a:r>
            <a:r>
              <a:rPr lang="en-US" sz="2800" dirty="0" smtClean="0">
                <a:latin typeface="Arial Narrow"/>
                <a:cs typeface="Arial Narrow"/>
              </a:rPr>
              <a:t>Church and Modern </a:t>
            </a:r>
            <a:r>
              <a:rPr lang="en-US" sz="2800" dirty="0">
                <a:latin typeface="Arial Narrow"/>
                <a:cs typeface="Arial Narrow"/>
              </a:rPr>
              <a:t>Church of </a:t>
            </a:r>
            <a:r>
              <a:rPr lang="en-US" sz="2800" dirty="0" err="1">
                <a:latin typeface="Arial Narrow"/>
                <a:cs typeface="Arial Narrow"/>
              </a:rPr>
              <a:t>Satan.They</a:t>
            </a:r>
            <a:r>
              <a:rPr lang="en-US" sz="2800" dirty="0">
                <a:latin typeface="Arial Narrow"/>
                <a:cs typeface="Arial Narrow"/>
              </a:rPr>
              <a:t> preach another gospel which denies the deity of Christ.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一。基督的称许。</a:t>
            </a:r>
            <a:endParaRPr lang="en-US" altLang="zh-CN" sz="2800" b="1" dirty="0">
              <a:solidFill>
                <a:srgbClr val="FF0000"/>
              </a:solidFill>
              <a:latin typeface="华文细黑"/>
              <a:ea typeface="华文细黑"/>
              <a:cs typeface="华文细黑"/>
            </a:endParaRPr>
          </a:p>
          <a:p>
            <a:r>
              <a:rPr lang="en-US" sz="2800" b="1" dirty="0">
                <a:latin typeface="Arial Narrow"/>
                <a:cs typeface="Arial Narrow"/>
              </a:rPr>
              <a:t>1. Christ’s commendation.</a:t>
            </a:r>
            <a:endParaRPr lang="en-US" sz="2800" dirty="0">
              <a:latin typeface="Arial Narrow"/>
              <a:cs typeface="Arial Narrow"/>
            </a:endParaRPr>
          </a:p>
        </p:txBody>
      </p:sp>
      <p:sp>
        <p:nvSpPr>
          <p:cNvPr id="6" name="TextBox 5"/>
          <p:cNvSpPr txBox="1"/>
          <p:nvPr/>
        </p:nvSpPr>
        <p:spPr>
          <a:xfrm>
            <a:off x="8395144" y="66777"/>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097732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389507"/>
            <a:ext cx="9137169" cy="5693867"/>
          </a:xfrm>
          <a:prstGeom prst="rect">
            <a:avLst/>
          </a:prstGeom>
        </p:spPr>
        <p:txBody>
          <a:bodyPr wrap="square">
            <a:spAutoFit/>
          </a:bodyPr>
          <a:lstStyle/>
          <a:p>
            <a:r>
              <a:rPr lang="zh-TW" altLang="en-US" sz="2800" dirty="0">
                <a:solidFill>
                  <a:srgbClr val="FF0000"/>
                </a:solidFill>
                <a:latin typeface="华文细黑"/>
                <a:ea typeface="华文细黑"/>
                <a:cs typeface="华文细黑"/>
              </a:rPr>
              <a:t>受</a:t>
            </a:r>
            <a:r>
              <a:rPr lang="zh-TW" altLang="en-US" sz="2800" dirty="0" smtClean="0">
                <a:solidFill>
                  <a:srgbClr val="FF0000"/>
                </a:solidFill>
                <a:latin typeface="华文细黑"/>
                <a:ea typeface="华文细黑"/>
                <a:cs typeface="华文细黑"/>
              </a:rPr>
              <a:t>迫害的</a:t>
            </a:r>
            <a:r>
              <a:rPr lang="zh-TW" altLang="en-US" sz="2800" dirty="0">
                <a:solidFill>
                  <a:srgbClr val="FF0000"/>
                </a:solidFill>
                <a:latin typeface="华文细黑"/>
                <a:ea typeface="华文细黑"/>
                <a:cs typeface="华文细黑"/>
              </a:rPr>
              <a:t>教会</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连</a:t>
            </a:r>
            <a:r>
              <a:rPr lang="zh-TW" altLang="en-US" sz="2800" dirty="0" smtClean="0">
                <a:solidFill>
                  <a:srgbClr val="FF0000"/>
                </a:solidFill>
                <a:latin typeface="华文细黑"/>
                <a:ea typeface="华文细黑"/>
                <a:cs typeface="华文细黑"/>
              </a:rPr>
              <a:t>一个</a:t>
            </a:r>
            <a:r>
              <a:rPr lang="zh-CN" altLang="en-US" sz="2800" dirty="0" smtClean="0">
                <a:solidFill>
                  <a:srgbClr val="FF0000"/>
                </a:solidFill>
                <a:latin typeface="华文细黑"/>
                <a:ea typeface="华文细黑"/>
                <a:cs typeface="华文细黑"/>
              </a:rPr>
              <a:t>责备</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话都</a:t>
            </a:r>
            <a:r>
              <a:rPr lang="zh-TW" altLang="en-US" sz="2800" dirty="0">
                <a:solidFill>
                  <a:srgbClr val="FF0000"/>
                </a:solidFill>
                <a:latin typeface="华文细黑"/>
                <a:ea typeface="华文细黑"/>
                <a:cs typeface="华文细黑"/>
              </a:rPr>
              <a:t>没有</a:t>
            </a:r>
            <a:r>
              <a:rPr lang="zh-TW"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。不是“无爱心”，而是充满基督的爱。</a:t>
            </a:r>
            <a:r>
              <a:rPr lang="zh-TW" altLang="en-US" sz="2800" dirty="0" smtClean="0">
                <a:solidFill>
                  <a:srgbClr val="FF0000"/>
                </a:solidFill>
                <a:latin typeface="华文细黑"/>
                <a:ea typeface="华文细黑"/>
                <a:cs typeface="华文细黑"/>
              </a:rPr>
              <a:t>你不</a:t>
            </a:r>
            <a:r>
              <a:rPr lang="zh-CN" altLang="en-US" sz="2800" dirty="0" smtClean="0">
                <a:solidFill>
                  <a:srgbClr val="FF0000"/>
                </a:solidFill>
                <a:latin typeface="华文细黑"/>
                <a:ea typeface="华文细黑"/>
                <a:cs typeface="华文细黑"/>
              </a:rPr>
              <a:t>会为一个你不爱的人舍</a:t>
            </a:r>
            <a:r>
              <a:rPr lang="zh-TW" altLang="en-US" sz="2800" dirty="0" smtClean="0">
                <a:solidFill>
                  <a:srgbClr val="FF0000"/>
                </a:solidFill>
                <a:latin typeface="华文细黑"/>
                <a:ea typeface="华文细黑"/>
                <a:cs typeface="华文细黑"/>
              </a:rPr>
              <a:t>命。“</a:t>
            </a:r>
            <a:r>
              <a:rPr lang="zh-CN" altLang="en-US" sz="2800" dirty="0" smtClean="0">
                <a:solidFill>
                  <a:srgbClr val="FF0000"/>
                </a:solidFill>
                <a:latin typeface="华文细黑"/>
                <a:ea typeface="华文细黑"/>
                <a:cs typeface="华文细黑"/>
              </a:rPr>
              <a:t>原来基督的爱激励我们。因我们想，一人既替众人死，众人就都死了</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林后</a:t>
            </a:r>
            <a:r>
              <a:rPr lang="en-US" altLang="zh-CN" sz="2800" dirty="0" smtClean="0">
                <a:solidFill>
                  <a:srgbClr val="FF0000"/>
                </a:solidFill>
                <a:latin typeface="华文细黑"/>
                <a:ea typeface="华文细黑"/>
                <a:cs typeface="华文细黑"/>
              </a:rPr>
              <a:t>5:14</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。不是生命的“完美”，而是生命的“纯洁”。“</a:t>
            </a:r>
            <a:r>
              <a:rPr lang="zh-TW" altLang="en-US" sz="2800" dirty="0">
                <a:solidFill>
                  <a:srgbClr val="FF0000"/>
                </a:solidFill>
                <a:latin typeface="华文细黑"/>
                <a:ea typeface="华文细黑"/>
                <a:cs typeface="华文细黑"/>
              </a:rPr>
              <a:t>凡向他有这指望的，就洁净自己，</a:t>
            </a:r>
            <a:r>
              <a:rPr lang="zh-TW" altLang="en-US" sz="2800" dirty="0" smtClean="0">
                <a:solidFill>
                  <a:srgbClr val="FF0000"/>
                </a:solidFill>
                <a:latin typeface="华文细黑"/>
                <a:ea typeface="华文细黑"/>
                <a:cs typeface="华文细黑"/>
              </a:rPr>
              <a:t>像他洁净一样</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约一</a:t>
            </a:r>
            <a:r>
              <a:rPr lang="en-US" altLang="zh-CN" sz="2800" dirty="0" smtClean="0">
                <a:solidFill>
                  <a:srgbClr val="FF0000"/>
                </a:solidFill>
                <a:latin typeface="华文细黑"/>
                <a:ea typeface="华文细黑"/>
                <a:cs typeface="华文细黑"/>
              </a:rPr>
              <a:t>3:3</a:t>
            </a:r>
            <a:r>
              <a:rPr lang="en-US" altLang="zh-CN"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Not </a:t>
            </a:r>
            <a:r>
              <a:rPr lang="en-US" sz="2800" dirty="0">
                <a:latin typeface="Arial Narrow"/>
                <a:cs typeface="Arial Narrow"/>
              </a:rPr>
              <a:t>one word of condemnation is found for the persecuted Church.</a:t>
            </a:r>
          </a:p>
          <a:p>
            <a:r>
              <a:rPr lang="en-US" sz="2800" dirty="0">
                <a:latin typeface="Arial Narrow"/>
                <a:cs typeface="Arial Narrow"/>
              </a:rPr>
              <a:t>A. Not “loveless” but full of love for Christ. You do not give of your life for someone you do not </a:t>
            </a:r>
            <a:r>
              <a:rPr lang="en-US" sz="2800" dirty="0" err="1">
                <a:latin typeface="Arial Narrow"/>
                <a:cs typeface="Arial Narrow"/>
              </a:rPr>
              <a:t>love</a:t>
            </a:r>
            <a:r>
              <a:rPr lang="en-US" sz="2800" dirty="0" err="1" smtClean="0">
                <a:latin typeface="Arial Narrow"/>
                <a:cs typeface="Arial Narrow"/>
              </a:rPr>
              <a:t>.“</a:t>
            </a:r>
            <a:r>
              <a:rPr lang="en-US" sz="2800" dirty="0" err="1">
                <a:latin typeface="Arial Narrow"/>
                <a:cs typeface="Arial Narrow"/>
              </a:rPr>
              <a:t>For</a:t>
            </a:r>
            <a:r>
              <a:rPr lang="en-US" sz="2800" dirty="0">
                <a:latin typeface="Arial Narrow"/>
                <a:cs typeface="Arial Narrow"/>
              </a:rPr>
              <a:t> Christ’s love compels </a:t>
            </a:r>
            <a:r>
              <a:rPr lang="en-US" sz="2800" dirty="0" err="1">
                <a:latin typeface="Arial Narrow"/>
                <a:cs typeface="Arial Narrow"/>
              </a:rPr>
              <a:t>us</a:t>
            </a:r>
            <a:r>
              <a:rPr lang="en-US" sz="2800" dirty="0" err="1" smtClean="0">
                <a:latin typeface="Arial Narrow"/>
                <a:cs typeface="Arial Narrow"/>
              </a:rPr>
              <a:t>,because</a:t>
            </a:r>
            <a:r>
              <a:rPr lang="en-US" sz="2800" dirty="0" smtClean="0">
                <a:latin typeface="Arial Narrow"/>
                <a:cs typeface="Arial Narrow"/>
              </a:rPr>
              <a:t> </a:t>
            </a:r>
            <a:r>
              <a:rPr lang="en-US" sz="2800" dirty="0">
                <a:latin typeface="Arial Narrow"/>
                <a:cs typeface="Arial Narrow"/>
              </a:rPr>
              <a:t>we are convinced that one died for </a:t>
            </a:r>
            <a:r>
              <a:rPr lang="en-US" sz="2800" dirty="0" err="1">
                <a:latin typeface="Arial Narrow"/>
                <a:cs typeface="Arial Narrow"/>
              </a:rPr>
              <a:t>all</a:t>
            </a:r>
            <a:r>
              <a:rPr lang="en-US" sz="2800" dirty="0" err="1" smtClean="0">
                <a:latin typeface="Arial Narrow"/>
                <a:cs typeface="Arial Narrow"/>
              </a:rPr>
              <a:t>,and</a:t>
            </a:r>
            <a:r>
              <a:rPr lang="en-US" sz="2800" dirty="0" smtClean="0">
                <a:latin typeface="Arial Narrow"/>
                <a:cs typeface="Arial Narrow"/>
              </a:rPr>
              <a:t> </a:t>
            </a:r>
            <a:r>
              <a:rPr lang="en-US" sz="2800" dirty="0">
                <a:latin typeface="Arial Narrow"/>
                <a:cs typeface="Arial Narrow"/>
              </a:rPr>
              <a:t>therefore all died”(</a:t>
            </a:r>
            <a:r>
              <a:rPr lang="en-US" sz="2800" dirty="0" smtClean="0">
                <a:latin typeface="Arial Narrow"/>
                <a:cs typeface="Arial Narrow"/>
              </a:rPr>
              <a:t>2Cor.</a:t>
            </a:r>
            <a:r>
              <a:rPr lang="en-US" sz="2800" dirty="0">
                <a:latin typeface="Arial Narrow"/>
                <a:cs typeface="Arial Narrow"/>
              </a:rPr>
              <a:t>5:14).  </a:t>
            </a:r>
          </a:p>
          <a:p>
            <a:r>
              <a:rPr lang="en-US" sz="2800" dirty="0">
                <a:latin typeface="Arial Narrow"/>
                <a:cs typeface="Arial Narrow"/>
              </a:rPr>
              <a:t>B. Not “perfect” but purity of life. “All who have this hope in him purify themselves, just as he is pure”(IJn.3:3). </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二。基督的责备。</a:t>
            </a:r>
            <a:r>
              <a:rPr lang="en-US" sz="2800" b="1" dirty="0" smtClean="0">
                <a:latin typeface="Arial Narrow"/>
                <a:cs typeface="Arial Narrow"/>
              </a:rPr>
              <a:t>2</a:t>
            </a:r>
            <a:r>
              <a:rPr lang="en-US" sz="2800" b="1" dirty="0">
                <a:latin typeface="Arial Narrow"/>
                <a:cs typeface="Arial Narrow"/>
              </a:rPr>
              <a:t>. Christ’s </a:t>
            </a:r>
            <a:r>
              <a:rPr lang="en-US" sz="2800" b="1" dirty="0" smtClean="0">
                <a:latin typeface="Arial Narrow"/>
                <a:cs typeface="Arial Narrow"/>
              </a:rPr>
              <a:t>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5693867"/>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你将要受的苦你不用怕。魔鬼要你们中间几个人下在监里，叫你们被试炼。你们必受患难十日。你务要至死忠心，我就赐给你那生命的冠冕。</a:t>
            </a:r>
            <a:r>
              <a:rPr lang="zh-TW" altLang="en-US" sz="2800" dirty="0" smtClean="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:10</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。不用怕。基督预言这个教会要受苦。“十日”代表“一段时间”（创</a:t>
            </a:r>
            <a:r>
              <a:rPr lang="en-US" altLang="zh-CN" sz="2800" dirty="0" smtClean="0">
                <a:solidFill>
                  <a:srgbClr val="FF0000"/>
                </a:solidFill>
                <a:latin typeface="华文细黑"/>
                <a:ea typeface="华文细黑"/>
                <a:cs typeface="华文细黑"/>
              </a:rPr>
              <a:t>24:55</a:t>
            </a:r>
            <a:r>
              <a:rPr lang="zh-CN" altLang="en-US" sz="2800" dirty="0" smtClean="0">
                <a:solidFill>
                  <a:srgbClr val="FF0000"/>
                </a:solidFill>
                <a:latin typeface="华文细黑"/>
                <a:ea typeface="华文细黑"/>
                <a:cs typeface="华文细黑"/>
              </a:rPr>
              <a:t>；使徒行传</a:t>
            </a:r>
            <a:r>
              <a:rPr lang="en-US" altLang="zh-CN" sz="2800" dirty="0" smtClean="0">
                <a:solidFill>
                  <a:srgbClr val="FF0000"/>
                </a:solidFill>
                <a:latin typeface="华文细黑"/>
                <a:ea typeface="华文细黑"/>
                <a:cs typeface="华文细黑"/>
              </a:rPr>
              <a:t>25:6</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。要忠心。基督应许</a:t>
            </a:r>
            <a:r>
              <a:rPr lang="zh-TW" altLang="en-US" sz="2800" dirty="0" smtClean="0">
                <a:solidFill>
                  <a:srgbClr val="FF0000"/>
                </a:solidFill>
                <a:latin typeface="华文细黑"/>
                <a:ea typeface="华文细黑"/>
                <a:cs typeface="华文细黑"/>
              </a:rPr>
              <a:t>生命的冠冕</a:t>
            </a:r>
            <a:r>
              <a:rPr lang="zh-CN" altLang="en-US" sz="2800" dirty="0" smtClean="0">
                <a:solidFill>
                  <a:srgbClr val="FF0000"/>
                </a:solidFill>
                <a:latin typeface="华文细黑"/>
                <a:ea typeface="华文细黑"/>
                <a:cs typeface="华文细黑"/>
              </a:rPr>
              <a:t>（雅各书</a:t>
            </a:r>
            <a:r>
              <a:rPr lang="en-US" altLang="zh-CN" sz="2800" dirty="0" smtClean="0">
                <a:solidFill>
                  <a:srgbClr val="FF0000"/>
                </a:solidFill>
                <a:latin typeface="华文细黑"/>
                <a:ea typeface="华文细黑"/>
                <a:cs typeface="华文细黑"/>
              </a:rPr>
              <a:t>1:12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Do not be afraid of what you are about to suffer. I tell you, the devil will put some of you in prison to test you, and you will suffer persecution for ten days. Be faithful, even to the point of death, and I will give you life as your victor’s crown”(2:10).</a:t>
            </a:r>
          </a:p>
          <a:p>
            <a:r>
              <a:rPr lang="en-US" sz="2800" dirty="0">
                <a:latin typeface="Arial Narrow"/>
                <a:cs typeface="Arial Narrow"/>
              </a:rPr>
              <a:t>A. Do not be afraid. Christ predicted the suffering that would come to this church. </a:t>
            </a:r>
            <a:r>
              <a:rPr lang="en-US" sz="2800" dirty="0" smtClean="0">
                <a:latin typeface="Arial Narrow"/>
                <a:cs typeface="Arial Narrow"/>
              </a:rPr>
              <a:t>“Ten days” </a:t>
            </a:r>
            <a:r>
              <a:rPr lang="en-US" sz="2800" dirty="0">
                <a:latin typeface="Arial Narrow"/>
                <a:cs typeface="Arial Narrow"/>
              </a:rPr>
              <a:t>signifies “a brief time”(Gen.24:55;Ac.25:6). </a:t>
            </a:r>
            <a:endParaRPr lang="en-US" sz="2800" dirty="0" smtClean="0">
              <a:latin typeface="Arial Narrow"/>
              <a:cs typeface="Arial Narrow"/>
            </a:endParaRPr>
          </a:p>
          <a:p>
            <a:r>
              <a:rPr lang="en-US" sz="2800" dirty="0" smtClean="0">
                <a:latin typeface="Arial Narrow"/>
                <a:cs typeface="Arial Narrow"/>
              </a:rPr>
              <a:t>B</a:t>
            </a:r>
            <a:r>
              <a:rPr lang="en-US" sz="2800" dirty="0">
                <a:latin typeface="Arial Narrow"/>
                <a:cs typeface="Arial Narrow"/>
              </a:rPr>
              <a:t>. Be faithful. Christ promises </a:t>
            </a:r>
            <a:r>
              <a:rPr lang="en-US" sz="2800" dirty="0" smtClean="0">
                <a:latin typeface="Arial Narrow"/>
                <a:cs typeface="Arial Narrow"/>
              </a:rPr>
              <a:t>the crown of life (</a:t>
            </a:r>
            <a:r>
              <a:rPr lang="en-US" sz="2800" dirty="0">
                <a:latin typeface="Arial Narrow"/>
                <a:cs typeface="Arial Narrow"/>
              </a:rPr>
              <a:t>Ja.1:12).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三。基督的忠告。</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3. Christ’s 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5693867"/>
          </a:xfrm>
          <a:prstGeom prst="rect">
            <a:avLst/>
          </a:prstGeom>
        </p:spPr>
        <p:txBody>
          <a:bodyPr wrap="square">
            <a:spAutoFit/>
          </a:bodyPr>
          <a:lstStyle/>
          <a:p>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圣灵向众教会所说的话，凡有耳的，就应当听。得胜的，必不受</a:t>
            </a:r>
            <a:r>
              <a:rPr lang="zh-TW" altLang="en-US" sz="2800" dirty="0" smtClean="0">
                <a:solidFill>
                  <a:srgbClr val="FF0000"/>
                </a:solidFill>
                <a:latin typeface="华文细黑"/>
                <a:ea typeface="华文细黑"/>
                <a:cs typeface="华文细黑"/>
              </a:rPr>
              <a:t>第二次死的害”（</a:t>
            </a:r>
            <a:r>
              <a:rPr lang="en-US" altLang="zh-TW" sz="2800" dirty="0" smtClean="0">
                <a:solidFill>
                  <a:srgbClr val="FF0000"/>
                </a:solidFill>
                <a:latin typeface="华文细黑"/>
                <a:ea typeface="华文细黑"/>
                <a:cs typeface="华文细黑"/>
              </a:rPr>
              <a:t>2</a:t>
            </a:r>
            <a:r>
              <a:rPr lang="en-US" altLang="zh-CN" sz="2800" dirty="0" smtClean="0">
                <a:solidFill>
                  <a:srgbClr val="FF0000"/>
                </a:solidFill>
                <a:latin typeface="华文细黑"/>
                <a:ea typeface="华文细黑"/>
                <a:cs typeface="华文细黑"/>
              </a:rPr>
              <a:t>:7</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altLang="zh-CN" sz="2800" dirty="0" smtClean="0">
                <a:solidFill>
                  <a:srgbClr val="FF0000"/>
                </a:solidFill>
                <a:latin typeface="华文细黑"/>
                <a:ea typeface="华文细黑"/>
                <a:cs typeface="华文细黑"/>
              </a:rPr>
              <a:t>A</a:t>
            </a:r>
            <a:r>
              <a:rPr lang="zh-CN" altLang="en-US" sz="2800" dirty="0" smtClean="0">
                <a:solidFill>
                  <a:srgbClr val="FF0000"/>
                </a:solidFill>
                <a:latin typeface="华文细黑"/>
                <a:ea typeface="华文细黑"/>
                <a:cs typeface="华文细黑"/>
              </a:rPr>
              <a:t>。听圣灵所说的。三种人：</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一）那些有耳朵可听见的（</a:t>
            </a:r>
            <a:r>
              <a:rPr lang="zh-CN" altLang="en-US" sz="2800" dirty="0">
                <a:solidFill>
                  <a:srgbClr val="FF0000"/>
                </a:solidFill>
                <a:latin typeface="华文细黑"/>
                <a:ea typeface="华文细黑"/>
                <a:cs typeface="华文细黑"/>
              </a:rPr>
              <a:t>太</a:t>
            </a:r>
            <a:r>
              <a:rPr lang="en-US" altLang="zh-CN" sz="2800" dirty="0">
                <a:solidFill>
                  <a:srgbClr val="FF0000"/>
                </a:solidFill>
                <a:latin typeface="华文细黑"/>
                <a:ea typeface="华文细黑"/>
                <a:cs typeface="华文细黑"/>
              </a:rPr>
              <a:t>13:9</a:t>
            </a:r>
            <a:r>
              <a:rPr lang="zh-CN" altLang="en-US" sz="2800" dirty="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（二）那些听不进去的（来</a:t>
            </a:r>
            <a:r>
              <a:rPr lang="en-US" altLang="zh-CN" sz="2800" dirty="0" smtClean="0">
                <a:solidFill>
                  <a:srgbClr val="FF0000"/>
                </a:solidFill>
                <a:latin typeface="华文细黑"/>
                <a:ea typeface="华文细黑"/>
                <a:cs typeface="华文细黑"/>
              </a:rPr>
              <a:t>5:11</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三）那些愿意听圣灵所说的（雅</a:t>
            </a:r>
            <a:r>
              <a:rPr lang="en-US" altLang="zh-CN" sz="2800" dirty="0" smtClean="0">
                <a:solidFill>
                  <a:srgbClr val="FF0000"/>
                </a:solidFill>
                <a:latin typeface="华文细黑"/>
                <a:ea typeface="华文细黑"/>
                <a:cs typeface="华文细黑"/>
              </a:rPr>
              <a:t>1:22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en-US" sz="2800" dirty="0">
                <a:latin typeface="Arial Narrow"/>
                <a:cs typeface="Arial Narrow"/>
              </a:rPr>
              <a:t>“Whoever has ears</a:t>
            </a:r>
            <a:r>
              <a:rPr lang="en-US" sz="2800" dirty="0" smtClean="0">
                <a:latin typeface="Arial Narrow"/>
                <a:cs typeface="Arial Narrow"/>
              </a:rPr>
              <a:t>, let </a:t>
            </a:r>
            <a:r>
              <a:rPr lang="en-US" sz="2800" dirty="0">
                <a:latin typeface="Arial Narrow"/>
                <a:cs typeface="Arial Narrow"/>
              </a:rPr>
              <a:t>them hear what the Spirit says to the </a:t>
            </a:r>
            <a:r>
              <a:rPr lang="en-US" sz="2800" dirty="0" smtClean="0">
                <a:latin typeface="Arial Narrow"/>
                <a:cs typeface="Arial Narrow"/>
              </a:rPr>
              <a:t>churches. The </a:t>
            </a:r>
            <a:r>
              <a:rPr lang="en-US" sz="2800" dirty="0">
                <a:latin typeface="Arial Narrow"/>
                <a:cs typeface="Arial Narrow"/>
              </a:rPr>
              <a:t>one who is victorious will not be hurt at all by the second death”(2:11). </a:t>
            </a:r>
            <a:endParaRPr lang="en-US" sz="2800" dirty="0" smtClean="0">
              <a:latin typeface="Arial Narrow"/>
              <a:cs typeface="Arial Narrow"/>
            </a:endParaRPr>
          </a:p>
          <a:p>
            <a:r>
              <a:rPr lang="en-US" sz="2800" dirty="0" smtClean="0">
                <a:latin typeface="Arial Narrow"/>
                <a:cs typeface="Arial Narrow"/>
              </a:rPr>
              <a:t>A</a:t>
            </a:r>
            <a:r>
              <a:rPr lang="en-US" sz="2800" dirty="0">
                <a:latin typeface="Arial Narrow"/>
                <a:cs typeface="Arial Narrow"/>
              </a:rPr>
              <a:t>. Hear what the </a:t>
            </a:r>
            <a:r>
              <a:rPr lang="en-US" sz="2800" dirty="0" smtClean="0">
                <a:latin typeface="Arial Narrow"/>
                <a:cs typeface="Arial Narrow"/>
              </a:rPr>
              <a:t>Holy Spirit says to the churches. </a:t>
            </a:r>
            <a:r>
              <a:rPr lang="en-US" sz="2800" dirty="0">
                <a:latin typeface="Arial Narrow"/>
                <a:cs typeface="Arial Narrow"/>
              </a:rPr>
              <a:t>3</a:t>
            </a:r>
            <a:r>
              <a:rPr lang="en-US" sz="2800" dirty="0" smtClean="0">
                <a:latin typeface="Arial Narrow"/>
                <a:cs typeface="Arial Narrow"/>
              </a:rPr>
              <a:t> </a:t>
            </a:r>
            <a:r>
              <a:rPr lang="en-US" sz="2800" dirty="0">
                <a:latin typeface="Arial Narrow"/>
                <a:cs typeface="Arial Narrow"/>
              </a:rPr>
              <a:t>kinds of people:</a:t>
            </a:r>
          </a:p>
          <a:p>
            <a:r>
              <a:rPr lang="en-US" sz="2800" dirty="0">
                <a:latin typeface="Arial Narrow"/>
                <a:cs typeface="Arial Narrow"/>
              </a:rPr>
              <a:t>(1) </a:t>
            </a:r>
            <a:r>
              <a:rPr lang="en-US" sz="2800" dirty="0" smtClean="0">
                <a:latin typeface="Arial Narrow"/>
                <a:cs typeface="Arial Narrow"/>
              </a:rPr>
              <a:t>Those </a:t>
            </a:r>
            <a:r>
              <a:rPr lang="en-US" altLang="zh-CN" sz="2800" dirty="0" smtClean="0">
                <a:latin typeface="Arial Narrow"/>
                <a:cs typeface="Arial Narrow"/>
              </a:rPr>
              <a:t>are</a:t>
            </a:r>
            <a:r>
              <a:rPr lang="en-US" sz="2800" dirty="0" smtClean="0">
                <a:latin typeface="Arial Narrow"/>
                <a:cs typeface="Arial Narrow"/>
              </a:rPr>
              <a:t> with ears</a:t>
            </a:r>
            <a:r>
              <a:rPr lang="en-US" sz="2800" dirty="0">
                <a:latin typeface="Arial Narrow"/>
                <a:cs typeface="Arial Narrow"/>
              </a:rPr>
              <a:t> </a:t>
            </a:r>
            <a:r>
              <a:rPr lang="en-US" sz="2800" dirty="0" smtClean="0">
                <a:latin typeface="Arial Narrow"/>
                <a:cs typeface="Arial Narrow"/>
              </a:rPr>
              <a:t>to hear</a:t>
            </a:r>
            <a:r>
              <a:rPr lang="en-US" sz="2800" dirty="0">
                <a:latin typeface="Arial Narrow"/>
                <a:cs typeface="Arial Narrow"/>
              </a:rPr>
              <a:t>(</a:t>
            </a:r>
            <a:r>
              <a:rPr lang="en-US" sz="2800" dirty="0" smtClean="0">
                <a:latin typeface="Arial Narrow"/>
                <a:cs typeface="Arial Narrow"/>
              </a:rPr>
              <a:t>Mt</a:t>
            </a:r>
            <a:r>
              <a:rPr lang="en-US" sz="2800" dirty="0">
                <a:latin typeface="Arial Narrow"/>
                <a:cs typeface="Arial Narrow"/>
              </a:rPr>
              <a:t>.13:</a:t>
            </a:r>
            <a:r>
              <a:rPr lang="en-US" sz="2800" dirty="0" smtClean="0">
                <a:latin typeface="Arial Narrow"/>
                <a:cs typeface="Arial Narrow"/>
              </a:rPr>
              <a:t>9).</a:t>
            </a:r>
          </a:p>
          <a:p>
            <a:r>
              <a:rPr lang="en-US" sz="2800" dirty="0" smtClean="0">
                <a:latin typeface="Arial Narrow"/>
                <a:cs typeface="Arial Narrow"/>
              </a:rPr>
              <a:t>(</a:t>
            </a:r>
            <a:r>
              <a:rPr lang="en-US" sz="2800" dirty="0">
                <a:latin typeface="Arial Narrow"/>
                <a:cs typeface="Arial Narrow"/>
              </a:rPr>
              <a:t>2) </a:t>
            </a:r>
            <a:r>
              <a:rPr lang="en-US" sz="2800" dirty="0" smtClean="0">
                <a:latin typeface="Arial Narrow"/>
                <a:cs typeface="Arial Narrow"/>
              </a:rPr>
              <a:t>Those </a:t>
            </a:r>
            <a:r>
              <a:rPr lang="en-US" sz="2800" dirty="0">
                <a:latin typeface="Arial Narrow"/>
                <a:cs typeface="Arial Narrow"/>
              </a:rPr>
              <a:t>are dull of </a:t>
            </a:r>
            <a:r>
              <a:rPr lang="en-US" sz="2800" dirty="0" smtClean="0">
                <a:latin typeface="Arial Narrow"/>
                <a:cs typeface="Arial Narrow"/>
              </a:rPr>
              <a:t>hearing(</a:t>
            </a:r>
            <a:r>
              <a:rPr lang="en-US" sz="2800" dirty="0">
                <a:latin typeface="Arial Narrow"/>
                <a:cs typeface="Arial Narrow"/>
              </a:rPr>
              <a:t>Heb.5:11). </a:t>
            </a:r>
          </a:p>
          <a:p>
            <a:r>
              <a:rPr lang="en-US" sz="2800" dirty="0">
                <a:latin typeface="Arial Narrow"/>
                <a:cs typeface="Arial Narrow"/>
              </a:rPr>
              <a:t>(3) </a:t>
            </a:r>
            <a:r>
              <a:rPr lang="en-US" sz="2800" dirty="0" smtClean="0">
                <a:latin typeface="Arial Narrow"/>
                <a:cs typeface="Arial Narrow"/>
              </a:rPr>
              <a:t>Those </a:t>
            </a:r>
            <a:r>
              <a:rPr lang="en-US" sz="2800" dirty="0">
                <a:latin typeface="Arial Narrow"/>
                <a:cs typeface="Arial Narrow"/>
              </a:rPr>
              <a:t>are </a:t>
            </a:r>
            <a:r>
              <a:rPr lang="en-US" sz="2800" dirty="0" smtClean="0">
                <a:latin typeface="Arial Narrow"/>
                <a:cs typeface="Arial Narrow"/>
              </a:rPr>
              <a:t>willing </a:t>
            </a:r>
            <a:r>
              <a:rPr lang="en-US" sz="2800" dirty="0">
                <a:latin typeface="Arial Narrow"/>
                <a:cs typeface="Arial Narrow"/>
              </a:rPr>
              <a:t>to hear what </a:t>
            </a:r>
            <a:r>
              <a:rPr lang="en-US" sz="2800" dirty="0" smtClean="0">
                <a:latin typeface="Arial Narrow"/>
                <a:cs typeface="Arial Narrow"/>
              </a:rPr>
              <a:t>the Holy </a:t>
            </a:r>
            <a:r>
              <a:rPr lang="en-US" sz="2800" dirty="0">
                <a:latin typeface="Arial Narrow"/>
                <a:cs typeface="Arial Narrow"/>
              </a:rPr>
              <a:t>Spirit says </a:t>
            </a:r>
            <a:r>
              <a:rPr lang="en-US" sz="2800" dirty="0" smtClean="0">
                <a:latin typeface="Arial Narrow"/>
                <a:cs typeface="Arial Narrow"/>
              </a:rPr>
              <a:t>(</a:t>
            </a:r>
            <a:r>
              <a:rPr lang="en-US" sz="2800" dirty="0">
                <a:latin typeface="Arial Narrow"/>
                <a:cs typeface="Arial Narrow"/>
              </a:rPr>
              <a:t>Ja.1:22).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1043803"/>
            <a:ext cx="9137169" cy="4832093"/>
          </a:xfrm>
          <a:prstGeom prst="rect">
            <a:avLst/>
          </a:prstGeom>
        </p:spPr>
        <p:txBody>
          <a:bodyPr wrap="square">
            <a:spAutoFit/>
          </a:bodyPr>
          <a:lstStyle/>
          <a:p>
            <a:r>
              <a:rPr lang="en-US" altLang="zh-CN" sz="2800" dirty="0" smtClean="0">
                <a:solidFill>
                  <a:srgbClr val="FF0000"/>
                </a:solidFill>
                <a:latin typeface="华文细黑"/>
                <a:ea typeface="华文细黑"/>
                <a:cs typeface="华文细黑"/>
              </a:rPr>
              <a:t>B</a:t>
            </a:r>
            <a:r>
              <a:rPr lang="zh-CN"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得胜的</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必</a:t>
            </a:r>
            <a:r>
              <a:rPr lang="zh-CN" altLang="en-US" sz="2800" dirty="0">
                <a:solidFill>
                  <a:srgbClr val="FF0000"/>
                </a:solidFill>
                <a:latin typeface="华文细黑"/>
                <a:ea typeface="华文细黑"/>
                <a:cs typeface="华文细黑"/>
              </a:rPr>
              <a:t>不在火湖里受第二次死的</a:t>
            </a:r>
            <a:r>
              <a:rPr lang="zh-CN" altLang="en-US" sz="2800" dirty="0" smtClean="0">
                <a:solidFill>
                  <a:srgbClr val="FF0000"/>
                </a:solidFill>
                <a:latin typeface="华文细黑"/>
                <a:ea typeface="华文细黑"/>
                <a:cs typeface="华文细黑"/>
              </a:rPr>
              <a:t>苦（启示录</a:t>
            </a:r>
            <a:r>
              <a:rPr lang="en-US" altLang="zh-CN" sz="2800" dirty="0" smtClean="0">
                <a:solidFill>
                  <a:srgbClr val="FF0000"/>
                </a:solidFill>
                <a:latin typeface="华文细黑"/>
                <a:ea typeface="华文细黑"/>
                <a:cs typeface="华文细黑"/>
              </a:rPr>
              <a:t>20:14</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21:8</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一）第一次死的就是肉体的死，灵魂和身体分离。</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第二次死的就是属灵的死，永远的死。不悔改的罪人在火湖里和神永远分离。</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B</a:t>
            </a:r>
            <a:r>
              <a:rPr lang="en-US" sz="2800" dirty="0">
                <a:latin typeface="Arial Narrow"/>
                <a:cs typeface="Arial Narrow"/>
              </a:rPr>
              <a:t>. Overcomers will not be hurt by the judgment of the second death which is the lake of fire(Rev.20:14-15;21:8).</a:t>
            </a:r>
          </a:p>
          <a:p>
            <a:r>
              <a:rPr lang="en-US" sz="2800" dirty="0">
                <a:latin typeface="Arial Narrow"/>
                <a:cs typeface="Arial Narrow"/>
              </a:rPr>
              <a:t>(1) The first death is physical death, the separation of the soul and the body. </a:t>
            </a:r>
          </a:p>
          <a:p>
            <a:r>
              <a:rPr lang="en-US" sz="2800" dirty="0">
                <a:latin typeface="Arial Narrow"/>
                <a:cs typeface="Arial Narrow"/>
              </a:rPr>
              <a:t>(2) The second death is spiritual or eternal death, the separation of the </a:t>
            </a:r>
            <a:r>
              <a:rPr lang="en-US" sz="2800" dirty="0" smtClean="0">
                <a:latin typeface="Arial Narrow"/>
                <a:cs typeface="Arial Narrow"/>
              </a:rPr>
              <a:t>unrepentant sinner </a:t>
            </a:r>
            <a:r>
              <a:rPr lang="en-US" sz="2800" dirty="0">
                <a:latin typeface="Arial Narrow"/>
                <a:cs typeface="Arial Narrow"/>
              </a:rPr>
              <a:t>forever from God in the lake of fire. </a:t>
            </a:r>
          </a:p>
        </p:txBody>
      </p:sp>
      <p:sp>
        <p:nvSpPr>
          <p:cNvPr id="4" name="Rectangle 3"/>
          <p:cNvSpPr/>
          <p:nvPr/>
        </p:nvSpPr>
        <p:spPr>
          <a:xfrm>
            <a:off x="0" y="-7905"/>
            <a:ext cx="9144000" cy="100544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四。基督的挑战。</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4. Christ’s challenge.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spTree>
    <p:extLst>
      <p:ext uri="{BB962C8B-B14F-4D97-AF65-F5344CB8AC3E}">
        <p14:creationId xmlns:p14="http://schemas.microsoft.com/office/powerpoint/2010/main" val="9517246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72281"/>
            <a:ext cx="9144000" cy="2677656"/>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要做</a:t>
            </a:r>
            <a:r>
              <a:rPr lang="zh-TW" altLang="en-US" sz="2800" dirty="0" smtClean="0">
                <a:solidFill>
                  <a:srgbClr val="FF0000"/>
                </a:solidFill>
                <a:latin typeface="华文细黑"/>
                <a:ea typeface="华文细黑"/>
                <a:cs typeface="华文细黑"/>
              </a:rPr>
              <a:t>一个</a:t>
            </a:r>
            <a:r>
              <a:rPr lang="zh-TW" altLang="en-US" sz="2800" dirty="0">
                <a:solidFill>
                  <a:srgbClr val="FF0000"/>
                </a:solidFill>
                <a:latin typeface="华文细黑"/>
                <a:ea typeface="华文细黑"/>
                <a:cs typeface="华文细黑"/>
              </a:rPr>
              <a:t>奉献的基督徒，</a:t>
            </a:r>
            <a:r>
              <a:rPr lang="zh-TW" altLang="en-US" sz="2800" dirty="0" smtClean="0">
                <a:solidFill>
                  <a:srgbClr val="FF0000"/>
                </a:solidFill>
                <a:latin typeface="华文细黑"/>
                <a:ea typeface="华文细黑"/>
                <a:cs typeface="华文细黑"/>
              </a:rPr>
              <a:t>在一些地方比别</a:t>
            </a:r>
            <a:r>
              <a:rPr lang="zh-CN" altLang="en-US" sz="2800" dirty="0" smtClean="0">
                <a:solidFill>
                  <a:srgbClr val="FF0000"/>
                </a:solidFill>
                <a:latin typeface="华文细黑"/>
                <a:ea typeface="华文细黑"/>
                <a:cs typeface="华文细黑"/>
              </a:rPr>
              <a:t>的地方要付更多的代价</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每个月有</a:t>
            </a:r>
            <a:r>
              <a:rPr lang="en-US" altLang="zh-CN" sz="2800" dirty="0" smtClean="0">
                <a:solidFill>
                  <a:srgbClr val="FF0000"/>
                </a:solidFill>
                <a:latin typeface="华文细黑"/>
                <a:ea typeface="华文细黑"/>
                <a:cs typeface="华文细黑"/>
              </a:rPr>
              <a:t>322</a:t>
            </a:r>
            <a:r>
              <a:rPr lang="zh-CN" altLang="en-US" sz="2800" dirty="0" smtClean="0">
                <a:solidFill>
                  <a:srgbClr val="FF0000"/>
                </a:solidFill>
                <a:latin typeface="华文细黑"/>
                <a:ea typeface="华文细黑"/>
                <a:cs typeface="华文细黑"/>
              </a:rPr>
              <a:t>个基督徒为了他们的信仰被杀害</a:t>
            </a:r>
            <a:r>
              <a:rPr lang="zh-CN" altLang="en-US" sz="2800" dirty="0">
                <a:solidFill>
                  <a:srgbClr val="FF0000"/>
                </a:solidFill>
                <a:latin typeface="华文细黑"/>
                <a:ea typeface="华文细黑"/>
                <a:cs typeface="华文细黑"/>
              </a:rPr>
              <a:t>，每个月有</a:t>
            </a:r>
            <a:r>
              <a:rPr lang="en-US" altLang="zh-CN" sz="2800" dirty="0" smtClean="0">
                <a:solidFill>
                  <a:srgbClr val="FF0000"/>
                </a:solidFill>
                <a:latin typeface="华文细黑"/>
                <a:ea typeface="华文细黑"/>
                <a:cs typeface="华文细黑"/>
              </a:rPr>
              <a:t>214</a:t>
            </a:r>
            <a:r>
              <a:rPr lang="zh-CN" altLang="en-US" sz="2800" dirty="0" smtClean="0">
                <a:solidFill>
                  <a:srgbClr val="FF0000"/>
                </a:solidFill>
                <a:latin typeface="华文细黑"/>
                <a:ea typeface="华文细黑"/>
                <a:cs typeface="华文细黑"/>
              </a:rPr>
              <a:t>个教会和基督徒的产业被毁坏</a:t>
            </a:r>
            <a:r>
              <a:rPr lang="zh-CN" altLang="en-US" sz="2800" dirty="0">
                <a:solidFill>
                  <a:srgbClr val="FF0000"/>
                </a:solidFill>
                <a:latin typeface="华文细黑"/>
                <a:ea typeface="华文细黑"/>
                <a:cs typeface="华文细黑"/>
              </a:rPr>
              <a:t>，每个月有</a:t>
            </a:r>
            <a:r>
              <a:rPr lang="en-US" sz="2800" dirty="0" smtClean="0">
                <a:solidFill>
                  <a:srgbClr val="FF0000"/>
                </a:solidFill>
                <a:latin typeface="华文细黑"/>
                <a:ea typeface="华文细黑"/>
                <a:cs typeface="华文细黑"/>
              </a:rPr>
              <a:t>772</a:t>
            </a:r>
            <a:r>
              <a:rPr lang="zh-CN" altLang="en-US" sz="2800" dirty="0">
                <a:solidFill>
                  <a:srgbClr val="FF0000"/>
                </a:solidFill>
                <a:latin typeface="华文细黑"/>
                <a:ea typeface="华文细黑"/>
                <a:cs typeface="华文细黑"/>
              </a:rPr>
              <a:t>种对基督徒的暴力被施行</a:t>
            </a:r>
            <a:r>
              <a:rPr lang="en-US" sz="2800" dirty="0">
                <a:solidFill>
                  <a:srgbClr val="FF0000"/>
                </a:solidFill>
                <a:latin typeface="华文细黑"/>
                <a:ea typeface="华文细黑"/>
                <a:cs typeface="华文细黑"/>
              </a:rPr>
              <a:t> </a:t>
            </a:r>
            <a:r>
              <a:rPr lang="zh-CN" altLang="zh-TW" sz="2800" dirty="0" smtClean="0">
                <a:solidFill>
                  <a:srgbClr val="FF0000"/>
                </a:solidFill>
                <a:latin typeface="华文细黑"/>
                <a:ea typeface="华文细黑"/>
                <a:cs typeface="华文细黑"/>
              </a:rPr>
              <a:t>。</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It </a:t>
            </a:r>
            <a:r>
              <a:rPr lang="en-US" sz="2800" dirty="0">
                <a:latin typeface="Arial Narrow"/>
                <a:cs typeface="Arial Narrow"/>
              </a:rPr>
              <a:t>costs to be a dedicated Christian, in some places more than others</a:t>
            </a:r>
            <a:r>
              <a:rPr lang="en-US" sz="2800" dirty="0" smtClean="0">
                <a:latin typeface="Arial Narrow"/>
                <a:cs typeface="Arial Narrow"/>
              </a:rPr>
              <a:t>.</a:t>
            </a:r>
          </a:p>
          <a:p>
            <a:r>
              <a:rPr lang="en-US" sz="2800" dirty="0">
                <a:latin typeface="Arial Narrow"/>
                <a:cs typeface="Arial Narrow"/>
              </a:rPr>
              <a:t>( </a:t>
            </a:r>
            <a:r>
              <a:rPr lang="en-US" sz="2800" u="sng" dirty="0">
                <a:latin typeface="Arial Narrow"/>
                <a:cs typeface="Arial Narrow"/>
                <a:hlinkClick r:id="rId3"/>
              </a:rPr>
              <a:t>www.opendoorsusa.org</a:t>
            </a:r>
            <a:r>
              <a:rPr lang="en-US" sz="2800" dirty="0">
                <a:latin typeface="Arial Narrow"/>
                <a:cs typeface="Arial Narrow"/>
              </a:rPr>
              <a:t>). </a:t>
            </a:r>
            <a:r>
              <a:rPr lang="en-US" sz="2800" dirty="0" smtClean="0">
                <a:latin typeface="Arial Narrow"/>
                <a:cs typeface="Arial Narrow"/>
              </a:rPr>
              <a:t> </a:t>
            </a:r>
            <a:endParaRPr lang="en-US" sz="2800" dirty="0">
              <a:latin typeface="Arial Narrow"/>
              <a:cs typeface="Arial Narrow"/>
            </a:endParaRPr>
          </a:p>
        </p:txBody>
      </p:sp>
      <p:sp>
        <p:nvSpPr>
          <p:cNvPr id="4" name="Rectangle 3"/>
          <p:cNvSpPr/>
          <p:nvPr/>
        </p:nvSpPr>
        <p:spPr>
          <a:xfrm>
            <a:off x="1" y="11625"/>
            <a:ext cx="9141412" cy="76065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endParaRPr lang="en-US" altLang="zh-CN" sz="2800" b="1" dirty="0">
              <a:solidFill>
                <a:srgbClr val="FF0000"/>
              </a:solidFill>
              <a:latin typeface="Arial Narrow"/>
              <a:ea typeface="华文细黑"/>
              <a:cs typeface="Arial Narrow"/>
            </a:endParaRPr>
          </a:p>
          <a:p>
            <a:r>
              <a:rPr lang="en-US" sz="2800" b="1" dirty="0" smtClean="0">
                <a:latin typeface="Arial Narrow"/>
                <a:cs typeface="Arial Narrow"/>
              </a:rPr>
              <a:t>Conclusion:</a:t>
            </a:r>
            <a:endParaRPr lang="en-US" sz="2800" dirty="0"/>
          </a:p>
        </p:txBody>
      </p:sp>
      <p:sp>
        <p:nvSpPr>
          <p:cNvPr id="7" name="TextBox 6"/>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pic>
        <p:nvPicPr>
          <p:cNvPr id="6" name="Picture 5"/>
          <p:cNvPicPr>
            <a:picLocks noChangeAspect="1"/>
          </p:cNvPicPr>
          <p:nvPr/>
        </p:nvPicPr>
        <p:blipFill>
          <a:blip r:embed="rId4"/>
          <a:stretch>
            <a:fillRect/>
          </a:stretch>
        </p:blipFill>
        <p:spPr>
          <a:xfrm>
            <a:off x="-19241" y="4060436"/>
            <a:ext cx="9850413" cy="3130585"/>
          </a:xfrm>
          <a:prstGeom prst="rect">
            <a:avLst/>
          </a:prstGeom>
        </p:spPr>
      </p:pic>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7401"/>
            <a:ext cx="9144000" cy="4832093"/>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在中国，</a:t>
            </a:r>
            <a:r>
              <a:rPr lang="zh-TW" altLang="en-US" sz="2800" dirty="0">
                <a:solidFill>
                  <a:srgbClr val="FF0000"/>
                </a:solidFill>
                <a:latin typeface="华文细黑"/>
                <a:ea typeface="华文细黑"/>
                <a:cs typeface="华文细黑"/>
              </a:rPr>
              <a:t>活石教会的</a:t>
            </a:r>
            <a:r>
              <a:rPr lang="en-US" sz="2800" dirty="0" smtClean="0">
                <a:solidFill>
                  <a:srgbClr val="FF0000"/>
                </a:solidFill>
                <a:latin typeface="华文细黑"/>
                <a:ea typeface="华文细黑"/>
                <a:cs typeface="华文细黑"/>
              </a:rPr>
              <a:t>仰</a:t>
            </a:r>
            <a:r>
              <a:rPr lang="zh-CN" altLang="en-US" sz="2800" dirty="0" smtClean="0">
                <a:solidFill>
                  <a:srgbClr val="FF0000"/>
                </a:solidFill>
                <a:latin typeface="华文细黑"/>
                <a:ea typeface="华文细黑"/>
                <a:cs typeface="华文细黑"/>
              </a:rPr>
              <a:t>华牧师因为</a:t>
            </a:r>
            <a:r>
              <a:rPr lang="zh-TW" altLang="en-US" sz="2800" dirty="0" smtClean="0">
                <a:solidFill>
                  <a:srgbClr val="FF0000"/>
                </a:solidFill>
                <a:latin typeface="华文细黑"/>
                <a:ea typeface="华文细黑"/>
                <a:cs typeface="华文细黑"/>
              </a:rPr>
              <a:t>“泄露国家机密”被法官于</a:t>
            </a:r>
            <a:r>
              <a:rPr lang="en-US" altLang="zh-TW" sz="2800" dirty="0" smtClean="0">
                <a:solidFill>
                  <a:srgbClr val="FF0000"/>
                </a:solidFill>
                <a:latin typeface="华文细黑"/>
                <a:ea typeface="华文细黑"/>
                <a:cs typeface="华文细黑"/>
              </a:rPr>
              <a:t>1</a:t>
            </a:r>
            <a:r>
              <a:rPr lang="zh-TW" altLang="en-US" sz="2800" dirty="0" smtClean="0">
                <a:solidFill>
                  <a:srgbClr val="FF0000"/>
                </a:solidFill>
                <a:latin typeface="华文细黑"/>
                <a:ea typeface="华文细黑"/>
                <a:cs typeface="华文细黑"/>
              </a:rPr>
              <a:t>月</a:t>
            </a:r>
            <a:r>
              <a:rPr lang="en-US" altLang="zh-TW" sz="2800" dirty="0" smtClean="0">
                <a:solidFill>
                  <a:srgbClr val="FF0000"/>
                </a:solidFill>
                <a:latin typeface="华文细黑"/>
                <a:ea typeface="华文细黑"/>
                <a:cs typeface="华文细黑"/>
              </a:rPr>
              <a:t>5</a:t>
            </a:r>
            <a:r>
              <a:rPr lang="zh-TW" altLang="en-US" sz="2800" dirty="0" smtClean="0">
                <a:solidFill>
                  <a:srgbClr val="FF0000"/>
                </a:solidFill>
                <a:latin typeface="华文细黑"/>
                <a:ea typeface="华文细黑"/>
                <a:cs typeface="华文细黑"/>
              </a:rPr>
              <a:t>日判处两年零六个月的监禁</a:t>
            </a:r>
            <a:r>
              <a:rPr lang="zh-CN" altLang="en-US" sz="2800" dirty="0" smtClean="0">
                <a:solidFill>
                  <a:srgbClr val="FF0000"/>
                </a:solidFill>
                <a:latin typeface="华文细黑"/>
                <a:ea typeface="华文细黑"/>
                <a:cs typeface="华文细黑"/>
              </a:rPr>
              <a:t>。</a:t>
            </a:r>
            <a:r>
              <a:rPr lang="en-US" sz="2800" dirty="0">
                <a:solidFill>
                  <a:srgbClr val="FF0000"/>
                </a:solidFill>
                <a:latin typeface="华文细黑"/>
                <a:ea typeface="华文细黑"/>
                <a:cs typeface="华文细黑"/>
              </a:rPr>
              <a:t>仰</a:t>
            </a:r>
            <a:r>
              <a:rPr lang="zh-CN" altLang="en-US" sz="2800" dirty="0" smtClean="0">
                <a:solidFill>
                  <a:srgbClr val="FF0000"/>
                </a:solidFill>
                <a:latin typeface="华文细黑"/>
                <a:ea typeface="华文细黑"/>
                <a:cs typeface="华文细黑"/>
              </a:rPr>
              <a:t>牧师，本名</a:t>
            </a:r>
            <a:r>
              <a:rPr lang="zh-TW" altLang="en-US" sz="2800" dirty="0" smtClean="0">
                <a:solidFill>
                  <a:srgbClr val="FF0000"/>
                </a:solidFill>
                <a:latin typeface="华文细黑"/>
                <a:ea typeface="华文细黑"/>
                <a:cs typeface="华文细黑"/>
              </a:rPr>
              <a:t>李国石，自</a:t>
            </a:r>
            <a:r>
              <a:rPr lang="en-US" altLang="zh-TW" sz="2800" dirty="0" smtClean="0">
                <a:solidFill>
                  <a:srgbClr val="FF0000"/>
                </a:solidFill>
                <a:latin typeface="华文细黑"/>
                <a:ea typeface="华文细黑"/>
                <a:cs typeface="华文细黑"/>
              </a:rPr>
              <a:t>2015</a:t>
            </a:r>
            <a:r>
              <a:rPr lang="zh-TW" altLang="en-US" sz="2800" dirty="0" smtClean="0">
                <a:solidFill>
                  <a:srgbClr val="FF0000"/>
                </a:solidFill>
                <a:latin typeface="华文细黑"/>
                <a:ea typeface="华文细黑"/>
                <a:cs typeface="华文细黑"/>
              </a:rPr>
              <a:t>年</a:t>
            </a:r>
            <a:r>
              <a:rPr lang="en-US" altLang="zh-TW" sz="2800" dirty="0" smtClean="0">
                <a:solidFill>
                  <a:srgbClr val="FF0000"/>
                </a:solidFill>
                <a:latin typeface="华文细黑"/>
                <a:ea typeface="华文细黑"/>
                <a:cs typeface="华文细黑"/>
              </a:rPr>
              <a:t>12</a:t>
            </a:r>
            <a:r>
              <a:rPr lang="zh-TW" altLang="en-US" sz="2800" dirty="0" smtClean="0">
                <a:solidFill>
                  <a:srgbClr val="FF0000"/>
                </a:solidFill>
                <a:latin typeface="华文细黑"/>
                <a:ea typeface="华文细黑"/>
                <a:cs typeface="华文细黑"/>
              </a:rPr>
              <a:t>月</a:t>
            </a:r>
            <a:r>
              <a:rPr lang="en-US" altLang="zh-TW" sz="2800" dirty="0" smtClean="0">
                <a:solidFill>
                  <a:srgbClr val="FF0000"/>
                </a:solidFill>
                <a:latin typeface="华文细黑"/>
                <a:ea typeface="华文细黑"/>
                <a:cs typeface="华文细黑"/>
              </a:rPr>
              <a:t>9</a:t>
            </a:r>
            <a:r>
              <a:rPr lang="zh-TW" altLang="en-US" sz="2800" dirty="0" smtClean="0">
                <a:solidFill>
                  <a:srgbClr val="FF0000"/>
                </a:solidFill>
                <a:latin typeface="华文细黑"/>
                <a:ea typeface="华文细黑"/>
                <a:cs typeface="华文细黑"/>
              </a:rPr>
              <a:t>日起</a:t>
            </a:r>
            <a:r>
              <a:rPr lang="zh-CN" altLang="en-US" sz="2800" dirty="0" smtClean="0">
                <a:solidFill>
                  <a:srgbClr val="FF0000"/>
                </a:solidFill>
                <a:latin typeface="华文细黑"/>
                <a:ea typeface="华文细黑"/>
                <a:cs typeface="华文细黑"/>
              </a:rPr>
              <a:t>就被关押起来。</a:t>
            </a:r>
            <a:r>
              <a:rPr lang="zh-TW" altLang="en-US" sz="2800" dirty="0" smtClean="0">
                <a:solidFill>
                  <a:srgbClr val="FF0000"/>
                </a:solidFill>
                <a:latin typeface="华文细黑"/>
                <a:ea typeface="华文细黑"/>
                <a:cs typeface="华文细黑"/>
              </a:rPr>
              <a:t>教会从</a:t>
            </a:r>
            <a:r>
              <a:rPr lang="en-US" altLang="zh-TW" sz="2800" dirty="0">
                <a:solidFill>
                  <a:srgbClr val="FF0000"/>
                </a:solidFill>
                <a:latin typeface="华文细黑"/>
                <a:ea typeface="华文细黑"/>
                <a:cs typeface="华文细黑"/>
              </a:rPr>
              <a:t>2009</a:t>
            </a:r>
            <a:r>
              <a:rPr lang="zh-TW" altLang="en-US" sz="2800" dirty="0">
                <a:solidFill>
                  <a:srgbClr val="FF0000"/>
                </a:solidFill>
                <a:latin typeface="华文细黑"/>
                <a:ea typeface="华文细黑"/>
                <a:cs typeface="华文细黑"/>
              </a:rPr>
              <a:t>年的最初</a:t>
            </a:r>
            <a:r>
              <a:rPr lang="en-US" altLang="zh-TW" sz="2800" dirty="0">
                <a:solidFill>
                  <a:srgbClr val="FF0000"/>
                </a:solidFill>
                <a:latin typeface="华文细黑"/>
                <a:ea typeface="华文细黑"/>
                <a:cs typeface="华文细黑"/>
              </a:rPr>
              <a:t>20</a:t>
            </a:r>
            <a:r>
              <a:rPr lang="zh-TW" altLang="en-US" sz="2800" dirty="0">
                <a:solidFill>
                  <a:srgbClr val="FF0000"/>
                </a:solidFill>
                <a:latin typeface="华文细黑"/>
                <a:ea typeface="华文细黑"/>
                <a:cs typeface="华文细黑"/>
              </a:rPr>
              <a:t>名成员增长到今天的</a:t>
            </a:r>
            <a:r>
              <a:rPr lang="en-US" altLang="zh-TW" sz="2800" dirty="0">
                <a:solidFill>
                  <a:srgbClr val="FF0000"/>
                </a:solidFill>
                <a:latin typeface="华文细黑"/>
                <a:ea typeface="华文细黑"/>
                <a:cs typeface="华文细黑"/>
              </a:rPr>
              <a:t>700</a:t>
            </a:r>
            <a:r>
              <a:rPr lang="zh-TW" altLang="en-US" sz="2800" dirty="0" smtClean="0">
                <a:solidFill>
                  <a:srgbClr val="FF0000"/>
                </a:solidFill>
                <a:latin typeface="华文细黑"/>
                <a:ea typeface="华文细黑"/>
                <a:cs typeface="华文细黑"/>
              </a:rPr>
              <a:t>多人。</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In </a:t>
            </a:r>
            <a:r>
              <a:rPr lang="en-US" sz="2800" dirty="0" err="1">
                <a:latin typeface="Arial Narrow"/>
                <a:cs typeface="Arial Narrow"/>
              </a:rPr>
              <a:t>China,Pastor</a:t>
            </a:r>
            <a:r>
              <a:rPr lang="en-US" sz="2800" dirty="0">
                <a:latin typeface="Arial Narrow"/>
                <a:cs typeface="Arial Narrow"/>
              </a:rPr>
              <a:t> </a:t>
            </a:r>
            <a:r>
              <a:rPr lang="en-US" sz="2800" dirty="0" err="1">
                <a:latin typeface="Arial Narrow"/>
                <a:cs typeface="Arial Narrow"/>
              </a:rPr>
              <a:t>YangHua</a:t>
            </a:r>
            <a:r>
              <a:rPr lang="en-US" sz="2800" dirty="0">
                <a:latin typeface="Arial Narrow"/>
                <a:cs typeface="Arial Narrow"/>
              </a:rPr>
              <a:t> was sentenced </a:t>
            </a:r>
            <a:r>
              <a:rPr lang="en-US" sz="2800" dirty="0" err="1">
                <a:latin typeface="Arial Narrow"/>
                <a:cs typeface="Arial Narrow"/>
              </a:rPr>
              <a:t>for“divulging</a:t>
            </a:r>
            <a:r>
              <a:rPr lang="en-US" sz="2800" dirty="0">
                <a:latin typeface="Arial Narrow"/>
                <a:cs typeface="Arial Narrow"/>
              </a:rPr>
              <a:t> state secrets,” a judge sentenced the pastor of Living Stone Church on Jan. 5 to two years and six months in prison. Pastor Yang, also known by his legal name, Li </a:t>
            </a:r>
            <a:r>
              <a:rPr lang="en-US" sz="2800" dirty="0" err="1">
                <a:latin typeface="Arial Narrow"/>
                <a:cs typeface="Arial Narrow"/>
              </a:rPr>
              <a:t>Guoshi</a:t>
            </a:r>
            <a:r>
              <a:rPr lang="en-US" sz="2800" dirty="0">
                <a:latin typeface="Arial Narrow"/>
                <a:cs typeface="Arial Narrow"/>
              </a:rPr>
              <a:t>, has been held since Dec. 9, 2015</a:t>
            </a:r>
            <a:r>
              <a:rPr lang="en-US" sz="2800" dirty="0" smtClean="0">
                <a:latin typeface="Arial Narrow"/>
                <a:cs typeface="Arial Narrow"/>
              </a:rPr>
              <a:t>.</a:t>
            </a:r>
            <a:r>
              <a:rPr lang="en-US" sz="2800" dirty="0">
                <a:latin typeface="Arial Narrow"/>
                <a:cs typeface="Arial Narrow"/>
              </a:rPr>
              <a:t> The church has grown from its original 20 members </a:t>
            </a:r>
            <a:r>
              <a:rPr lang="en-US" sz="2800" dirty="0" smtClean="0">
                <a:latin typeface="Arial Narrow"/>
                <a:cs typeface="Arial Narrow"/>
              </a:rPr>
              <a:t>in 2009 </a:t>
            </a:r>
          </a:p>
          <a:p>
            <a:r>
              <a:rPr lang="en-US" sz="2800" dirty="0" smtClean="0">
                <a:latin typeface="Arial Narrow"/>
                <a:cs typeface="Arial Narrow"/>
              </a:rPr>
              <a:t>to </a:t>
            </a:r>
            <a:r>
              <a:rPr lang="en-US" sz="2800" dirty="0">
                <a:latin typeface="Arial Narrow"/>
                <a:cs typeface="Arial Narrow"/>
              </a:rPr>
              <a:t>more than 700 today </a:t>
            </a:r>
            <a:r>
              <a:rPr lang="en-US" sz="2800" dirty="0" smtClean="0">
                <a:latin typeface="Arial Narrow"/>
                <a:cs typeface="Arial Narrow"/>
              </a:rPr>
              <a:t>The </a:t>
            </a:r>
            <a:r>
              <a:rPr lang="en-US" sz="2800" dirty="0">
                <a:latin typeface="Arial Narrow"/>
                <a:cs typeface="Arial Narrow"/>
              </a:rPr>
              <a:t>Voice of the Martyrs(</a:t>
            </a:r>
            <a:r>
              <a:rPr lang="en-US" sz="2800" u="sng" dirty="0">
                <a:latin typeface="Arial Narrow"/>
                <a:cs typeface="Arial Narrow"/>
                <a:hlinkClick r:id="rId3"/>
              </a:rPr>
              <a:t>www.persecution.com</a:t>
            </a:r>
            <a:r>
              <a:rPr lang="en-US" sz="2800" dirty="0">
                <a:latin typeface="Arial Narrow"/>
                <a:cs typeface="Arial Narrow"/>
              </a:rPr>
              <a:t>).  </a:t>
            </a: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(16)</a:t>
            </a:r>
            <a:endParaRPr lang="en-US" sz="2800" dirty="0">
              <a:solidFill>
                <a:srgbClr val="0000FF"/>
              </a:solidFill>
              <a:latin typeface="Times"/>
              <a:cs typeface="Times"/>
            </a:endParaRPr>
          </a:p>
        </p:txBody>
      </p:sp>
      <p:pic>
        <p:nvPicPr>
          <p:cNvPr id="10" name="Picture 9"/>
          <p:cNvPicPr>
            <a:picLocks noChangeAspect="1"/>
          </p:cNvPicPr>
          <p:nvPr/>
        </p:nvPicPr>
        <p:blipFill>
          <a:blip r:embed="rId4"/>
          <a:stretch>
            <a:fillRect/>
          </a:stretch>
        </p:blipFill>
        <p:spPr>
          <a:xfrm>
            <a:off x="5778170" y="4236598"/>
            <a:ext cx="3924300" cy="3657600"/>
          </a:xfrm>
          <a:prstGeom prst="rect">
            <a:avLst/>
          </a:prstGeom>
        </p:spPr>
      </p:pic>
    </p:spTree>
    <p:extLst>
      <p:ext uri="{BB962C8B-B14F-4D97-AF65-F5344CB8AC3E}">
        <p14:creationId xmlns:p14="http://schemas.microsoft.com/office/powerpoint/2010/main" val="23105080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主日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二零一七年一月二十九日</a:t>
            </a:r>
            <a:endParaRPr lang="en-US" altLang="zh-CN" sz="3600" dirty="0" smtClean="0">
              <a:solidFill>
                <a:schemeClr val="tx1"/>
              </a:solidFill>
              <a:latin typeface="Arial Narrow"/>
              <a:ea typeface="华文细黑"/>
              <a:cs typeface="Arial Narrow"/>
            </a:endParaRPr>
          </a:p>
          <a:p>
            <a:pPr algn="l"/>
            <a:r>
              <a:rPr lang="en-US" altLang="zh-CN" sz="3600" b="1" dirty="0" smtClean="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January 29,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得冠冕的</a:t>
            </a:r>
            <a:r>
              <a:rPr lang="en-US" sz="3600" b="1" dirty="0" smtClean="0">
                <a:solidFill>
                  <a:srgbClr val="660066"/>
                </a:solidFill>
              </a:rPr>
              <a:t>教会</a:t>
            </a:r>
            <a:r>
              <a:rPr lang="en-US" sz="3600" dirty="0" smtClean="0">
                <a:solidFill>
                  <a:srgbClr val="660066"/>
                </a:solidFill>
              </a:rPr>
              <a:t>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“Crowned Church.”</a:t>
            </a:r>
          </a:p>
          <a:p>
            <a:pPr algn="l"/>
            <a:r>
              <a:rPr lang="zh-CN" altLang="en-US" sz="3600" b="1" dirty="0" smtClean="0">
                <a:solidFill>
                  <a:srgbClr val="008000"/>
                </a:solidFill>
                <a:latin typeface="华文细黑"/>
                <a:ea typeface="华文细黑"/>
                <a:cs typeface="华文细黑"/>
              </a:rPr>
              <a:t>经文</a:t>
            </a:r>
            <a:r>
              <a:rPr lang="en-US" altLang="zh-CN" sz="3600" b="1"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启示录</a:t>
            </a:r>
            <a:r>
              <a:rPr lang="en-US" altLang="zh-CN" sz="3600" b="1" dirty="0" smtClean="0">
                <a:solidFill>
                  <a:srgbClr val="008000"/>
                </a:solidFill>
                <a:latin typeface="华文细黑"/>
                <a:ea typeface="华文细黑"/>
                <a:cs typeface="华文细黑"/>
              </a:rPr>
              <a:t>2:8-11</a:t>
            </a:r>
            <a:r>
              <a:rPr lang="zh-TW" altLang="en-US" sz="3600" dirty="0" smtClean="0">
                <a:solidFill>
                  <a:srgbClr val="008000"/>
                </a:solidFill>
                <a:latin typeface="华文细黑"/>
                <a:ea typeface="华文细黑"/>
                <a:cs typeface="华文细黑"/>
              </a:rPr>
              <a:t>“你们必受患难十日。你务要至死忠心，我就赐给你那生命的冠冕。”</a:t>
            </a:r>
            <a:endParaRPr lang="en-US" altLang="zh-TW" sz="3600" dirty="0" smtClean="0">
              <a:solidFill>
                <a:srgbClr val="008000"/>
              </a:solidFill>
              <a:latin typeface="华文细黑"/>
              <a:ea typeface="华文细黑"/>
              <a:cs typeface="华文细黑"/>
            </a:endParaRPr>
          </a:p>
          <a:p>
            <a:pPr algn="l"/>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启示录</a:t>
            </a:r>
            <a:r>
              <a:rPr lang="en-US" altLang="zh-CN" sz="3600" b="1" dirty="0" smtClean="0">
                <a:solidFill>
                  <a:srgbClr val="008000"/>
                </a:solidFill>
                <a:latin typeface="华文细黑"/>
                <a:ea typeface="华文细黑"/>
                <a:cs typeface="华文细黑"/>
              </a:rPr>
              <a:t>2:10b)</a:t>
            </a:r>
            <a:endParaRPr lang="en-US" altLang="zh-TW" sz="3600" dirty="0" smtClean="0">
              <a:solidFill>
                <a:srgbClr val="008000"/>
              </a:solidFill>
              <a:latin typeface="华文细黑"/>
              <a:ea typeface="华文细黑"/>
              <a:cs typeface="华文细黑"/>
            </a:endParaRPr>
          </a:p>
          <a:p>
            <a:pPr algn="l"/>
            <a:r>
              <a:rPr lang="en-US" sz="3600" b="1" dirty="0" smtClean="0">
                <a:solidFill>
                  <a:srgbClr val="008000"/>
                </a:solidFill>
                <a:latin typeface="Arial Narrow"/>
                <a:ea typeface="华文细黑"/>
                <a:cs typeface="Arial Narrow"/>
              </a:rPr>
              <a:t>Text:Rev.2:8-11 </a:t>
            </a:r>
            <a:r>
              <a:rPr lang="en-US" sz="3600" dirty="0" smtClean="0">
                <a:solidFill>
                  <a:srgbClr val="008000"/>
                </a:solidFill>
                <a:latin typeface="Arial Narrow"/>
                <a:cs typeface="Arial Narrow"/>
              </a:rPr>
              <a:t>“You will suffer persecution for ten days. Be faithful, even to the point of death, and I will give you life as your victor’s crown”(Rev.2:10b).</a:t>
            </a:r>
            <a:endParaRPr lang="en-US" sz="3600" dirty="0">
              <a:solidFill>
                <a:srgbClr val="008000"/>
              </a:solidFill>
              <a:latin typeface="Arial Narrow"/>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328554"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zh-CN" sz="2400" b="1" dirty="0">
                <a:solidFill>
                  <a:schemeClr val="tx1"/>
                </a:solidFill>
                <a:latin typeface="Arial Narrow"/>
                <a:ea typeface="华文细黑"/>
                <a:cs typeface="Arial Narrow"/>
              </a:rPr>
              <a:t>P</a:t>
            </a:r>
            <a:r>
              <a:rPr lang="en-US" altLang="zh-CN" sz="2400" b="1" dirty="0" smtClean="0">
                <a:solidFill>
                  <a:schemeClr val="tx1"/>
                </a:solidFill>
                <a:latin typeface="Arial Narrow"/>
                <a:ea typeface="华文细黑"/>
                <a:cs typeface="Arial Narrow"/>
              </a:rPr>
              <a:t>lease stand</a:t>
            </a:r>
            <a:r>
              <a:rPr lang="en-US" altLang="zh-CN" sz="2400" b="1" dirty="0">
                <a:solidFill>
                  <a:schemeClr val="tx1"/>
                </a:solidFill>
                <a:latin typeface="Arial Narrow"/>
                <a:ea typeface="华文细黑"/>
                <a:cs typeface="Arial Narrow"/>
              </a:rPr>
              <a:t>,</a:t>
            </a:r>
            <a:r>
              <a:rPr lang="en-US" altLang="zh-CN" sz="2400" b="1" dirty="0" smtClean="0">
                <a:solidFill>
                  <a:schemeClr val="tx1"/>
                </a:solidFill>
                <a:latin typeface="Arial Narrow"/>
                <a:ea typeface="华文细黑"/>
                <a:cs typeface="Arial Narrow"/>
              </a:rPr>
              <a:t> and pray together with me: </a:t>
            </a:r>
            <a:r>
              <a:rPr lang="en-US" altLang="zh-CN" sz="2400" b="1" dirty="0">
                <a:solidFill>
                  <a:srgbClr val="FF0000"/>
                </a:solidFill>
                <a:latin typeface="Arial Narrow"/>
                <a:ea typeface="华文细黑"/>
                <a:cs typeface="Arial Narrow"/>
              </a:rPr>
              <a:t>O </a:t>
            </a:r>
            <a:r>
              <a:rPr lang="en-US" altLang="zh-CN" sz="2400" b="1" dirty="0" smtClean="0">
                <a:solidFill>
                  <a:srgbClr val="FF0000"/>
                </a:solidFill>
                <a:latin typeface="Arial Narrow"/>
                <a:ea typeface="华文细黑"/>
                <a:cs typeface="Arial Narrow"/>
              </a:rPr>
              <a:t>God,…</a:t>
            </a:r>
            <a:endParaRPr lang="en-US" altLang="zh-CN" sz="2400" b="1" dirty="0" smtClean="0">
              <a:solidFill>
                <a:schemeClr val="tx1"/>
              </a:solidFill>
              <a:latin typeface="Arial Narrow"/>
              <a:ea typeface="华文细黑"/>
              <a:cs typeface="Arial Narrow"/>
            </a:endParaRPr>
          </a:p>
          <a:p>
            <a:pPr algn="l"/>
            <a:r>
              <a:rPr lang="en-US" altLang="zh-CN" sz="2400" b="1" dirty="0">
                <a:solidFill>
                  <a:srgbClr val="FF0000"/>
                </a:solidFill>
                <a:latin typeface="Arial Narrow"/>
                <a:ea typeface="华文细黑"/>
                <a:cs typeface="Arial Narrow"/>
              </a:rPr>
              <a:t>W</a:t>
            </a:r>
            <a:r>
              <a:rPr lang="en-US" altLang="zh-CN" sz="2400" b="1" dirty="0" smtClean="0">
                <a:solidFill>
                  <a:srgbClr val="FF0000"/>
                </a:solidFill>
                <a:latin typeface="Arial Narrow"/>
                <a:ea typeface="华文细黑"/>
                <a:cs typeface="Arial Narrow"/>
              </a:rPr>
              <a:t>e thank You that You are our Father and by faith we are God’s family.</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thank </a:t>
            </a:r>
            <a:r>
              <a:rPr lang="en-US" altLang="zh-CN" sz="2400" b="1" dirty="0" smtClean="0">
                <a:solidFill>
                  <a:srgbClr val="FF0000"/>
                </a:solidFill>
                <a:latin typeface="Arial Narrow"/>
                <a:ea typeface="华文细黑"/>
                <a:cs typeface="Arial Narrow"/>
              </a:rPr>
              <a:t>You that Christ is our Head and by grace we are Christ’s body.</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that </a:t>
            </a:r>
            <a:r>
              <a:rPr lang="en-US" altLang="zh-CN" sz="2400" b="1" dirty="0" smtClean="0">
                <a:solidFill>
                  <a:srgbClr val="FF0000"/>
                </a:solidFill>
                <a:latin typeface="Arial Narrow"/>
                <a:ea typeface="华文细黑"/>
                <a:cs typeface="Arial Narrow"/>
              </a:rPr>
              <a:t>the Holy Spirit is our Anointing, by His power we live.</a:t>
            </a:r>
          </a:p>
          <a:p>
            <a:pPr algn="l"/>
            <a:r>
              <a:rPr lang="en-US" altLang="zh-CN" sz="2400" b="1" dirty="0">
                <a:solidFill>
                  <a:srgbClr val="FF0000"/>
                </a:solidFill>
                <a:latin typeface="Arial Narrow"/>
                <a:ea typeface="华文细黑"/>
                <a:cs typeface="Arial Narrow"/>
              </a:rPr>
              <a:t>We thank </a:t>
            </a:r>
            <a:r>
              <a:rPr lang="en-US" altLang="zh-CN" sz="2400" b="1" dirty="0" smtClean="0">
                <a:solidFill>
                  <a:srgbClr val="FF0000"/>
                </a:solidFill>
                <a:latin typeface="Arial Narrow"/>
                <a:ea typeface="华文细黑"/>
                <a:cs typeface="Arial Narrow"/>
              </a:rPr>
              <a:t>You the Bible is Your Book, by inspiration we have God’s Word.</a:t>
            </a:r>
          </a:p>
          <a:p>
            <a:pPr algn="l"/>
            <a:r>
              <a:rPr lang="en-US" altLang="zh-CN" sz="2400" b="1" dirty="0" smtClean="0">
                <a:solidFill>
                  <a:srgbClr val="FF0000"/>
                </a:solidFill>
                <a:latin typeface="Arial Narrow"/>
                <a:ea typeface="华文细黑"/>
                <a:cs typeface="Arial Narrow"/>
              </a:rPr>
              <a:t>We ask You to anoint and open our ears to hear God’s 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open our </a:t>
            </a:r>
            <a:r>
              <a:rPr lang="en-US" altLang="zh-CN" sz="2400" b="1" dirty="0" smtClean="0">
                <a:solidFill>
                  <a:srgbClr val="FF0000"/>
                </a:solidFill>
                <a:latin typeface="Arial Narrow"/>
                <a:ea typeface="华文细黑"/>
                <a:cs typeface="Arial Narrow"/>
              </a:rPr>
              <a:t>eyes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understand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open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hearts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receive </a:t>
            </a:r>
            <a:r>
              <a:rPr lang="en-US" altLang="zh-CN" sz="2400" b="1" dirty="0">
                <a:solidFill>
                  <a:srgbClr val="FF0000"/>
                </a:solidFill>
                <a:latin typeface="Arial Narrow"/>
                <a:ea typeface="华文细黑"/>
                <a:cs typeface="Arial Narrow"/>
              </a:rPr>
              <a:t>God’s </a:t>
            </a:r>
            <a:r>
              <a:rPr lang="en-US" altLang="zh-CN" sz="2400" b="1" dirty="0" smtClean="0">
                <a:solidFill>
                  <a:srgbClr val="FF0000"/>
                </a:solidFill>
                <a:latin typeface="Arial Narrow"/>
                <a:ea typeface="华文细黑"/>
                <a:cs typeface="Arial Narrow"/>
              </a:rPr>
              <a:t>Word.</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change our minds to follow </a:t>
            </a:r>
            <a:r>
              <a:rPr lang="en-US" altLang="zh-CN" sz="2400" b="1" dirty="0">
                <a:solidFill>
                  <a:srgbClr val="FF0000"/>
                </a:solidFill>
                <a:latin typeface="Arial Narrow"/>
                <a:ea typeface="华文细黑"/>
                <a:cs typeface="Arial Narrow"/>
              </a:rPr>
              <a:t>God’s will.</a:t>
            </a:r>
          </a:p>
          <a:p>
            <a:pPr algn="l"/>
            <a:r>
              <a:rPr lang="en-US" altLang="zh-CN" sz="2400" b="1" dirty="0" smtClean="0">
                <a:solidFill>
                  <a:srgbClr val="FF0000"/>
                </a:solidFill>
                <a:latin typeface="Arial Narrow"/>
                <a:ea typeface="华文细黑"/>
                <a:cs typeface="Arial Narrow"/>
              </a:rPr>
              <a:t>We </a:t>
            </a:r>
            <a:r>
              <a:rPr lang="en-US" altLang="zh-CN" sz="2400" b="1" dirty="0">
                <a:solidFill>
                  <a:srgbClr val="FF0000"/>
                </a:solidFill>
                <a:latin typeface="Arial Narrow"/>
                <a:ea typeface="华文细黑"/>
                <a:cs typeface="Arial Narrow"/>
              </a:rPr>
              <a:t>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use </a:t>
            </a:r>
            <a:r>
              <a:rPr lang="en-US" altLang="zh-CN" sz="2400" b="1" dirty="0">
                <a:solidFill>
                  <a:srgbClr val="FF0000"/>
                </a:solidFill>
                <a:latin typeface="Arial Narrow"/>
                <a:ea typeface="华文细黑"/>
                <a:cs typeface="Arial Narrow"/>
              </a:rPr>
              <a:t>our </a:t>
            </a:r>
            <a:r>
              <a:rPr lang="en-US" altLang="zh-CN" sz="2400" b="1" dirty="0" smtClean="0">
                <a:solidFill>
                  <a:srgbClr val="FF0000"/>
                </a:solidFill>
                <a:latin typeface="Arial Narrow"/>
                <a:ea typeface="华文细黑"/>
                <a:cs typeface="Arial Narrow"/>
              </a:rPr>
              <a:t>hands </a:t>
            </a:r>
            <a:r>
              <a:rPr lang="en-US" altLang="zh-CN" sz="2400" b="1" dirty="0">
                <a:solidFill>
                  <a:srgbClr val="FF0000"/>
                </a:solidFill>
                <a:latin typeface="Arial Narrow"/>
                <a:ea typeface="华文细黑"/>
                <a:cs typeface="Arial Narrow"/>
              </a:rPr>
              <a:t>to </a:t>
            </a:r>
            <a:r>
              <a:rPr lang="en-US" altLang="zh-CN" sz="2400" b="1" dirty="0" smtClean="0">
                <a:solidFill>
                  <a:srgbClr val="FF0000"/>
                </a:solidFill>
                <a:latin typeface="Arial Narrow"/>
                <a:ea typeface="华文细黑"/>
                <a:cs typeface="Arial Narrow"/>
              </a:rPr>
              <a:t>do </a:t>
            </a:r>
            <a:r>
              <a:rPr lang="en-US" altLang="zh-CN" sz="2400" b="1" dirty="0">
                <a:solidFill>
                  <a:srgbClr val="FF0000"/>
                </a:solidFill>
                <a:latin typeface="Arial Narrow"/>
                <a:ea typeface="华文细黑"/>
                <a:cs typeface="Arial Narrow"/>
              </a:rPr>
              <a:t>God’s w</a:t>
            </a:r>
            <a:r>
              <a:rPr lang="en-US" altLang="zh-CN" sz="2400" b="1" dirty="0" smtClean="0">
                <a:solidFill>
                  <a:srgbClr val="FF0000"/>
                </a:solidFill>
                <a:latin typeface="Arial Narrow"/>
                <a:ea typeface="华文细黑"/>
                <a:cs typeface="Arial Narrow"/>
              </a:rPr>
              <a:t>ill.</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use our </a:t>
            </a:r>
            <a:r>
              <a:rPr lang="en-US" altLang="zh-CN" sz="2400" b="1" dirty="0" smtClean="0">
                <a:solidFill>
                  <a:srgbClr val="FF0000"/>
                </a:solidFill>
                <a:latin typeface="Arial Narrow"/>
                <a:ea typeface="华文细黑"/>
                <a:cs typeface="Arial Narrow"/>
              </a:rPr>
              <a:t>feet to walk in </a:t>
            </a:r>
            <a:r>
              <a:rPr lang="en-US" altLang="zh-CN" sz="2400" b="1" dirty="0">
                <a:solidFill>
                  <a:srgbClr val="FF0000"/>
                </a:solidFill>
                <a:latin typeface="Arial Narrow"/>
                <a:ea typeface="华文细黑"/>
                <a:cs typeface="Arial Narrow"/>
              </a:rPr>
              <a:t>God’s will</a:t>
            </a:r>
            <a:r>
              <a:rPr lang="en-US" altLang="zh-CN" sz="2400" b="1" dirty="0" smtClean="0">
                <a:solidFill>
                  <a:srgbClr val="FF0000"/>
                </a:solidFill>
                <a:latin typeface="Arial Narrow"/>
                <a:ea typeface="华文细黑"/>
                <a:cs typeface="Arial Narrow"/>
              </a:rPr>
              <a: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speak Your message through Your servant.</a:t>
            </a:r>
          </a:p>
          <a:p>
            <a:pPr algn="l"/>
            <a:r>
              <a:rPr lang="en-US" altLang="zh-CN" sz="2400" b="1" dirty="0">
                <a:solidFill>
                  <a:srgbClr val="FF0000"/>
                </a:solidFill>
                <a:latin typeface="Arial Narrow"/>
                <a:ea typeface="华文细黑"/>
                <a:cs typeface="Arial Narrow"/>
              </a:rPr>
              <a:t>We ask </a:t>
            </a:r>
            <a:r>
              <a:rPr lang="en-US" altLang="zh-CN" sz="2400" b="1" dirty="0" smtClean="0">
                <a:solidFill>
                  <a:srgbClr val="FF0000"/>
                </a:solidFill>
                <a:latin typeface="Arial Narrow"/>
                <a:ea typeface="华文细黑"/>
                <a:cs typeface="Arial Narrow"/>
              </a:rPr>
              <a:t>You </a:t>
            </a:r>
            <a:r>
              <a:rPr lang="en-US" altLang="zh-CN" sz="2400" b="1" dirty="0">
                <a:solidFill>
                  <a:srgbClr val="FF0000"/>
                </a:solidFill>
                <a:latin typeface="Arial Narrow"/>
                <a:ea typeface="华文细黑"/>
                <a:cs typeface="Arial Narrow"/>
              </a:rPr>
              <a:t>to anoint and </a:t>
            </a:r>
            <a:r>
              <a:rPr lang="en-US" altLang="zh-CN" sz="2400" b="1" dirty="0" smtClean="0">
                <a:solidFill>
                  <a:srgbClr val="FF0000"/>
                </a:solidFill>
                <a:latin typeface="Arial Narrow"/>
                <a:ea typeface="华文细黑"/>
                <a:cs typeface="Arial Narrow"/>
              </a:rPr>
              <a:t>help Your church to be God seeking, Kingdom praying, </a:t>
            </a:r>
            <a:r>
              <a:rPr lang="en-US" sz="2400" b="1" dirty="0">
                <a:solidFill>
                  <a:srgbClr val="FF0000"/>
                </a:solidFill>
                <a:latin typeface="Arial Narrow"/>
                <a:cs typeface="Arial Narrow"/>
              </a:rPr>
              <a:t>Connecting with God, </a:t>
            </a:r>
            <a:r>
              <a:rPr lang="en-US" sz="2400" b="1" dirty="0" smtClean="0">
                <a:solidFill>
                  <a:srgbClr val="FF0000"/>
                </a:solidFill>
                <a:latin typeface="Arial Narrow"/>
                <a:cs typeface="Arial Narrow"/>
              </a:rPr>
              <a:t>Caring </a:t>
            </a:r>
            <a:r>
              <a:rPr lang="en-US" sz="2400" b="1" dirty="0">
                <a:solidFill>
                  <a:srgbClr val="FF0000"/>
                </a:solidFill>
                <a:latin typeface="Arial Narrow"/>
                <a:cs typeface="Arial Narrow"/>
              </a:rPr>
              <a:t>for others, Committing to missions, Consecrating to ministry. </a:t>
            </a:r>
            <a:r>
              <a:rPr lang="en-US" sz="2400" b="1" dirty="0" smtClean="0">
                <a:solidFill>
                  <a:srgbClr val="FF0000"/>
                </a:solidFill>
                <a:latin typeface="Arial Narrow"/>
                <a:cs typeface="Arial Narrow"/>
              </a:rPr>
              <a:t>We pray in Jesus name, Amen.</a:t>
            </a:r>
            <a:endParaRPr lang="en-US" sz="2400" b="1" dirty="0">
              <a:solidFill>
                <a:srgbClr val="FF0000"/>
              </a:solidFill>
              <a:latin typeface="Arial Narrow"/>
              <a:cs typeface="Arial Narrow"/>
            </a:endParaRPr>
          </a:p>
        </p:txBody>
      </p:sp>
    </p:spTree>
    <p:extLst>
      <p:ext uri="{BB962C8B-B14F-4D97-AF65-F5344CB8AC3E}">
        <p14:creationId xmlns:p14="http://schemas.microsoft.com/office/powerpoint/2010/main" val="761550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2"/>
            <a:ext cx="9179441" cy="1328266"/>
          </a:xfrm>
        </p:spPr>
        <p:txBody>
          <a:bodyPr>
            <a:noAutofit/>
          </a:bodyPr>
          <a:lstStyle/>
          <a:p>
            <a:pPr algn="l"/>
            <a:r>
              <a:rPr lang="en-US" sz="2400" b="1" dirty="0">
                <a:solidFill>
                  <a:srgbClr val="FF0000"/>
                </a:solidFill>
                <a:latin typeface="华文细黑"/>
                <a:ea typeface="华文细黑"/>
                <a:cs typeface="华文细黑"/>
              </a:rPr>
              <a:t>堪城华人基督教</a:t>
            </a:r>
            <a:r>
              <a:rPr lang="en-US" sz="2400" b="1" dirty="0" smtClean="0">
                <a:solidFill>
                  <a:srgbClr val="FF0000"/>
                </a:solidFill>
                <a:latin typeface="华文细黑"/>
                <a:ea typeface="华文细黑"/>
                <a:cs typeface="华文细黑"/>
              </a:rPr>
              <a:t>会</a:t>
            </a:r>
            <a:r>
              <a:rPr lang="en-US" altLang="zh-CN" sz="2400" b="1" dirty="0" smtClean="0">
                <a:solidFill>
                  <a:srgbClr val="FF0000"/>
                </a:solidFill>
                <a:latin typeface="华文细黑"/>
                <a:ea typeface="华文细黑"/>
                <a:cs typeface="华文细黑"/>
              </a:rPr>
              <a:t>2017</a:t>
            </a:r>
            <a:r>
              <a:rPr lang="zh-CN" altLang="en-US" sz="2400" b="1" dirty="0" smtClean="0">
                <a:solidFill>
                  <a:srgbClr val="FF0000"/>
                </a:solidFill>
                <a:latin typeface="华文细黑"/>
                <a:ea typeface="华文细黑"/>
                <a:cs typeface="华文细黑"/>
              </a:rPr>
              <a:t>年教会祷告</a:t>
            </a:r>
            <a:r>
              <a:rPr lang="en-US" altLang="zh-CN" sz="2400" b="1" dirty="0" smtClean="0">
                <a:solidFill>
                  <a:srgbClr val="FF0000"/>
                </a:solidFill>
                <a:latin typeface="华文细黑"/>
                <a:ea typeface="华文细黑"/>
                <a:cs typeface="华文细黑"/>
              </a:rPr>
              <a:t>:</a:t>
            </a:r>
            <a:r>
              <a:rPr lang="en-US" altLang="zh-CN" sz="2400" b="1" dirty="0" smtClean="0">
                <a:solidFill>
                  <a:schemeClr val="tx1"/>
                </a:solidFill>
                <a:latin typeface="Arial Narrow"/>
                <a:ea typeface="华文细黑"/>
                <a:cs typeface="Arial Narrow"/>
              </a:rPr>
              <a:t>GKCCCC2017 Congregation Prayer:</a:t>
            </a:r>
          </a:p>
        </p:txBody>
      </p:sp>
      <p:sp>
        <p:nvSpPr>
          <p:cNvPr id="5" name="Subtitle 2"/>
          <p:cNvSpPr txBox="1">
            <a:spLocks/>
          </p:cNvSpPr>
          <p:nvPr/>
        </p:nvSpPr>
        <p:spPr>
          <a:xfrm>
            <a:off x="-35441" y="460298"/>
            <a:ext cx="9179441" cy="13282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zh-CN" altLang="en-US" sz="2400" b="1" dirty="0" smtClean="0">
                <a:solidFill>
                  <a:schemeClr val="tx1"/>
                </a:solidFill>
                <a:latin typeface="Arial Narrow"/>
                <a:ea typeface="华文细黑"/>
                <a:cs typeface="Arial Narrow"/>
              </a:rPr>
              <a:t>请站起来，跟我一起祷告：</a:t>
            </a:r>
            <a:r>
              <a:rPr lang="zh-CN" altLang="en-US" sz="2400" b="1" dirty="0" smtClean="0">
                <a:solidFill>
                  <a:srgbClr val="FF0000"/>
                </a:solidFill>
                <a:latin typeface="Arial Narrow"/>
                <a:ea typeface="华文细黑"/>
                <a:cs typeface="Arial Narrow"/>
              </a:rPr>
              <a:t>神啊，</a:t>
            </a:r>
            <a:r>
              <a:rPr lang="en-US" altLang="zh-CN" sz="2400" b="1" dirty="0" smtClean="0">
                <a:solidFill>
                  <a:srgbClr val="FF0000"/>
                </a:solidFill>
                <a:latin typeface="Arial Narrow"/>
                <a:ea typeface="华文细黑"/>
                <a:cs typeface="Arial Narrow"/>
              </a:rPr>
              <a:t>…</a:t>
            </a:r>
          </a:p>
          <a:p>
            <a:pPr algn="l"/>
            <a:r>
              <a:rPr lang="zh-CN" altLang="en-US" sz="2400" b="1" dirty="0" smtClean="0">
                <a:solidFill>
                  <a:srgbClr val="FF0000"/>
                </a:solidFill>
                <a:latin typeface="Arial Narrow"/>
                <a:ea typeface="华文细黑"/>
                <a:cs typeface="Arial Narrow"/>
              </a:rPr>
              <a:t>我们感谢祢，</a:t>
            </a:r>
            <a:r>
              <a:rPr lang="zh-CN" altLang="en-US" sz="2400" b="1" dirty="0">
                <a:solidFill>
                  <a:srgbClr val="FF0000"/>
                </a:solidFill>
                <a:latin typeface="Arial Narrow"/>
                <a:ea typeface="华文细黑"/>
                <a:cs typeface="Arial Narrow"/>
              </a:rPr>
              <a:t>祢是我们</a:t>
            </a:r>
            <a:r>
              <a:rPr lang="zh-CN" altLang="en-US" sz="2400" b="1" dirty="0" smtClean="0">
                <a:solidFill>
                  <a:srgbClr val="FF0000"/>
                </a:solidFill>
                <a:latin typeface="Arial Narrow"/>
                <a:ea typeface="华文细黑"/>
                <a:cs typeface="Arial Narrow"/>
              </a:rPr>
              <a:t>的父，我们因着信我们是神家中的人。</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，因基督是我们的头，</a:t>
            </a:r>
            <a:r>
              <a:rPr lang="zh-CN" altLang="en-US" sz="2400" b="1" dirty="0">
                <a:solidFill>
                  <a:srgbClr val="FF0000"/>
                </a:solidFill>
                <a:latin typeface="Arial Narrow"/>
                <a:ea typeface="华文细黑"/>
                <a:cs typeface="Arial Narrow"/>
              </a:rPr>
              <a:t>我们因着恩典我们</a:t>
            </a:r>
            <a:r>
              <a:rPr lang="zh-CN" altLang="en-US" sz="2400" b="1" dirty="0" smtClean="0">
                <a:solidFill>
                  <a:srgbClr val="FF0000"/>
                </a:solidFill>
                <a:latin typeface="Arial Narrow"/>
                <a:ea typeface="华文细黑"/>
                <a:cs typeface="Arial Narrow"/>
              </a:rPr>
              <a:t>是基督的身体。</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，圣灵是我们的恩膏，</a:t>
            </a:r>
            <a:r>
              <a:rPr lang="zh-CN" altLang="en-US" sz="2400" b="1" dirty="0">
                <a:solidFill>
                  <a:srgbClr val="FF0000"/>
                </a:solidFill>
                <a:latin typeface="Arial Narrow"/>
                <a:ea typeface="华文细黑"/>
                <a:cs typeface="Arial Narrow"/>
              </a:rPr>
              <a:t>我们因着祂</a:t>
            </a:r>
            <a:r>
              <a:rPr lang="zh-CN" altLang="en-US" sz="2400" b="1" dirty="0" smtClean="0">
                <a:solidFill>
                  <a:srgbClr val="FF0000"/>
                </a:solidFill>
                <a:latin typeface="Arial Narrow"/>
                <a:ea typeface="华文细黑"/>
                <a:cs typeface="Arial Narrow"/>
              </a:rPr>
              <a:t>的能力我们活着。</a:t>
            </a:r>
            <a:endParaRPr lang="en-US" altLang="zh-CN" sz="2400" b="1" dirty="0" smtClean="0">
              <a:solidFill>
                <a:srgbClr val="FF0000"/>
              </a:solidFill>
              <a:latin typeface="Arial Narrow"/>
              <a:ea typeface="华文细黑"/>
              <a:cs typeface="Arial Narrow"/>
            </a:endParaRPr>
          </a:p>
          <a:p>
            <a:pPr algn="l"/>
            <a:r>
              <a:rPr lang="zh-CN" altLang="en-US" sz="2400" b="1" dirty="0">
                <a:solidFill>
                  <a:srgbClr val="FF0000"/>
                </a:solidFill>
                <a:latin typeface="Arial Narrow"/>
                <a:ea typeface="华文细黑"/>
                <a:cs typeface="Arial Narrow"/>
              </a:rPr>
              <a:t>我们感谢祢</a:t>
            </a:r>
            <a:r>
              <a:rPr lang="zh-CN" altLang="en-US" sz="2400" b="1" dirty="0" smtClean="0">
                <a:solidFill>
                  <a:srgbClr val="FF0000"/>
                </a:solidFill>
                <a:latin typeface="Arial Narrow"/>
                <a:ea typeface="华文细黑"/>
                <a:cs typeface="Arial Narrow"/>
              </a:rPr>
              <a:t>，</a:t>
            </a:r>
            <a:r>
              <a:rPr lang="zh-CN" altLang="en-US" sz="2400" b="1" dirty="0">
                <a:solidFill>
                  <a:srgbClr val="FF0000"/>
                </a:solidFill>
                <a:latin typeface="Arial Narrow"/>
                <a:ea typeface="华文细黑"/>
                <a:cs typeface="Arial Narrow"/>
              </a:rPr>
              <a:t>圣经是祢的书</a:t>
            </a:r>
            <a:r>
              <a:rPr lang="zh-CN" altLang="en-US" sz="2400" b="1" dirty="0" smtClean="0">
                <a:solidFill>
                  <a:srgbClr val="FF0000"/>
                </a:solidFill>
                <a:latin typeface="Arial Narrow"/>
                <a:ea typeface="华文细黑"/>
                <a:cs typeface="Arial Narrow"/>
              </a:rPr>
              <a:t>，是神默示给我们的话。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求祢恩膏并开我们的耳朵，使我们可以听神的话。</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恩膏并开我们的眼睛，</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明白神的话。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恩膏并开我们的心，</a:t>
            </a:r>
            <a:r>
              <a:rPr lang="zh-CN" altLang="en-US" sz="2400" b="1" dirty="0">
                <a:solidFill>
                  <a:srgbClr val="FF0000"/>
                </a:solidFill>
                <a:latin typeface="Arial Narrow"/>
                <a:ea typeface="华文细黑"/>
                <a:cs typeface="Arial Narrow"/>
              </a:rPr>
              <a:t>使我们可以</a:t>
            </a:r>
            <a:r>
              <a:rPr lang="zh-CN" altLang="en-US" sz="2400" b="1" dirty="0" smtClean="0">
                <a:solidFill>
                  <a:srgbClr val="FF0000"/>
                </a:solidFill>
                <a:latin typeface="Arial Narrow"/>
                <a:ea typeface="华文细黑"/>
                <a:cs typeface="Arial Narrow"/>
              </a:rPr>
              <a:t>接受神的话。</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恩膏并改变我们的思想，</a:t>
            </a:r>
            <a:r>
              <a:rPr lang="zh-CN" altLang="en-US" sz="2400" b="1" dirty="0">
                <a:solidFill>
                  <a:srgbClr val="FF0000"/>
                </a:solidFill>
                <a:latin typeface="Arial Narrow"/>
                <a:ea typeface="华文细黑"/>
                <a:cs typeface="Arial Narrow"/>
              </a:rPr>
              <a:t>使我们可以跟从</a:t>
            </a:r>
            <a:r>
              <a:rPr lang="zh-CN" altLang="en-US" sz="2400" b="1" dirty="0" smtClean="0">
                <a:solidFill>
                  <a:srgbClr val="FF0000"/>
                </a:solidFill>
                <a:latin typeface="Arial Narrow"/>
                <a:ea typeface="华文细黑"/>
                <a:cs typeface="Arial Narrow"/>
              </a:rPr>
              <a:t>神的旨意。</a:t>
            </a:r>
            <a:endParaRPr lang="en-US" altLang="zh-CN" sz="2400" b="1" dirty="0" smtClean="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恩膏并用我们的手，</a:t>
            </a:r>
            <a:r>
              <a:rPr lang="zh-CN" altLang="en-US" sz="2400" b="1" dirty="0">
                <a:solidFill>
                  <a:srgbClr val="FF0000"/>
                </a:solidFill>
                <a:latin typeface="Arial Narrow"/>
                <a:ea typeface="华文细黑"/>
                <a:cs typeface="Arial Narrow"/>
              </a:rPr>
              <a:t>使我们可以照着神的旨意而做</a:t>
            </a:r>
            <a:r>
              <a:rPr lang="zh-CN" altLang="en-US" sz="2400" b="1" dirty="0" smtClean="0">
                <a:solidFill>
                  <a:srgbClr val="FF0000"/>
                </a:solidFill>
                <a:latin typeface="Arial Narrow"/>
                <a:ea typeface="华文细黑"/>
                <a:cs typeface="Arial Narrow"/>
              </a:rPr>
              <a:t>。</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恩膏并用我们的脚，</a:t>
            </a:r>
            <a:r>
              <a:rPr lang="zh-CN" altLang="en-US" sz="2400" b="1" dirty="0">
                <a:solidFill>
                  <a:srgbClr val="FF0000"/>
                </a:solidFill>
                <a:latin typeface="Arial Narrow"/>
                <a:ea typeface="华文细黑"/>
                <a:cs typeface="Arial Narrow"/>
              </a:rPr>
              <a:t>使我们可以在</a:t>
            </a:r>
            <a:r>
              <a:rPr lang="zh-CN" altLang="en-US" sz="2400" b="1" dirty="0" smtClean="0">
                <a:solidFill>
                  <a:srgbClr val="FF0000"/>
                </a:solidFill>
                <a:latin typeface="Arial Narrow"/>
                <a:ea typeface="华文细黑"/>
                <a:cs typeface="Arial Narrow"/>
              </a:rPr>
              <a:t>神的</a:t>
            </a:r>
            <a:r>
              <a:rPr lang="zh-CN" altLang="en-US" sz="2400" b="1" dirty="0">
                <a:solidFill>
                  <a:srgbClr val="FF0000"/>
                </a:solidFill>
                <a:latin typeface="Arial Narrow"/>
                <a:ea typeface="华文细黑"/>
                <a:cs typeface="Arial Narrow"/>
              </a:rPr>
              <a:t>旨</a:t>
            </a:r>
            <a:r>
              <a:rPr lang="zh-CN" altLang="en-US" sz="2400" b="1" dirty="0" smtClean="0">
                <a:solidFill>
                  <a:srgbClr val="FF0000"/>
                </a:solidFill>
                <a:latin typeface="Arial Narrow"/>
                <a:ea typeface="华文细黑"/>
                <a:cs typeface="Arial Narrow"/>
              </a:rPr>
              <a:t>意上行走。</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恩膏并使用您的仆人，使他能向我们传达祢</a:t>
            </a:r>
            <a:r>
              <a:rPr lang="zh-CN" altLang="en-US" sz="2400" b="1" dirty="0">
                <a:solidFill>
                  <a:srgbClr val="FF0000"/>
                </a:solidFill>
                <a:latin typeface="Arial Narrow"/>
                <a:ea typeface="华文细黑"/>
                <a:cs typeface="Arial Narrow"/>
              </a:rPr>
              <a:t>的</a:t>
            </a:r>
            <a:r>
              <a:rPr lang="zh-CN" altLang="en-US" sz="2400" b="1" dirty="0" smtClean="0">
                <a:solidFill>
                  <a:srgbClr val="FF0000"/>
                </a:solidFill>
                <a:latin typeface="Arial Narrow"/>
                <a:ea typeface="华文细黑"/>
                <a:cs typeface="Arial Narrow"/>
              </a:rPr>
              <a:t>信息。</a:t>
            </a:r>
            <a:endParaRPr lang="en-US" altLang="zh-CN" sz="2400" b="1" dirty="0">
              <a:solidFill>
                <a:srgbClr val="FF0000"/>
              </a:solidFill>
              <a:latin typeface="Arial Narrow"/>
              <a:ea typeface="华文细黑"/>
              <a:cs typeface="Arial Narrow"/>
            </a:endParaRPr>
          </a:p>
          <a:p>
            <a:pPr algn="l"/>
            <a:r>
              <a:rPr lang="zh-CN" altLang="en-US" sz="2400" b="1" dirty="0" smtClean="0">
                <a:solidFill>
                  <a:srgbClr val="FF0000"/>
                </a:solidFill>
                <a:latin typeface="Arial Narrow"/>
                <a:ea typeface="华文细黑"/>
                <a:cs typeface="Arial Narrow"/>
              </a:rPr>
              <a:t>求</a:t>
            </a:r>
            <a:r>
              <a:rPr lang="zh-CN" altLang="en-US" sz="2400" b="1" dirty="0">
                <a:solidFill>
                  <a:srgbClr val="FF0000"/>
                </a:solidFill>
                <a:latin typeface="Arial Narrow"/>
                <a:ea typeface="华文细黑"/>
                <a:cs typeface="Arial Narrow"/>
              </a:rPr>
              <a:t>祢</a:t>
            </a:r>
            <a:r>
              <a:rPr lang="zh-CN" altLang="en-US" sz="2400" b="1" dirty="0" smtClean="0">
                <a:solidFill>
                  <a:srgbClr val="FF0000"/>
                </a:solidFill>
                <a:latin typeface="Arial Narrow"/>
                <a:ea typeface="华文细黑"/>
                <a:cs typeface="Arial Narrow"/>
              </a:rPr>
              <a:t>恩膏并帮助您的教会</a:t>
            </a:r>
            <a:r>
              <a:rPr lang="en-US" sz="2400" b="1" dirty="0" smtClean="0">
                <a:solidFill>
                  <a:srgbClr val="FF0000"/>
                </a:solidFill>
                <a:latin typeface="华文细黑"/>
                <a:ea typeface="华文细黑"/>
                <a:cs typeface="华文细黑"/>
              </a:rPr>
              <a:t>寻求</a:t>
            </a:r>
            <a:r>
              <a:rPr lang="zh-CN" altLang="en-US" sz="2400" b="1" dirty="0">
                <a:solidFill>
                  <a:srgbClr val="FF0000"/>
                </a:solidFill>
                <a:latin typeface="华文细黑"/>
                <a:ea typeface="华文细黑"/>
                <a:cs typeface="华文细黑"/>
              </a:rPr>
              <a:t>真</a:t>
            </a:r>
            <a:r>
              <a:rPr lang="en-US" sz="2400" b="1" dirty="0">
                <a:solidFill>
                  <a:srgbClr val="FF0000"/>
                </a:solidFill>
                <a:latin typeface="华文细黑"/>
                <a:ea typeface="华文细黑"/>
                <a:cs typeface="华文细黑"/>
              </a:rPr>
              <a:t>神</a:t>
            </a:r>
            <a:r>
              <a:rPr lang="zh-CN" altLang="en-US" sz="2400" b="1" dirty="0">
                <a:solidFill>
                  <a:srgbClr val="FF0000"/>
                </a:solidFill>
                <a:latin typeface="华文细黑"/>
                <a:ea typeface="华文细黑"/>
                <a:cs typeface="华文细黑"/>
              </a:rPr>
              <a:t>，祈求神</a:t>
            </a:r>
            <a:r>
              <a:rPr lang="en-US" sz="2400" b="1" dirty="0">
                <a:solidFill>
                  <a:srgbClr val="FF0000"/>
                </a:solidFill>
                <a:latin typeface="华文细黑"/>
                <a:ea typeface="华文细黑"/>
                <a:cs typeface="华文细黑"/>
              </a:rPr>
              <a:t>国，连接</a:t>
            </a:r>
            <a:r>
              <a:rPr lang="zh-CN" altLang="en-US" sz="2400" b="1" dirty="0">
                <a:solidFill>
                  <a:srgbClr val="FF0000"/>
                </a:solidFill>
                <a:latin typeface="华文细黑"/>
                <a:ea typeface="华文细黑"/>
                <a:cs typeface="华文细黑"/>
              </a:rPr>
              <a:t>于</a:t>
            </a:r>
            <a:r>
              <a:rPr lang="en-US" sz="2400" b="1" dirty="0">
                <a:solidFill>
                  <a:srgbClr val="FF0000"/>
                </a:solidFill>
                <a:latin typeface="华文细黑"/>
                <a:ea typeface="华文细黑"/>
                <a:cs typeface="华文细黑"/>
              </a:rPr>
              <a:t>神</a:t>
            </a:r>
            <a:r>
              <a:rPr lang="en-US" sz="2400" b="1" dirty="0" smtClean="0">
                <a:solidFill>
                  <a:srgbClr val="FF0000"/>
                </a:solidFill>
                <a:latin typeface="华文细黑"/>
                <a:ea typeface="华文细黑"/>
                <a:cs typeface="华文细黑"/>
              </a:rPr>
              <a:t>，</a:t>
            </a:r>
          </a:p>
          <a:p>
            <a:pPr algn="l"/>
            <a:r>
              <a:rPr lang="zh-CN" altLang="en-US" sz="2400" b="1" dirty="0" smtClean="0">
                <a:solidFill>
                  <a:srgbClr val="FF0000"/>
                </a:solidFill>
                <a:latin typeface="华文细黑"/>
                <a:ea typeface="华文细黑"/>
                <a:cs typeface="华文细黑"/>
              </a:rPr>
              <a:t>关爱别人</a:t>
            </a:r>
            <a:r>
              <a:rPr lang="en-US" sz="2400" b="1"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献身</a:t>
            </a:r>
            <a:r>
              <a:rPr lang="en-US" sz="2400" b="1" dirty="0">
                <a:solidFill>
                  <a:srgbClr val="FF0000"/>
                </a:solidFill>
                <a:latin typeface="华文细黑"/>
                <a:ea typeface="华文细黑"/>
                <a:cs typeface="华文细黑"/>
              </a:rPr>
              <a:t>宣教</a:t>
            </a:r>
            <a:r>
              <a:rPr lang="zh-CN" altLang="en-US" sz="2400" b="1" dirty="0">
                <a:solidFill>
                  <a:srgbClr val="FF0000"/>
                </a:solidFill>
                <a:latin typeface="华文细黑"/>
                <a:ea typeface="华文细黑"/>
                <a:cs typeface="华文细黑"/>
              </a:rPr>
              <a:t>，奉献</a:t>
            </a:r>
            <a:r>
              <a:rPr lang="en-US" sz="2400" b="1" dirty="0">
                <a:solidFill>
                  <a:srgbClr val="FF0000"/>
                </a:solidFill>
                <a:latin typeface="华文细黑"/>
                <a:ea typeface="华文细黑"/>
                <a:cs typeface="华文细黑"/>
              </a:rPr>
              <a:t>事工</a:t>
            </a:r>
            <a:r>
              <a:rPr 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我们奉耶稣的名祷告，阿们。</a:t>
            </a:r>
            <a:r>
              <a:rPr lang="en-US" sz="2400" b="1" dirty="0" smtClean="0">
                <a:solidFill>
                  <a:srgbClr val="FF0000"/>
                </a:solidFill>
                <a:latin typeface="华文细黑"/>
                <a:ea typeface="华文细黑"/>
                <a:cs typeface="华文细黑"/>
              </a:rPr>
              <a:t> </a:t>
            </a:r>
            <a:endParaRPr lang="en-US" sz="2400" b="1" dirty="0">
              <a:latin typeface="Arial Narrow"/>
              <a:cs typeface="Arial Narrow"/>
            </a:endParaRPr>
          </a:p>
        </p:txBody>
      </p:sp>
    </p:spTree>
    <p:extLst>
      <p:ext uri="{BB962C8B-B14F-4D97-AF65-F5344CB8AC3E}">
        <p14:creationId xmlns:p14="http://schemas.microsoft.com/office/powerpoint/2010/main" val="1817006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引言：甲。七个教会的信息。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8" name="Rectangle 7"/>
          <p:cNvSpPr/>
          <p:nvPr/>
        </p:nvSpPr>
        <p:spPr>
          <a:xfrm>
            <a:off x="-43896" y="790970"/>
            <a:ext cx="9187895" cy="5262980"/>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N" altLang="en-US" sz="2800" dirty="0">
                <a:solidFill>
                  <a:srgbClr val="FF0000"/>
                </a:solidFill>
                <a:latin typeface="华文细黑"/>
                <a:ea typeface="华文细黑"/>
                <a:cs typeface="华文细黑"/>
              </a:rPr>
              <a:t>这七个教会</a:t>
            </a:r>
            <a:r>
              <a:rPr lang="zh-CN" altLang="en-US" sz="2800" dirty="0" smtClean="0">
                <a:solidFill>
                  <a:srgbClr val="FF0000"/>
                </a:solidFill>
                <a:latin typeface="华文细黑"/>
                <a:ea typeface="华文细黑"/>
                <a:cs typeface="华文细黑"/>
              </a:rPr>
              <a:t>是在约翰</a:t>
            </a:r>
            <a:r>
              <a:rPr lang="zh-CN" altLang="en-US" sz="2800" dirty="0">
                <a:solidFill>
                  <a:srgbClr val="FF0000"/>
                </a:solidFill>
                <a:latin typeface="华文细黑"/>
                <a:ea typeface="华文细黑"/>
                <a:cs typeface="华文细黑"/>
              </a:rPr>
              <a:t>的时</a:t>
            </a:r>
            <a:r>
              <a:rPr lang="zh-CN" altLang="en-US" sz="2800" dirty="0" smtClean="0">
                <a:solidFill>
                  <a:srgbClr val="FF0000"/>
                </a:solidFill>
                <a:latin typeface="华文细黑"/>
                <a:ea typeface="华文细黑"/>
                <a:cs typeface="华文细黑"/>
              </a:rPr>
              <a:t>代</a:t>
            </a:r>
            <a:r>
              <a:rPr lang="zh-CN" altLang="en-US" sz="2800" dirty="0">
                <a:solidFill>
                  <a:srgbClr val="FF0000"/>
                </a:solidFill>
                <a:latin typeface="华文细黑"/>
                <a:ea typeface="华文细黑"/>
                <a:cs typeface="华文细黑"/>
              </a:rPr>
              <a:t>在亚洲的七个实际</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二）这七个教会代表教会历史的七个时期。</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三）这七个教会表现当今不同种类的</a:t>
            </a:r>
            <a:r>
              <a:rPr lang="zh-CN" altLang="en-US" sz="2800" dirty="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a:t>
            </a:r>
            <a:r>
              <a:rPr lang="zh-CN" altLang="en-US" sz="2800" dirty="0">
                <a:solidFill>
                  <a:srgbClr val="FF0000"/>
                </a:solidFill>
                <a:latin typeface="华文细黑"/>
                <a:ea typeface="华文细黑"/>
                <a:cs typeface="华文细黑"/>
              </a:rPr>
              <a:t>这七个教会表现任</a:t>
            </a:r>
            <a:r>
              <a:rPr lang="zh-CN" altLang="en-US" sz="2800" dirty="0" smtClean="0">
                <a:solidFill>
                  <a:srgbClr val="FF0000"/>
                </a:solidFill>
                <a:latin typeface="华文细黑"/>
                <a:ea typeface="华文细黑"/>
                <a:cs typeface="华文细黑"/>
              </a:rPr>
              <a:t>何教会都可能有的的特点。</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CN" altLang="en-US" sz="2800" dirty="0">
                <a:solidFill>
                  <a:srgbClr val="FF0000"/>
                </a:solidFill>
                <a:latin typeface="华文细黑"/>
                <a:ea typeface="华文细黑"/>
                <a:cs typeface="华文细黑"/>
              </a:rPr>
              <a:t>这七个教会表现撒旦攻击</a:t>
            </a:r>
            <a:r>
              <a:rPr lang="zh-CN" altLang="en-US" sz="2800" dirty="0" smtClean="0">
                <a:solidFill>
                  <a:srgbClr val="FF0000"/>
                </a:solidFill>
                <a:latin typeface="华文细黑"/>
                <a:ea typeface="华文细黑"/>
                <a:cs typeface="华文细黑"/>
              </a:rPr>
              <a:t>教会的七个的方法。</a:t>
            </a:r>
            <a:endParaRPr lang="en-US" altLang="zh-CN"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1)These seven churches were literal churches in Asia of John’s day.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2)These seven churches represent seven periods of Church History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3)</a:t>
            </a:r>
            <a:r>
              <a:rPr lang="en-US" sz="2800" dirty="0" smtClean="0">
                <a:latin typeface="Arial Narrow"/>
                <a:cs typeface="Arial Narrow"/>
              </a:rPr>
              <a:t>These </a:t>
            </a:r>
            <a:r>
              <a:rPr lang="en-US" sz="2800" dirty="0">
                <a:latin typeface="Arial Narrow"/>
                <a:cs typeface="Arial Narrow"/>
              </a:rPr>
              <a:t>seven </a:t>
            </a:r>
            <a:r>
              <a:rPr lang="en-US" sz="2800" dirty="0" smtClean="0">
                <a:latin typeface="Arial Narrow"/>
                <a:cs typeface="Arial Narrow"/>
              </a:rPr>
              <a:t>churches are types </a:t>
            </a:r>
            <a:r>
              <a:rPr lang="en-US" sz="2800" dirty="0">
                <a:latin typeface="Arial Narrow"/>
                <a:cs typeface="Arial Narrow"/>
              </a:rPr>
              <a:t>of churches that exist today</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4)These seven churches show characteristics that can exist in any church</a:t>
            </a:r>
            <a:r>
              <a:rPr lang="en-US" sz="2800" dirty="0" smtClean="0">
                <a:latin typeface="Arial Narrow"/>
                <a:cs typeface="Arial Narrow"/>
              </a:rPr>
              <a:t>.</a:t>
            </a:r>
          </a:p>
          <a:p>
            <a:r>
              <a:rPr lang="en-US" sz="2800" dirty="0" smtClean="0">
                <a:latin typeface="Arial Narrow"/>
                <a:cs typeface="Arial Narrow"/>
              </a:rPr>
              <a:t>(</a:t>
            </a:r>
            <a:r>
              <a:rPr lang="en-US" sz="2800" dirty="0">
                <a:latin typeface="Arial Narrow"/>
                <a:cs typeface="Arial Narrow"/>
              </a:rPr>
              <a:t>5)These seven churches show seven </a:t>
            </a:r>
            <a:endParaRPr lang="en-US" sz="2800" dirty="0" smtClean="0">
              <a:latin typeface="Arial Narrow"/>
              <a:cs typeface="Arial Narrow"/>
            </a:endParaRPr>
          </a:p>
          <a:p>
            <a:r>
              <a:rPr lang="en-US" sz="2800" dirty="0" smtClean="0">
                <a:latin typeface="Arial Narrow"/>
                <a:cs typeface="Arial Narrow"/>
              </a:rPr>
              <a:t>methods </a:t>
            </a:r>
            <a:r>
              <a:rPr lang="en-US" sz="2800" dirty="0">
                <a:latin typeface="Arial Narrow"/>
                <a:cs typeface="Arial Narrow"/>
              </a:rPr>
              <a:t>of attack by Satan on </a:t>
            </a:r>
            <a:r>
              <a:rPr lang="en-US" sz="2800" dirty="0" smtClean="0">
                <a:latin typeface="Arial Narrow"/>
                <a:cs typeface="Arial Narrow"/>
              </a:rPr>
              <a:t>the church</a:t>
            </a:r>
            <a:r>
              <a:rPr lang="en-US" sz="2800" dirty="0">
                <a:latin typeface="Arial Narrow"/>
                <a:cs typeface="Arial Narrow"/>
              </a:rPr>
              <a:t>. </a:t>
            </a:r>
            <a:endParaRPr lang="en-US" altLang="zh-TW" sz="2800" dirty="0" smtClean="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pic>
        <p:nvPicPr>
          <p:cNvPr id="3" name="Picture 2" descr="Screen Shot 2017-01-04 at 2.4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711" y="4693084"/>
            <a:ext cx="2644290" cy="2164916"/>
          </a:xfrm>
          <a:prstGeom prst="rect">
            <a:avLst/>
          </a:prstGeom>
        </p:spPr>
      </p:pic>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引言：甲。七个教会的信息。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a:t>
            </a:r>
            <a:r>
              <a:rPr lang="en-US" sz="2800" b="1" dirty="0">
                <a:latin typeface="Arial Narrow"/>
                <a:cs typeface="Arial Narrow"/>
              </a:rPr>
              <a:t>A. The messages to the seven </a:t>
            </a:r>
            <a:r>
              <a:rPr lang="en-US" sz="2800" b="1" dirty="0" smtClean="0">
                <a:latin typeface="Arial Narrow"/>
                <a:cs typeface="Arial Narrow"/>
              </a:rPr>
              <a:t>churches.</a:t>
            </a:r>
            <a:r>
              <a:rPr lang="en-US" sz="2800" dirty="0" smtClean="0">
                <a:latin typeface="Arial Narrow"/>
                <a:cs typeface="Arial Narrow"/>
              </a:rPr>
              <a:t> </a:t>
            </a:r>
            <a:endParaRPr lang="en-US" sz="2800" b="1" dirty="0">
              <a:latin typeface="Arial Narrow"/>
              <a:ea typeface="华文细黑"/>
              <a:cs typeface="Arial Narrow"/>
            </a:endParaRP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a:t>
            </a:r>
            <a:r>
              <a:rPr lang="en-US" altLang="zh-CN" sz="2800" dirty="0">
                <a:solidFill>
                  <a:srgbClr val="0000FF"/>
                </a:solidFill>
                <a:latin typeface="华文细黑"/>
                <a:ea typeface="华文细黑"/>
                <a:cs typeface="华文细黑"/>
              </a:rPr>
              <a:t>3</a:t>
            </a:r>
            <a:r>
              <a:rPr lang="en-US" altLang="zh-CN"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0" y="916340"/>
            <a:ext cx="9144000" cy="5397964"/>
          </a:xfrm>
          <a:prstGeom prst="rect">
            <a:avLst/>
          </a:prstGeom>
        </p:spPr>
      </p:pic>
    </p:spTree>
    <p:extLst>
      <p:ext uri="{BB962C8B-B14F-4D97-AF65-F5344CB8AC3E}">
        <p14:creationId xmlns:p14="http://schemas.microsoft.com/office/powerpoint/2010/main" val="3881033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6" name="TextBox 15"/>
          <p:cNvSpPr txBox="1"/>
          <p:nvPr/>
        </p:nvSpPr>
        <p:spPr>
          <a:xfrm>
            <a:off x="2912721" y="5641550"/>
            <a:ext cx="1983208" cy="369332"/>
          </a:xfrm>
          <a:prstGeom prst="rect">
            <a:avLst/>
          </a:prstGeom>
          <a:noFill/>
        </p:spPr>
        <p:txBody>
          <a:bodyPr wrap="square" rtlCol="0">
            <a:spAutoFit/>
          </a:bodyPr>
          <a:lstStyle/>
          <a:p>
            <a:pPr algn="r"/>
            <a:r>
              <a:rPr lang="zh-TW" altLang="en-US" dirty="0">
                <a:latin typeface="华文细黑"/>
                <a:ea typeface="华文细黑"/>
                <a:cs typeface="华文细黑"/>
              </a:rPr>
              <a:t>拔摩</a:t>
            </a:r>
            <a:endParaRPr lang="en-US" dirty="0">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20842" y="940603"/>
            <a:ext cx="7239000" cy="6350000"/>
          </a:xfrm>
          <a:prstGeom prst="rect">
            <a:avLst/>
          </a:prstGeom>
        </p:spPr>
      </p:pic>
      <p:pic>
        <p:nvPicPr>
          <p:cNvPr id="20" name="Picture 19" descr="Rev7Church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41620" y="5740"/>
            <a:ext cx="5160100" cy="6858000"/>
          </a:xfrm>
          <a:prstGeom prst="rect">
            <a:avLst/>
          </a:prstGeom>
        </p:spPr>
      </p:pic>
      <p:sp>
        <p:nvSpPr>
          <p:cNvPr id="21" name="TextBox 20"/>
          <p:cNvSpPr txBox="1"/>
          <p:nvPr/>
        </p:nvSpPr>
        <p:spPr>
          <a:xfrm>
            <a:off x="183197" y="4453083"/>
            <a:ext cx="1983208" cy="369332"/>
          </a:xfrm>
          <a:prstGeom prst="rect">
            <a:avLst/>
          </a:prstGeom>
          <a:noFill/>
        </p:spPr>
        <p:txBody>
          <a:bodyPr wrap="square" rtlCol="0">
            <a:spAutoFit/>
          </a:bodyPr>
          <a:lstStyle/>
          <a:p>
            <a:pPr algn="r"/>
            <a:r>
              <a:rPr lang="zh-CN" altLang="en-US" dirty="0" smtClean="0">
                <a:latin typeface="华文细黑"/>
                <a:ea typeface="华文细黑"/>
                <a:cs typeface="华文细黑"/>
              </a:rPr>
              <a:t>爱瑟海</a:t>
            </a:r>
            <a:endParaRPr lang="en-US" dirty="0">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引言：乙。七个教会的地方。</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err="1" smtClean="0">
                <a:latin typeface="Arial Narrow"/>
                <a:cs typeface="Arial Narrow"/>
              </a:rPr>
              <a:t>Intro:B</a:t>
            </a:r>
            <a:r>
              <a:rPr lang="en-US" sz="2800" b="1" dirty="0" smtClean="0">
                <a:latin typeface="Arial Narrow"/>
                <a:cs typeface="Arial Narrow"/>
              </a:rPr>
              <a:t>. </a:t>
            </a:r>
            <a:r>
              <a:rPr lang="en-US" altLang="zh-CN" sz="2800" b="1" dirty="0" smtClean="0">
                <a:latin typeface="Arial Narrow"/>
                <a:cs typeface="Arial Narrow"/>
              </a:rPr>
              <a:t>7 Churches l</a:t>
            </a:r>
            <a:r>
              <a:rPr lang="en-US" sz="2800" b="1" dirty="0" smtClean="0">
                <a:latin typeface="Arial Narrow"/>
                <a:cs typeface="Arial Narrow"/>
              </a:rPr>
              <a:t>ocations.</a:t>
            </a:r>
            <a:r>
              <a:rPr lang="en-US" sz="2800" dirty="0" smtClean="0">
                <a:latin typeface="Arial Narrow"/>
                <a:cs typeface="Arial Narrow"/>
              </a:rPr>
              <a:t> </a:t>
            </a:r>
            <a:endParaRPr lang="en-US" sz="2800" b="1" dirty="0">
              <a:latin typeface="Arial Narrow"/>
              <a:ea typeface="华文细黑"/>
              <a:cs typeface="Arial Narrow"/>
            </a:endParaRPr>
          </a:p>
        </p:txBody>
      </p:sp>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74665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954107"/>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引言：丙。</a:t>
            </a:r>
            <a:r>
              <a:rPr lang="zh-CHT" altLang="en-US" sz="2800" b="1" dirty="0">
                <a:solidFill>
                  <a:srgbClr val="FF0000"/>
                </a:solidFill>
                <a:latin typeface="华文细黑"/>
                <a:ea typeface="华文细黑"/>
                <a:cs typeface="华文细黑"/>
              </a:rPr>
              <a:t>士每拿</a:t>
            </a:r>
            <a:r>
              <a:rPr lang="zh-CN" altLang="en-US" sz="2800" b="1" dirty="0" smtClean="0">
                <a:solidFill>
                  <a:srgbClr val="FF0000"/>
                </a:solidFill>
                <a:latin typeface="Arial Narrow"/>
                <a:ea typeface="华文细黑"/>
                <a:cs typeface="Arial Narrow"/>
              </a:rPr>
              <a:t>历史背景。</a:t>
            </a:r>
            <a:endParaRPr lang="en-US" altLang="zh-CN" sz="2800" b="1" dirty="0" smtClean="0">
              <a:solidFill>
                <a:srgbClr val="FF0000"/>
              </a:solidFill>
              <a:latin typeface="Arial Narrow"/>
              <a:ea typeface="华文细黑"/>
              <a:cs typeface="Arial Narrow"/>
            </a:endParaRPr>
          </a:p>
          <a:p>
            <a:r>
              <a:rPr lang="en-US" sz="2800" b="1" dirty="0" smtClean="0">
                <a:effectLst/>
                <a:latin typeface="Arial Narrow"/>
                <a:ea typeface="华文细黑"/>
                <a:cs typeface="Arial Narrow"/>
              </a:rPr>
              <a:t> </a:t>
            </a:r>
            <a:r>
              <a:rPr lang="en-US" sz="2800" b="1" dirty="0" smtClean="0">
                <a:latin typeface="Arial Narrow"/>
                <a:cs typeface="Arial Narrow"/>
              </a:rPr>
              <a:t>Intro: C. </a:t>
            </a:r>
            <a:r>
              <a:rPr lang="en-US" sz="2800" b="1" dirty="0">
                <a:latin typeface="Arial Narrow"/>
                <a:cs typeface="Arial Narrow"/>
              </a:rPr>
              <a:t>Historical background of </a:t>
            </a:r>
            <a:r>
              <a:rPr lang="en-US" sz="2800" b="1" dirty="0" smtClean="0">
                <a:latin typeface="Arial Narrow"/>
                <a:cs typeface="Arial Narrow"/>
              </a:rPr>
              <a:t>Smyrna</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6" y="790970"/>
            <a:ext cx="9187895" cy="6124754"/>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（一）</a:t>
            </a:r>
            <a:r>
              <a:rPr lang="zh-CHT" altLang="en-US" sz="2800" dirty="0" smtClean="0">
                <a:solidFill>
                  <a:srgbClr val="FF0000"/>
                </a:solidFill>
                <a:latin typeface="华文细黑"/>
                <a:ea typeface="华文细黑"/>
                <a:cs typeface="华文细黑"/>
              </a:rPr>
              <a:t>士每拿</a:t>
            </a:r>
            <a:r>
              <a:rPr lang="zh-CN" altLang="en-US" sz="2800" dirty="0" smtClean="0">
                <a:solidFill>
                  <a:srgbClr val="FF0000"/>
                </a:solidFill>
                <a:latin typeface="华文细黑"/>
                <a:ea typeface="华文细黑"/>
                <a:cs typeface="华文细黑"/>
              </a:rPr>
              <a:t>是个海港城市，现在叫伊兹密尔。它曾是小亚细亚贸易中心，也曾是个非常富有的城市。</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二）</a:t>
            </a:r>
            <a:r>
              <a:rPr lang="zh-CHT" altLang="en-US" sz="2800" dirty="0" smtClean="0">
                <a:solidFill>
                  <a:srgbClr val="FF0000"/>
                </a:solidFill>
                <a:latin typeface="华文细黑"/>
                <a:ea typeface="华文细黑"/>
                <a:cs typeface="华文细黑"/>
              </a:rPr>
              <a:t>士每拿</a:t>
            </a:r>
            <a:r>
              <a:rPr lang="zh-CN" altLang="en-US" sz="2800" dirty="0" smtClean="0">
                <a:solidFill>
                  <a:srgbClr val="FF0000"/>
                </a:solidFill>
                <a:latin typeface="华文细黑"/>
                <a:ea typeface="华文细黑"/>
                <a:cs typeface="华文细黑"/>
              </a:rPr>
              <a:t>教会大概是以弗所信徒创立</a:t>
            </a:r>
            <a:r>
              <a:rPr lang="zh-CN" altLang="en-US" sz="2800" dirty="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教会。</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三）</a:t>
            </a:r>
            <a:r>
              <a:rPr lang="zh-CHT" altLang="en-US" sz="2800" dirty="0" smtClean="0">
                <a:solidFill>
                  <a:srgbClr val="FF0000"/>
                </a:solidFill>
                <a:latin typeface="华文细黑"/>
                <a:ea typeface="华文细黑"/>
                <a:cs typeface="华文细黑"/>
              </a:rPr>
              <a:t>士每拿</a:t>
            </a:r>
            <a:r>
              <a:rPr lang="zh-CN" altLang="en-US" sz="2800" dirty="0" smtClean="0">
                <a:solidFill>
                  <a:srgbClr val="FF0000"/>
                </a:solidFill>
                <a:latin typeface="华文细黑"/>
                <a:ea typeface="华文细黑"/>
                <a:cs typeface="华文细黑"/>
              </a:rPr>
              <a:t>教会代表受逼迫的教会（主后</a:t>
            </a:r>
            <a:r>
              <a:rPr lang="en-US" altLang="zh-CN" sz="2800" dirty="0" smtClean="0">
                <a:solidFill>
                  <a:srgbClr val="FF0000"/>
                </a:solidFill>
                <a:latin typeface="华文细黑"/>
                <a:ea typeface="华文细黑"/>
                <a:cs typeface="华文细黑"/>
              </a:rPr>
              <a:t>100</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312</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四）士每拿这个字</a:t>
            </a:r>
            <a:r>
              <a:rPr lang="zh-CN" altLang="en-US" sz="2800" dirty="0">
                <a:solidFill>
                  <a:srgbClr val="FF0000"/>
                </a:solidFill>
                <a:latin typeface="华文细黑"/>
                <a:ea typeface="华文细黑"/>
                <a:cs typeface="华文细黑"/>
              </a:rPr>
              <a:t>是“没药”的意思。没药是一种将开花的没药树的树皮压榨而得的香料。</a:t>
            </a:r>
            <a:r>
              <a:rPr lang="en-US" sz="2800" dirty="0">
                <a:solidFill>
                  <a:srgbClr val="FF0000"/>
                </a:solidFill>
                <a:latin typeface="华文细黑"/>
                <a:ea typeface="华文细黑"/>
                <a:cs typeface="华文细黑"/>
              </a:rPr>
              <a:t> </a:t>
            </a:r>
            <a:endParaRPr lang="en-US" sz="2800" dirty="0" smtClean="0">
              <a:solidFill>
                <a:srgbClr val="FF0000"/>
              </a:solidFill>
              <a:latin typeface="华文细黑"/>
              <a:ea typeface="华文细黑"/>
              <a:cs typeface="华文细黑"/>
            </a:endParaRPr>
          </a:p>
          <a:p>
            <a:r>
              <a:rPr lang="zh-C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五）</a:t>
            </a:r>
            <a:r>
              <a:rPr lang="zh-TW" altLang="en-US" sz="2800" dirty="0">
                <a:solidFill>
                  <a:srgbClr val="FF0000"/>
                </a:solidFill>
                <a:latin typeface="华文细黑"/>
                <a:ea typeface="华文细黑"/>
                <a:cs typeface="华文细黑"/>
              </a:rPr>
              <a:t>受苦的教会发出了</a:t>
            </a:r>
            <a:r>
              <a:rPr lang="zh-TW" altLang="en-US" sz="2800" dirty="0" smtClean="0">
                <a:solidFill>
                  <a:srgbClr val="FF0000"/>
                </a:solidFill>
                <a:latin typeface="华文细黑"/>
                <a:ea typeface="华文细黑"/>
                <a:cs typeface="华文细黑"/>
              </a:rPr>
              <a:t>基督的</a:t>
            </a:r>
            <a:r>
              <a:rPr lang="zh-CN" altLang="en-US" sz="2800" dirty="0">
                <a:solidFill>
                  <a:srgbClr val="FF0000"/>
                </a:solidFill>
                <a:latin typeface="华文细黑"/>
                <a:ea typeface="华文细黑"/>
                <a:cs typeface="华文细黑"/>
              </a:rPr>
              <a:t>馨香之气</a:t>
            </a:r>
            <a:r>
              <a:rPr lang="en-US" sz="2800" dirty="0">
                <a:solidFill>
                  <a:srgbClr val="FF0000"/>
                </a:solidFill>
                <a:latin typeface="华文细黑"/>
                <a:ea typeface="华文细黑"/>
                <a:cs typeface="华文细黑"/>
              </a:rPr>
              <a:t> </a:t>
            </a:r>
            <a:r>
              <a:rPr lang="zh-TW" altLang="en-US" sz="2800" dirty="0" smtClean="0">
                <a:solidFill>
                  <a:srgbClr val="FF0000"/>
                </a:solidFill>
                <a:latin typeface="华文细黑"/>
                <a:ea typeface="华文细黑"/>
                <a:cs typeface="华文细黑"/>
              </a:rPr>
              <a:t>。 </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(1) The </a:t>
            </a:r>
            <a:r>
              <a:rPr lang="en-US" sz="2800" dirty="0">
                <a:latin typeface="Arial Narrow"/>
                <a:cs typeface="Arial Narrow"/>
              </a:rPr>
              <a:t>city of Smyrna is a seaport city now called </a:t>
            </a:r>
            <a:r>
              <a:rPr lang="en-US" sz="2800" dirty="0" smtClean="0">
                <a:latin typeface="Arial Narrow"/>
                <a:cs typeface="Arial Narrow"/>
              </a:rPr>
              <a:t>Izmir. </a:t>
            </a:r>
            <a:r>
              <a:rPr lang="en-US" sz="2800" dirty="0">
                <a:latin typeface="Arial Narrow"/>
                <a:cs typeface="Arial Narrow"/>
              </a:rPr>
              <a:t>It was a </a:t>
            </a:r>
            <a:r>
              <a:rPr lang="en-US" sz="2800" dirty="0" smtClean="0">
                <a:latin typeface="Arial Narrow"/>
                <a:cs typeface="Arial Narrow"/>
              </a:rPr>
              <a:t>trade </a:t>
            </a:r>
            <a:r>
              <a:rPr lang="en-US" sz="2800" dirty="0">
                <a:latin typeface="Arial Narrow"/>
                <a:cs typeface="Arial Narrow"/>
              </a:rPr>
              <a:t>center of Asia Minor and a city of great wealth.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2</a:t>
            </a:r>
            <a:r>
              <a:rPr lang="en-US" sz="2800" dirty="0" smtClean="0">
                <a:latin typeface="Arial Narrow"/>
                <a:cs typeface="Arial Narrow"/>
              </a:rPr>
              <a:t>) </a:t>
            </a:r>
            <a:r>
              <a:rPr lang="en-US" altLang="zh-CN" sz="2800" dirty="0" smtClean="0">
                <a:latin typeface="Arial Narrow"/>
                <a:cs typeface="Arial Narrow"/>
              </a:rPr>
              <a:t>Smyrna </a:t>
            </a:r>
            <a:r>
              <a:rPr lang="en-US" sz="2800" dirty="0" smtClean="0">
                <a:latin typeface="Arial Narrow"/>
                <a:cs typeface="Arial Narrow"/>
              </a:rPr>
              <a:t>church was probably </a:t>
            </a:r>
            <a:r>
              <a:rPr lang="en-US" sz="2800" dirty="0">
                <a:latin typeface="Arial Narrow"/>
                <a:cs typeface="Arial Narrow"/>
              </a:rPr>
              <a:t>founded by believers from Ephesus.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3) </a:t>
            </a:r>
            <a:r>
              <a:rPr lang="en-US" sz="2800" dirty="0" smtClean="0">
                <a:latin typeface="Arial Narrow"/>
                <a:cs typeface="Arial Narrow"/>
              </a:rPr>
              <a:t>Smyrna </a:t>
            </a:r>
            <a:r>
              <a:rPr lang="en-US" sz="2800" dirty="0">
                <a:latin typeface="Arial Narrow"/>
                <a:cs typeface="Arial Narrow"/>
              </a:rPr>
              <a:t>church represents </a:t>
            </a:r>
            <a:r>
              <a:rPr lang="en-US" sz="2800" dirty="0" smtClean="0">
                <a:latin typeface="Arial Narrow"/>
                <a:cs typeface="Arial Narrow"/>
              </a:rPr>
              <a:t>the </a:t>
            </a:r>
            <a:r>
              <a:rPr lang="en-US" sz="2800" dirty="0">
                <a:latin typeface="Arial Narrow"/>
                <a:cs typeface="Arial Narrow"/>
              </a:rPr>
              <a:t>Persecuted church(AD 100-312).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4</a:t>
            </a:r>
            <a:r>
              <a:rPr lang="en-US" sz="2800" dirty="0" smtClean="0">
                <a:latin typeface="Arial Narrow"/>
                <a:cs typeface="Arial Narrow"/>
              </a:rPr>
              <a:t>) The </a:t>
            </a:r>
            <a:r>
              <a:rPr lang="en-US" sz="2800" dirty="0">
                <a:latin typeface="Arial Narrow"/>
                <a:cs typeface="Arial Narrow"/>
              </a:rPr>
              <a:t>name Smyrna means “myrrh,” a fragrant spice or perfume obtained when the bark of a flowering myrrh tree is </a:t>
            </a:r>
            <a:r>
              <a:rPr lang="en-US" sz="2800" dirty="0" smtClean="0">
                <a:latin typeface="Arial Narrow"/>
                <a:cs typeface="Arial Narrow"/>
              </a:rPr>
              <a:t>crushed</a:t>
            </a:r>
            <a:r>
              <a:rPr lang="en-US" sz="2800" dirty="0">
                <a:latin typeface="Arial Narrow"/>
                <a:cs typeface="Arial Narrow"/>
              </a:rPr>
              <a:t>. </a:t>
            </a:r>
            <a:endParaRPr lang="en-US" sz="2800" dirty="0" smtClean="0">
              <a:latin typeface="Arial Narrow"/>
              <a:cs typeface="Arial Narrow"/>
            </a:endParaRPr>
          </a:p>
          <a:p>
            <a:r>
              <a:rPr lang="en-US" sz="2800" dirty="0" smtClean="0">
                <a:latin typeface="Arial Narrow"/>
                <a:cs typeface="Arial Narrow"/>
              </a:rPr>
              <a:t>(</a:t>
            </a:r>
            <a:r>
              <a:rPr lang="en-US" sz="2800" dirty="0">
                <a:latin typeface="Arial Narrow"/>
                <a:cs typeface="Arial Narrow"/>
              </a:rPr>
              <a:t>5) The afflicted church gave off the fragrance of Christ. </a:t>
            </a:r>
          </a:p>
        </p:txBody>
      </p:sp>
      <p:sp>
        <p:nvSpPr>
          <p:cNvPr id="10" name="TextBox 9"/>
          <p:cNvSpPr txBox="1"/>
          <p:nvPr/>
        </p:nvSpPr>
        <p:spPr>
          <a:xfrm>
            <a:off x="8573850" y="2309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889851"/>
            <a:ext cx="9137169" cy="4832093"/>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你要写信给士每拿</a:t>
            </a:r>
            <a:r>
              <a:rPr lang="zh-TW" altLang="en-US" sz="2800" dirty="0">
                <a:solidFill>
                  <a:srgbClr val="FF0000"/>
                </a:solidFill>
                <a:latin typeface="华文细黑"/>
                <a:ea typeface="华文细黑"/>
                <a:cs typeface="华文细黑"/>
              </a:rPr>
              <a:t>教会的使者说，那首先的，末后的，死过又</a:t>
            </a:r>
            <a:r>
              <a:rPr lang="zh-TW" altLang="en-US" sz="2800" dirty="0" smtClean="0">
                <a:solidFill>
                  <a:srgbClr val="FF0000"/>
                </a:solidFill>
                <a:latin typeface="华文细黑"/>
                <a:ea typeface="华文细黑"/>
                <a:cs typeface="华文细黑"/>
              </a:rPr>
              <a:t>活的说</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（启示录</a:t>
            </a:r>
            <a:r>
              <a:rPr lang="en-US" altLang="zh-CN" sz="2800" dirty="0" smtClean="0">
                <a:solidFill>
                  <a:srgbClr val="FF0000"/>
                </a:solidFill>
                <a:latin typeface="华文细黑"/>
                <a:ea typeface="华文细黑"/>
                <a:cs typeface="华文细黑"/>
              </a:rPr>
              <a:t>2:8</a:t>
            </a:r>
            <a:r>
              <a:rPr lang="zh-CN"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这个强调基督永远的本质（“</a:t>
            </a:r>
            <a:r>
              <a:rPr lang="zh-TW" altLang="en-US" sz="2800" dirty="0">
                <a:solidFill>
                  <a:srgbClr val="FF0000"/>
                </a:solidFill>
                <a:latin typeface="华文细黑"/>
                <a:ea typeface="华文细黑"/>
                <a:cs typeface="华文细黑"/>
              </a:rPr>
              <a:t>那首先的，末后的</a:t>
            </a:r>
            <a:r>
              <a:rPr lang="zh-CN" altLang="en-US" sz="2800" dirty="0" smtClean="0">
                <a:solidFill>
                  <a:srgbClr val="FF0000"/>
                </a:solidFill>
                <a:latin typeface="华文细黑"/>
                <a:ea typeface="华文细黑"/>
                <a:cs typeface="华文细黑"/>
              </a:rPr>
              <a:t>”），祂的死（“</a:t>
            </a:r>
            <a:r>
              <a:rPr lang="zh-TW" altLang="en-US" sz="2800" dirty="0">
                <a:solidFill>
                  <a:srgbClr val="FF0000"/>
                </a:solidFill>
                <a:latin typeface="华文细黑"/>
                <a:ea typeface="华文细黑"/>
                <a:cs typeface="华文细黑"/>
              </a:rPr>
              <a:t>死过</a:t>
            </a:r>
            <a:r>
              <a:rPr lang="zh-CN" altLang="en-US" sz="2800" dirty="0" smtClean="0">
                <a:solidFill>
                  <a:srgbClr val="FF0000"/>
                </a:solidFill>
                <a:latin typeface="华文细黑"/>
                <a:ea typeface="华文细黑"/>
                <a:cs typeface="华文细黑"/>
              </a:rPr>
              <a:t>”）和祂的复活（“</a:t>
            </a:r>
            <a:r>
              <a:rPr lang="zh-TW" altLang="en-US" sz="2800" dirty="0">
                <a:solidFill>
                  <a:srgbClr val="FF0000"/>
                </a:solidFill>
                <a:latin typeface="华文细黑"/>
                <a:ea typeface="华文细黑"/>
                <a:cs typeface="华文细黑"/>
              </a:rPr>
              <a:t>又</a:t>
            </a:r>
            <a:r>
              <a:rPr lang="zh-TW" altLang="en-US" sz="2800" dirty="0" smtClean="0">
                <a:solidFill>
                  <a:srgbClr val="FF0000"/>
                </a:solidFill>
                <a:latin typeface="华文细黑"/>
                <a:ea typeface="华文细黑"/>
                <a:cs typeface="华文细黑"/>
              </a:rPr>
              <a:t>活</a:t>
            </a:r>
            <a:r>
              <a:rPr lang="zh-CN" altLang="en-US" sz="2800" dirty="0" smtClean="0">
                <a:solidFill>
                  <a:srgbClr val="FF0000"/>
                </a:solidFill>
                <a:latin typeface="华文细黑"/>
                <a:ea typeface="华文细黑"/>
                <a:cs typeface="华文细黑"/>
              </a:rPr>
              <a:t>了</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”）。我们不敬拜死人，或者为死人献上自己的生命，但是基督复活了。</a:t>
            </a:r>
            <a:endParaRPr lang="en-US" altLang="zh-TW" sz="2800" dirty="0" smtClean="0">
              <a:solidFill>
                <a:srgbClr val="FF0000"/>
              </a:solidFill>
              <a:latin typeface="华文细黑"/>
              <a:ea typeface="华文细黑"/>
              <a:cs typeface="华文细黑"/>
            </a:endParaRPr>
          </a:p>
          <a:p>
            <a:r>
              <a:rPr lang="en-US" sz="2800" dirty="0" smtClean="0">
                <a:latin typeface="Arial Narrow"/>
                <a:cs typeface="Arial Narrow"/>
              </a:rPr>
              <a:t>“</a:t>
            </a:r>
            <a:r>
              <a:rPr lang="en-US" sz="2800" dirty="0">
                <a:latin typeface="Arial Narrow"/>
                <a:cs typeface="Arial Narrow"/>
              </a:rPr>
              <a:t>To the angel of the church in Smyrna </a:t>
            </a:r>
            <a:r>
              <a:rPr lang="en-US" sz="2800" dirty="0" err="1">
                <a:latin typeface="Arial Narrow"/>
                <a:cs typeface="Arial Narrow"/>
              </a:rPr>
              <a:t>write:These</a:t>
            </a:r>
            <a:r>
              <a:rPr lang="en-US" sz="2800" dirty="0">
                <a:latin typeface="Arial Narrow"/>
                <a:cs typeface="Arial Narrow"/>
              </a:rPr>
              <a:t> are the words of him who is the First and the Last, who died and came to life again</a:t>
            </a:r>
            <a:r>
              <a:rPr lang="en-US" sz="2800" dirty="0" smtClean="0">
                <a:latin typeface="Arial Narrow"/>
                <a:cs typeface="Arial Narrow"/>
              </a:rPr>
              <a:t>” </a:t>
            </a:r>
          </a:p>
          <a:p>
            <a:r>
              <a:rPr lang="en-US" sz="2800" dirty="0" smtClean="0">
                <a:latin typeface="Arial Narrow"/>
                <a:cs typeface="Arial Narrow"/>
              </a:rPr>
              <a:t>(Rev.2</a:t>
            </a:r>
            <a:r>
              <a:rPr lang="en-US" sz="2800" dirty="0">
                <a:latin typeface="Arial Narrow"/>
                <a:cs typeface="Arial Narrow"/>
              </a:rPr>
              <a:t>:8).This emphasizes Christ’s eternal nature(“the First and the Last”), </a:t>
            </a:r>
            <a:r>
              <a:rPr lang="en-US" sz="2800" dirty="0" smtClean="0">
                <a:latin typeface="Arial Narrow"/>
                <a:cs typeface="Arial Narrow"/>
              </a:rPr>
              <a:t>His </a:t>
            </a:r>
            <a:r>
              <a:rPr lang="en-US" sz="2800" dirty="0">
                <a:latin typeface="Arial Narrow"/>
                <a:cs typeface="Arial Narrow"/>
              </a:rPr>
              <a:t>dead(“who died”) and His </a:t>
            </a:r>
            <a:r>
              <a:rPr lang="en-US" sz="2800" dirty="0" smtClean="0">
                <a:latin typeface="Arial Narrow"/>
                <a:cs typeface="Arial Narrow"/>
              </a:rPr>
              <a:t>resurrection</a:t>
            </a:r>
            <a:r>
              <a:rPr lang="en-US" sz="2800" dirty="0">
                <a:latin typeface="Arial Narrow"/>
                <a:cs typeface="Arial Narrow"/>
              </a:rPr>
              <a:t>(“came to life again”</a:t>
            </a:r>
            <a:r>
              <a:rPr lang="en-US" sz="2800" dirty="0" smtClean="0">
                <a:latin typeface="Arial Narrow"/>
                <a:cs typeface="Arial Narrow"/>
              </a:rPr>
              <a:t>).We </a:t>
            </a:r>
            <a:r>
              <a:rPr lang="en-US" sz="2800" dirty="0">
                <a:latin typeface="Arial Narrow"/>
                <a:cs typeface="Arial Narrow"/>
              </a:rPr>
              <a:t>do not worship or give our life for a dead man but Christ who is alive. </a:t>
            </a:r>
          </a:p>
        </p:txBody>
      </p:sp>
      <p:sp>
        <p:nvSpPr>
          <p:cNvPr id="4" name="Rectangle 3"/>
          <p:cNvSpPr/>
          <p:nvPr/>
        </p:nvSpPr>
        <p:spPr>
          <a:xfrm>
            <a:off x="0" y="-7905"/>
            <a:ext cx="9144000" cy="90922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954107"/>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一。基督的称许。</a:t>
            </a:r>
            <a:endParaRPr lang="en-US" altLang="zh-CN" sz="2800" b="1" dirty="0" smtClean="0">
              <a:solidFill>
                <a:srgbClr val="FF0000"/>
              </a:solidFill>
              <a:latin typeface="华文细黑"/>
              <a:ea typeface="华文细黑"/>
              <a:cs typeface="华文细黑"/>
            </a:endParaRPr>
          </a:p>
          <a:p>
            <a:r>
              <a:rPr lang="en-US" sz="2800" b="1" dirty="0">
                <a:latin typeface="Arial Narrow"/>
                <a:cs typeface="Arial Narrow"/>
              </a:rPr>
              <a:t>1</a:t>
            </a:r>
            <a:r>
              <a:rPr lang="en-US" sz="2800" b="1" dirty="0" smtClean="0">
                <a:latin typeface="Arial Narrow"/>
                <a:cs typeface="Arial Narrow"/>
              </a:rPr>
              <a:t>.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1116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69131</TotalTime>
  <Words>2654</Words>
  <Application>Microsoft Macintosh PowerPoint</Application>
  <PresentationFormat>On-screen Show (4:3)</PresentationFormat>
  <Paragraphs>166</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441</cp:revision>
  <cp:lastPrinted>2016-07-31T03:52:23Z</cp:lastPrinted>
  <dcterms:created xsi:type="dcterms:W3CDTF">2016-02-20T15:39:29Z</dcterms:created>
  <dcterms:modified xsi:type="dcterms:W3CDTF">2017-01-29T05:22:49Z</dcterms:modified>
</cp:coreProperties>
</file>