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2" r:id="rId3"/>
    <p:sldId id="257" r:id="rId4"/>
    <p:sldId id="279" r:id="rId5"/>
    <p:sldId id="258" r:id="rId6"/>
    <p:sldId id="283" r:id="rId7"/>
    <p:sldId id="284" r:id="rId8"/>
    <p:sldId id="285" r:id="rId9"/>
    <p:sldId id="286" r:id="rId10"/>
    <p:sldId id="287" r:id="rId11"/>
    <p:sldId id="260" r:id="rId12"/>
    <p:sldId id="282" r:id="rId13"/>
    <p:sldId id="259" r:id="rId14"/>
    <p:sldId id="288" r:id="rId15"/>
    <p:sldId id="289" r:id="rId16"/>
    <p:sldId id="290" r:id="rId17"/>
    <p:sldId id="291"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4" autoAdjust="0"/>
    <p:restoredTop sz="87671" autoAdjust="0"/>
  </p:normalViewPr>
  <p:slideViewPr>
    <p:cSldViewPr snapToGrid="0" snapToObjects="1">
      <p:cViewPr>
        <p:scale>
          <a:sx n="100" d="100"/>
          <a:sy n="100" d="100"/>
        </p:scale>
        <p:origin x="-448" y="10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t>9/10/16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11</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t>9/10/16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t>9/10/16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t>9/10/16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t>9/10/16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9/10/16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t>9/10/16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641" y="-58177"/>
            <a:ext cx="9275642" cy="6839201"/>
          </a:xfrm>
        </p:spPr>
        <p:txBody>
          <a:bodyPr>
            <a:noAutofit/>
          </a:bodyPr>
          <a:lstStyle/>
          <a:p>
            <a:r>
              <a:rPr lang="zh-CN" altLang="en-US" sz="3600" b="1" dirty="0" smtClean="0">
                <a:solidFill>
                  <a:srgbClr val="FF0000"/>
                </a:solidFill>
                <a:latin typeface="Arial Narrow"/>
                <a:ea typeface="华文细黑"/>
                <a:cs typeface="Arial Narrow"/>
              </a:rPr>
              <a:t>主日：</a:t>
            </a:r>
            <a:r>
              <a:rPr lang="zh-CN" altLang="en-US" sz="3600" dirty="0" smtClean="0">
                <a:solidFill>
                  <a:srgbClr val="FF0000"/>
                </a:solidFill>
                <a:latin typeface="Arial Narrow"/>
                <a:ea typeface="华文细黑"/>
                <a:cs typeface="Arial Narrow"/>
              </a:rPr>
              <a:t>二零一六年九月十一日</a:t>
            </a:r>
            <a:endParaRPr lang="en-US" altLang="zh-CN" sz="3600" dirty="0" smtClean="0">
              <a:solidFill>
                <a:srgbClr val="FF0000"/>
              </a:solidFill>
              <a:latin typeface="Arial Narrow"/>
              <a:ea typeface="华文细黑"/>
              <a:cs typeface="Arial Narrow"/>
            </a:endParaRPr>
          </a:p>
          <a:p>
            <a:r>
              <a:rPr lang="en-US" altLang="zh-CN" sz="3600" b="1" dirty="0" smtClean="0">
                <a:solidFill>
                  <a:srgbClr val="FF0000"/>
                </a:solidFill>
                <a:latin typeface="Arial Narrow"/>
                <a:ea typeface="华文细黑"/>
                <a:cs typeface="Arial Narrow"/>
              </a:rPr>
              <a:t>Sunday: </a:t>
            </a:r>
            <a:r>
              <a:rPr lang="en-US" altLang="zh-CN" sz="3600" dirty="0" smtClean="0">
                <a:solidFill>
                  <a:srgbClr val="FF0000"/>
                </a:solidFill>
                <a:latin typeface="Arial Narrow"/>
                <a:ea typeface="华文细黑"/>
                <a:cs typeface="Arial Narrow"/>
              </a:rPr>
              <a:t>September 11, 2016</a:t>
            </a:r>
          </a:p>
          <a:p>
            <a:r>
              <a:rPr lang="zh-CN" altLang="en-US" sz="3600" dirty="0" smtClean="0">
                <a:solidFill>
                  <a:srgbClr val="0000FF"/>
                </a:solidFill>
                <a:latin typeface="Arial Narrow"/>
                <a:ea typeface="华文细黑"/>
                <a:cs typeface="Arial Narrow"/>
              </a:rPr>
              <a:t>何礼义牧师</a:t>
            </a:r>
            <a:r>
              <a:rPr lang="en-US" altLang="zh-CN" sz="3600" dirty="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TW" altLang="en-US" sz="3600" dirty="0" smtClean="0">
                <a:solidFill>
                  <a:srgbClr val="660066"/>
                </a:solidFill>
                <a:latin typeface="华文细黑"/>
                <a:ea typeface="华文细黑"/>
                <a:cs typeface="华文细黑"/>
              </a:rPr>
              <a:t>比天使更尊贵。</a:t>
            </a:r>
            <a:r>
              <a:rPr lang="en-US" altLang="zh-TW" sz="3600" b="1" dirty="0" smtClean="0">
                <a:solidFill>
                  <a:srgbClr val="660066"/>
                </a:solidFill>
                <a:latin typeface="Arial Narrow"/>
                <a:ea typeface="华文细黑"/>
                <a:cs typeface="Arial Narrow"/>
              </a:rPr>
              <a:t>”</a:t>
            </a:r>
          </a:p>
          <a:p>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“Greater than Angels.”</a:t>
            </a:r>
          </a:p>
          <a:p>
            <a:r>
              <a:rPr lang="zh-CN" altLang="en-US" sz="3600" b="1" dirty="0" smtClean="0">
                <a:solidFill>
                  <a:srgbClr val="008000"/>
                </a:solidFill>
                <a:latin typeface="华文细黑"/>
                <a:ea typeface="华文细黑"/>
                <a:cs typeface="华文细黑"/>
              </a:rPr>
              <a:t>经文</a:t>
            </a:r>
            <a:r>
              <a:rPr lang="en-US" altLang="zh-CN" sz="3600" b="1"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希伯来书</a:t>
            </a:r>
            <a:r>
              <a:rPr lang="en-US" altLang="zh-CN" sz="3600" b="1" dirty="0" smtClean="0">
                <a:solidFill>
                  <a:srgbClr val="008000"/>
                </a:solidFill>
                <a:latin typeface="华文细黑"/>
                <a:ea typeface="华文细黑"/>
                <a:cs typeface="华文细黑"/>
              </a:rPr>
              <a:t>1:4</a:t>
            </a:r>
            <a:r>
              <a:rPr lang="zh-TW" altLang="en-US" sz="3600" dirty="0" smtClean="0">
                <a:solidFill>
                  <a:srgbClr val="008000"/>
                </a:solidFill>
                <a:latin typeface="华文细黑"/>
                <a:ea typeface="华文细黑"/>
                <a:cs typeface="华文细黑"/>
              </a:rPr>
              <a:t>“</a:t>
            </a:r>
            <a:r>
              <a:rPr lang="zh-TW" altLang="en-US" sz="3600" dirty="0">
                <a:solidFill>
                  <a:srgbClr val="008000"/>
                </a:solidFill>
                <a:latin typeface="华文细黑"/>
                <a:ea typeface="华文细黑"/>
                <a:cs typeface="华文细黑"/>
              </a:rPr>
              <a:t>他所承受的名，既比天使的名更尊贵，就远超过天使。</a:t>
            </a:r>
            <a:r>
              <a:rPr lang="zh-TW" altLang="en-US" sz="3600" dirty="0" smtClean="0">
                <a:solidFill>
                  <a:srgbClr val="008000"/>
                </a:solidFill>
                <a:latin typeface="华文细黑"/>
                <a:ea typeface="华文细黑"/>
                <a:cs typeface="华文细黑"/>
              </a:rPr>
              <a:t>”</a:t>
            </a:r>
            <a:endParaRPr lang="en-US" altLang="zh-TW" sz="3600" dirty="0" smtClean="0">
              <a:solidFill>
                <a:srgbClr val="008000"/>
              </a:solidFill>
              <a:latin typeface="华文细黑"/>
              <a:ea typeface="华文细黑"/>
              <a:cs typeface="华文细黑"/>
            </a:endParaRPr>
          </a:p>
          <a:p>
            <a:r>
              <a:rPr lang="en-US" sz="3600" b="1" dirty="0" smtClean="0">
                <a:solidFill>
                  <a:srgbClr val="008000"/>
                </a:solidFill>
                <a:latin typeface="Arial Narrow"/>
                <a:ea typeface="华文细黑"/>
                <a:cs typeface="Arial Narrow"/>
              </a:rPr>
              <a:t>Text:Heb.1:4 </a:t>
            </a:r>
            <a:r>
              <a:rPr lang="en-US" sz="3600" dirty="0" smtClean="0">
                <a:solidFill>
                  <a:srgbClr val="008000"/>
                </a:solidFill>
                <a:latin typeface="Arial Narrow"/>
                <a:cs typeface="Arial Narrow"/>
              </a:rPr>
              <a:t>“</a:t>
            </a:r>
            <a:r>
              <a:rPr lang="en-US" sz="3600" dirty="0">
                <a:solidFill>
                  <a:srgbClr val="008000"/>
                </a:solidFill>
                <a:latin typeface="Arial Narrow"/>
                <a:cs typeface="Arial Narrow"/>
              </a:rPr>
              <a:t>So he became as much superior  </a:t>
            </a:r>
            <a:r>
              <a:rPr lang="en-US" sz="3600" dirty="0" smtClean="0">
                <a:solidFill>
                  <a:srgbClr val="008000"/>
                </a:solidFill>
                <a:latin typeface="Arial Narrow"/>
                <a:cs typeface="Arial Narrow"/>
              </a:rPr>
              <a:t>       to </a:t>
            </a:r>
            <a:r>
              <a:rPr lang="en-US" sz="3600" dirty="0">
                <a:solidFill>
                  <a:srgbClr val="008000"/>
                </a:solidFill>
                <a:latin typeface="Arial Narrow"/>
                <a:cs typeface="Arial Narrow"/>
              </a:rPr>
              <a:t>the angels </a:t>
            </a:r>
            <a:r>
              <a:rPr lang="en-US" sz="3600" dirty="0" smtClean="0">
                <a:solidFill>
                  <a:srgbClr val="008000"/>
                </a:solidFill>
                <a:latin typeface="Arial Narrow"/>
                <a:cs typeface="Arial Narrow"/>
              </a:rPr>
              <a:t>as </a:t>
            </a:r>
            <a:r>
              <a:rPr lang="en-US" sz="3600" dirty="0">
                <a:solidFill>
                  <a:srgbClr val="008000"/>
                </a:solidFill>
                <a:latin typeface="Arial Narrow"/>
                <a:cs typeface="Arial Narrow"/>
              </a:rPr>
              <a:t>the name he has inherited is superior to </a:t>
            </a:r>
            <a:r>
              <a:rPr lang="en-US" sz="3600" dirty="0" smtClean="0">
                <a:solidFill>
                  <a:srgbClr val="008000"/>
                </a:solidFill>
                <a:latin typeface="Arial Narrow"/>
                <a:cs typeface="Arial Narrow"/>
              </a:rPr>
              <a:t>theirs.”</a:t>
            </a:r>
            <a:endParaRPr lang="en-US" sz="3600" dirty="0">
              <a:solidFill>
                <a:srgbClr val="008000"/>
              </a:solidFill>
              <a:latin typeface="Arial Narrow"/>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36223"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11" name="Rectangle 10"/>
          <p:cNvSpPr/>
          <p:nvPr/>
        </p:nvSpPr>
        <p:spPr>
          <a:xfrm>
            <a:off x="6831" y="1832807"/>
            <a:ext cx="9080301" cy="4832093"/>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F.</a:t>
            </a:r>
            <a:r>
              <a:rPr lang="zh-CN" altLang="en-US" sz="2800" b="1" dirty="0" smtClean="0">
                <a:solidFill>
                  <a:srgbClr val="FF0000"/>
                </a:solidFill>
                <a:latin typeface="华文细黑"/>
                <a:ea typeface="华文细黑"/>
                <a:cs typeface="华文细黑"/>
              </a:rPr>
              <a:t>基督做王；天使做奴仆</a:t>
            </a:r>
            <a:r>
              <a:rPr lang="en-US" altLang="zh-CN" sz="2800" b="1" dirty="0" smtClean="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1:13-16</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你坐在我的右边，等我使你仇敌作你</a:t>
            </a:r>
            <a:r>
              <a:rPr lang="zh-TW" altLang="en-US" sz="2800" dirty="0" smtClean="0">
                <a:solidFill>
                  <a:srgbClr val="FF0000"/>
                </a:solidFill>
                <a:latin typeface="华文细黑"/>
                <a:ea typeface="华文细黑"/>
                <a:cs typeface="华文细黑"/>
              </a:rPr>
              <a:t>的脚凳</a:t>
            </a:r>
            <a:r>
              <a:rPr lang="zh-CN" altLang="en-US" sz="2800" b="1" dirty="0" smtClean="0">
                <a:solidFill>
                  <a:srgbClr val="FF0000"/>
                </a:solidFill>
                <a:latin typeface="华文细黑"/>
                <a:ea typeface="华文细黑"/>
                <a:cs typeface="华文细黑"/>
              </a:rPr>
              <a:t>”</a:t>
            </a:r>
            <a:r>
              <a:rPr lang="en-US" altLang="zh-CN"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诗篇</a:t>
            </a:r>
            <a:r>
              <a:rPr lang="en-US" altLang="zh-CN" sz="2800" b="1" dirty="0" smtClean="0">
                <a:solidFill>
                  <a:srgbClr val="FF0000"/>
                </a:solidFill>
                <a:latin typeface="华文细黑"/>
                <a:ea typeface="华文细黑"/>
                <a:cs typeface="华文细黑"/>
              </a:rPr>
              <a:t>110:1)</a:t>
            </a:r>
            <a:r>
              <a:rPr lang="zh-CN" altLang="en-US" sz="2800" b="1" dirty="0" smtClean="0">
                <a:solidFill>
                  <a:srgbClr val="FF0000"/>
                </a:solidFill>
                <a:latin typeface="华文细黑"/>
                <a:ea typeface="华文细黑"/>
                <a:cs typeface="华文细黑"/>
              </a:rPr>
              <a:t>。现在基督在天父右边，今天天使服事我们。</a:t>
            </a:r>
            <a:r>
              <a:rPr lang="zh-CN" altLang="en-US" sz="2800" dirty="0" smtClean="0">
                <a:solidFill>
                  <a:srgbClr val="FF0000"/>
                </a:solidFill>
                <a:latin typeface="华文细黑"/>
                <a:ea typeface="华文细黑"/>
                <a:cs typeface="华文细黑"/>
              </a:rPr>
              <a:t>祂</a:t>
            </a:r>
            <a:r>
              <a:rPr lang="zh-CN" altLang="en-US" sz="2800" b="1" dirty="0" smtClean="0">
                <a:solidFill>
                  <a:srgbClr val="FF0000"/>
                </a:solidFill>
                <a:latin typeface="华文细黑"/>
                <a:ea typeface="华文细黑"/>
                <a:cs typeface="华文细黑"/>
              </a:rPr>
              <a:t>比律法更大。</a:t>
            </a:r>
            <a:endParaRPr lang="en-US" altLang="zh-CN" sz="2800" b="1" dirty="0" smtClean="0">
              <a:solidFill>
                <a:srgbClr val="FF0000"/>
              </a:solidFill>
              <a:latin typeface="华文细黑"/>
              <a:ea typeface="华文细黑"/>
              <a:cs typeface="华文细黑"/>
            </a:endParaRPr>
          </a:p>
          <a:p>
            <a:r>
              <a:rPr lang="zh-CN" altLang="en-US" sz="2800" b="1" dirty="0" smtClean="0">
                <a:solidFill>
                  <a:srgbClr val="FF0000"/>
                </a:solidFill>
                <a:latin typeface="华文细黑"/>
                <a:ea typeface="华文细黑"/>
                <a:cs typeface="华文细黑"/>
              </a:rPr>
              <a:t>应用：这是基督比天使更大的根据。你不但不能不理这个根据，而且让它坚固你对基督的信心。</a:t>
            </a:r>
            <a:endParaRPr lang="en-US" altLang="zh-CN" sz="2800" b="1" dirty="0" smtClean="0">
              <a:solidFill>
                <a:srgbClr val="FF0000"/>
              </a:solidFill>
              <a:latin typeface="华文细黑"/>
              <a:ea typeface="华文细黑"/>
              <a:cs typeface="华文细黑"/>
            </a:endParaRPr>
          </a:p>
          <a:p>
            <a:r>
              <a:rPr lang="en-US" sz="2800" b="1" dirty="0" smtClean="0">
                <a:latin typeface="Arial Narrow"/>
                <a:cs typeface="Arial Narrow"/>
              </a:rPr>
              <a:t>F</a:t>
            </a:r>
            <a:r>
              <a:rPr lang="en-US" sz="2800" b="1" dirty="0">
                <a:latin typeface="Arial Narrow"/>
                <a:cs typeface="Arial Narrow"/>
              </a:rPr>
              <a:t>. Christ is the Sovereign; angels are the servants </a:t>
            </a:r>
            <a:r>
              <a:rPr lang="en-US" sz="2800" b="1" dirty="0" smtClean="0">
                <a:latin typeface="Arial Narrow"/>
                <a:cs typeface="Arial Narrow"/>
              </a:rPr>
              <a:t>(1:13</a:t>
            </a:r>
            <a:r>
              <a:rPr lang="en-US" sz="2800" b="1" dirty="0">
                <a:latin typeface="Arial Narrow"/>
                <a:cs typeface="Arial Narrow"/>
              </a:rPr>
              <a:t>-16).</a:t>
            </a:r>
            <a:r>
              <a:rPr lang="en-US" sz="2800" dirty="0">
                <a:latin typeface="Arial Narrow"/>
                <a:cs typeface="Arial Narrow"/>
              </a:rPr>
              <a:t> “Sit at my right hand until I make your enemies a footstool for your feet</a:t>
            </a:r>
            <a:r>
              <a:rPr lang="en-US" sz="2800" dirty="0" smtClean="0">
                <a:latin typeface="Arial Narrow"/>
                <a:cs typeface="Arial Narrow"/>
              </a:rPr>
              <a:t>”(</a:t>
            </a:r>
            <a:r>
              <a:rPr lang="en-US" sz="2800" dirty="0">
                <a:latin typeface="Arial Narrow"/>
                <a:cs typeface="Arial Narrow"/>
              </a:rPr>
              <a:t>Ps.110:1). Christ is now at the Father’s right hand(place of honor). The angels today are serving us. He is greater than the law.</a:t>
            </a:r>
          </a:p>
          <a:p>
            <a:r>
              <a:rPr lang="en-US" sz="2800" b="1" dirty="0">
                <a:latin typeface="Arial Narrow"/>
                <a:cs typeface="Arial Narrow"/>
              </a:rPr>
              <a:t>Application:</a:t>
            </a:r>
            <a:r>
              <a:rPr lang="en-US" sz="2800" dirty="0">
                <a:latin typeface="Arial Narrow"/>
                <a:cs typeface="Arial Narrow"/>
              </a:rPr>
              <a:t> Here is evidence that Christ is greater than angels. You cannot ignore this evidence, </a:t>
            </a:r>
            <a:r>
              <a:rPr lang="en-US" sz="2800" dirty="0" smtClean="0">
                <a:latin typeface="Arial Narrow"/>
                <a:cs typeface="Arial Narrow"/>
              </a:rPr>
              <a:t>instead </a:t>
            </a:r>
            <a:r>
              <a:rPr lang="en-US" sz="2800" dirty="0">
                <a:latin typeface="Arial Narrow"/>
                <a:cs typeface="Arial Narrow"/>
              </a:rPr>
              <a:t>let it affirm your faith in Christ.</a:t>
            </a:r>
          </a:p>
        </p:txBody>
      </p:sp>
      <p:sp>
        <p:nvSpPr>
          <p:cNvPr id="4" name="Rectangle 3"/>
          <p:cNvSpPr/>
          <p:nvPr/>
        </p:nvSpPr>
        <p:spPr>
          <a:xfrm>
            <a:off x="0" y="-7906"/>
            <a:ext cx="9144000" cy="184071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1815882"/>
          </a:xfrm>
          <a:prstGeom prst="rect">
            <a:avLst/>
          </a:prstGeom>
          <a:noFill/>
        </p:spPr>
        <p:txBody>
          <a:bodyPr wrap="square" rtlCol="0">
            <a:spAutoFit/>
          </a:bodyPr>
          <a:lstStyle/>
          <a:p>
            <a:pPr marL="514350" indent="-514350">
              <a:buAutoNum type="arabicPeriod"/>
            </a:pPr>
            <a:r>
              <a:rPr lang="zh-CN" altLang="en-US" sz="2800" b="1" dirty="0">
                <a:solidFill>
                  <a:srgbClr val="FF0000"/>
                </a:solidFill>
                <a:latin typeface="华文细黑"/>
                <a:ea typeface="华文细黑"/>
                <a:cs typeface="华文细黑"/>
              </a:rPr>
              <a:t>确认之事</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基督比天使更大</a:t>
            </a:r>
            <a:r>
              <a:rPr lang="en-US" sz="2800" b="1" dirty="0">
                <a:solidFill>
                  <a:srgbClr val="FF0000"/>
                </a:solidFill>
                <a:latin typeface="Arial Narrow"/>
                <a:cs typeface="Arial Narrow"/>
              </a:rPr>
              <a:t>(1:4-14)</a:t>
            </a:r>
            <a:r>
              <a:rPr lang="en-US" sz="2800" b="1" dirty="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从旧约有七个引语肯定我们的信仰。</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a:t>
            </a:r>
            <a:r>
              <a:rPr lang="en-US" sz="2800" b="1" dirty="0">
                <a:latin typeface="Arial Narrow"/>
                <a:cs typeface="Arial Narrow"/>
              </a:rPr>
              <a:t>. Affirmation: Christ is greater than angels (1:4-14).</a:t>
            </a:r>
            <a:r>
              <a:rPr lang="en-US" sz="2800" dirty="0">
                <a:latin typeface="Arial Narrow"/>
                <a:cs typeface="Arial Narrow"/>
              </a:rPr>
              <a:t> There are 7 quotations from the OT are cited to affirm our beliefs.</a:t>
            </a:r>
          </a:p>
        </p:txBody>
      </p:sp>
    </p:spTree>
    <p:extLst>
      <p:ext uri="{BB962C8B-B14F-4D97-AF65-F5344CB8AC3E}">
        <p14:creationId xmlns:p14="http://schemas.microsoft.com/office/powerpoint/2010/main" val="2730356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69080"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11" name="Rectangle 10"/>
          <p:cNvSpPr/>
          <p:nvPr/>
        </p:nvSpPr>
        <p:spPr>
          <a:xfrm>
            <a:off x="0" y="772281"/>
            <a:ext cx="9144000"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这个目标是鼓励所有的读者专心听神的话和遵守它。神并没有坐在一边并允许他的儿女叛逆祂。祂继续不断的说话并且当需要时，祂管教属于祂的。祂鼓励基督徒专心他们从主接受大的救恩。我们却忽略神的话，祷告，跟其它屬神的人敬拜（</a:t>
            </a:r>
            <a:r>
              <a:rPr lang="en-US" altLang="zh-CN" sz="2800" dirty="0" smtClean="0">
                <a:solidFill>
                  <a:srgbClr val="FF0000"/>
                </a:solidFill>
                <a:latin typeface="华文细黑"/>
                <a:ea typeface="华文细黑"/>
                <a:cs typeface="华文细黑"/>
              </a:rPr>
              <a:t>10:25</a:t>
            </a:r>
            <a:r>
              <a:rPr lang="zh-CN" altLang="en-US" sz="2800" dirty="0" smtClean="0">
                <a:solidFill>
                  <a:srgbClr val="FF0000"/>
                </a:solidFill>
                <a:latin typeface="华文细黑"/>
                <a:ea typeface="华文细黑"/>
                <a:cs typeface="华文细黑"/>
              </a:rPr>
              <a:t>）。锚并没有移动；但是我们有。</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The </a:t>
            </a:r>
            <a:r>
              <a:rPr lang="en-US" sz="2800" dirty="0">
                <a:latin typeface="Arial Narrow"/>
                <a:cs typeface="Arial Narrow"/>
              </a:rPr>
              <a:t>purpose is to encourage all readers to pay attention to God’s Word and obey it. God does not sit idly by and permit His children to rebel against Him. He will continue to speak and when necessary, He chastens His own. He was encouraging Christians to pay attention to the great salvation they have received from the Lord. We neglect God’s Word, prayer, worship with God’s </a:t>
            </a:r>
            <a:r>
              <a:rPr lang="en-US" sz="2800" dirty="0" smtClean="0">
                <a:latin typeface="Arial Narrow"/>
                <a:cs typeface="Arial Narrow"/>
              </a:rPr>
              <a:t>people				   (</a:t>
            </a:r>
            <a:r>
              <a:rPr lang="en-US" sz="2800" dirty="0">
                <a:latin typeface="Arial Narrow"/>
                <a:cs typeface="Arial Narrow"/>
              </a:rPr>
              <a:t>10:25). The anchor does not move; we </a:t>
            </a:r>
            <a:r>
              <a:rPr lang="en-US" sz="2800" dirty="0" smtClean="0">
                <a:latin typeface="Arial Narrow"/>
                <a:cs typeface="Arial Narrow"/>
              </a:rPr>
              <a:t>do.</a:t>
            </a:r>
            <a:endParaRPr lang="en-US" sz="2800" dirty="0">
              <a:latin typeface="Arial Narrow"/>
              <a:cs typeface="Arial Narrow"/>
            </a:endParaRP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954107"/>
          </a:xfrm>
          <a:prstGeom prst="rect">
            <a:avLst/>
          </a:prstGeom>
          <a:noFill/>
        </p:spPr>
        <p:txBody>
          <a:bodyPr wrap="square" rtlCol="0">
            <a:spAutoFit/>
          </a:bodyPr>
          <a:lstStyle/>
          <a:p>
            <a:r>
              <a:rPr lang="en-US" sz="2800" b="1" dirty="0">
                <a:solidFill>
                  <a:srgbClr val="FF0000"/>
                </a:solidFill>
                <a:latin typeface="华文细黑"/>
                <a:ea typeface="华文细黑"/>
                <a:cs typeface="华文细黑"/>
              </a:rPr>
              <a:t>2. </a:t>
            </a:r>
            <a:r>
              <a:rPr lang="zh-CN" altLang="en-US" sz="2800" b="1" dirty="0" smtClean="0">
                <a:solidFill>
                  <a:srgbClr val="FF0000"/>
                </a:solidFill>
                <a:latin typeface="华文细黑"/>
                <a:ea typeface="华文细黑"/>
                <a:cs typeface="华文细黑"/>
              </a:rPr>
              <a:t>警告：听道而且不偏离正道（</a:t>
            </a:r>
            <a:r>
              <a:rPr lang="en-US" sz="2800" b="1" dirty="0" smtClean="0">
                <a:solidFill>
                  <a:srgbClr val="FF0000"/>
                </a:solidFill>
                <a:latin typeface="华文细黑"/>
                <a:ea typeface="华文细黑"/>
                <a:cs typeface="华文细黑"/>
              </a:rPr>
              <a:t>2:</a:t>
            </a:r>
            <a:r>
              <a:rPr lang="en-US" altLang="zh-CN" sz="2800" b="1" dirty="0">
                <a:solidFill>
                  <a:srgbClr val="FF0000"/>
                </a:solidFill>
                <a:latin typeface="华文细黑"/>
                <a:ea typeface="华文细黑"/>
                <a:cs typeface="华文细黑"/>
              </a:rPr>
              <a:t>1</a:t>
            </a:r>
            <a:r>
              <a:rPr lang="en-US" sz="2800" b="1" dirty="0" smtClean="0">
                <a:solidFill>
                  <a:srgbClr val="FF0000"/>
                </a:solidFill>
                <a:latin typeface="华文细黑"/>
                <a:ea typeface="华文细黑"/>
                <a:cs typeface="华文细黑"/>
              </a:rPr>
              <a:t>-4</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a:latin typeface="Arial Narrow"/>
                <a:cs typeface="Arial Narrow"/>
              </a:rPr>
              <a:t>2. Admonition: Heed the Word and don’t drift (2:1-4).</a:t>
            </a:r>
            <a:r>
              <a:rPr lang="en-US" sz="2800" dirty="0">
                <a:latin typeface="Arial Narrow"/>
                <a:cs typeface="Arial Narrow"/>
              </a:rPr>
              <a:t> </a:t>
            </a:r>
            <a:endParaRPr lang="en-US" sz="2800" dirty="0"/>
          </a:p>
        </p:txBody>
      </p:sp>
      <p:pic>
        <p:nvPicPr>
          <p:cNvPr id="2" name="Picture 1"/>
          <p:cNvPicPr>
            <a:picLocks noChangeAspect="1"/>
          </p:cNvPicPr>
          <p:nvPr/>
        </p:nvPicPr>
        <p:blipFill>
          <a:blip r:embed="rId3"/>
          <a:stretch>
            <a:fillRect/>
          </a:stretch>
        </p:blipFill>
        <p:spPr>
          <a:xfrm>
            <a:off x="6265447" y="5107613"/>
            <a:ext cx="2027165" cy="1756876"/>
          </a:xfrm>
          <a:prstGeom prst="rect">
            <a:avLst/>
          </a:prstGeom>
        </p:spPr>
      </p:pic>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69080"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6253129" y="-42744"/>
            <a:ext cx="2967829" cy="6358804"/>
          </a:xfrm>
          <a:prstGeom prst="rect">
            <a:avLst/>
          </a:prstGeom>
        </p:spPr>
      </p:pic>
      <p:sp>
        <p:nvSpPr>
          <p:cNvPr id="5" name="Rectangle 4"/>
          <p:cNvSpPr/>
          <p:nvPr/>
        </p:nvSpPr>
        <p:spPr>
          <a:xfrm>
            <a:off x="-12409" y="-81232"/>
            <a:ext cx="6592626" cy="7109637"/>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应用</a:t>
            </a:r>
            <a:r>
              <a:rPr lang="zh-CN" altLang="en-US" sz="2400" dirty="0" smtClean="0">
                <a:solidFill>
                  <a:srgbClr val="FF0000"/>
                </a:solidFill>
                <a:latin typeface="华文细黑"/>
                <a:ea typeface="华文细黑"/>
                <a:cs typeface="华文细黑"/>
              </a:rPr>
              <a:t>：“来阿，祢这万福泉源”（＃</a:t>
            </a:r>
            <a:r>
              <a:rPr lang="en-US" altLang="zh-CN" sz="2400" dirty="0" smtClean="0">
                <a:solidFill>
                  <a:srgbClr val="FF0000"/>
                </a:solidFill>
                <a:latin typeface="华文细黑"/>
                <a:ea typeface="华文细黑"/>
                <a:cs typeface="华文细黑"/>
              </a:rPr>
              <a:t>195</a:t>
            </a:r>
            <a:r>
              <a:rPr lang="zh-CN" altLang="en-US" sz="2400" dirty="0" smtClean="0">
                <a:solidFill>
                  <a:srgbClr val="FF0000"/>
                </a:solidFill>
                <a:latin typeface="华文细黑"/>
                <a:ea typeface="华文细黑"/>
                <a:cs typeface="华文细黑"/>
              </a:rPr>
              <a:t>）由</a:t>
            </a:r>
            <a:r>
              <a:rPr lang="en-US" altLang="zh-CN" sz="2400" dirty="0" smtClean="0">
                <a:solidFill>
                  <a:srgbClr val="FF0000"/>
                </a:solidFill>
                <a:latin typeface="华文细黑"/>
                <a:ea typeface="华文细黑"/>
                <a:cs typeface="华文细黑"/>
              </a:rPr>
              <a:t>Robert Robinson </a:t>
            </a:r>
            <a:r>
              <a:rPr lang="zh-CN" altLang="en-US" sz="2400" dirty="0" smtClean="0">
                <a:solidFill>
                  <a:srgbClr val="FF0000"/>
                </a:solidFill>
                <a:latin typeface="华文细黑"/>
                <a:ea typeface="华文细黑"/>
                <a:cs typeface="华文细黑"/>
              </a:rPr>
              <a:t>（在</a:t>
            </a:r>
            <a:r>
              <a:rPr lang="en-US" altLang="zh-CN" sz="2400" dirty="0" smtClean="0">
                <a:solidFill>
                  <a:srgbClr val="FF0000"/>
                </a:solidFill>
                <a:latin typeface="华文细黑"/>
                <a:ea typeface="华文细黑"/>
                <a:cs typeface="华文细黑"/>
              </a:rPr>
              <a:t>1758</a:t>
            </a:r>
            <a:r>
              <a:rPr lang="zh-CN" altLang="en-US" sz="2400" dirty="0" smtClean="0">
                <a:solidFill>
                  <a:srgbClr val="FF0000"/>
                </a:solidFill>
                <a:latin typeface="华文细黑"/>
                <a:ea typeface="华文细黑"/>
                <a:cs typeface="华文细黑"/>
              </a:rPr>
              <a:t>年）写了曲谱。他听乔治</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怀特菲尔德讲道被归正，但是以后他偏离了主。他忽略了属灵的事以致他走上偏路。为了心里平安，他开始旅行。他遇到了一个年轻的女孩问他这首诗歌如何。他跪下承认他是谁并他怎么偏离主。她安慰他“怜悯江河”还会流出来。</a:t>
            </a:r>
            <a:r>
              <a:rPr lang="en-US" altLang="zh-CN" sz="2400" dirty="0" smtClean="0">
                <a:solidFill>
                  <a:srgbClr val="FF0000"/>
                </a:solidFill>
                <a:latin typeface="华文细黑"/>
                <a:ea typeface="华文细黑"/>
                <a:cs typeface="华文细黑"/>
              </a:rPr>
              <a:t>Robinson </a:t>
            </a:r>
            <a:r>
              <a:rPr lang="zh-CN" altLang="en-US" sz="2400" dirty="0" smtClean="0">
                <a:solidFill>
                  <a:srgbClr val="FF0000"/>
                </a:solidFill>
                <a:latin typeface="华文细黑"/>
                <a:ea typeface="华文细黑"/>
                <a:cs typeface="华文细黑"/>
              </a:rPr>
              <a:t>被恢复。“信心有风险的，但是不信会致死的”（</a:t>
            </a:r>
            <a:r>
              <a:rPr lang="en-US" altLang="zh-CN" sz="2400" dirty="0" smtClean="0">
                <a:solidFill>
                  <a:srgbClr val="FF0000"/>
                </a:solidFill>
                <a:latin typeface="华文细黑"/>
                <a:ea typeface="华文细黑"/>
                <a:cs typeface="华文细黑"/>
              </a:rPr>
              <a:t>Jack Graham</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sz="2400" b="1" dirty="0">
                <a:latin typeface="Arial Narrow"/>
                <a:cs typeface="Arial Narrow"/>
              </a:rPr>
              <a:t>Application</a:t>
            </a:r>
            <a:r>
              <a:rPr lang="en-US" sz="2400" b="1" dirty="0" smtClean="0">
                <a:latin typeface="Arial Narrow"/>
                <a:cs typeface="Arial Narrow"/>
              </a:rPr>
              <a:t>:</a:t>
            </a:r>
            <a:r>
              <a:rPr lang="en-US" sz="2400" dirty="0" smtClean="0">
                <a:latin typeface="Arial Narrow"/>
                <a:cs typeface="Arial Narrow"/>
              </a:rPr>
              <a:t>“</a:t>
            </a:r>
            <a:r>
              <a:rPr lang="en-US" sz="2400" dirty="0" err="1">
                <a:latin typeface="Arial Narrow"/>
                <a:cs typeface="Arial Narrow"/>
              </a:rPr>
              <a:t>Come</a:t>
            </a:r>
            <a:r>
              <a:rPr lang="en-US" sz="2400" dirty="0" err="1" smtClean="0">
                <a:latin typeface="Arial Narrow"/>
                <a:cs typeface="Arial Narrow"/>
              </a:rPr>
              <a:t>,Thou</a:t>
            </a:r>
            <a:r>
              <a:rPr lang="en-US" sz="2400" dirty="0" smtClean="0">
                <a:latin typeface="Arial Narrow"/>
                <a:cs typeface="Arial Narrow"/>
              </a:rPr>
              <a:t> </a:t>
            </a:r>
            <a:r>
              <a:rPr lang="en-US" sz="2400" dirty="0">
                <a:latin typeface="Arial Narrow"/>
                <a:cs typeface="Arial Narrow"/>
              </a:rPr>
              <a:t>Fount of Every Blessing</a:t>
            </a:r>
            <a:r>
              <a:rPr lang="en-US" sz="2400" dirty="0" smtClean="0">
                <a:latin typeface="Arial Narrow"/>
                <a:cs typeface="Arial Narrow"/>
              </a:rPr>
              <a:t>”(</a:t>
            </a:r>
            <a:r>
              <a:rPr lang="en-US" sz="2400" dirty="0">
                <a:latin typeface="Arial Narrow"/>
                <a:cs typeface="Arial Narrow"/>
              </a:rPr>
              <a:t>#195) was composed by Robert </a:t>
            </a:r>
            <a:r>
              <a:rPr lang="en-US" sz="2400" dirty="0" smtClean="0">
                <a:latin typeface="Arial Narrow"/>
                <a:cs typeface="Arial Narrow"/>
              </a:rPr>
              <a:t>Robinson(</a:t>
            </a:r>
            <a:r>
              <a:rPr lang="en-US" sz="2400" dirty="0">
                <a:latin typeface="Arial Narrow"/>
                <a:cs typeface="Arial Narrow"/>
              </a:rPr>
              <a:t>1758). </a:t>
            </a:r>
            <a:r>
              <a:rPr lang="en-US" sz="2400" dirty="0" smtClean="0">
                <a:latin typeface="Arial Narrow"/>
                <a:cs typeface="Arial Narrow"/>
              </a:rPr>
              <a:t>He </a:t>
            </a:r>
            <a:r>
              <a:rPr lang="en-US" sz="2400" dirty="0">
                <a:latin typeface="Arial Narrow"/>
                <a:cs typeface="Arial Narrow"/>
              </a:rPr>
              <a:t>was </a:t>
            </a:r>
            <a:r>
              <a:rPr lang="en-US" sz="2400" dirty="0" smtClean="0">
                <a:latin typeface="Arial Narrow"/>
                <a:cs typeface="Arial Narrow"/>
              </a:rPr>
              <a:t>con</a:t>
            </a:r>
            <a:r>
              <a:rPr lang="en-US" sz="2400" dirty="0">
                <a:latin typeface="Arial Narrow"/>
                <a:cs typeface="Arial Narrow"/>
              </a:rPr>
              <a:t>-</a:t>
            </a:r>
            <a:r>
              <a:rPr lang="en-US" sz="2400" dirty="0" err="1" smtClean="0">
                <a:latin typeface="Arial Narrow"/>
                <a:cs typeface="Arial Narrow"/>
              </a:rPr>
              <a:t>verted</a:t>
            </a:r>
            <a:r>
              <a:rPr lang="en-US" sz="2400" dirty="0" smtClean="0">
                <a:latin typeface="Arial Narrow"/>
                <a:cs typeface="Arial Narrow"/>
              </a:rPr>
              <a:t> </a:t>
            </a:r>
            <a:r>
              <a:rPr lang="en-US" sz="2400" dirty="0">
                <a:latin typeface="Arial Narrow"/>
                <a:cs typeface="Arial Narrow"/>
              </a:rPr>
              <a:t>under the preaching of George Whitefield, but later he drifted from the </a:t>
            </a:r>
            <a:r>
              <a:rPr lang="en-US" sz="2400" dirty="0" err="1">
                <a:latin typeface="Arial Narrow"/>
                <a:cs typeface="Arial Narrow"/>
              </a:rPr>
              <a:t>Lord.His</a:t>
            </a:r>
            <a:r>
              <a:rPr lang="en-US" sz="2400" dirty="0">
                <a:latin typeface="Arial Narrow"/>
                <a:cs typeface="Arial Narrow"/>
              </a:rPr>
              <a:t> neglect of spiritual things lead him </a:t>
            </a:r>
            <a:r>
              <a:rPr lang="en-US" sz="2400" dirty="0" err="1" smtClean="0">
                <a:latin typeface="Arial Narrow"/>
                <a:cs typeface="Arial Narrow"/>
              </a:rPr>
              <a:t>astray.In</a:t>
            </a:r>
            <a:r>
              <a:rPr lang="en-US" sz="2400" dirty="0" smtClean="0">
                <a:latin typeface="Arial Narrow"/>
                <a:cs typeface="Arial Narrow"/>
              </a:rPr>
              <a:t> </a:t>
            </a:r>
            <a:r>
              <a:rPr lang="en-US" sz="2400" dirty="0">
                <a:latin typeface="Arial Narrow"/>
                <a:cs typeface="Arial Narrow"/>
              </a:rPr>
              <a:t>an attempt to find peace, he began to travel. He met a young woman who asked him what he thought of this hymn. He broke down and confessed who he was and how he had been living away from the Lord. “Streams of mercy” are still flowing she assured him. Robinson was restored. “Faith is </a:t>
            </a:r>
            <a:r>
              <a:rPr lang="en-US" sz="2400" dirty="0" err="1">
                <a:latin typeface="Arial Narrow"/>
                <a:cs typeface="Arial Narrow"/>
              </a:rPr>
              <a:t>risky</a:t>
            </a:r>
            <a:r>
              <a:rPr lang="en-US" sz="2400" dirty="0" err="1" smtClean="0">
                <a:latin typeface="Arial Narrow"/>
                <a:cs typeface="Arial Narrow"/>
              </a:rPr>
              <a:t>,but</a:t>
            </a:r>
            <a:r>
              <a:rPr lang="en-US" sz="2400" dirty="0" smtClean="0">
                <a:latin typeface="Arial Narrow"/>
                <a:cs typeface="Arial Narrow"/>
              </a:rPr>
              <a:t> </a:t>
            </a:r>
            <a:r>
              <a:rPr lang="en-US" sz="2400" dirty="0">
                <a:latin typeface="Arial Narrow"/>
                <a:cs typeface="Arial Narrow"/>
              </a:rPr>
              <a:t>unbelief is deadly</a:t>
            </a:r>
            <a:r>
              <a:rPr lang="en-US" sz="2400" dirty="0" smtClean="0">
                <a:latin typeface="Arial Narrow"/>
                <a:cs typeface="Arial Narrow"/>
              </a:rPr>
              <a:t>”(</a:t>
            </a:r>
            <a:r>
              <a:rPr lang="en-US" sz="2400" dirty="0" err="1" smtClean="0">
                <a:latin typeface="Arial Narrow"/>
                <a:cs typeface="Arial Narrow"/>
              </a:rPr>
              <a:t>J</a:t>
            </a:r>
            <a:r>
              <a:rPr lang="en-US" sz="2400" dirty="0" err="1">
                <a:latin typeface="Arial Narrow"/>
                <a:cs typeface="Arial Narrow"/>
              </a:rPr>
              <a:t>.</a:t>
            </a:r>
            <a:r>
              <a:rPr lang="en-US" sz="2400" dirty="0" err="1" smtClean="0">
                <a:latin typeface="Arial Narrow"/>
                <a:cs typeface="Arial Narrow"/>
              </a:rPr>
              <a:t>Graham</a:t>
            </a:r>
            <a:r>
              <a:rPr lang="en-US" sz="2400" dirty="0">
                <a:latin typeface="Arial Narrow"/>
                <a:cs typeface="Arial Narrow"/>
              </a:rPr>
              <a:t>).</a:t>
            </a:r>
          </a:p>
        </p:txBody>
      </p:sp>
    </p:spTree>
    <p:extLst>
      <p:ext uri="{BB962C8B-B14F-4D97-AF65-F5344CB8AC3E}">
        <p14:creationId xmlns:p14="http://schemas.microsoft.com/office/powerpoint/2010/main" val="2334581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40547"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
        <p:nvSpPr>
          <p:cNvPr id="11" name="Rectangle 10"/>
          <p:cNvSpPr/>
          <p:nvPr/>
        </p:nvSpPr>
        <p:spPr>
          <a:xfrm>
            <a:off x="6831" y="829154"/>
            <a:ext cx="9137169" cy="5693867"/>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A. </a:t>
            </a:r>
            <a:r>
              <a:rPr lang="zh-CN" altLang="en-US" sz="2800" b="1" dirty="0" smtClean="0">
                <a:solidFill>
                  <a:srgbClr val="FF0000"/>
                </a:solidFill>
                <a:latin typeface="华文细黑"/>
                <a:ea typeface="华文细黑"/>
                <a:cs typeface="华文细黑"/>
              </a:rPr>
              <a:t>基督的人格</a:t>
            </a:r>
            <a:r>
              <a:rPr lang="zh-TW" altLang="en-US" sz="2800" dirty="0" smtClean="0">
                <a:solidFill>
                  <a:srgbClr val="FF0000"/>
                </a:solidFill>
                <a:latin typeface="华文细黑"/>
                <a:ea typeface="华文细黑"/>
                <a:cs typeface="华文细黑"/>
              </a:rPr>
              <a:t>使</a:t>
            </a:r>
            <a:r>
              <a:rPr lang="zh-CN" altLang="en-US" sz="2800" dirty="0">
                <a:solidFill>
                  <a:srgbClr val="FF0000"/>
                </a:solidFill>
                <a:latin typeface="华文细黑"/>
                <a:ea typeface="华文细黑"/>
                <a:cs typeface="华文细黑"/>
              </a:rPr>
              <a:t>祂</a:t>
            </a:r>
            <a:r>
              <a:rPr lang="zh-TW" altLang="en-US" sz="2800" dirty="0" smtClean="0">
                <a:solidFill>
                  <a:srgbClr val="FF0000"/>
                </a:solidFill>
                <a:latin typeface="华文细黑"/>
                <a:ea typeface="华文细黑"/>
                <a:cs typeface="华文细黑"/>
              </a:rPr>
              <a:t>重拾人</a:t>
            </a:r>
            <a:r>
              <a:rPr lang="zh-CN" altLang="en-US" sz="2800" dirty="0" smtClean="0">
                <a:solidFill>
                  <a:srgbClr val="FF0000"/>
                </a:solidFill>
                <a:latin typeface="华文细黑"/>
                <a:ea typeface="华文细黑"/>
                <a:cs typeface="华文细黑"/>
              </a:rPr>
              <a:t>所</a:t>
            </a:r>
            <a:r>
              <a:rPr lang="zh-TW" altLang="en-US" sz="2800" dirty="0" smtClean="0">
                <a:solidFill>
                  <a:srgbClr val="FF0000"/>
                </a:solidFill>
                <a:latin typeface="华文细黑"/>
                <a:ea typeface="华文细黑"/>
                <a:cs typeface="华文细黑"/>
              </a:rPr>
              <a:t>丢失</a:t>
            </a:r>
            <a:r>
              <a:rPr lang="zh-CN" altLang="en-US" sz="2800" dirty="0" smtClean="0">
                <a:solidFill>
                  <a:srgbClr val="FF0000"/>
                </a:solidFill>
                <a:latin typeface="华文细黑"/>
                <a:ea typeface="华文细黑"/>
                <a:cs typeface="华文细黑"/>
              </a:rPr>
              <a:t>的统治权</a:t>
            </a:r>
            <a:r>
              <a:rPr lang="en-US" altLang="zh-TW" sz="2800" dirty="0" smtClean="0">
                <a:solidFill>
                  <a:srgbClr val="FF0000"/>
                </a:solidFill>
                <a:latin typeface="华文细黑"/>
                <a:ea typeface="华文细黑"/>
                <a:cs typeface="华文细黑"/>
              </a:rPr>
              <a:t>(2:5-9)</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人算什么，你竟顾念他，世人算什么，你竟眷顾他</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你叫他比天使微小一点</a:t>
            </a:r>
            <a:r>
              <a:rPr lang="zh-TW" altLang="en-US" sz="2800" dirty="0" smtClean="0">
                <a:solidFill>
                  <a:srgbClr val="FF0000"/>
                </a:solidFill>
                <a:latin typeface="华文细黑"/>
                <a:ea typeface="华文细黑"/>
                <a:cs typeface="华文细黑"/>
              </a:rPr>
              <a:t>，赐他荣耀尊贵为冠冕</a:t>
            </a:r>
            <a:r>
              <a:rPr lang="zh-TW" altLang="en-US" sz="2800" dirty="0">
                <a:solidFill>
                  <a:srgbClr val="FF0000"/>
                </a:solidFill>
                <a:latin typeface="华文细黑"/>
                <a:ea typeface="华文细黑"/>
                <a:cs typeface="华文细黑"/>
              </a:rPr>
              <a:t>，并将你手所造的都派他管理</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叫万物都服在他的</a:t>
            </a:r>
            <a:r>
              <a:rPr lang="zh-TW" altLang="en-US" sz="2800" dirty="0" smtClean="0">
                <a:solidFill>
                  <a:srgbClr val="FF0000"/>
                </a:solidFill>
                <a:latin typeface="华文细黑"/>
                <a:ea typeface="华文细黑"/>
                <a:cs typeface="华文细黑"/>
              </a:rPr>
              <a:t>脚下（</a:t>
            </a:r>
            <a:r>
              <a:rPr lang="zh-CN" altLang="en-US" sz="2800" dirty="0" smtClean="0">
                <a:solidFill>
                  <a:srgbClr val="FF0000"/>
                </a:solidFill>
                <a:latin typeface="华文细黑"/>
                <a:ea typeface="华文细黑"/>
                <a:cs typeface="华文细黑"/>
              </a:rPr>
              <a:t>诗篇</a:t>
            </a:r>
            <a:r>
              <a:rPr lang="en-US" altLang="zh-CN" sz="2800" dirty="0" smtClean="0">
                <a:solidFill>
                  <a:srgbClr val="FF0000"/>
                </a:solidFill>
                <a:latin typeface="华文细黑"/>
                <a:ea typeface="华文细黑"/>
                <a:cs typeface="华文细黑"/>
              </a:rPr>
              <a:t>8:4-6</a:t>
            </a:r>
            <a:r>
              <a:rPr lang="zh-CN" altLang="en-US" sz="2800" dirty="0" smtClean="0">
                <a:solidFill>
                  <a:srgbClr val="FF0000"/>
                </a:solidFill>
                <a:latin typeface="华文细黑"/>
                <a:ea typeface="华文细黑"/>
                <a:cs typeface="华文细黑"/>
              </a:rPr>
              <a:t>）。人被创造比</a:t>
            </a:r>
            <a:r>
              <a:rPr lang="zh-TW" altLang="en-US" sz="2800" dirty="0" smtClean="0">
                <a:solidFill>
                  <a:srgbClr val="FF0000"/>
                </a:solidFill>
                <a:latin typeface="华文细黑"/>
                <a:ea typeface="华文细黑"/>
                <a:cs typeface="华文细黑"/>
              </a:rPr>
              <a:t>天使微小一点</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但是人的特权将比天使高来管理这将来的世界。惟独见那成为比天使小一点的耶稣（</a:t>
            </a:r>
            <a:r>
              <a:rPr lang="en-US" altLang="zh-CN" sz="2800" dirty="0" smtClean="0">
                <a:solidFill>
                  <a:srgbClr val="FF0000"/>
                </a:solidFill>
                <a:latin typeface="华文细黑"/>
                <a:ea typeface="华文细黑"/>
                <a:cs typeface="华文细黑"/>
              </a:rPr>
              <a:t>2:</a:t>
            </a:r>
            <a:r>
              <a:rPr lang="zh-CN" altLang="en-US" sz="2800" dirty="0" smtClean="0">
                <a:solidFill>
                  <a:srgbClr val="FF0000"/>
                </a:solidFill>
                <a:latin typeface="华文细黑"/>
                <a:ea typeface="华文细黑"/>
                <a:cs typeface="华文细黑"/>
              </a:rPr>
              <a:t>9）。</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A. Christ’s </a:t>
            </a:r>
            <a:r>
              <a:rPr lang="en-US" sz="2800" b="1" dirty="0">
                <a:latin typeface="Arial Narrow"/>
                <a:cs typeface="Arial Narrow"/>
              </a:rPr>
              <a:t>humanity enabled Him to regain man’s lost </a:t>
            </a:r>
            <a:r>
              <a:rPr lang="en-US" sz="2800" b="1" dirty="0" smtClean="0">
                <a:latin typeface="Arial Narrow"/>
                <a:cs typeface="Arial Narrow"/>
              </a:rPr>
              <a:t>dominion (</a:t>
            </a:r>
            <a:r>
              <a:rPr lang="en-US" sz="2800" b="1" dirty="0">
                <a:latin typeface="Arial Narrow"/>
                <a:cs typeface="Arial Narrow"/>
              </a:rPr>
              <a:t>2:5-9).</a:t>
            </a:r>
            <a:r>
              <a:rPr lang="en-US" sz="2800" dirty="0">
                <a:latin typeface="Arial Narrow"/>
                <a:cs typeface="Arial Narrow"/>
              </a:rPr>
              <a:t>“What is mankind that you are mindful of </a:t>
            </a:r>
            <a:r>
              <a:rPr lang="en-US" sz="2800" dirty="0" err="1">
                <a:latin typeface="Arial Narrow"/>
                <a:cs typeface="Arial Narrow"/>
              </a:rPr>
              <a:t>them,a</a:t>
            </a:r>
            <a:r>
              <a:rPr lang="en-US" sz="2800" dirty="0">
                <a:latin typeface="Arial Narrow"/>
                <a:cs typeface="Arial Narrow"/>
              </a:rPr>
              <a:t> son of man that you care for him? You made them a little lower than the angels; you crowned them with glory and honor and put everything under their feet”(Ps.8:4-6)</a:t>
            </a:r>
            <a:r>
              <a:rPr lang="en-US" sz="2800" dirty="0" smtClean="0">
                <a:latin typeface="Arial Narrow"/>
                <a:cs typeface="Arial Narrow"/>
              </a:rPr>
              <a:t>.Man </a:t>
            </a:r>
            <a:r>
              <a:rPr lang="en-US" sz="2800" dirty="0">
                <a:latin typeface="Arial Narrow"/>
                <a:cs typeface="Arial Narrow"/>
              </a:rPr>
              <a:t>was </a:t>
            </a:r>
            <a:r>
              <a:rPr lang="en-US" sz="2800" dirty="0" err="1" smtClean="0">
                <a:latin typeface="Arial Narrow"/>
                <a:cs typeface="Arial Narrow"/>
              </a:rPr>
              <a:t>created“</a:t>
            </a:r>
            <a:r>
              <a:rPr lang="en-US" sz="2800" dirty="0" err="1">
                <a:latin typeface="Arial Narrow"/>
                <a:cs typeface="Arial Narrow"/>
              </a:rPr>
              <a:t>a</a:t>
            </a:r>
            <a:r>
              <a:rPr lang="en-US" sz="2800" dirty="0">
                <a:latin typeface="Arial Narrow"/>
                <a:cs typeface="Arial Narrow"/>
              </a:rPr>
              <a:t> little lower than the angels</a:t>
            </a:r>
            <a:r>
              <a:rPr lang="en-US" sz="2800" dirty="0" smtClean="0">
                <a:latin typeface="Arial Narrow"/>
                <a:cs typeface="Arial Narrow"/>
              </a:rPr>
              <a:t>” </a:t>
            </a:r>
          </a:p>
          <a:p>
            <a:r>
              <a:rPr lang="en-US" sz="2800" dirty="0" smtClean="0">
                <a:latin typeface="Arial Narrow"/>
                <a:cs typeface="Arial Narrow"/>
              </a:rPr>
              <a:t>(</a:t>
            </a:r>
            <a:r>
              <a:rPr lang="en-US" sz="2800" dirty="0">
                <a:latin typeface="Arial Narrow"/>
                <a:cs typeface="Arial Narrow"/>
              </a:rPr>
              <a:t>inferior to angels), but man was given privileges far higher than the angels to reign in “the world to come.” “But we see Jesus</a:t>
            </a:r>
            <a:r>
              <a:rPr lang="en-US" sz="2800" dirty="0" smtClean="0">
                <a:latin typeface="Arial Narrow"/>
                <a:cs typeface="Arial Narrow"/>
              </a:rPr>
              <a:t>” (</a:t>
            </a:r>
            <a:r>
              <a:rPr lang="en-US" sz="2800" dirty="0">
                <a:latin typeface="Arial Narrow"/>
                <a:cs typeface="Arial Narrow"/>
              </a:rPr>
              <a:t>2:9). </a:t>
            </a: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234" y="-71742"/>
            <a:ext cx="9077714" cy="954107"/>
          </a:xfrm>
          <a:prstGeom prst="rect">
            <a:avLst/>
          </a:prstGeom>
          <a:noFill/>
        </p:spPr>
        <p:txBody>
          <a:bodyPr wrap="square" rtlCol="0">
            <a:spAutoFit/>
          </a:bodyPr>
          <a:lstStyle/>
          <a:p>
            <a:r>
              <a:rPr lang="en-US" sz="2800" b="1" dirty="0">
                <a:solidFill>
                  <a:srgbClr val="FF0000"/>
                </a:solidFill>
              </a:rPr>
              <a:t>3. </a:t>
            </a:r>
            <a:r>
              <a:rPr lang="zh-CN" altLang="en-US" sz="2800" b="1" dirty="0" smtClean="0">
                <a:solidFill>
                  <a:srgbClr val="FF0000"/>
                </a:solidFill>
                <a:latin typeface="华文细黑"/>
                <a:ea typeface="华文细黑"/>
                <a:cs typeface="华文细黑"/>
              </a:rPr>
              <a:t>能力：基督比天使有更多的能力（</a:t>
            </a:r>
            <a:r>
              <a:rPr lang="en-US" sz="2800" b="1" dirty="0" smtClean="0">
                <a:solidFill>
                  <a:srgbClr val="FF0000"/>
                </a:solidFill>
                <a:latin typeface="华文细黑"/>
                <a:ea typeface="华文细黑"/>
                <a:cs typeface="华文细黑"/>
              </a:rPr>
              <a:t>2:</a:t>
            </a:r>
            <a:r>
              <a:rPr lang="en-US" sz="2800" b="1" dirty="0">
                <a:solidFill>
                  <a:srgbClr val="FF0000"/>
                </a:solidFill>
                <a:latin typeface="华文细黑"/>
                <a:ea typeface="华文细黑"/>
                <a:cs typeface="华文细黑"/>
              </a:rPr>
              <a:t>5</a:t>
            </a:r>
            <a:r>
              <a:rPr lang="en-US" sz="2800" b="1" dirty="0" smtClean="0">
                <a:solidFill>
                  <a:srgbClr val="FF0000"/>
                </a:solidFill>
                <a:latin typeface="华文细黑"/>
                <a:ea typeface="华文细黑"/>
                <a:cs typeface="华文细黑"/>
              </a:rPr>
              <a:t>-18</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a:latin typeface="Arial Narrow"/>
                <a:cs typeface="Arial Narrow"/>
              </a:rPr>
              <a:t>3. Ability: Christ is more able than angels(2:5-18).</a:t>
            </a:r>
            <a:r>
              <a:rPr lang="en-US" sz="2800" dirty="0">
                <a:latin typeface="Arial Narrow"/>
                <a:cs typeface="Arial Narrow"/>
              </a:rPr>
              <a:t> </a:t>
            </a:r>
          </a:p>
        </p:txBody>
      </p:sp>
    </p:spTree>
    <p:extLst>
      <p:ext uri="{BB962C8B-B14F-4D97-AF65-F5344CB8AC3E}">
        <p14:creationId xmlns:p14="http://schemas.microsoft.com/office/powerpoint/2010/main" val="1638134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40547"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
        <p:nvSpPr>
          <p:cNvPr id="11" name="Rectangle 10"/>
          <p:cNvSpPr/>
          <p:nvPr/>
        </p:nvSpPr>
        <p:spPr>
          <a:xfrm>
            <a:off x="6831" y="829154"/>
            <a:ext cx="9137169" cy="4832093"/>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B. </a:t>
            </a:r>
            <a:r>
              <a:rPr lang="zh-CN" altLang="en-US" sz="2800" b="1" dirty="0" smtClean="0">
                <a:solidFill>
                  <a:srgbClr val="FF0000"/>
                </a:solidFill>
                <a:latin typeface="华文细黑"/>
                <a:ea typeface="华文细黑"/>
                <a:cs typeface="华文细黑"/>
              </a:rPr>
              <a:t>基督的人格</a:t>
            </a:r>
            <a:r>
              <a:rPr lang="zh-TW" altLang="en-US" sz="2800" dirty="0" smtClean="0">
                <a:solidFill>
                  <a:srgbClr val="FF0000"/>
                </a:solidFill>
                <a:latin typeface="华文细黑"/>
                <a:ea typeface="华文细黑"/>
                <a:cs typeface="华文细黑"/>
              </a:rPr>
              <a:t>使</a:t>
            </a:r>
            <a:r>
              <a:rPr lang="zh-CN" altLang="en-US" sz="2800" dirty="0" smtClean="0">
                <a:solidFill>
                  <a:srgbClr val="FF0000"/>
                </a:solidFill>
                <a:latin typeface="华文细黑"/>
                <a:ea typeface="华文细黑"/>
                <a:cs typeface="华文细黑"/>
              </a:rPr>
              <a:t>祂带领更多的儿女到荣耀里。</a:t>
            </a:r>
            <a:r>
              <a:rPr lang="zh-TW" altLang="en-US" sz="2800" dirty="0">
                <a:solidFill>
                  <a:srgbClr val="FF0000"/>
                </a:solidFill>
                <a:latin typeface="华文细黑"/>
                <a:ea typeface="华文细黑"/>
                <a:cs typeface="华文细黑"/>
              </a:rPr>
              <a:t>救他们</a:t>
            </a:r>
            <a:r>
              <a:rPr lang="zh-TW" altLang="en-US" sz="2800" dirty="0" smtClean="0">
                <a:solidFill>
                  <a:srgbClr val="FF0000"/>
                </a:solidFill>
                <a:latin typeface="华文细黑"/>
                <a:ea typeface="华文细黑"/>
                <a:cs typeface="华文细黑"/>
              </a:rPr>
              <a:t>的元帅。</a:t>
            </a:r>
            <a:r>
              <a:rPr lang="zh-CN" altLang="en-US" sz="2800" dirty="0">
                <a:solidFill>
                  <a:srgbClr val="FF0000"/>
                </a:solidFill>
                <a:latin typeface="华文细黑"/>
                <a:ea typeface="华文细黑"/>
                <a:cs typeface="华文细黑"/>
              </a:rPr>
              <a:t>祂开路所以别人可以跟随</a:t>
            </a:r>
            <a:r>
              <a:rPr lang="zh-CN" altLang="en-US" sz="2800" dirty="0" smtClean="0">
                <a:solidFill>
                  <a:srgbClr val="FF0000"/>
                </a:solidFill>
                <a:latin typeface="华文细黑"/>
                <a:ea typeface="华文细黑"/>
                <a:cs typeface="华文细黑"/>
              </a:rPr>
              <a:t>他。基督撇下祂的荣耀成为一个人，</a:t>
            </a:r>
            <a:r>
              <a:rPr lang="zh-CN" altLang="en-US" sz="2800" dirty="0">
                <a:solidFill>
                  <a:srgbClr val="FF0000"/>
                </a:solidFill>
                <a:latin typeface="华文细黑"/>
                <a:ea typeface="华文细黑"/>
                <a:cs typeface="华文细黑"/>
              </a:rPr>
              <a:t>后来祂复活和升天得到祂</a:t>
            </a:r>
            <a:r>
              <a:rPr lang="zh-CN" altLang="en-US" sz="2800" dirty="0" smtClean="0">
                <a:solidFill>
                  <a:srgbClr val="FF0000"/>
                </a:solidFill>
                <a:latin typeface="华文细黑"/>
                <a:ea typeface="华文细黑"/>
                <a:cs typeface="华文细黑"/>
              </a:rPr>
              <a:t>的荣光。我们是祂的“兄弟姐妹”（诗篇</a:t>
            </a:r>
            <a:r>
              <a:rPr lang="en-US" altLang="zh-CN" sz="2800" dirty="0" smtClean="0">
                <a:solidFill>
                  <a:srgbClr val="FF0000"/>
                </a:solidFill>
                <a:latin typeface="华文细黑"/>
                <a:ea typeface="华文细黑"/>
                <a:cs typeface="华文细黑"/>
              </a:rPr>
              <a:t>22:22</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我要倚赖</a:t>
            </a:r>
            <a:r>
              <a:rPr lang="zh-CN" altLang="en-US" sz="2800" dirty="0">
                <a:solidFill>
                  <a:srgbClr val="FF0000"/>
                </a:solidFill>
                <a:latin typeface="华文细黑"/>
                <a:ea typeface="华文细黑"/>
                <a:cs typeface="华文细黑"/>
              </a:rPr>
              <a:t>祂</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又说，看哪，我与神所给</a:t>
            </a:r>
            <a:r>
              <a:rPr lang="zh-TW" altLang="en-US" sz="2800" dirty="0" smtClean="0">
                <a:solidFill>
                  <a:srgbClr val="FF0000"/>
                </a:solidFill>
                <a:latin typeface="华文细黑"/>
                <a:ea typeface="华文细黑"/>
                <a:cs typeface="华文细黑"/>
              </a:rPr>
              <a:t>我的儿女”（</a:t>
            </a:r>
            <a:r>
              <a:rPr lang="zh-CN" altLang="en-US" sz="2800" dirty="0" smtClean="0">
                <a:solidFill>
                  <a:srgbClr val="FF0000"/>
                </a:solidFill>
                <a:latin typeface="华文细黑"/>
                <a:ea typeface="华文细黑"/>
                <a:cs typeface="华文细黑"/>
              </a:rPr>
              <a:t>以赛亚书</a:t>
            </a:r>
            <a:r>
              <a:rPr lang="en-US" altLang="zh-CN" sz="2800" dirty="0" smtClean="0">
                <a:solidFill>
                  <a:srgbClr val="FF0000"/>
                </a:solidFill>
                <a:latin typeface="华文细黑"/>
                <a:ea typeface="华文细黑"/>
                <a:cs typeface="华文细黑"/>
              </a:rPr>
              <a:t>7:17-18</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B</a:t>
            </a:r>
            <a:r>
              <a:rPr lang="en-US" sz="2800" b="1" dirty="0">
                <a:latin typeface="Arial Narrow"/>
                <a:cs typeface="Arial Narrow"/>
              </a:rPr>
              <a:t>. Christ’s humanity enabled Him to bring many sons to </a:t>
            </a:r>
            <a:r>
              <a:rPr lang="en-US" sz="2800" b="1" dirty="0" smtClean="0">
                <a:latin typeface="Arial Narrow"/>
                <a:cs typeface="Arial Narrow"/>
              </a:rPr>
              <a:t>glory (</a:t>
            </a:r>
            <a:r>
              <a:rPr lang="en-US" sz="2800" b="1" dirty="0">
                <a:latin typeface="Arial Narrow"/>
                <a:cs typeface="Arial Narrow"/>
              </a:rPr>
              <a:t>2:10-13</a:t>
            </a:r>
            <a:r>
              <a:rPr lang="en-US" sz="2800" b="1" dirty="0" smtClean="0">
                <a:latin typeface="Arial Narrow"/>
                <a:cs typeface="Arial Narrow"/>
              </a:rPr>
              <a:t>).</a:t>
            </a:r>
            <a:r>
              <a:rPr lang="en-US" sz="2800" dirty="0" smtClean="0">
                <a:latin typeface="Arial Narrow"/>
                <a:cs typeface="Arial Narrow"/>
              </a:rPr>
              <a:t>He </a:t>
            </a:r>
            <a:r>
              <a:rPr lang="en-US" sz="2800" dirty="0">
                <a:latin typeface="Arial Narrow"/>
                <a:cs typeface="Arial Narrow"/>
              </a:rPr>
              <a:t>is the Captain(Pioneer) of </a:t>
            </a:r>
            <a:r>
              <a:rPr lang="en-US" sz="2800" dirty="0" err="1" smtClean="0">
                <a:latin typeface="Arial Narrow"/>
                <a:cs typeface="Arial Narrow"/>
              </a:rPr>
              <a:t>salvation.The</a:t>
            </a:r>
            <a:r>
              <a:rPr lang="en-US" sz="2800" dirty="0" smtClean="0">
                <a:latin typeface="Arial Narrow"/>
                <a:cs typeface="Arial Narrow"/>
              </a:rPr>
              <a:t> </a:t>
            </a:r>
            <a:r>
              <a:rPr lang="en-US" sz="2800" dirty="0">
                <a:latin typeface="Arial Narrow"/>
                <a:cs typeface="Arial Narrow"/>
              </a:rPr>
              <a:t>one who opens the way for others to follow. Christ gave up His glory to become man, He regained His glory when He arose and ascended to Heaven. We are His “brothers and sisters”(Ps.22:22). “I will put my trust in him…Here am I, and the children God has given me”(Isa.7:17-18). </a:t>
            </a: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234" y="-71742"/>
            <a:ext cx="9077714" cy="954107"/>
          </a:xfrm>
          <a:prstGeom prst="rect">
            <a:avLst/>
          </a:prstGeom>
          <a:noFill/>
        </p:spPr>
        <p:txBody>
          <a:bodyPr wrap="square" rtlCol="0">
            <a:spAutoFit/>
          </a:bodyPr>
          <a:lstStyle/>
          <a:p>
            <a:r>
              <a:rPr lang="en-US" sz="2800" b="1" dirty="0">
                <a:solidFill>
                  <a:srgbClr val="FF0000"/>
                </a:solidFill>
              </a:rPr>
              <a:t>3</a:t>
            </a:r>
            <a:r>
              <a:rPr lang="en-US" sz="2800" b="1" dirty="0" smtClean="0">
                <a:solidFill>
                  <a:srgbClr val="FF0000"/>
                </a:solidFill>
              </a:rPr>
              <a:t>.</a:t>
            </a:r>
            <a:r>
              <a:rPr lang="zh-CN" altLang="en-US" sz="2800" b="1" dirty="0">
                <a:solidFill>
                  <a:srgbClr val="FF0000"/>
                </a:solidFill>
                <a:latin typeface="华文细黑"/>
                <a:ea typeface="华文细黑"/>
                <a:cs typeface="华文细黑"/>
              </a:rPr>
              <a:t>能力：基督比天使有更多的能力（</a:t>
            </a:r>
            <a:r>
              <a:rPr lang="en-US" sz="2800" b="1" dirty="0">
                <a:solidFill>
                  <a:srgbClr val="FF0000"/>
                </a:solidFill>
                <a:latin typeface="华文细黑"/>
                <a:ea typeface="华文细黑"/>
                <a:cs typeface="华文细黑"/>
              </a:rPr>
              <a:t>2:5-18</a:t>
            </a:r>
            <a:r>
              <a:rPr lang="zh-CN" altLang="en-US" sz="2800" b="1" dirty="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smtClean="0">
                <a:latin typeface="Arial Narrow"/>
                <a:cs typeface="Arial Narrow"/>
              </a:rPr>
              <a:t>3</a:t>
            </a:r>
            <a:r>
              <a:rPr lang="en-US" sz="2800" b="1" dirty="0">
                <a:latin typeface="Arial Narrow"/>
                <a:cs typeface="Arial Narrow"/>
              </a:rPr>
              <a:t>. Ability: Christ is more able than angels(2:5-18).</a:t>
            </a:r>
            <a:r>
              <a:rPr lang="en-US" sz="2800" dirty="0">
                <a:latin typeface="Arial Narrow"/>
                <a:cs typeface="Arial Narrow"/>
              </a:rPr>
              <a:t> </a:t>
            </a:r>
          </a:p>
        </p:txBody>
      </p:sp>
    </p:spTree>
    <p:extLst>
      <p:ext uri="{BB962C8B-B14F-4D97-AF65-F5344CB8AC3E}">
        <p14:creationId xmlns:p14="http://schemas.microsoft.com/office/powerpoint/2010/main" val="2410261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59787"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
        <p:nvSpPr>
          <p:cNvPr id="11" name="Rectangle 10"/>
          <p:cNvSpPr/>
          <p:nvPr/>
        </p:nvSpPr>
        <p:spPr>
          <a:xfrm>
            <a:off x="6831" y="829154"/>
            <a:ext cx="9137169" cy="3970318"/>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C.</a:t>
            </a:r>
            <a:r>
              <a:rPr lang="zh-CN" altLang="en-US" sz="2800" b="1" dirty="0" smtClean="0">
                <a:solidFill>
                  <a:srgbClr val="FF0000"/>
                </a:solidFill>
                <a:latin typeface="华文细黑"/>
                <a:ea typeface="华文细黑"/>
                <a:cs typeface="华文细黑"/>
              </a:rPr>
              <a:t>基督的人格</a:t>
            </a:r>
            <a:r>
              <a:rPr lang="zh-TW" altLang="en-US" sz="2800" dirty="0" smtClean="0">
                <a:solidFill>
                  <a:srgbClr val="FF0000"/>
                </a:solidFill>
                <a:latin typeface="华文细黑"/>
                <a:ea typeface="华文细黑"/>
                <a:cs typeface="华文细黑"/>
              </a:rPr>
              <a:t>使</a:t>
            </a:r>
            <a:r>
              <a:rPr lang="zh-CN" altLang="en-US" sz="2800" dirty="0" smtClean="0">
                <a:solidFill>
                  <a:srgbClr val="FF0000"/>
                </a:solidFill>
                <a:latin typeface="华文细黑"/>
                <a:ea typeface="华文细黑"/>
                <a:cs typeface="华文细黑"/>
              </a:rPr>
              <a:t>祂</a:t>
            </a:r>
            <a:r>
              <a:rPr lang="zh-TW" altLang="en-US" sz="2800" dirty="0" smtClean="0">
                <a:solidFill>
                  <a:srgbClr val="FF0000"/>
                </a:solidFill>
                <a:latin typeface="华文细黑"/>
                <a:ea typeface="华文细黑"/>
                <a:cs typeface="华文细黑"/>
              </a:rPr>
              <a:t>败坏魔鬼</a:t>
            </a:r>
            <a:r>
              <a:rPr lang="zh-CN" altLang="en-US" sz="2800" dirty="0" smtClean="0">
                <a:solidFill>
                  <a:srgbClr val="FF0000"/>
                </a:solidFill>
                <a:latin typeface="华文细黑"/>
                <a:ea typeface="华文细黑"/>
                <a:cs typeface="华文细黑"/>
              </a:rPr>
              <a:t>和从死</a:t>
            </a:r>
            <a:r>
              <a:rPr lang="zh-TW" altLang="en-US" sz="2800" dirty="0" smtClean="0">
                <a:solidFill>
                  <a:srgbClr val="FF0000"/>
                </a:solidFill>
                <a:latin typeface="华文细黑"/>
                <a:ea typeface="华文细黑"/>
                <a:cs typeface="华文细黑"/>
              </a:rPr>
              <a:t>释放</a:t>
            </a:r>
            <a:r>
              <a:rPr lang="zh-CN" altLang="en-US" sz="2800" dirty="0" smtClean="0">
                <a:solidFill>
                  <a:srgbClr val="FF0000"/>
                </a:solidFill>
                <a:latin typeface="华文细黑"/>
                <a:ea typeface="华文细黑"/>
                <a:cs typeface="华文细黑"/>
              </a:rPr>
              <a:t>了我们</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:14-16</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撒旦还没有毁灭，但已缴械了。</a:t>
            </a:r>
            <a:r>
              <a:rPr lang="zh-TW" altLang="en-US" sz="2800" dirty="0">
                <a:solidFill>
                  <a:srgbClr val="FF0000"/>
                </a:solidFill>
                <a:latin typeface="华文细黑"/>
                <a:ea typeface="华文细黑"/>
                <a:cs typeface="华文细黑"/>
              </a:rPr>
              <a:t>我们这些信靠基督的被从撒旦的管治和</a:t>
            </a:r>
            <a:r>
              <a:rPr lang="zh-TW" altLang="en-US" sz="2800" dirty="0" smtClean="0">
                <a:solidFill>
                  <a:srgbClr val="FF0000"/>
                </a:solidFill>
                <a:latin typeface="华文细黑"/>
                <a:ea typeface="华文细黑"/>
                <a:cs typeface="华文细黑"/>
              </a:rPr>
              <a:t>死亡</a:t>
            </a:r>
            <a:r>
              <a:rPr lang="zh-CN" altLang="en-US" sz="2800" dirty="0" smtClean="0">
                <a:solidFill>
                  <a:srgbClr val="FF0000"/>
                </a:solidFill>
                <a:latin typeface="华文细黑"/>
                <a:ea typeface="华文细黑"/>
                <a:cs typeface="华文细黑"/>
              </a:rPr>
              <a:t>释放。基督使我们得胜（林前</a:t>
            </a:r>
            <a:r>
              <a:rPr lang="en-US" altLang="zh-CN" sz="2800" dirty="0" smtClean="0">
                <a:solidFill>
                  <a:srgbClr val="FF0000"/>
                </a:solidFill>
                <a:latin typeface="华文细黑"/>
                <a:ea typeface="华文细黑"/>
                <a:cs typeface="华文细黑"/>
              </a:rPr>
              <a:t>15:55-58</a:t>
            </a:r>
            <a:r>
              <a:rPr lang="zh-CN" altLang="en-US" sz="2800" dirty="0" smtClean="0">
                <a:solidFill>
                  <a:srgbClr val="FF0000"/>
                </a:solidFill>
                <a:latin typeface="华文细黑"/>
                <a:ea typeface="华文细黑"/>
                <a:cs typeface="华文细黑"/>
              </a:rPr>
              <a:t>）。</a:t>
            </a:r>
            <a:endParaRPr lang="en-US" altLang="zh-TW" sz="2800" dirty="0">
              <a:solidFill>
                <a:srgbClr val="FF0000"/>
              </a:solidFill>
              <a:latin typeface="华文细黑"/>
              <a:ea typeface="华文细黑"/>
              <a:cs typeface="华文细黑"/>
            </a:endParaRPr>
          </a:p>
          <a:p>
            <a:r>
              <a:rPr lang="en-US" sz="2800" b="1" dirty="0" smtClean="0">
                <a:latin typeface="Arial Narrow"/>
                <a:cs typeface="Arial Narrow"/>
              </a:rPr>
              <a:t>C</a:t>
            </a:r>
            <a:r>
              <a:rPr lang="en-US" sz="2800" b="1" dirty="0">
                <a:latin typeface="Arial Narrow"/>
                <a:cs typeface="Arial Narrow"/>
              </a:rPr>
              <a:t>. Christ’s humanity enabled Him to disarm Satan and deliver us from death(2:14-16). </a:t>
            </a:r>
            <a:r>
              <a:rPr lang="en-US" sz="2800" dirty="0">
                <a:latin typeface="Arial Narrow"/>
                <a:cs typeface="Arial Narrow"/>
              </a:rPr>
              <a:t>Satan is not destroyed, but disarmed. We who trust in Christ have once and for all been delivered from Satan’s authority and from the terrible fear of death. Christ gives us the victory (1 Cor.15:55-58).</a:t>
            </a:r>
            <a:r>
              <a:rPr lang="en-US" sz="2800" b="1" dirty="0">
                <a:latin typeface="Arial Narrow"/>
                <a:cs typeface="Arial Narrow"/>
              </a:rPr>
              <a:t> </a:t>
            </a:r>
            <a:endParaRPr lang="en-US" sz="2800" dirty="0">
              <a:latin typeface="Arial Narrow"/>
              <a:cs typeface="Arial Narrow"/>
            </a:endParaRP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234" y="-71742"/>
            <a:ext cx="9077714" cy="954107"/>
          </a:xfrm>
          <a:prstGeom prst="rect">
            <a:avLst/>
          </a:prstGeom>
          <a:noFill/>
        </p:spPr>
        <p:txBody>
          <a:bodyPr wrap="square" rtlCol="0">
            <a:spAutoFit/>
          </a:bodyPr>
          <a:lstStyle/>
          <a:p>
            <a:r>
              <a:rPr lang="en-US" sz="2800" b="1" dirty="0">
                <a:solidFill>
                  <a:srgbClr val="FF0000"/>
                </a:solidFill>
              </a:rPr>
              <a:t>3</a:t>
            </a:r>
            <a:r>
              <a:rPr lang="en-US" sz="2800" b="1" dirty="0" smtClean="0">
                <a:solidFill>
                  <a:srgbClr val="FF0000"/>
                </a:solidFill>
              </a:rPr>
              <a:t>.</a:t>
            </a:r>
            <a:r>
              <a:rPr lang="zh-CN" altLang="en-US" sz="2800" b="1" dirty="0">
                <a:solidFill>
                  <a:srgbClr val="FF0000"/>
                </a:solidFill>
                <a:latin typeface="华文细黑"/>
                <a:ea typeface="华文细黑"/>
                <a:cs typeface="华文细黑"/>
              </a:rPr>
              <a:t>能力：基督比天使有更多的能力（</a:t>
            </a:r>
            <a:r>
              <a:rPr lang="en-US" sz="2800" b="1" dirty="0">
                <a:solidFill>
                  <a:srgbClr val="FF0000"/>
                </a:solidFill>
                <a:latin typeface="华文细黑"/>
                <a:ea typeface="华文细黑"/>
                <a:cs typeface="华文细黑"/>
              </a:rPr>
              <a:t>2:5-18</a:t>
            </a:r>
            <a:r>
              <a:rPr lang="zh-CN" altLang="en-US" sz="2800" b="1" dirty="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smtClean="0">
                <a:latin typeface="Arial Narrow"/>
                <a:cs typeface="Arial Narrow"/>
              </a:rPr>
              <a:t>3. Ability: Christ is more able than angels(2:5-18).</a:t>
            </a:r>
            <a:r>
              <a:rPr lang="en-US" sz="2800" dirty="0" smtClean="0">
                <a:latin typeface="Arial Narrow"/>
                <a:cs typeface="Arial Narrow"/>
              </a:rPr>
              <a:t> </a:t>
            </a:r>
            <a:endParaRPr lang="en-US" sz="2800" dirty="0">
              <a:latin typeface="Arial Narrow"/>
              <a:cs typeface="Arial Narrow"/>
            </a:endParaRPr>
          </a:p>
        </p:txBody>
      </p:sp>
    </p:spTree>
    <p:extLst>
      <p:ext uri="{BB962C8B-B14F-4D97-AF65-F5344CB8AC3E}">
        <p14:creationId xmlns:p14="http://schemas.microsoft.com/office/powerpoint/2010/main" val="4226581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02068"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
        <p:nvSpPr>
          <p:cNvPr id="11" name="Rectangle 10"/>
          <p:cNvSpPr/>
          <p:nvPr/>
        </p:nvSpPr>
        <p:spPr>
          <a:xfrm>
            <a:off x="6831" y="829154"/>
            <a:ext cx="9137169" cy="6124754"/>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基督的人格</a:t>
            </a:r>
            <a:r>
              <a:rPr lang="zh-TW" altLang="en-US" sz="2800" dirty="0" smtClean="0">
                <a:solidFill>
                  <a:srgbClr val="FF0000"/>
                </a:solidFill>
                <a:latin typeface="华文细黑"/>
                <a:ea typeface="华文细黑"/>
                <a:cs typeface="华文细黑"/>
              </a:rPr>
              <a:t>使</a:t>
            </a:r>
            <a:r>
              <a:rPr lang="zh-CN" altLang="en-US" sz="2800" dirty="0" smtClean="0">
                <a:solidFill>
                  <a:srgbClr val="FF0000"/>
                </a:solidFill>
                <a:latin typeface="华文细黑"/>
                <a:ea typeface="华文细黑"/>
                <a:cs typeface="华文细黑"/>
              </a:rPr>
              <a:t>祂成为同情我们的大祭司（</a:t>
            </a:r>
            <a:r>
              <a:rPr lang="en-US" altLang="zh-CN" sz="2800" dirty="0" smtClean="0">
                <a:solidFill>
                  <a:srgbClr val="FF0000"/>
                </a:solidFill>
                <a:latin typeface="华文细黑"/>
                <a:ea typeface="华文细黑"/>
                <a:cs typeface="华文细黑"/>
              </a:rPr>
              <a:t>2:17-18</a:t>
            </a:r>
            <a:r>
              <a:rPr lang="zh-CN" altLang="en-US" sz="2800" dirty="0" smtClean="0">
                <a:solidFill>
                  <a:srgbClr val="FF0000"/>
                </a:solidFill>
                <a:latin typeface="华文细黑"/>
                <a:ea typeface="华文细黑"/>
                <a:cs typeface="华文细黑"/>
              </a:rPr>
              <a:t>）。耶稣经历了无罪但有人本性的软弱。祂知道作一个无力的婴孩，一个长大的孩子，一个成熟的年轻人。他知道疲劳，饥饿和口渴。他知道被辱骂和拒绝，被谎言和诬告。祂经验肉体的痛苦和死亡。基督怜悯人和忠于神。他能给我们胜过试探的恩典。</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D. Christ’s humanity enables Him to be </a:t>
            </a:r>
            <a:r>
              <a:rPr lang="en-US" sz="2800" b="1" dirty="0" smtClean="0">
                <a:latin typeface="Arial Narrow"/>
                <a:cs typeface="Arial Narrow"/>
              </a:rPr>
              <a:t>our </a:t>
            </a:r>
            <a:r>
              <a:rPr lang="en-US" sz="2800" b="1" dirty="0">
                <a:latin typeface="Arial Narrow"/>
                <a:cs typeface="Arial Narrow"/>
              </a:rPr>
              <a:t>sympathetic High </a:t>
            </a:r>
            <a:r>
              <a:rPr lang="en-US" sz="2800" b="1" dirty="0" smtClean="0">
                <a:latin typeface="Arial Narrow"/>
                <a:cs typeface="Arial Narrow"/>
              </a:rPr>
              <a:t>Priest(</a:t>
            </a:r>
            <a:r>
              <a:rPr lang="en-US" sz="2800" b="1" dirty="0">
                <a:latin typeface="Arial Narrow"/>
                <a:cs typeface="Arial Narrow"/>
              </a:rPr>
              <a:t>2:17-18). </a:t>
            </a:r>
            <a:r>
              <a:rPr lang="en-US" sz="2800" dirty="0">
                <a:latin typeface="Arial Narrow"/>
                <a:cs typeface="Arial Narrow"/>
              </a:rPr>
              <a:t>Jesus experienced the sinless infirmities of human nature. He knew what it was to be a helpless baby, a growing child, a maturing adolescent. He knew the experiences of </a:t>
            </a:r>
            <a:r>
              <a:rPr lang="en-US" sz="2800" dirty="0" smtClean="0">
                <a:latin typeface="Arial Narrow"/>
                <a:cs typeface="Arial Narrow"/>
              </a:rPr>
              <a:t>weariness, hunger, and </a:t>
            </a:r>
            <a:r>
              <a:rPr lang="en-US" sz="2800" dirty="0" err="1">
                <a:latin typeface="Arial Narrow"/>
                <a:cs typeface="Arial Narrow"/>
              </a:rPr>
              <a:t>thirst.He</a:t>
            </a:r>
            <a:r>
              <a:rPr lang="en-US" sz="2800" dirty="0">
                <a:latin typeface="Arial Narrow"/>
                <a:cs typeface="Arial Narrow"/>
              </a:rPr>
              <a:t> knew what it was to be despised and </a:t>
            </a:r>
            <a:r>
              <a:rPr lang="en-US" sz="2800" dirty="0" err="1">
                <a:latin typeface="Arial Narrow"/>
                <a:cs typeface="Arial Narrow"/>
              </a:rPr>
              <a:t>rejected,to</a:t>
            </a:r>
            <a:r>
              <a:rPr lang="en-US" sz="2800" dirty="0">
                <a:latin typeface="Arial Narrow"/>
                <a:cs typeface="Arial Narrow"/>
              </a:rPr>
              <a:t> be lied about and falsely accused</a:t>
            </a:r>
            <a:r>
              <a:rPr lang="en-US" sz="2800" dirty="0" smtClean="0">
                <a:latin typeface="Arial Narrow"/>
                <a:cs typeface="Arial Narrow"/>
              </a:rPr>
              <a:t>. He </a:t>
            </a:r>
            <a:r>
              <a:rPr lang="en-US" sz="2800" dirty="0">
                <a:latin typeface="Arial Narrow"/>
                <a:cs typeface="Arial Narrow"/>
              </a:rPr>
              <a:t>experienced physical </a:t>
            </a:r>
            <a:r>
              <a:rPr lang="en-US" sz="2800" dirty="0" smtClean="0">
                <a:latin typeface="Arial Narrow"/>
                <a:cs typeface="Arial Narrow"/>
              </a:rPr>
              <a:t>suffering </a:t>
            </a:r>
            <a:r>
              <a:rPr lang="en-US" sz="2800" dirty="0">
                <a:latin typeface="Arial Narrow"/>
                <a:cs typeface="Arial Narrow"/>
              </a:rPr>
              <a:t>and death. Christ is both merciful to people and faithful to God. He is able to give us the grace we need to overcome temptation</a:t>
            </a:r>
            <a:r>
              <a:rPr lang="en-US" sz="2800" dirty="0" smtClean="0">
                <a:latin typeface="Arial Narrow"/>
                <a:cs typeface="Arial Narrow"/>
              </a:rPr>
              <a:t>.</a:t>
            </a:r>
            <a:endParaRPr lang="en-US" sz="2800" dirty="0">
              <a:latin typeface="Arial Narrow"/>
              <a:cs typeface="Arial Narrow"/>
            </a:endParaRP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234" y="-71742"/>
            <a:ext cx="9077714" cy="954107"/>
          </a:xfrm>
          <a:prstGeom prst="rect">
            <a:avLst/>
          </a:prstGeom>
          <a:noFill/>
        </p:spPr>
        <p:txBody>
          <a:bodyPr wrap="square" rtlCol="0">
            <a:spAutoFit/>
          </a:bodyPr>
          <a:lstStyle/>
          <a:p>
            <a:r>
              <a:rPr lang="en-US" sz="2800" b="1" dirty="0">
                <a:solidFill>
                  <a:srgbClr val="FF0000"/>
                </a:solidFill>
              </a:rPr>
              <a:t>3</a:t>
            </a:r>
            <a:r>
              <a:rPr lang="en-US" sz="2800" b="1" dirty="0" smtClean="0">
                <a:solidFill>
                  <a:srgbClr val="FF0000"/>
                </a:solidFill>
              </a:rPr>
              <a:t>.</a:t>
            </a:r>
            <a:r>
              <a:rPr lang="zh-CN" altLang="en-US" sz="2800" b="1" dirty="0">
                <a:solidFill>
                  <a:srgbClr val="FF0000"/>
                </a:solidFill>
                <a:latin typeface="华文细黑"/>
                <a:ea typeface="华文细黑"/>
                <a:cs typeface="华文细黑"/>
              </a:rPr>
              <a:t>能力：基督比天使有更多的能力（</a:t>
            </a:r>
            <a:r>
              <a:rPr lang="en-US" sz="2800" b="1" dirty="0">
                <a:solidFill>
                  <a:srgbClr val="FF0000"/>
                </a:solidFill>
                <a:latin typeface="华文细黑"/>
                <a:ea typeface="华文细黑"/>
                <a:cs typeface="华文细黑"/>
              </a:rPr>
              <a:t>2:5-18</a:t>
            </a:r>
            <a:r>
              <a:rPr lang="zh-CN" altLang="en-US" sz="2800" b="1" dirty="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a:latin typeface="Arial Narrow"/>
                <a:cs typeface="Arial Narrow"/>
              </a:rPr>
              <a:t>3. Ability: Christ is more able than angels(2:5-18).</a:t>
            </a:r>
            <a:r>
              <a:rPr lang="en-US" sz="2800" dirty="0">
                <a:latin typeface="Arial Narrow"/>
                <a:cs typeface="Arial Narrow"/>
              </a:rPr>
              <a:t> </a:t>
            </a:r>
          </a:p>
        </p:txBody>
      </p:sp>
    </p:spTree>
    <p:extLst>
      <p:ext uri="{BB962C8B-B14F-4D97-AF65-F5344CB8AC3E}">
        <p14:creationId xmlns:p14="http://schemas.microsoft.com/office/powerpoint/2010/main" val="337779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02067"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sp>
        <p:nvSpPr>
          <p:cNvPr id="11" name="Rectangle 10"/>
          <p:cNvSpPr/>
          <p:nvPr/>
        </p:nvSpPr>
        <p:spPr>
          <a:xfrm>
            <a:off x="6831" y="829154"/>
            <a:ext cx="9137169" cy="3539431"/>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应用：</a:t>
            </a:r>
            <a:r>
              <a:rPr lang="en-US" altLang="zh-CN"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我们的大祭司，我们的主能给我们祂的恩典当我们受试探时候避免犯罪。如果我们犯罪，祂就是我们的中保，在神的宝座前代表我们，并当我们诚恳向他认罪时候饶恕我们</a:t>
            </a:r>
            <a:r>
              <a:rPr lang="en-US" altLang="zh-CN"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约翰一书</a:t>
            </a:r>
            <a:r>
              <a:rPr lang="en-US" altLang="zh-CN" sz="2800" dirty="0" smtClean="0">
                <a:solidFill>
                  <a:srgbClr val="FF0000"/>
                </a:solidFill>
                <a:latin typeface="华文细黑"/>
                <a:ea typeface="华文细黑"/>
                <a:cs typeface="华文细黑"/>
              </a:rPr>
              <a:t>1:5-2:2)</a:t>
            </a:r>
            <a:r>
              <a:rPr lang="zh-CN" altLang="en-US" sz="2800" dirty="0" smtClean="0">
                <a:solidFill>
                  <a:srgbClr val="FF0000"/>
                </a:solidFill>
                <a:latin typeface="华文细黑"/>
                <a:ea typeface="华文细黑"/>
                <a:cs typeface="华文细黑"/>
              </a:rPr>
              <a:t>。</a:t>
            </a:r>
            <a:endParaRPr lang="en-US" sz="2800" b="1" dirty="0" smtClean="0">
              <a:latin typeface="Arial Narrow"/>
              <a:cs typeface="Arial Narrow"/>
            </a:endParaRPr>
          </a:p>
          <a:p>
            <a:r>
              <a:rPr lang="en-US" sz="2800" b="1" dirty="0" smtClean="0">
                <a:latin typeface="Arial Narrow"/>
                <a:cs typeface="Arial Narrow"/>
              </a:rPr>
              <a:t>Application</a:t>
            </a:r>
            <a:r>
              <a:rPr lang="en-US" sz="2800" b="1" dirty="0">
                <a:latin typeface="Arial Narrow"/>
                <a:cs typeface="Arial Narrow"/>
              </a:rPr>
              <a:t>: </a:t>
            </a:r>
            <a:r>
              <a:rPr lang="en-US" sz="2800" dirty="0">
                <a:latin typeface="Arial Narrow"/>
                <a:cs typeface="Arial Narrow"/>
              </a:rPr>
              <a:t>As our High Priest, our Lord is able to give us grace to keep us from sinning when we are tempted. If we do sin, than He is our Advocated to represent us before the throne of God and forgives us when we sincerely confess our sins to Him(IJn.1:5-2:2).</a:t>
            </a: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234" y="-71742"/>
            <a:ext cx="9077714" cy="954107"/>
          </a:xfrm>
          <a:prstGeom prst="rect">
            <a:avLst/>
          </a:prstGeom>
          <a:noFill/>
        </p:spPr>
        <p:txBody>
          <a:bodyPr wrap="square" rtlCol="0">
            <a:spAutoFit/>
          </a:bodyPr>
          <a:lstStyle/>
          <a:p>
            <a:r>
              <a:rPr lang="en-US" sz="2800" b="1" dirty="0">
                <a:solidFill>
                  <a:srgbClr val="FF0000"/>
                </a:solidFill>
              </a:rPr>
              <a:t>3</a:t>
            </a:r>
            <a:r>
              <a:rPr lang="en-US" sz="2800" b="1" dirty="0" smtClean="0">
                <a:solidFill>
                  <a:srgbClr val="FF0000"/>
                </a:solidFill>
              </a:rPr>
              <a:t>.</a:t>
            </a:r>
            <a:r>
              <a:rPr lang="zh-CN" altLang="en-US" sz="2800" b="1" dirty="0">
                <a:solidFill>
                  <a:srgbClr val="FF0000"/>
                </a:solidFill>
                <a:latin typeface="华文细黑"/>
                <a:ea typeface="华文细黑"/>
                <a:cs typeface="华文细黑"/>
              </a:rPr>
              <a:t>能力：基督比天使有更多的能力（</a:t>
            </a:r>
            <a:r>
              <a:rPr lang="en-US" sz="2800" b="1" dirty="0">
                <a:solidFill>
                  <a:srgbClr val="FF0000"/>
                </a:solidFill>
                <a:latin typeface="华文细黑"/>
                <a:ea typeface="华文细黑"/>
                <a:cs typeface="华文细黑"/>
              </a:rPr>
              <a:t>2:5-18</a:t>
            </a:r>
            <a:r>
              <a:rPr lang="zh-CN" altLang="en-US" sz="2800" b="1" dirty="0">
                <a:solidFill>
                  <a:srgbClr val="FF0000"/>
                </a:solidFill>
                <a:latin typeface="华文细黑"/>
                <a:ea typeface="华文细黑"/>
                <a:cs typeface="华文细黑"/>
              </a:rPr>
              <a:t>）。</a:t>
            </a:r>
            <a:endParaRPr lang="en-US" sz="2800" b="1" dirty="0">
              <a:solidFill>
                <a:srgbClr val="FF0000"/>
              </a:solidFill>
              <a:latin typeface="华文细黑"/>
              <a:ea typeface="华文细黑"/>
              <a:cs typeface="华文细黑"/>
            </a:endParaRPr>
          </a:p>
          <a:p>
            <a:r>
              <a:rPr lang="en-US" sz="2800" b="1" dirty="0" smtClean="0">
                <a:latin typeface="Arial Narrow"/>
                <a:cs typeface="Arial Narrow"/>
              </a:rPr>
              <a:t>3</a:t>
            </a:r>
            <a:r>
              <a:rPr lang="en-US" sz="2800" b="1" dirty="0">
                <a:latin typeface="Arial Narrow"/>
                <a:cs typeface="Arial Narrow"/>
              </a:rPr>
              <a:t>. Ability: Christ is more able than angels(2:5-18).</a:t>
            </a:r>
            <a:r>
              <a:rPr lang="en-US" sz="2800" dirty="0">
                <a:latin typeface="Arial Narrow"/>
                <a:cs typeface="Arial Narrow"/>
              </a:rPr>
              <a:t> </a:t>
            </a:r>
          </a:p>
        </p:txBody>
      </p:sp>
    </p:spTree>
    <p:extLst>
      <p:ext uri="{BB962C8B-B14F-4D97-AF65-F5344CB8AC3E}">
        <p14:creationId xmlns:p14="http://schemas.microsoft.com/office/powerpoint/2010/main" val="3424914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63119"/>
            <a:ext cx="6368571" cy="6001642"/>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在</a:t>
            </a:r>
            <a:r>
              <a:rPr lang="en-US" altLang="zh-CN" sz="2400" b="1" dirty="0" smtClean="0">
                <a:solidFill>
                  <a:srgbClr val="FF0000"/>
                </a:solidFill>
                <a:latin typeface="华文细黑"/>
                <a:ea typeface="华文细黑"/>
                <a:cs typeface="华文细黑"/>
              </a:rPr>
              <a:t>9/11</a:t>
            </a:r>
            <a:r>
              <a:rPr lang="zh-CN" altLang="en-US" sz="2400" b="1" dirty="0">
                <a:solidFill>
                  <a:srgbClr val="FF0000"/>
                </a:solidFill>
                <a:latin typeface="华文细黑"/>
                <a:ea typeface="华文细黑"/>
                <a:cs typeface="华文细黑"/>
              </a:rPr>
              <a:t>布什总统用诗篇</a:t>
            </a:r>
            <a:r>
              <a:rPr lang="en-US" altLang="zh-CN" sz="2400" b="1" dirty="0" smtClean="0">
                <a:solidFill>
                  <a:srgbClr val="FF0000"/>
                </a:solidFill>
                <a:latin typeface="华文细黑"/>
                <a:ea typeface="华文细黑"/>
                <a:cs typeface="华文细黑"/>
              </a:rPr>
              <a:t>23</a:t>
            </a:r>
            <a:r>
              <a:rPr lang="zh-CN" altLang="en-US" sz="2400" b="1" dirty="0" smtClean="0">
                <a:solidFill>
                  <a:srgbClr val="FF0000"/>
                </a:solidFill>
                <a:latin typeface="华文细黑"/>
                <a:ea typeface="华文细黑"/>
                <a:cs typeface="华文细黑"/>
              </a:rPr>
              <a:t>篇安慰美国人：“</a:t>
            </a:r>
            <a:r>
              <a:rPr lang="zh-TW" altLang="en-US" sz="2400" dirty="0">
                <a:solidFill>
                  <a:srgbClr val="FF0000"/>
                </a:solidFill>
                <a:latin typeface="华文细黑"/>
                <a:ea typeface="华文细黑"/>
                <a:cs typeface="华文细黑"/>
              </a:rPr>
              <a:t>我虽然行过死阴的幽谷，也不怕遭害。因为你与我</a:t>
            </a:r>
            <a:r>
              <a:rPr lang="zh-TW" altLang="en-US" sz="2400" dirty="0" smtClean="0">
                <a:solidFill>
                  <a:srgbClr val="FF0000"/>
                </a:solidFill>
                <a:latin typeface="华文细黑"/>
                <a:ea typeface="华文细黑"/>
                <a:cs typeface="华文细黑"/>
              </a:rPr>
              <a:t>同在。</a:t>
            </a:r>
            <a:r>
              <a:rPr lang="zh-CN" altLang="en-US" sz="2400" b="1" dirty="0" smtClean="0">
                <a:solidFill>
                  <a:srgbClr val="FF0000"/>
                </a:solidFill>
                <a:latin typeface="华文细黑"/>
                <a:ea typeface="华文细黑"/>
                <a:cs typeface="华文细黑"/>
              </a:rPr>
              <a:t>”十年以后，奥巴马总统在</a:t>
            </a:r>
            <a:r>
              <a:rPr lang="en-US" altLang="zh-CN" sz="2400" b="1" dirty="0" smtClean="0">
                <a:solidFill>
                  <a:srgbClr val="FF0000"/>
                </a:solidFill>
                <a:latin typeface="华文细黑"/>
                <a:ea typeface="华文细黑"/>
                <a:cs typeface="华文细黑"/>
              </a:rPr>
              <a:t>9/11</a:t>
            </a:r>
            <a:r>
              <a:rPr lang="zh-CN" altLang="en-US" sz="2400" b="1" dirty="0" smtClean="0">
                <a:solidFill>
                  <a:srgbClr val="FF0000"/>
                </a:solidFill>
                <a:latin typeface="华文细黑"/>
                <a:ea typeface="华文细黑"/>
                <a:cs typeface="华文细黑"/>
              </a:rPr>
              <a:t>纪念堂读诗篇</a:t>
            </a:r>
            <a:r>
              <a:rPr lang="en-US" altLang="zh-CN" sz="2400" b="1" dirty="0" smtClean="0">
                <a:solidFill>
                  <a:srgbClr val="FF0000"/>
                </a:solidFill>
                <a:latin typeface="华文细黑"/>
                <a:ea typeface="华文细黑"/>
                <a:cs typeface="华文细黑"/>
              </a:rPr>
              <a:t>46</a:t>
            </a:r>
            <a:r>
              <a:rPr lang="zh-CN" altLang="en-US" sz="2400" b="1" dirty="0" smtClean="0">
                <a:solidFill>
                  <a:srgbClr val="FF0000"/>
                </a:solidFill>
                <a:latin typeface="华文细黑"/>
                <a:ea typeface="华文细黑"/>
                <a:cs typeface="华文细黑"/>
              </a:rPr>
              <a:t>篇：“</a:t>
            </a:r>
            <a:r>
              <a:rPr lang="zh-TW" altLang="en-US" sz="2400" dirty="0">
                <a:solidFill>
                  <a:srgbClr val="FF0000"/>
                </a:solidFill>
                <a:latin typeface="华文细黑"/>
                <a:ea typeface="华文细黑"/>
                <a:cs typeface="华文细黑"/>
              </a:rPr>
              <a:t>神是我们的避难所，是我们的力量，是我们在患难中随时的帮</a:t>
            </a:r>
            <a:r>
              <a:rPr lang="zh-TW" altLang="en-US" sz="2400" dirty="0" smtClean="0">
                <a:solidFill>
                  <a:srgbClr val="FF0000"/>
                </a:solidFill>
                <a:latin typeface="华文细黑"/>
                <a:ea typeface="华文细黑"/>
                <a:cs typeface="华文细黑"/>
              </a:rPr>
              <a:t>助。</a:t>
            </a:r>
            <a:r>
              <a:rPr lang="zh-TW" altLang="en-US" sz="2400" dirty="0">
                <a:solidFill>
                  <a:srgbClr val="FF0000"/>
                </a:solidFill>
                <a:latin typeface="华文细黑"/>
                <a:ea typeface="华文细黑"/>
                <a:cs typeface="华文细黑"/>
              </a:rPr>
              <a:t>所以地虽改变，山虽摇动到海</a:t>
            </a:r>
            <a:r>
              <a:rPr lang="zh-TW" altLang="en-US" sz="2400" dirty="0" smtClean="0">
                <a:solidFill>
                  <a:srgbClr val="FF0000"/>
                </a:solidFill>
                <a:latin typeface="华文细黑"/>
                <a:ea typeface="华文细黑"/>
                <a:cs typeface="华文细黑"/>
              </a:rPr>
              <a:t>心</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万</a:t>
            </a:r>
            <a:r>
              <a:rPr lang="zh-CN" altLang="en-US" sz="2400" dirty="0" smtClean="0">
                <a:solidFill>
                  <a:srgbClr val="FF0000"/>
                </a:solidFill>
                <a:latin typeface="华文细黑"/>
                <a:ea typeface="华文细黑"/>
                <a:cs typeface="华文细黑"/>
              </a:rPr>
              <a:t>军</a:t>
            </a:r>
            <a:r>
              <a:rPr lang="zh-TW" altLang="en-US" sz="2400" dirty="0" smtClean="0">
                <a:solidFill>
                  <a:srgbClr val="FF0000"/>
                </a:solidFill>
                <a:latin typeface="华文细黑"/>
                <a:ea typeface="华文细黑"/>
                <a:cs typeface="华文细黑"/>
              </a:rPr>
              <a:t>之耶和华与我们</a:t>
            </a:r>
            <a:r>
              <a:rPr lang="zh-TW" altLang="en-US" sz="2400" dirty="0">
                <a:solidFill>
                  <a:srgbClr val="FF0000"/>
                </a:solidFill>
                <a:latin typeface="华文细黑"/>
                <a:ea typeface="华文细黑"/>
                <a:cs typeface="华文细黑"/>
              </a:rPr>
              <a:t>同在。</a:t>
            </a:r>
            <a:r>
              <a:rPr lang="zh-CN" altLang="en-US" sz="2400" b="1"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sz="2400" b="1" dirty="0" smtClean="0">
                <a:latin typeface="Arial Narrow"/>
                <a:cs typeface="Arial Narrow"/>
              </a:rPr>
              <a:t>Conclusion</a:t>
            </a:r>
            <a:r>
              <a:rPr lang="en-US" sz="2400" b="1" dirty="0">
                <a:latin typeface="Arial Narrow"/>
                <a:cs typeface="Arial Narrow"/>
              </a:rPr>
              <a:t>:</a:t>
            </a:r>
            <a:r>
              <a:rPr lang="en-US" sz="2400" dirty="0">
                <a:latin typeface="Arial Narrow"/>
                <a:cs typeface="Arial Narrow"/>
              </a:rPr>
              <a:t> </a:t>
            </a:r>
            <a:r>
              <a:rPr lang="en-US" sz="2400" dirty="0" smtClean="0">
                <a:latin typeface="Arial Narrow"/>
                <a:cs typeface="Arial Narrow"/>
              </a:rPr>
              <a:t>On 9/11 President </a:t>
            </a:r>
            <a:r>
              <a:rPr lang="en-US" sz="2400" dirty="0">
                <a:latin typeface="Arial Narrow"/>
                <a:cs typeface="Arial Narrow"/>
              </a:rPr>
              <a:t>Bush extended comfort to the American people from Psalm 23: "Even though I walk through the valley of the shadow of death, I fear no evil, for You are with me." Ten years later, President Obama read Psalm 46 </a:t>
            </a:r>
            <a:r>
              <a:rPr lang="en-US" sz="2400" dirty="0" smtClean="0">
                <a:latin typeface="Arial Narrow"/>
                <a:cs typeface="Arial Narrow"/>
              </a:rPr>
              <a:t>at the 9/11 Memorial: </a:t>
            </a:r>
            <a:r>
              <a:rPr lang="en-US" sz="2400" dirty="0">
                <a:latin typeface="Arial Narrow"/>
                <a:cs typeface="Arial Narrow"/>
              </a:rPr>
              <a:t>"God is our refuge and strength, a very present help in trouble. Therefore, we will not fear, even though the earth be removed, and though the mountains be carried into the midst of the sea ... the Lord almighty is with us</a:t>
            </a:r>
            <a:r>
              <a:rPr lang="en-US" sz="2400" dirty="0" smtClean="0">
                <a:latin typeface="Arial Narrow"/>
                <a:cs typeface="Arial Narrow"/>
              </a:rPr>
              <a:t>.”</a:t>
            </a:r>
            <a:endParaRPr lang="en-US" sz="2400" dirty="0">
              <a:latin typeface="Arial Narrow"/>
              <a:cs typeface="Arial Narrow"/>
            </a:endParaRP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699" y="-90988"/>
            <a:ext cx="9077714"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zh-CN" altLang="en-US" sz="2800" dirty="0" smtClean="0">
                <a:solidFill>
                  <a:srgbClr val="FF0000"/>
                </a:solidFill>
                <a:latin typeface="华文细黑"/>
                <a:ea typeface="华文细黑"/>
                <a:cs typeface="华文细黑"/>
              </a:rPr>
              <a:t>神的同在和力量。</a:t>
            </a:r>
            <a:endParaRPr lang="en-US" altLang="zh-CN" sz="2800" b="1" dirty="0" smtClean="0">
              <a:solidFill>
                <a:srgbClr val="FF0000"/>
              </a:solidFill>
              <a:latin typeface="Arial Narrow"/>
              <a:ea typeface="华文细黑"/>
              <a:cs typeface="Arial Narrow"/>
            </a:endParaRPr>
          </a:p>
          <a:p>
            <a:r>
              <a:rPr lang="en-US" sz="2800" b="1" dirty="0" err="1" smtClean="0">
                <a:latin typeface="Arial Narrow"/>
                <a:cs typeface="Arial Narrow"/>
              </a:rPr>
              <a:t>Conclusion:</a:t>
            </a:r>
            <a:r>
              <a:rPr lang="en-US" altLang="zh-CN" sz="2800" b="1" dirty="0" err="1" smtClean="0">
                <a:latin typeface="Arial Narrow"/>
                <a:cs typeface="Arial Narrow"/>
              </a:rPr>
              <a:t>God’s</a:t>
            </a:r>
            <a:r>
              <a:rPr lang="en-US" altLang="zh-CN" sz="2800" b="1" dirty="0" smtClean="0">
                <a:latin typeface="Arial Narrow"/>
                <a:cs typeface="Arial Narrow"/>
              </a:rPr>
              <a:t> presence and strength.</a:t>
            </a:r>
            <a:endParaRPr lang="en-US" sz="2800" b="1" dirty="0">
              <a:solidFill>
                <a:srgbClr val="FF0000"/>
              </a:solidFill>
              <a:latin typeface="Arial Narrow"/>
              <a:ea typeface="华文细黑"/>
              <a:cs typeface="Arial Narrow"/>
            </a:endParaRPr>
          </a:p>
        </p:txBody>
      </p:sp>
      <p:sp>
        <p:nvSpPr>
          <p:cNvPr id="10" name="TextBox 9"/>
          <p:cNvSpPr txBox="1"/>
          <p:nvPr/>
        </p:nvSpPr>
        <p:spPr>
          <a:xfrm>
            <a:off x="5608741" y="634154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(17)</a:t>
            </a:r>
            <a:endParaRPr lang="en-US" sz="2800" dirty="0">
              <a:solidFill>
                <a:srgbClr val="0000FF"/>
              </a:solidFill>
              <a:latin typeface="Times"/>
              <a:cs typeface="Times"/>
            </a:endParaRPr>
          </a:p>
        </p:txBody>
      </p:sp>
      <p:pic>
        <p:nvPicPr>
          <p:cNvPr id="12" name="Picture 11"/>
          <p:cNvPicPr>
            <a:picLocks noChangeAspect="1"/>
          </p:cNvPicPr>
          <p:nvPr/>
        </p:nvPicPr>
        <p:blipFill>
          <a:blip r:embed="rId3"/>
          <a:stretch>
            <a:fillRect/>
          </a:stretch>
        </p:blipFill>
        <p:spPr>
          <a:xfrm>
            <a:off x="6288185" y="3633322"/>
            <a:ext cx="4837015" cy="3224677"/>
          </a:xfrm>
          <a:prstGeom prst="rect">
            <a:avLst/>
          </a:prstGeom>
        </p:spPr>
      </p:pic>
      <p:pic>
        <p:nvPicPr>
          <p:cNvPr id="13" name="Picture 12" descr="20010911_2030_Bush_Oval_Office_Address_to_Na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184" y="791525"/>
            <a:ext cx="3778958" cy="2861041"/>
          </a:xfrm>
          <a:prstGeom prst="rect">
            <a:avLst/>
          </a:prstGeom>
        </p:spPr>
      </p:pic>
    </p:spTree>
    <p:extLst>
      <p:ext uri="{BB962C8B-B14F-4D97-AF65-F5344CB8AC3E}">
        <p14:creationId xmlns:p14="http://schemas.microsoft.com/office/powerpoint/2010/main" val="1800199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0" y="127000"/>
            <a:ext cx="3810000" cy="3187700"/>
          </a:xfrm>
          <a:prstGeom prst="rect">
            <a:avLst/>
          </a:prstGeom>
        </p:spPr>
      </p:pic>
      <p:pic>
        <p:nvPicPr>
          <p:cNvPr id="5" name="Picture 4"/>
          <p:cNvPicPr>
            <a:picLocks noChangeAspect="1"/>
          </p:cNvPicPr>
          <p:nvPr/>
        </p:nvPicPr>
        <p:blipFill>
          <a:blip r:embed="rId3"/>
          <a:stretch>
            <a:fillRect/>
          </a:stretch>
        </p:blipFill>
        <p:spPr>
          <a:xfrm>
            <a:off x="3905248" y="0"/>
            <a:ext cx="5238751" cy="3048000"/>
          </a:xfrm>
          <a:prstGeom prst="rect">
            <a:avLst/>
          </a:prstGeom>
        </p:spPr>
      </p:pic>
      <p:pic>
        <p:nvPicPr>
          <p:cNvPr id="6" name="Picture 5" descr="14224805_1467569743269458_6249135307070357487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 y="0"/>
            <a:ext cx="6858000" cy="6858000"/>
          </a:xfrm>
          <a:prstGeom prst="rect">
            <a:avLst/>
          </a:prstGeom>
        </p:spPr>
      </p:pic>
      <p:sp>
        <p:nvSpPr>
          <p:cNvPr id="7" name="TextBox 6"/>
          <p:cNvSpPr txBox="1"/>
          <p:nvPr/>
        </p:nvSpPr>
        <p:spPr>
          <a:xfrm>
            <a:off x="0" y="2819400"/>
            <a:ext cx="2273299" cy="3785652"/>
          </a:xfrm>
          <a:prstGeom prst="rect">
            <a:avLst/>
          </a:prstGeom>
          <a:noFill/>
        </p:spPr>
        <p:txBody>
          <a:bodyPr wrap="square" rtlCol="0">
            <a:spAutoFit/>
          </a:bodyPr>
          <a:lstStyle/>
          <a:p>
            <a:r>
              <a:rPr lang="en-US" sz="4000" dirty="0" smtClean="0"/>
              <a:t>What is today? Today is…</a:t>
            </a:r>
          </a:p>
          <a:p>
            <a:r>
              <a:rPr lang="zh-CN" altLang="en-US" sz="4000" dirty="0" smtClean="0">
                <a:latin typeface="华文细黑"/>
                <a:ea typeface="华文细黑"/>
                <a:cs typeface="华文细黑"/>
              </a:rPr>
              <a:t>今天是什么日子？</a:t>
            </a:r>
            <a:endParaRPr lang="en-US" altLang="zh-CN" sz="4000" dirty="0" smtClean="0">
              <a:latin typeface="华文细黑"/>
              <a:ea typeface="华文细黑"/>
              <a:cs typeface="华文细黑"/>
            </a:endParaRPr>
          </a:p>
          <a:p>
            <a:r>
              <a:rPr lang="zh-CN" altLang="en-US" sz="4000" dirty="0" smtClean="0">
                <a:latin typeface="华文细黑"/>
                <a:ea typeface="华文细黑"/>
                <a:cs typeface="华文细黑"/>
              </a:rPr>
              <a:t>今天是</a:t>
            </a:r>
            <a:r>
              <a:rPr lang="en-US" sz="4000" dirty="0" smtClean="0"/>
              <a:t>…</a:t>
            </a:r>
            <a:endParaRPr lang="en-US" sz="4000" dirty="0"/>
          </a:p>
        </p:txBody>
      </p:sp>
    </p:spTree>
    <p:extLst>
      <p:ext uri="{BB962C8B-B14F-4D97-AF65-F5344CB8AC3E}">
        <p14:creationId xmlns:p14="http://schemas.microsoft.com/office/powerpoint/2010/main" val="119135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70376" y="6346960"/>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
        <p:nvSpPr>
          <p:cNvPr id="4" name="Rectangle 3"/>
          <p:cNvSpPr/>
          <p:nvPr/>
        </p:nvSpPr>
        <p:spPr>
          <a:xfrm>
            <a:off x="0" y="23092"/>
            <a:ext cx="9144000" cy="11335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2" y="121204"/>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引言：改变了的美国的</a:t>
            </a:r>
            <a:r>
              <a:rPr lang="zh-CN" altLang="en-US" sz="2800" b="1" dirty="0">
                <a:solidFill>
                  <a:srgbClr val="FF0000"/>
                </a:solidFill>
                <a:latin typeface="Arial Narrow"/>
                <a:ea typeface="华文细黑"/>
                <a:cs typeface="Arial Narrow"/>
              </a:rPr>
              <a:t>今天</a:t>
            </a:r>
            <a:r>
              <a:rPr lang="zh-CN" altLang="en-US" sz="2800" b="1" dirty="0" smtClean="0">
                <a:solidFill>
                  <a:srgbClr val="FF0000"/>
                </a:solidFill>
                <a:latin typeface="Arial Narrow"/>
                <a:ea typeface="华文细黑"/>
                <a:cs typeface="Arial Narrow"/>
              </a:rPr>
              <a:t>。</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Today is a day that changed America.</a:t>
            </a:r>
            <a:r>
              <a:rPr lang="en-US" sz="2800" dirty="0">
                <a:latin typeface="Arial Narrow"/>
                <a:cs typeface="Arial Narrow"/>
              </a:rPr>
              <a:t> </a:t>
            </a:r>
            <a:endParaRPr lang="en-US" sz="2800" b="1" dirty="0">
              <a:latin typeface="Arial Narrow"/>
              <a:ea typeface="华文细黑"/>
              <a:cs typeface="Arial Narrow"/>
            </a:endParaRPr>
          </a:p>
        </p:txBody>
      </p:sp>
      <p:sp>
        <p:nvSpPr>
          <p:cNvPr id="7" name="Rectangle 6"/>
          <p:cNvSpPr/>
          <p:nvPr/>
        </p:nvSpPr>
        <p:spPr>
          <a:xfrm>
            <a:off x="13825" y="1233582"/>
            <a:ext cx="5950699" cy="5693867"/>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因为</a:t>
            </a:r>
            <a:r>
              <a:rPr lang="en-US" altLang="zh-CN" sz="2800" dirty="0" smtClean="0">
                <a:solidFill>
                  <a:srgbClr val="FF0000"/>
                </a:solidFill>
                <a:latin typeface="华文细黑"/>
                <a:ea typeface="华文细黑"/>
                <a:cs typeface="华文细黑"/>
              </a:rPr>
              <a:t>9/11</a:t>
            </a:r>
            <a:r>
              <a:rPr lang="zh-CN" altLang="en-US" sz="2800" dirty="0" smtClean="0">
                <a:solidFill>
                  <a:srgbClr val="FF0000"/>
                </a:solidFill>
                <a:latin typeface="华文细黑"/>
                <a:ea typeface="华文细黑"/>
                <a:cs typeface="华文细黑"/>
              </a:rPr>
              <a:t>我们的生活有很多的改变：（</a:t>
            </a:r>
            <a:r>
              <a:rPr lang="en-US" altLang="zh-CN" sz="2800" dirty="0" smtClean="0">
                <a:solidFill>
                  <a:srgbClr val="FF0000"/>
                </a:solidFill>
                <a:latin typeface="华文细黑"/>
                <a:ea typeface="华文细黑"/>
                <a:cs typeface="华文细黑"/>
              </a:rPr>
              <a:t>1</a:t>
            </a:r>
            <a:r>
              <a:rPr lang="zh-CN" altLang="en-US" sz="2800" dirty="0" smtClean="0">
                <a:solidFill>
                  <a:srgbClr val="FF0000"/>
                </a:solidFill>
                <a:latin typeface="华文细黑"/>
                <a:ea typeface="华文细黑"/>
                <a:cs typeface="华文细黑"/>
              </a:rPr>
              <a:t>）飞机场，（</a:t>
            </a:r>
            <a:r>
              <a:rPr lang="en-US" altLang="zh-CN" sz="2800" dirty="0" smtClean="0">
                <a:solidFill>
                  <a:srgbClr val="FF0000"/>
                </a:solidFill>
                <a:latin typeface="华文细黑"/>
                <a:ea typeface="华文细黑"/>
                <a:cs typeface="华文细黑"/>
              </a:rPr>
              <a:t>2</a:t>
            </a:r>
            <a:r>
              <a:rPr lang="zh-CN" altLang="en-US" sz="2800" dirty="0" smtClean="0">
                <a:solidFill>
                  <a:srgbClr val="FF0000"/>
                </a:solidFill>
                <a:latin typeface="华文细黑"/>
                <a:ea typeface="华文细黑"/>
                <a:cs typeface="华文细黑"/>
              </a:rPr>
              <a:t>）移民／驱逐出境，（</a:t>
            </a:r>
            <a:r>
              <a:rPr lang="en-US" altLang="zh-CN" sz="2800" dirty="0" smtClean="0">
                <a:solidFill>
                  <a:srgbClr val="FF0000"/>
                </a:solidFill>
                <a:latin typeface="华文细黑"/>
                <a:ea typeface="华文细黑"/>
                <a:cs typeface="华文细黑"/>
              </a:rPr>
              <a:t>3</a:t>
            </a:r>
            <a:r>
              <a:rPr lang="zh-CN" altLang="en-US" sz="2800" dirty="0" smtClean="0">
                <a:solidFill>
                  <a:srgbClr val="FF0000"/>
                </a:solidFill>
                <a:latin typeface="华文细黑"/>
                <a:ea typeface="华文细黑"/>
                <a:cs typeface="华文细黑"/>
              </a:rPr>
              <a:t>）国内监视活动，（</a:t>
            </a:r>
            <a:r>
              <a:rPr lang="en-US" altLang="zh-CN" sz="2800" dirty="0" smtClean="0">
                <a:solidFill>
                  <a:srgbClr val="FF0000"/>
                </a:solidFill>
                <a:latin typeface="华文细黑"/>
                <a:ea typeface="华文细黑"/>
                <a:cs typeface="华文细黑"/>
              </a:rPr>
              <a:t>4</a:t>
            </a:r>
            <a:r>
              <a:rPr lang="zh-CN" altLang="en-US" sz="2800" dirty="0" smtClean="0">
                <a:solidFill>
                  <a:srgbClr val="FF0000"/>
                </a:solidFill>
                <a:latin typeface="华文细黑"/>
                <a:ea typeface="华文细黑"/>
                <a:cs typeface="华文细黑"/>
              </a:rPr>
              <a:t>）对政府</a:t>
            </a:r>
            <a:r>
              <a:rPr lang="zh-CN" altLang="en-US" sz="2800" dirty="0">
                <a:solidFill>
                  <a:srgbClr val="FF0000"/>
                </a:solidFill>
                <a:latin typeface="华文细黑"/>
                <a:ea typeface="华文细黑"/>
                <a:cs typeface="华文细黑"/>
              </a:rPr>
              <a:t>信赖</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5</a:t>
            </a:r>
            <a:r>
              <a:rPr lang="zh-CN" altLang="en-US" sz="2800" dirty="0" smtClean="0">
                <a:solidFill>
                  <a:srgbClr val="FF0000"/>
                </a:solidFill>
                <a:latin typeface="华文细黑"/>
                <a:ea typeface="华文细黑"/>
                <a:cs typeface="华文细黑"/>
              </a:rPr>
              <a:t>）旅游，（</a:t>
            </a:r>
            <a:r>
              <a:rPr lang="en-US" altLang="zh-CN" sz="2800" dirty="0" smtClean="0">
                <a:solidFill>
                  <a:srgbClr val="FF0000"/>
                </a:solidFill>
                <a:latin typeface="华文细黑"/>
                <a:ea typeface="华文细黑"/>
                <a:cs typeface="华文细黑"/>
              </a:rPr>
              <a:t>6</a:t>
            </a:r>
            <a:r>
              <a:rPr lang="zh-CN" altLang="en-US" sz="2800" dirty="0" smtClean="0">
                <a:solidFill>
                  <a:srgbClr val="FF0000"/>
                </a:solidFill>
                <a:latin typeface="华文细黑"/>
                <a:ea typeface="华文细黑"/>
                <a:cs typeface="华文细黑"/>
              </a:rPr>
              <a:t>）打仗，（</a:t>
            </a:r>
            <a:r>
              <a:rPr lang="en-US" altLang="zh-CN" sz="2800" dirty="0" smtClean="0">
                <a:solidFill>
                  <a:srgbClr val="FF0000"/>
                </a:solidFill>
                <a:latin typeface="华文细黑"/>
                <a:ea typeface="华文细黑"/>
                <a:cs typeface="华文细黑"/>
              </a:rPr>
              <a:t>7</a:t>
            </a:r>
            <a:r>
              <a:rPr lang="zh-CN" altLang="en-US" sz="2800" dirty="0" smtClean="0">
                <a:solidFill>
                  <a:srgbClr val="FF0000"/>
                </a:solidFill>
                <a:latin typeface="华文细黑"/>
                <a:ea typeface="华文细黑"/>
                <a:cs typeface="华文细黑"/>
              </a:rPr>
              <a:t>）惧怕。那时很多人开始祷告和归向神，但是现在很多人远离神。</a:t>
            </a:r>
            <a:endParaRPr lang="en-US" sz="2800" dirty="0">
              <a:solidFill>
                <a:srgbClr val="FF0000"/>
              </a:solidFill>
              <a:latin typeface="华文细黑"/>
              <a:ea typeface="华文细黑"/>
              <a:cs typeface="华文细黑"/>
            </a:endParaRPr>
          </a:p>
          <a:p>
            <a:r>
              <a:rPr lang="en-US" sz="2800" dirty="0" smtClean="0">
                <a:latin typeface="Arial Narrow"/>
                <a:cs typeface="Arial Narrow"/>
              </a:rPr>
              <a:t>Because </a:t>
            </a:r>
            <a:r>
              <a:rPr lang="en-US" sz="2800" dirty="0">
                <a:latin typeface="Arial Narrow"/>
                <a:cs typeface="Arial Narrow"/>
              </a:rPr>
              <a:t>of 9/</a:t>
            </a:r>
            <a:r>
              <a:rPr lang="en-US" sz="2800" dirty="0" smtClean="0">
                <a:latin typeface="Arial Narrow"/>
                <a:cs typeface="Arial Narrow"/>
              </a:rPr>
              <a:t>11 our </a:t>
            </a:r>
            <a:r>
              <a:rPr lang="en-US" sz="2800" dirty="0">
                <a:latin typeface="Arial Narrow"/>
                <a:cs typeface="Arial Narrow"/>
              </a:rPr>
              <a:t>lives changed </a:t>
            </a:r>
            <a:r>
              <a:rPr lang="en-US" sz="2800" dirty="0" smtClean="0">
                <a:latin typeface="Arial Narrow"/>
                <a:cs typeface="Arial Narrow"/>
              </a:rPr>
              <a:t>forever in many ways: </a:t>
            </a:r>
            <a:r>
              <a:rPr lang="en-US" sz="2800" dirty="0">
                <a:latin typeface="Arial Narrow"/>
                <a:cs typeface="Arial Narrow"/>
              </a:rPr>
              <a:t>(1) airports, (2) </a:t>
            </a:r>
            <a:r>
              <a:rPr lang="en-US" sz="2800" dirty="0" smtClean="0">
                <a:latin typeface="Arial Narrow"/>
                <a:cs typeface="Arial Narrow"/>
              </a:rPr>
              <a:t>immigration/deportation</a:t>
            </a:r>
            <a:r>
              <a:rPr lang="en-US" sz="2800" dirty="0">
                <a:latin typeface="Arial Narrow"/>
                <a:cs typeface="Arial Narrow"/>
              </a:rPr>
              <a:t>, (3) domestic spying, (4) trust in government, (5) tourism, (6) ongoing wars, (7) </a:t>
            </a:r>
            <a:r>
              <a:rPr lang="en-US" sz="2800" dirty="0" smtClean="0">
                <a:latin typeface="Arial Narrow"/>
                <a:cs typeface="Arial Narrow"/>
              </a:rPr>
              <a:t>fear. At that time many </a:t>
            </a:r>
            <a:r>
              <a:rPr lang="en-US" sz="2800" dirty="0">
                <a:latin typeface="Arial Narrow"/>
                <a:cs typeface="Arial Narrow"/>
              </a:rPr>
              <a:t>people begin to pray and turn to God, but now many are drifting away from God. </a:t>
            </a:r>
            <a:endParaRPr lang="en-US" altLang="zh-TW" sz="2800" dirty="0" smtClean="0">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5989019" y="1210663"/>
            <a:ext cx="3154981" cy="5136297"/>
          </a:xfrm>
          <a:prstGeom prst="rect">
            <a:avLst/>
          </a:prstGeom>
        </p:spPr>
      </p:pic>
    </p:spTree>
    <p:extLst>
      <p:ext uri="{BB962C8B-B14F-4D97-AF65-F5344CB8AC3E}">
        <p14:creationId xmlns:p14="http://schemas.microsoft.com/office/powerpoint/2010/main" val="95996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21045" y="6346960"/>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sp>
        <p:nvSpPr>
          <p:cNvPr id="11" name="Rectangle 10"/>
          <p:cNvSpPr/>
          <p:nvPr/>
        </p:nvSpPr>
        <p:spPr>
          <a:xfrm>
            <a:off x="0" y="1980"/>
            <a:ext cx="6349332" cy="6986528"/>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今天我们对天使着</a:t>
            </a:r>
            <a:r>
              <a:rPr lang="zh-TW" altLang="en-US" sz="2800" dirty="0" smtClean="0">
                <a:solidFill>
                  <a:srgbClr val="FF0000"/>
                </a:solidFill>
                <a:latin typeface="华文细黑"/>
                <a:ea typeface="华文细黑"/>
                <a:cs typeface="华文细黑"/>
              </a:rPr>
              <a:t>迷。</a:t>
            </a:r>
            <a:r>
              <a:rPr lang="zh-CN" altLang="en-US" sz="2800" dirty="0" smtClean="0">
                <a:solidFill>
                  <a:srgbClr val="FF0000"/>
                </a:solidFill>
                <a:latin typeface="华文细黑"/>
                <a:ea typeface="华文细黑"/>
                <a:cs typeface="华文细黑"/>
              </a:rPr>
              <a:t>有的时候我们的英雄被称呼“天使”，像“天使在南京”中的陈思。天使的定义是“属灵的生物，比人更有能力和聪明。”在犹太教天使很重要，因为在西奈山有很多天使帮忙颁布律法（申</a:t>
            </a:r>
            <a:r>
              <a:rPr lang="en-US" altLang="zh-CN" sz="2800" dirty="0" smtClean="0">
                <a:solidFill>
                  <a:srgbClr val="FF0000"/>
                </a:solidFill>
                <a:latin typeface="华文细黑"/>
                <a:ea typeface="华文细黑"/>
                <a:cs typeface="华文细黑"/>
              </a:rPr>
              <a:t>33:2</a:t>
            </a:r>
            <a:r>
              <a:rPr lang="zh-CN" altLang="en-US" sz="2800" dirty="0" smtClean="0">
                <a:solidFill>
                  <a:srgbClr val="FF0000"/>
                </a:solidFill>
                <a:latin typeface="华文细黑"/>
                <a:ea typeface="华文细黑"/>
                <a:cs typeface="华文细黑"/>
              </a:rPr>
              <a:t>；徒</a:t>
            </a:r>
            <a:r>
              <a:rPr lang="en-US" altLang="zh-CN" sz="2800" dirty="0" smtClean="0">
                <a:solidFill>
                  <a:srgbClr val="FF0000"/>
                </a:solidFill>
                <a:latin typeface="华文细黑"/>
                <a:ea typeface="华文细黑"/>
                <a:cs typeface="华文细黑"/>
              </a:rPr>
              <a:t>7:53</a:t>
            </a:r>
            <a:r>
              <a:rPr lang="zh-CN" altLang="en-US" sz="2800" dirty="0" smtClean="0">
                <a:solidFill>
                  <a:srgbClr val="FF0000"/>
                </a:solidFill>
                <a:latin typeface="华文细黑"/>
                <a:ea typeface="华文细黑"/>
                <a:cs typeface="华文细黑"/>
              </a:rPr>
              <a:t>）。谁比天使更大并拿走我们的惧怕？</a:t>
            </a:r>
            <a:endParaRPr lang="en-US" altLang="zh-CN" sz="2800" dirty="0" smtClean="0">
              <a:solidFill>
                <a:srgbClr val="FF0000"/>
              </a:solidFill>
              <a:latin typeface="华文细黑"/>
              <a:ea typeface="华文细黑"/>
              <a:cs typeface="华文细黑"/>
            </a:endParaRPr>
          </a:p>
          <a:p>
            <a:r>
              <a:rPr lang="en-US" sz="2800" dirty="0">
                <a:latin typeface="Arial Narrow"/>
                <a:cs typeface="Arial Narrow"/>
              </a:rPr>
              <a:t>Today, </a:t>
            </a:r>
            <a:r>
              <a:rPr lang="en-US" sz="2800" dirty="0" smtClean="0">
                <a:latin typeface="Arial Narrow"/>
                <a:cs typeface="Arial Narrow"/>
              </a:rPr>
              <a:t>we are obsessed with </a:t>
            </a:r>
            <a:r>
              <a:rPr lang="en-US" sz="2800" dirty="0">
                <a:latin typeface="Arial Narrow"/>
                <a:cs typeface="Arial Narrow"/>
              </a:rPr>
              <a:t>angels. Sometimes our heroes are called “angels”, like Chen Si </a:t>
            </a:r>
            <a:r>
              <a:rPr lang="en-US" sz="2800" dirty="0" smtClean="0">
                <a:latin typeface="Arial Narrow"/>
                <a:cs typeface="Arial Narrow"/>
              </a:rPr>
              <a:t>“Angel </a:t>
            </a:r>
            <a:r>
              <a:rPr lang="en-US" sz="2800" dirty="0">
                <a:latin typeface="Arial Narrow"/>
                <a:cs typeface="Arial Narrow"/>
              </a:rPr>
              <a:t>of </a:t>
            </a:r>
            <a:r>
              <a:rPr lang="en-US" sz="2800" dirty="0" smtClean="0">
                <a:latin typeface="Arial Narrow"/>
                <a:cs typeface="Arial Narrow"/>
              </a:rPr>
              <a:t>Nanjing”. Angels </a:t>
            </a:r>
            <a:r>
              <a:rPr lang="en-US" sz="2800" dirty="0">
                <a:latin typeface="Arial Narrow"/>
                <a:cs typeface="Arial Narrow"/>
              </a:rPr>
              <a:t>are defined as “spiritual beings superior to humans in power and intelligence.” Angels were most important in the Jewish religion, because thousands of angels assisted in the giving of the law at </a:t>
            </a:r>
            <a:r>
              <a:rPr lang="en-US" sz="2800" dirty="0" err="1">
                <a:latin typeface="Arial Narrow"/>
                <a:cs typeface="Arial Narrow"/>
              </a:rPr>
              <a:t>Mt.Sinai</a:t>
            </a:r>
            <a:r>
              <a:rPr lang="en-US" sz="2800" dirty="0">
                <a:latin typeface="Arial Narrow"/>
                <a:cs typeface="Arial Narrow"/>
              </a:rPr>
              <a:t>(Dt.33:2;Ac.7:53).Who is greater than angels and takes away our fears? </a:t>
            </a:r>
            <a:endParaRPr lang="en-US" altLang="zh-TW" sz="2800" dirty="0">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6176172" y="1980"/>
            <a:ext cx="2967828" cy="6350000"/>
          </a:xfrm>
          <a:prstGeom prst="rect">
            <a:avLst/>
          </a:prstGeom>
        </p:spPr>
      </p:pic>
    </p:spTree>
    <p:extLst>
      <p:ext uri="{BB962C8B-B14F-4D97-AF65-F5344CB8AC3E}">
        <p14:creationId xmlns:p14="http://schemas.microsoft.com/office/powerpoint/2010/main" val="3071807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7544"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11" name="Rectangle 10"/>
          <p:cNvSpPr/>
          <p:nvPr/>
        </p:nvSpPr>
        <p:spPr>
          <a:xfrm>
            <a:off x="6831" y="1832807"/>
            <a:ext cx="9137169" cy="4832093"/>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A.</a:t>
            </a:r>
            <a:r>
              <a:rPr lang="zh-CN" altLang="en-US" sz="2800" b="1" dirty="0" smtClean="0">
                <a:solidFill>
                  <a:srgbClr val="FF0000"/>
                </a:solidFill>
                <a:latin typeface="华文细黑"/>
                <a:ea typeface="华文细黑"/>
                <a:cs typeface="华文细黑"/>
              </a:rPr>
              <a:t>基督是儿子</a:t>
            </a:r>
            <a:r>
              <a:rPr lang="zh-TW" altLang="en-US" sz="2800" b="1" dirty="0" smtClean="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a:t>
            </a:r>
            <a:r>
              <a:rPr lang="zh-CN" altLang="zh-TW" sz="2800" b="1" dirty="0">
                <a:solidFill>
                  <a:srgbClr val="FF0000"/>
                </a:solidFill>
                <a:latin typeface="华文细黑"/>
                <a:ea typeface="华文细黑"/>
                <a:cs typeface="华文细黑"/>
              </a:rPr>
              <a:t>4</a:t>
            </a:r>
            <a:r>
              <a:rPr lang="en-US" altLang="zh-TW" sz="2800" b="1" dirty="0" smtClean="0">
                <a:solidFill>
                  <a:srgbClr val="FF0000"/>
                </a:solidFill>
                <a:latin typeface="华文细黑"/>
                <a:ea typeface="华文细黑"/>
                <a:cs typeface="华文细黑"/>
              </a:rPr>
              <a:t>-</a:t>
            </a:r>
            <a:r>
              <a:rPr lang="zh-CN" altLang="zh-TW" sz="2800" b="1" dirty="0">
                <a:solidFill>
                  <a:srgbClr val="FF0000"/>
                </a:solidFill>
                <a:latin typeface="华文细黑"/>
                <a:ea typeface="华文细黑"/>
                <a:cs typeface="华文细黑"/>
              </a:rPr>
              <a:t>5</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当天使被称为“神的众子</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（约伯记</a:t>
            </a:r>
            <a:r>
              <a:rPr lang="en-US" altLang="zh-CN" sz="2800" dirty="0" smtClean="0">
                <a:solidFill>
                  <a:srgbClr val="FF0000"/>
                </a:solidFill>
                <a:latin typeface="华文细黑"/>
                <a:ea typeface="华文细黑"/>
                <a:cs typeface="华文细黑"/>
              </a:rPr>
              <a:t>1:6</a:t>
            </a:r>
            <a:r>
              <a:rPr lang="zh-CN" altLang="en-US" sz="2800" dirty="0" smtClean="0">
                <a:solidFill>
                  <a:srgbClr val="FF0000"/>
                </a:solidFill>
                <a:latin typeface="华文细黑"/>
                <a:ea typeface="华文细黑"/>
                <a:cs typeface="华文细黑"/>
              </a:rPr>
              <a:t>）。基督是独一“神子”（诗篇</a:t>
            </a:r>
            <a:r>
              <a:rPr lang="en-US" altLang="zh-CN" sz="2800" dirty="0" smtClean="0">
                <a:solidFill>
                  <a:srgbClr val="FF0000"/>
                </a:solidFill>
                <a:latin typeface="华文细黑"/>
                <a:ea typeface="华文细黑"/>
                <a:cs typeface="华文细黑"/>
              </a:rPr>
              <a:t>2:7</a:t>
            </a:r>
            <a:r>
              <a:rPr lang="zh-CN" altLang="en-US" sz="2800" dirty="0" smtClean="0">
                <a:solidFill>
                  <a:srgbClr val="FF0000"/>
                </a:solidFill>
                <a:latin typeface="华文细黑"/>
                <a:ea typeface="华文细黑"/>
                <a:cs typeface="华文细黑"/>
              </a:rPr>
              <a:t>）。这个经节在使徒行傳</a:t>
            </a:r>
            <a:r>
              <a:rPr lang="en-US" altLang="zh-CN" sz="2800" dirty="0" smtClean="0">
                <a:solidFill>
                  <a:srgbClr val="FF0000"/>
                </a:solidFill>
                <a:latin typeface="华文细黑"/>
                <a:ea typeface="华文细黑"/>
                <a:cs typeface="华文细黑"/>
              </a:rPr>
              <a:t>13:33</a:t>
            </a:r>
            <a:r>
              <a:rPr lang="zh-CN" altLang="en-US" sz="2800" dirty="0" smtClean="0">
                <a:solidFill>
                  <a:srgbClr val="FF0000"/>
                </a:solidFill>
                <a:latin typeface="华文细黑"/>
                <a:ea typeface="华文细黑"/>
                <a:cs typeface="华文细黑"/>
              </a:rPr>
              <a:t>也被引述在基督的复活成就了。</a:t>
            </a:r>
            <a:r>
              <a:rPr lang="en-US" altLang="zh-CN"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a:t>
            </a:r>
            <a:r>
              <a:rPr lang="zh-CHT" altLang="en-US" sz="2800" dirty="0">
                <a:solidFill>
                  <a:srgbClr val="FF0000"/>
                </a:solidFill>
                <a:latin typeface="华文细黑"/>
                <a:ea typeface="华文细黑"/>
                <a:cs typeface="华文细黑"/>
              </a:rPr>
              <a:t>我要作他的父，他要作</a:t>
            </a:r>
            <a:r>
              <a:rPr lang="zh-CHT" altLang="en-US" sz="2800" dirty="0" smtClean="0">
                <a:solidFill>
                  <a:srgbClr val="FF0000"/>
                </a:solidFill>
                <a:latin typeface="华文细黑"/>
                <a:ea typeface="华文细黑"/>
                <a:cs typeface="华文细黑"/>
              </a:rPr>
              <a:t>我的子</a:t>
            </a:r>
            <a:r>
              <a:rPr lang="zh-CN" altLang="en-US" sz="2800" dirty="0" smtClean="0">
                <a:solidFill>
                  <a:srgbClr val="FF0000"/>
                </a:solidFill>
                <a:latin typeface="华文细黑"/>
                <a:ea typeface="华文细黑"/>
                <a:cs typeface="华文细黑"/>
              </a:rPr>
              <a:t>”（撒母耳记上</a:t>
            </a:r>
            <a:r>
              <a:rPr lang="en-US" altLang="zh-CN" sz="2800" dirty="0" smtClean="0">
                <a:solidFill>
                  <a:srgbClr val="FF0000"/>
                </a:solidFill>
                <a:latin typeface="华文细黑"/>
                <a:ea typeface="华文细黑"/>
                <a:cs typeface="华文细黑"/>
              </a:rPr>
              <a:t>7:14</a:t>
            </a:r>
            <a:r>
              <a:rPr lang="zh-CN" altLang="en-US" sz="2800" dirty="0" smtClean="0">
                <a:solidFill>
                  <a:srgbClr val="FF0000"/>
                </a:solidFill>
                <a:latin typeface="华文细黑"/>
                <a:ea typeface="华文细黑"/>
                <a:cs typeface="华文细黑"/>
              </a:rPr>
              <a:t>）。这是应验在基督，因为祂“比所罗门更大</a:t>
            </a:r>
            <a:r>
              <a:rPr lang="en-US" altLang="zh-CN"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”（太</a:t>
            </a:r>
            <a:r>
              <a:rPr lang="en-US" altLang="zh-CN" sz="2800" dirty="0" smtClean="0">
                <a:solidFill>
                  <a:srgbClr val="FF0000"/>
                </a:solidFill>
                <a:latin typeface="华文细黑"/>
                <a:ea typeface="华文细黑"/>
                <a:cs typeface="华文细黑"/>
              </a:rPr>
              <a:t>12:42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A</a:t>
            </a:r>
            <a:r>
              <a:rPr lang="en-US" sz="2800" b="1" dirty="0">
                <a:latin typeface="Arial Narrow"/>
                <a:cs typeface="Arial Narrow"/>
              </a:rPr>
              <a:t>. Christ is the Son </a:t>
            </a:r>
            <a:r>
              <a:rPr lang="en-US" sz="2800" b="1" dirty="0" smtClean="0">
                <a:latin typeface="Arial Narrow"/>
                <a:cs typeface="Arial Narrow"/>
              </a:rPr>
              <a:t>(1:4</a:t>
            </a:r>
            <a:r>
              <a:rPr lang="en-US" sz="2800" b="1" dirty="0">
                <a:latin typeface="Arial Narrow"/>
                <a:cs typeface="Arial Narrow"/>
              </a:rPr>
              <a:t>-5).</a:t>
            </a:r>
            <a:r>
              <a:rPr lang="en-US" sz="2800" dirty="0">
                <a:latin typeface="Arial Narrow"/>
                <a:cs typeface="Arial Narrow"/>
              </a:rPr>
              <a:t> While the angels collectively may be called “the sons of God” (Job 1:6). Christ is </a:t>
            </a:r>
            <a:r>
              <a:rPr lang="en-US" altLang="zh-CN" sz="2800" dirty="0" smtClean="0">
                <a:latin typeface="Arial Narrow"/>
                <a:cs typeface="Arial Narrow"/>
              </a:rPr>
              <a:t>u</a:t>
            </a:r>
            <a:r>
              <a:rPr lang="en-US" sz="2800" dirty="0" smtClean="0">
                <a:latin typeface="Arial Narrow"/>
                <a:cs typeface="Arial Narrow"/>
              </a:rPr>
              <a:t>niquely </a:t>
            </a:r>
            <a:r>
              <a:rPr lang="en-US" sz="2800" dirty="0">
                <a:latin typeface="Arial Narrow"/>
                <a:cs typeface="Arial Narrow"/>
              </a:rPr>
              <a:t>“the Son of God” (Ps.2:7). This is quoted also in Acts 13:33 as fulfilled in Christ’s resurrection(Ro.1:4). “I will be his Father, and he will be my Son”(2Sa.7:14). The application is to Christ, </a:t>
            </a:r>
            <a:r>
              <a:rPr lang="en-US" sz="2800" dirty="0" smtClean="0">
                <a:latin typeface="Arial Narrow"/>
                <a:cs typeface="Arial Narrow"/>
              </a:rPr>
              <a:t>because He is </a:t>
            </a:r>
            <a:r>
              <a:rPr lang="en-US" sz="2800" dirty="0">
                <a:latin typeface="Arial Narrow"/>
                <a:cs typeface="Arial Narrow"/>
              </a:rPr>
              <a:t>“greater than Solomon”(Mt.12:42). </a:t>
            </a:r>
          </a:p>
        </p:txBody>
      </p:sp>
      <p:sp>
        <p:nvSpPr>
          <p:cNvPr id="4" name="Rectangle 3"/>
          <p:cNvSpPr/>
          <p:nvPr/>
        </p:nvSpPr>
        <p:spPr>
          <a:xfrm>
            <a:off x="0" y="-7906"/>
            <a:ext cx="9144000" cy="184071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1815882"/>
          </a:xfrm>
          <a:prstGeom prst="rect">
            <a:avLst/>
          </a:prstGeom>
          <a:noFill/>
        </p:spPr>
        <p:txBody>
          <a:bodyPr wrap="square" rtlCol="0">
            <a:spAutoFit/>
          </a:bodyPr>
          <a:lstStyle/>
          <a:p>
            <a:pPr marL="514350" indent="-514350">
              <a:buAutoNum type="arabicPeriod"/>
            </a:pPr>
            <a:r>
              <a:rPr lang="zh-CN" altLang="en-US" sz="2800" b="1" dirty="0" smtClean="0">
                <a:solidFill>
                  <a:srgbClr val="FF0000"/>
                </a:solidFill>
                <a:latin typeface="华文细黑"/>
                <a:ea typeface="华文细黑"/>
                <a:cs typeface="华文细黑"/>
              </a:rPr>
              <a:t>确认之事：基督比天使更大</a:t>
            </a:r>
            <a:r>
              <a:rPr lang="en-US" sz="2800" b="1" dirty="0" smtClean="0">
                <a:solidFill>
                  <a:srgbClr val="FF0000"/>
                </a:solidFill>
                <a:latin typeface="Arial Narrow"/>
                <a:cs typeface="Arial Narrow"/>
              </a:rPr>
              <a:t>(1:</a:t>
            </a:r>
            <a:r>
              <a:rPr lang="en-US" sz="2800" b="1" dirty="0">
                <a:solidFill>
                  <a:srgbClr val="FF0000"/>
                </a:solidFill>
                <a:latin typeface="Arial Narrow"/>
                <a:cs typeface="Arial Narrow"/>
              </a:rPr>
              <a:t>4</a:t>
            </a:r>
            <a:r>
              <a:rPr lang="en-US" sz="2800" b="1" dirty="0" smtClean="0">
                <a:solidFill>
                  <a:srgbClr val="FF0000"/>
                </a:solidFill>
                <a:latin typeface="Arial Narrow"/>
                <a:cs typeface="Arial Narrow"/>
              </a:rPr>
              <a:t>-14)</a:t>
            </a:r>
            <a:r>
              <a:rPr 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从旧约有七个引语肯定我们的信仰。</a:t>
            </a:r>
            <a:endParaRPr lang="en-US" altLang="zh-CN" sz="2800" b="1" dirty="0" smtClean="0">
              <a:solidFill>
                <a:srgbClr val="FF0000"/>
              </a:solidFill>
              <a:latin typeface="华文细黑"/>
              <a:ea typeface="华文细黑"/>
              <a:cs typeface="华文细黑"/>
            </a:endParaRPr>
          </a:p>
          <a:p>
            <a:r>
              <a:rPr lang="en-US" sz="2800" b="1" dirty="0" smtClean="0">
                <a:latin typeface="Arial Narrow"/>
                <a:cs typeface="Arial Narrow"/>
              </a:rPr>
              <a:t>1</a:t>
            </a:r>
            <a:r>
              <a:rPr lang="en-US" sz="2800" b="1" dirty="0">
                <a:latin typeface="Arial Narrow"/>
                <a:cs typeface="Arial Narrow"/>
              </a:rPr>
              <a:t>. Affirmation: Christ is greater than angels (1:4-14).</a:t>
            </a:r>
            <a:r>
              <a:rPr lang="en-US" sz="2800" dirty="0">
                <a:latin typeface="Arial Narrow"/>
                <a:cs typeface="Arial Narrow"/>
              </a:rPr>
              <a:t> There are 7 quotations from the OT are cited to affirm our beliefs.</a:t>
            </a:r>
          </a:p>
        </p:txBody>
      </p:sp>
    </p:spTree>
    <p:extLst>
      <p:ext uri="{BB962C8B-B14F-4D97-AF65-F5344CB8AC3E}">
        <p14:creationId xmlns:p14="http://schemas.microsoft.com/office/powerpoint/2010/main" val="1059305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7544"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1" name="Rectangle 10"/>
          <p:cNvSpPr/>
          <p:nvPr/>
        </p:nvSpPr>
        <p:spPr>
          <a:xfrm>
            <a:off x="6831" y="1832807"/>
            <a:ext cx="9080301" cy="3970318"/>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基督是长子并接受敬拜</a:t>
            </a:r>
            <a:r>
              <a:rPr lang="zh-TW" altLang="en-US" sz="2800" b="1" dirty="0" smtClean="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1:6</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“长子”是一个称号和尊荣。基督是“</a:t>
            </a:r>
            <a:r>
              <a:rPr lang="zh-CHT" altLang="en-US" sz="2800" dirty="0">
                <a:solidFill>
                  <a:srgbClr val="FF0000"/>
                </a:solidFill>
                <a:latin typeface="华文细黑"/>
                <a:ea typeface="华文细黑"/>
                <a:cs typeface="华文细黑"/>
              </a:rPr>
              <a:t>是首生的，在一切被造</a:t>
            </a:r>
            <a:r>
              <a:rPr lang="zh-CHT" altLang="en-US" sz="2800" dirty="0" smtClean="0">
                <a:solidFill>
                  <a:srgbClr val="FF0000"/>
                </a:solidFill>
                <a:latin typeface="华文细黑"/>
                <a:ea typeface="华文细黑"/>
                <a:cs typeface="华文细黑"/>
              </a:rPr>
              <a:t>的以先</a:t>
            </a:r>
            <a:r>
              <a:rPr lang="zh-CN" altLang="en-US" sz="2800" b="1" dirty="0" smtClean="0">
                <a:solidFill>
                  <a:srgbClr val="FF0000"/>
                </a:solidFill>
                <a:latin typeface="华文细黑"/>
                <a:ea typeface="华文细黑"/>
                <a:cs typeface="华文细黑"/>
              </a:rPr>
              <a:t>”因为祂创造万物。祂来到世界的时候，天使敬拜祂。天使跟基督比较因着敬拜祂称呼祂为大。</a:t>
            </a:r>
            <a:endParaRPr lang="en-US" altLang="zh-CN" sz="2800" b="1" dirty="0" smtClean="0">
              <a:solidFill>
                <a:srgbClr val="FF0000"/>
              </a:solidFill>
              <a:latin typeface="华文细黑"/>
              <a:ea typeface="华文细黑"/>
              <a:cs typeface="华文细黑"/>
            </a:endParaRPr>
          </a:p>
          <a:p>
            <a:r>
              <a:rPr lang="en-US" sz="2800" b="1" dirty="0" smtClean="0">
                <a:latin typeface="Arial Narrow"/>
                <a:cs typeface="Arial Narrow"/>
              </a:rPr>
              <a:t>B</a:t>
            </a:r>
            <a:r>
              <a:rPr lang="en-US" sz="2800" b="1" dirty="0">
                <a:latin typeface="Arial Narrow"/>
                <a:cs typeface="Arial Narrow"/>
              </a:rPr>
              <a:t>. Christ is the Firstborn who receives worship </a:t>
            </a:r>
            <a:r>
              <a:rPr lang="en-US" sz="2800" b="1" dirty="0" smtClean="0">
                <a:latin typeface="Arial Narrow"/>
                <a:cs typeface="Arial Narrow"/>
              </a:rPr>
              <a:t>(1:6</a:t>
            </a:r>
            <a:r>
              <a:rPr lang="en-US" sz="2800" b="1" dirty="0">
                <a:latin typeface="Arial Narrow"/>
                <a:cs typeface="Arial Narrow"/>
              </a:rPr>
              <a:t>). </a:t>
            </a:r>
            <a:r>
              <a:rPr lang="en-US" sz="2800" dirty="0">
                <a:latin typeface="Arial Narrow"/>
                <a:cs typeface="Arial Narrow"/>
              </a:rPr>
              <a:t>“Firstborn” is a title of rank and </a:t>
            </a:r>
            <a:r>
              <a:rPr lang="en-US" sz="2800" dirty="0" err="1" smtClean="0">
                <a:latin typeface="Arial Narrow"/>
                <a:cs typeface="Arial Narrow"/>
              </a:rPr>
              <a:t>honor.Christ</a:t>
            </a:r>
            <a:r>
              <a:rPr lang="en-US" sz="2800" dirty="0" smtClean="0">
                <a:latin typeface="Arial Narrow"/>
                <a:cs typeface="Arial Narrow"/>
              </a:rPr>
              <a:t> </a:t>
            </a:r>
            <a:r>
              <a:rPr lang="en-US" sz="2800" dirty="0">
                <a:latin typeface="Arial Narrow"/>
                <a:cs typeface="Arial Narrow"/>
              </a:rPr>
              <a:t>is the </a:t>
            </a:r>
            <a:r>
              <a:rPr lang="en-US" sz="2800" dirty="0" smtClean="0">
                <a:latin typeface="Arial Narrow"/>
                <a:cs typeface="Arial Narrow"/>
              </a:rPr>
              <a:t>“Firstborn </a:t>
            </a:r>
            <a:r>
              <a:rPr lang="en-US" sz="2800" dirty="0">
                <a:latin typeface="Arial Narrow"/>
                <a:cs typeface="Arial Narrow"/>
              </a:rPr>
              <a:t>of all creation” (Col.1:15) because He created all things. When He came into the world, the angels worshipped Him (Deut.32:43). The </a:t>
            </a:r>
            <a:r>
              <a:rPr lang="en-US" sz="2800" dirty="0" smtClean="0">
                <a:latin typeface="Arial Narrow"/>
                <a:cs typeface="Arial Narrow"/>
              </a:rPr>
              <a:t>angels with </a:t>
            </a:r>
            <a:r>
              <a:rPr lang="en-US" sz="2800" dirty="0">
                <a:latin typeface="Arial Narrow"/>
                <a:cs typeface="Arial Narrow"/>
              </a:rPr>
              <a:t>whom Christ is being compared </a:t>
            </a:r>
            <a:r>
              <a:rPr lang="en-US" sz="2800" dirty="0" smtClean="0">
                <a:latin typeface="Arial Narrow"/>
                <a:cs typeface="Arial Narrow"/>
              </a:rPr>
              <a:t>proclaim </a:t>
            </a:r>
            <a:r>
              <a:rPr lang="en-US" altLang="zh-CN" sz="2800" dirty="0" smtClean="0">
                <a:latin typeface="Arial Narrow"/>
                <a:cs typeface="Arial Narrow"/>
              </a:rPr>
              <a:t>H</a:t>
            </a:r>
            <a:r>
              <a:rPr lang="en-US" sz="2800" dirty="0" smtClean="0">
                <a:latin typeface="Arial Narrow"/>
                <a:cs typeface="Arial Narrow"/>
              </a:rPr>
              <a:t>is </a:t>
            </a:r>
            <a:r>
              <a:rPr lang="en-US" sz="2800" dirty="0">
                <a:latin typeface="Arial Narrow"/>
                <a:cs typeface="Arial Narrow"/>
              </a:rPr>
              <a:t>superiority by worshiping him.</a:t>
            </a:r>
          </a:p>
        </p:txBody>
      </p:sp>
      <p:sp>
        <p:nvSpPr>
          <p:cNvPr id="4" name="Rectangle 3"/>
          <p:cNvSpPr/>
          <p:nvPr/>
        </p:nvSpPr>
        <p:spPr>
          <a:xfrm>
            <a:off x="0" y="-7906"/>
            <a:ext cx="9144000" cy="184071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1815882"/>
          </a:xfrm>
          <a:prstGeom prst="rect">
            <a:avLst/>
          </a:prstGeom>
          <a:noFill/>
        </p:spPr>
        <p:txBody>
          <a:bodyPr wrap="square" rtlCol="0">
            <a:spAutoFit/>
          </a:bodyPr>
          <a:lstStyle/>
          <a:p>
            <a:pPr marL="514350" indent="-514350">
              <a:buAutoNum type="arabicPeriod"/>
            </a:pPr>
            <a:r>
              <a:rPr lang="zh-CN" altLang="en-US" sz="2800" b="1" dirty="0">
                <a:solidFill>
                  <a:srgbClr val="FF0000"/>
                </a:solidFill>
                <a:latin typeface="华文细黑"/>
                <a:ea typeface="华文细黑"/>
                <a:cs typeface="华文细黑"/>
              </a:rPr>
              <a:t>确认之事</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基督比天使更大</a:t>
            </a:r>
            <a:r>
              <a:rPr lang="en-US" sz="2800" b="1" dirty="0">
                <a:solidFill>
                  <a:srgbClr val="FF0000"/>
                </a:solidFill>
                <a:latin typeface="Arial Narrow"/>
                <a:cs typeface="Arial Narrow"/>
              </a:rPr>
              <a:t>(1:4-14)</a:t>
            </a:r>
            <a:r>
              <a:rPr lang="en-US" sz="2800" b="1" dirty="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从旧约有七个引语肯定我们的信仰。</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a:t>
            </a:r>
            <a:r>
              <a:rPr lang="en-US" sz="2800" b="1" dirty="0">
                <a:latin typeface="Arial Narrow"/>
                <a:cs typeface="Arial Narrow"/>
              </a:rPr>
              <a:t>. Affirmation: Christ is greater than angels (1:4-14).</a:t>
            </a:r>
            <a:r>
              <a:rPr lang="en-US" sz="2800" dirty="0">
                <a:latin typeface="Arial Narrow"/>
                <a:cs typeface="Arial Narrow"/>
              </a:rPr>
              <a:t> There are 7 quotations from the OT are cited to affirm our beliefs.</a:t>
            </a:r>
          </a:p>
        </p:txBody>
      </p:sp>
    </p:spTree>
    <p:extLst>
      <p:ext uri="{BB962C8B-B14F-4D97-AF65-F5344CB8AC3E}">
        <p14:creationId xmlns:p14="http://schemas.microsoft.com/office/powerpoint/2010/main" val="3356903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7544"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
        <p:nvSpPr>
          <p:cNvPr id="11" name="Rectangle 10"/>
          <p:cNvSpPr/>
          <p:nvPr/>
        </p:nvSpPr>
        <p:spPr>
          <a:xfrm>
            <a:off x="6831" y="1832807"/>
            <a:ext cx="9080301" cy="3108544"/>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C</a:t>
            </a:r>
            <a:r>
              <a:rPr lang="en-US" altLang="zh-TW"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基督被天使事奉</a:t>
            </a:r>
            <a:r>
              <a:rPr lang="zh-TW" altLang="en-US" sz="2800" b="1" dirty="0" smtClean="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a:t>
            </a:r>
            <a:r>
              <a:rPr lang="en-US" altLang="zh-CN" sz="2800" b="1" dirty="0" smtClean="0">
                <a:solidFill>
                  <a:srgbClr val="FF0000"/>
                </a:solidFill>
                <a:latin typeface="华文细黑"/>
                <a:ea typeface="华文细黑"/>
                <a:cs typeface="华文细黑"/>
              </a:rPr>
              <a:t>7</a:t>
            </a:r>
            <a:r>
              <a:rPr lang="zh-TW" altLang="en-US" sz="2800" b="1" dirty="0" smtClean="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神以风为</a:t>
            </a:r>
            <a:r>
              <a:rPr lang="zh-TW" altLang="en-US" sz="2800" dirty="0">
                <a:solidFill>
                  <a:srgbClr val="FF0000"/>
                </a:solidFill>
                <a:latin typeface="华文细黑"/>
                <a:ea typeface="华文细黑"/>
                <a:cs typeface="华文细黑"/>
              </a:rPr>
              <a:t>使者，</a:t>
            </a:r>
            <a:r>
              <a:rPr lang="zh-TW" altLang="en-US" sz="2800" dirty="0" smtClean="0">
                <a:solidFill>
                  <a:srgbClr val="FF0000"/>
                </a:solidFill>
                <a:latin typeface="华文细黑"/>
                <a:ea typeface="华文细黑"/>
                <a:cs typeface="华文细黑"/>
              </a:rPr>
              <a:t>以火焰为仆役</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（诗篇</a:t>
            </a:r>
            <a:r>
              <a:rPr lang="en-US" altLang="zh-CN" sz="2800" dirty="0" smtClean="0">
                <a:solidFill>
                  <a:srgbClr val="FF0000"/>
                </a:solidFill>
                <a:latin typeface="华文细黑"/>
                <a:ea typeface="华文细黑"/>
                <a:cs typeface="华文细黑"/>
              </a:rPr>
              <a:t>104:4</a:t>
            </a:r>
            <a:r>
              <a:rPr lang="zh-CN" altLang="en-US" sz="2800" dirty="0" smtClean="0">
                <a:solidFill>
                  <a:srgbClr val="FF0000"/>
                </a:solidFill>
                <a:latin typeface="华文细黑"/>
                <a:ea typeface="华文细黑"/>
                <a:cs typeface="华文细黑"/>
              </a:rPr>
              <a:t>）。基督在地上的时候，天使有的时候事奉祂（太</a:t>
            </a:r>
            <a:r>
              <a:rPr lang="en-US" altLang="zh-CN" sz="2800" dirty="0" smtClean="0">
                <a:solidFill>
                  <a:srgbClr val="FF0000"/>
                </a:solidFill>
                <a:latin typeface="华文细黑"/>
                <a:ea typeface="华文细黑"/>
                <a:cs typeface="华文细黑"/>
              </a:rPr>
              <a:t>4:11</a:t>
            </a:r>
            <a:r>
              <a:rPr lang="zh-CN" altLang="en-US" sz="2800" dirty="0" smtClean="0">
                <a:solidFill>
                  <a:srgbClr val="FF0000"/>
                </a:solidFill>
                <a:latin typeface="华文细黑"/>
                <a:ea typeface="华文细黑"/>
                <a:cs typeface="华文细黑"/>
              </a:rPr>
              <a:t>；路</a:t>
            </a:r>
            <a:r>
              <a:rPr lang="en-US" altLang="zh-CN" sz="2800" dirty="0" smtClean="0">
                <a:solidFill>
                  <a:srgbClr val="FF0000"/>
                </a:solidFill>
                <a:latin typeface="华文细黑"/>
                <a:ea typeface="华文细黑"/>
                <a:cs typeface="华文细黑"/>
              </a:rPr>
              <a:t>22:43</a:t>
            </a:r>
            <a:r>
              <a:rPr lang="zh-CN" altLang="en-US" sz="2800" dirty="0" smtClean="0">
                <a:solidFill>
                  <a:srgbClr val="FF0000"/>
                </a:solidFill>
                <a:latin typeface="华文细黑"/>
                <a:ea typeface="华文细黑"/>
                <a:cs typeface="华文细黑"/>
              </a:rPr>
              <a:t>），并现在服事祂和我们。</a:t>
            </a:r>
            <a:endParaRPr lang="en-US" altLang="zh-TW" sz="2800" dirty="0" smtClean="0">
              <a:solidFill>
                <a:srgbClr val="FF0000"/>
              </a:solidFill>
              <a:latin typeface="华文细黑"/>
              <a:ea typeface="华文细黑"/>
              <a:cs typeface="华文细黑"/>
            </a:endParaRPr>
          </a:p>
          <a:p>
            <a:r>
              <a:rPr lang="en-US" sz="2800" b="1" dirty="0">
                <a:latin typeface="Arial Narrow"/>
                <a:cs typeface="Arial Narrow"/>
              </a:rPr>
              <a:t>C. Christ is served by the angels </a:t>
            </a:r>
            <a:r>
              <a:rPr lang="en-US" sz="2800" b="1" dirty="0" smtClean="0">
                <a:latin typeface="Arial Narrow"/>
                <a:cs typeface="Arial Narrow"/>
              </a:rPr>
              <a:t>(1:7</a:t>
            </a:r>
            <a:r>
              <a:rPr lang="en-US" sz="2800" b="1" dirty="0">
                <a:latin typeface="Arial Narrow"/>
                <a:cs typeface="Arial Narrow"/>
              </a:rPr>
              <a:t>). </a:t>
            </a:r>
            <a:r>
              <a:rPr lang="en-US" sz="2800" dirty="0">
                <a:latin typeface="Arial Narrow"/>
                <a:cs typeface="Arial Narrow"/>
              </a:rPr>
              <a:t>“He makes his angels spirits, and his servants flames of fire” (Ps.104:4). Angels sometimes served Christ when He was on earth (Mt.4:11; Lk.22:43), and they serve Him and us now.</a:t>
            </a:r>
          </a:p>
        </p:txBody>
      </p:sp>
      <p:sp>
        <p:nvSpPr>
          <p:cNvPr id="4" name="Rectangle 3"/>
          <p:cNvSpPr/>
          <p:nvPr/>
        </p:nvSpPr>
        <p:spPr>
          <a:xfrm>
            <a:off x="0" y="-7906"/>
            <a:ext cx="9144000" cy="184071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1815882"/>
          </a:xfrm>
          <a:prstGeom prst="rect">
            <a:avLst/>
          </a:prstGeom>
          <a:noFill/>
        </p:spPr>
        <p:txBody>
          <a:bodyPr wrap="square" rtlCol="0">
            <a:spAutoFit/>
          </a:bodyPr>
          <a:lstStyle/>
          <a:p>
            <a:pPr marL="514350" indent="-514350">
              <a:buAutoNum type="arabicPeriod"/>
            </a:pPr>
            <a:r>
              <a:rPr lang="zh-CN" altLang="en-US" sz="2800" b="1" dirty="0">
                <a:solidFill>
                  <a:srgbClr val="FF0000"/>
                </a:solidFill>
                <a:latin typeface="华文细黑"/>
                <a:ea typeface="华文细黑"/>
                <a:cs typeface="华文细黑"/>
              </a:rPr>
              <a:t>确认之事</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基督比天使更大</a:t>
            </a:r>
            <a:r>
              <a:rPr lang="en-US" sz="2800" b="1" dirty="0">
                <a:solidFill>
                  <a:srgbClr val="FF0000"/>
                </a:solidFill>
                <a:latin typeface="Arial Narrow"/>
                <a:cs typeface="Arial Narrow"/>
              </a:rPr>
              <a:t>(1:4-14)</a:t>
            </a:r>
            <a:r>
              <a:rPr lang="en-US" sz="2800" b="1" dirty="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从旧约有七个引语肯定我们的信仰。</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a:t>
            </a:r>
            <a:r>
              <a:rPr lang="en-US" sz="2800" b="1" dirty="0">
                <a:latin typeface="Arial Narrow"/>
                <a:cs typeface="Arial Narrow"/>
              </a:rPr>
              <a:t>. Affirmation: Christ is greater than angels (1:4-14).</a:t>
            </a:r>
            <a:r>
              <a:rPr lang="en-US" sz="2800" dirty="0">
                <a:latin typeface="Arial Narrow"/>
                <a:cs typeface="Arial Narrow"/>
              </a:rPr>
              <a:t> There are 7 quotations from the OT are cited to affirm our beliefs.</a:t>
            </a:r>
          </a:p>
        </p:txBody>
      </p:sp>
    </p:spTree>
    <p:extLst>
      <p:ext uri="{BB962C8B-B14F-4D97-AF65-F5344CB8AC3E}">
        <p14:creationId xmlns:p14="http://schemas.microsoft.com/office/powerpoint/2010/main" val="3351434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7544"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11" name="Rectangle 10"/>
          <p:cNvSpPr/>
          <p:nvPr/>
        </p:nvSpPr>
        <p:spPr>
          <a:xfrm>
            <a:off x="6831" y="1832807"/>
            <a:ext cx="9080301" cy="3970318"/>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基督是神</a:t>
            </a:r>
            <a:r>
              <a:rPr lang="zh-CN" altLang="en-US" sz="2800" b="1" dirty="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被</a:t>
            </a:r>
            <a:r>
              <a:rPr lang="zh-TW" altLang="en-US" sz="2800" b="1" dirty="0" smtClean="0">
                <a:solidFill>
                  <a:srgbClr val="FF0000"/>
                </a:solidFill>
                <a:latin typeface="华文细黑"/>
                <a:ea typeface="华文细黑"/>
                <a:cs typeface="华文细黑"/>
              </a:rPr>
              <a:t>神按</a:t>
            </a:r>
            <a:r>
              <a:rPr lang="zh-TW" altLang="en-US" sz="2800" b="1" dirty="0">
                <a:solidFill>
                  <a:srgbClr val="FF0000"/>
                </a:solidFill>
                <a:latin typeface="华文细黑"/>
                <a:ea typeface="华文细黑"/>
                <a:cs typeface="华文细黑"/>
              </a:rPr>
              <a:t>立在宝座上和被膏的</a:t>
            </a:r>
            <a:r>
              <a:rPr lang="zh-TW" altLang="en-US" sz="2800" b="1" dirty="0" smtClean="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a:t>
            </a:r>
            <a:r>
              <a:rPr lang="en-US" altLang="zh-TW" sz="2800" b="1" dirty="0">
                <a:solidFill>
                  <a:srgbClr val="FF0000"/>
                </a:solidFill>
                <a:latin typeface="华文细黑"/>
                <a:ea typeface="华文细黑"/>
                <a:cs typeface="华文细黑"/>
              </a:rPr>
              <a:t>8</a:t>
            </a:r>
            <a:r>
              <a:rPr lang="en-US" altLang="zh-TW" sz="2800" b="1" dirty="0" smtClean="0">
                <a:solidFill>
                  <a:srgbClr val="FF0000"/>
                </a:solidFill>
                <a:latin typeface="华文细黑"/>
                <a:ea typeface="华文细黑"/>
                <a:cs typeface="华文细黑"/>
              </a:rPr>
              <a:t>-</a:t>
            </a:r>
            <a:r>
              <a:rPr lang="en-US" altLang="zh-TW" sz="2800" b="1" dirty="0">
                <a:solidFill>
                  <a:srgbClr val="FF0000"/>
                </a:solidFill>
                <a:latin typeface="华文细黑"/>
                <a:ea typeface="华文细黑"/>
                <a:cs typeface="华文细黑"/>
              </a:rPr>
              <a:t>9</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神阿</a:t>
            </a:r>
            <a:r>
              <a:rPr lang="zh-TW" altLang="en-US" sz="2800" dirty="0">
                <a:solidFill>
                  <a:srgbClr val="FF0000"/>
                </a:solidFill>
                <a:latin typeface="华文细黑"/>
                <a:ea typeface="华文细黑"/>
                <a:cs typeface="华文细黑"/>
              </a:rPr>
              <a:t>，你的宝座是永永远远的，你的国权是正直的</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你喜爱公义，恨恶罪恶。所以神就是你的神，用喜乐油膏你，胜过膏你的</a:t>
            </a:r>
            <a:r>
              <a:rPr lang="zh-TW" altLang="en-US" sz="2800" dirty="0" smtClean="0">
                <a:solidFill>
                  <a:srgbClr val="FF0000"/>
                </a:solidFill>
                <a:latin typeface="华文细黑"/>
                <a:ea typeface="华文细黑"/>
                <a:cs typeface="华文细黑"/>
              </a:rPr>
              <a:t>同伴”（</a:t>
            </a:r>
            <a:r>
              <a:rPr lang="zh-CN" altLang="en-US" sz="2800" dirty="0" smtClean="0">
                <a:solidFill>
                  <a:srgbClr val="FF0000"/>
                </a:solidFill>
                <a:latin typeface="华文细黑"/>
                <a:ea typeface="华文细黑"/>
                <a:cs typeface="华文细黑"/>
              </a:rPr>
              <a:t>诗篇</a:t>
            </a:r>
            <a:r>
              <a:rPr lang="en-US" altLang="zh-CN" sz="2800" dirty="0" smtClean="0">
                <a:solidFill>
                  <a:srgbClr val="FF0000"/>
                </a:solidFill>
                <a:latin typeface="华文细黑"/>
                <a:ea typeface="华文细黑"/>
                <a:cs typeface="华文细黑"/>
              </a:rPr>
              <a:t>45:6-7</a:t>
            </a:r>
            <a:r>
              <a:rPr lang="zh-CN"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  </a:t>
            </a:r>
          </a:p>
          <a:p>
            <a:r>
              <a:rPr lang="en-US" sz="2800" b="1" dirty="0" smtClean="0">
                <a:latin typeface="Arial Narrow"/>
                <a:cs typeface="Arial Narrow"/>
              </a:rPr>
              <a:t>D</a:t>
            </a:r>
            <a:r>
              <a:rPr lang="en-US" sz="2800" b="1" dirty="0">
                <a:latin typeface="Arial Narrow"/>
                <a:cs typeface="Arial Narrow"/>
              </a:rPr>
              <a:t>. Christ is God enthroned and anointed </a:t>
            </a:r>
            <a:r>
              <a:rPr lang="en-US" sz="2800" b="1" dirty="0" smtClean="0">
                <a:latin typeface="Arial Narrow"/>
                <a:cs typeface="Arial Narrow"/>
              </a:rPr>
              <a:t>(1:8</a:t>
            </a:r>
            <a:r>
              <a:rPr lang="en-US" sz="2800" b="1" dirty="0">
                <a:latin typeface="Arial Narrow"/>
                <a:cs typeface="Arial Narrow"/>
              </a:rPr>
              <a:t>-9).</a:t>
            </a:r>
            <a:r>
              <a:rPr lang="en-US" sz="2800" dirty="0">
                <a:latin typeface="Arial Narrow"/>
                <a:cs typeface="Arial Narrow"/>
              </a:rPr>
              <a:t> “Your throne, O God, will last for ever and ever; a scepter of justice will be the scepter of your kingdom. You have loved righteousness and hated wickedness; therefore God, your </a:t>
            </a:r>
            <a:r>
              <a:rPr lang="en-US" sz="2800" dirty="0" smtClean="0">
                <a:latin typeface="Arial Narrow"/>
                <a:cs typeface="Arial Narrow"/>
              </a:rPr>
              <a:t>God</a:t>
            </a:r>
            <a:r>
              <a:rPr lang="en-US" sz="2800" dirty="0">
                <a:latin typeface="Arial Narrow"/>
                <a:cs typeface="Arial Narrow"/>
              </a:rPr>
              <a:t>, has set you above your companions by anointing you with the oil of joy” (Ps.45:6-7).</a:t>
            </a:r>
          </a:p>
        </p:txBody>
      </p:sp>
      <p:sp>
        <p:nvSpPr>
          <p:cNvPr id="4" name="Rectangle 3"/>
          <p:cNvSpPr/>
          <p:nvPr/>
        </p:nvSpPr>
        <p:spPr>
          <a:xfrm>
            <a:off x="0" y="-7906"/>
            <a:ext cx="9144000" cy="184071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1815882"/>
          </a:xfrm>
          <a:prstGeom prst="rect">
            <a:avLst/>
          </a:prstGeom>
          <a:noFill/>
        </p:spPr>
        <p:txBody>
          <a:bodyPr wrap="square" rtlCol="0">
            <a:spAutoFit/>
          </a:bodyPr>
          <a:lstStyle/>
          <a:p>
            <a:pPr marL="514350" indent="-514350">
              <a:buAutoNum type="arabicPeriod"/>
            </a:pPr>
            <a:r>
              <a:rPr lang="zh-CN" altLang="en-US" sz="2800" b="1" dirty="0">
                <a:solidFill>
                  <a:srgbClr val="FF0000"/>
                </a:solidFill>
                <a:latin typeface="华文细黑"/>
                <a:ea typeface="华文细黑"/>
                <a:cs typeface="华文细黑"/>
              </a:rPr>
              <a:t>确认之事</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基督比天使更大</a:t>
            </a:r>
            <a:r>
              <a:rPr lang="en-US" sz="2800" b="1" dirty="0">
                <a:solidFill>
                  <a:srgbClr val="FF0000"/>
                </a:solidFill>
                <a:latin typeface="Arial Narrow"/>
                <a:cs typeface="Arial Narrow"/>
              </a:rPr>
              <a:t>(1:4-14)</a:t>
            </a:r>
            <a:r>
              <a:rPr lang="en-US" sz="2800" b="1" dirty="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从旧约有七个引语肯定我们的信仰。</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a:t>
            </a:r>
            <a:r>
              <a:rPr lang="en-US" sz="2800" b="1" dirty="0">
                <a:latin typeface="Arial Narrow"/>
                <a:cs typeface="Arial Narrow"/>
              </a:rPr>
              <a:t>. Affirmation: Christ is greater than angels (1:4-14).</a:t>
            </a:r>
            <a:r>
              <a:rPr lang="en-US" sz="2800" dirty="0">
                <a:latin typeface="Arial Narrow"/>
                <a:cs typeface="Arial Narrow"/>
              </a:rPr>
              <a:t> There are 7 quotations from the OT are cited to affirm our beliefs.</a:t>
            </a:r>
          </a:p>
        </p:txBody>
      </p:sp>
    </p:spTree>
    <p:extLst>
      <p:ext uri="{BB962C8B-B14F-4D97-AF65-F5344CB8AC3E}">
        <p14:creationId xmlns:p14="http://schemas.microsoft.com/office/powerpoint/2010/main" val="1986365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7544" y="63160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11" name="Rectangle 10"/>
          <p:cNvSpPr/>
          <p:nvPr/>
        </p:nvSpPr>
        <p:spPr>
          <a:xfrm>
            <a:off x="6831" y="1832807"/>
            <a:ext cx="9080301" cy="4832093"/>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E.</a:t>
            </a:r>
            <a:r>
              <a:rPr lang="zh-CN" altLang="en-US" sz="2800" b="1" dirty="0" smtClean="0">
                <a:solidFill>
                  <a:srgbClr val="FF0000"/>
                </a:solidFill>
                <a:latin typeface="华文细黑"/>
                <a:ea typeface="华文细黑"/>
                <a:cs typeface="华文细黑"/>
              </a:rPr>
              <a:t>基督是永远的创造者</a:t>
            </a:r>
            <a:r>
              <a:rPr lang="zh-TW" altLang="en-US" sz="2800" b="1" dirty="0" smtClean="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1:10-12</a:t>
            </a:r>
            <a:r>
              <a:rPr lang="en-US" altLang="zh-TW" sz="2800" b="1" dirty="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a:t>
            </a:r>
            <a:r>
              <a:rPr lang="zh-CHT" altLang="en-US" sz="2800" dirty="0">
                <a:solidFill>
                  <a:srgbClr val="FF0000"/>
                </a:solidFill>
                <a:latin typeface="华文细黑"/>
                <a:ea typeface="华文细黑"/>
                <a:cs typeface="华文细黑"/>
              </a:rPr>
              <a:t>主阿，你起初立了地的根基，天也是你手所造的</a:t>
            </a:r>
            <a:r>
              <a:rPr lang="zh-CHT"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天地都要灭没，你却要长存。天地都要像衣服渐渐旧了</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你要将天地卷起来，像一件外衣，天地都改变了。惟有你永不改变，你的</a:t>
            </a:r>
            <a:r>
              <a:rPr lang="zh-TW" altLang="en-US" sz="2800" dirty="0" smtClean="0">
                <a:solidFill>
                  <a:srgbClr val="FF0000"/>
                </a:solidFill>
                <a:latin typeface="华文细黑"/>
                <a:ea typeface="华文细黑"/>
                <a:cs typeface="华文细黑"/>
              </a:rPr>
              <a:t>年数没有穷尽</a:t>
            </a:r>
            <a:r>
              <a:rPr lang="zh-CN" altLang="en-US" sz="2800" b="1" dirty="0" smtClean="0">
                <a:solidFill>
                  <a:srgbClr val="FF0000"/>
                </a:solidFill>
                <a:latin typeface="华文细黑"/>
                <a:ea typeface="华文细黑"/>
                <a:cs typeface="华文细黑"/>
              </a:rPr>
              <a:t>”</a:t>
            </a:r>
            <a:r>
              <a:rPr lang="en-US" altLang="zh-CN"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诗篇</a:t>
            </a:r>
            <a:r>
              <a:rPr lang="en-US" altLang="zh-CN" sz="2800" b="1" dirty="0" smtClean="0">
                <a:solidFill>
                  <a:srgbClr val="FF0000"/>
                </a:solidFill>
                <a:latin typeface="华文细黑"/>
                <a:ea typeface="华文细黑"/>
                <a:cs typeface="华文细黑"/>
              </a:rPr>
              <a:t>102:25-27</a:t>
            </a:r>
            <a:r>
              <a:rPr lang="en-US" altLang="zh-CN" sz="2800" b="1"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天使是被创造的，基督是创造者。</a:t>
            </a:r>
            <a:endParaRPr lang="en-US" altLang="zh-TW" sz="2800" dirty="0" smtClean="0">
              <a:solidFill>
                <a:srgbClr val="FF0000"/>
              </a:solidFill>
              <a:latin typeface="华文细黑"/>
              <a:ea typeface="华文细黑"/>
              <a:cs typeface="华文细黑"/>
            </a:endParaRPr>
          </a:p>
          <a:p>
            <a:r>
              <a:rPr lang="en-US" sz="2800" b="1" dirty="0">
                <a:latin typeface="Arial Narrow"/>
                <a:cs typeface="Arial Narrow"/>
              </a:rPr>
              <a:t>E. Christ is the eternal Creator </a:t>
            </a:r>
            <a:r>
              <a:rPr lang="en-US" sz="2800" b="1" dirty="0" smtClean="0">
                <a:latin typeface="Arial Narrow"/>
                <a:cs typeface="Arial Narrow"/>
              </a:rPr>
              <a:t>(1:10</a:t>
            </a:r>
            <a:r>
              <a:rPr lang="en-US" sz="2800" b="1" dirty="0">
                <a:latin typeface="Arial Narrow"/>
                <a:cs typeface="Arial Narrow"/>
              </a:rPr>
              <a:t>-12).</a:t>
            </a:r>
            <a:r>
              <a:rPr lang="en-US" sz="2800" dirty="0">
                <a:latin typeface="Arial Narrow"/>
                <a:cs typeface="Arial Narrow"/>
              </a:rPr>
              <a:t> “In the beginning, Lord, you laid the foundations of the earth, and the heavens are the work of your hands. They will perish, but you remain; they will all wear out like a </a:t>
            </a:r>
            <a:r>
              <a:rPr lang="en-US" sz="2800" dirty="0" err="1">
                <a:latin typeface="Arial Narrow"/>
                <a:cs typeface="Arial Narrow"/>
              </a:rPr>
              <a:t>garment.You</a:t>
            </a:r>
            <a:r>
              <a:rPr lang="en-US" sz="2800" dirty="0">
                <a:latin typeface="Arial Narrow"/>
                <a:cs typeface="Arial Narrow"/>
              </a:rPr>
              <a:t> will roll them up like a robe; like a garment they will be changed. But you remain the same, and your years will never end”(Ps.102:25-27). Angels were created</a:t>
            </a:r>
            <a:r>
              <a:rPr lang="en-US" sz="2800" dirty="0" smtClean="0">
                <a:latin typeface="Arial Narrow"/>
                <a:cs typeface="Arial Narrow"/>
              </a:rPr>
              <a:t>, Christ </a:t>
            </a:r>
            <a:r>
              <a:rPr lang="en-US" sz="2800" dirty="0">
                <a:latin typeface="Arial Narrow"/>
                <a:cs typeface="Arial Narrow"/>
              </a:rPr>
              <a:t>is the Creator. </a:t>
            </a:r>
          </a:p>
        </p:txBody>
      </p:sp>
      <p:sp>
        <p:nvSpPr>
          <p:cNvPr id="4" name="Rectangle 3"/>
          <p:cNvSpPr/>
          <p:nvPr/>
        </p:nvSpPr>
        <p:spPr>
          <a:xfrm>
            <a:off x="0" y="-7906"/>
            <a:ext cx="9144000" cy="184071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1815882"/>
          </a:xfrm>
          <a:prstGeom prst="rect">
            <a:avLst/>
          </a:prstGeom>
          <a:noFill/>
        </p:spPr>
        <p:txBody>
          <a:bodyPr wrap="square" rtlCol="0">
            <a:spAutoFit/>
          </a:bodyPr>
          <a:lstStyle/>
          <a:p>
            <a:pPr marL="514350" indent="-514350">
              <a:buAutoNum type="arabicPeriod"/>
            </a:pPr>
            <a:r>
              <a:rPr lang="zh-CN" altLang="en-US" sz="2800" b="1" dirty="0">
                <a:solidFill>
                  <a:srgbClr val="FF0000"/>
                </a:solidFill>
                <a:latin typeface="华文细黑"/>
                <a:ea typeface="华文细黑"/>
                <a:cs typeface="华文细黑"/>
              </a:rPr>
              <a:t>确认之事</a:t>
            </a:r>
            <a:r>
              <a:rPr lang="zh-CN" altLang="en-US" sz="2800" b="1" dirty="0" smtClean="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基督比天使更大</a:t>
            </a:r>
            <a:r>
              <a:rPr lang="en-US" sz="2800" b="1" dirty="0">
                <a:solidFill>
                  <a:srgbClr val="FF0000"/>
                </a:solidFill>
                <a:latin typeface="Arial Narrow"/>
                <a:cs typeface="Arial Narrow"/>
              </a:rPr>
              <a:t>(1:4-14)</a:t>
            </a:r>
            <a:r>
              <a:rPr lang="en-US" sz="2800" b="1" dirty="0">
                <a:solidFill>
                  <a:srgbClr val="FF0000"/>
                </a:solidFill>
                <a:latin typeface="华文细黑"/>
                <a:ea typeface="华文细黑"/>
                <a:cs typeface="华文细黑"/>
              </a:rPr>
              <a:t>。</a:t>
            </a:r>
            <a:r>
              <a:rPr lang="zh-CN" altLang="en-US" sz="2800" b="1" dirty="0">
                <a:solidFill>
                  <a:srgbClr val="FF0000"/>
                </a:solidFill>
                <a:latin typeface="华文细黑"/>
                <a:ea typeface="华文细黑"/>
                <a:cs typeface="华文细黑"/>
              </a:rPr>
              <a:t>从旧约有七个引语肯定我们的信仰。</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a:t>
            </a:r>
            <a:r>
              <a:rPr lang="en-US" sz="2800" b="1" dirty="0">
                <a:latin typeface="Arial Narrow"/>
                <a:cs typeface="Arial Narrow"/>
              </a:rPr>
              <a:t>. Affirmation: Christ is greater than angels (1:4-14).</a:t>
            </a:r>
            <a:r>
              <a:rPr lang="en-US" sz="2800" dirty="0">
                <a:latin typeface="Arial Narrow"/>
                <a:cs typeface="Arial Narrow"/>
              </a:rPr>
              <a:t> There are 7 quotations from the OT are cited to affirm our beliefs.</a:t>
            </a:r>
          </a:p>
        </p:txBody>
      </p:sp>
    </p:spTree>
    <p:extLst>
      <p:ext uri="{BB962C8B-B14F-4D97-AF65-F5344CB8AC3E}">
        <p14:creationId xmlns:p14="http://schemas.microsoft.com/office/powerpoint/2010/main" val="615661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33208</TotalTime>
  <Words>2997</Words>
  <Application>Microsoft Macintosh PowerPoint</Application>
  <PresentationFormat>On-screen Show (4:3)</PresentationFormat>
  <Paragraphs>108</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221</cp:revision>
  <cp:lastPrinted>2016-07-31T03:52:23Z</cp:lastPrinted>
  <dcterms:created xsi:type="dcterms:W3CDTF">2016-02-20T15:39:29Z</dcterms:created>
  <dcterms:modified xsi:type="dcterms:W3CDTF">2016-09-11T13:22:39Z</dcterms:modified>
</cp:coreProperties>
</file>