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58" r:id="rId4"/>
    <p:sldId id="260" r:id="rId5"/>
    <p:sldId id="259" r:id="rId6"/>
    <p:sldId id="262" r:id="rId7"/>
    <p:sldId id="263" r:id="rId8"/>
    <p:sldId id="264" r:id="rId9"/>
    <p:sldId id="265" r:id="rId10"/>
    <p:sldId id="266" r:id="rId11"/>
    <p:sldId id="267" r:id="rId12"/>
    <p:sldId id="268" r:id="rId13"/>
    <p:sldId id="269" r:id="rId14"/>
    <p:sldId id="270" r:id="rId15"/>
    <p:sldId id="271" r:id="rId16"/>
    <p:sldId id="275" r:id="rId17"/>
    <p:sldId id="272" r:id="rId18"/>
    <p:sldId id="276" r:id="rId19"/>
    <p:sldId id="273" r:id="rId20"/>
    <p:sldId id="277" r:id="rId21"/>
    <p:sldId id="274" r:id="rId22"/>
    <p:sldId id="278" r:id="rId23"/>
    <p:sldId id="261"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7" d="100"/>
          <a:sy n="67" d="100"/>
        </p:scale>
        <p:origin x="-120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9D48A1-D96E-194E-A456-4CC70FB8C113}" type="datetimeFigureOut">
              <a:rPr lang="en-US" smtClean="0"/>
              <a:t>7/28/16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0BB15E-1FFC-5140-A5E1-72FEDEDAC4D4}" type="slidenum">
              <a:rPr lang="en-US" smtClean="0"/>
              <a:t>‹#›</a:t>
            </a:fld>
            <a:endParaRPr lang="en-US"/>
          </a:p>
        </p:txBody>
      </p:sp>
    </p:spTree>
    <p:extLst>
      <p:ext uri="{BB962C8B-B14F-4D97-AF65-F5344CB8AC3E}">
        <p14:creationId xmlns:p14="http://schemas.microsoft.com/office/powerpoint/2010/main" val="36928476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2</a:t>
            </a:fld>
            <a:endParaRPr lang="en-US"/>
          </a:p>
        </p:txBody>
      </p:sp>
    </p:spTree>
    <p:extLst>
      <p:ext uri="{BB962C8B-B14F-4D97-AF65-F5344CB8AC3E}">
        <p14:creationId xmlns:p14="http://schemas.microsoft.com/office/powerpoint/2010/main" val="2279410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3</a:t>
            </a:fld>
            <a:endParaRPr lang="en-US"/>
          </a:p>
        </p:txBody>
      </p:sp>
    </p:spTree>
    <p:extLst>
      <p:ext uri="{BB962C8B-B14F-4D97-AF65-F5344CB8AC3E}">
        <p14:creationId xmlns:p14="http://schemas.microsoft.com/office/powerpoint/2010/main" val="2279410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4</a:t>
            </a:fld>
            <a:endParaRPr lang="en-US"/>
          </a:p>
        </p:txBody>
      </p:sp>
    </p:spTree>
    <p:extLst>
      <p:ext uri="{BB962C8B-B14F-4D97-AF65-F5344CB8AC3E}">
        <p14:creationId xmlns:p14="http://schemas.microsoft.com/office/powerpoint/2010/main" val="2279410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5</a:t>
            </a:fld>
            <a:endParaRPr lang="en-US"/>
          </a:p>
        </p:txBody>
      </p:sp>
    </p:spTree>
    <p:extLst>
      <p:ext uri="{BB962C8B-B14F-4D97-AF65-F5344CB8AC3E}">
        <p14:creationId xmlns:p14="http://schemas.microsoft.com/office/powerpoint/2010/main" val="2279410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025001-2DF1-D042-99EC-73EA0B711BAF}" type="slidenum">
              <a:rPr lang="en-US" smtClean="0"/>
              <a:t>23</a:t>
            </a:fld>
            <a:endParaRPr lang="en-US"/>
          </a:p>
        </p:txBody>
      </p:sp>
    </p:spTree>
    <p:extLst>
      <p:ext uri="{BB962C8B-B14F-4D97-AF65-F5344CB8AC3E}">
        <p14:creationId xmlns:p14="http://schemas.microsoft.com/office/powerpoint/2010/main" val="2279410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A5FF8B-BD77-C040-B157-80E866760AD0}" type="datetimeFigureOut">
              <a:rPr lang="en-US" smtClean="0"/>
              <a:t>7/28/16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1318540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A5FF8B-BD77-C040-B157-80E866760AD0}" type="datetimeFigureOut">
              <a:rPr lang="en-US" smtClean="0"/>
              <a:t>7/28/16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2831580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A5FF8B-BD77-C040-B157-80E866760AD0}" type="datetimeFigureOut">
              <a:rPr lang="en-US" smtClean="0"/>
              <a:t>7/28/16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3505186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A5FF8B-BD77-C040-B157-80E866760AD0}" type="datetimeFigureOut">
              <a:rPr lang="en-US" smtClean="0"/>
              <a:t>7/28/16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110826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A5FF8B-BD77-C040-B157-80E866760AD0}" type="datetimeFigureOut">
              <a:rPr lang="en-US" smtClean="0"/>
              <a:t>7/28/16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38518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A5FF8B-BD77-C040-B157-80E866760AD0}" type="datetimeFigureOut">
              <a:rPr lang="en-US" smtClean="0"/>
              <a:t>7/28/16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4174820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A5FF8B-BD77-C040-B157-80E866760AD0}" type="datetimeFigureOut">
              <a:rPr lang="en-US" smtClean="0"/>
              <a:t>7/28/16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1943175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A5FF8B-BD77-C040-B157-80E866760AD0}" type="datetimeFigureOut">
              <a:rPr lang="en-US" smtClean="0"/>
              <a:t>7/28/16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474722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A5FF8B-BD77-C040-B157-80E866760AD0}" type="datetimeFigureOut">
              <a:rPr lang="en-US" smtClean="0"/>
              <a:t>7/28/16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2557713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A5FF8B-BD77-C040-B157-80E866760AD0}" type="datetimeFigureOut">
              <a:rPr lang="en-US" smtClean="0"/>
              <a:t>7/28/16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1059137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A5FF8B-BD77-C040-B157-80E866760AD0}" type="datetimeFigureOut">
              <a:rPr lang="en-US" smtClean="0"/>
              <a:t>7/28/16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443EC8-6014-5845-B826-6F9F5BFD4286}" type="slidenum">
              <a:rPr lang="en-US" smtClean="0"/>
              <a:t>‹#›</a:t>
            </a:fld>
            <a:endParaRPr lang="en-US"/>
          </a:p>
        </p:txBody>
      </p:sp>
    </p:spTree>
    <p:extLst>
      <p:ext uri="{BB962C8B-B14F-4D97-AF65-F5344CB8AC3E}">
        <p14:creationId xmlns:p14="http://schemas.microsoft.com/office/powerpoint/2010/main" val="51461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5FF8B-BD77-C040-B157-80E866760AD0}" type="datetimeFigureOut">
              <a:rPr lang="en-US" smtClean="0"/>
              <a:t>7/28/16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443EC8-6014-5845-B826-6F9F5BFD4286}" type="slidenum">
              <a:rPr lang="en-US" smtClean="0"/>
              <a:t>‹#›</a:t>
            </a:fld>
            <a:endParaRPr lang="en-US"/>
          </a:p>
        </p:txBody>
      </p:sp>
    </p:spTree>
    <p:extLst>
      <p:ext uri="{BB962C8B-B14F-4D97-AF65-F5344CB8AC3E}">
        <p14:creationId xmlns:p14="http://schemas.microsoft.com/office/powerpoint/2010/main" val="385935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166" y="18799"/>
            <a:ext cx="9166166" cy="6839201"/>
          </a:xfrm>
        </p:spPr>
        <p:txBody>
          <a:bodyPr>
            <a:normAutofit/>
          </a:bodyPr>
          <a:lstStyle/>
          <a:p>
            <a:r>
              <a:rPr lang="zh-CN" altLang="en-US" sz="4000" b="1" dirty="0" smtClean="0">
                <a:solidFill>
                  <a:srgbClr val="FF0000"/>
                </a:solidFill>
                <a:latin typeface="Arial Narrow"/>
                <a:ea typeface="华文细黑"/>
                <a:cs typeface="Arial Narrow"/>
              </a:rPr>
              <a:t>主日：二零一六年七月三十一日</a:t>
            </a:r>
            <a:endParaRPr lang="en-US" altLang="zh-CN" sz="4000" b="1" dirty="0" smtClean="0">
              <a:solidFill>
                <a:srgbClr val="FF0000"/>
              </a:solidFill>
              <a:latin typeface="Arial Narrow"/>
              <a:ea typeface="华文细黑"/>
              <a:cs typeface="Arial Narrow"/>
            </a:endParaRPr>
          </a:p>
          <a:p>
            <a:r>
              <a:rPr lang="en-US" altLang="zh-CN" sz="4000" b="1" dirty="0" smtClean="0">
                <a:solidFill>
                  <a:srgbClr val="FF0000"/>
                </a:solidFill>
                <a:latin typeface="Arial Narrow"/>
                <a:ea typeface="华文细黑"/>
                <a:cs typeface="Arial Narrow"/>
              </a:rPr>
              <a:t>Sunday: July 31, 2016</a:t>
            </a:r>
          </a:p>
          <a:p>
            <a:r>
              <a:rPr lang="zh-CN" altLang="en-US" sz="4000" b="1" dirty="0" smtClean="0">
                <a:solidFill>
                  <a:srgbClr val="0000FF"/>
                </a:solidFill>
                <a:latin typeface="Arial Narrow"/>
                <a:ea typeface="华文细黑"/>
                <a:cs typeface="Arial Narrow"/>
              </a:rPr>
              <a:t>何礼义牧师</a:t>
            </a:r>
            <a:endParaRPr lang="en-US" altLang="zh-CN" sz="4000" b="1" dirty="0" smtClean="0">
              <a:solidFill>
                <a:srgbClr val="0000FF"/>
              </a:solidFill>
              <a:latin typeface="Arial Narrow"/>
              <a:ea typeface="华文细黑"/>
              <a:cs typeface="Arial Narrow"/>
            </a:endParaRPr>
          </a:p>
          <a:p>
            <a:r>
              <a:rPr lang="en-US" sz="4000" b="1" dirty="0" smtClean="0">
                <a:solidFill>
                  <a:srgbClr val="0000FF"/>
                </a:solidFill>
                <a:latin typeface="Arial Narrow"/>
                <a:ea typeface="华文细黑"/>
                <a:cs typeface="Arial Narrow"/>
              </a:rPr>
              <a:t>Pastor Gary Hart</a:t>
            </a:r>
          </a:p>
          <a:p>
            <a:r>
              <a:rPr lang="zh-CN" altLang="en-US" sz="4000" b="1" dirty="0" smtClean="0">
                <a:solidFill>
                  <a:srgbClr val="660066"/>
                </a:solidFill>
                <a:latin typeface="Arial Narrow"/>
                <a:ea typeface="华文细黑"/>
                <a:cs typeface="Arial Narrow"/>
              </a:rPr>
              <a:t>题目</a:t>
            </a:r>
            <a:r>
              <a:rPr lang="zh-CN" altLang="en-US" sz="4000" b="1" dirty="0" smtClean="0">
                <a:solidFill>
                  <a:srgbClr val="660066"/>
                </a:solidFill>
                <a:latin typeface="Arial Narrow"/>
                <a:ea typeface="华文细黑"/>
                <a:cs typeface="Arial Narrow"/>
              </a:rPr>
              <a:t>：</a:t>
            </a:r>
            <a:r>
              <a:rPr lang="en-US" altLang="zh-CN" sz="4000" b="1" dirty="0" smtClean="0">
                <a:solidFill>
                  <a:srgbClr val="660066"/>
                </a:solidFill>
                <a:latin typeface="Arial Narrow"/>
                <a:ea typeface="华文细黑"/>
                <a:cs typeface="Arial Narrow"/>
              </a:rPr>
              <a:t>“</a:t>
            </a:r>
            <a:r>
              <a:rPr lang="zh-TW" altLang="en-US" sz="4000" b="1" dirty="0" smtClean="0">
                <a:solidFill>
                  <a:srgbClr val="660066"/>
                </a:solidFill>
                <a:latin typeface="Arial Narrow"/>
                <a:ea typeface="华文细黑"/>
                <a:cs typeface="Arial Narrow"/>
              </a:rPr>
              <a:t>我们就不离弃我们</a:t>
            </a:r>
            <a:r>
              <a:rPr lang="zh-TW" altLang="en-US" sz="4000" b="1" dirty="0" smtClean="0">
                <a:solidFill>
                  <a:srgbClr val="660066"/>
                </a:solidFill>
                <a:latin typeface="Arial Narrow"/>
                <a:ea typeface="华文细黑"/>
                <a:cs typeface="Arial Narrow"/>
              </a:rPr>
              <a:t>神的</a:t>
            </a:r>
            <a:r>
              <a:rPr lang="zh-TW" altLang="en-US" sz="4000" b="1" dirty="0" smtClean="0">
                <a:solidFill>
                  <a:srgbClr val="660066"/>
                </a:solidFill>
                <a:latin typeface="Arial Narrow"/>
                <a:ea typeface="华文细黑"/>
                <a:cs typeface="Arial Narrow"/>
              </a:rPr>
              <a:t>殿。</a:t>
            </a:r>
            <a:r>
              <a:rPr lang="en-US" altLang="zh-TW" sz="4000" b="1" dirty="0" smtClean="0">
                <a:solidFill>
                  <a:srgbClr val="660066"/>
                </a:solidFill>
                <a:latin typeface="Arial Narrow"/>
                <a:ea typeface="华文细黑"/>
                <a:cs typeface="Arial Narrow"/>
              </a:rPr>
              <a:t>”</a:t>
            </a:r>
            <a:endParaRPr lang="en-US" altLang="zh-TW" sz="4000" b="1" dirty="0" smtClean="0">
              <a:solidFill>
                <a:srgbClr val="660066"/>
              </a:solidFill>
              <a:latin typeface="Arial Narrow"/>
              <a:ea typeface="华文细黑"/>
              <a:cs typeface="Arial Narrow"/>
            </a:endParaRPr>
          </a:p>
          <a:p>
            <a:r>
              <a:rPr lang="en-US" sz="4000" b="1" dirty="0" smtClean="0">
                <a:solidFill>
                  <a:srgbClr val="660066"/>
                </a:solidFill>
                <a:latin typeface="Arial Narrow"/>
                <a:ea typeface="华文细黑"/>
                <a:cs typeface="Arial Narrow"/>
              </a:rPr>
              <a:t>Topic: </a:t>
            </a:r>
            <a:r>
              <a:rPr lang="en-US" sz="4000" b="1" dirty="0" smtClean="0">
                <a:solidFill>
                  <a:srgbClr val="660066"/>
                </a:solidFill>
                <a:latin typeface="Arial Narrow"/>
                <a:ea typeface="华文细黑"/>
                <a:cs typeface="Arial Narrow"/>
              </a:rPr>
              <a:t>“We </a:t>
            </a:r>
            <a:r>
              <a:rPr lang="en-US" sz="4000" b="1" dirty="0">
                <a:solidFill>
                  <a:srgbClr val="660066"/>
                </a:solidFill>
                <a:latin typeface="Arial Narrow"/>
                <a:ea typeface="华文细黑"/>
                <a:cs typeface="Arial Narrow"/>
              </a:rPr>
              <a:t>will not neglect </a:t>
            </a:r>
            <a:endParaRPr lang="en-US" sz="4000" b="1" dirty="0" smtClean="0">
              <a:solidFill>
                <a:srgbClr val="660066"/>
              </a:solidFill>
              <a:latin typeface="Arial Narrow"/>
              <a:ea typeface="华文细黑"/>
              <a:cs typeface="Arial Narrow"/>
            </a:endParaRPr>
          </a:p>
          <a:p>
            <a:r>
              <a:rPr lang="en-US" sz="4000" b="1" dirty="0" smtClean="0">
                <a:solidFill>
                  <a:srgbClr val="660066"/>
                </a:solidFill>
                <a:latin typeface="Arial Narrow"/>
                <a:ea typeface="华文细黑"/>
                <a:cs typeface="Arial Narrow"/>
              </a:rPr>
              <a:t>the </a:t>
            </a:r>
            <a:r>
              <a:rPr lang="en-US" sz="4000" b="1" dirty="0">
                <a:solidFill>
                  <a:srgbClr val="660066"/>
                </a:solidFill>
                <a:latin typeface="Arial Narrow"/>
                <a:ea typeface="华文细黑"/>
                <a:cs typeface="Arial Narrow"/>
              </a:rPr>
              <a:t>house of our </a:t>
            </a:r>
            <a:r>
              <a:rPr lang="en-US" sz="4000" b="1" dirty="0" smtClean="0">
                <a:solidFill>
                  <a:srgbClr val="660066"/>
                </a:solidFill>
                <a:latin typeface="Arial Narrow"/>
                <a:ea typeface="华文细黑"/>
                <a:cs typeface="Arial Narrow"/>
              </a:rPr>
              <a:t>God.”</a:t>
            </a:r>
            <a:endParaRPr lang="en-US" sz="4000" b="1" dirty="0">
              <a:solidFill>
                <a:srgbClr val="660066"/>
              </a:solidFill>
              <a:latin typeface="Arial Narrow"/>
              <a:ea typeface="华文细黑"/>
              <a:cs typeface="Arial Narrow"/>
            </a:endParaRPr>
          </a:p>
          <a:p>
            <a:r>
              <a:rPr lang="zh-CN" altLang="en-US" sz="4000" b="1" dirty="0" smtClean="0">
                <a:solidFill>
                  <a:srgbClr val="008000"/>
                </a:solidFill>
                <a:latin typeface="Arial Narrow"/>
                <a:ea typeface="华文细黑"/>
                <a:cs typeface="Arial Narrow"/>
              </a:rPr>
              <a:t>经文：</a:t>
            </a:r>
            <a:r>
              <a:rPr lang="zh-TW" altLang="en-US" sz="4000" b="1" dirty="0" smtClean="0">
                <a:solidFill>
                  <a:srgbClr val="008000"/>
                </a:solidFill>
                <a:latin typeface="Arial Narrow"/>
                <a:ea typeface="华文细黑"/>
                <a:cs typeface="Arial Narrow"/>
              </a:rPr>
              <a:t>尼希米记</a:t>
            </a:r>
            <a:r>
              <a:rPr lang="en-US" altLang="zh-TW" sz="4000" b="1" dirty="0" smtClean="0">
                <a:solidFill>
                  <a:srgbClr val="008000"/>
                </a:solidFill>
                <a:latin typeface="Arial Narrow"/>
                <a:ea typeface="华文细黑"/>
                <a:cs typeface="Arial Narrow"/>
              </a:rPr>
              <a:t> </a:t>
            </a:r>
            <a:r>
              <a:rPr lang="en-US" altLang="zh-CN" sz="4000" b="1" dirty="0" smtClean="0">
                <a:solidFill>
                  <a:srgbClr val="008000"/>
                </a:solidFill>
                <a:latin typeface="Arial Narrow"/>
                <a:ea typeface="华文细黑"/>
                <a:cs typeface="Arial Narrow"/>
              </a:rPr>
              <a:t>10</a:t>
            </a:r>
            <a:r>
              <a:rPr lang="en-US" altLang="zh-TW" sz="4000" b="1" dirty="0" smtClean="0">
                <a:solidFill>
                  <a:srgbClr val="008000"/>
                </a:solidFill>
                <a:latin typeface="Arial Narrow"/>
                <a:ea typeface="华文细黑"/>
                <a:cs typeface="Arial Narrow"/>
              </a:rPr>
              <a:t>:</a:t>
            </a:r>
            <a:r>
              <a:rPr lang="en-US" altLang="zh-CN" sz="4000" b="1" dirty="0" smtClean="0">
                <a:solidFill>
                  <a:srgbClr val="008000"/>
                </a:solidFill>
                <a:latin typeface="Arial Narrow"/>
                <a:ea typeface="华文细黑"/>
                <a:cs typeface="Arial Narrow"/>
              </a:rPr>
              <a:t>37-39</a:t>
            </a:r>
            <a:endParaRPr lang="en-US" altLang="zh-TW" sz="4000" b="1" dirty="0" smtClean="0">
              <a:solidFill>
                <a:srgbClr val="008000"/>
              </a:solidFill>
              <a:latin typeface="Arial Narrow"/>
              <a:ea typeface="华文细黑"/>
              <a:cs typeface="Arial Narrow"/>
            </a:endParaRPr>
          </a:p>
          <a:p>
            <a:r>
              <a:rPr lang="en-US" sz="4000" b="1" dirty="0" smtClean="0">
                <a:solidFill>
                  <a:srgbClr val="008000"/>
                </a:solidFill>
                <a:latin typeface="Arial Narrow"/>
                <a:ea typeface="华文细黑"/>
                <a:cs typeface="Arial Narrow"/>
              </a:rPr>
              <a:t>Text: Nehemiah </a:t>
            </a:r>
            <a:r>
              <a:rPr lang="en-US" altLang="zh-CN" sz="4000" b="1" dirty="0">
                <a:solidFill>
                  <a:srgbClr val="008000"/>
                </a:solidFill>
                <a:latin typeface="Arial Narrow"/>
                <a:ea typeface="华文细黑"/>
                <a:cs typeface="Arial Narrow"/>
              </a:rPr>
              <a:t>10</a:t>
            </a:r>
            <a:r>
              <a:rPr lang="en-US" altLang="zh-TW" sz="4000" b="1" dirty="0">
                <a:solidFill>
                  <a:srgbClr val="008000"/>
                </a:solidFill>
                <a:latin typeface="Arial Narrow"/>
                <a:ea typeface="华文细黑"/>
                <a:cs typeface="Arial Narrow"/>
              </a:rPr>
              <a:t>:</a:t>
            </a:r>
            <a:r>
              <a:rPr lang="en-US" altLang="zh-CN" sz="4000" b="1" dirty="0">
                <a:solidFill>
                  <a:srgbClr val="008000"/>
                </a:solidFill>
                <a:latin typeface="Arial Narrow"/>
                <a:ea typeface="华文细黑"/>
                <a:cs typeface="Arial Narrow"/>
              </a:rPr>
              <a:t>37-39</a:t>
            </a:r>
            <a:endParaRPr lang="en-US" sz="4000" b="1" dirty="0">
              <a:solidFill>
                <a:srgbClr val="008000"/>
              </a:solidFill>
              <a:latin typeface="Arial Narrow"/>
              <a:ea typeface="华文细黑"/>
              <a:cs typeface="Arial Narrow"/>
            </a:endParaRPr>
          </a:p>
        </p:txBody>
      </p:sp>
      <p:sp>
        <p:nvSpPr>
          <p:cNvPr id="10" name="TextBox 9"/>
          <p:cNvSpPr txBox="1"/>
          <p:nvPr/>
        </p:nvSpPr>
        <p:spPr>
          <a:xfrm>
            <a:off x="8577692" y="6296705"/>
            <a:ext cx="1101818" cy="523220"/>
          </a:xfrm>
          <a:prstGeom prst="rect">
            <a:avLst/>
          </a:prstGeom>
          <a:noFill/>
        </p:spPr>
        <p:txBody>
          <a:bodyPr wrap="square" rtlCol="0">
            <a:spAutoFit/>
          </a:bodyPr>
          <a:lstStyle/>
          <a:p>
            <a:r>
              <a:rPr lang="en-US" altLang="zh-CN" sz="2800" dirty="0" smtClean="0">
                <a:solidFill>
                  <a:srgbClr val="0000FF"/>
                </a:solidFill>
                <a:latin typeface="Arial Narrow"/>
                <a:cs typeface="Arial Narrow"/>
              </a:rPr>
              <a:t>(1)</a:t>
            </a:r>
            <a:endParaRPr lang="en-US" sz="2800" dirty="0">
              <a:solidFill>
                <a:srgbClr val="0000FF"/>
              </a:solidFill>
              <a:latin typeface="Arial Narrow"/>
              <a:cs typeface="Arial Narrow"/>
            </a:endParaRPr>
          </a:p>
        </p:txBody>
      </p:sp>
    </p:spTree>
    <p:extLst>
      <p:ext uri="{BB962C8B-B14F-4D97-AF65-F5344CB8AC3E}">
        <p14:creationId xmlns:p14="http://schemas.microsoft.com/office/powerpoint/2010/main" val="79822603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1683815"/>
            <a:ext cx="9144000" cy="5262980"/>
          </a:xfrm>
          <a:prstGeom prst="rect">
            <a:avLst/>
          </a:prstGeom>
          <a:noFill/>
        </p:spPr>
        <p:txBody>
          <a:bodyPr wrap="square" rtlCol="0">
            <a:spAutoFit/>
          </a:bodyPr>
          <a:lstStyle/>
          <a:p>
            <a:r>
              <a:rPr lang="en-US" sz="2800" b="1" dirty="0">
                <a:latin typeface="Arial Narrow"/>
                <a:ea typeface="华文细黑"/>
                <a:cs typeface="Arial Narrow"/>
              </a:rPr>
              <a:t>K=G#2—2nd Goal</a:t>
            </a:r>
            <a:r>
              <a:rPr lang="en-US" sz="2800" dirty="0">
                <a:latin typeface="Arial Narrow"/>
                <a:ea typeface="华文细黑"/>
                <a:cs typeface="Arial Narrow"/>
              </a:rPr>
              <a:t> is to seek  His Kingdom. “Seek first his kingdom and his righteousness, and all these things will be given to you as well.”(Matthew 6:33)</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二</a:t>
            </a:r>
            <a:r>
              <a:rPr lang="en-US" sz="2800" b="1" dirty="0">
                <a:solidFill>
                  <a:srgbClr val="FF0000"/>
                </a:solidFill>
                <a:latin typeface="Arial Narrow"/>
                <a:ea typeface="华文细黑"/>
                <a:cs typeface="Arial Narrow"/>
              </a:rPr>
              <a:t>个目标</a:t>
            </a:r>
            <a:r>
              <a:rPr lang="en-US" sz="2800" dirty="0">
                <a:solidFill>
                  <a:srgbClr val="FF0000"/>
                </a:solidFill>
                <a:latin typeface="Arial Narrow"/>
                <a:ea typeface="华文细黑"/>
                <a:cs typeface="Arial Narrow"/>
              </a:rPr>
              <a:t>是寻求</a:t>
            </a:r>
            <a:r>
              <a:rPr lang="zh-CN" altLang="en-US" sz="2800" dirty="0">
                <a:solidFill>
                  <a:srgbClr val="FF0000"/>
                </a:solidFill>
                <a:latin typeface="Arial Narrow"/>
                <a:ea typeface="华文细黑"/>
                <a:cs typeface="Arial Narrow"/>
              </a:rPr>
              <a:t>祂</a:t>
            </a:r>
            <a:r>
              <a:rPr lang="en-US" sz="2800" dirty="0">
                <a:solidFill>
                  <a:srgbClr val="FF0000"/>
                </a:solidFill>
                <a:latin typeface="Arial Narrow"/>
                <a:ea typeface="华文细黑"/>
                <a:cs typeface="Arial Narrow"/>
              </a:rPr>
              <a:t>的国。“你 们 要 先 求 他  的 国 和 他 的 义 ， 这 些 东 西 都 要 加 给 你 们了。”（马太福音6:33）</a:t>
            </a:r>
          </a:p>
          <a:p>
            <a:r>
              <a:rPr lang="en-US" sz="2800" dirty="0">
                <a:latin typeface="Arial Narrow"/>
                <a:ea typeface="华文细黑"/>
                <a:cs typeface="Arial Narrow"/>
              </a:rPr>
              <a:t>TP#2—2nd Turning Point is to hear God’s Word. “Faith comes from hearing the message, and the message is heard through the word about Christ.”(Ro.10:17) [Entry comes by hearing God’s Word].</a:t>
            </a:r>
          </a:p>
          <a:p>
            <a:r>
              <a:rPr lang="en-US" sz="2800" dirty="0">
                <a:solidFill>
                  <a:srgbClr val="FF0000"/>
                </a:solidFill>
                <a:latin typeface="Arial Narrow"/>
                <a:ea typeface="华文细黑"/>
                <a:cs typeface="Arial Narrow"/>
              </a:rPr>
              <a:t>第</a:t>
            </a:r>
            <a:r>
              <a:rPr lang="zh-CN" altLang="en-US" sz="2800" dirty="0">
                <a:solidFill>
                  <a:srgbClr val="FF0000"/>
                </a:solidFill>
                <a:latin typeface="Arial Narrow"/>
                <a:ea typeface="华文细黑"/>
                <a:cs typeface="Arial Narrow"/>
              </a:rPr>
              <a:t>二</a:t>
            </a:r>
            <a:r>
              <a:rPr lang="en-US" sz="2800" dirty="0">
                <a:solidFill>
                  <a:srgbClr val="FF0000"/>
                </a:solidFill>
                <a:latin typeface="Arial Narrow"/>
                <a:ea typeface="华文细黑"/>
                <a:cs typeface="Arial Narrow"/>
              </a:rPr>
              <a:t>个转点是听到神的话。“可 见 信 道 是 从 听 道 来 的 ， 听 道 是 从 基 督 的 话 来 的。”（罗马书10:17）［入口是藉着听到神的话] 。</a:t>
            </a:r>
          </a:p>
        </p:txBody>
      </p:sp>
      <p:pic>
        <p:nvPicPr>
          <p:cNvPr id="4" name="Picture 3" descr="Screen Shot 2016-07-30 at 9.50.2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4971" y="18479"/>
            <a:ext cx="2278625" cy="1734122"/>
          </a:xfrm>
          <a:prstGeom prst="rect">
            <a:avLst/>
          </a:prstGeom>
        </p:spPr>
      </p:pic>
      <p:sp>
        <p:nvSpPr>
          <p:cNvPr id="5" name="TextBox 4"/>
          <p:cNvSpPr txBox="1"/>
          <p:nvPr/>
        </p:nvSpPr>
        <p:spPr>
          <a:xfrm>
            <a:off x="8435896"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(10)</a:t>
            </a:r>
            <a:endParaRPr lang="en-US" sz="2800" dirty="0">
              <a:solidFill>
                <a:srgbClr val="0000FF"/>
              </a:solidFill>
              <a:latin typeface="Times"/>
              <a:cs typeface="Times"/>
            </a:endParaRPr>
          </a:p>
        </p:txBody>
      </p:sp>
    </p:spTree>
    <p:extLst>
      <p:ext uri="{BB962C8B-B14F-4D97-AF65-F5344CB8AC3E}">
        <p14:creationId xmlns:p14="http://schemas.microsoft.com/office/powerpoint/2010/main" val="19864677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21884" y="390075"/>
            <a:ext cx="9144000" cy="6555642"/>
          </a:xfrm>
          <a:prstGeom prst="rect">
            <a:avLst/>
          </a:prstGeom>
          <a:noFill/>
        </p:spPr>
        <p:txBody>
          <a:bodyPr wrap="square" rtlCol="0">
            <a:spAutoFit/>
          </a:bodyPr>
          <a:lstStyle/>
          <a:p>
            <a:r>
              <a:rPr lang="en-US" sz="2800" b="1" dirty="0">
                <a:latin typeface="Arial Narrow"/>
                <a:ea typeface="华文细黑"/>
                <a:cs typeface="Arial Narrow"/>
              </a:rPr>
              <a:t>C=G#3—3rd Goal</a:t>
            </a:r>
            <a:r>
              <a:rPr lang="en-US" sz="2800" dirty="0">
                <a:latin typeface="Arial Narrow"/>
                <a:ea typeface="华文细黑"/>
                <a:cs typeface="Arial Narrow"/>
              </a:rPr>
              <a:t> is to connect with God. “Love </a:t>
            </a:r>
            <a:r>
              <a:rPr lang="en-US" sz="2800" dirty="0" smtClean="0">
                <a:latin typeface="Arial Narrow"/>
                <a:ea typeface="华文细黑"/>
                <a:cs typeface="Arial Narrow"/>
              </a:rPr>
              <a:t>					     the </a:t>
            </a:r>
            <a:r>
              <a:rPr lang="en-US" sz="2800" dirty="0">
                <a:latin typeface="Arial Narrow"/>
                <a:ea typeface="华文细黑"/>
                <a:cs typeface="Arial Narrow"/>
              </a:rPr>
              <a:t>Lord your God with all your heart and with all </a:t>
            </a:r>
            <a:r>
              <a:rPr lang="en-US" sz="2800" dirty="0" smtClean="0">
                <a:latin typeface="Arial Narrow"/>
                <a:ea typeface="华文细黑"/>
                <a:cs typeface="Arial Narrow"/>
              </a:rPr>
              <a:t>					   your </a:t>
            </a:r>
            <a:r>
              <a:rPr lang="en-US" sz="2800" dirty="0">
                <a:latin typeface="Arial Narrow"/>
                <a:ea typeface="华文细黑"/>
                <a:cs typeface="Arial Narrow"/>
              </a:rPr>
              <a:t>soul and with all your mind.” (</a:t>
            </a:r>
            <a:r>
              <a:rPr lang="en-US" sz="2800" dirty="0" smtClean="0">
                <a:latin typeface="Arial Narrow"/>
                <a:ea typeface="华文细黑"/>
                <a:cs typeface="Arial Narrow"/>
              </a:rPr>
              <a:t>Mat.22</a:t>
            </a:r>
            <a:r>
              <a:rPr lang="en-US" sz="2800" dirty="0">
                <a:latin typeface="Arial Narrow"/>
                <a:ea typeface="华文细黑"/>
                <a:cs typeface="Arial Narrow"/>
              </a:rPr>
              <a:t>:37)</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三</a:t>
            </a:r>
            <a:r>
              <a:rPr lang="en-US" sz="2800" b="1" dirty="0">
                <a:solidFill>
                  <a:srgbClr val="FF0000"/>
                </a:solidFill>
                <a:latin typeface="Arial Narrow"/>
                <a:ea typeface="华文细黑"/>
                <a:cs typeface="Arial Narrow"/>
              </a:rPr>
              <a:t>个目标</a:t>
            </a:r>
            <a:r>
              <a:rPr lang="en-US" sz="2800" dirty="0">
                <a:solidFill>
                  <a:srgbClr val="FF0000"/>
                </a:solidFill>
                <a:latin typeface="Arial Narrow"/>
                <a:ea typeface="华文细黑"/>
                <a:cs typeface="Arial Narrow"/>
              </a:rPr>
              <a:t>是</a:t>
            </a:r>
            <a:r>
              <a:rPr lang="zh-CN" altLang="en-US" sz="2800" dirty="0">
                <a:solidFill>
                  <a:srgbClr val="FF0000"/>
                </a:solidFill>
                <a:latin typeface="Arial Narrow"/>
                <a:ea typeface="华文细黑"/>
                <a:cs typeface="Arial Narrow"/>
              </a:rPr>
              <a:t>与神</a:t>
            </a:r>
            <a:r>
              <a:rPr lang="en-US" sz="2800" dirty="0">
                <a:solidFill>
                  <a:srgbClr val="FF0000"/>
                </a:solidFill>
                <a:latin typeface="Arial Narrow"/>
                <a:ea typeface="华文细黑"/>
                <a:cs typeface="Arial Narrow"/>
              </a:rPr>
              <a:t>连接。“你 要 尽 心 、 尽 性 、 尽 意 爱 主 ─ 你 的 神 。”（马太福音22:37）</a:t>
            </a:r>
          </a:p>
          <a:p>
            <a:r>
              <a:rPr lang="en-US" sz="2800" dirty="0">
                <a:latin typeface="Arial Narrow"/>
                <a:ea typeface="华文细黑"/>
                <a:cs typeface="Arial Narrow"/>
              </a:rPr>
              <a:t>TP#3—3rd Turning Point is to believe and to obey. “If you declare with your mouth, “Jesus is Lord,” and believe in your heart that God raised him from the dead, you will be saved. For it is with your heart that you believe and are justified, and it is with your mouth that you profess your faith and are saved.” (</a:t>
            </a:r>
            <a:r>
              <a:rPr lang="en-US" sz="2800" dirty="0" smtClean="0">
                <a:latin typeface="Arial Narrow"/>
                <a:ea typeface="华文细黑"/>
                <a:cs typeface="Arial Narrow"/>
              </a:rPr>
              <a:t>Ro.10</a:t>
            </a:r>
            <a:r>
              <a:rPr lang="en-US" sz="2800" dirty="0">
                <a:latin typeface="Arial Narrow"/>
                <a:ea typeface="华文细黑"/>
                <a:cs typeface="Arial Narrow"/>
              </a:rPr>
              <a:t>:9-10) [Growth comes by faith </a:t>
            </a:r>
            <a:r>
              <a:rPr lang="en-US" sz="2800" dirty="0" smtClean="0">
                <a:latin typeface="Arial Narrow"/>
                <a:ea typeface="华文细黑"/>
                <a:cs typeface="Arial Narrow"/>
              </a:rPr>
              <a:t>&amp; obedience</a:t>
            </a:r>
            <a:r>
              <a:rPr lang="en-US" sz="2800" dirty="0">
                <a:latin typeface="Arial Narrow"/>
                <a:ea typeface="华文细黑"/>
                <a:cs typeface="Arial Narrow"/>
              </a:rPr>
              <a:t>].</a:t>
            </a:r>
          </a:p>
          <a:p>
            <a:r>
              <a:rPr lang="en-US" sz="2800" dirty="0">
                <a:solidFill>
                  <a:srgbClr val="FF0000"/>
                </a:solidFill>
                <a:latin typeface="Arial Narrow"/>
                <a:ea typeface="华文细黑"/>
                <a:cs typeface="Arial Narrow"/>
              </a:rPr>
              <a:t>第</a:t>
            </a:r>
            <a:r>
              <a:rPr lang="zh-CN" altLang="en-US" sz="2800" dirty="0">
                <a:solidFill>
                  <a:srgbClr val="FF0000"/>
                </a:solidFill>
                <a:latin typeface="Arial Narrow"/>
                <a:ea typeface="华文细黑"/>
                <a:cs typeface="Arial Narrow"/>
              </a:rPr>
              <a:t>三</a:t>
            </a:r>
            <a:r>
              <a:rPr lang="en-US" sz="2800" dirty="0">
                <a:solidFill>
                  <a:srgbClr val="FF0000"/>
                </a:solidFill>
                <a:latin typeface="Arial Narrow"/>
                <a:ea typeface="华文细黑"/>
                <a:cs typeface="Arial Narrow"/>
              </a:rPr>
              <a:t>个转点是相信和遵从。</a:t>
            </a:r>
            <a:r>
              <a:rPr lang="zh-CN" altLang="en-US" sz="2800" dirty="0">
                <a:solidFill>
                  <a:srgbClr val="FF0000"/>
                </a:solidFill>
                <a:latin typeface="Arial Narrow"/>
                <a:ea typeface="华文细黑"/>
                <a:cs typeface="Arial Narrow"/>
              </a:rPr>
              <a:t>“</a:t>
            </a:r>
            <a:r>
              <a:rPr lang="en-US" sz="2800" dirty="0">
                <a:solidFill>
                  <a:srgbClr val="FF0000"/>
                </a:solidFill>
                <a:latin typeface="Arial Narrow"/>
                <a:ea typeface="华文细黑"/>
                <a:cs typeface="Arial Narrow"/>
              </a:rPr>
              <a:t>你 若 口 里 认 耶 稣 为 主 ， 心 里 信 神 叫 他 从 死 里 复 活 ， 就 必 得 救 。因 为 人 心 里 相 信 ， 就 可 以 称 义 ； 口 里 承 认 ， 就 可 以 得 救 。</a:t>
            </a:r>
            <a:r>
              <a:rPr lang="zh-CN" altLang="en-US" sz="2800" dirty="0">
                <a:solidFill>
                  <a:srgbClr val="FF0000"/>
                </a:solidFill>
                <a:latin typeface="Arial Narrow"/>
                <a:ea typeface="华文细黑"/>
                <a:cs typeface="Arial Narrow"/>
              </a:rPr>
              <a:t>”</a:t>
            </a:r>
            <a:r>
              <a:rPr lang="en-US" sz="2800" dirty="0">
                <a:solidFill>
                  <a:srgbClr val="FF0000"/>
                </a:solidFill>
                <a:latin typeface="Arial Narrow"/>
                <a:ea typeface="华文细黑"/>
                <a:cs typeface="Arial Narrow"/>
              </a:rPr>
              <a:t>(罗马书10:9-10)［长进是因着</a:t>
            </a:r>
            <a:r>
              <a:rPr lang="zh-CN" altLang="en-US" sz="2800" dirty="0">
                <a:solidFill>
                  <a:srgbClr val="FF0000"/>
                </a:solidFill>
                <a:latin typeface="Arial Narrow"/>
                <a:ea typeface="华文细黑"/>
                <a:cs typeface="Arial Narrow"/>
              </a:rPr>
              <a:t>相</a:t>
            </a:r>
            <a:r>
              <a:rPr lang="en-US" sz="2800" dirty="0">
                <a:solidFill>
                  <a:srgbClr val="FF0000"/>
                </a:solidFill>
                <a:latin typeface="Arial Narrow"/>
                <a:ea typeface="华文细黑"/>
                <a:cs typeface="Arial Narrow"/>
              </a:rPr>
              <a:t>信和遵从］。</a:t>
            </a:r>
          </a:p>
        </p:txBody>
      </p:sp>
      <p:pic>
        <p:nvPicPr>
          <p:cNvPr id="4" name="Picture 3" descr="Screen Shot 2016-07-30 at 9.50.2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2306" y="18479"/>
            <a:ext cx="2181266" cy="1660028"/>
          </a:xfrm>
          <a:prstGeom prst="rect">
            <a:avLst/>
          </a:prstGeom>
        </p:spPr>
      </p:pic>
      <p:sp>
        <p:nvSpPr>
          <p:cNvPr id="5" name="TextBox 4"/>
          <p:cNvSpPr txBox="1"/>
          <p:nvPr/>
        </p:nvSpPr>
        <p:spPr>
          <a:xfrm>
            <a:off x="8473808"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(11)</a:t>
            </a:r>
            <a:endParaRPr lang="en-US" sz="2800" dirty="0">
              <a:solidFill>
                <a:srgbClr val="0000FF"/>
              </a:solidFill>
              <a:latin typeface="Times"/>
              <a:cs typeface="Times"/>
            </a:endParaRPr>
          </a:p>
        </p:txBody>
      </p:sp>
    </p:spTree>
    <p:extLst>
      <p:ext uri="{BB962C8B-B14F-4D97-AF65-F5344CB8AC3E}">
        <p14:creationId xmlns:p14="http://schemas.microsoft.com/office/powerpoint/2010/main" val="8380653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2081944"/>
            <a:ext cx="9144000" cy="4832093"/>
          </a:xfrm>
          <a:prstGeom prst="rect">
            <a:avLst/>
          </a:prstGeom>
          <a:noFill/>
        </p:spPr>
        <p:txBody>
          <a:bodyPr wrap="square" rtlCol="0">
            <a:spAutoFit/>
          </a:bodyPr>
          <a:lstStyle/>
          <a:p>
            <a:r>
              <a:rPr lang="en-US" sz="2800" dirty="0">
                <a:latin typeface="Arial Narrow"/>
                <a:ea typeface="华文细黑"/>
                <a:cs typeface="Arial Narrow"/>
              </a:rPr>
              <a:t>C=</a:t>
            </a:r>
            <a:r>
              <a:rPr lang="en-US" sz="2800" b="1" dirty="0">
                <a:latin typeface="Arial Narrow"/>
                <a:ea typeface="华文细黑"/>
                <a:cs typeface="Arial Narrow"/>
              </a:rPr>
              <a:t>G#4—4th Goal</a:t>
            </a:r>
            <a:r>
              <a:rPr lang="en-US" sz="2800" dirty="0">
                <a:latin typeface="Arial Narrow"/>
                <a:ea typeface="华文细黑"/>
                <a:cs typeface="Arial Narrow"/>
              </a:rPr>
              <a:t> is to connect with others. “Love your neighbor as yourself.” (Mt. 22:39)</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四</a:t>
            </a:r>
            <a:r>
              <a:rPr lang="en-US" sz="2800" b="1" dirty="0">
                <a:solidFill>
                  <a:srgbClr val="FF0000"/>
                </a:solidFill>
                <a:latin typeface="Arial Narrow"/>
                <a:ea typeface="华文细黑"/>
                <a:cs typeface="Arial Narrow"/>
              </a:rPr>
              <a:t>个目标</a:t>
            </a:r>
            <a:r>
              <a:rPr lang="en-US" sz="2800" dirty="0">
                <a:solidFill>
                  <a:srgbClr val="FF0000"/>
                </a:solidFill>
                <a:latin typeface="Arial Narrow"/>
                <a:ea typeface="华文细黑"/>
                <a:cs typeface="Arial Narrow"/>
              </a:rPr>
              <a:t>是</a:t>
            </a:r>
            <a:r>
              <a:rPr lang="zh-CN" altLang="en-US" sz="2800" dirty="0">
                <a:solidFill>
                  <a:srgbClr val="FF0000"/>
                </a:solidFill>
                <a:latin typeface="Arial Narrow"/>
                <a:ea typeface="华文细黑"/>
                <a:cs typeface="Arial Narrow"/>
              </a:rPr>
              <a:t>与</a:t>
            </a:r>
            <a:r>
              <a:rPr lang="en-US" sz="2800" dirty="0">
                <a:solidFill>
                  <a:srgbClr val="FF0000"/>
                </a:solidFill>
                <a:latin typeface="Arial Narrow"/>
                <a:ea typeface="华文细黑"/>
                <a:cs typeface="Arial Narrow"/>
              </a:rPr>
              <a:t>他人连接。“要 爱 人 如 己。” （马太福音22:39）</a:t>
            </a:r>
          </a:p>
          <a:p>
            <a:r>
              <a:rPr lang="en-US" sz="2800" dirty="0">
                <a:latin typeface="Arial Narrow"/>
                <a:ea typeface="华文细黑"/>
                <a:cs typeface="Arial Narrow"/>
              </a:rPr>
              <a:t>TP#4—4th Turning Point is to love and serve another. “By this everyone will know that you are my disciples, if you love one another.” (John 13:35) [Relationships come by loving and serving one another].</a:t>
            </a:r>
          </a:p>
          <a:p>
            <a:r>
              <a:rPr lang="en-US" sz="2800" dirty="0">
                <a:solidFill>
                  <a:srgbClr val="FF0000"/>
                </a:solidFill>
                <a:latin typeface="Arial Narrow"/>
                <a:ea typeface="华文细黑"/>
                <a:cs typeface="Arial Narrow"/>
              </a:rPr>
              <a:t>第</a:t>
            </a:r>
            <a:r>
              <a:rPr lang="zh-CN" altLang="en-US" sz="2800" dirty="0">
                <a:solidFill>
                  <a:srgbClr val="FF0000"/>
                </a:solidFill>
                <a:latin typeface="Arial Narrow"/>
                <a:ea typeface="华文细黑"/>
                <a:cs typeface="Arial Narrow"/>
              </a:rPr>
              <a:t>四</a:t>
            </a:r>
            <a:r>
              <a:rPr lang="en-US" sz="2800" dirty="0">
                <a:solidFill>
                  <a:srgbClr val="FF0000"/>
                </a:solidFill>
                <a:latin typeface="Arial Narrow"/>
                <a:ea typeface="华文细黑"/>
                <a:cs typeface="Arial Narrow"/>
              </a:rPr>
              <a:t>个转点是彼此相爱和服事。“你 们 若 有 彼 此 相 爱 的 心 ， 众 人 因 此 就 认 出 你 们 是 我 的 门 徒 了。”（</a:t>
            </a:r>
            <a:r>
              <a:rPr lang="zh-CN" altLang="en-US" sz="2800" dirty="0">
                <a:solidFill>
                  <a:srgbClr val="FF0000"/>
                </a:solidFill>
                <a:latin typeface="Arial Narrow"/>
                <a:ea typeface="华文细黑"/>
                <a:cs typeface="Arial Narrow"/>
              </a:rPr>
              <a:t>约翰福音</a:t>
            </a:r>
            <a:r>
              <a:rPr lang="en-US" sz="2800" dirty="0">
                <a:solidFill>
                  <a:srgbClr val="FF0000"/>
                </a:solidFill>
                <a:latin typeface="Arial Narrow"/>
                <a:ea typeface="华文细黑"/>
                <a:cs typeface="Arial Narrow"/>
              </a:rPr>
              <a:t>13:35）［</a:t>
            </a:r>
            <a:r>
              <a:rPr lang="zh-CN" altLang="en-US" sz="2800" dirty="0">
                <a:solidFill>
                  <a:srgbClr val="FF0000"/>
                </a:solidFill>
                <a:latin typeface="Arial Narrow"/>
                <a:ea typeface="华文细黑"/>
                <a:cs typeface="Arial Narrow"/>
              </a:rPr>
              <a:t>感情</a:t>
            </a:r>
            <a:r>
              <a:rPr lang="en-US" sz="2800" dirty="0">
                <a:solidFill>
                  <a:srgbClr val="FF0000"/>
                </a:solidFill>
                <a:latin typeface="Arial Narrow"/>
                <a:ea typeface="华文细黑"/>
                <a:cs typeface="Arial Narrow"/>
              </a:rPr>
              <a:t>是因着彼此相爱和服事］。</a:t>
            </a:r>
          </a:p>
        </p:txBody>
      </p:sp>
      <p:pic>
        <p:nvPicPr>
          <p:cNvPr id="4" name="Picture 3" descr="Screen Shot 2016-07-30 at 9.50.2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6452" y="18478"/>
            <a:ext cx="2638466" cy="2007975"/>
          </a:xfrm>
          <a:prstGeom prst="rect">
            <a:avLst/>
          </a:prstGeom>
        </p:spPr>
      </p:pic>
      <p:sp>
        <p:nvSpPr>
          <p:cNvPr id="5" name="TextBox 4"/>
          <p:cNvSpPr txBox="1"/>
          <p:nvPr/>
        </p:nvSpPr>
        <p:spPr>
          <a:xfrm>
            <a:off x="8435896"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(12)</a:t>
            </a:r>
            <a:endParaRPr lang="en-US" sz="2800" dirty="0">
              <a:solidFill>
                <a:srgbClr val="0000FF"/>
              </a:solidFill>
              <a:latin typeface="Times"/>
              <a:cs typeface="Times"/>
            </a:endParaRPr>
          </a:p>
        </p:txBody>
      </p:sp>
    </p:spTree>
    <p:extLst>
      <p:ext uri="{BB962C8B-B14F-4D97-AF65-F5344CB8AC3E}">
        <p14:creationId xmlns:p14="http://schemas.microsoft.com/office/powerpoint/2010/main" val="30133847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1625605"/>
            <a:ext cx="9144000" cy="5262980"/>
          </a:xfrm>
          <a:prstGeom prst="rect">
            <a:avLst/>
          </a:prstGeom>
          <a:noFill/>
        </p:spPr>
        <p:txBody>
          <a:bodyPr wrap="square" rtlCol="0">
            <a:spAutoFit/>
          </a:bodyPr>
          <a:lstStyle/>
          <a:p>
            <a:r>
              <a:rPr lang="en-US" sz="2800" dirty="0">
                <a:latin typeface="Arial Narrow"/>
                <a:ea typeface="华文细黑"/>
                <a:cs typeface="Arial Narrow"/>
              </a:rPr>
              <a:t>C=</a:t>
            </a:r>
            <a:r>
              <a:rPr lang="en-US" sz="2800" b="1" dirty="0">
                <a:latin typeface="Arial Narrow"/>
                <a:ea typeface="华文细黑"/>
                <a:cs typeface="Arial Narrow"/>
              </a:rPr>
              <a:t>G#5—5th Goal</a:t>
            </a:r>
            <a:r>
              <a:rPr lang="en-US" sz="2800" dirty="0">
                <a:latin typeface="Arial Narrow"/>
                <a:ea typeface="华文细黑"/>
                <a:cs typeface="Arial Narrow"/>
              </a:rPr>
              <a:t> is to connect with mission. “Go into all the world and preach the gospel to all creation.”(Mark 16:15)</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五</a:t>
            </a:r>
            <a:r>
              <a:rPr lang="en-US" sz="2800" b="1" dirty="0">
                <a:solidFill>
                  <a:srgbClr val="FF0000"/>
                </a:solidFill>
                <a:latin typeface="Arial Narrow"/>
                <a:ea typeface="华文细黑"/>
                <a:cs typeface="Arial Narrow"/>
              </a:rPr>
              <a:t>个目标</a:t>
            </a:r>
            <a:r>
              <a:rPr lang="en-US" sz="2800" dirty="0">
                <a:solidFill>
                  <a:srgbClr val="FF0000"/>
                </a:solidFill>
                <a:latin typeface="Arial Narrow"/>
                <a:ea typeface="华文细黑"/>
                <a:cs typeface="Arial Narrow"/>
              </a:rPr>
              <a:t>是</a:t>
            </a:r>
            <a:r>
              <a:rPr lang="zh-CN" altLang="en-US" sz="2800" dirty="0">
                <a:solidFill>
                  <a:srgbClr val="FF0000"/>
                </a:solidFill>
                <a:latin typeface="Arial Narrow"/>
                <a:ea typeface="华文细黑"/>
                <a:cs typeface="Arial Narrow"/>
              </a:rPr>
              <a:t>与</a:t>
            </a:r>
            <a:r>
              <a:rPr lang="en-US" sz="2800" dirty="0">
                <a:solidFill>
                  <a:srgbClr val="FF0000"/>
                </a:solidFill>
                <a:latin typeface="Arial Narrow"/>
                <a:ea typeface="华文细黑"/>
                <a:cs typeface="Arial Narrow"/>
              </a:rPr>
              <a:t>宣教连接。</a:t>
            </a:r>
            <a:r>
              <a:rPr lang="zh-CN" altLang="en-US" sz="2800" dirty="0">
                <a:solidFill>
                  <a:srgbClr val="FF0000"/>
                </a:solidFill>
                <a:latin typeface="Arial Narrow"/>
                <a:ea typeface="华文细黑"/>
                <a:cs typeface="Arial Narrow"/>
              </a:rPr>
              <a:t>“</a:t>
            </a:r>
            <a:r>
              <a:rPr lang="en-US" sz="2800" dirty="0">
                <a:solidFill>
                  <a:srgbClr val="FF0000"/>
                </a:solidFill>
                <a:latin typeface="Arial Narrow"/>
                <a:ea typeface="华文细黑"/>
                <a:cs typeface="Arial Narrow"/>
              </a:rPr>
              <a:t>你 们 往 普 天 下 去 ， 传 福 音 给 万 民 听 。</a:t>
            </a:r>
            <a:r>
              <a:rPr lang="zh-CN" altLang="en-US" sz="2800" dirty="0">
                <a:solidFill>
                  <a:srgbClr val="FF0000"/>
                </a:solidFill>
                <a:latin typeface="Arial Narrow"/>
                <a:ea typeface="华文细黑"/>
                <a:cs typeface="Arial Narrow"/>
              </a:rPr>
              <a:t>”</a:t>
            </a:r>
            <a:r>
              <a:rPr lang="en-US" sz="2800" dirty="0">
                <a:solidFill>
                  <a:srgbClr val="FF0000"/>
                </a:solidFill>
                <a:latin typeface="Arial Narrow"/>
                <a:ea typeface="华文细黑"/>
                <a:cs typeface="Arial Narrow"/>
              </a:rPr>
              <a:t>（马可福音16:15）</a:t>
            </a:r>
          </a:p>
          <a:p>
            <a:r>
              <a:rPr lang="en-US" sz="2800" dirty="0">
                <a:latin typeface="Arial Narrow"/>
                <a:ea typeface="华文细黑"/>
                <a:cs typeface="Arial Narrow"/>
              </a:rPr>
              <a:t>TP#5—5th Turning Point is to become a </a:t>
            </a:r>
            <a:r>
              <a:rPr lang="en-US" sz="2800" dirty="0" err="1">
                <a:latin typeface="Arial Narrow"/>
                <a:ea typeface="华文细黑"/>
                <a:cs typeface="Arial Narrow"/>
              </a:rPr>
              <a:t>witness</a:t>
            </a:r>
            <a:r>
              <a:rPr lang="en-US" sz="2800" dirty="0" err="1" smtClean="0">
                <a:latin typeface="Arial Narrow"/>
                <a:ea typeface="华文细黑"/>
                <a:cs typeface="Arial Narrow"/>
              </a:rPr>
              <a:t>.“</a:t>
            </a:r>
            <a:r>
              <a:rPr lang="en-US" sz="2800" dirty="0" err="1">
                <a:latin typeface="Arial Narrow"/>
                <a:ea typeface="华文细黑"/>
                <a:cs typeface="Arial Narrow"/>
              </a:rPr>
              <a:t>But</a:t>
            </a:r>
            <a:r>
              <a:rPr lang="en-US" sz="2800" dirty="0">
                <a:latin typeface="Arial Narrow"/>
                <a:ea typeface="华文细黑"/>
                <a:cs typeface="Arial Narrow"/>
              </a:rPr>
              <a:t> you will receive power when the Holy Spirit comes on </a:t>
            </a:r>
            <a:r>
              <a:rPr lang="en-US" sz="2800" dirty="0" err="1">
                <a:latin typeface="Arial Narrow"/>
                <a:ea typeface="华文细黑"/>
                <a:cs typeface="Arial Narrow"/>
              </a:rPr>
              <a:t>you</a:t>
            </a:r>
            <a:r>
              <a:rPr lang="en-US" sz="2800" dirty="0" err="1" smtClean="0">
                <a:latin typeface="Arial Narrow"/>
                <a:ea typeface="华文细黑"/>
                <a:cs typeface="Arial Narrow"/>
              </a:rPr>
              <a:t>;and</a:t>
            </a:r>
            <a:r>
              <a:rPr lang="en-US" sz="2800" dirty="0" smtClean="0">
                <a:latin typeface="Arial Narrow"/>
                <a:ea typeface="华文细黑"/>
                <a:cs typeface="Arial Narrow"/>
              </a:rPr>
              <a:t> </a:t>
            </a:r>
            <a:r>
              <a:rPr lang="en-US" sz="2800" dirty="0">
                <a:latin typeface="Arial Narrow"/>
                <a:ea typeface="华文细黑"/>
                <a:cs typeface="Arial Narrow"/>
              </a:rPr>
              <a:t>you will be my </a:t>
            </a:r>
            <a:r>
              <a:rPr lang="en-US" sz="2800" dirty="0" smtClean="0">
                <a:latin typeface="Arial Narrow"/>
                <a:ea typeface="华文细黑"/>
                <a:cs typeface="Arial Narrow"/>
              </a:rPr>
              <a:t>wit-nesses </a:t>
            </a:r>
            <a:r>
              <a:rPr lang="en-US" sz="2800" dirty="0">
                <a:latin typeface="Arial Narrow"/>
                <a:ea typeface="华文细黑"/>
                <a:cs typeface="Arial Narrow"/>
              </a:rPr>
              <a:t>in Jerusalem, and in all Judea and Samaria, and to the ends of the earth.” (Acts 1:8) [Mission comes by witnessing to others].</a:t>
            </a:r>
          </a:p>
          <a:p>
            <a:r>
              <a:rPr lang="en-US" sz="2800" dirty="0">
                <a:solidFill>
                  <a:srgbClr val="FF0000"/>
                </a:solidFill>
                <a:latin typeface="Arial Narrow"/>
                <a:ea typeface="华文细黑"/>
                <a:cs typeface="Arial Narrow"/>
              </a:rPr>
              <a:t>第</a:t>
            </a:r>
            <a:r>
              <a:rPr lang="zh-CN" altLang="en-US" sz="2800" dirty="0">
                <a:solidFill>
                  <a:srgbClr val="FF0000"/>
                </a:solidFill>
                <a:latin typeface="Arial Narrow"/>
                <a:ea typeface="华文细黑"/>
                <a:cs typeface="Arial Narrow"/>
              </a:rPr>
              <a:t>五</a:t>
            </a:r>
            <a:r>
              <a:rPr lang="en-US" sz="2800" dirty="0">
                <a:solidFill>
                  <a:srgbClr val="FF0000"/>
                </a:solidFill>
                <a:latin typeface="Arial Narrow"/>
                <a:ea typeface="华文细黑"/>
                <a:cs typeface="Arial Narrow"/>
              </a:rPr>
              <a:t>个转点是作见证。“</a:t>
            </a:r>
            <a:r>
              <a:rPr lang="en-US" sz="2800" dirty="0" smtClean="0">
                <a:solidFill>
                  <a:srgbClr val="FF0000"/>
                </a:solidFill>
                <a:latin typeface="Arial Narrow"/>
                <a:ea typeface="华文细黑"/>
                <a:cs typeface="Arial Narrow"/>
              </a:rPr>
              <a:t>但圣灵降临在你们身上 </a:t>
            </a:r>
            <a:r>
              <a:rPr lang="en-US" sz="2800" dirty="0">
                <a:solidFill>
                  <a:srgbClr val="FF0000"/>
                </a:solidFill>
                <a:latin typeface="Arial Narrow"/>
                <a:ea typeface="华文细黑"/>
                <a:cs typeface="Arial Narrow"/>
              </a:rPr>
              <a:t>， 你 们 就 必 得 着 能 力 ， 并 要 在 耶 路 撒 冷 、 犹 太 全 地 ， 和 撒 玛 利 亚 ， 直 </a:t>
            </a:r>
            <a:r>
              <a:rPr lang="en-US" sz="2800" dirty="0" smtClean="0">
                <a:solidFill>
                  <a:srgbClr val="FF0000"/>
                </a:solidFill>
                <a:latin typeface="Arial Narrow"/>
                <a:ea typeface="华文细黑"/>
                <a:cs typeface="Arial Narrow"/>
              </a:rPr>
              <a:t>到地极，作我的见证。</a:t>
            </a:r>
            <a:r>
              <a:rPr lang="en-US" sz="2800" dirty="0">
                <a:solidFill>
                  <a:srgbClr val="FF0000"/>
                </a:solidFill>
                <a:latin typeface="Arial Narrow"/>
                <a:ea typeface="华文细黑"/>
                <a:cs typeface="Arial Narrow"/>
              </a:rPr>
              <a:t>”（</a:t>
            </a:r>
            <a:r>
              <a:rPr lang="en-US" sz="2800" dirty="0" smtClean="0">
                <a:solidFill>
                  <a:srgbClr val="FF0000"/>
                </a:solidFill>
                <a:latin typeface="Arial Narrow"/>
                <a:ea typeface="华文细黑"/>
                <a:cs typeface="Arial Narrow"/>
              </a:rPr>
              <a:t>使徒行傳</a:t>
            </a:r>
            <a:r>
              <a:rPr lang="en-US" sz="2800" dirty="0">
                <a:solidFill>
                  <a:srgbClr val="FF0000"/>
                </a:solidFill>
                <a:latin typeface="Arial Narrow"/>
                <a:ea typeface="华文细黑"/>
                <a:cs typeface="Arial Narrow"/>
              </a:rPr>
              <a:t>1:8）［宣教是向着别人作见证］。</a:t>
            </a:r>
          </a:p>
        </p:txBody>
      </p:sp>
      <p:pic>
        <p:nvPicPr>
          <p:cNvPr id="4" name="Picture 3" descr="Screen Shot 2016-07-30 at 9.50.2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9751" y="18479"/>
            <a:ext cx="2181266" cy="1660028"/>
          </a:xfrm>
          <a:prstGeom prst="rect">
            <a:avLst/>
          </a:prstGeom>
        </p:spPr>
      </p:pic>
      <p:sp>
        <p:nvSpPr>
          <p:cNvPr id="5" name="TextBox 4"/>
          <p:cNvSpPr txBox="1"/>
          <p:nvPr/>
        </p:nvSpPr>
        <p:spPr>
          <a:xfrm>
            <a:off x="8435896"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(13)</a:t>
            </a:r>
            <a:endParaRPr lang="en-US" sz="2800" dirty="0">
              <a:solidFill>
                <a:srgbClr val="0000FF"/>
              </a:solidFill>
              <a:latin typeface="Times"/>
              <a:cs typeface="Times"/>
            </a:endParaRPr>
          </a:p>
        </p:txBody>
      </p:sp>
    </p:spTree>
    <p:extLst>
      <p:ext uri="{BB962C8B-B14F-4D97-AF65-F5344CB8AC3E}">
        <p14:creationId xmlns:p14="http://schemas.microsoft.com/office/powerpoint/2010/main" val="232861887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52423"/>
            <a:ext cx="9144000" cy="6986528"/>
          </a:xfrm>
          <a:prstGeom prst="rect">
            <a:avLst/>
          </a:prstGeom>
          <a:noFill/>
        </p:spPr>
        <p:txBody>
          <a:bodyPr wrap="square" rtlCol="0">
            <a:spAutoFit/>
          </a:bodyPr>
          <a:lstStyle/>
          <a:p>
            <a:r>
              <a:rPr lang="en-US" sz="2800" dirty="0">
                <a:latin typeface="Arial Narrow"/>
                <a:ea typeface="华文细黑"/>
                <a:cs typeface="Arial Narrow"/>
              </a:rPr>
              <a:t>C=</a:t>
            </a:r>
            <a:r>
              <a:rPr lang="en-US" sz="2800" b="1" dirty="0">
                <a:latin typeface="Arial Narrow"/>
                <a:ea typeface="华文细黑"/>
                <a:cs typeface="Arial Narrow"/>
              </a:rPr>
              <a:t>G#6—6th Goal</a:t>
            </a:r>
            <a:r>
              <a:rPr lang="en-US" sz="2800" dirty="0">
                <a:latin typeface="Arial Narrow"/>
                <a:ea typeface="华文细黑"/>
                <a:cs typeface="Arial Narrow"/>
              </a:rPr>
              <a:t> is to connect with ministry. “Therefore </a:t>
            </a:r>
            <a:r>
              <a:rPr lang="en-US" sz="2800" dirty="0" smtClean="0">
                <a:latin typeface="Arial Narrow"/>
                <a:ea typeface="华文细黑"/>
                <a:cs typeface="Arial Narrow"/>
              </a:rPr>
              <a:t>		      go </a:t>
            </a:r>
            <a:r>
              <a:rPr lang="en-US" sz="2800" dirty="0">
                <a:latin typeface="Arial Narrow"/>
                <a:ea typeface="华文细黑"/>
                <a:cs typeface="Arial Narrow"/>
              </a:rPr>
              <a:t>and make disciples of all nations,… and teaching them </a:t>
            </a:r>
            <a:r>
              <a:rPr lang="en-US" sz="2800" dirty="0" smtClean="0">
                <a:latin typeface="Arial Narrow"/>
                <a:ea typeface="华文细黑"/>
                <a:cs typeface="Arial Narrow"/>
              </a:rPr>
              <a:t>		       to </a:t>
            </a:r>
            <a:r>
              <a:rPr lang="en-US" sz="2800" dirty="0">
                <a:latin typeface="Arial Narrow"/>
                <a:ea typeface="华文细黑"/>
                <a:cs typeface="Arial Narrow"/>
              </a:rPr>
              <a:t>obey everything I have commanded you.</a:t>
            </a:r>
            <a:r>
              <a:rPr lang="en-US" sz="2800" dirty="0" smtClean="0">
                <a:latin typeface="Arial Narrow"/>
                <a:ea typeface="华文细黑"/>
                <a:cs typeface="Arial Narrow"/>
              </a:rPr>
              <a:t>”(Mat.28</a:t>
            </a:r>
            <a:r>
              <a:rPr lang="en-US" sz="2800" dirty="0">
                <a:latin typeface="Arial Narrow"/>
                <a:ea typeface="华文细黑"/>
                <a:cs typeface="Arial Narrow"/>
              </a:rPr>
              <a:t>:19-20)</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六</a:t>
            </a:r>
            <a:r>
              <a:rPr lang="en-US" sz="2800" b="1" dirty="0">
                <a:solidFill>
                  <a:srgbClr val="FF0000"/>
                </a:solidFill>
                <a:latin typeface="Arial Narrow"/>
                <a:ea typeface="华文细黑"/>
                <a:cs typeface="Arial Narrow"/>
              </a:rPr>
              <a:t>个目标</a:t>
            </a:r>
            <a:r>
              <a:rPr lang="en-US" sz="2800" dirty="0">
                <a:solidFill>
                  <a:srgbClr val="FF0000"/>
                </a:solidFill>
                <a:latin typeface="Arial Narrow"/>
                <a:ea typeface="华文细黑"/>
                <a:cs typeface="Arial Narrow"/>
              </a:rPr>
              <a:t>是</a:t>
            </a:r>
            <a:r>
              <a:rPr lang="zh-CN" altLang="en-US" sz="2800" dirty="0">
                <a:solidFill>
                  <a:srgbClr val="FF0000"/>
                </a:solidFill>
                <a:latin typeface="Arial Narrow"/>
                <a:ea typeface="华文细黑"/>
                <a:cs typeface="Arial Narrow"/>
              </a:rPr>
              <a:t>与</a:t>
            </a:r>
            <a:r>
              <a:rPr lang="en-US" sz="2800" dirty="0">
                <a:solidFill>
                  <a:srgbClr val="FF0000"/>
                </a:solidFill>
                <a:latin typeface="Arial Narrow"/>
                <a:ea typeface="华文细黑"/>
                <a:cs typeface="Arial Narrow"/>
              </a:rPr>
              <a:t>事工连接。“所 以 ， 你 们 要 去 ， 使 万 民 作 我 的 门 徒 ，…凡 我 所 吩 咐 你 们 的 ， 都 教 训他 们 遵 守 ， 我 就 常 与 你 们 同 在 ， 直 到 世 界 的 末 了 。” （太28:19-20）</a:t>
            </a:r>
          </a:p>
          <a:p>
            <a:r>
              <a:rPr lang="en-US" sz="2800" dirty="0">
                <a:latin typeface="Arial Narrow"/>
                <a:ea typeface="华文细黑"/>
                <a:cs typeface="Arial Narrow"/>
              </a:rPr>
              <a:t>TP#6—6th Turning Point is to become a </a:t>
            </a:r>
            <a:r>
              <a:rPr lang="en-US" sz="2800" dirty="0" err="1">
                <a:latin typeface="Arial Narrow"/>
                <a:ea typeface="华文细黑"/>
                <a:cs typeface="Arial Narrow"/>
              </a:rPr>
              <a:t>discipler</a:t>
            </a:r>
            <a:r>
              <a:rPr lang="en-US" sz="2800" dirty="0">
                <a:latin typeface="Arial Narrow"/>
                <a:ea typeface="华文细黑"/>
                <a:cs typeface="Arial Narrow"/>
              </a:rPr>
              <a:t> of others. “And the things you have heard me say in the presence of many witnesses entrust to reliable people who will also be qualified to teach others.” (2Timothy 2:2) [Training comes by </a:t>
            </a:r>
            <a:r>
              <a:rPr lang="en-US" sz="2800" dirty="0" err="1">
                <a:latin typeface="Arial Narrow"/>
                <a:ea typeface="华文细黑"/>
                <a:cs typeface="Arial Narrow"/>
              </a:rPr>
              <a:t>discipling</a:t>
            </a:r>
            <a:r>
              <a:rPr lang="en-US" sz="2800" dirty="0">
                <a:latin typeface="Arial Narrow"/>
                <a:ea typeface="华文细黑"/>
                <a:cs typeface="Arial Narrow"/>
              </a:rPr>
              <a:t> others to continue ministry].</a:t>
            </a:r>
          </a:p>
          <a:p>
            <a:r>
              <a:rPr lang="en-US" sz="2800" dirty="0">
                <a:solidFill>
                  <a:srgbClr val="FF0000"/>
                </a:solidFill>
                <a:latin typeface="Arial Narrow"/>
                <a:ea typeface="华文细黑"/>
                <a:cs typeface="Arial Narrow"/>
              </a:rPr>
              <a:t>第</a:t>
            </a:r>
            <a:r>
              <a:rPr lang="zh-CN" altLang="en-US" sz="2800" dirty="0">
                <a:solidFill>
                  <a:srgbClr val="FF0000"/>
                </a:solidFill>
                <a:latin typeface="Arial Narrow"/>
                <a:ea typeface="华文细黑"/>
                <a:cs typeface="Arial Narrow"/>
              </a:rPr>
              <a:t>六</a:t>
            </a:r>
            <a:r>
              <a:rPr lang="en-US" sz="2800" dirty="0">
                <a:solidFill>
                  <a:srgbClr val="FF0000"/>
                </a:solidFill>
                <a:latin typeface="Arial Narrow"/>
                <a:ea typeface="华文细黑"/>
                <a:cs typeface="Arial Narrow"/>
              </a:rPr>
              <a:t>个转点是作门徒训练。“你在 许 多 见 证 人 面 前 听 见 我 所 教 训 的 ， 也要 交 托 那 忠 心 能 教 导 别 人 的 人。”（提摩太后书2:2）［训练别人做门徒</a:t>
            </a:r>
            <a:r>
              <a:rPr lang="zh-CN" altLang="en-US" sz="2800" dirty="0">
                <a:solidFill>
                  <a:srgbClr val="FF0000"/>
                </a:solidFill>
                <a:latin typeface="Arial Narrow"/>
                <a:ea typeface="华文细黑"/>
                <a:cs typeface="Arial Narrow"/>
              </a:rPr>
              <a:t>可使</a:t>
            </a:r>
            <a:r>
              <a:rPr lang="en-US" sz="2800" dirty="0">
                <a:solidFill>
                  <a:srgbClr val="FF0000"/>
                </a:solidFill>
                <a:latin typeface="Arial Narrow"/>
                <a:ea typeface="华文细黑"/>
                <a:cs typeface="Arial Narrow"/>
              </a:rPr>
              <a:t>事工</a:t>
            </a:r>
            <a:r>
              <a:rPr lang="zh-CN" altLang="en-US" sz="2800" dirty="0">
                <a:solidFill>
                  <a:srgbClr val="FF0000"/>
                </a:solidFill>
                <a:latin typeface="Arial Narrow"/>
                <a:ea typeface="华文细黑"/>
                <a:cs typeface="Arial Narrow"/>
              </a:rPr>
              <a:t>得以</a:t>
            </a:r>
            <a:r>
              <a:rPr lang="en-US" sz="2800" dirty="0">
                <a:solidFill>
                  <a:srgbClr val="FF0000"/>
                </a:solidFill>
                <a:latin typeface="Arial Narrow"/>
                <a:ea typeface="华文细黑"/>
                <a:cs typeface="Arial Narrow"/>
              </a:rPr>
              <a:t>继续]。</a:t>
            </a:r>
          </a:p>
        </p:txBody>
      </p:sp>
      <p:pic>
        <p:nvPicPr>
          <p:cNvPr id="4" name="Picture 3" descr="Screen Shot 2016-07-30 at 9.50.2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8633" y="0"/>
            <a:ext cx="1419266" cy="1080117"/>
          </a:xfrm>
          <a:prstGeom prst="rect">
            <a:avLst/>
          </a:prstGeom>
        </p:spPr>
      </p:pic>
      <p:sp>
        <p:nvSpPr>
          <p:cNvPr id="5" name="TextBox 4"/>
          <p:cNvSpPr txBox="1"/>
          <p:nvPr/>
        </p:nvSpPr>
        <p:spPr>
          <a:xfrm>
            <a:off x="8454852"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(14)</a:t>
            </a:r>
            <a:endParaRPr lang="en-US" sz="2800" dirty="0">
              <a:solidFill>
                <a:srgbClr val="0000FF"/>
              </a:solidFill>
              <a:latin typeface="Times"/>
              <a:cs typeface="Times"/>
            </a:endParaRPr>
          </a:p>
        </p:txBody>
      </p:sp>
    </p:spTree>
    <p:extLst>
      <p:ext uri="{BB962C8B-B14F-4D97-AF65-F5344CB8AC3E}">
        <p14:creationId xmlns:p14="http://schemas.microsoft.com/office/powerpoint/2010/main" val="79931084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6124754"/>
          </a:xfrm>
          <a:prstGeom prst="rect">
            <a:avLst/>
          </a:prstGeom>
          <a:noFill/>
        </p:spPr>
        <p:txBody>
          <a:bodyPr wrap="square" rtlCol="0">
            <a:spAutoFit/>
          </a:bodyPr>
          <a:lstStyle/>
          <a:p>
            <a:r>
              <a:rPr lang="en-US" sz="2800" b="1" dirty="0">
                <a:latin typeface="Arial Narrow"/>
                <a:ea typeface="华文细黑"/>
                <a:cs typeface="Arial Narrow"/>
              </a:rPr>
              <a:t>The Goals and Tools (Services, Ministries, Directions and Trainings) to help fulfill the purpose of GKCCCC:</a:t>
            </a:r>
            <a:endParaRPr lang="en-US" sz="2800" dirty="0">
              <a:latin typeface="Arial Narrow"/>
              <a:ea typeface="华文细黑"/>
              <a:cs typeface="Arial Narrow"/>
            </a:endParaRPr>
          </a:p>
          <a:p>
            <a:r>
              <a:rPr lang="en-US" sz="2800" b="1" dirty="0">
                <a:solidFill>
                  <a:srgbClr val="FF0000"/>
                </a:solidFill>
                <a:latin typeface="Arial Narrow"/>
                <a:ea typeface="华文细黑"/>
                <a:cs typeface="Arial Narrow"/>
              </a:rPr>
              <a:t>目标</a:t>
            </a:r>
            <a:r>
              <a:rPr lang="zh-CN" altLang="en-US" sz="2800" b="1" dirty="0">
                <a:solidFill>
                  <a:srgbClr val="FF0000"/>
                </a:solidFill>
                <a:latin typeface="Arial Narrow"/>
                <a:ea typeface="华文细黑"/>
                <a:cs typeface="Arial Narrow"/>
              </a:rPr>
              <a:t>和工具（聚会，</a:t>
            </a:r>
            <a:r>
              <a:rPr lang="zh-CN" altLang="en-US" sz="2800" b="1" dirty="0" smtClean="0">
                <a:solidFill>
                  <a:srgbClr val="FF0000"/>
                </a:solidFill>
                <a:latin typeface="Arial Narrow"/>
                <a:ea typeface="华文细黑"/>
                <a:cs typeface="Arial Narrow"/>
              </a:rPr>
              <a:t>事工，</a:t>
            </a:r>
            <a:r>
              <a:rPr lang="zh-CN" altLang="en-US" sz="2800" b="1" dirty="0">
                <a:solidFill>
                  <a:srgbClr val="FF0000"/>
                </a:solidFill>
                <a:latin typeface="Arial Narrow"/>
                <a:ea typeface="华文细黑"/>
                <a:cs typeface="Arial Narrow"/>
              </a:rPr>
              <a:t>方向指引和训练）</a:t>
            </a:r>
            <a:r>
              <a:rPr lang="zh-CN" altLang="en-US" sz="2800" b="1" dirty="0" smtClean="0">
                <a:solidFill>
                  <a:srgbClr val="FF0000"/>
                </a:solidFill>
                <a:latin typeface="Arial Narrow"/>
                <a:ea typeface="华文细黑"/>
                <a:cs typeface="Arial Narrow"/>
              </a:rPr>
              <a:t>帮助我们实现</a:t>
            </a:r>
            <a:r>
              <a:rPr lang="en-US" sz="2800" b="1" dirty="0" smtClean="0">
                <a:solidFill>
                  <a:srgbClr val="FF0000"/>
                </a:solidFill>
                <a:latin typeface="Arial Narrow"/>
                <a:ea typeface="华文细黑"/>
                <a:cs typeface="Arial Narrow"/>
              </a:rPr>
              <a:t>堪</a:t>
            </a:r>
            <a:r>
              <a:rPr lang="en-US" sz="2800" b="1" dirty="0">
                <a:solidFill>
                  <a:srgbClr val="FF0000"/>
                </a:solidFill>
                <a:latin typeface="Arial Narrow"/>
                <a:ea typeface="华文细黑"/>
                <a:cs typeface="Arial Narrow"/>
              </a:rPr>
              <a:t>城华人基督教会的宗旨。</a:t>
            </a:r>
            <a:endParaRPr lang="en-US" sz="2800" dirty="0">
              <a:solidFill>
                <a:srgbClr val="FF0000"/>
              </a:solidFill>
              <a:latin typeface="Arial Narrow"/>
              <a:ea typeface="华文细黑"/>
              <a:cs typeface="Arial Narrow"/>
            </a:endParaRPr>
          </a:p>
          <a:p>
            <a:r>
              <a:rPr lang="en-US" sz="2800" b="1" dirty="0" smtClean="0">
                <a:latin typeface="Arial Narrow"/>
                <a:ea typeface="华文细黑"/>
                <a:cs typeface="Arial Narrow"/>
              </a:rPr>
              <a:t>Goal </a:t>
            </a:r>
            <a:r>
              <a:rPr lang="en-US" sz="2800" b="1" dirty="0">
                <a:latin typeface="Arial Narrow"/>
                <a:ea typeface="华文细黑"/>
                <a:cs typeface="Arial Narrow"/>
              </a:rPr>
              <a:t>#1—</a:t>
            </a:r>
            <a:r>
              <a:rPr lang="en-US" sz="2800" dirty="0">
                <a:latin typeface="Arial Narrow"/>
                <a:ea typeface="华文细黑"/>
                <a:cs typeface="Arial Narrow"/>
              </a:rPr>
              <a:t>To seek God through Worship service, Seeker groups, and Directions (Lessons #1-3).</a:t>
            </a:r>
          </a:p>
          <a:p>
            <a:r>
              <a:rPr lang="en-US" sz="2800" b="1" dirty="0">
                <a:solidFill>
                  <a:srgbClr val="FF0000"/>
                </a:solidFill>
                <a:latin typeface="Arial Narrow"/>
                <a:ea typeface="华文细黑"/>
                <a:cs typeface="Arial Narrow"/>
              </a:rPr>
              <a:t>第一个目标</a:t>
            </a:r>
            <a:r>
              <a:rPr lang="en-US" sz="2800" dirty="0">
                <a:solidFill>
                  <a:srgbClr val="FF0000"/>
                </a:solidFill>
                <a:latin typeface="Arial Narrow"/>
                <a:ea typeface="华文细黑"/>
                <a:cs typeface="Arial Narrow"/>
              </a:rPr>
              <a:t>是寻求</a:t>
            </a:r>
            <a:r>
              <a:rPr lang="en-US" sz="2800" dirty="0" smtClean="0">
                <a:solidFill>
                  <a:srgbClr val="FF0000"/>
                </a:solidFill>
                <a:latin typeface="Arial Narrow"/>
                <a:ea typeface="华文细黑"/>
                <a:cs typeface="Arial Narrow"/>
              </a:rPr>
              <a:t>神</a:t>
            </a:r>
            <a:r>
              <a:rPr lang="zh-CN" altLang="en-US" sz="2800" dirty="0">
                <a:solidFill>
                  <a:srgbClr val="FF0000"/>
                </a:solidFill>
                <a:latin typeface="华文细黑"/>
                <a:ea typeface="华文细黑"/>
                <a:cs typeface="华文细黑"/>
              </a:rPr>
              <a:t>藉由崇拜聚会</a:t>
            </a:r>
            <a:r>
              <a:rPr lang="zh-CN" altLang="en-US" sz="2800" dirty="0" smtClean="0">
                <a:solidFill>
                  <a:srgbClr val="FF0000"/>
                </a:solidFill>
                <a:latin typeface="Arial Narrow"/>
                <a:ea typeface="华文细黑"/>
                <a:cs typeface="Arial Narrow"/>
              </a:rPr>
              <a:t>，</a:t>
            </a:r>
            <a:r>
              <a:rPr lang="zh-CN" altLang="en-US" sz="2800" dirty="0">
                <a:solidFill>
                  <a:srgbClr val="FF0000"/>
                </a:solidFill>
                <a:latin typeface="Arial Narrow"/>
                <a:ea typeface="华文细黑"/>
                <a:cs typeface="Arial Narrow"/>
              </a:rPr>
              <a:t>寻求小组，</a:t>
            </a:r>
            <a:r>
              <a:rPr lang="zh-CN" altLang="en-US" sz="2800" dirty="0" smtClean="0">
                <a:solidFill>
                  <a:srgbClr val="FF0000"/>
                </a:solidFill>
                <a:latin typeface="Arial Narrow"/>
                <a:ea typeface="华文细黑"/>
                <a:cs typeface="Arial Narrow"/>
              </a:rPr>
              <a:t>和</a:t>
            </a:r>
            <a:r>
              <a:rPr lang="zh-CN" altLang="en-US" sz="2800" b="1" dirty="0" smtClean="0">
                <a:solidFill>
                  <a:srgbClr val="FF0000"/>
                </a:solidFill>
                <a:latin typeface="Arial Narrow"/>
                <a:ea typeface="华文细黑"/>
                <a:cs typeface="Arial Narrow"/>
              </a:rPr>
              <a:t>方向指引</a:t>
            </a:r>
            <a:r>
              <a:rPr lang="en-US" altLang="zh-CN" sz="2800" b="1" dirty="0">
                <a:solidFill>
                  <a:srgbClr val="FF0000"/>
                </a:solidFill>
                <a:latin typeface="Arial Narrow"/>
                <a:ea typeface="华文细黑"/>
                <a:cs typeface="Arial Narrow"/>
              </a:rPr>
              <a:t>(</a:t>
            </a:r>
            <a:r>
              <a:rPr lang="zh-CN" altLang="en-US" sz="2800" b="1" dirty="0" smtClean="0">
                <a:solidFill>
                  <a:srgbClr val="FF0000"/>
                </a:solidFill>
                <a:latin typeface="Arial Narrow"/>
                <a:ea typeface="华文细黑"/>
                <a:cs typeface="Arial Narrow"/>
              </a:rPr>
              <a:t>第</a:t>
            </a:r>
            <a:r>
              <a:rPr lang="en-US" sz="2800" b="1" dirty="0" smtClean="0">
                <a:solidFill>
                  <a:srgbClr val="FF0000"/>
                </a:solidFill>
                <a:latin typeface="Arial Narrow"/>
                <a:ea typeface="华文细黑"/>
                <a:cs typeface="Arial Narrow"/>
              </a:rPr>
              <a:t>1-3</a:t>
            </a:r>
            <a:r>
              <a:rPr lang="zh-CN" altLang="en-US" sz="2800" b="1" dirty="0" smtClean="0">
                <a:solidFill>
                  <a:srgbClr val="FF0000"/>
                </a:solidFill>
                <a:latin typeface="Arial Narrow"/>
                <a:ea typeface="华文细黑"/>
                <a:cs typeface="Arial Narrow"/>
              </a:rPr>
              <a:t>课</a:t>
            </a:r>
            <a:r>
              <a:rPr lang="en-US" altLang="zh-CN" sz="2800" b="1" dirty="0" smtClean="0">
                <a:solidFill>
                  <a:srgbClr val="FF0000"/>
                </a:solidFill>
                <a:latin typeface="Arial Narrow"/>
                <a:ea typeface="华文细黑"/>
                <a:cs typeface="Arial Narrow"/>
              </a:rPr>
              <a:t>)</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#1—The </a:t>
            </a:r>
            <a:r>
              <a:rPr lang="en-US" sz="2800" b="1" dirty="0" smtClean="0">
                <a:latin typeface="Arial Narrow"/>
                <a:ea typeface="华文细黑"/>
                <a:cs typeface="Arial Narrow"/>
              </a:rPr>
              <a:t>Father: </a:t>
            </a:r>
            <a:r>
              <a:rPr lang="en-US" sz="2800" dirty="0" smtClean="0">
                <a:latin typeface="Arial Narrow"/>
                <a:ea typeface="华文细黑"/>
                <a:cs typeface="Arial Narrow"/>
              </a:rPr>
              <a:t>God’s </a:t>
            </a:r>
            <a:r>
              <a:rPr lang="en-US" sz="2800" dirty="0">
                <a:latin typeface="Arial Narrow"/>
                <a:ea typeface="华文细黑"/>
                <a:cs typeface="Arial Narrow"/>
              </a:rPr>
              <a:t>Gift of Life to Me</a:t>
            </a:r>
            <a:r>
              <a:rPr lang="en-US" sz="2800" dirty="0" smtClean="0">
                <a:latin typeface="Arial Narrow"/>
                <a:ea typeface="华文细黑"/>
                <a:cs typeface="Arial Narrow"/>
              </a:rPr>
              <a:t>. </a:t>
            </a:r>
          </a:p>
          <a:p>
            <a:r>
              <a:rPr lang="zh-CN" altLang="en-US" sz="2800" dirty="0" smtClean="0">
                <a:solidFill>
                  <a:srgbClr val="FF0000"/>
                </a:solidFill>
                <a:latin typeface="Arial Narrow"/>
                <a:ea typeface="华文细黑"/>
                <a:cs typeface="Arial Narrow"/>
              </a:rPr>
              <a:t>第一课圣</a:t>
            </a:r>
            <a:r>
              <a:rPr lang="zh-CN" altLang="en-US" sz="2800" dirty="0">
                <a:solidFill>
                  <a:srgbClr val="FF0000"/>
                </a:solidFill>
                <a:latin typeface="Arial Narrow"/>
                <a:ea typeface="华文细黑"/>
                <a:cs typeface="Arial Narrow"/>
              </a:rPr>
              <a:t>父：神给我的生命礼物。</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#2—The Son: </a:t>
            </a:r>
            <a:r>
              <a:rPr lang="en-US" sz="2800" dirty="0">
                <a:latin typeface="Arial Narrow"/>
                <a:ea typeface="华文细黑"/>
                <a:cs typeface="Arial Narrow"/>
              </a:rPr>
              <a:t>God’s Sacrifice for Me.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第二课圣子</a:t>
            </a:r>
            <a:r>
              <a:rPr lang="zh-CN" altLang="en-US" sz="2800" dirty="0">
                <a:solidFill>
                  <a:srgbClr val="FF0000"/>
                </a:solidFill>
                <a:latin typeface="Arial Narrow"/>
                <a:ea typeface="华文细黑"/>
                <a:cs typeface="Arial Narrow"/>
              </a:rPr>
              <a:t>：神为我的罪牺牲。</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#3—The Spirit: </a:t>
            </a:r>
            <a:r>
              <a:rPr lang="en-US" sz="2800" dirty="0">
                <a:latin typeface="Arial Narrow"/>
                <a:ea typeface="华文细黑"/>
                <a:cs typeface="Arial Narrow"/>
              </a:rPr>
              <a:t>God’s Presence in Me.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第三课圣灵</a:t>
            </a:r>
            <a:r>
              <a:rPr lang="zh-CN" altLang="en-US" sz="2800" dirty="0">
                <a:solidFill>
                  <a:srgbClr val="FF0000"/>
                </a:solidFill>
                <a:latin typeface="Arial Narrow"/>
                <a:ea typeface="华文细黑"/>
                <a:cs typeface="Arial Narrow"/>
              </a:rPr>
              <a:t>：神与我同在</a:t>
            </a:r>
            <a:r>
              <a:rPr lang="zh-CN" altLang="en-US" sz="2800" dirty="0" smtClean="0">
                <a:solidFill>
                  <a:srgbClr val="FF0000"/>
                </a:solidFill>
                <a:latin typeface="Arial Narrow"/>
                <a:ea typeface="华文细黑"/>
                <a:cs typeface="Arial Narrow"/>
              </a:rPr>
              <a:t>。</a:t>
            </a:r>
            <a:endParaRPr lang="en-US" sz="2800" dirty="0">
              <a:solidFill>
                <a:srgbClr val="FF0000"/>
              </a:solidFill>
              <a:latin typeface="Arial Narrow"/>
              <a:ea typeface="华文细黑"/>
              <a:cs typeface="Arial Narrow"/>
            </a:endParaRPr>
          </a:p>
        </p:txBody>
      </p:sp>
      <p:sp>
        <p:nvSpPr>
          <p:cNvPr id="3" name="TextBox 2"/>
          <p:cNvSpPr txBox="1"/>
          <p:nvPr/>
        </p:nvSpPr>
        <p:spPr>
          <a:xfrm>
            <a:off x="8473808"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(15</a:t>
            </a:r>
            <a:r>
              <a:rPr lang="en-US" altLang="zh-CN" sz="2800" dirty="0" smtClean="0">
                <a:solidFill>
                  <a:srgbClr val="0000FF"/>
                </a:solidFill>
                <a:latin typeface="Times"/>
                <a:cs typeface="Times"/>
              </a:rPr>
              <a:t>)</a:t>
            </a:r>
            <a:endParaRPr lang="en-US" sz="2800" dirty="0">
              <a:solidFill>
                <a:srgbClr val="0000FF"/>
              </a:solidFill>
              <a:latin typeface="Times"/>
              <a:cs typeface="Times"/>
            </a:endParaRPr>
          </a:p>
        </p:txBody>
      </p:sp>
    </p:spTree>
    <p:extLst>
      <p:ext uri="{BB962C8B-B14F-4D97-AF65-F5344CB8AC3E}">
        <p14:creationId xmlns:p14="http://schemas.microsoft.com/office/powerpoint/2010/main" val="425620523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4401205"/>
          </a:xfrm>
          <a:prstGeom prst="rect">
            <a:avLst/>
          </a:prstGeom>
          <a:noFill/>
        </p:spPr>
        <p:txBody>
          <a:bodyPr wrap="square" rtlCol="0">
            <a:spAutoFit/>
          </a:bodyPr>
          <a:lstStyle/>
          <a:p>
            <a:r>
              <a:rPr lang="en-US" sz="2800" b="1" dirty="0" smtClean="0">
                <a:latin typeface="Arial Narrow"/>
                <a:ea typeface="华文细黑"/>
                <a:cs typeface="Arial Narrow"/>
              </a:rPr>
              <a:t>Goal </a:t>
            </a:r>
            <a:r>
              <a:rPr lang="en-US" sz="2800" b="1" dirty="0">
                <a:latin typeface="Arial Narrow"/>
                <a:ea typeface="华文细黑"/>
                <a:cs typeface="Arial Narrow"/>
              </a:rPr>
              <a:t>#2—</a:t>
            </a:r>
            <a:r>
              <a:rPr lang="en-US" sz="2800" dirty="0">
                <a:latin typeface="Arial Narrow"/>
                <a:ea typeface="华文细黑"/>
                <a:cs typeface="Arial Narrow"/>
              </a:rPr>
              <a:t> To seek His Kingdom through Worship service, Seeker groups, Bible studies, and Directions (L#4-6).</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二</a:t>
            </a:r>
            <a:r>
              <a:rPr lang="en-US" sz="2800" b="1" dirty="0">
                <a:solidFill>
                  <a:srgbClr val="FF0000"/>
                </a:solidFill>
                <a:latin typeface="Arial Narrow"/>
                <a:ea typeface="华文细黑"/>
                <a:cs typeface="Arial Narrow"/>
              </a:rPr>
              <a:t>个目标</a:t>
            </a:r>
            <a:r>
              <a:rPr lang="en-US" sz="2800" dirty="0">
                <a:solidFill>
                  <a:srgbClr val="FF0000"/>
                </a:solidFill>
                <a:latin typeface="Arial Narrow"/>
                <a:ea typeface="华文细黑"/>
                <a:cs typeface="Arial Narrow"/>
              </a:rPr>
              <a:t>是寻求</a:t>
            </a:r>
            <a:r>
              <a:rPr lang="zh-CN" altLang="en-US" sz="2800" dirty="0" smtClean="0">
                <a:solidFill>
                  <a:srgbClr val="FF0000"/>
                </a:solidFill>
                <a:latin typeface="Arial Narrow"/>
                <a:ea typeface="华文细黑"/>
                <a:cs typeface="Arial Narrow"/>
              </a:rPr>
              <a:t>他的国</a:t>
            </a:r>
            <a:r>
              <a:rPr lang="zh-CN" altLang="en-US" sz="2800" dirty="0">
                <a:solidFill>
                  <a:srgbClr val="FF0000"/>
                </a:solidFill>
                <a:latin typeface="华文细黑"/>
                <a:ea typeface="华文细黑"/>
                <a:cs typeface="华文细黑"/>
              </a:rPr>
              <a:t>藉由崇拜聚会</a:t>
            </a:r>
            <a:r>
              <a:rPr lang="zh-CN" altLang="en-US" sz="2800" dirty="0" smtClean="0">
                <a:solidFill>
                  <a:srgbClr val="FF0000"/>
                </a:solidFill>
                <a:latin typeface="Arial Narrow"/>
                <a:ea typeface="华文细黑"/>
                <a:cs typeface="Arial Narrow"/>
              </a:rPr>
              <a:t>，</a:t>
            </a:r>
            <a:r>
              <a:rPr lang="zh-CN" altLang="en-US" sz="2800" dirty="0">
                <a:solidFill>
                  <a:srgbClr val="FF0000"/>
                </a:solidFill>
                <a:latin typeface="Arial Narrow"/>
                <a:ea typeface="华文细黑"/>
                <a:cs typeface="Arial Narrow"/>
              </a:rPr>
              <a:t>寻求小组，查经小组和</a:t>
            </a:r>
            <a:r>
              <a:rPr lang="zh-CN" altLang="en-US" sz="2800" b="1" dirty="0">
                <a:solidFill>
                  <a:srgbClr val="FF0000"/>
                </a:solidFill>
                <a:latin typeface="Arial Narrow"/>
                <a:ea typeface="华文细黑"/>
                <a:cs typeface="Arial Narrow"/>
              </a:rPr>
              <a:t>方向指引</a:t>
            </a:r>
            <a:r>
              <a:rPr lang="zh-CN" altLang="en-US" sz="2800" b="1" dirty="0" smtClean="0">
                <a:solidFill>
                  <a:srgbClr val="FF0000"/>
                </a:solidFill>
                <a:latin typeface="Arial Narrow"/>
                <a:ea typeface="华文细黑"/>
                <a:cs typeface="Arial Narrow"/>
              </a:rPr>
              <a:t>（第</a:t>
            </a:r>
            <a:r>
              <a:rPr lang="en-US" sz="2800" b="1" dirty="0" smtClean="0">
                <a:solidFill>
                  <a:srgbClr val="FF0000"/>
                </a:solidFill>
                <a:latin typeface="Arial Narrow"/>
                <a:ea typeface="华文细黑"/>
                <a:cs typeface="Arial Narrow"/>
              </a:rPr>
              <a:t>4</a:t>
            </a:r>
            <a:r>
              <a:rPr lang="en-US" sz="2800" b="1" dirty="0">
                <a:solidFill>
                  <a:srgbClr val="FF0000"/>
                </a:solidFill>
                <a:latin typeface="Arial Narrow"/>
                <a:ea typeface="华文细黑"/>
                <a:cs typeface="Arial Narrow"/>
              </a:rPr>
              <a:t>-</a:t>
            </a:r>
            <a:r>
              <a:rPr lang="en-US" sz="2800" b="1" dirty="0" smtClean="0">
                <a:solidFill>
                  <a:srgbClr val="FF0000"/>
                </a:solidFill>
                <a:latin typeface="Arial Narrow"/>
                <a:ea typeface="华文细黑"/>
                <a:cs typeface="Arial Narrow"/>
              </a:rPr>
              <a:t>6</a:t>
            </a:r>
            <a:r>
              <a:rPr lang="zh-CN" altLang="en-US" sz="2800" b="1" dirty="0">
                <a:solidFill>
                  <a:srgbClr val="FF0000"/>
                </a:solidFill>
                <a:latin typeface="Arial Narrow"/>
                <a:ea typeface="华文细黑"/>
                <a:cs typeface="Arial Narrow"/>
              </a:rPr>
              <a:t>课</a:t>
            </a:r>
            <a:r>
              <a:rPr lang="zh-CN" altLang="en-US" sz="2800" b="1" dirty="0" smtClean="0">
                <a:solidFill>
                  <a:srgbClr val="FF0000"/>
                </a:solidFill>
                <a:latin typeface="Arial Narrow"/>
                <a:ea typeface="华文细黑"/>
                <a:cs typeface="Arial Narrow"/>
              </a:rPr>
              <a:t>）</a:t>
            </a:r>
            <a:r>
              <a:rPr lang="en-US" sz="2800" dirty="0">
                <a:solidFill>
                  <a:srgbClr val="FF0000"/>
                </a:solidFill>
                <a:latin typeface="Arial Narrow"/>
                <a:ea typeface="华文细黑"/>
                <a:cs typeface="Arial Narrow"/>
              </a:rPr>
              <a:t>。</a:t>
            </a:r>
          </a:p>
          <a:p>
            <a:r>
              <a:rPr lang="en-US" sz="2800" b="1" dirty="0">
                <a:latin typeface="Arial Narrow"/>
                <a:ea typeface="华文细黑"/>
                <a:cs typeface="Arial Narrow"/>
              </a:rPr>
              <a:t>Lesson #4—Truth: </a:t>
            </a:r>
            <a:r>
              <a:rPr lang="en-US" sz="2800" dirty="0">
                <a:latin typeface="Arial Narrow"/>
                <a:ea typeface="华文细黑"/>
                <a:cs typeface="Arial Narrow"/>
              </a:rPr>
              <a:t>God’s Talking with Me through the Bible.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第四课</a:t>
            </a:r>
            <a:r>
              <a:rPr lang="zh-CN" altLang="en-US" sz="2800" dirty="0">
                <a:solidFill>
                  <a:srgbClr val="FF0000"/>
                </a:solidFill>
                <a:latin typeface="Arial Narrow"/>
                <a:ea typeface="华文细黑"/>
                <a:cs typeface="Arial Narrow"/>
              </a:rPr>
              <a:t>真理：神藉由圣经对我说话。</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#5—Prayer: </a:t>
            </a:r>
            <a:r>
              <a:rPr lang="en-US" sz="2800" dirty="0">
                <a:latin typeface="Arial Narrow"/>
                <a:ea typeface="华文细黑"/>
                <a:cs typeface="Arial Narrow"/>
              </a:rPr>
              <a:t>Me Talking with God.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第五课祷告</a:t>
            </a:r>
            <a:r>
              <a:rPr lang="zh-CN" altLang="en-US" sz="2800" dirty="0">
                <a:solidFill>
                  <a:srgbClr val="FF0000"/>
                </a:solidFill>
                <a:latin typeface="Arial Narrow"/>
                <a:ea typeface="华文细黑"/>
                <a:cs typeface="Arial Narrow"/>
              </a:rPr>
              <a:t>：我与神对话。</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#6—Guidance: </a:t>
            </a:r>
            <a:r>
              <a:rPr lang="en-US" sz="2800" dirty="0">
                <a:latin typeface="Arial Narrow"/>
                <a:ea typeface="华文细黑"/>
                <a:cs typeface="Arial Narrow"/>
              </a:rPr>
              <a:t>Discovering How God Directs Me.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第六课引导</a:t>
            </a:r>
            <a:r>
              <a:rPr lang="zh-CN" altLang="en-US" sz="2800" dirty="0">
                <a:solidFill>
                  <a:srgbClr val="FF0000"/>
                </a:solidFill>
                <a:latin typeface="Arial Narrow"/>
                <a:ea typeface="华文细黑"/>
                <a:cs typeface="Arial Narrow"/>
              </a:rPr>
              <a:t>：探素神对我的方向指引。</a:t>
            </a:r>
            <a:endParaRPr lang="en-US" sz="2800" dirty="0">
              <a:solidFill>
                <a:srgbClr val="FF0000"/>
              </a:solidFill>
              <a:latin typeface="Arial Narrow"/>
              <a:ea typeface="华文细黑"/>
              <a:cs typeface="Arial Narrow"/>
            </a:endParaRPr>
          </a:p>
        </p:txBody>
      </p:sp>
      <p:sp>
        <p:nvSpPr>
          <p:cNvPr id="3" name="TextBox 2"/>
          <p:cNvSpPr txBox="1"/>
          <p:nvPr/>
        </p:nvSpPr>
        <p:spPr>
          <a:xfrm>
            <a:off x="8435896"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(16)</a:t>
            </a:r>
            <a:endParaRPr lang="en-US" sz="2800" dirty="0">
              <a:solidFill>
                <a:srgbClr val="0000FF"/>
              </a:solidFill>
              <a:latin typeface="Times"/>
              <a:cs typeface="Times"/>
            </a:endParaRPr>
          </a:p>
        </p:txBody>
      </p:sp>
    </p:spTree>
    <p:extLst>
      <p:ext uri="{BB962C8B-B14F-4D97-AF65-F5344CB8AC3E}">
        <p14:creationId xmlns:p14="http://schemas.microsoft.com/office/powerpoint/2010/main" val="408952472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5262980"/>
          </a:xfrm>
          <a:prstGeom prst="rect">
            <a:avLst/>
          </a:prstGeom>
          <a:noFill/>
        </p:spPr>
        <p:txBody>
          <a:bodyPr wrap="square" rtlCol="0">
            <a:spAutoFit/>
          </a:bodyPr>
          <a:lstStyle/>
          <a:p>
            <a:r>
              <a:rPr lang="en-US" sz="2800" b="1" dirty="0">
                <a:latin typeface="Arial Narrow"/>
                <a:ea typeface="华文细黑"/>
                <a:cs typeface="Arial Narrow"/>
              </a:rPr>
              <a:t>Goal #3—</a:t>
            </a:r>
            <a:r>
              <a:rPr lang="en-US" sz="2800" dirty="0">
                <a:latin typeface="Arial Narrow"/>
                <a:ea typeface="华文细黑"/>
                <a:cs typeface="Arial Narrow"/>
              </a:rPr>
              <a:t> To connect with God through Worship service, Bible studies, Prayer groups, and Directions (L#7-9).</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三</a:t>
            </a:r>
            <a:r>
              <a:rPr lang="en-US" sz="2800" b="1" dirty="0">
                <a:solidFill>
                  <a:srgbClr val="FF0000"/>
                </a:solidFill>
                <a:latin typeface="Arial Narrow"/>
                <a:ea typeface="华文细黑"/>
                <a:cs typeface="Arial Narrow"/>
              </a:rPr>
              <a:t>个</a:t>
            </a:r>
            <a:r>
              <a:rPr lang="en-US" sz="2800" b="1" dirty="0" smtClean="0">
                <a:solidFill>
                  <a:srgbClr val="FF0000"/>
                </a:solidFill>
                <a:latin typeface="Arial Narrow"/>
                <a:ea typeface="华文细黑"/>
                <a:cs typeface="Arial Narrow"/>
              </a:rPr>
              <a:t>目标</a:t>
            </a:r>
            <a:r>
              <a:rPr lang="en-US" sz="2800" dirty="0" smtClean="0">
                <a:solidFill>
                  <a:srgbClr val="FF0000"/>
                </a:solidFill>
                <a:latin typeface="Arial Narrow"/>
                <a:ea typeface="华文细黑"/>
                <a:cs typeface="Arial Narrow"/>
              </a:rPr>
              <a:t>是</a:t>
            </a:r>
            <a:r>
              <a:rPr lang="zh-CN" altLang="en-US" sz="2800" dirty="0" smtClean="0">
                <a:solidFill>
                  <a:srgbClr val="FF0000"/>
                </a:solidFill>
                <a:latin typeface="Arial Narrow"/>
                <a:ea typeface="华文细黑"/>
                <a:cs typeface="Arial Narrow"/>
              </a:rPr>
              <a:t>与神链接</a:t>
            </a:r>
            <a:r>
              <a:rPr lang="zh-CN" altLang="en-US" sz="2800" dirty="0">
                <a:solidFill>
                  <a:srgbClr val="FF0000"/>
                </a:solidFill>
                <a:latin typeface="华文细黑"/>
                <a:ea typeface="华文细黑"/>
                <a:cs typeface="华文细黑"/>
              </a:rPr>
              <a:t>藉由崇拜聚会</a:t>
            </a:r>
            <a:r>
              <a:rPr lang="zh-CN" altLang="en-US" sz="2800" dirty="0" smtClean="0">
                <a:solidFill>
                  <a:srgbClr val="FF0000"/>
                </a:solidFill>
                <a:latin typeface="Arial Narrow"/>
                <a:ea typeface="华文细黑"/>
                <a:cs typeface="Arial Narrow"/>
              </a:rPr>
              <a:t>， </a:t>
            </a:r>
            <a:r>
              <a:rPr lang="zh-CN" altLang="en-US" sz="2800" dirty="0">
                <a:solidFill>
                  <a:srgbClr val="FF0000"/>
                </a:solidFill>
                <a:latin typeface="Arial Narrow"/>
                <a:ea typeface="华文细黑"/>
                <a:cs typeface="Arial Narrow"/>
              </a:rPr>
              <a:t>查经小组，祷告小组和</a:t>
            </a:r>
            <a:r>
              <a:rPr lang="zh-CN" altLang="en-US" sz="2800" b="1" dirty="0">
                <a:solidFill>
                  <a:srgbClr val="FF0000"/>
                </a:solidFill>
                <a:latin typeface="Arial Narrow"/>
                <a:ea typeface="华文细黑"/>
                <a:cs typeface="Arial Narrow"/>
              </a:rPr>
              <a:t>方向指引</a:t>
            </a:r>
            <a:r>
              <a:rPr lang="zh-CN" altLang="en-US" sz="2800" b="1" dirty="0" smtClean="0">
                <a:solidFill>
                  <a:srgbClr val="FF0000"/>
                </a:solidFill>
                <a:latin typeface="Arial Narrow"/>
                <a:ea typeface="华文细黑"/>
                <a:cs typeface="Arial Narrow"/>
              </a:rPr>
              <a:t>（第</a:t>
            </a:r>
            <a:r>
              <a:rPr lang="en-US" sz="2800" b="1" dirty="0" smtClean="0">
                <a:solidFill>
                  <a:srgbClr val="FF0000"/>
                </a:solidFill>
                <a:latin typeface="Arial Narrow"/>
                <a:ea typeface="华文细黑"/>
                <a:cs typeface="Arial Narrow"/>
              </a:rPr>
              <a:t>7</a:t>
            </a:r>
            <a:r>
              <a:rPr lang="en-US" sz="2800" b="1" dirty="0">
                <a:solidFill>
                  <a:srgbClr val="FF0000"/>
                </a:solidFill>
                <a:latin typeface="Arial Narrow"/>
                <a:ea typeface="华文细黑"/>
                <a:cs typeface="Arial Narrow"/>
              </a:rPr>
              <a:t>-</a:t>
            </a:r>
            <a:r>
              <a:rPr lang="en-US" sz="2800" b="1" dirty="0" smtClean="0">
                <a:solidFill>
                  <a:srgbClr val="FF0000"/>
                </a:solidFill>
                <a:latin typeface="Arial Narrow"/>
                <a:ea typeface="华文细黑"/>
                <a:cs typeface="Arial Narrow"/>
              </a:rPr>
              <a:t>9</a:t>
            </a:r>
            <a:r>
              <a:rPr lang="zh-CN" altLang="en-US" sz="2800" b="1" dirty="0">
                <a:solidFill>
                  <a:srgbClr val="FF0000"/>
                </a:solidFill>
                <a:latin typeface="Arial Narrow"/>
                <a:ea typeface="华文细黑"/>
                <a:cs typeface="Arial Narrow"/>
              </a:rPr>
              <a:t>课</a:t>
            </a:r>
            <a:r>
              <a:rPr lang="zh-CN" altLang="en-US" sz="2800" b="1" dirty="0" smtClean="0">
                <a:solidFill>
                  <a:srgbClr val="FF0000"/>
                </a:solidFill>
                <a:latin typeface="Arial Narrow"/>
                <a:ea typeface="华文细黑"/>
                <a:cs typeface="Arial Narrow"/>
              </a:rPr>
              <a:t>）</a:t>
            </a:r>
            <a:r>
              <a:rPr lang="en-US" sz="2800" dirty="0">
                <a:solidFill>
                  <a:srgbClr val="FF0000"/>
                </a:solidFill>
                <a:latin typeface="Arial Narrow"/>
                <a:ea typeface="华文细黑"/>
                <a:cs typeface="Arial Narrow"/>
              </a:rPr>
              <a:t>。</a:t>
            </a:r>
          </a:p>
          <a:p>
            <a:r>
              <a:rPr lang="en-US" sz="2800" b="1" dirty="0">
                <a:latin typeface="Arial Narrow"/>
                <a:ea typeface="华文细黑"/>
                <a:cs typeface="Arial Narrow"/>
              </a:rPr>
              <a:t>Lesson 7—Worship: </a:t>
            </a:r>
            <a:r>
              <a:rPr lang="en-US" sz="2800" dirty="0">
                <a:latin typeface="Arial Narrow"/>
                <a:ea typeface="华文细黑"/>
                <a:cs typeface="Arial Narrow"/>
              </a:rPr>
              <a:t>Living My Life to Glorify God.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第七课敬拜</a:t>
            </a:r>
            <a:r>
              <a:rPr lang="zh-CN" altLang="en-US" sz="2800" dirty="0">
                <a:solidFill>
                  <a:srgbClr val="FF0000"/>
                </a:solidFill>
                <a:latin typeface="Arial Narrow"/>
                <a:ea typeface="华文细黑"/>
                <a:cs typeface="Arial Narrow"/>
              </a:rPr>
              <a:t>：用我的生命荣耀神。</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8—Witness: </a:t>
            </a:r>
            <a:r>
              <a:rPr lang="en-US" sz="2800" dirty="0">
                <a:latin typeface="Arial Narrow"/>
                <a:ea typeface="华文细黑"/>
                <a:cs typeface="Arial Narrow"/>
              </a:rPr>
              <a:t>Proclaiming my Faith through </a:t>
            </a:r>
            <a:r>
              <a:rPr lang="en-US" sz="2800" dirty="0" smtClean="0">
                <a:latin typeface="Arial Narrow"/>
                <a:ea typeface="华文细黑"/>
                <a:cs typeface="Arial Narrow"/>
              </a:rPr>
              <a:t>Baptism and Communion</a:t>
            </a:r>
            <a:r>
              <a:rPr lang="en-US" sz="2800" dirty="0">
                <a:latin typeface="Arial Narrow"/>
                <a:ea typeface="华文细黑"/>
                <a:cs typeface="Arial Narrow"/>
              </a:rPr>
              <a:t>.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第八课见证</a:t>
            </a:r>
            <a:r>
              <a:rPr lang="zh-CN" altLang="en-US" sz="2800" dirty="0">
                <a:solidFill>
                  <a:srgbClr val="FF0000"/>
                </a:solidFill>
                <a:latin typeface="Arial Narrow"/>
                <a:ea typeface="华文细黑"/>
                <a:cs typeface="Arial Narrow"/>
              </a:rPr>
              <a:t>：藉由洗礼和守主餐来表达我的信仰。</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9—Community: </a:t>
            </a:r>
            <a:r>
              <a:rPr lang="en-US" sz="2800" dirty="0">
                <a:latin typeface="Arial Narrow"/>
                <a:ea typeface="华文细黑"/>
                <a:cs typeface="Arial Narrow"/>
              </a:rPr>
              <a:t>Being a Part of My Local Church Family. </a:t>
            </a:r>
            <a:r>
              <a:rPr lang="zh-CN" altLang="en-US" sz="2800" dirty="0">
                <a:solidFill>
                  <a:srgbClr val="FF0000"/>
                </a:solidFill>
                <a:latin typeface="Arial Narrow"/>
                <a:ea typeface="华文细黑"/>
                <a:cs typeface="Arial Narrow"/>
              </a:rPr>
              <a:t>第九课社群：参与地方教会。</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 </a:t>
            </a:r>
            <a:endParaRPr lang="en-US" sz="2800" dirty="0">
              <a:latin typeface="Arial Narrow"/>
              <a:ea typeface="华文细黑"/>
              <a:cs typeface="Arial Narrow"/>
            </a:endParaRPr>
          </a:p>
        </p:txBody>
      </p:sp>
      <p:sp>
        <p:nvSpPr>
          <p:cNvPr id="3" name="TextBox 2"/>
          <p:cNvSpPr txBox="1"/>
          <p:nvPr/>
        </p:nvSpPr>
        <p:spPr>
          <a:xfrm>
            <a:off x="8454852"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(17)</a:t>
            </a:r>
            <a:endParaRPr lang="en-US" sz="2800" dirty="0">
              <a:solidFill>
                <a:srgbClr val="0000FF"/>
              </a:solidFill>
              <a:latin typeface="Times"/>
              <a:cs typeface="Times"/>
            </a:endParaRPr>
          </a:p>
        </p:txBody>
      </p:sp>
    </p:spTree>
    <p:extLst>
      <p:ext uri="{BB962C8B-B14F-4D97-AF65-F5344CB8AC3E}">
        <p14:creationId xmlns:p14="http://schemas.microsoft.com/office/powerpoint/2010/main" val="25989545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4832093"/>
          </a:xfrm>
          <a:prstGeom prst="rect">
            <a:avLst/>
          </a:prstGeom>
          <a:noFill/>
        </p:spPr>
        <p:txBody>
          <a:bodyPr wrap="square" rtlCol="0">
            <a:spAutoFit/>
          </a:bodyPr>
          <a:lstStyle/>
          <a:p>
            <a:r>
              <a:rPr lang="en-US" sz="2800" b="1" dirty="0" smtClean="0">
                <a:latin typeface="Arial Narrow"/>
                <a:ea typeface="华文细黑"/>
                <a:cs typeface="Arial Narrow"/>
              </a:rPr>
              <a:t>Goal </a:t>
            </a:r>
            <a:r>
              <a:rPr lang="en-US" sz="2800" b="1" dirty="0">
                <a:latin typeface="Arial Narrow"/>
                <a:ea typeface="华文细黑"/>
                <a:cs typeface="Arial Narrow"/>
              </a:rPr>
              <a:t>#4—</a:t>
            </a:r>
            <a:r>
              <a:rPr lang="en-US" sz="2800" dirty="0">
                <a:latin typeface="Arial Narrow"/>
                <a:ea typeface="华文细黑"/>
                <a:cs typeface="Arial Narrow"/>
              </a:rPr>
              <a:t> To connect with others through Worship service, Bible studies, Prayer groups, and Directions (L#10-12).</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四</a:t>
            </a:r>
            <a:r>
              <a:rPr lang="en-US" sz="2800" b="1" dirty="0">
                <a:solidFill>
                  <a:srgbClr val="FF0000"/>
                </a:solidFill>
                <a:latin typeface="Arial Narrow"/>
                <a:ea typeface="华文细黑"/>
                <a:cs typeface="Arial Narrow"/>
              </a:rPr>
              <a:t>个目标</a:t>
            </a:r>
            <a:r>
              <a:rPr lang="en-US" sz="2800" dirty="0">
                <a:solidFill>
                  <a:srgbClr val="FF0000"/>
                </a:solidFill>
                <a:latin typeface="Arial Narrow"/>
                <a:ea typeface="华文细黑"/>
                <a:cs typeface="Arial Narrow"/>
              </a:rPr>
              <a:t>是</a:t>
            </a:r>
            <a:r>
              <a:rPr lang="zh-CN" altLang="en-US" sz="2800" dirty="0" smtClean="0">
                <a:solidFill>
                  <a:srgbClr val="FF0000"/>
                </a:solidFill>
                <a:latin typeface="Arial Narrow"/>
                <a:ea typeface="华文细黑"/>
                <a:cs typeface="Arial Narrow"/>
              </a:rPr>
              <a:t>与他人链接</a:t>
            </a:r>
            <a:r>
              <a:rPr lang="zh-CN" altLang="en-US" sz="2800" dirty="0">
                <a:solidFill>
                  <a:srgbClr val="FF0000"/>
                </a:solidFill>
                <a:latin typeface="华文细黑"/>
                <a:ea typeface="华文细黑"/>
                <a:cs typeface="华文细黑"/>
              </a:rPr>
              <a:t>藉由崇拜聚会</a:t>
            </a:r>
            <a:r>
              <a:rPr lang="zh-CN" altLang="en-US" sz="2800" dirty="0" smtClean="0">
                <a:solidFill>
                  <a:srgbClr val="FF0000"/>
                </a:solidFill>
                <a:latin typeface="Arial Narrow"/>
                <a:ea typeface="华文细黑"/>
                <a:cs typeface="Arial Narrow"/>
              </a:rPr>
              <a:t>，</a:t>
            </a:r>
            <a:r>
              <a:rPr lang="zh-CN" altLang="en-US" sz="2800" dirty="0">
                <a:solidFill>
                  <a:srgbClr val="FF0000"/>
                </a:solidFill>
                <a:latin typeface="Arial Narrow"/>
                <a:ea typeface="华文细黑"/>
                <a:cs typeface="Arial Narrow"/>
              </a:rPr>
              <a:t>查经小组，祷告小组和</a:t>
            </a:r>
            <a:r>
              <a:rPr lang="zh-CN" altLang="en-US" sz="2800" b="1" dirty="0">
                <a:solidFill>
                  <a:srgbClr val="FF0000"/>
                </a:solidFill>
                <a:latin typeface="Arial Narrow"/>
                <a:ea typeface="华文细黑"/>
                <a:cs typeface="Arial Narrow"/>
              </a:rPr>
              <a:t>方向指引</a:t>
            </a:r>
            <a:r>
              <a:rPr lang="zh-CN" altLang="en-US" sz="2800" b="1" dirty="0" smtClean="0">
                <a:solidFill>
                  <a:srgbClr val="FF0000"/>
                </a:solidFill>
                <a:latin typeface="Arial Narrow"/>
                <a:ea typeface="华文细黑"/>
                <a:cs typeface="Arial Narrow"/>
              </a:rPr>
              <a:t>（第</a:t>
            </a:r>
            <a:r>
              <a:rPr lang="en-US" sz="2800" b="1" dirty="0" smtClean="0">
                <a:solidFill>
                  <a:srgbClr val="FF0000"/>
                </a:solidFill>
                <a:latin typeface="Arial Narrow"/>
                <a:ea typeface="华文细黑"/>
                <a:cs typeface="Arial Narrow"/>
              </a:rPr>
              <a:t>10</a:t>
            </a:r>
            <a:r>
              <a:rPr lang="en-US" sz="2800" b="1" dirty="0">
                <a:solidFill>
                  <a:srgbClr val="FF0000"/>
                </a:solidFill>
                <a:latin typeface="Arial Narrow"/>
                <a:ea typeface="华文细黑"/>
                <a:cs typeface="Arial Narrow"/>
              </a:rPr>
              <a:t>-</a:t>
            </a:r>
            <a:r>
              <a:rPr lang="en-US" sz="2800" b="1" dirty="0" smtClean="0">
                <a:solidFill>
                  <a:srgbClr val="FF0000"/>
                </a:solidFill>
                <a:latin typeface="Arial Narrow"/>
                <a:ea typeface="华文细黑"/>
                <a:cs typeface="Arial Narrow"/>
              </a:rPr>
              <a:t>12</a:t>
            </a:r>
            <a:r>
              <a:rPr lang="zh-CN" altLang="en-US" sz="2800" b="1" dirty="0">
                <a:solidFill>
                  <a:srgbClr val="FF0000"/>
                </a:solidFill>
                <a:latin typeface="Arial Narrow"/>
                <a:ea typeface="华文细黑"/>
                <a:cs typeface="Arial Narrow"/>
              </a:rPr>
              <a:t>课</a:t>
            </a:r>
            <a:r>
              <a:rPr lang="zh-CN" altLang="en-US" sz="2800" b="1" dirty="0" smtClean="0">
                <a:solidFill>
                  <a:srgbClr val="FF0000"/>
                </a:solidFill>
                <a:latin typeface="Arial Narrow"/>
                <a:ea typeface="华文细黑"/>
                <a:cs typeface="Arial Narrow"/>
              </a:rPr>
              <a:t>）</a:t>
            </a:r>
            <a:r>
              <a:rPr lang="en-US" sz="2800" dirty="0">
                <a:solidFill>
                  <a:srgbClr val="FF0000"/>
                </a:solidFill>
                <a:latin typeface="Arial Narrow"/>
                <a:ea typeface="华文细黑"/>
                <a:cs typeface="Arial Narrow"/>
              </a:rPr>
              <a:t>。</a:t>
            </a:r>
          </a:p>
          <a:p>
            <a:r>
              <a:rPr lang="en-US" sz="2800" b="1" dirty="0">
                <a:latin typeface="Arial Narrow"/>
                <a:ea typeface="华文细黑"/>
                <a:cs typeface="Arial Narrow"/>
              </a:rPr>
              <a:t>Lesson 10—Responsibility: </a:t>
            </a:r>
            <a:r>
              <a:rPr lang="en-US" sz="2800" dirty="0">
                <a:latin typeface="Arial Narrow"/>
                <a:ea typeface="华文细黑"/>
                <a:cs typeface="Arial Narrow"/>
              </a:rPr>
              <a:t>A Biblical Perspective on My Approach to Life.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第十课责</a:t>
            </a:r>
            <a:r>
              <a:rPr lang="zh-CN" altLang="en-US" sz="2800" dirty="0">
                <a:solidFill>
                  <a:srgbClr val="FF0000"/>
                </a:solidFill>
                <a:latin typeface="Arial Narrow"/>
                <a:ea typeface="华文细黑"/>
                <a:cs typeface="Arial Narrow"/>
              </a:rPr>
              <a:t>任：合乎圣经观点的生命态度。</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11—Giving: </a:t>
            </a:r>
            <a:r>
              <a:rPr lang="en-US" sz="2800" dirty="0">
                <a:latin typeface="Arial Narrow"/>
                <a:ea typeface="华文细黑"/>
                <a:cs typeface="Arial Narrow"/>
              </a:rPr>
              <a:t>Turning My Life Inside Out.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第十一课</a:t>
            </a:r>
            <a:r>
              <a:rPr lang="zh-CN" altLang="en-US" sz="2800" dirty="0">
                <a:solidFill>
                  <a:srgbClr val="FF0000"/>
                </a:solidFill>
                <a:latin typeface="Arial Narrow"/>
                <a:ea typeface="华文细黑"/>
                <a:cs typeface="Arial Narrow"/>
              </a:rPr>
              <a:t>奉献</a:t>
            </a:r>
            <a:r>
              <a:rPr lang="zh-CN" altLang="en-US" sz="2800" dirty="0" smtClean="0">
                <a:solidFill>
                  <a:srgbClr val="FF0000"/>
                </a:solidFill>
                <a:latin typeface="Arial Narrow"/>
                <a:ea typeface="华文细黑"/>
                <a:cs typeface="Arial Narrow"/>
              </a:rPr>
              <a:t>：从内到</a:t>
            </a:r>
            <a:r>
              <a:rPr lang="zh-CN" altLang="en-US" sz="2800" dirty="0">
                <a:solidFill>
                  <a:srgbClr val="FF0000"/>
                </a:solidFill>
                <a:latin typeface="Arial Narrow"/>
                <a:ea typeface="华文细黑"/>
                <a:cs typeface="Arial Narrow"/>
              </a:rPr>
              <a:t>外的大改变。</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12—Spiritual Gifts: </a:t>
            </a:r>
            <a:r>
              <a:rPr lang="en-US" sz="2800" dirty="0">
                <a:latin typeface="Arial Narrow"/>
                <a:ea typeface="华文细黑"/>
                <a:cs typeface="Arial Narrow"/>
              </a:rPr>
              <a:t>Discovering Who God Made Me to Be. </a:t>
            </a:r>
            <a:r>
              <a:rPr lang="zh-CN" altLang="en-US" sz="2800" dirty="0" smtClean="0">
                <a:solidFill>
                  <a:srgbClr val="FF0000"/>
                </a:solidFill>
                <a:latin typeface="Arial Narrow"/>
                <a:ea typeface="华文细黑"/>
                <a:cs typeface="Arial Narrow"/>
              </a:rPr>
              <a:t>第十二课属灵恩赐</a:t>
            </a:r>
            <a:r>
              <a:rPr lang="zh-CN" altLang="en-US" sz="2800" dirty="0">
                <a:solidFill>
                  <a:srgbClr val="FF0000"/>
                </a:solidFill>
                <a:latin typeface="Arial Narrow"/>
                <a:ea typeface="华文细黑"/>
                <a:cs typeface="Arial Narrow"/>
              </a:rPr>
              <a:t>：探素</a:t>
            </a:r>
            <a:r>
              <a:rPr lang="zh-CN" altLang="en-US" sz="2800" dirty="0" smtClean="0">
                <a:solidFill>
                  <a:srgbClr val="FF0000"/>
                </a:solidFill>
                <a:latin typeface="Arial Narrow"/>
                <a:ea typeface="华文细黑"/>
                <a:cs typeface="Arial Narrow"/>
              </a:rPr>
              <a:t>神所造的我</a:t>
            </a:r>
            <a:r>
              <a:rPr lang="zh-CN" altLang="en-US" sz="2800" dirty="0">
                <a:solidFill>
                  <a:srgbClr val="FF0000"/>
                </a:solidFill>
                <a:latin typeface="Arial Narrow"/>
                <a:ea typeface="华文细黑"/>
                <a:cs typeface="Arial Narrow"/>
              </a:rPr>
              <a:t>。</a:t>
            </a:r>
            <a:endParaRPr lang="en-US" sz="2800" dirty="0">
              <a:solidFill>
                <a:srgbClr val="FF0000"/>
              </a:solidFill>
              <a:latin typeface="Arial Narrow"/>
              <a:ea typeface="华文细黑"/>
              <a:cs typeface="Arial Narrow"/>
            </a:endParaRPr>
          </a:p>
        </p:txBody>
      </p:sp>
      <p:sp>
        <p:nvSpPr>
          <p:cNvPr id="3" name="TextBox 2"/>
          <p:cNvSpPr txBox="1"/>
          <p:nvPr/>
        </p:nvSpPr>
        <p:spPr>
          <a:xfrm>
            <a:off x="8416940"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(18)</a:t>
            </a:r>
            <a:endParaRPr lang="en-US" sz="2800" dirty="0">
              <a:solidFill>
                <a:srgbClr val="0000FF"/>
              </a:solidFill>
              <a:latin typeface="Times"/>
              <a:cs typeface="Times"/>
            </a:endParaRPr>
          </a:p>
        </p:txBody>
      </p:sp>
    </p:spTree>
    <p:extLst>
      <p:ext uri="{BB962C8B-B14F-4D97-AF65-F5344CB8AC3E}">
        <p14:creationId xmlns:p14="http://schemas.microsoft.com/office/powerpoint/2010/main" val="208606436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4832093"/>
          </a:xfrm>
          <a:prstGeom prst="rect">
            <a:avLst/>
          </a:prstGeom>
          <a:noFill/>
        </p:spPr>
        <p:txBody>
          <a:bodyPr wrap="square" rtlCol="0">
            <a:spAutoFit/>
          </a:bodyPr>
          <a:lstStyle/>
          <a:p>
            <a:r>
              <a:rPr lang="en-US" sz="2800" b="1" dirty="0">
                <a:latin typeface="Arial Narrow"/>
                <a:ea typeface="华文细黑"/>
                <a:cs typeface="Arial Narrow"/>
              </a:rPr>
              <a:t>Goal #5—</a:t>
            </a:r>
            <a:r>
              <a:rPr lang="en-US" sz="2800" dirty="0">
                <a:latin typeface="Arial Narrow"/>
                <a:ea typeface="华文细黑"/>
                <a:cs typeface="Arial Narrow"/>
              </a:rPr>
              <a:t> To connect with mission through Worship service, Bible studies, Prayer groups, Missions training, and Directions (L#13-15).</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五</a:t>
            </a:r>
            <a:r>
              <a:rPr lang="en-US" sz="2800" b="1" dirty="0">
                <a:solidFill>
                  <a:srgbClr val="FF0000"/>
                </a:solidFill>
                <a:latin typeface="Arial Narrow"/>
                <a:ea typeface="华文细黑"/>
                <a:cs typeface="Arial Narrow"/>
              </a:rPr>
              <a:t>个</a:t>
            </a:r>
            <a:r>
              <a:rPr lang="en-US" sz="2800" b="1" dirty="0" smtClean="0">
                <a:solidFill>
                  <a:srgbClr val="FF0000"/>
                </a:solidFill>
                <a:latin typeface="Arial Narrow"/>
                <a:ea typeface="华文细黑"/>
                <a:cs typeface="Arial Narrow"/>
              </a:rPr>
              <a:t>目标</a:t>
            </a:r>
            <a:r>
              <a:rPr lang="en-US" sz="2800" dirty="0" smtClean="0">
                <a:solidFill>
                  <a:srgbClr val="FF0000"/>
                </a:solidFill>
                <a:latin typeface="Arial Narrow"/>
                <a:ea typeface="华文细黑"/>
                <a:cs typeface="Arial Narrow"/>
              </a:rPr>
              <a:t>是</a:t>
            </a:r>
            <a:r>
              <a:rPr lang="zh-CN" altLang="en-US" sz="2800" dirty="0" smtClean="0">
                <a:solidFill>
                  <a:srgbClr val="FF0000"/>
                </a:solidFill>
                <a:latin typeface="Arial Narrow"/>
                <a:ea typeface="华文细黑"/>
                <a:cs typeface="Arial Narrow"/>
              </a:rPr>
              <a:t>与宣教链接</a:t>
            </a:r>
            <a:r>
              <a:rPr lang="zh-CN" altLang="en-US" sz="2800" dirty="0">
                <a:solidFill>
                  <a:srgbClr val="FF0000"/>
                </a:solidFill>
                <a:latin typeface="华文细黑"/>
                <a:ea typeface="华文细黑"/>
                <a:cs typeface="华文细黑"/>
              </a:rPr>
              <a:t>藉由崇拜聚会</a:t>
            </a:r>
            <a:r>
              <a:rPr lang="zh-CN" altLang="en-US" sz="2800" dirty="0" smtClean="0">
                <a:solidFill>
                  <a:srgbClr val="FF0000"/>
                </a:solidFill>
                <a:latin typeface="Arial Narrow"/>
                <a:ea typeface="华文细黑"/>
                <a:cs typeface="Arial Narrow"/>
              </a:rPr>
              <a:t>，</a:t>
            </a:r>
            <a:r>
              <a:rPr lang="zh-CN" altLang="en-US" sz="2800" dirty="0">
                <a:solidFill>
                  <a:srgbClr val="FF0000"/>
                </a:solidFill>
                <a:latin typeface="Arial Narrow"/>
                <a:ea typeface="华文细黑"/>
                <a:cs typeface="Arial Narrow"/>
              </a:rPr>
              <a:t>查经小组，祷告小组，</a:t>
            </a:r>
            <a:r>
              <a:rPr lang="en-US" sz="2800" dirty="0">
                <a:solidFill>
                  <a:srgbClr val="FF0000"/>
                </a:solidFill>
                <a:latin typeface="Arial Narrow"/>
                <a:ea typeface="华文细黑"/>
                <a:cs typeface="Arial Narrow"/>
              </a:rPr>
              <a:t>宣教</a:t>
            </a:r>
            <a:r>
              <a:rPr lang="zh-CN" altLang="en-US" sz="2800" dirty="0">
                <a:solidFill>
                  <a:srgbClr val="FF0000"/>
                </a:solidFill>
                <a:latin typeface="Arial Narrow"/>
                <a:ea typeface="华文细黑"/>
                <a:cs typeface="Arial Narrow"/>
              </a:rPr>
              <a:t>训练和</a:t>
            </a:r>
            <a:r>
              <a:rPr lang="zh-CN" altLang="en-US" sz="2800" b="1" dirty="0">
                <a:solidFill>
                  <a:srgbClr val="FF0000"/>
                </a:solidFill>
                <a:latin typeface="Arial Narrow"/>
                <a:ea typeface="华文细黑"/>
                <a:cs typeface="Arial Narrow"/>
              </a:rPr>
              <a:t>方向指引</a:t>
            </a:r>
            <a:r>
              <a:rPr lang="zh-CN" altLang="en-US" sz="2800" b="1" dirty="0" smtClean="0">
                <a:solidFill>
                  <a:srgbClr val="FF0000"/>
                </a:solidFill>
                <a:latin typeface="Arial Narrow"/>
                <a:ea typeface="华文细黑"/>
                <a:cs typeface="Arial Narrow"/>
              </a:rPr>
              <a:t>（第</a:t>
            </a:r>
            <a:r>
              <a:rPr lang="en-US" sz="2800" b="1" dirty="0" smtClean="0">
                <a:solidFill>
                  <a:srgbClr val="FF0000"/>
                </a:solidFill>
                <a:latin typeface="Arial Narrow"/>
                <a:ea typeface="华文细黑"/>
                <a:cs typeface="Arial Narrow"/>
              </a:rPr>
              <a:t>13</a:t>
            </a:r>
            <a:r>
              <a:rPr lang="en-US" sz="2800" b="1" dirty="0">
                <a:solidFill>
                  <a:srgbClr val="FF0000"/>
                </a:solidFill>
                <a:latin typeface="Arial Narrow"/>
                <a:ea typeface="华文细黑"/>
                <a:cs typeface="Arial Narrow"/>
              </a:rPr>
              <a:t>-</a:t>
            </a:r>
            <a:r>
              <a:rPr lang="en-US" sz="2800" b="1" dirty="0" smtClean="0">
                <a:solidFill>
                  <a:srgbClr val="FF0000"/>
                </a:solidFill>
                <a:latin typeface="Arial Narrow"/>
                <a:ea typeface="华文细黑"/>
                <a:cs typeface="Arial Narrow"/>
              </a:rPr>
              <a:t>15</a:t>
            </a:r>
            <a:r>
              <a:rPr lang="zh-CN" altLang="en-US" sz="2800" b="1" dirty="0">
                <a:solidFill>
                  <a:srgbClr val="FF0000"/>
                </a:solidFill>
                <a:latin typeface="Arial Narrow"/>
                <a:ea typeface="华文细黑"/>
                <a:cs typeface="Arial Narrow"/>
              </a:rPr>
              <a:t>课</a:t>
            </a:r>
            <a:r>
              <a:rPr lang="zh-CN" altLang="en-US" sz="2800" b="1" dirty="0" smtClean="0">
                <a:solidFill>
                  <a:srgbClr val="FF0000"/>
                </a:solidFill>
                <a:latin typeface="Arial Narrow"/>
                <a:ea typeface="华文细黑"/>
                <a:cs typeface="Arial Narrow"/>
              </a:rPr>
              <a:t>）</a:t>
            </a:r>
            <a:r>
              <a:rPr lang="en-US" sz="2800" dirty="0" smtClean="0">
                <a:solidFill>
                  <a:srgbClr val="FF0000"/>
                </a:solidFill>
                <a:latin typeface="Arial Narrow"/>
                <a:ea typeface="华文细黑"/>
                <a:cs typeface="Arial Narrow"/>
              </a:rPr>
              <a:t>。</a:t>
            </a:r>
          </a:p>
          <a:p>
            <a:r>
              <a:rPr lang="en-US" sz="2800" b="1" dirty="0" smtClean="0">
                <a:latin typeface="Arial Narrow"/>
                <a:ea typeface="华文细黑"/>
                <a:cs typeface="Arial Narrow"/>
              </a:rPr>
              <a:t>Lesson 13—Sin: </a:t>
            </a:r>
            <a:r>
              <a:rPr lang="en-US" sz="2800" dirty="0" smtClean="0">
                <a:latin typeface="Arial Narrow"/>
                <a:ea typeface="华文细黑"/>
                <a:cs typeface="Arial Narrow"/>
              </a:rPr>
              <a:t>Winning the Battle within Me.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第十三课</a:t>
            </a:r>
            <a:r>
              <a:rPr lang="zh-CN" altLang="en-US" sz="2800" dirty="0" smtClean="0">
                <a:solidFill>
                  <a:srgbClr val="FF0000"/>
                </a:solidFill>
                <a:latin typeface="Arial Narrow"/>
                <a:ea typeface="华文细黑"/>
                <a:cs typeface="Arial Narrow"/>
              </a:rPr>
              <a:t>罪：</a:t>
            </a:r>
            <a:r>
              <a:rPr lang="zh-CN" altLang="en-US" sz="2800" dirty="0" smtClean="0">
                <a:solidFill>
                  <a:srgbClr val="FF0000"/>
                </a:solidFill>
                <a:latin typeface="华文细黑"/>
                <a:ea typeface="华文细黑"/>
                <a:cs typeface="华文细黑"/>
              </a:rPr>
              <a:t>内在争战中得胜。</a:t>
            </a:r>
            <a:endParaRPr lang="en-US" sz="2800" dirty="0" smtClean="0">
              <a:solidFill>
                <a:srgbClr val="FF0000"/>
              </a:solidFill>
              <a:latin typeface="华文细黑"/>
              <a:ea typeface="华文细黑"/>
              <a:cs typeface="华文细黑"/>
            </a:endParaRPr>
          </a:p>
          <a:p>
            <a:r>
              <a:rPr lang="en-US" sz="2800" b="1" dirty="0" smtClean="0">
                <a:latin typeface="Arial Narrow"/>
                <a:ea typeface="华文细黑"/>
                <a:cs typeface="Arial Narrow"/>
              </a:rPr>
              <a:t>Lesson </a:t>
            </a:r>
            <a:r>
              <a:rPr lang="en-US" sz="2800" b="1" dirty="0">
                <a:latin typeface="Arial Narrow"/>
                <a:ea typeface="华文细黑"/>
                <a:cs typeface="Arial Narrow"/>
              </a:rPr>
              <a:t>14—Problems: </a:t>
            </a:r>
            <a:r>
              <a:rPr lang="en-US" sz="2800" dirty="0">
                <a:latin typeface="Arial Narrow"/>
                <a:ea typeface="华文细黑"/>
                <a:cs typeface="Arial Narrow"/>
              </a:rPr>
              <a:t>My Divine Path to Maturity.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第十四课苦难</a:t>
            </a:r>
            <a:r>
              <a:rPr lang="zh-CN" altLang="en-US" sz="2800" dirty="0">
                <a:solidFill>
                  <a:srgbClr val="FF0000"/>
                </a:solidFill>
                <a:latin typeface="Arial Narrow"/>
                <a:ea typeface="华文细黑"/>
                <a:cs typeface="Arial Narrow"/>
              </a:rPr>
              <a:t>：走向属灵成熟的天路历程。</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15—People: </a:t>
            </a:r>
            <a:r>
              <a:rPr lang="en-US" sz="2800" dirty="0">
                <a:latin typeface="Arial Narrow"/>
                <a:ea typeface="华文细黑"/>
                <a:cs typeface="Arial Narrow"/>
              </a:rPr>
              <a:t>Resolving Conflict around Me.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第十五课人际</a:t>
            </a:r>
            <a:r>
              <a:rPr lang="zh-CN" altLang="en-US" sz="2800" dirty="0">
                <a:solidFill>
                  <a:srgbClr val="FF0000"/>
                </a:solidFill>
                <a:latin typeface="Arial Narrow"/>
                <a:ea typeface="华文细黑"/>
                <a:cs typeface="Arial Narrow"/>
              </a:rPr>
              <a:t>：学习处理我生活周遭的冲突。</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 </a:t>
            </a:r>
            <a:endParaRPr lang="en-US" sz="2800" dirty="0">
              <a:latin typeface="Arial Narrow"/>
              <a:ea typeface="华文细黑"/>
              <a:cs typeface="Arial Narrow"/>
            </a:endParaRPr>
          </a:p>
        </p:txBody>
      </p:sp>
      <p:sp>
        <p:nvSpPr>
          <p:cNvPr id="3" name="TextBox 2"/>
          <p:cNvSpPr txBox="1"/>
          <p:nvPr/>
        </p:nvSpPr>
        <p:spPr>
          <a:xfrm>
            <a:off x="8473808"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(19)</a:t>
            </a:r>
            <a:endParaRPr lang="en-US" sz="2800" dirty="0">
              <a:solidFill>
                <a:srgbClr val="0000FF"/>
              </a:solidFill>
              <a:latin typeface="Times"/>
              <a:cs typeface="Times"/>
            </a:endParaRPr>
          </a:p>
        </p:txBody>
      </p:sp>
    </p:spTree>
    <p:extLst>
      <p:ext uri="{BB962C8B-B14F-4D97-AF65-F5344CB8AC3E}">
        <p14:creationId xmlns:p14="http://schemas.microsoft.com/office/powerpoint/2010/main" val="16381588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470376" y="6346960"/>
            <a:ext cx="1101818" cy="523220"/>
          </a:xfrm>
          <a:prstGeom prst="rect">
            <a:avLst/>
          </a:prstGeom>
          <a:noFill/>
        </p:spPr>
        <p:txBody>
          <a:bodyPr wrap="square" rtlCol="0">
            <a:spAutoFit/>
          </a:bodyPr>
          <a:lstStyle/>
          <a:p>
            <a:r>
              <a:rPr lang="en-US" altLang="zh-CN" sz="2800" dirty="0" smtClean="0">
                <a:solidFill>
                  <a:srgbClr val="0000FF"/>
                </a:solidFill>
                <a:latin typeface="华文细黑"/>
                <a:ea typeface="华文细黑"/>
                <a:cs typeface="华文细黑"/>
              </a:rPr>
              <a:t>(2)</a:t>
            </a:r>
            <a:endParaRPr lang="en-US" sz="2800" dirty="0">
              <a:solidFill>
                <a:srgbClr val="0000FF"/>
              </a:solidFill>
              <a:latin typeface="华文细黑"/>
              <a:ea typeface="华文细黑"/>
              <a:cs typeface="华文细黑"/>
            </a:endParaRPr>
          </a:p>
        </p:txBody>
      </p:sp>
      <p:sp>
        <p:nvSpPr>
          <p:cNvPr id="11" name="Rectangle 10"/>
          <p:cNvSpPr/>
          <p:nvPr/>
        </p:nvSpPr>
        <p:spPr>
          <a:xfrm>
            <a:off x="71545" y="1233582"/>
            <a:ext cx="9040039" cy="5693867"/>
          </a:xfrm>
          <a:prstGeom prst="rect">
            <a:avLst/>
          </a:prstGeom>
        </p:spPr>
        <p:txBody>
          <a:bodyPr wrap="square">
            <a:spAutoFit/>
          </a:bodyPr>
          <a:lstStyle/>
          <a:p>
            <a:r>
              <a:rPr lang="zh-CN" altLang="en-US" sz="2800" dirty="0" smtClean="0">
                <a:solidFill>
                  <a:srgbClr val="FF0000"/>
                </a:solidFill>
                <a:latin typeface="Arial Narrow"/>
                <a:ea typeface="华文细黑"/>
                <a:cs typeface="Arial Narrow"/>
              </a:rPr>
              <a:t>他们重建</a:t>
            </a:r>
            <a:r>
              <a:rPr lang="zh-TW" altLang="en-US" sz="2800" dirty="0" smtClean="0">
                <a:solidFill>
                  <a:srgbClr val="FF0000"/>
                </a:solidFill>
                <a:latin typeface="Arial Narrow"/>
                <a:ea typeface="华文细黑"/>
                <a:cs typeface="Arial Narrow"/>
              </a:rPr>
              <a:t>耶路撒冷的城墙</a:t>
            </a:r>
            <a:r>
              <a:rPr lang="en-US" altLang="zh-TW" sz="2800" dirty="0" smtClean="0">
                <a:solidFill>
                  <a:srgbClr val="FF0000"/>
                </a:solidFill>
                <a:latin typeface="Arial Narrow"/>
                <a:ea typeface="华文细黑"/>
                <a:cs typeface="Arial Narrow"/>
              </a:rPr>
              <a:t>(</a:t>
            </a:r>
            <a:r>
              <a:rPr lang="zh-CN" altLang="en-US" sz="2800" dirty="0" smtClean="0">
                <a:solidFill>
                  <a:srgbClr val="FF0000"/>
                </a:solidFill>
                <a:latin typeface="Arial Narrow"/>
                <a:ea typeface="华文细黑"/>
                <a:cs typeface="Arial Narrow"/>
              </a:rPr>
              <a:t>尼希米书</a:t>
            </a:r>
            <a:r>
              <a:rPr lang="en-US" altLang="zh-CN" sz="2800" dirty="0" smtClean="0">
                <a:solidFill>
                  <a:srgbClr val="FF0000"/>
                </a:solidFill>
                <a:latin typeface="Arial Narrow"/>
                <a:ea typeface="华文细黑"/>
                <a:cs typeface="Arial Narrow"/>
              </a:rPr>
              <a:t>1-6</a:t>
            </a:r>
            <a:r>
              <a:rPr lang="zh-CN" altLang="en-US" sz="2800" dirty="0" smtClean="0">
                <a:solidFill>
                  <a:srgbClr val="FF0000"/>
                </a:solidFill>
                <a:latin typeface="Arial Narrow"/>
                <a:ea typeface="华文细黑"/>
                <a:cs typeface="Arial Narrow"/>
              </a:rPr>
              <a:t>章</a:t>
            </a:r>
            <a:r>
              <a:rPr lang="en-US" altLang="zh-CN" sz="2800" dirty="0" smtClean="0">
                <a:solidFill>
                  <a:srgbClr val="FF0000"/>
                </a:solidFill>
                <a:latin typeface="Arial Narrow"/>
                <a:ea typeface="华文细黑"/>
                <a:cs typeface="Arial Narrow"/>
              </a:rPr>
              <a:t>)</a:t>
            </a:r>
            <a:r>
              <a:rPr lang="zh-CN" altLang="en-US" sz="2800" dirty="0" smtClean="0">
                <a:solidFill>
                  <a:srgbClr val="FF0000"/>
                </a:solidFill>
                <a:latin typeface="Arial Narrow"/>
                <a:ea typeface="华文细黑"/>
                <a:cs typeface="Arial Narrow"/>
              </a:rPr>
              <a:t>和人民的生命</a:t>
            </a:r>
            <a:r>
              <a:rPr lang="en-US" altLang="zh-CN" sz="2800" dirty="0" smtClean="0">
                <a:solidFill>
                  <a:srgbClr val="FF0000"/>
                </a:solidFill>
                <a:latin typeface="Arial Narrow"/>
                <a:ea typeface="华文细黑"/>
                <a:cs typeface="Arial Narrow"/>
              </a:rPr>
              <a:t>(7-13</a:t>
            </a:r>
            <a:r>
              <a:rPr lang="zh-CN" altLang="en-US" sz="2800" dirty="0" smtClean="0">
                <a:solidFill>
                  <a:srgbClr val="FF0000"/>
                </a:solidFill>
                <a:latin typeface="Arial Narrow"/>
                <a:ea typeface="华文细黑"/>
                <a:cs typeface="Arial Narrow"/>
              </a:rPr>
              <a:t>章</a:t>
            </a:r>
            <a:r>
              <a:rPr lang="en-US" altLang="zh-CN" sz="2800" dirty="0" smtClean="0">
                <a:solidFill>
                  <a:srgbClr val="FF0000"/>
                </a:solidFill>
                <a:latin typeface="Arial Narrow"/>
                <a:ea typeface="华文细黑"/>
                <a:cs typeface="Arial Narrow"/>
              </a:rPr>
              <a:t>)</a:t>
            </a:r>
            <a:r>
              <a:rPr lang="zh-TW" altLang="en-US" sz="2800" dirty="0" smtClean="0">
                <a:solidFill>
                  <a:srgbClr val="FF0000"/>
                </a:solidFill>
                <a:latin typeface="Arial Narrow"/>
                <a:ea typeface="华文细黑"/>
                <a:cs typeface="Arial Narrow"/>
              </a:rPr>
              <a:t>。</a:t>
            </a:r>
            <a:r>
              <a:rPr lang="zh-CN" altLang="en-US" sz="2800" dirty="0" smtClean="0">
                <a:solidFill>
                  <a:srgbClr val="FF0000"/>
                </a:solidFill>
                <a:latin typeface="Arial Narrow"/>
                <a:ea typeface="华文细黑"/>
                <a:cs typeface="Arial Narrow"/>
              </a:rPr>
              <a:t>八章有一个大复兴，九章有一个大祷告，十章有一个大约。</a:t>
            </a:r>
            <a:r>
              <a:rPr lang="zh-TW" altLang="en-US" sz="2800" dirty="0" smtClean="0">
                <a:solidFill>
                  <a:srgbClr val="FF0000"/>
                </a:solidFill>
                <a:latin typeface="Arial Narrow"/>
                <a:ea typeface="华文细黑"/>
                <a:cs typeface="Arial Narrow"/>
              </a:rPr>
              <a:t>首领、利未人和祭司都签了名</a:t>
            </a:r>
            <a:r>
              <a:rPr lang="zh-CN" altLang="en-US" sz="2800" dirty="0" smtClean="0">
                <a:solidFill>
                  <a:srgbClr val="FF0000"/>
                </a:solidFill>
                <a:latin typeface="Arial Narrow"/>
                <a:ea typeface="华文细黑"/>
                <a:cs typeface="Arial Narrow"/>
              </a:rPr>
              <a:t>立约顺从神</a:t>
            </a:r>
            <a:r>
              <a:rPr lang="zh-TW" altLang="en-US" sz="2800" dirty="0" smtClean="0">
                <a:solidFill>
                  <a:srgbClr val="FF0000"/>
                </a:solidFill>
                <a:latin typeface="Arial Narrow"/>
                <a:ea typeface="华文细黑"/>
                <a:cs typeface="Arial Narrow"/>
              </a:rPr>
              <a:t>。</a:t>
            </a:r>
            <a:r>
              <a:rPr lang="zh-CN" altLang="en-US" sz="2800" dirty="0" smtClean="0">
                <a:solidFill>
                  <a:srgbClr val="FF0000"/>
                </a:solidFill>
                <a:latin typeface="Arial Narrow"/>
                <a:ea typeface="华文细黑"/>
                <a:cs typeface="Arial Narrow"/>
              </a:rPr>
              <a:t>他们给神应许，“</a:t>
            </a:r>
            <a:r>
              <a:rPr lang="zh-TW" altLang="en-US" sz="2800" dirty="0" smtClean="0">
                <a:solidFill>
                  <a:srgbClr val="FF0000"/>
                </a:solidFill>
                <a:latin typeface="Arial Narrow"/>
                <a:ea typeface="华文细黑"/>
                <a:cs typeface="Arial Narrow"/>
              </a:rPr>
              <a:t>我们就不离弃我们</a:t>
            </a:r>
            <a:r>
              <a:rPr lang="zh-TW" altLang="en-US" sz="2800" dirty="0">
                <a:solidFill>
                  <a:srgbClr val="FF0000"/>
                </a:solidFill>
                <a:latin typeface="Arial Narrow"/>
                <a:ea typeface="华文细黑"/>
                <a:cs typeface="Arial Narrow"/>
              </a:rPr>
              <a:t>神的殿</a:t>
            </a:r>
            <a:r>
              <a:rPr lang="zh-TW" altLang="en-US" sz="2800" dirty="0" smtClean="0">
                <a:solidFill>
                  <a:srgbClr val="FF0000"/>
                </a:solidFill>
                <a:latin typeface="Arial Narrow"/>
                <a:ea typeface="华文细黑"/>
                <a:cs typeface="Arial Narrow"/>
              </a:rPr>
              <a:t>。</a:t>
            </a:r>
            <a:r>
              <a:rPr lang="zh-CN" altLang="en-US" sz="2800" dirty="0" smtClean="0">
                <a:solidFill>
                  <a:srgbClr val="FF0000"/>
                </a:solidFill>
                <a:latin typeface="Arial Narrow"/>
                <a:ea typeface="华文细黑"/>
                <a:cs typeface="Arial Narrow"/>
              </a:rPr>
              <a:t>”</a:t>
            </a:r>
            <a:r>
              <a:rPr lang="en-US" altLang="zh-CN" sz="2800" dirty="0">
                <a:solidFill>
                  <a:srgbClr val="FF0000"/>
                </a:solidFill>
                <a:latin typeface="Arial Narrow"/>
                <a:ea typeface="华文细黑"/>
                <a:cs typeface="Arial Narrow"/>
              </a:rPr>
              <a:t> </a:t>
            </a:r>
            <a:r>
              <a:rPr lang="en-US" altLang="zh-CN" sz="2800" dirty="0" smtClean="0">
                <a:solidFill>
                  <a:srgbClr val="FF0000"/>
                </a:solidFill>
                <a:latin typeface="Arial Narrow"/>
                <a:ea typeface="华文细黑"/>
                <a:cs typeface="Arial Narrow"/>
              </a:rPr>
              <a:t>“</a:t>
            </a:r>
            <a:r>
              <a:rPr lang="zh-TW" altLang="en-US" sz="2800" dirty="0" smtClean="0">
                <a:solidFill>
                  <a:srgbClr val="FF0000"/>
                </a:solidFill>
                <a:latin typeface="Arial Narrow"/>
                <a:ea typeface="华文细黑"/>
                <a:cs typeface="Arial Narrow"/>
              </a:rPr>
              <a:t>你们</a:t>
            </a:r>
            <a:r>
              <a:rPr lang="en-US" altLang="zh-TW" sz="2800" dirty="0" smtClean="0">
                <a:solidFill>
                  <a:srgbClr val="FF0000"/>
                </a:solidFill>
                <a:latin typeface="Arial Narrow"/>
                <a:ea typeface="华文细黑"/>
                <a:cs typeface="Arial Narrow"/>
              </a:rPr>
              <a:t>…</a:t>
            </a:r>
            <a:r>
              <a:rPr lang="zh-TW" altLang="en-US" sz="2800" dirty="0" smtClean="0">
                <a:solidFill>
                  <a:srgbClr val="FF0000"/>
                </a:solidFill>
                <a:latin typeface="Arial Narrow"/>
                <a:ea typeface="华文细黑"/>
                <a:cs typeface="Arial Narrow"/>
              </a:rPr>
              <a:t>是</a:t>
            </a:r>
            <a:r>
              <a:rPr lang="zh-TW" altLang="en-US" sz="2800" dirty="0">
                <a:solidFill>
                  <a:srgbClr val="FF0000"/>
                </a:solidFill>
                <a:latin typeface="Arial Narrow"/>
                <a:ea typeface="华文细黑"/>
                <a:cs typeface="Arial Narrow"/>
              </a:rPr>
              <a:t>神</a:t>
            </a:r>
            <a:r>
              <a:rPr lang="zh-TW" altLang="en-US" sz="2800" dirty="0" smtClean="0">
                <a:solidFill>
                  <a:srgbClr val="FF0000"/>
                </a:solidFill>
                <a:latin typeface="Arial Narrow"/>
                <a:ea typeface="华文细黑"/>
                <a:cs typeface="Arial Narrow"/>
              </a:rPr>
              <a:t>家里的了。</a:t>
            </a:r>
            <a:r>
              <a:rPr lang="en-US" altLang="zh-TW" sz="2800" dirty="0" smtClean="0">
                <a:solidFill>
                  <a:srgbClr val="FF0000"/>
                </a:solidFill>
                <a:latin typeface="Arial Narrow"/>
                <a:ea typeface="华文细黑"/>
                <a:cs typeface="Arial Narrow"/>
              </a:rPr>
              <a:t>”(</a:t>
            </a:r>
            <a:r>
              <a:rPr lang="zh-CN" altLang="en-US" sz="2800" dirty="0" smtClean="0">
                <a:solidFill>
                  <a:srgbClr val="FF0000"/>
                </a:solidFill>
                <a:latin typeface="Arial Narrow"/>
                <a:ea typeface="华文细黑"/>
                <a:cs typeface="Arial Narrow"/>
              </a:rPr>
              <a:t>弗</a:t>
            </a:r>
            <a:r>
              <a:rPr lang="en-US" altLang="zh-CN" sz="2800" dirty="0" smtClean="0">
                <a:solidFill>
                  <a:srgbClr val="FF0000"/>
                </a:solidFill>
                <a:latin typeface="Arial Narrow"/>
                <a:ea typeface="华文细黑"/>
                <a:cs typeface="Arial Narrow"/>
              </a:rPr>
              <a:t>2:19) </a:t>
            </a:r>
            <a:r>
              <a:rPr lang="en-US" altLang="zh-CN" sz="2800" dirty="0" smtClean="0">
                <a:solidFill>
                  <a:srgbClr val="FF0000"/>
                </a:solidFill>
                <a:latin typeface="华文细黑"/>
                <a:ea typeface="华文细黑"/>
                <a:cs typeface="华文细黑"/>
              </a:rPr>
              <a:t>“</a:t>
            </a:r>
            <a:r>
              <a:rPr lang="zh-TW" altLang="en-US" sz="2800" dirty="0" smtClean="0">
                <a:solidFill>
                  <a:srgbClr val="FF0000"/>
                </a:solidFill>
                <a:latin typeface="华文细黑"/>
                <a:ea typeface="华文细黑"/>
                <a:cs typeface="华文细黑"/>
              </a:rPr>
              <a:t>这家就</a:t>
            </a:r>
            <a:r>
              <a:rPr lang="zh-TW" altLang="en-US" sz="2800" dirty="0">
                <a:solidFill>
                  <a:srgbClr val="FF0000"/>
                </a:solidFill>
                <a:latin typeface="华文细黑"/>
                <a:ea typeface="华文细黑"/>
                <a:cs typeface="华文细黑"/>
              </a:rPr>
              <a:t>是永生神的</a:t>
            </a:r>
            <a:r>
              <a:rPr lang="zh-TW" altLang="en-US" sz="2800" dirty="0" smtClean="0">
                <a:solidFill>
                  <a:srgbClr val="FF0000"/>
                </a:solidFill>
                <a:latin typeface="华文细黑"/>
                <a:ea typeface="华文细黑"/>
                <a:cs typeface="华文细黑"/>
              </a:rPr>
              <a:t>教会</a:t>
            </a:r>
            <a:r>
              <a:rPr lang="en-US" altLang="zh-TW" sz="2800" dirty="0" smtClean="0">
                <a:solidFill>
                  <a:srgbClr val="FF0000"/>
                </a:solidFill>
                <a:latin typeface="华文细黑"/>
                <a:ea typeface="华文细黑"/>
                <a:cs typeface="华文细黑"/>
              </a:rPr>
              <a:t>”(</a:t>
            </a:r>
            <a:r>
              <a:rPr lang="zh-CN" altLang="en-US" sz="2800" dirty="0" smtClean="0">
                <a:solidFill>
                  <a:srgbClr val="FF0000"/>
                </a:solidFill>
                <a:latin typeface="华文细黑"/>
                <a:ea typeface="华文细黑"/>
                <a:cs typeface="华文细黑"/>
              </a:rPr>
              <a:t>提后</a:t>
            </a:r>
            <a:r>
              <a:rPr lang="en-US" altLang="zh-CN" sz="2800" dirty="0" smtClean="0">
                <a:solidFill>
                  <a:srgbClr val="FF0000"/>
                </a:solidFill>
                <a:latin typeface="华文细黑"/>
                <a:ea typeface="华文细黑"/>
                <a:cs typeface="华文细黑"/>
              </a:rPr>
              <a:t>3:15</a:t>
            </a:r>
            <a:r>
              <a:rPr lang="en-US" altLang="zh-TW" sz="2800" dirty="0" smtClean="0">
                <a:solidFill>
                  <a:srgbClr val="FF0000"/>
                </a:solidFill>
                <a:latin typeface="华文细黑"/>
                <a:ea typeface="华文细黑"/>
                <a:cs typeface="华文细黑"/>
              </a:rPr>
              <a:t>)</a:t>
            </a:r>
            <a:r>
              <a:rPr lang="zh-CN" altLang="en-US" sz="2800" dirty="0" smtClean="0">
                <a:solidFill>
                  <a:srgbClr val="FF0000"/>
                </a:solidFill>
                <a:latin typeface="华文细黑"/>
                <a:ea typeface="华文细黑"/>
                <a:cs typeface="华文细黑"/>
              </a:rPr>
              <a:t>。</a:t>
            </a:r>
            <a:endParaRPr lang="en-US" sz="2800" dirty="0">
              <a:solidFill>
                <a:srgbClr val="FF0000"/>
              </a:solidFill>
              <a:latin typeface="华文细黑"/>
              <a:ea typeface="华文细黑"/>
              <a:cs typeface="华文细黑"/>
            </a:endParaRPr>
          </a:p>
          <a:p>
            <a:r>
              <a:rPr lang="en-US" sz="2800" dirty="0" smtClean="0">
                <a:latin typeface="Arial Narrow"/>
                <a:cs typeface="Arial Narrow"/>
              </a:rPr>
              <a:t>They rebuilt </a:t>
            </a:r>
            <a:r>
              <a:rPr lang="en-US" sz="2800" dirty="0">
                <a:latin typeface="Arial Narrow"/>
                <a:cs typeface="Arial Narrow"/>
              </a:rPr>
              <a:t>the walls of Jerusalem </a:t>
            </a:r>
            <a:r>
              <a:rPr lang="en-US" sz="2800" dirty="0" smtClean="0">
                <a:latin typeface="Arial Narrow"/>
                <a:cs typeface="Arial Narrow"/>
              </a:rPr>
              <a:t>(Neh.1</a:t>
            </a:r>
            <a:r>
              <a:rPr lang="en-US" sz="2800" dirty="0">
                <a:latin typeface="Arial Narrow"/>
                <a:cs typeface="Arial Narrow"/>
              </a:rPr>
              <a:t>-6) and </a:t>
            </a:r>
            <a:r>
              <a:rPr lang="en-US" sz="2800" dirty="0" smtClean="0">
                <a:latin typeface="Arial Narrow"/>
                <a:cs typeface="Arial Narrow"/>
              </a:rPr>
              <a:t>the </a:t>
            </a:r>
            <a:r>
              <a:rPr lang="en-US" sz="2800" dirty="0">
                <a:latin typeface="Arial Narrow"/>
                <a:cs typeface="Arial Narrow"/>
              </a:rPr>
              <a:t>lives of the </a:t>
            </a:r>
            <a:r>
              <a:rPr lang="en-US" sz="2800" dirty="0" smtClean="0">
                <a:latin typeface="Arial Narrow"/>
                <a:cs typeface="Arial Narrow"/>
              </a:rPr>
              <a:t>people(Neh.7-13). There was a </a:t>
            </a:r>
            <a:r>
              <a:rPr lang="en-US" sz="2800" dirty="0">
                <a:latin typeface="Arial Narrow"/>
                <a:cs typeface="Arial Narrow"/>
              </a:rPr>
              <a:t>Great </a:t>
            </a:r>
            <a:r>
              <a:rPr lang="en-US" sz="2800" dirty="0" smtClean="0">
                <a:latin typeface="Arial Narrow"/>
                <a:cs typeface="Arial Narrow"/>
              </a:rPr>
              <a:t>Revival in </a:t>
            </a:r>
            <a:r>
              <a:rPr lang="en-US" sz="2800" dirty="0">
                <a:latin typeface="Arial Narrow"/>
                <a:cs typeface="Arial Narrow"/>
              </a:rPr>
              <a:t>ch.</a:t>
            </a:r>
            <a:r>
              <a:rPr lang="en-US" sz="2800" dirty="0" smtClean="0">
                <a:latin typeface="Arial Narrow"/>
                <a:cs typeface="Arial Narrow"/>
              </a:rPr>
              <a:t>8, a </a:t>
            </a:r>
            <a:r>
              <a:rPr lang="en-US" sz="2800" dirty="0">
                <a:latin typeface="Arial Narrow"/>
                <a:cs typeface="Arial Narrow"/>
              </a:rPr>
              <a:t>Great </a:t>
            </a:r>
            <a:r>
              <a:rPr lang="en-US" sz="2800" dirty="0" smtClean="0">
                <a:latin typeface="Arial Narrow"/>
                <a:cs typeface="Arial Narrow"/>
              </a:rPr>
              <a:t>Prayer </a:t>
            </a:r>
            <a:r>
              <a:rPr lang="en-US" sz="2800" dirty="0">
                <a:latin typeface="Arial Narrow"/>
                <a:cs typeface="Arial Narrow"/>
              </a:rPr>
              <a:t>in Ch.</a:t>
            </a:r>
            <a:r>
              <a:rPr lang="en-US" sz="2800" dirty="0" smtClean="0">
                <a:latin typeface="Arial Narrow"/>
                <a:cs typeface="Arial Narrow"/>
              </a:rPr>
              <a:t>9, </a:t>
            </a:r>
            <a:r>
              <a:rPr lang="en-US" sz="2800" dirty="0">
                <a:latin typeface="Arial Narrow"/>
                <a:cs typeface="Arial Narrow"/>
              </a:rPr>
              <a:t>and </a:t>
            </a:r>
            <a:r>
              <a:rPr lang="en-US" sz="2800" dirty="0" smtClean="0">
                <a:latin typeface="Arial Narrow"/>
                <a:cs typeface="Arial Narrow"/>
              </a:rPr>
              <a:t>a </a:t>
            </a:r>
            <a:r>
              <a:rPr lang="en-US" sz="2800" dirty="0">
                <a:latin typeface="Arial Narrow"/>
                <a:cs typeface="Arial Narrow"/>
              </a:rPr>
              <a:t>Great </a:t>
            </a:r>
            <a:r>
              <a:rPr lang="en-US" sz="2800" dirty="0" smtClean="0">
                <a:latin typeface="Arial Narrow"/>
                <a:cs typeface="Arial Narrow"/>
              </a:rPr>
              <a:t>Agreement </a:t>
            </a:r>
            <a:r>
              <a:rPr lang="en-US" sz="2800" dirty="0">
                <a:latin typeface="Arial Narrow"/>
                <a:cs typeface="Arial Narrow"/>
              </a:rPr>
              <a:t>in Ch.</a:t>
            </a:r>
            <a:r>
              <a:rPr lang="en-US" sz="2800" dirty="0" smtClean="0">
                <a:latin typeface="Arial Narrow"/>
                <a:cs typeface="Arial Narrow"/>
              </a:rPr>
              <a:t>10. </a:t>
            </a:r>
            <a:r>
              <a:rPr lang="en-US" altLang="zh-CN" sz="2800" dirty="0" smtClean="0">
                <a:latin typeface="Arial Narrow"/>
                <a:cs typeface="Arial Narrow"/>
              </a:rPr>
              <a:t>The leaders, the</a:t>
            </a:r>
            <a:r>
              <a:rPr lang="en-US" sz="2800" dirty="0" smtClean="0">
                <a:latin typeface="Arial Narrow"/>
                <a:cs typeface="Arial Narrow"/>
              </a:rPr>
              <a:t> Levites, </a:t>
            </a:r>
            <a:r>
              <a:rPr lang="en-US" sz="2800" dirty="0">
                <a:latin typeface="Arial Narrow"/>
                <a:cs typeface="Arial Narrow"/>
              </a:rPr>
              <a:t>and the </a:t>
            </a:r>
            <a:r>
              <a:rPr lang="en-US" sz="2800" dirty="0" smtClean="0">
                <a:latin typeface="Arial Narrow"/>
                <a:cs typeface="Arial Narrow"/>
              </a:rPr>
              <a:t>priests sign </a:t>
            </a:r>
            <a:r>
              <a:rPr lang="en-US" sz="2800" dirty="0">
                <a:latin typeface="Arial Narrow"/>
                <a:cs typeface="Arial Narrow"/>
              </a:rPr>
              <a:t>an agreement to obey God. </a:t>
            </a:r>
            <a:r>
              <a:rPr lang="en-US" sz="2800" dirty="0" smtClean="0">
                <a:latin typeface="Arial Narrow"/>
                <a:cs typeface="Arial Narrow"/>
              </a:rPr>
              <a:t>They </a:t>
            </a:r>
            <a:r>
              <a:rPr lang="en-US" sz="2800" dirty="0">
                <a:latin typeface="Arial Narrow"/>
                <a:cs typeface="Arial Narrow"/>
              </a:rPr>
              <a:t>promised to God, “We will not neglect the house of our God</a:t>
            </a:r>
            <a:r>
              <a:rPr lang="en-US" sz="2800" dirty="0" smtClean="0">
                <a:latin typeface="Arial Narrow"/>
                <a:cs typeface="Arial Narrow"/>
              </a:rPr>
              <a:t>”(</a:t>
            </a:r>
            <a:r>
              <a:rPr lang="en-US" sz="2800" dirty="0">
                <a:latin typeface="Arial Narrow"/>
                <a:cs typeface="Arial Narrow"/>
              </a:rPr>
              <a:t>10:39). </a:t>
            </a:r>
            <a:r>
              <a:rPr lang="en-US" sz="2800" dirty="0" smtClean="0">
                <a:latin typeface="Arial Narrow"/>
                <a:cs typeface="Arial Narrow"/>
              </a:rPr>
              <a:t>“</a:t>
            </a:r>
            <a:r>
              <a:rPr lang="en-US" sz="2800" dirty="0">
                <a:latin typeface="Arial Narrow"/>
                <a:cs typeface="Arial Narrow"/>
              </a:rPr>
              <a:t>You </a:t>
            </a:r>
            <a:r>
              <a:rPr lang="en-US" sz="2800" dirty="0" smtClean="0">
                <a:latin typeface="Arial Narrow"/>
                <a:cs typeface="Arial Narrow"/>
              </a:rPr>
              <a:t>are…members </a:t>
            </a:r>
            <a:r>
              <a:rPr lang="en-US" sz="2800" dirty="0">
                <a:latin typeface="Arial Narrow"/>
                <a:cs typeface="Arial Narrow"/>
              </a:rPr>
              <a:t>of his household”(Eph.2:19). </a:t>
            </a:r>
            <a:r>
              <a:rPr lang="en-US" sz="2800" dirty="0" smtClean="0">
                <a:latin typeface="Arial Narrow"/>
                <a:cs typeface="Arial Narrow"/>
              </a:rPr>
              <a:t>“God’s </a:t>
            </a:r>
            <a:r>
              <a:rPr lang="en-US" sz="2800" dirty="0">
                <a:latin typeface="Arial Narrow"/>
                <a:cs typeface="Arial Narrow"/>
              </a:rPr>
              <a:t>household, which is the church of the living God”(1Tim.3:15). </a:t>
            </a:r>
            <a:endParaRPr lang="en-US" altLang="zh-TW" sz="2800" dirty="0" smtClean="0">
              <a:latin typeface="Arial Narrow"/>
              <a:ea typeface="华文细黑"/>
              <a:cs typeface="Arial Narrow"/>
            </a:endParaRPr>
          </a:p>
        </p:txBody>
      </p:sp>
      <p:sp>
        <p:nvSpPr>
          <p:cNvPr id="4" name="Rectangle 3"/>
          <p:cNvSpPr/>
          <p:nvPr/>
        </p:nvSpPr>
        <p:spPr>
          <a:xfrm>
            <a:off x="0" y="23092"/>
            <a:ext cx="9144000" cy="1133544"/>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华文细黑"/>
              <a:ea typeface="华文细黑"/>
              <a:cs typeface="华文细黑"/>
            </a:endParaRPr>
          </a:p>
        </p:txBody>
      </p:sp>
      <p:sp>
        <p:nvSpPr>
          <p:cNvPr id="17" name="TextBox 16"/>
          <p:cNvSpPr txBox="1"/>
          <p:nvPr/>
        </p:nvSpPr>
        <p:spPr>
          <a:xfrm>
            <a:off x="221679" y="63472"/>
            <a:ext cx="9077714" cy="1077218"/>
          </a:xfrm>
          <a:prstGeom prst="rect">
            <a:avLst/>
          </a:prstGeom>
          <a:noFill/>
        </p:spPr>
        <p:txBody>
          <a:bodyPr wrap="square" rtlCol="0">
            <a:spAutoFit/>
          </a:bodyPr>
          <a:lstStyle/>
          <a:p>
            <a:r>
              <a:rPr lang="zh-CN" altLang="en-US" sz="3200" b="1" dirty="0" smtClean="0">
                <a:solidFill>
                  <a:srgbClr val="FF0000"/>
                </a:solidFill>
                <a:latin typeface="Arial Narrow"/>
                <a:ea typeface="华文细黑"/>
                <a:cs typeface="Arial Narrow"/>
              </a:rPr>
              <a:t>引言：神给</a:t>
            </a:r>
            <a:r>
              <a:rPr lang="zh-TW" altLang="en-US" sz="3200" b="1" dirty="0" smtClean="0">
                <a:solidFill>
                  <a:srgbClr val="FF0000"/>
                </a:solidFill>
                <a:latin typeface="Arial Narrow"/>
                <a:ea typeface="华文细黑"/>
                <a:cs typeface="Arial Narrow"/>
              </a:rPr>
              <a:t>尼希米</a:t>
            </a:r>
            <a:r>
              <a:rPr lang="en-US" sz="3200" b="1" dirty="0" smtClean="0">
                <a:solidFill>
                  <a:srgbClr val="FF0000"/>
                </a:solidFill>
                <a:latin typeface="Arial Narrow"/>
                <a:ea typeface="华文细黑"/>
                <a:cs typeface="Arial Narrow"/>
              </a:rPr>
              <a:t>负担</a:t>
            </a:r>
            <a:r>
              <a:rPr lang="zh-CN" altLang="en-US" sz="3200" b="1" dirty="0" smtClean="0">
                <a:solidFill>
                  <a:srgbClr val="FF0000"/>
                </a:solidFill>
                <a:latin typeface="Arial Narrow"/>
                <a:ea typeface="华文细黑"/>
                <a:cs typeface="Arial Narrow"/>
              </a:rPr>
              <a:t>，呼召和异象。</a:t>
            </a:r>
            <a:endParaRPr lang="en-US" altLang="zh-CN" sz="3200" b="1" dirty="0" smtClean="0">
              <a:solidFill>
                <a:srgbClr val="FF0000"/>
              </a:solidFill>
              <a:latin typeface="Arial Narrow"/>
              <a:ea typeface="华文细黑"/>
              <a:cs typeface="Arial Narrow"/>
            </a:endParaRPr>
          </a:p>
          <a:p>
            <a:r>
              <a:rPr lang="en-US" sz="3200" b="1" dirty="0" smtClean="0">
                <a:effectLst/>
                <a:latin typeface="Arial Narrow"/>
                <a:ea typeface="华文细黑"/>
                <a:cs typeface="Arial Narrow"/>
              </a:rPr>
              <a:t> Intro: God gave Nehemiah burden, call and vision.</a:t>
            </a:r>
            <a:endParaRPr lang="en-US" sz="3200" b="1" dirty="0">
              <a:latin typeface="Arial Narrow"/>
              <a:ea typeface="华文细黑"/>
              <a:cs typeface="Arial Narrow"/>
            </a:endParaRPr>
          </a:p>
        </p:txBody>
      </p:sp>
    </p:spTree>
    <p:extLst>
      <p:ext uri="{BB962C8B-B14F-4D97-AF65-F5344CB8AC3E}">
        <p14:creationId xmlns:p14="http://schemas.microsoft.com/office/powerpoint/2010/main" val="959962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4401205"/>
          </a:xfrm>
          <a:prstGeom prst="rect">
            <a:avLst/>
          </a:prstGeom>
          <a:noFill/>
        </p:spPr>
        <p:txBody>
          <a:bodyPr wrap="square" rtlCol="0">
            <a:spAutoFit/>
          </a:bodyPr>
          <a:lstStyle/>
          <a:p>
            <a:r>
              <a:rPr lang="en-US" sz="2800" b="1" dirty="0" smtClean="0">
                <a:latin typeface="Arial Narrow"/>
                <a:ea typeface="华文细黑"/>
                <a:cs typeface="Arial Narrow"/>
              </a:rPr>
              <a:t>Goal </a:t>
            </a:r>
            <a:r>
              <a:rPr lang="en-US" sz="2800" b="1" dirty="0">
                <a:latin typeface="Arial Narrow"/>
                <a:ea typeface="华文细黑"/>
                <a:cs typeface="Arial Narrow"/>
              </a:rPr>
              <a:t>#6—</a:t>
            </a:r>
            <a:r>
              <a:rPr lang="en-US" sz="2800" dirty="0">
                <a:latin typeface="Arial Narrow"/>
                <a:ea typeface="华文细黑"/>
                <a:cs typeface="Arial Narrow"/>
              </a:rPr>
              <a:t> To connect with ministry through Worship service, Bible studies, Prayer groups, Ministry training, and Directions (L#16-18).</a:t>
            </a:r>
          </a:p>
          <a:p>
            <a:r>
              <a:rPr lang="en-US" sz="2800" b="1" dirty="0">
                <a:solidFill>
                  <a:srgbClr val="FF0000"/>
                </a:solidFill>
                <a:latin typeface="Arial Narrow"/>
                <a:ea typeface="华文细黑"/>
                <a:cs typeface="Arial Narrow"/>
              </a:rPr>
              <a:t>第</a:t>
            </a:r>
            <a:r>
              <a:rPr lang="zh-CN" altLang="en-US" sz="2800" b="1" dirty="0">
                <a:solidFill>
                  <a:srgbClr val="FF0000"/>
                </a:solidFill>
                <a:latin typeface="Arial Narrow"/>
                <a:ea typeface="华文细黑"/>
                <a:cs typeface="Arial Narrow"/>
              </a:rPr>
              <a:t>六</a:t>
            </a:r>
            <a:r>
              <a:rPr lang="en-US" sz="2800" b="1" dirty="0">
                <a:solidFill>
                  <a:srgbClr val="FF0000"/>
                </a:solidFill>
                <a:latin typeface="Arial Narrow"/>
                <a:ea typeface="华文细黑"/>
                <a:cs typeface="Arial Narrow"/>
              </a:rPr>
              <a:t>个</a:t>
            </a:r>
            <a:r>
              <a:rPr lang="en-US" sz="2800" b="1" dirty="0" smtClean="0">
                <a:solidFill>
                  <a:srgbClr val="FF0000"/>
                </a:solidFill>
                <a:latin typeface="Arial Narrow"/>
                <a:ea typeface="华文细黑"/>
                <a:cs typeface="Arial Narrow"/>
              </a:rPr>
              <a:t>目标</a:t>
            </a:r>
            <a:r>
              <a:rPr lang="en-US" sz="2800" dirty="0" smtClean="0">
                <a:solidFill>
                  <a:srgbClr val="FF0000"/>
                </a:solidFill>
                <a:latin typeface="Arial Narrow"/>
                <a:ea typeface="华文细黑"/>
                <a:cs typeface="Arial Narrow"/>
              </a:rPr>
              <a:t>是</a:t>
            </a:r>
            <a:r>
              <a:rPr lang="zh-CN" altLang="en-US" sz="2800" dirty="0" smtClean="0">
                <a:solidFill>
                  <a:srgbClr val="FF0000"/>
                </a:solidFill>
                <a:latin typeface="Arial Narrow"/>
                <a:ea typeface="华文细黑"/>
                <a:cs typeface="Arial Narrow"/>
              </a:rPr>
              <a:t>与事功链接</a:t>
            </a:r>
            <a:r>
              <a:rPr lang="zh-CN" altLang="en-US" sz="2800" dirty="0" smtClean="0">
                <a:solidFill>
                  <a:srgbClr val="FF0000"/>
                </a:solidFill>
                <a:latin typeface="华文细黑"/>
                <a:ea typeface="华文细黑"/>
                <a:cs typeface="华文细黑"/>
              </a:rPr>
              <a:t>藉由崇拜聚会</a:t>
            </a:r>
            <a:r>
              <a:rPr lang="zh-CN" altLang="en-US" sz="2800" dirty="0" smtClean="0">
                <a:solidFill>
                  <a:srgbClr val="FF0000"/>
                </a:solidFill>
                <a:latin typeface="Arial Narrow"/>
                <a:ea typeface="华文细黑"/>
                <a:cs typeface="Arial Narrow"/>
              </a:rPr>
              <a:t>， </a:t>
            </a:r>
            <a:r>
              <a:rPr lang="zh-CN" altLang="en-US" sz="2800" dirty="0">
                <a:solidFill>
                  <a:srgbClr val="FF0000"/>
                </a:solidFill>
                <a:latin typeface="Arial Narrow"/>
                <a:ea typeface="华文细黑"/>
                <a:cs typeface="Arial Narrow"/>
              </a:rPr>
              <a:t>查经小组，祷告小组，事功训练和</a:t>
            </a:r>
            <a:r>
              <a:rPr lang="zh-CN" altLang="en-US" sz="2800" b="1" dirty="0">
                <a:solidFill>
                  <a:srgbClr val="FF0000"/>
                </a:solidFill>
                <a:latin typeface="Arial Narrow"/>
                <a:ea typeface="华文细黑"/>
                <a:cs typeface="Arial Narrow"/>
              </a:rPr>
              <a:t>方向指引</a:t>
            </a:r>
            <a:r>
              <a:rPr lang="zh-CN" altLang="en-US" sz="2800" b="1" dirty="0" smtClean="0">
                <a:solidFill>
                  <a:srgbClr val="FF0000"/>
                </a:solidFill>
                <a:latin typeface="Arial Narrow"/>
                <a:ea typeface="华文细黑"/>
                <a:cs typeface="Arial Narrow"/>
              </a:rPr>
              <a:t>（</a:t>
            </a:r>
            <a:r>
              <a:rPr lang="zh-CN" altLang="en-US" sz="2800" b="1" dirty="0">
                <a:solidFill>
                  <a:srgbClr val="FF0000"/>
                </a:solidFill>
                <a:latin typeface="Arial Narrow"/>
                <a:ea typeface="华文细黑"/>
                <a:cs typeface="Arial Narrow"/>
              </a:rPr>
              <a:t>课</a:t>
            </a:r>
            <a:r>
              <a:rPr lang="en-US" sz="2800" b="1" dirty="0" smtClean="0">
                <a:solidFill>
                  <a:srgbClr val="FF0000"/>
                </a:solidFill>
                <a:latin typeface="Arial Narrow"/>
                <a:ea typeface="华文细黑"/>
                <a:cs typeface="Arial Narrow"/>
              </a:rPr>
              <a:t>16</a:t>
            </a:r>
            <a:r>
              <a:rPr lang="en-US" sz="2800" b="1" dirty="0">
                <a:solidFill>
                  <a:srgbClr val="FF0000"/>
                </a:solidFill>
                <a:latin typeface="Arial Narrow"/>
                <a:ea typeface="华文细黑"/>
                <a:cs typeface="Arial Narrow"/>
              </a:rPr>
              <a:t>-</a:t>
            </a:r>
            <a:r>
              <a:rPr lang="en-US" sz="2800" b="1" dirty="0" smtClean="0">
                <a:solidFill>
                  <a:srgbClr val="FF0000"/>
                </a:solidFill>
                <a:latin typeface="Arial Narrow"/>
                <a:ea typeface="华文细黑"/>
                <a:cs typeface="Arial Narrow"/>
              </a:rPr>
              <a:t>18</a:t>
            </a:r>
            <a:r>
              <a:rPr lang="zh-CN" altLang="en-US" sz="2800" b="1" dirty="0">
                <a:solidFill>
                  <a:srgbClr val="FF0000"/>
                </a:solidFill>
                <a:latin typeface="Arial Narrow"/>
                <a:ea typeface="华文细黑"/>
                <a:cs typeface="Arial Narrow"/>
              </a:rPr>
              <a:t>课</a:t>
            </a:r>
            <a:r>
              <a:rPr lang="zh-CN" altLang="en-US" sz="2800" b="1" dirty="0" smtClean="0">
                <a:solidFill>
                  <a:srgbClr val="FF0000"/>
                </a:solidFill>
                <a:latin typeface="Arial Narrow"/>
                <a:ea typeface="华文细黑"/>
                <a:cs typeface="Arial Narrow"/>
              </a:rPr>
              <a:t>）</a:t>
            </a:r>
            <a:r>
              <a:rPr lang="en-US" sz="2800" dirty="0">
                <a:solidFill>
                  <a:srgbClr val="FF0000"/>
                </a:solidFill>
                <a:latin typeface="Arial Narrow"/>
                <a:ea typeface="华文细黑"/>
                <a:cs typeface="Arial Narrow"/>
              </a:rPr>
              <a:t>。</a:t>
            </a:r>
          </a:p>
          <a:p>
            <a:r>
              <a:rPr lang="en-US" sz="2800" b="1" dirty="0">
                <a:latin typeface="Arial Narrow"/>
                <a:ea typeface="华文细黑"/>
                <a:cs typeface="Arial Narrow"/>
              </a:rPr>
              <a:t>Lesson 16—Evangelism: </a:t>
            </a:r>
            <a:r>
              <a:rPr lang="en-US" sz="2800" dirty="0">
                <a:latin typeface="Arial Narrow"/>
                <a:ea typeface="华文细黑"/>
                <a:cs typeface="Arial Narrow"/>
              </a:rPr>
              <a:t>Sharing My Faith.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第十六课传</a:t>
            </a:r>
            <a:r>
              <a:rPr lang="zh-CN" altLang="en-US" sz="2800" dirty="0">
                <a:solidFill>
                  <a:srgbClr val="FF0000"/>
                </a:solidFill>
                <a:latin typeface="Arial Narrow"/>
                <a:ea typeface="华文细黑"/>
                <a:cs typeface="Arial Narrow"/>
              </a:rPr>
              <a:t>福音：分享我的信仰。</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17—Making Disciples: </a:t>
            </a:r>
            <a:r>
              <a:rPr lang="en-US" sz="2800" dirty="0">
                <a:latin typeface="Arial Narrow"/>
                <a:ea typeface="华文细黑"/>
                <a:cs typeface="Arial Narrow"/>
              </a:rPr>
              <a:t>Reproducing Myself.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第十七课诗人作主门</a:t>
            </a:r>
            <a:r>
              <a:rPr lang="zh-CN" altLang="en-US" sz="2800" dirty="0">
                <a:solidFill>
                  <a:srgbClr val="FF0000"/>
                </a:solidFill>
                <a:latin typeface="Arial Narrow"/>
                <a:ea typeface="华文细黑"/>
                <a:cs typeface="Arial Narrow"/>
              </a:rPr>
              <a:t>徒：我的生命传传承。</a:t>
            </a:r>
            <a:endParaRPr lang="en-US" sz="2800" dirty="0">
              <a:solidFill>
                <a:srgbClr val="FF0000"/>
              </a:solidFill>
              <a:latin typeface="Arial Narrow"/>
              <a:ea typeface="华文细黑"/>
              <a:cs typeface="Arial Narrow"/>
            </a:endParaRPr>
          </a:p>
          <a:p>
            <a:r>
              <a:rPr lang="en-US" sz="2800" b="1" dirty="0">
                <a:latin typeface="Arial Narrow"/>
                <a:ea typeface="华文细黑"/>
                <a:cs typeface="Arial Narrow"/>
              </a:rPr>
              <a:t>Lesson 18—Finishing Strong: </a:t>
            </a:r>
            <a:r>
              <a:rPr lang="en-US" sz="2800" dirty="0">
                <a:latin typeface="Arial Narrow"/>
                <a:ea typeface="华文细黑"/>
                <a:cs typeface="Arial Narrow"/>
              </a:rPr>
              <a:t>Presenting Myself to God.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第十八课坚持</a:t>
            </a:r>
            <a:r>
              <a:rPr lang="zh-CN" altLang="en-US" sz="2800" dirty="0">
                <a:solidFill>
                  <a:srgbClr val="FF0000"/>
                </a:solidFill>
                <a:latin typeface="Arial Narrow"/>
                <a:ea typeface="华文细黑"/>
                <a:cs typeface="Arial Narrow"/>
              </a:rPr>
              <a:t>到底：直到亲眼见我的神。</a:t>
            </a:r>
            <a:endParaRPr lang="en-US" sz="2800" dirty="0">
              <a:solidFill>
                <a:srgbClr val="FF0000"/>
              </a:solidFill>
              <a:latin typeface="Arial Narrow"/>
              <a:ea typeface="华文细黑"/>
              <a:cs typeface="Arial Narrow"/>
            </a:endParaRPr>
          </a:p>
        </p:txBody>
      </p:sp>
      <p:sp>
        <p:nvSpPr>
          <p:cNvPr id="3" name="TextBox 2"/>
          <p:cNvSpPr txBox="1"/>
          <p:nvPr/>
        </p:nvSpPr>
        <p:spPr>
          <a:xfrm>
            <a:off x="8454852"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(20)</a:t>
            </a:r>
            <a:endParaRPr lang="en-US" sz="2800" dirty="0">
              <a:solidFill>
                <a:srgbClr val="0000FF"/>
              </a:solidFill>
              <a:latin typeface="Times"/>
              <a:cs typeface="Times"/>
            </a:endParaRPr>
          </a:p>
        </p:txBody>
      </p:sp>
    </p:spTree>
    <p:extLst>
      <p:ext uri="{BB962C8B-B14F-4D97-AF65-F5344CB8AC3E}">
        <p14:creationId xmlns:p14="http://schemas.microsoft.com/office/powerpoint/2010/main" val="129112395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6124754"/>
          </a:xfrm>
          <a:prstGeom prst="rect">
            <a:avLst/>
          </a:prstGeom>
          <a:noFill/>
        </p:spPr>
        <p:txBody>
          <a:bodyPr wrap="square" rtlCol="0">
            <a:spAutoFit/>
          </a:bodyPr>
          <a:lstStyle/>
          <a:p>
            <a:r>
              <a:rPr lang="en-US" sz="2800" b="1" dirty="0">
                <a:latin typeface="Arial Narrow"/>
                <a:ea typeface="华文细黑"/>
                <a:cs typeface="Arial Narrow"/>
              </a:rPr>
              <a:t>Other Ministry Training</a:t>
            </a:r>
            <a:r>
              <a:rPr lang="en-US" sz="2800" b="1" dirty="0" smtClean="0">
                <a:latin typeface="Arial Narrow"/>
                <a:ea typeface="华文细黑"/>
                <a:cs typeface="Arial Narrow"/>
              </a:rPr>
              <a:t>: </a:t>
            </a:r>
          </a:p>
          <a:p>
            <a:r>
              <a:rPr lang="zh-CN" altLang="en-US" sz="2800" dirty="0" smtClean="0">
                <a:solidFill>
                  <a:srgbClr val="FF0000"/>
                </a:solidFill>
                <a:latin typeface="Arial Narrow"/>
                <a:ea typeface="华文细黑"/>
                <a:cs typeface="Arial Narrow"/>
              </a:rPr>
              <a:t>其</a:t>
            </a:r>
            <a:r>
              <a:rPr lang="zh-CN" altLang="en-US" sz="2800" dirty="0" smtClean="0">
                <a:solidFill>
                  <a:srgbClr val="FF0000"/>
                </a:solidFill>
                <a:latin typeface="Arial Narrow"/>
                <a:ea typeface="华文细黑"/>
                <a:cs typeface="Arial Narrow"/>
              </a:rPr>
              <a:t>他事工</a:t>
            </a:r>
            <a:r>
              <a:rPr lang="zh-CN" altLang="en-US" sz="2800" dirty="0">
                <a:solidFill>
                  <a:srgbClr val="FF0000"/>
                </a:solidFill>
                <a:latin typeface="Arial Narrow"/>
                <a:ea typeface="华文细黑"/>
                <a:cs typeface="Arial Narrow"/>
              </a:rPr>
              <a:t>的</a:t>
            </a:r>
            <a:r>
              <a:rPr lang="zh-CN" altLang="en-US" sz="2800" dirty="0" smtClean="0">
                <a:solidFill>
                  <a:srgbClr val="FF0000"/>
                </a:solidFill>
                <a:latin typeface="Arial Narrow"/>
                <a:ea typeface="华文细黑"/>
                <a:cs typeface="Arial Narrow"/>
              </a:rPr>
              <a:t>训练</a:t>
            </a:r>
            <a:r>
              <a:rPr lang="zh-CN" altLang="en-US" sz="2800" dirty="0">
                <a:solidFill>
                  <a:srgbClr val="FF0000"/>
                </a:solidFill>
                <a:latin typeface="Arial Narrow"/>
                <a:ea typeface="华文细黑"/>
                <a:cs typeface="Arial Narrow"/>
              </a:rPr>
              <a:t>：</a:t>
            </a:r>
            <a:r>
              <a:rPr lang="en-US" sz="2800" dirty="0">
                <a:solidFill>
                  <a:srgbClr val="FF0000"/>
                </a:solidFill>
                <a:latin typeface="Arial Narrow"/>
                <a:ea typeface="华文细黑"/>
                <a:cs typeface="Arial Narrow"/>
              </a:rPr>
              <a:t> </a:t>
            </a:r>
          </a:p>
          <a:p>
            <a:r>
              <a:rPr lang="en-US" sz="2800" dirty="0" smtClean="0">
                <a:latin typeface="Arial Narrow"/>
                <a:ea typeface="华文细黑"/>
                <a:cs typeface="Arial Narrow"/>
              </a:rPr>
              <a:t>1. How </a:t>
            </a:r>
            <a:r>
              <a:rPr lang="en-US" sz="2800" dirty="0">
                <a:latin typeface="Arial Narrow"/>
                <a:ea typeface="华文细黑"/>
                <a:cs typeface="Arial Narrow"/>
              </a:rPr>
              <a:t>to study the Bible.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一。</a:t>
            </a:r>
            <a:r>
              <a:rPr lang="zh-CN" altLang="en-US" sz="2800" dirty="0" smtClean="0">
                <a:solidFill>
                  <a:srgbClr val="FF0000"/>
                </a:solidFill>
                <a:latin typeface="Arial Narrow"/>
                <a:ea typeface="华文细黑"/>
                <a:cs typeface="Arial Narrow"/>
              </a:rPr>
              <a:t>如何研读圣经</a:t>
            </a:r>
            <a:r>
              <a:rPr lang="zh-CN" altLang="en-US" sz="2800" dirty="0">
                <a:solidFill>
                  <a:srgbClr val="FF0000"/>
                </a:solidFill>
                <a:latin typeface="Arial Narrow"/>
                <a:ea typeface="华文细黑"/>
                <a:cs typeface="Arial Narrow"/>
              </a:rPr>
              <a:t>。</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2. How to teach the Bible.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二。</a:t>
            </a:r>
            <a:r>
              <a:rPr lang="zh-CN" altLang="en-US" sz="2800" dirty="0" smtClean="0">
                <a:solidFill>
                  <a:srgbClr val="FF0000"/>
                </a:solidFill>
                <a:latin typeface="Arial Narrow"/>
                <a:ea typeface="华文细黑"/>
                <a:cs typeface="Arial Narrow"/>
              </a:rPr>
              <a:t>如何教导圣经</a:t>
            </a:r>
            <a:r>
              <a:rPr lang="zh-CN" altLang="en-US" sz="2800" dirty="0">
                <a:solidFill>
                  <a:srgbClr val="FF0000"/>
                </a:solidFill>
                <a:latin typeface="Arial Narrow"/>
                <a:ea typeface="华文细黑"/>
                <a:cs typeface="Arial Narrow"/>
              </a:rPr>
              <a:t>。</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3. How to preach the Bible.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三。</a:t>
            </a:r>
            <a:r>
              <a:rPr lang="zh-CN" altLang="en-US" sz="2800" dirty="0" smtClean="0">
                <a:solidFill>
                  <a:srgbClr val="FF0000"/>
                </a:solidFill>
                <a:latin typeface="Arial Narrow"/>
                <a:ea typeface="华文细黑"/>
                <a:cs typeface="Arial Narrow"/>
              </a:rPr>
              <a:t>如何</a:t>
            </a:r>
            <a:r>
              <a:rPr lang="zh-CN" altLang="en-US" sz="2800" dirty="0" smtClean="0">
                <a:solidFill>
                  <a:srgbClr val="FF0000"/>
                </a:solidFill>
              </a:rPr>
              <a:t>宣</a:t>
            </a:r>
            <a:r>
              <a:rPr lang="zh-CN" altLang="en-US" sz="2800" dirty="0" smtClean="0">
                <a:solidFill>
                  <a:srgbClr val="FF0000"/>
                </a:solidFill>
                <a:latin typeface="Arial Narrow"/>
                <a:ea typeface="华文细黑"/>
                <a:cs typeface="Arial Narrow"/>
              </a:rPr>
              <a:t>讲圣经</a:t>
            </a:r>
            <a:r>
              <a:rPr lang="zh-CN" altLang="en-US" sz="2800" dirty="0">
                <a:solidFill>
                  <a:srgbClr val="FF0000"/>
                </a:solidFill>
                <a:latin typeface="Arial Narrow"/>
                <a:ea typeface="华文细黑"/>
                <a:cs typeface="Arial Narrow"/>
              </a:rPr>
              <a:t>。</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4. How to share the Gospel.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四。</a:t>
            </a:r>
            <a:r>
              <a:rPr lang="zh-CN" altLang="en-US" sz="2800" dirty="0" smtClean="0">
                <a:solidFill>
                  <a:srgbClr val="FF0000"/>
                </a:solidFill>
                <a:latin typeface="Arial Narrow"/>
                <a:ea typeface="华文细黑"/>
                <a:cs typeface="Arial Narrow"/>
              </a:rPr>
              <a:t>如何传</a:t>
            </a:r>
            <a:r>
              <a:rPr lang="zh-CN" altLang="en-US" sz="2800" dirty="0">
                <a:solidFill>
                  <a:srgbClr val="FF0000"/>
                </a:solidFill>
                <a:latin typeface="Arial Narrow"/>
                <a:ea typeface="华文细黑"/>
                <a:cs typeface="Arial Narrow"/>
              </a:rPr>
              <a:t>福音。</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5. How to lead a Bible study.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五。</a:t>
            </a:r>
            <a:r>
              <a:rPr lang="zh-CN" altLang="en-US" sz="2800" dirty="0" smtClean="0">
                <a:solidFill>
                  <a:srgbClr val="FF0000"/>
                </a:solidFill>
                <a:latin typeface="Arial Narrow"/>
                <a:ea typeface="华文细黑"/>
                <a:cs typeface="Arial Narrow"/>
              </a:rPr>
              <a:t>如何带领查经</a:t>
            </a:r>
            <a:r>
              <a:rPr lang="zh-CN" altLang="en-US" sz="2800" dirty="0">
                <a:solidFill>
                  <a:srgbClr val="FF0000"/>
                </a:solidFill>
                <a:latin typeface="Arial Narrow"/>
                <a:ea typeface="华文细黑"/>
                <a:cs typeface="Arial Narrow"/>
              </a:rPr>
              <a:t>班。</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6. How to do Biblical counseling.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六。</a:t>
            </a:r>
            <a:r>
              <a:rPr lang="zh-CN" altLang="en-US" sz="2800" dirty="0" smtClean="0">
                <a:solidFill>
                  <a:srgbClr val="FF0000"/>
                </a:solidFill>
                <a:latin typeface="Arial Narrow"/>
                <a:ea typeface="华文细黑"/>
                <a:cs typeface="Arial Narrow"/>
              </a:rPr>
              <a:t>如何用圣经辅导。</a:t>
            </a:r>
            <a:endParaRPr lang="en-US" sz="2800" dirty="0">
              <a:solidFill>
                <a:srgbClr val="FF0000"/>
              </a:solidFill>
              <a:latin typeface="Arial Narrow"/>
              <a:ea typeface="华文细黑"/>
              <a:cs typeface="Arial Narrow"/>
            </a:endParaRPr>
          </a:p>
        </p:txBody>
      </p:sp>
      <p:sp>
        <p:nvSpPr>
          <p:cNvPr id="3" name="TextBox 2"/>
          <p:cNvSpPr txBox="1"/>
          <p:nvPr/>
        </p:nvSpPr>
        <p:spPr>
          <a:xfrm>
            <a:off x="8454852"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(21)</a:t>
            </a:r>
            <a:endParaRPr lang="en-US" sz="2800" dirty="0">
              <a:solidFill>
                <a:srgbClr val="0000FF"/>
              </a:solidFill>
              <a:latin typeface="Times"/>
              <a:cs typeface="Times"/>
            </a:endParaRPr>
          </a:p>
        </p:txBody>
      </p:sp>
    </p:spTree>
    <p:extLst>
      <p:ext uri="{BB962C8B-B14F-4D97-AF65-F5344CB8AC3E}">
        <p14:creationId xmlns:p14="http://schemas.microsoft.com/office/powerpoint/2010/main" val="67492472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5262980"/>
          </a:xfrm>
          <a:prstGeom prst="rect">
            <a:avLst/>
          </a:prstGeom>
          <a:noFill/>
        </p:spPr>
        <p:txBody>
          <a:bodyPr wrap="square" rtlCol="0">
            <a:spAutoFit/>
          </a:bodyPr>
          <a:lstStyle/>
          <a:p>
            <a:r>
              <a:rPr lang="en-US" sz="2800" dirty="0" smtClean="0">
                <a:latin typeface="Arial Narrow"/>
                <a:ea typeface="华文细黑"/>
                <a:cs typeface="Arial Narrow"/>
              </a:rPr>
              <a:t>7. How </a:t>
            </a:r>
            <a:r>
              <a:rPr lang="en-US" sz="2800" dirty="0">
                <a:latin typeface="Arial Narrow"/>
                <a:ea typeface="华文细黑"/>
                <a:cs typeface="Arial Narrow"/>
              </a:rPr>
              <a:t>to prepare </a:t>
            </a:r>
            <a:r>
              <a:rPr lang="en-US" sz="2800" dirty="0" smtClean="0">
                <a:latin typeface="Arial Narrow"/>
                <a:ea typeface="华文细黑"/>
                <a:cs typeface="Arial Narrow"/>
              </a:rPr>
              <a:t>for </a:t>
            </a:r>
            <a:r>
              <a:rPr lang="en-US" sz="2800" dirty="0">
                <a:latin typeface="Arial Narrow"/>
                <a:ea typeface="华文细黑"/>
                <a:cs typeface="Arial Narrow"/>
              </a:rPr>
              <a:t>Christian marriage</a:t>
            </a:r>
            <a:r>
              <a:rPr lang="en-US" sz="2800" dirty="0" smtClean="0">
                <a:latin typeface="Arial Narrow"/>
                <a:ea typeface="华文细黑"/>
                <a:cs typeface="Arial Narrow"/>
              </a:rPr>
              <a:t>.</a:t>
            </a:r>
          </a:p>
          <a:p>
            <a:r>
              <a:rPr lang="zh-CN" altLang="en-US" sz="2800" dirty="0" smtClean="0">
                <a:solidFill>
                  <a:srgbClr val="FF0000"/>
                </a:solidFill>
                <a:latin typeface="Arial Narrow"/>
                <a:ea typeface="华文细黑"/>
                <a:cs typeface="Arial Narrow"/>
              </a:rPr>
              <a:t>七。</a:t>
            </a:r>
            <a:r>
              <a:rPr lang="zh-CN" altLang="en-US" sz="2800" dirty="0" smtClean="0">
                <a:solidFill>
                  <a:srgbClr val="FF0000"/>
                </a:solidFill>
                <a:latin typeface="Arial Narrow"/>
                <a:ea typeface="华文细黑"/>
                <a:cs typeface="Arial Narrow"/>
              </a:rPr>
              <a:t>如何预备</a:t>
            </a:r>
            <a:r>
              <a:rPr lang="zh-CN" altLang="en-US" sz="2800" dirty="0" smtClean="0">
                <a:solidFill>
                  <a:srgbClr val="FF0000"/>
                </a:solidFill>
                <a:latin typeface="Arial Narrow"/>
                <a:ea typeface="华文细黑"/>
                <a:cs typeface="Arial Narrow"/>
              </a:rPr>
              <a:t>基督化的</a:t>
            </a:r>
            <a:r>
              <a:rPr lang="zh-CN" altLang="en-US" sz="2800" dirty="0" smtClean="0">
                <a:solidFill>
                  <a:srgbClr val="FF0000"/>
                </a:solidFill>
                <a:latin typeface="Arial Narrow"/>
                <a:ea typeface="华文细黑"/>
                <a:cs typeface="Arial Narrow"/>
              </a:rPr>
              <a:t>婚姻</a:t>
            </a:r>
            <a:r>
              <a:rPr lang="zh-CN" altLang="en-US" sz="2800" dirty="0" smtClean="0">
                <a:solidFill>
                  <a:srgbClr val="FF0000"/>
                </a:solidFill>
                <a:latin typeface="Arial Narrow"/>
                <a:ea typeface="华文细黑"/>
                <a:cs typeface="Arial Narrow"/>
              </a:rPr>
              <a:t>。</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8. How to maintain </a:t>
            </a:r>
            <a:r>
              <a:rPr lang="en-US" sz="2800" dirty="0" smtClean="0">
                <a:latin typeface="Arial Narrow"/>
                <a:ea typeface="华文细黑"/>
                <a:cs typeface="Arial Narrow"/>
              </a:rPr>
              <a:t>Christian </a:t>
            </a:r>
            <a:r>
              <a:rPr lang="en-US" sz="2800" dirty="0">
                <a:latin typeface="Arial Narrow"/>
                <a:ea typeface="华文细黑"/>
                <a:cs typeface="Arial Narrow"/>
              </a:rPr>
              <a:t>marriage and family.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八。</a:t>
            </a:r>
            <a:r>
              <a:rPr lang="zh-CN" altLang="en-US" sz="2800" dirty="0" smtClean="0">
                <a:solidFill>
                  <a:srgbClr val="FF0000"/>
                </a:solidFill>
                <a:latin typeface="Arial Narrow"/>
                <a:ea typeface="华文细黑"/>
                <a:cs typeface="Arial Narrow"/>
              </a:rPr>
              <a:t>如何</a:t>
            </a:r>
            <a:r>
              <a:rPr lang="zh-CN" altLang="en-US" sz="2800" dirty="0">
                <a:solidFill>
                  <a:srgbClr val="FF0000"/>
                </a:solidFill>
                <a:latin typeface="Arial Narrow"/>
                <a:ea typeface="华文细黑"/>
                <a:cs typeface="Arial Narrow"/>
              </a:rPr>
              <a:t>保持</a:t>
            </a:r>
            <a:r>
              <a:rPr lang="zh-CN" altLang="en-US" sz="2800" dirty="0" smtClean="0">
                <a:solidFill>
                  <a:srgbClr val="FF0000"/>
                </a:solidFill>
                <a:latin typeface="Arial Narrow"/>
                <a:ea typeface="华文细黑"/>
                <a:cs typeface="Arial Narrow"/>
              </a:rPr>
              <a:t>基督</a:t>
            </a:r>
            <a:r>
              <a:rPr lang="zh-CN" altLang="en-US" sz="2800" dirty="0">
                <a:solidFill>
                  <a:srgbClr val="FF0000"/>
                </a:solidFill>
                <a:latin typeface="Arial Narrow"/>
                <a:ea typeface="华文细黑"/>
                <a:cs typeface="Arial Narrow"/>
              </a:rPr>
              <a:t>化</a:t>
            </a:r>
            <a:r>
              <a:rPr lang="zh-CN" altLang="en-US" sz="2800" dirty="0" smtClean="0">
                <a:solidFill>
                  <a:srgbClr val="FF0000"/>
                </a:solidFill>
                <a:latin typeface="Arial Narrow"/>
                <a:ea typeface="华文细黑"/>
                <a:cs typeface="Arial Narrow"/>
              </a:rPr>
              <a:t>的</a:t>
            </a:r>
            <a:r>
              <a:rPr lang="zh-CN" altLang="en-US" sz="2800" dirty="0">
                <a:solidFill>
                  <a:srgbClr val="FF0000"/>
                </a:solidFill>
                <a:latin typeface="Arial Narrow"/>
                <a:ea typeface="华文细黑"/>
                <a:cs typeface="Arial Narrow"/>
              </a:rPr>
              <a:t>婚姻和家庭。</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9. How to be </a:t>
            </a:r>
            <a:r>
              <a:rPr lang="en-US" sz="2800" dirty="0" smtClean="0">
                <a:latin typeface="Arial Narrow"/>
                <a:ea typeface="华文细黑"/>
                <a:cs typeface="Arial Narrow"/>
              </a:rPr>
              <a:t>a Christian </a:t>
            </a:r>
            <a:r>
              <a:rPr lang="en-US" sz="2800" dirty="0">
                <a:latin typeface="Arial Narrow"/>
                <a:ea typeface="华文细黑"/>
                <a:cs typeface="Arial Narrow"/>
              </a:rPr>
              <a:t>parent.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九。</a:t>
            </a:r>
            <a:r>
              <a:rPr lang="zh-CN" altLang="en-US" sz="2800" dirty="0" smtClean="0">
                <a:solidFill>
                  <a:srgbClr val="FF0000"/>
                </a:solidFill>
                <a:latin typeface="Arial Narrow"/>
                <a:ea typeface="华文细黑"/>
                <a:cs typeface="Arial Narrow"/>
              </a:rPr>
              <a:t>如何作一个</a:t>
            </a:r>
            <a:r>
              <a:rPr lang="zh-CN" altLang="en-US" sz="2800" dirty="0" smtClean="0">
                <a:solidFill>
                  <a:srgbClr val="FF0000"/>
                </a:solidFill>
                <a:latin typeface="Arial Narrow"/>
                <a:ea typeface="华文细黑"/>
                <a:cs typeface="Arial Narrow"/>
              </a:rPr>
              <a:t>基督</a:t>
            </a:r>
            <a:r>
              <a:rPr lang="zh-CN" altLang="en-US" sz="2800" dirty="0">
                <a:solidFill>
                  <a:srgbClr val="FF0000"/>
                </a:solidFill>
                <a:latin typeface="Arial Narrow"/>
                <a:ea typeface="华文细黑"/>
                <a:cs typeface="Arial Narrow"/>
              </a:rPr>
              <a:t>化</a:t>
            </a:r>
            <a:r>
              <a:rPr lang="zh-CN" altLang="en-US" sz="2800" dirty="0" smtClean="0">
                <a:solidFill>
                  <a:srgbClr val="FF0000"/>
                </a:solidFill>
                <a:latin typeface="Arial Narrow"/>
                <a:ea typeface="华文细黑"/>
                <a:cs typeface="Arial Narrow"/>
              </a:rPr>
              <a:t>的</a:t>
            </a:r>
            <a:r>
              <a:rPr lang="zh-CN" altLang="en-US" sz="2800" dirty="0">
                <a:solidFill>
                  <a:srgbClr val="FF0000"/>
                </a:solidFill>
                <a:latin typeface="Arial Narrow"/>
                <a:ea typeface="华文细黑"/>
                <a:cs typeface="Arial Narrow"/>
              </a:rPr>
              <a:t>父母。</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10. How to be a Christian leader.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十。</a:t>
            </a:r>
            <a:r>
              <a:rPr lang="zh-CN" altLang="en-US" sz="2800" dirty="0" smtClean="0">
                <a:solidFill>
                  <a:srgbClr val="FF0000"/>
                </a:solidFill>
                <a:latin typeface="Arial Narrow"/>
                <a:ea typeface="华文细黑"/>
                <a:cs typeface="Arial Narrow"/>
              </a:rPr>
              <a:t>如何作一个</a:t>
            </a:r>
            <a:r>
              <a:rPr lang="zh-CN" altLang="en-US" sz="2800" dirty="0" smtClean="0">
                <a:solidFill>
                  <a:srgbClr val="FF0000"/>
                </a:solidFill>
                <a:latin typeface="Arial Narrow"/>
                <a:ea typeface="华文细黑"/>
                <a:cs typeface="Arial Narrow"/>
              </a:rPr>
              <a:t>基督</a:t>
            </a:r>
            <a:r>
              <a:rPr lang="zh-CN" altLang="en-US" sz="2800" dirty="0">
                <a:solidFill>
                  <a:srgbClr val="FF0000"/>
                </a:solidFill>
                <a:latin typeface="Arial Narrow"/>
                <a:ea typeface="华文细黑"/>
                <a:cs typeface="Arial Narrow"/>
              </a:rPr>
              <a:t>化</a:t>
            </a:r>
            <a:r>
              <a:rPr lang="zh-CN" altLang="en-US" sz="2800" dirty="0" smtClean="0">
                <a:solidFill>
                  <a:srgbClr val="FF0000"/>
                </a:solidFill>
                <a:latin typeface="Arial Narrow"/>
                <a:ea typeface="华文细黑"/>
                <a:cs typeface="Arial Narrow"/>
              </a:rPr>
              <a:t>的领</a:t>
            </a:r>
            <a:r>
              <a:rPr lang="zh-CN" altLang="en-US" sz="2800" dirty="0">
                <a:solidFill>
                  <a:srgbClr val="FF0000"/>
                </a:solidFill>
                <a:latin typeface="Arial Narrow"/>
                <a:ea typeface="华文细黑"/>
                <a:cs typeface="Arial Narrow"/>
              </a:rPr>
              <a:t>袖。</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11.How to lead and teach </a:t>
            </a:r>
            <a:r>
              <a:rPr lang="en-US" sz="2800" dirty="0" smtClean="0">
                <a:latin typeface="Arial Narrow"/>
                <a:ea typeface="华文细黑"/>
                <a:cs typeface="Arial Narrow"/>
              </a:rPr>
              <a:t>Sunday </a:t>
            </a:r>
            <a:r>
              <a:rPr lang="en-US" sz="2800" dirty="0">
                <a:latin typeface="Arial Narrow"/>
                <a:ea typeface="华文细黑"/>
                <a:cs typeface="Arial Narrow"/>
              </a:rPr>
              <a:t>School class. </a:t>
            </a:r>
            <a:endParaRPr lang="en-US" sz="2800" dirty="0" smtClean="0">
              <a:latin typeface="Arial Narrow"/>
              <a:ea typeface="华文细黑"/>
              <a:cs typeface="Arial Narrow"/>
            </a:endParaRPr>
          </a:p>
          <a:p>
            <a:r>
              <a:rPr lang="zh-CN" altLang="en-US" sz="2800" dirty="0" smtClean="0">
                <a:solidFill>
                  <a:srgbClr val="FF0000"/>
                </a:solidFill>
                <a:latin typeface="Arial Narrow"/>
                <a:ea typeface="华文细黑"/>
                <a:cs typeface="Arial Narrow"/>
              </a:rPr>
              <a:t>十一。</a:t>
            </a:r>
            <a:r>
              <a:rPr lang="zh-CN" altLang="en-US" sz="2800" dirty="0" smtClean="0">
                <a:solidFill>
                  <a:srgbClr val="FF0000"/>
                </a:solidFill>
                <a:latin typeface="Arial Narrow"/>
                <a:ea typeface="华文细黑"/>
                <a:cs typeface="Arial Narrow"/>
              </a:rPr>
              <a:t>如何带领和教导</a:t>
            </a:r>
            <a:r>
              <a:rPr lang="zh-CN" altLang="en-US" sz="2800" dirty="0">
                <a:solidFill>
                  <a:srgbClr val="FF0000"/>
                </a:solidFill>
                <a:latin typeface="Arial Narrow"/>
                <a:ea typeface="华文细黑"/>
                <a:cs typeface="Arial Narrow"/>
              </a:rPr>
              <a:t>主日学。</a:t>
            </a:r>
            <a:endParaRPr lang="en-US" sz="2800" dirty="0">
              <a:solidFill>
                <a:srgbClr val="FF0000"/>
              </a:solidFill>
              <a:latin typeface="Arial Narrow"/>
              <a:ea typeface="华文细黑"/>
              <a:cs typeface="Arial Narrow"/>
            </a:endParaRPr>
          </a:p>
          <a:p>
            <a:r>
              <a:rPr lang="en-US" sz="2800" dirty="0">
                <a:latin typeface="Arial Narrow"/>
                <a:ea typeface="华文细黑"/>
                <a:cs typeface="Arial Narrow"/>
              </a:rPr>
              <a:t>12</a:t>
            </a:r>
            <a:r>
              <a:rPr lang="en-US" sz="2800" dirty="0" smtClean="0">
                <a:latin typeface="Arial Narrow"/>
                <a:ea typeface="华文细黑"/>
                <a:cs typeface="Arial Narrow"/>
              </a:rPr>
              <a:t>.How </a:t>
            </a:r>
            <a:r>
              <a:rPr lang="en-US" sz="2800" dirty="0">
                <a:latin typeface="Arial Narrow"/>
                <a:ea typeface="华文细黑"/>
                <a:cs typeface="Arial Narrow"/>
              </a:rPr>
              <a:t>to lead and teach </a:t>
            </a:r>
            <a:r>
              <a:rPr lang="en-US" sz="2800" dirty="0" smtClean="0">
                <a:latin typeface="Arial Narrow"/>
                <a:ea typeface="华文细黑"/>
                <a:cs typeface="Arial Narrow"/>
              </a:rPr>
              <a:t>Seeker’s </a:t>
            </a:r>
            <a:r>
              <a:rPr lang="en-US" sz="2800" dirty="0">
                <a:latin typeface="Arial Narrow"/>
                <a:ea typeface="华文细黑"/>
                <a:cs typeface="Arial Narrow"/>
              </a:rPr>
              <a:t>class</a:t>
            </a:r>
            <a:r>
              <a:rPr lang="en-US" sz="2800" dirty="0" smtClean="0">
                <a:latin typeface="Arial Narrow"/>
                <a:ea typeface="华文细黑"/>
                <a:cs typeface="Arial Narrow"/>
              </a:rPr>
              <a:t>.</a:t>
            </a:r>
          </a:p>
          <a:p>
            <a:r>
              <a:rPr lang="zh-CN" altLang="en-US" sz="2800" dirty="0" smtClean="0">
                <a:solidFill>
                  <a:srgbClr val="FF0000"/>
                </a:solidFill>
                <a:latin typeface="Arial Narrow"/>
                <a:ea typeface="华文细黑"/>
                <a:cs typeface="Arial Narrow"/>
              </a:rPr>
              <a:t>十二。</a:t>
            </a:r>
            <a:r>
              <a:rPr lang="zh-CN" altLang="en-US" sz="2800" dirty="0" smtClean="0">
                <a:solidFill>
                  <a:srgbClr val="FF0000"/>
                </a:solidFill>
                <a:latin typeface="Arial Narrow"/>
                <a:ea typeface="华文细黑"/>
                <a:cs typeface="Arial Narrow"/>
              </a:rPr>
              <a:t>如何带领和教导慕</a:t>
            </a:r>
            <a:r>
              <a:rPr lang="zh-CN" altLang="en-US" sz="2800" dirty="0">
                <a:solidFill>
                  <a:srgbClr val="FF0000"/>
                </a:solidFill>
                <a:latin typeface="Arial Narrow"/>
                <a:ea typeface="华文细黑"/>
                <a:cs typeface="Arial Narrow"/>
              </a:rPr>
              <a:t>道班。</a:t>
            </a:r>
            <a:endParaRPr lang="en-US" sz="2800" dirty="0">
              <a:solidFill>
                <a:srgbClr val="FF0000"/>
              </a:solidFill>
              <a:latin typeface="Arial Narrow"/>
              <a:ea typeface="华文细黑"/>
              <a:cs typeface="Arial Narrow"/>
            </a:endParaRPr>
          </a:p>
        </p:txBody>
      </p:sp>
      <p:sp>
        <p:nvSpPr>
          <p:cNvPr id="3" name="TextBox 2"/>
          <p:cNvSpPr txBox="1"/>
          <p:nvPr/>
        </p:nvSpPr>
        <p:spPr>
          <a:xfrm>
            <a:off x="8435896"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(22)</a:t>
            </a:r>
            <a:endParaRPr lang="en-US" sz="2800" dirty="0">
              <a:solidFill>
                <a:srgbClr val="0000FF"/>
              </a:solidFill>
              <a:latin typeface="Times"/>
              <a:cs typeface="Times"/>
            </a:endParaRPr>
          </a:p>
        </p:txBody>
      </p:sp>
    </p:spTree>
    <p:extLst>
      <p:ext uri="{BB962C8B-B14F-4D97-AF65-F5344CB8AC3E}">
        <p14:creationId xmlns:p14="http://schemas.microsoft.com/office/powerpoint/2010/main" val="290365894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437081"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(23)</a:t>
            </a:r>
            <a:endParaRPr lang="en-US" sz="2800" dirty="0">
              <a:solidFill>
                <a:srgbClr val="0000FF"/>
              </a:solidFill>
              <a:latin typeface="Times"/>
              <a:cs typeface="Times"/>
            </a:endParaRPr>
          </a:p>
        </p:txBody>
      </p:sp>
      <p:sp>
        <p:nvSpPr>
          <p:cNvPr id="11" name="Rectangle 10"/>
          <p:cNvSpPr/>
          <p:nvPr/>
        </p:nvSpPr>
        <p:spPr>
          <a:xfrm>
            <a:off x="6831" y="829154"/>
            <a:ext cx="9080301" cy="6124754"/>
          </a:xfrm>
          <a:prstGeom prst="rect">
            <a:avLst/>
          </a:prstGeom>
        </p:spPr>
        <p:txBody>
          <a:bodyPr wrap="square">
            <a:spAutoFit/>
          </a:bodyPr>
          <a:lstStyle/>
          <a:p>
            <a:r>
              <a:rPr lang="en-US" sz="2800" dirty="0">
                <a:latin typeface="Arial Narrow"/>
                <a:ea typeface="华文细黑"/>
                <a:cs typeface="Arial Narrow"/>
              </a:rPr>
              <a:t>We all have the same goals and work together to do God’s will. “And let us consider how we may spur one another on toward love and good deeds, not giving up meeting together, as some are in the habit of doing, but encouraging one another—and all the more as you see the Day approaching”(Heb.10:24-25). </a:t>
            </a:r>
            <a:r>
              <a:rPr lang="en-US" sz="2800" dirty="0" smtClean="0">
                <a:latin typeface="Arial Narrow"/>
                <a:ea typeface="华文细黑"/>
                <a:cs typeface="Arial Narrow"/>
              </a:rPr>
              <a:t>What is your goal today? </a:t>
            </a:r>
            <a:r>
              <a:rPr lang="en-US" sz="2800" b="1" dirty="0" smtClean="0">
                <a:latin typeface="Arial Narrow"/>
                <a:ea typeface="华文细黑"/>
                <a:cs typeface="Arial Narrow"/>
              </a:rPr>
              <a:t>Today </a:t>
            </a:r>
            <a:r>
              <a:rPr lang="en-US" altLang="zh-CN" sz="2800" b="1" dirty="0" smtClean="0">
                <a:latin typeface="Arial Narrow"/>
                <a:ea typeface="华文细黑"/>
                <a:cs typeface="Arial Narrow"/>
              </a:rPr>
              <a:t>I will </a:t>
            </a:r>
            <a:r>
              <a:rPr lang="en-US" sz="2800" b="1" dirty="0" smtClean="0">
                <a:latin typeface="Arial Narrow"/>
                <a:cs typeface="Arial Narrow"/>
              </a:rPr>
              <a:t>seek </a:t>
            </a:r>
            <a:r>
              <a:rPr lang="en-US" sz="2800" b="1" dirty="0">
                <a:solidFill>
                  <a:srgbClr val="0000FF"/>
                </a:solidFill>
                <a:latin typeface="Arial Narrow"/>
                <a:cs typeface="Arial Narrow"/>
              </a:rPr>
              <a:t>G</a:t>
            </a:r>
            <a:r>
              <a:rPr lang="en-US" sz="2800" b="1" dirty="0">
                <a:latin typeface="Arial Narrow"/>
                <a:cs typeface="Arial Narrow"/>
              </a:rPr>
              <a:t>od and his </a:t>
            </a:r>
            <a:r>
              <a:rPr lang="en-US" sz="2800" b="1" dirty="0">
                <a:solidFill>
                  <a:srgbClr val="0000FF"/>
                </a:solidFill>
                <a:latin typeface="Arial Narrow"/>
                <a:cs typeface="Arial Narrow"/>
              </a:rPr>
              <a:t>K</a:t>
            </a:r>
            <a:r>
              <a:rPr lang="en-US" sz="2800" b="1" dirty="0">
                <a:latin typeface="Arial Narrow"/>
                <a:cs typeface="Arial Narrow"/>
              </a:rPr>
              <a:t>ingdom, </a:t>
            </a:r>
            <a:r>
              <a:rPr lang="en-US" sz="2800" b="1" dirty="0">
                <a:solidFill>
                  <a:srgbClr val="0000FF"/>
                </a:solidFill>
                <a:latin typeface="Arial Narrow"/>
                <a:cs typeface="Arial Narrow"/>
              </a:rPr>
              <a:t>C</a:t>
            </a:r>
            <a:r>
              <a:rPr lang="en-US" sz="2800" b="1" dirty="0">
                <a:latin typeface="Arial Narrow"/>
                <a:cs typeface="Arial Narrow"/>
              </a:rPr>
              <a:t>onnect with God, </a:t>
            </a:r>
            <a:r>
              <a:rPr lang="en-US" sz="2800" b="1" dirty="0">
                <a:solidFill>
                  <a:srgbClr val="0000FF"/>
                </a:solidFill>
                <a:latin typeface="Arial Narrow"/>
                <a:cs typeface="Arial Narrow"/>
              </a:rPr>
              <a:t>C</a:t>
            </a:r>
            <a:r>
              <a:rPr lang="en-US" sz="2800" b="1" dirty="0">
                <a:latin typeface="Arial Narrow"/>
                <a:cs typeface="Arial Narrow"/>
              </a:rPr>
              <a:t>onnect with others, </a:t>
            </a:r>
            <a:r>
              <a:rPr lang="en-US" sz="2800" b="1" dirty="0">
                <a:solidFill>
                  <a:srgbClr val="0000FF"/>
                </a:solidFill>
                <a:latin typeface="Arial Narrow"/>
                <a:cs typeface="Arial Narrow"/>
              </a:rPr>
              <a:t>C</a:t>
            </a:r>
            <a:r>
              <a:rPr lang="en-US" sz="2800" b="1" dirty="0">
                <a:latin typeface="Arial Narrow"/>
                <a:cs typeface="Arial Narrow"/>
              </a:rPr>
              <a:t>onnect with missions and </a:t>
            </a:r>
            <a:r>
              <a:rPr lang="en-US" sz="2800" b="1" dirty="0">
                <a:solidFill>
                  <a:srgbClr val="0000FF"/>
                </a:solidFill>
                <a:latin typeface="Arial Narrow"/>
                <a:cs typeface="Arial Narrow"/>
              </a:rPr>
              <a:t>C</a:t>
            </a:r>
            <a:r>
              <a:rPr lang="en-US" sz="2800" b="1" dirty="0">
                <a:latin typeface="Arial Narrow"/>
                <a:cs typeface="Arial Narrow"/>
              </a:rPr>
              <a:t>onnect with ministry. </a:t>
            </a:r>
            <a:r>
              <a:rPr lang="en-US" sz="2800" b="1" dirty="0" smtClean="0">
                <a:latin typeface="Arial Narrow"/>
                <a:ea typeface="华文细黑"/>
                <a:cs typeface="Arial Narrow"/>
              </a:rPr>
              <a:t>I will </a:t>
            </a:r>
            <a:r>
              <a:rPr lang="en-US" sz="2800" b="1" dirty="0">
                <a:latin typeface="Arial Narrow"/>
                <a:ea typeface="华文细黑"/>
                <a:cs typeface="Arial Narrow"/>
              </a:rPr>
              <a:t>“Trust and Obey.” </a:t>
            </a:r>
            <a:r>
              <a:rPr lang="en-US" sz="2800" b="1" dirty="0" smtClean="0">
                <a:latin typeface="Arial Narrow"/>
                <a:ea typeface="华文细黑"/>
                <a:cs typeface="Arial Narrow"/>
              </a:rPr>
              <a:t>(</a:t>
            </a:r>
            <a:r>
              <a:rPr lang="en-US" sz="2800" b="1" dirty="0">
                <a:latin typeface="Arial Narrow"/>
                <a:ea typeface="华文细黑"/>
                <a:cs typeface="Arial Narrow"/>
              </a:rPr>
              <a:t>#364) </a:t>
            </a:r>
            <a:endParaRPr lang="en-US" sz="2800" b="1" dirty="0" smtClean="0">
              <a:latin typeface="Arial Narrow"/>
              <a:ea typeface="华文细黑"/>
              <a:cs typeface="Arial Narrow"/>
            </a:endParaRPr>
          </a:p>
          <a:p>
            <a:r>
              <a:rPr lang="zh-CN" altLang="en-US" sz="2800" dirty="0" smtClean="0">
                <a:solidFill>
                  <a:srgbClr val="FF0000"/>
                </a:solidFill>
                <a:latin typeface="华文细黑"/>
                <a:ea typeface="华文细黑"/>
                <a:cs typeface="华文细黑"/>
              </a:rPr>
              <a:t>我们</a:t>
            </a:r>
            <a:r>
              <a:rPr lang="zh-CN" altLang="en-US" sz="2800" dirty="0" smtClean="0">
                <a:solidFill>
                  <a:srgbClr val="FF0000"/>
                </a:solidFill>
                <a:latin typeface="华文细黑"/>
                <a:ea typeface="华文细黑"/>
                <a:cs typeface="华文细黑"/>
              </a:rPr>
              <a:t>有同样</a:t>
            </a:r>
            <a:r>
              <a:rPr lang="zh-CN" altLang="en-US" sz="2800" dirty="0" smtClean="0">
                <a:solidFill>
                  <a:srgbClr val="FF0000"/>
                </a:solidFill>
                <a:latin typeface="华文细黑"/>
                <a:ea typeface="华文细黑"/>
                <a:cs typeface="华文细黑"/>
              </a:rPr>
              <a:t>的目</a:t>
            </a:r>
            <a:r>
              <a:rPr lang="zh-CN" altLang="en-US" sz="2800" dirty="0" smtClean="0">
                <a:solidFill>
                  <a:srgbClr val="FF0000"/>
                </a:solidFill>
                <a:latin typeface="华文细黑"/>
                <a:ea typeface="华文细黑"/>
                <a:cs typeface="华文细黑"/>
              </a:rPr>
              <a:t>标</a:t>
            </a:r>
            <a:r>
              <a:rPr lang="zh-CN" altLang="en-US" sz="2800" dirty="0" smtClean="0">
                <a:solidFill>
                  <a:srgbClr val="FF0000"/>
                </a:solidFill>
                <a:latin typeface="华文细黑"/>
                <a:ea typeface="华文细黑"/>
                <a:cs typeface="华文细黑"/>
              </a:rPr>
              <a:t>并</a:t>
            </a:r>
            <a:r>
              <a:rPr lang="zh-CN" altLang="en-US" sz="2800" dirty="0" smtClean="0">
                <a:solidFill>
                  <a:srgbClr val="FF0000"/>
                </a:solidFill>
                <a:latin typeface="华文细黑"/>
                <a:ea typeface="华文细黑"/>
                <a:cs typeface="华文细黑"/>
              </a:rPr>
              <a:t>只要一同工作完成神的旨意。“</a:t>
            </a:r>
            <a:r>
              <a:rPr lang="zh-TW" altLang="en-US" sz="2800" dirty="0">
                <a:solidFill>
                  <a:srgbClr val="FF0000"/>
                </a:solidFill>
                <a:latin typeface="华文细黑"/>
                <a:ea typeface="华文细黑"/>
                <a:cs typeface="华文细黑"/>
              </a:rPr>
              <a:t>又要彼此相顾，激发爱心，勉励行善</a:t>
            </a:r>
            <a:r>
              <a:rPr lang="zh-TW" altLang="en-US" sz="2800" dirty="0" smtClean="0">
                <a:solidFill>
                  <a:srgbClr val="FF0000"/>
                </a:solidFill>
                <a:latin typeface="华文细黑"/>
                <a:ea typeface="华文细黑"/>
                <a:cs typeface="华文细黑"/>
              </a:rPr>
              <a:t>。</a:t>
            </a:r>
            <a:r>
              <a:rPr lang="zh-TW" altLang="en-US" sz="2800" dirty="0">
                <a:solidFill>
                  <a:srgbClr val="FF0000"/>
                </a:solidFill>
                <a:latin typeface="华文细黑"/>
                <a:ea typeface="华文细黑"/>
                <a:cs typeface="华文细黑"/>
              </a:rPr>
              <a:t>你们不可停止聚会，好像那些停止惯了的人，倒要彼此劝勉。</a:t>
            </a:r>
            <a:r>
              <a:rPr lang="zh-TW" altLang="en-US" sz="2800" dirty="0" smtClean="0">
                <a:solidFill>
                  <a:srgbClr val="FF0000"/>
                </a:solidFill>
                <a:latin typeface="华文细黑"/>
                <a:ea typeface="华文细黑"/>
                <a:cs typeface="华文细黑"/>
              </a:rPr>
              <a:t>既知道那</a:t>
            </a:r>
            <a:r>
              <a:rPr lang="zh-TW" altLang="en-US" sz="2800" dirty="0">
                <a:solidFill>
                  <a:srgbClr val="FF0000"/>
                </a:solidFill>
                <a:latin typeface="华文细黑"/>
                <a:ea typeface="华文细黑"/>
                <a:cs typeface="华文细黑"/>
              </a:rPr>
              <a:t>日子临近，就更当如此。</a:t>
            </a:r>
            <a:r>
              <a:rPr lang="zh-CN" altLang="en-US" sz="2800" dirty="0" smtClean="0">
                <a:solidFill>
                  <a:srgbClr val="FF0000"/>
                </a:solidFill>
                <a:latin typeface="华文细黑"/>
                <a:ea typeface="华文细黑"/>
                <a:cs typeface="华文细黑"/>
              </a:rPr>
              <a:t>”</a:t>
            </a:r>
            <a:r>
              <a:rPr lang="en-US" altLang="zh-CN" sz="2800" dirty="0" smtClean="0">
                <a:solidFill>
                  <a:srgbClr val="FF0000"/>
                </a:solidFill>
                <a:latin typeface="华文细黑"/>
                <a:ea typeface="华文细黑"/>
                <a:cs typeface="华文细黑"/>
              </a:rPr>
              <a:t>(</a:t>
            </a:r>
            <a:r>
              <a:rPr lang="zh-CN" altLang="en-US" sz="2800" dirty="0" smtClean="0">
                <a:solidFill>
                  <a:srgbClr val="FF0000"/>
                </a:solidFill>
                <a:latin typeface="华文细黑"/>
                <a:ea typeface="华文细黑"/>
                <a:cs typeface="华文细黑"/>
              </a:rPr>
              <a:t>来</a:t>
            </a:r>
            <a:r>
              <a:rPr lang="en-US" altLang="zh-CN" sz="2800" dirty="0" smtClean="0">
                <a:solidFill>
                  <a:srgbClr val="FF0000"/>
                </a:solidFill>
                <a:latin typeface="华文细黑"/>
                <a:ea typeface="华文细黑"/>
                <a:cs typeface="华文细黑"/>
              </a:rPr>
              <a:t>10:45-45</a:t>
            </a:r>
            <a:r>
              <a:rPr lang="en-US" altLang="zh-CN" sz="2800" dirty="0" smtClean="0">
                <a:solidFill>
                  <a:srgbClr val="FF0000"/>
                </a:solidFill>
                <a:latin typeface="华文细黑"/>
                <a:ea typeface="华文细黑"/>
                <a:cs typeface="华文细黑"/>
              </a:rPr>
              <a:t>)</a:t>
            </a:r>
            <a:r>
              <a:rPr lang="zh-CN" altLang="en-US" sz="2800" dirty="0" smtClean="0">
                <a:solidFill>
                  <a:srgbClr val="FF0000"/>
                </a:solidFill>
                <a:latin typeface="华文细黑"/>
                <a:ea typeface="华文细黑"/>
                <a:cs typeface="华文细黑"/>
              </a:rPr>
              <a:t>今天你的目标是什么？</a:t>
            </a:r>
            <a:r>
              <a:rPr lang="zh-CN" altLang="en-US" sz="2800" b="1" dirty="0" smtClean="0">
                <a:solidFill>
                  <a:srgbClr val="FF0000"/>
                </a:solidFill>
                <a:latin typeface="华文细黑"/>
                <a:ea typeface="华文细黑"/>
                <a:cs typeface="华文细黑"/>
              </a:rPr>
              <a:t>今天</a:t>
            </a:r>
            <a:r>
              <a:rPr lang="zh-CN" altLang="en-US" sz="2800" b="1" dirty="0" smtClean="0">
                <a:solidFill>
                  <a:srgbClr val="FF0000"/>
                </a:solidFill>
                <a:latin typeface="华文细黑"/>
                <a:ea typeface="华文细黑"/>
                <a:cs typeface="华文细黑"/>
              </a:rPr>
              <a:t>我要</a:t>
            </a:r>
            <a:r>
              <a:rPr lang="zh-CN" altLang="en-US" sz="2800" b="1" dirty="0" smtClean="0">
                <a:solidFill>
                  <a:srgbClr val="FF0000"/>
                </a:solidFill>
                <a:latin typeface="华文细黑"/>
                <a:ea typeface="华文细黑"/>
                <a:cs typeface="华文细黑"/>
              </a:rPr>
              <a:t>寻求神和祂</a:t>
            </a:r>
            <a:r>
              <a:rPr lang="zh-CN" altLang="en-US" sz="2800" b="1" dirty="0">
                <a:solidFill>
                  <a:srgbClr val="FF0000"/>
                </a:solidFill>
                <a:latin typeface="华文细黑"/>
                <a:ea typeface="华文细黑"/>
                <a:cs typeface="华文细黑"/>
              </a:rPr>
              <a:t>的国，与神连接，与他人连接，与</a:t>
            </a:r>
            <a:r>
              <a:rPr lang="en-US" sz="2800" b="1" dirty="0">
                <a:solidFill>
                  <a:srgbClr val="FF0000"/>
                </a:solidFill>
                <a:latin typeface="华文细黑"/>
                <a:ea typeface="华文细黑"/>
                <a:cs typeface="华文细黑"/>
              </a:rPr>
              <a:t>宣教连接</a:t>
            </a:r>
            <a:r>
              <a:rPr lang="zh-CN" altLang="en-US" sz="2800" b="1" dirty="0">
                <a:solidFill>
                  <a:srgbClr val="FF0000"/>
                </a:solidFill>
                <a:latin typeface="华文细黑"/>
                <a:ea typeface="华文细黑"/>
                <a:cs typeface="华文细黑"/>
              </a:rPr>
              <a:t>以及与</a:t>
            </a:r>
            <a:r>
              <a:rPr lang="en-US" sz="2800" b="1" dirty="0">
                <a:solidFill>
                  <a:srgbClr val="FF0000"/>
                </a:solidFill>
                <a:latin typeface="华文细黑"/>
                <a:ea typeface="华文细黑"/>
                <a:cs typeface="华文细黑"/>
              </a:rPr>
              <a:t>事工连接</a:t>
            </a:r>
            <a:r>
              <a:rPr lang="zh-CN" altLang="en-US" sz="2800" b="1" dirty="0" smtClean="0">
                <a:solidFill>
                  <a:srgbClr val="FF0000"/>
                </a:solidFill>
                <a:latin typeface="华文细黑"/>
                <a:ea typeface="华文细黑"/>
                <a:cs typeface="华文细黑"/>
              </a:rPr>
              <a:t>。</a:t>
            </a:r>
            <a:r>
              <a:rPr lang="zh-CN" altLang="en-US" sz="2800" b="1" dirty="0" smtClean="0">
                <a:solidFill>
                  <a:srgbClr val="FF0000"/>
                </a:solidFill>
                <a:latin typeface="华文细黑"/>
                <a:ea typeface="华文细黑"/>
                <a:cs typeface="华文细黑"/>
              </a:rPr>
              <a:t>我要</a:t>
            </a:r>
            <a:r>
              <a:rPr lang="zh-CN" altLang="en-US" sz="2800" b="1" dirty="0" smtClean="0">
                <a:solidFill>
                  <a:srgbClr val="FF0000"/>
                </a:solidFill>
                <a:latin typeface="华文细黑"/>
                <a:ea typeface="华文细黑"/>
                <a:cs typeface="华文细黑"/>
              </a:rPr>
              <a:t>“</a:t>
            </a:r>
            <a:r>
              <a:rPr lang="zh-CN" altLang="en-US" sz="2800" b="1" dirty="0" smtClean="0">
                <a:solidFill>
                  <a:srgbClr val="FF0000"/>
                </a:solidFill>
                <a:latin typeface="华文细黑"/>
                <a:ea typeface="华文细黑"/>
                <a:cs typeface="华文细黑"/>
              </a:rPr>
              <a:t>信而顺从</a:t>
            </a:r>
            <a:r>
              <a:rPr lang="zh-CN" altLang="en-US" sz="2800" b="1" dirty="0" smtClean="0">
                <a:solidFill>
                  <a:srgbClr val="FF0000"/>
                </a:solidFill>
                <a:latin typeface="华文细黑"/>
                <a:ea typeface="华文细黑"/>
                <a:cs typeface="华文细黑"/>
              </a:rPr>
              <a:t>”</a:t>
            </a:r>
            <a:r>
              <a:rPr lang="zh-CN" altLang="en-US" sz="2800" b="1" dirty="0" smtClean="0">
                <a:solidFill>
                  <a:srgbClr val="FF0000"/>
                </a:solidFill>
                <a:latin typeface="华文细黑"/>
                <a:ea typeface="华文细黑"/>
                <a:cs typeface="华文细黑"/>
              </a:rPr>
              <a:t>。</a:t>
            </a:r>
            <a:r>
              <a:rPr lang="en-US" sz="2800" b="1" dirty="0" smtClean="0">
                <a:solidFill>
                  <a:srgbClr val="FF0000"/>
                </a:solidFill>
                <a:latin typeface="华文细黑"/>
                <a:ea typeface="华文细黑"/>
                <a:cs typeface="华文细黑"/>
              </a:rPr>
              <a:t>(</a:t>
            </a:r>
            <a:r>
              <a:rPr lang="en-US" sz="2800" b="1" dirty="0" smtClean="0">
                <a:solidFill>
                  <a:srgbClr val="FF0000"/>
                </a:solidFill>
                <a:latin typeface="华文细黑"/>
                <a:ea typeface="华文细黑"/>
                <a:cs typeface="华文细黑"/>
              </a:rPr>
              <a:t>#364</a:t>
            </a:r>
            <a:r>
              <a:rPr lang="en-US" sz="2800" b="1" dirty="0" smtClean="0">
                <a:solidFill>
                  <a:srgbClr val="FF0000"/>
                </a:solidFill>
                <a:latin typeface="华文细黑"/>
                <a:ea typeface="华文细黑"/>
                <a:cs typeface="华文细黑"/>
              </a:rPr>
              <a:t>)</a:t>
            </a:r>
            <a:endParaRPr lang="en-US" altLang="zh-CN" sz="2800" b="1" dirty="0" smtClean="0">
              <a:solidFill>
                <a:srgbClr val="FF0000"/>
              </a:solidFill>
              <a:latin typeface="华文细黑"/>
              <a:ea typeface="华文细黑"/>
              <a:cs typeface="华文细黑"/>
            </a:endParaRPr>
          </a:p>
        </p:txBody>
      </p:sp>
      <p:sp>
        <p:nvSpPr>
          <p:cNvPr id="4" name="Rectangle 3"/>
          <p:cNvSpPr/>
          <p:nvPr/>
        </p:nvSpPr>
        <p:spPr>
          <a:xfrm>
            <a:off x="1" y="11625"/>
            <a:ext cx="9141412" cy="760656"/>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63699" y="159184"/>
            <a:ext cx="9077714" cy="523220"/>
          </a:xfrm>
          <a:prstGeom prst="rect">
            <a:avLst/>
          </a:prstGeom>
          <a:noFill/>
        </p:spPr>
        <p:txBody>
          <a:bodyPr wrap="square" rtlCol="0">
            <a:spAutoFit/>
          </a:bodyPr>
          <a:lstStyle/>
          <a:p>
            <a:r>
              <a:rPr lang="en-US" sz="2800" b="1" dirty="0" smtClean="0">
                <a:latin typeface="Arial Narrow"/>
                <a:cs typeface="Arial Narrow"/>
              </a:rPr>
              <a:t>Conclusion:</a:t>
            </a:r>
            <a:r>
              <a:rPr lang="zh-CN" altLang="en-US" sz="2800" b="1" dirty="0">
                <a:solidFill>
                  <a:srgbClr val="FF0000"/>
                </a:solidFill>
                <a:latin typeface="Arial Narrow"/>
                <a:ea typeface="华文细黑"/>
                <a:cs typeface="Arial Narrow"/>
              </a:rPr>
              <a:t>结论：</a:t>
            </a:r>
            <a:endParaRPr lang="en-US" sz="2800" b="1" dirty="0">
              <a:solidFill>
                <a:srgbClr val="FF0000"/>
              </a:solidFill>
              <a:latin typeface="Arial Narrow"/>
              <a:ea typeface="华文细黑"/>
              <a:cs typeface="Arial Narrow"/>
            </a:endParaRPr>
          </a:p>
        </p:txBody>
      </p:sp>
    </p:spTree>
    <p:extLst>
      <p:ext uri="{BB962C8B-B14F-4D97-AF65-F5344CB8AC3E}">
        <p14:creationId xmlns:p14="http://schemas.microsoft.com/office/powerpoint/2010/main" val="18001999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87544"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(3)</a:t>
            </a:r>
            <a:endParaRPr lang="en-US" sz="2800" dirty="0">
              <a:solidFill>
                <a:srgbClr val="0000FF"/>
              </a:solidFill>
              <a:latin typeface="Times"/>
              <a:cs typeface="Times"/>
            </a:endParaRPr>
          </a:p>
        </p:txBody>
      </p:sp>
      <p:sp>
        <p:nvSpPr>
          <p:cNvPr id="11" name="Rectangle 10"/>
          <p:cNvSpPr/>
          <p:nvPr/>
        </p:nvSpPr>
        <p:spPr>
          <a:xfrm>
            <a:off x="6831" y="829154"/>
            <a:ext cx="9080301" cy="3108544"/>
          </a:xfrm>
          <a:prstGeom prst="rect">
            <a:avLst/>
          </a:prstGeom>
        </p:spPr>
        <p:txBody>
          <a:bodyPr wrap="square">
            <a:spAutoFit/>
          </a:bodyPr>
          <a:lstStyle/>
          <a:p>
            <a:r>
              <a:rPr lang="en-US" altLang="zh-TW" sz="2800" b="1" dirty="0" smtClean="0">
                <a:solidFill>
                  <a:srgbClr val="0000FF"/>
                </a:solidFill>
                <a:latin typeface="Arial Narrow"/>
                <a:ea typeface="华文细黑"/>
                <a:cs typeface="Arial Narrow"/>
              </a:rPr>
              <a:t>A.</a:t>
            </a:r>
            <a:r>
              <a:rPr lang="zh-CN" altLang="en-US" sz="2800" b="1" dirty="0" smtClean="0">
                <a:solidFill>
                  <a:srgbClr val="0000FF"/>
                </a:solidFill>
                <a:latin typeface="Arial Narrow"/>
                <a:ea typeface="华文细黑"/>
                <a:cs typeface="Arial Narrow"/>
              </a:rPr>
              <a:t>因为他们承认了他们的罪。</a:t>
            </a:r>
            <a:r>
              <a:rPr lang="zh-CN" altLang="en-US" sz="2800" b="1" dirty="0" smtClean="0">
                <a:solidFill>
                  <a:srgbClr val="FF0000"/>
                </a:solidFill>
                <a:latin typeface="Arial Narrow"/>
                <a:ea typeface="华文细黑"/>
                <a:cs typeface="Arial Narrow"/>
              </a:rPr>
              <a:t>“</a:t>
            </a:r>
            <a:r>
              <a:rPr lang="zh-TW" altLang="en-US" sz="2800" dirty="0" smtClean="0">
                <a:solidFill>
                  <a:srgbClr val="FF0000"/>
                </a:solidFill>
                <a:latin typeface="Arial Narrow"/>
                <a:ea typeface="华文细黑"/>
                <a:cs typeface="Arial Narrow"/>
              </a:rPr>
              <a:t>因这一切的事，我们立确实的约，写在册上。我们的首领、利未人，和祭司都签了名。”</a:t>
            </a:r>
            <a:r>
              <a:rPr lang="en-US" altLang="zh-TW" sz="2800" dirty="0" smtClean="0">
                <a:solidFill>
                  <a:srgbClr val="FF0000"/>
                </a:solidFill>
                <a:latin typeface="Arial Narrow"/>
                <a:ea typeface="华文细黑"/>
                <a:cs typeface="Arial Narrow"/>
              </a:rPr>
              <a:t>(</a:t>
            </a:r>
            <a:r>
              <a:rPr lang="zh-CN" altLang="en-US" sz="2800" dirty="0" smtClean="0">
                <a:solidFill>
                  <a:srgbClr val="FF0000"/>
                </a:solidFill>
                <a:latin typeface="Arial Narrow"/>
                <a:ea typeface="华文细黑"/>
                <a:cs typeface="Arial Narrow"/>
              </a:rPr>
              <a:t>尼希米书</a:t>
            </a:r>
            <a:r>
              <a:rPr lang="en-US" altLang="zh-CN" sz="2800" dirty="0" smtClean="0">
                <a:solidFill>
                  <a:srgbClr val="FF0000"/>
                </a:solidFill>
                <a:latin typeface="Arial Narrow"/>
                <a:ea typeface="华文细黑"/>
                <a:cs typeface="Arial Narrow"/>
              </a:rPr>
              <a:t>9:38</a:t>
            </a:r>
            <a:r>
              <a:rPr lang="en-US" altLang="zh-TW" sz="2800" dirty="0" smtClean="0">
                <a:solidFill>
                  <a:srgbClr val="FF0000"/>
                </a:solidFill>
                <a:latin typeface="Arial Narrow"/>
                <a:ea typeface="华文细黑"/>
                <a:cs typeface="Arial Narrow"/>
              </a:rPr>
              <a:t>)</a:t>
            </a:r>
          </a:p>
          <a:p>
            <a:r>
              <a:rPr lang="en-US" sz="2800" b="1" dirty="0" smtClean="0">
                <a:solidFill>
                  <a:srgbClr val="0000FF"/>
                </a:solidFill>
                <a:latin typeface="Arial Narrow"/>
                <a:cs typeface="Arial Narrow"/>
              </a:rPr>
              <a:t>A. Because </a:t>
            </a:r>
            <a:r>
              <a:rPr lang="en-US" sz="2800" b="1" dirty="0">
                <a:solidFill>
                  <a:srgbClr val="0000FF"/>
                </a:solidFill>
                <a:latin typeface="Arial Narrow"/>
                <a:cs typeface="Arial Narrow"/>
              </a:rPr>
              <a:t>they confessed their sins. </a:t>
            </a:r>
            <a:r>
              <a:rPr lang="en-US" sz="2800" dirty="0">
                <a:latin typeface="Arial Narrow"/>
                <a:cs typeface="Arial Narrow"/>
              </a:rPr>
              <a:t>“In view of all this, we are making a binding agreement, putting it in writing, and our leaders, our Levites and our priests are affixing their seals to it.”(9:38) </a:t>
            </a:r>
            <a:endParaRPr lang="en-US" altLang="zh-TW" sz="2800" dirty="0" smtClean="0">
              <a:latin typeface="Arial Narrow"/>
              <a:ea typeface="华文细黑"/>
              <a:cs typeface="Arial Narrow"/>
            </a:endParaRPr>
          </a:p>
          <a:p>
            <a:endParaRPr lang="en-US" sz="2800" dirty="0" smtClean="0">
              <a:solidFill>
                <a:srgbClr val="FF0000"/>
              </a:solidFill>
              <a:latin typeface="Arial Narrow"/>
              <a:ea typeface="华文细黑"/>
              <a:cs typeface="Arial Narrow"/>
            </a:endParaRPr>
          </a:p>
        </p:txBody>
      </p:sp>
      <p:sp>
        <p:nvSpPr>
          <p:cNvPr id="4" name="Rectangle 3"/>
          <p:cNvSpPr/>
          <p:nvPr/>
        </p:nvSpPr>
        <p:spPr>
          <a:xfrm>
            <a:off x="0" y="30583"/>
            <a:ext cx="9144000" cy="760656"/>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12126" y="178142"/>
            <a:ext cx="9156125" cy="523220"/>
          </a:xfrm>
          <a:prstGeom prst="rect">
            <a:avLst/>
          </a:prstGeom>
          <a:noFill/>
        </p:spPr>
        <p:txBody>
          <a:bodyPr wrap="square" rtlCol="0">
            <a:spAutoFit/>
          </a:bodyPr>
          <a:lstStyle/>
          <a:p>
            <a:r>
              <a:rPr lang="en-US" sz="2800" b="1" dirty="0" smtClean="0">
                <a:solidFill>
                  <a:srgbClr val="FF0000"/>
                </a:solidFill>
                <a:latin typeface="Times"/>
                <a:cs typeface="Times"/>
              </a:rPr>
              <a:t>1. </a:t>
            </a:r>
            <a:r>
              <a:rPr lang="zh-CN" altLang="en-US" sz="2800" b="1" dirty="0" smtClean="0">
                <a:solidFill>
                  <a:srgbClr val="FF0000"/>
                </a:solidFill>
                <a:latin typeface="华文细黑"/>
                <a:ea typeface="华文细黑"/>
                <a:cs typeface="华文细黑"/>
              </a:rPr>
              <a:t>顺服神的话</a:t>
            </a:r>
            <a:r>
              <a:rPr lang="en-US" sz="2800" b="1" dirty="0" smtClean="0">
                <a:solidFill>
                  <a:srgbClr val="FF0000"/>
                </a:solidFill>
                <a:latin typeface="华文细黑"/>
                <a:ea typeface="华文细黑"/>
                <a:cs typeface="华文细黑"/>
              </a:rPr>
              <a:t>。</a:t>
            </a:r>
            <a:r>
              <a:rPr lang="en-US" sz="2800" b="1" dirty="0" smtClean="0">
                <a:latin typeface="Arial Narrow"/>
                <a:ea typeface="华文细黑"/>
                <a:cs typeface="Arial Narrow"/>
              </a:rPr>
              <a:t>Submission </a:t>
            </a:r>
            <a:r>
              <a:rPr lang="en-US" sz="2800" b="1" dirty="0">
                <a:latin typeface="Arial Narrow"/>
                <a:ea typeface="华文细黑"/>
                <a:cs typeface="Arial Narrow"/>
              </a:rPr>
              <a:t>to </a:t>
            </a:r>
            <a:r>
              <a:rPr lang="en-US" sz="2800" b="1" dirty="0" smtClean="0">
                <a:latin typeface="Arial Narrow"/>
                <a:ea typeface="华文细黑"/>
                <a:cs typeface="Arial Narrow"/>
              </a:rPr>
              <a:t>God’s Word (10:1-27,29). </a:t>
            </a:r>
            <a:r>
              <a:rPr lang="en-US" sz="2800" b="1" dirty="0" smtClean="0">
                <a:effectLst/>
                <a:latin typeface="华文细黑"/>
                <a:ea typeface="华文细黑"/>
                <a:cs typeface="华文细黑"/>
              </a:rPr>
              <a:t> </a:t>
            </a:r>
            <a:endParaRPr lang="en-US" sz="2800" b="1" dirty="0">
              <a:latin typeface="华文细黑"/>
              <a:ea typeface="华文细黑"/>
              <a:cs typeface="华文细黑"/>
            </a:endParaRPr>
          </a:p>
        </p:txBody>
      </p:sp>
      <p:sp>
        <p:nvSpPr>
          <p:cNvPr id="20" name="Rectangle 19"/>
          <p:cNvSpPr/>
          <p:nvPr/>
        </p:nvSpPr>
        <p:spPr>
          <a:xfrm>
            <a:off x="8746" y="3515803"/>
            <a:ext cx="9335199" cy="2677656"/>
          </a:xfrm>
          <a:prstGeom prst="rect">
            <a:avLst/>
          </a:prstGeom>
        </p:spPr>
        <p:txBody>
          <a:bodyPr wrap="square">
            <a:spAutoFit/>
          </a:bodyPr>
          <a:lstStyle/>
          <a:p>
            <a:r>
              <a:rPr lang="en-US" altLang="zh-CN" sz="2800" b="1" dirty="0" smtClean="0">
                <a:solidFill>
                  <a:srgbClr val="0000FF"/>
                </a:solidFill>
                <a:latin typeface="Arial Narrow"/>
                <a:ea typeface="华文细黑"/>
                <a:cs typeface="Arial Narrow"/>
              </a:rPr>
              <a:t>B</a:t>
            </a:r>
            <a:r>
              <a:rPr lang="en-US" altLang="zh-TW" sz="2800" b="1" dirty="0" smtClean="0">
                <a:solidFill>
                  <a:srgbClr val="0000FF"/>
                </a:solidFill>
                <a:latin typeface="Arial Narrow"/>
                <a:ea typeface="华文细黑"/>
                <a:cs typeface="Arial Narrow"/>
              </a:rPr>
              <a:t>.</a:t>
            </a:r>
            <a:r>
              <a:rPr lang="zh-CN" altLang="en-US" sz="2800" b="1" dirty="0" smtClean="0">
                <a:solidFill>
                  <a:srgbClr val="0000FF"/>
                </a:solidFill>
                <a:latin typeface="Arial Narrow"/>
                <a:ea typeface="华文细黑"/>
                <a:cs typeface="Arial Narrow"/>
              </a:rPr>
              <a:t>因为他们答应遵行。</a:t>
            </a:r>
            <a:r>
              <a:rPr lang="zh-CN" altLang="en-US" sz="2800" b="1" dirty="0" smtClean="0">
                <a:solidFill>
                  <a:srgbClr val="FF0000"/>
                </a:solidFill>
                <a:latin typeface="Arial Narrow"/>
                <a:ea typeface="华文细黑"/>
                <a:cs typeface="Arial Narrow"/>
              </a:rPr>
              <a:t>“</a:t>
            </a:r>
            <a:r>
              <a:rPr lang="zh-TW" altLang="en-US" sz="2800" dirty="0" smtClean="0">
                <a:solidFill>
                  <a:srgbClr val="FF0000"/>
                </a:solidFill>
                <a:latin typeface="华文细黑"/>
                <a:ea typeface="华文细黑"/>
                <a:cs typeface="华文细黑"/>
              </a:rPr>
              <a:t>都随从他们贵胄</a:t>
            </a:r>
            <a:r>
              <a:rPr lang="zh-TW" altLang="en-US" sz="2800" dirty="0">
                <a:solidFill>
                  <a:srgbClr val="FF0000"/>
                </a:solidFill>
                <a:latin typeface="华文细黑"/>
                <a:ea typeface="华文细黑"/>
                <a:cs typeface="华文细黑"/>
              </a:rPr>
              <a:t>的弟兄，发咒起誓，必遵行神藉他仆人摩西所传的律法，谨守遵行耶和华我们主的一切诫命，典章，律例</a:t>
            </a:r>
            <a:r>
              <a:rPr lang="zh-TW" altLang="en-US" sz="2800" dirty="0" smtClean="0">
                <a:solidFill>
                  <a:srgbClr val="FF0000"/>
                </a:solidFill>
                <a:latin typeface="华文细黑"/>
                <a:ea typeface="华文细黑"/>
                <a:cs typeface="华文细黑"/>
              </a:rPr>
              <a:t>。”</a:t>
            </a:r>
            <a:r>
              <a:rPr lang="en-US" altLang="zh-TW" sz="2800" dirty="0" smtClean="0">
                <a:solidFill>
                  <a:srgbClr val="FF0000"/>
                </a:solidFill>
                <a:latin typeface="华文细黑"/>
                <a:ea typeface="华文细黑"/>
                <a:cs typeface="华文细黑"/>
              </a:rPr>
              <a:t>  </a:t>
            </a:r>
            <a:r>
              <a:rPr lang="en-US" sz="2800" dirty="0" smtClean="0">
                <a:solidFill>
                  <a:srgbClr val="FF0000"/>
                </a:solidFill>
                <a:latin typeface="Arial Narrow"/>
                <a:cs typeface="Arial Narrow"/>
              </a:rPr>
              <a:t>(</a:t>
            </a:r>
            <a:r>
              <a:rPr lang="en-US" sz="2800" dirty="0">
                <a:solidFill>
                  <a:srgbClr val="FF0000"/>
                </a:solidFill>
                <a:latin typeface="Arial Narrow"/>
                <a:cs typeface="Arial Narrow"/>
              </a:rPr>
              <a:t>10:29b</a:t>
            </a:r>
            <a:r>
              <a:rPr lang="en-US" sz="2800" dirty="0" smtClean="0">
                <a:solidFill>
                  <a:srgbClr val="FF0000"/>
                </a:solidFill>
                <a:latin typeface="Arial Narrow"/>
                <a:cs typeface="Arial Narrow"/>
              </a:rPr>
              <a:t>)</a:t>
            </a:r>
            <a:endParaRPr lang="en-US" altLang="zh-CN" sz="2800" b="1" dirty="0" smtClean="0">
              <a:solidFill>
                <a:srgbClr val="FF0000"/>
              </a:solidFill>
              <a:latin typeface="Arial Narrow"/>
              <a:ea typeface="华文细黑"/>
              <a:cs typeface="Arial Narrow"/>
            </a:endParaRPr>
          </a:p>
          <a:p>
            <a:r>
              <a:rPr lang="en-US" sz="2800" b="1" dirty="0" smtClean="0">
                <a:solidFill>
                  <a:srgbClr val="0000FF"/>
                </a:solidFill>
                <a:latin typeface="Arial Narrow"/>
                <a:cs typeface="Arial Narrow"/>
              </a:rPr>
              <a:t>B</a:t>
            </a:r>
            <a:r>
              <a:rPr lang="en-US" sz="2800" b="1" dirty="0">
                <a:solidFill>
                  <a:srgbClr val="0000FF"/>
                </a:solidFill>
                <a:latin typeface="Arial Narrow"/>
                <a:cs typeface="Arial Narrow"/>
              </a:rPr>
              <a:t>. Because they promised to </a:t>
            </a:r>
            <a:r>
              <a:rPr lang="en-US" sz="2800" b="1" dirty="0" smtClean="0">
                <a:solidFill>
                  <a:srgbClr val="0000FF"/>
                </a:solidFill>
                <a:latin typeface="Arial Narrow"/>
                <a:cs typeface="Arial Narrow"/>
              </a:rPr>
              <a:t>obey. </a:t>
            </a:r>
            <a:r>
              <a:rPr lang="en-US" sz="2800" dirty="0">
                <a:solidFill>
                  <a:srgbClr val="000000"/>
                </a:solidFill>
                <a:latin typeface="Arial Narrow"/>
                <a:cs typeface="Arial Narrow"/>
              </a:rPr>
              <a:t>“To obey carefully all the commands, regulations and decrees of the Lord </a:t>
            </a:r>
            <a:r>
              <a:rPr lang="en-US" sz="2800" dirty="0" smtClean="0">
                <a:solidFill>
                  <a:srgbClr val="000000"/>
                </a:solidFill>
                <a:latin typeface="Arial Narrow"/>
                <a:cs typeface="Arial Narrow"/>
              </a:rPr>
              <a:t>our Lord” </a:t>
            </a:r>
          </a:p>
          <a:p>
            <a:r>
              <a:rPr lang="en-US" sz="2800" dirty="0" smtClean="0">
                <a:solidFill>
                  <a:srgbClr val="000000"/>
                </a:solidFill>
                <a:latin typeface="Arial Narrow"/>
                <a:cs typeface="Arial Narrow"/>
              </a:rPr>
              <a:t>(</a:t>
            </a:r>
            <a:r>
              <a:rPr lang="en-US" sz="2800" dirty="0">
                <a:solidFill>
                  <a:srgbClr val="000000"/>
                </a:solidFill>
                <a:latin typeface="Arial Narrow"/>
                <a:cs typeface="Arial Narrow"/>
              </a:rPr>
              <a:t>10:29b)</a:t>
            </a:r>
          </a:p>
        </p:txBody>
      </p:sp>
    </p:spTree>
    <p:extLst>
      <p:ext uri="{BB962C8B-B14F-4D97-AF65-F5344CB8AC3E}">
        <p14:creationId xmlns:p14="http://schemas.microsoft.com/office/powerpoint/2010/main" val="10593052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84520"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(4)</a:t>
            </a:r>
            <a:endParaRPr lang="en-US" sz="2800" dirty="0">
              <a:solidFill>
                <a:srgbClr val="0000FF"/>
              </a:solidFill>
              <a:latin typeface="Times"/>
              <a:cs typeface="Times"/>
            </a:endParaRPr>
          </a:p>
        </p:txBody>
      </p:sp>
      <p:sp>
        <p:nvSpPr>
          <p:cNvPr id="11" name="Rectangle 10"/>
          <p:cNvSpPr/>
          <p:nvPr/>
        </p:nvSpPr>
        <p:spPr>
          <a:xfrm>
            <a:off x="6831" y="829154"/>
            <a:ext cx="9080301" cy="3970318"/>
          </a:xfrm>
          <a:prstGeom prst="rect">
            <a:avLst/>
          </a:prstGeom>
        </p:spPr>
        <p:txBody>
          <a:bodyPr wrap="square">
            <a:spAutoFit/>
          </a:bodyPr>
          <a:lstStyle/>
          <a:p>
            <a:r>
              <a:rPr lang="en-US" altLang="zh-TW" sz="2800" b="1" dirty="0" smtClean="0">
                <a:solidFill>
                  <a:srgbClr val="0000FF"/>
                </a:solidFill>
                <a:latin typeface="Arial Narrow"/>
                <a:ea typeface="华文细黑"/>
                <a:cs typeface="Arial Narrow"/>
              </a:rPr>
              <a:t>A.</a:t>
            </a:r>
            <a:r>
              <a:rPr lang="zh-CN" altLang="en-US" sz="2800" b="1" dirty="0" smtClean="0">
                <a:solidFill>
                  <a:srgbClr val="0000FF"/>
                </a:solidFill>
                <a:latin typeface="华文细黑"/>
                <a:ea typeface="华文细黑"/>
                <a:cs typeface="华文细黑"/>
              </a:rPr>
              <a:t>离弃罪恶</a:t>
            </a:r>
            <a:r>
              <a:rPr lang="zh-CN" altLang="en-US" sz="2800" b="1" dirty="0" smtClean="0">
                <a:solidFill>
                  <a:srgbClr val="0000FF"/>
                </a:solidFill>
                <a:latin typeface="Arial Narrow"/>
                <a:ea typeface="华文细黑"/>
                <a:cs typeface="Arial Narrow"/>
              </a:rPr>
              <a:t>。</a:t>
            </a:r>
            <a:r>
              <a:rPr lang="zh-TW" altLang="en-US" sz="2800" dirty="0">
                <a:solidFill>
                  <a:srgbClr val="FF0000"/>
                </a:solidFill>
                <a:latin typeface="华文细黑"/>
                <a:ea typeface="华文细黑"/>
                <a:cs typeface="华文细黑"/>
              </a:rPr>
              <a:t>并不将我们的女儿嫁给这地的居民，也不为我们的儿子娶他们的女儿</a:t>
            </a:r>
            <a:r>
              <a:rPr lang="zh-TW" altLang="en-US" sz="2800" dirty="0" smtClean="0">
                <a:solidFill>
                  <a:srgbClr val="FF0000"/>
                </a:solidFill>
                <a:latin typeface="华文细黑"/>
                <a:ea typeface="华文细黑"/>
                <a:cs typeface="华文细黑"/>
              </a:rPr>
              <a:t>。</a:t>
            </a:r>
            <a:r>
              <a:rPr lang="zh-TW" altLang="en-US" sz="2800" dirty="0">
                <a:solidFill>
                  <a:srgbClr val="FF0000"/>
                </a:solidFill>
                <a:latin typeface="华文细黑"/>
                <a:ea typeface="华文细黑"/>
                <a:cs typeface="华文细黑"/>
              </a:rPr>
              <a:t>这地的居民若在安息日，或什么圣日，带了货物或粮食来卖给我们，我们必不买。每逢第七年必不耕种，凡欠我们债的必不追讨。 </a:t>
            </a:r>
            <a:r>
              <a:rPr lang="en-US" altLang="zh-TW" sz="2800" dirty="0" smtClean="0">
                <a:solidFill>
                  <a:srgbClr val="FF0000"/>
                </a:solidFill>
                <a:latin typeface="华文细黑"/>
                <a:ea typeface="华文细黑"/>
                <a:cs typeface="华文细黑"/>
              </a:rPr>
              <a:t>(10:30-31)</a:t>
            </a:r>
            <a:endParaRPr lang="en-US" altLang="zh-CN" sz="2800" b="1" dirty="0" smtClean="0">
              <a:solidFill>
                <a:srgbClr val="FF0000"/>
              </a:solidFill>
              <a:latin typeface="华文细黑"/>
              <a:ea typeface="华文细黑"/>
              <a:cs typeface="华文细黑"/>
            </a:endParaRPr>
          </a:p>
          <a:p>
            <a:r>
              <a:rPr lang="en-US" sz="2800" b="1" dirty="0" smtClean="0">
                <a:solidFill>
                  <a:srgbClr val="0000FF"/>
                </a:solidFill>
                <a:latin typeface="Arial Narrow"/>
                <a:cs typeface="Arial Narrow"/>
              </a:rPr>
              <a:t>A. Separate </a:t>
            </a:r>
            <a:r>
              <a:rPr lang="en-US" sz="2800" b="1" dirty="0">
                <a:solidFill>
                  <a:srgbClr val="0000FF"/>
                </a:solidFill>
                <a:latin typeface="Arial Narrow"/>
                <a:cs typeface="Arial Narrow"/>
              </a:rPr>
              <a:t>from sin. </a:t>
            </a:r>
            <a:r>
              <a:rPr lang="en-US" sz="2800" dirty="0">
                <a:solidFill>
                  <a:srgbClr val="000000"/>
                </a:solidFill>
                <a:latin typeface="Arial Narrow"/>
                <a:cs typeface="Arial Narrow"/>
              </a:rPr>
              <a:t>“We promise not to give our daughters in marriage to the peoples around us or take their daughters for our sons. When the neighboring peoples bring merchandise or grain to sell on the Sabbath, we will not buy from them on the Sabbath or on any holy </a:t>
            </a:r>
            <a:r>
              <a:rPr lang="en-US" sz="2800" dirty="0" smtClean="0">
                <a:solidFill>
                  <a:srgbClr val="000000"/>
                </a:solidFill>
                <a:latin typeface="Arial Narrow"/>
                <a:cs typeface="Arial Narrow"/>
              </a:rPr>
              <a:t>day…and </a:t>
            </a:r>
            <a:r>
              <a:rPr lang="en-US" sz="2800" dirty="0">
                <a:solidFill>
                  <a:srgbClr val="000000"/>
                </a:solidFill>
                <a:latin typeface="Arial Narrow"/>
                <a:cs typeface="Arial Narrow"/>
              </a:rPr>
              <a:t>will cancel all debts”(10:30-31) </a:t>
            </a:r>
            <a:endParaRPr lang="en-US" sz="2800" dirty="0" smtClean="0">
              <a:solidFill>
                <a:srgbClr val="000000"/>
              </a:solidFill>
              <a:latin typeface="Arial Narrow"/>
              <a:ea typeface="华文细黑"/>
              <a:cs typeface="Arial Narrow"/>
            </a:endParaRPr>
          </a:p>
        </p:txBody>
      </p:sp>
      <p:sp>
        <p:nvSpPr>
          <p:cNvPr id="4" name="Rectangle 3"/>
          <p:cNvSpPr/>
          <p:nvPr/>
        </p:nvSpPr>
        <p:spPr>
          <a:xfrm>
            <a:off x="1" y="11625"/>
            <a:ext cx="9141412" cy="760656"/>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63699" y="159184"/>
            <a:ext cx="9077714" cy="523220"/>
          </a:xfrm>
          <a:prstGeom prst="rect">
            <a:avLst/>
          </a:prstGeom>
          <a:noFill/>
        </p:spPr>
        <p:txBody>
          <a:bodyPr wrap="square" rtlCol="0">
            <a:spAutoFit/>
          </a:bodyPr>
          <a:lstStyle/>
          <a:p>
            <a:r>
              <a:rPr lang="en-US" sz="2800" b="1" dirty="0">
                <a:solidFill>
                  <a:srgbClr val="FF0000"/>
                </a:solidFill>
                <a:latin typeface="Times"/>
                <a:cs typeface="Times"/>
              </a:rPr>
              <a:t>2</a:t>
            </a:r>
            <a:r>
              <a:rPr lang="en-US" sz="2800" b="1" dirty="0" smtClean="0">
                <a:solidFill>
                  <a:srgbClr val="FF0000"/>
                </a:solidFill>
                <a:latin typeface="Times"/>
                <a:cs typeface="Times"/>
              </a:rPr>
              <a:t>. </a:t>
            </a:r>
            <a:r>
              <a:rPr lang="zh-CN" altLang="en-US" sz="2800" b="1" dirty="0" smtClean="0">
                <a:solidFill>
                  <a:srgbClr val="FF0000"/>
                </a:solidFill>
                <a:latin typeface="华文细黑"/>
                <a:ea typeface="华文细黑"/>
                <a:cs typeface="华文细黑"/>
              </a:rPr>
              <a:t>离弃罪恶</a:t>
            </a:r>
            <a:r>
              <a:rPr lang="zh-CN" altLang="en-US" sz="2800" b="1" dirty="0">
                <a:solidFill>
                  <a:srgbClr val="FF0000"/>
                </a:solidFill>
                <a:latin typeface="华文细黑"/>
                <a:ea typeface="华文细黑"/>
                <a:cs typeface="华文细黑"/>
              </a:rPr>
              <a:t>归附</a:t>
            </a:r>
            <a:r>
              <a:rPr lang="zh-CN" altLang="en-US" sz="2800" b="1" dirty="0" smtClean="0">
                <a:solidFill>
                  <a:srgbClr val="FF0000"/>
                </a:solidFill>
                <a:latin typeface="华文细黑"/>
                <a:ea typeface="华文细黑"/>
                <a:cs typeface="华文细黑"/>
              </a:rPr>
              <a:t>神</a:t>
            </a:r>
            <a:r>
              <a:rPr lang="en-US" sz="2800" b="1" dirty="0" smtClean="0">
                <a:solidFill>
                  <a:srgbClr val="FF0000"/>
                </a:solidFill>
                <a:latin typeface="华文细黑"/>
                <a:ea typeface="华文细黑"/>
                <a:cs typeface="华文细黑"/>
              </a:rPr>
              <a:t>。</a:t>
            </a:r>
            <a:r>
              <a:rPr lang="en-US" sz="2800" b="1" dirty="0" smtClean="0">
                <a:latin typeface="Arial Narrow"/>
                <a:ea typeface="华文细黑"/>
                <a:cs typeface="Arial Narrow"/>
              </a:rPr>
              <a:t>Separate from sin to God (10:28,30-31). </a:t>
            </a:r>
            <a:r>
              <a:rPr lang="en-US" sz="2800" b="1" dirty="0" smtClean="0">
                <a:effectLst/>
                <a:latin typeface="华文细黑"/>
                <a:ea typeface="华文细黑"/>
                <a:cs typeface="华文细黑"/>
              </a:rPr>
              <a:t> </a:t>
            </a:r>
            <a:endParaRPr lang="en-US" sz="2800" b="1" dirty="0">
              <a:latin typeface="华文细黑"/>
              <a:ea typeface="华文细黑"/>
              <a:cs typeface="华文细黑"/>
            </a:endParaRPr>
          </a:p>
        </p:txBody>
      </p:sp>
      <p:sp>
        <p:nvSpPr>
          <p:cNvPr id="20" name="Rectangle 19"/>
          <p:cNvSpPr/>
          <p:nvPr/>
        </p:nvSpPr>
        <p:spPr>
          <a:xfrm>
            <a:off x="8746" y="5051401"/>
            <a:ext cx="9335199" cy="1815882"/>
          </a:xfrm>
          <a:prstGeom prst="rect">
            <a:avLst/>
          </a:prstGeom>
        </p:spPr>
        <p:txBody>
          <a:bodyPr wrap="square">
            <a:spAutoFit/>
          </a:bodyPr>
          <a:lstStyle/>
          <a:p>
            <a:r>
              <a:rPr lang="en-US" altLang="zh-CN" sz="2800" b="1" dirty="0" smtClean="0">
                <a:solidFill>
                  <a:srgbClr val="0000FF"/>
                </a:solidFill>
                <a:latin typeface="Arial Narrow"/>
                <a:ea typeface="华文细黑"/>
                <a:cs typeface="Arial Narrow"/>
              </a:rPr>
              <a:t>B</a:t>
            </a:r>
            <a:r>
              <a:rPr lang="en-US" altLang="zh-TW" sz="2800" b="1" dirty="0" smtClean="0">
                <a:solidFill>
                  <a:srgbClr val="0000FF"/>
                </a:solidFill>
                <a:latin typeface="Arial Narrow"/>
                <a:ea typeface="华文细黑"/>
                <a:cs typeface="Arial Narrow"/>
              </a:rPr>
              <a:t>.</a:t>
            </a:r>
            <a:r>
              <a:rPr lang="zh-CN" altLang="en-US" sz="2800" b="1" dirty="0" smtClean="0">
                <a:solidFill>
                  <a:srgbClr val="0000FF"/>
                </a:solidFill>
                <a:latin typeface="华文细黑"/>
                <a:ea typeface="华文细黑"/>
                <a:cs typeface="华文细黑"/>
              </a:rPr>
              <a:t> 归附神</a:t>
            </a:r>
            <a:r>
              <a:rPr lang="zh-CN" altLang="en-US" sz="2800" b="1" dirty="0" smtClean="0">
                <a:solidFill>
                  <a:srgbClr val="0000FF"/>
                </a:solidFill>
                <a:latin typeface="Arial Narrow"/>
                <a:ea typeface="华文细黑"/>
                <a:cs typeface="Arial Narrow"/>
              </a:rPr>
              <a:t>。</a:t>
            </a:r>
            <a:r>
              <a:rPr lang="zh-CN" altLang="en-US" sz="2800" b="1" dirty="0">
                <a:solidFill>
                  <a:srgbClr val="FF0000"/>
                </a:solidFill>
                <a:latin typeface="华文细黑"/>
                <a:ea typeface="华文细黑"/>
                <a:cs typeface="华文细黑"/>
              </a:rPr>
              <a:t>“</a:t>
            </a:r>
            <a:r>
              <a:rPr lang="zh-TW" altLang="en-US" sz="2800" dirty="0">
                <a:solidFill>
                  <a:srgbClr val="FF0000"/>
                </a:solidFill>
                <a:latin typeface="华文细黑"/>
                <a:ea typeface="华文细黑"/>
                <a:cs typeface="华文细黑"/>
              </a:rPr>
              <a:t>离绝邻邦居民归服神律法的”</a:t>
            </a:r>
            <a:r>
              <a:rPr lang="en-US" altLang="zh-TW" sz="2800" dirty="0">
                <a:solidFill>
                  <a:srgbClr val="FF0000"/>
                </a:solidFill>
                <a:latin typeface="华文细黑"/>
                <a:ea typeface="华文细黑"/>
                <a:cs typeface="华文细黑"/>
              </a:rPr>
              <a:t>(</a:t>
            </a:r>
            <a:r>
              <a:rPr lang="zh-CN" altLang="en-US" sz="2800" dirty="0">
                <a:solidFill>
                  <a:srgbClr val="FF0000"/>
                </a:solidFill>
                <a:latin typeface="华文细黑"/>
                <a:ea typeface="华文细黑"/>
                <a:cs typeface="华文细黑"/>
              </a:rPr>
              <a:t>尼希米书</a:t>
            </a:r>
            <a:r>
              <a:rPr lang="en-US" altLang="zh-CN" sz="2800" dirty="0">
                <a:solidFill>
                  <a:srgbClr val="FF0000"/>
                </a:solidFill>
                <a:latin typeface="华文细黑"/>
                <a:ea typeface="华文细黑"/>
                <a:cs typeface="华文细黑"/>
              </a:rPr>
              <a:t>10:28</a:t>
            </a:r>
            <a:r>
              <a:rPr lang="en-US" altLang="zh-TW" sz="2800" dirty="0" smtClean="0">
                <a:solidFill>
                  <a:srgbClr val="FF0000"/>
                </a:solidFill>
                <a:latin typeface="华文细黑"/>
                <a:ea typeface="华文细黑"/>
                <a:cs typeface="华文细黑"/>
              </a:rPr>
              <a:t>)</a:t>
            </a:r>
          </a:p>
          <a:p>
            <a:r>
              <a:rPr lang="en-US" sz="2800" b="1" dirty="0" smtClean="0">
                <a:solidFill>
                  <a:srgbClr val="0000FF"/>
                </a:solidFill>
                <a:latin typeface="Arial Narrow"/>
                <a:cs typeface="Arial Narrow"/>
              </a:rPr>
              <a:t>B</a:t>
            </a:r>
            <a:r>
              <a:rPr lang="en-US" sz="2800" b="1" dirty="0">
                <a:solidFill>
                  <a:srgbClr val="0000FF"/>
                </a:solidFill>
                <a:latin typeface="Arial Narrow"/>
                <a:cs typeface="Arial Narrow"/>
              </a:rPr>
              <a:t>. </a:t>
            </a:r>
            <a:r>
              <a:rPr lang="en-US" sz="2800" b="1" dirty="0" smtClean="0">
                <a:solidFill>
                  <a:srgbClr val="0000FF"/>
                </a:solidFill>
                <a:latin typeface="Arial Narrow"/>
                <a:cs typeface="Arial Narrow"/>
              </a:rPr>
              <a:t>Submit </a:t>
            </a:r>
            <a:r>
              <a:rPr lang="en-US" sz="2800" b="1" dirty="0">
                <a:solidFill>
                  <a:srgbClr val="0000FF"/>
                </a:solidFill>
                <a:latin typeface="Arial Narrow"/>
                <a:cs typeface="Arial Narrow"/>
              </a:rPr>
              <a:t>to God. </a:t>
            </a:r>
            <a:r>
              <a:rPr lang="en-US" sz="2800" dirty="0">
                <a:solidFill>
                  <a:srgbClr val="000000"/>
                </a:solidFill>
                <a:latin typeface="Arial Narrow"/>
                <a:cs typeface="Arial Narrow"/>
              </a:rPr>
              <a:t>“All who separated themselves from the neighboring peoples for the sake of the Law of God”(10:28). </a:t>
            </a:r>
          </a:p>
        </p:txBody>
      </p:sp>
    </p:spTree>
    <p:extLst>
      <p:ext uri="{BB962C8B-B14F-4D97-AF65-F5344CB8AC3E}">
        <p14:creationId xmlns:p14="http://schemas.microsoft.com/office/powerpoint/2010/main" val="21628777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8587544"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(5)</a:t>
            </a:r>
            <a:endParaRPr lang="en-US" sz="2800" dirty="0">
              <a:solidFill>
                <a:srgbClr val="0000FF"/>
              </a:solidFill>
              <a:latin typeface="Times"/>
              <a:cs typeface="Times"/>
            </a:endParaRPr>
          </a:p>
        </p:txBody>
      </p:sp>
      <p:sp>
        <p:nvSpPr>
          <p:cNvPr id="11" name="Rectangle 10"/>
          <p:cNvSpPr/>
          <p:nvPr/>
        </p:nvSpPr>
        <p:spPr>
          <a:xfrm>
            <a:off x="6831" y="829154"/>
            <a:ext cx="9080301" cy="3539431"/>
          </a:xfrm>
          <a:prstGeom prst="rect">
            <a:avLst/>
          </a:prstGeom>
        </p:spPr>
        <p:txBody>
          <a:bodyPr wrap="square">
            <a:spAutoFit/>
          </a:bodyPr>
          <a:lstStyle/>
          <a:p>
            <a:r>
              <a:rPr lang="en-US" altLang="zh-CN" sz="2800" b="1" dirty="0" smtClean="0">
                <a:solidFill>
                  <a:srgbClr val="FF0000"/>
                </a:solidFill>
                <a:latin typeface="华文细黑"/>
                <a:ea typeface="华文细黑"/>
                <a:cs typeface="华文细黑"/>
              </a:rPr>
              <a:t>A</a:t>
            </a:r>
            <a:r>
              <a:rPr lang="en-US" altLang="zh-TW" sz="2800" b="1" dirty="0" smtClean="0">
                <a:solidFill>
                  <a:srgbClr val="FF0000"/>
                </a:solidFill>
                <a:latin typeface="华文细黑"/>
                <a:ea typeface="华文细黑"/>
                <a:cs typeface="华文细黑"/>
              </a:rPr>
              <a:t>. </a:t>
            </a:r>
            <a:r>
              <a:rPr lang="zh-CN" altLang="en-US" sz="2800" b="1" dirty="0" smtClean="0">
                <a:solidFill>
                  <a:srgbClr val="FF0000"/>
                </a:solidFill>
                <a:latin typeface="华文细黑"/>
                <a:ea typeface="华文细黑"/>
                <a:cs typeface="华文细黑"/>
              </a:rPr>
              <a:t>他们给了店的税。</a:t>
            </a:r>
            <a:r>
              <a:rPr lang="en-US" altLang="zh-TW" sz="2800" dirty="0" smtClean="0">
                <a:solidFill>
                  <a:srgbClr val="FF0000"/>
                </a:solidFill>
                <a:latin typeface="华文细黑"/>
                <a:ea typeface="华文细黑"/>
                <a:cs typeface="华文细黑"/>
              </a:rPr>
              <a:t>(10:32-33)</a:t>
            </a:r>
            <a:endParaRPr lang="en-US" altLang="zh-TW" sz="2800" b="1" dirty="0">
              <a:solidFill>
                <a:srgbClr val="FF0000"/>
              </a:solidFill>
              <a:latin typeface="华文细黑"/>
              <a:ea typeface="华文细黑"/>
              <a:cs typeface="华文细黑"/>
            </a:endParaRPr>
          </a:p>
          <a:p>
            <a:r>
              <a:rPr lang="en-US" altLang="zh-CN" sz="2800" b="1" dirty="0" smtClean="0">
                <a:solidFill>
                  <a:srgbClr val="FF0000"/>
                </a:solidFill>
                <a:latin typeface="华文细黑"/>
                <a:ea typeface="华文细黑"/>
                <a:cs typeface="华文细黑"/>
              </a:rPr>
              <a:t>B. </a:t>
            </a:r>
            <a:r>
              <a:rPr lang="zh-CN" altLang="en-US" sz="2800" b="1" dirty="0" smtClean="0">
                <a:solidFill>
                  <a:srgbClr val="FF0000"/>
                </a:solidFill>
                <a:latin typeface="华文细黑"/>
                <a:ea typeface="华文细黑"/>
                <a:cs typeface="华文细黑"/>
              </a:rPr>
              <a:t>他们</a:t>
            </a:r>
            <a:r>
              <a:rPr lang="zh-CN" altLang="en-US" sz="2800" b="1" dirty="0">
                <a:solidFill>
                  <a:srgbClr val="FF0000"/>
                </a:solidFill>
                <a:latin typeface="华文细黑"/>
                <a:ea typeface="华文细黑"/>
                <a:cs typeface="华文细黑"/>
              </a:rPr>
              <a:t>给</a:t>
            </a:r>
            <a:r>
              <a:rPr lang="zh-CN" altLang="en-US" sz="2800" b="1" dirty="0" smtClean="0">
                <a:solidFill>
                  <a:srgbClr val="FF0000"/>
                </a:solidFill>
                <a:latin typeface="华文细黑"/>
                <a:ea typeface="华文细黑"/>
                <a:cs typeface="华文细黑"/>
              </a:rPr>
              <a:t>了</a:t>
            </a:r>
            <a:r>
              <a:rPr lang="ja-JP" altLang="en-US" sz="2800" dirty="0">
                <a:solidFill>
                  <a:srgbClr val="FF0000"/>
                </a:solidFill>
                <a:latin typeface="华文细黑"/>
                <a:ea typeface="华文细黑"/>
                <a:cs typeface="华文细黑"/>
              </a:rPr>
              <a:t>祭的</a:t>
            </a:r>
            <a:r>
              <a:rPr lang="ja-JP" altLang="en-US" sz="2800" dirty="0" smtClean="0">
                <a:solidFill>
                  <a:srgbClr val="FF0000"/>
                </a:solidFill>
                <a:latin typeface="华文细黑"/>
                <a:ea typeface="华文细黑"/>
                <a:cs typeface="华文细黑"/>
              </a:rPr>
              <a:t>柴</a:t>
            </a:r>
            <a:r>
              <a:rPr lang="zh-CN" altLang="en-US" sz="2800" dirty="0" smtClean="0">
                <a:solidFill>
                  <a:srgbClr val="FF0000"/>
                </a:solidFill>
                <a:latin typeface="华文细黑"/>
                <a:ea typeface="华文细黑"/>
                <a:cs typeface="华文细黑"/>
              </a:rPr>
              <a:t>。</a:t>
            </a:r>
            <a:r>
              <a:rPr lang="en-US" altLang="zh-CN" sz="2800" dirty="0" smtClean="0">
                <a:solidFill>
                  <a:srgbClr val="FF0000"/>
                </a:solidFill>
                <a:latin typeface="华文细黑"/>
                <a:ea typeface="华文细黑"/>
                <a:cs typeface="华文细黑"/>
              </a:rPr>
              <a:t>(10:34)</a:t>
            </a:r>
            <a:endParaRPr lang="en-US" altLang="zh-CN" sz="2800" b="1" dirty="0" smtClean="0">
              <a:solidFill>
                <a:srgbClr val="FF0000"/>
              </a:solidFill>
              <a:latin typeface="华文细黑"/>
              <a:ea typeface="华文细黑"/>
              <a:cs typeface="华文细黑"/>
            </a:endParaRPr>
          </a:p>
          <a:p>
            <a:r>
              <a:rPr lang="en-US" sz="2800" b="1" dirty="0" smtClean="0">
                <a:solidFill>
                  <a:srgbClr val="FF0000"/>
                </a:solidFill>
                <a:latin typeface="华文细黑"/>
                <a:ea typeface="华文细黑"/>
                <a:cs typeface="华文细黑"/>
              </a:rPr>
              <a:t>C. </a:t>
            </a:r>
            <a:r>
              <a:rPr lang="zh-CN" altLang="en-US" sz="2800" b="1" dirty="0" smtClean="0">
                <a:solidFill>
                  <a:srgbClr val="FF0000"/>
                </a:solidFill>
                <a:latin typeface="华文细黑"/>
                <a:ea typeface="华文细黑"/>
                <a:cs typeface="华文细黑"/>
              </a:rPr>
              <a:t>他们</a:t>
            </a:r>
            <a:r>
              <a:rPr lang="zh-CN" altLang="en-US" sz="2800" b="1" dirty="0">
                <a:solidFill>
                  <a:srgbClr val="FF0000"/>
                </a:solidFill>
                <a:latin typeface="华文细黑"/>
                <a:ea typeface="华文细黑"/>
                <a:cs typeface="华文细黑"/>
              </a:rPr>
              <a:t>给</a:t>
            </a:r>
            <a:r>
              <a:rPr lang="zh-CN" altLang="en-US" sz="2800" b="1" dirty="0" smtClean="0">
                <a:solidFill>
                  <a:srgbClr val="FF0000"/>
                </a:solidFill>
                <a:latin typeface="华文细黑"/>
                <a:ea typeface="华文细黑"/>
                <a:cs typeface="华文细黑"/>
              </a:rPr>
              <a:t>了</a:t>
            </a:r>
            <a:r>
              <a:rPr lang="zh-TW" altLang="en-US" sz="2800" dirty="0">
                <a:solidFill>
                  <a:srgbClr val="FF0000"/>
                </a:solidFill>
                <a:latin typeface="华文细黑"/>
                <a:ea typeface="华文细黑"/>
                <a:cs typeface="华文细黑"/>
              </a:rPr>
              <a:t>初熟</a:t>
            </a:r>
            <a:r>
              <a:rPr lang="zh-TW" altLang="en-US" sz="2800" dirty="0" smtClean="0">
                <a:solidFill>
                  <a:srgbClr val="FF0000"/>
                </a:solidFill>
                <a:latin typeface="华文细黑"/>
                <a:ea typeface="华文细黑"/>
                <a:cs typeface="华文细黑"/>
              </a:rPr>
              <a:t>的土产。</a:t>
            </a:r>
            <a:r>
              <a:rPr lang="en-US" altLang="zh-CN" sz="2800" dirty="0" smtClean="0">
                <a:solidFill>
                  <a:srgbClr val="FF0000"/>
                </a:solidFill>
                <a:latin typeface="华文细黑"/>
                <a:ea typeface="华文细黑"/>
                <a:cs typeface="华文细黑"/>
              </a:rPr>
              <a:t>(</a:t>
            </a:r>
            <a:r>
              <a:rPr lang="en-US" altLang="zh-CN" sz="2800" dirty="0">
                <a:solidFill>
                  <a:srgbClr val="FF0000"/>
                </a:solidFill>
                <a:latin typeface="华文细黑"/>
                <a:ea typeface="华文细黑"/>
                <a:cs typeface="华文细黑"/>
              </a:rPr>
              <a:t>10:</a:t>
            </a:r>
            <a:r>
              <a:rPr lang="en-US" altLang="zh-CN" sz="2800" dirty="0" smtClean="0">
                <a:solidFill>
                  <a:srgbClr val="FF0000"/>
                </a:solidFill>
                <a:latin typeface="华文细黑"/>
                <a:ea typeface="华文细黑"/>
                <a:cs typeface="华文细黑"/>
              </a:rPr>
              <a:t>35-37a)</a:t>
            </a:r>
            <a:endParaRPr lang="en-US" sz="2800" b="1" dirty="0" smtClean="0">
              <a:solidFill>
                <a:srgbClr val="FF0000"/>
              </a:solidFill>
              <a:latin typeface="华文细黑"/>
              <a:ea typeface="华文细黑"/>
              <a:cs typeface="华文细黑"/>
            </a:endParaRPr>
          </a:p>
          <a:p>
            <a:r>
              <a:rPr lang="en-US" sz="2800" b="1" dirty="0">
                <a:solidFill>
                  <a:srgbClr val="FF0000"/>
                </a:solidFill>
                <a:latin typeface="华文细黑"/>
                <a:ea typeface="华文细黑"/>
                <a:cs typeface="华文细黑"/>
              </a:rPr>
              <a:t>D</a:t>
            </a:r>
            <a:r>
              <a:rPr lang="en-US" sz="2800" b="1" dirty="0" smtClean="0">
                <a:solidFill>
                  <a:srgbClr val="FF0000"/>
                </a:solidFill>
                <a:latin typeface="华文细黑"/>
                <a:ea typeface="华文细黑"/>
                <a:cs typeface="华文细黑"/>
              </a:rPr>
              <a:t>. </a:t>
            </a:r>
            <a:r>
              <a:rPr lang="zh-CN" altLang="en-US" sz="2800" b="1" dirty="0" smtClean="0">
                <a:solidFill>
                  <a:srgbClr val="FF0000"/>
                </a:solidFill>
                <a:latin typeface="华文细黑"/>
                <a:ea typeface="华文细黑"/>
                <a:cs typeface="华文细黑"/>
              </a:rPr>
              <a:t>他们给了</a:t>
            </a:r>
            <a:r>
              <a:rPr lang="zh-CHT" altLang="en-US" sz="2800" dirty="0" smtClean="0">
                <a:solidFill>
                  <a:srgbClr val="FF0000"/>
                </a:solidFill>
                <a:latin typeface="华文细黑"/>
                <a:ea typeface="华文细黑"/>
                <a:cs typeface="华文细黑"/>
              </a:rPr>
              <a:t>十分之一。</a:t>
            </a:r>
            <a:r>
              <a:rPr lang="en-US" altLang="zh-CN" sz="2800" dirty="0" smtClean="0">
                <a:solidFill>
                  <a:srgbClr val="FF0000"/>
                </a:solidFill>
                <a:latin typeface="华文细黑"/>
                <a:ea typeface="华文细黑"/>
                <a:cs typeface="华文细黑"/>
              </a:rPr>
              <a:t>(</a:t>
            </a:r>
            <a:r>
              <a:rPr lang="en-US" altLang="zh-CN" sz="2800" dirty="0">
                <a:solidFill>
                  <a:srgbClr val="FF0000"/>
                </a:solidFill>
                <a:latin typeface="华文细黑"/>
                <a:ea typeface="华文细黑"/>
                <a:cs typeface="华文细黑"/>
              </a:rPr>
              <a:t>10:</a:t>
            </a:r>
            <a:r>
              <a:rPr lang="en-US" altLang="zh-CN" sz="2800" dirty="0" smtClean="0">
                <a:solidFill>
                  <a:srgbClr val="FF0000"/>
                </a:solidFill>
                <a:latin typeface="华文细黑"/>
                <a:ea typeface="华文细黑"/>
                <a:cs typeface="华文细黑"/>
              </a:rPr>
              <a:t>37b-39)</a:t>
            </a:r>
            <a:endParaRPr lang="en-US" sz="2800" b="1" dirty="0" smtClean="0">
              <a:solidFill>
                <a:srgbClr val="FF0000"/>
              </a:solidFill>
              <a:latin typeface="华文细黑"/>
              <a:ea typeface="华文细黑"/>
              <a:cs typeface="华文细黑"/>
            </a:endParaRPr>
          </a:p>
          <a:p>
            <a:r>
              <a:rPr lang="en-US" sz="2800" b="1" dirty="0" smtClean="0"/>
              <a:t>A</a:t>
            </a:r>
            <a:r>
              <a:rPr lang="en-US" sz="2800" b="1" dirty="0"/>
              <a:t>. They would give Temple tax </a:t>
            </a:r>
            <a:r>
              <a:rPr lang="en-US" sz="2800" b="1" dirty="0" smtClean="0"/>
              <a:t>(</a:t>
            </a:r>
            <a:r>
              <a:rPr lang="en-US" sz="2800" b="1" dirty="0"/>
              <a:t>10:32-</a:t>
            </a:r>
            <a:r>
              <a:rPr lang="en-US" sz="2800" b="1" dirty="0" smtClean="0"/>
              <a:t>33)</a:t>
            </a:r>
            <a:r>
              <a:rPr lang="en-US" sz="2800" b="1" dirty="0"/>
              <a:t>.</a:t>
            </a:r>
            <a:endParaRPr lang="en-US" sz="2800" dirty="0"/>
          </a:p>
          <a:p>
            <a:r>
              <a:rPr lang="en-US" sz="2800" b="1" dirty="0"/>
              <a:t>B. They would give wood offering (10:34).</a:t>
            </a:r>
            <a:endParaRPr lang="en-US" sz="2800" dirty="0"/>
          </a:p>
          <a:p>
            <a:r>
              <a:rPr lang="en-US" sz="2800" b="1" dirty="0"/>
              <a:t>C. They would give their </a:t>
            </a:r>
            <a:r>
              <a:rPr lang="en-US" sz="2800" b="1" dirty="0" err="1"/>
              <a:t>firstfruits</a:t>
            </a:r>
            <a:r>
              <a:rPr lang="en-US" sz="2800" b="1" dirty="0"/>
              <a:t> (10:35-37a).</a:t>
            </a:r>
            <a:endParaRPr lang="en-US" sz="2800" dirty="0"/>
          </a:p>
          <a:p>
            <a:r>
              <a:rPr lang="en-US" sz="2800" b="1" dirty="0"/>
              <a:t>D. They would give their tithes (10:37b-39)</a:t>
            </a:r>
            <a:r>
              <a:rPr lang="en-US" sz="2800" b="1" dirty="0" smtClean="0"/>
              <a:t>.</a:t>
            </a:r>
            <a:endParaRPr lang="en-US" sz="2800" dirty="0"/>
          </a:p>
        </p:txBody>
      </p:sp>
      <p:sp>
        <p:nvSpPr>
          <p:cNvPr id="4" name="Rectangle 3"/>
          <p:cNvSpPr/>
          <p:nvPr/>
        </p:nvSpPr>
        <p:spPr>
          <a:xfrm>
            <a:off x="1" y="11625"/>
            <a:ext cx="9141412" cy="760656"/>
          </a:xfrm>
          <a:prstGeom prst="rect">
            <a:avLst/>
          </a:prstGeom>
          <a:solidFill>
            <a:schemeClr val="accent6">
              <a:lumMod val="60000"/>
              <a:lumOff val="4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TextBox 16"/>
          <p:cNvSpPr txBox="1"/>
          <p:nvPr/>
        </p:nvSpPr>
        <p:spPr>
          <a:xfrm>
            <a:off x="63699" y="159184"/>
            <a:ext cx="9077714" cy="523220"/>
          </a:xfrm>
          <a:prstGeom prst="rect">
            <a:avLst/>
          </a:prstGeom>
          <a:noFill/>
        </p:spPr>
        <p:txBody>
          <a:bodyPr wrap="square" rtlCol="0">
            <a:spAutoFit/>
          </a:bodyPr>
          <a:lstStyle/>
          <a:p>
            <a:r>
              <a:rPr lang="en-US" sz="2800" b="1" dirty="0" smtClean="0">
                <a:solidFill>
                  <a:srgbClr val="FF0000"/>
                </a:solidFill>
                <a:latin typeface="Arial Narrow"/>
                <a:cs typeface="Arial Narrow"/>
              </a:rPr>
              <a:t>3. </a:t>
            </a:r>
            <a:r>
              <a:rPr lang="zh-CN" altLang="en-US" sz="2800" b="1" dirty="0" smtClean="0">
                <a:solidFill>
                  <a:srgbClr val="FF0000"/>
                </a:solidFill>
                <a:latin typeface="Arial Narrow"/>
                <a:cs typeface="Arial Narrow"/>
              </a:rPr>
              <a:t>供给神的殿</a:t>
            </a:r>
            <a:r>
              <a:rPr lang="en-US" sz="2800" b="1" dirty="0" smtClean="0">
                <a:latin typeface="Arial Narrow"/>
                <a:ea typeface="华文细黑"/>
                <a:cs typeface="Arial Narrow"/>
              </a:rPr>
              <a:t>。</a:t>
            </a:r>
            <a:r>
              <a:rPr lang="en-US" sz="2800" b="1" dirty="0">
                <a:latin typeface="Arial Narrow"/>
                <a:cs typeface="Arial Narrow"/>
              </a:rPr>
              <a:t>Support for the House of God (10:32-39)</a:t>
            </a:r>
            <a:r>
              <a:rPr lang="en-US" sz="2800" dirty="0">
                <a:latin typeface="Arial Narrow"/>
                <a:cs typeface="Arial Narrow"/>
              </a:rPr>
              <a:t> </a:t>
            </a:r>
            <a:r>
              <a:rPr lang="en-US" sz="2800" b="1" dirty="0" smtClean="0">
                <a:effectLst/>
                <a:latin typeface="Arial Narrow"/>
                <a:ea typeface="华文细黑"/>
                <a:cs typeface="Arial Narrow"/>
              </a:rPr>
              <a:t> </a:t>
            </a:r>
            <a:endParaRPr lang="en-US" sz="2800" b="1" dirty="0">
              <a:latin typeface="Arial Narrow"/>
              <a:ea typeface="华文细黑"/>
              <a:cs typeface="Arial Narrow"/>
            </a:endParaRPr>
          </a:p>
        </p:txBody>
      </p:sp>
      <p:sp>
        <p:nvSpPr>
          <p:cNvPr id="7" name="Rectangle 6"/>
          <p:cNvSpPr/>
          <p:nvPr/>
        </p:nvSpPr>
        <p:spPr>
          <a:xfrm>
            <a:off x="33647" y="4368585"/>
            <a:ext cx="9080301" cy="954107"/>
          </a:xfrm>
          <a:prstGeom prst="rect">
            <a:avLst/>
          </a:prstGeom>
        </p:spPr>
        <p:txBody>
          <a:bodyPr wrap="square">
            <a:spAutoFit/>
          </a:bodyPr>
          <a:lstStyle/>
          <a:p>
            <a:r>
              <a:rPr lang="zh-CN" altLang="en-US" sz="2800" b="1" dirty="0" smtClean="0">
                <a:solidFill>
                  <a:srgbClr val="FF0000"/>
                </a:solidFill>
                <a:latin typeface="华文细黑"/>
                <a:ea typeface="华文细黑"/>
                <a:cs typeface="华文细黑"/>
              </a:rPr>
              <a:t>应用：</a:t>
            </a:r>
            <a:r>
              <a:rPr lang="en-US" sz="2800" b="1" dirty="0">
                <a:solidFill>
                  <a:srgbClr val="FF0000"/>
                </a:solidFill>
                <a:latin typeface="华文细黑"/>
                <a:ea typeface="华文细黑"/>
                <a:cs typeface="华文细黑"/>
              </a:rPr>
              <a:t>堪城华人基督教会成就其</a:t>
            </a:r>
            <a:r>
              <a:rPr lang="en-US" sz="2800" b="1" dirty="0" smtClean="0">
                <a:solidFill>
                  <a:srgbClr val="FF0000"/>
                </a:solidFill>
                <a:latin typeface="华文细黑"/>
                <a:ea typeface="华文细黑"/>
                <a:cs typeface="华文细黑"/>
              </a:rPr>
              <a:t>宗旨</a:t>
            </a:r>
            <a:r>
              <a:rPr lang="zh-CN" altLang="en-US" sz="2800" b="1" dirty="0" smtClean="0">
                <a:solidFill>
                  <a:srgbClr val="FF0000"/>
                </a:solidFill>
                <a:latin typeface="华文细黑"/>
                <a:ea typeface="华文细黑"/>
                <a:cs typeface="华文细黑"/>
              </a:rPr>
              <a:t>。</a:t>
            </a:r>
            <a:endParaRPr lang="en-US" altLang="zh-CN" sz="2800" b="1" dirty="0" smtClean="0">
              <a:solidFill>
                <a:srgbClr val="FF0000"/>
              </a:solidFill>
              <a:latin typeface="华文细黑"/>
              <a:ea typeface="华文细黑"/>
              <a:cs typeface="华文细黑"/>
            </a:endParaRPr>
          </a:p>
          <a:p>
            <a:r>
              <a:rPr lang="en-US" sz="2800" b="1" dirty="0" smtClean="0">
                <a:solidFill>
                  <a:srgbClr val="000000"/>
                </a:solidFill>
              </a:rPr>
              <a:t>Application</a:t>
            </a:r>
            <a:r>
              <a:rPr lang="en-US" sz="2800" b="1" dirty="0">
                <a:solidFill>
                  <a:srgbClr val="000000"/>
                </a:solidFill>
              </a:rPr>
              <a:t>: GKCCCC Purpose </a:t>
            </a:r>
            <a:r>
              <a:rPr lang="en-US" sz="2800" b="1" dirty="0" smtClean="0">
                <a:solidFill>
                  <a:srgbClr val="000000"/>
                </a:solidFill>
              </a:rPr>
              <a:t>Statement. </a:t>
            </a:r>
            <a:endParaRPr lang="en-US" sz="2800" b="1" dirty="0">
              <a:solidFill>
                <a:srgbClr val="000000"/>
              </a:solidFill>
            </a:endParaRPr>
          </a:p>
        </p:txBody>
      </p:sp>
    </p:spTree>
    <p:extLst>
      <p:ext uri="{BB962C8B-B14F-4D97-AF65-F5344CB8AC3E}">
        <p14:creationId xmlns:p14="http://schemas.microsoft.com/office/powerpoint/2010/main" val="16381341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5-Point Star 11"/>
          <p:cNvSpPr/>
          <p:nvPr/>
        </p:nvSpPr>
        <p:spPr>
          <a:xfrm>
            <a:off x="1596226" y="1496948"/>
            <a:ext cx="5943421" cy="5268165"/>
          </a:xfrm>
          <a:prstGeom prst="star5">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a:p>
        </p:txBody>
      </p:sp>
      <p:sp>
        <p:nvSpPr>
          <p:cNvPr id="15" name="TextBox 14"/>
          <p:cNvSpPr txBox="1"/>
          <p:nvPr/>
        </p:nvSpPr>
        <p:spPr>
          <a:xfrm>
            <a:off x="2698096" y="3217146"/>
            <a:ext cx="1244085" cy="1323439"/>
          </a:xfrm>
          <a:prstGeom prst="rect">
            <a:avLst/>
          </a:prstGeom>
          <a:noFill/>
        </p:spPr>
        <p:txBody>
          <a:bodyPr wrap="square" rtlCol="0">
            <a:spAutoFit/>
          </a:bodyPr>
          <a:lstStyle/>
          <a:p>
            <a:r>
              <a:rPr lang="en-US" sz="8000" b="1" dirty="0">
                <a:solidFill>
                  <a:srgbClr val="0000FF"/>
                </a:solidFill>
              </a:rPr>
              <a:t>C</a:t>
            </a:r>
          </a:p>
        </p:txBody>
      </p:sp>
      <p:sp>
        <p:nvSpPr>
          <p:cNvPr id="16" name="TextBox 15"/>
          <p:cNvSpPr txBox="1"/>
          <p:nvPr/>
        </p:nvSpPr>
        <p:spPr>
          <a:xfrm>
            <a:off x="2987782" y="5106902"/>
            <a:ext cx="1244085" cy="1323439"/>
          </a:xfrm>
          <a:prstGeom prst="rect">
            <a:avLst/>
          </a:prstGeom>
          <a:noFill/>
        </p:spPr>
        <p:txBody>
          <a:bodyPr wrap="square" rtlCol="0">
            <a:spAutoFit/>
          </a:bodyPr>
          <a:lstStyle/>
          <a:p>
            <a:r>
              <a:rPr lang="en-US" sz="8000" b="1" dirty="0">
                <a:solidFill>
                  <a:srgbClr val="0000FF"/>
                </a:solidFill>
              </a:rPr>
              <a:t>C</a:t>
            </a:r>
          </a:p>
        </p:txBody>
      </p:sp>
      <p:sp>
        <p:nvSpPr>
          <p:cNvPr id="17" name="TextBox 16"/>
          <p:cNvSpPr txBox="1"/>
          <p:nvPr/>
        </p:nvSpPr>
        <p:spPr>
          <a:xfrm>
            <a:off x="5329637" y="5130174"/>
            <a:ext cx="1244085" cy="1323439"/>
          </a:xfrm>
          <a:prstGeom prst="rect">
            <a:avLst/>
          </a:prstGeom>
          <a:noFill/>
        </p:spPr>
        <p:txBody>
          <a:bodyPr wrap="square" rtlCol="0">
            <a:spAutoFit/>
          </a:bodyPr>
          <a:lstStyle/>
          <a:p>
            <a:r>
              <a:rPr lang="en-US" sz="8000" b="1" dirty="0">
                <a:solidFill>
                  <a:srgbClr val="0000FF"/>
                </a:solidFill>
              </a:rPr>
              <a:t>C</a:t>
            </a:r>
          </a:p>
        </p:txBody>
      </p:sp>
      <p:sp>
        <p:nvSpPr>
          <p:cNvPr id="18" name="TextBox 17"/>
          <p:cNvSpPr txBox="1"/>
          <p:nvPr/>
        </p:nvSpPr>
        <p:spPr>
          <a:xfrm>
            <a:off x="5552192" y="3217146"/>
            <a:ext cx="1244085" cy="1323439"/>
          </a:xfrm>
          <a:prstGeom prst="rect">
            <a:avLst/>
          </a:prstGeom>
          <a:noFill/>
        </p:spPr>
        <p:txBody>
          <a:bodyPr wrap="square" rtlCol="0">
            <a:spAutoFit/>
          </a:bodyPr>
          <a:lstStyle/>
          <a:p>
            <a:r>
              <a:rPr lang="en-US" sz="8000" b="1" dirty="0">
                <a:solidFill>
                  <a:srgbClr val="0000FF"/>
                </a:solidFill>
              </a:rPr>
              <a:t>C</a:t>
            </a:r>
          </a:p>
        </p:txBody>
      </p:sp>
      <p:sp>
        <p:nvSpPr>
          <p:cNvPr id="19" name="TextBox 18"/>
          <p:cNvSpPr txBox="1"/>
          <p:nvPr/>
        </p:nvSpPr>
        <p:spPr>
          <a:xfrm>
            <a:off x="4193284" y="1803360"/>
            <a:ext cx="1244085" cy="1323439"/>
          </a:xfrm>
          <a:prstGeom prst="rect">
            <a:avLst/>
          </a:prstGeom>
          <a:noFill/>
        </p:spPr>
        <p:txBody>
          <a:bodyPr wrap="square" rtlCol="0">
            <a:spAutoFit/>
          </a:bodyPr>
          <a:lstStyle/>
          <a:p>
            <a:r>
              <a:rPr lang="en-US" sz="8000" b="1" dirty="0" smtClean="0">
                <a:solidFill>
                  <a:srgbClr val="0000FF"/>
                </a:solidFill>
              </a:rPr>
              <a:t>K</a:t>
            </a:r>
            <a:endParaRPr lang="en-US" sz="8000" b="1" dirty="0">
              <a:solidFill>
                <a:srgbClr val="0000FF"/>
              </a:solidFill>
            </a:endParaRPr>
          </a:p>
        </p:txBody>
      </p:sp>
      <p:sp>
        <p:nvSpPr>
          <p:cNvPr id="22" name="TextBox 21"/>
          <p:cNvSpPr txBox="1"/>
          <p:nvPr/>
        </p:nvSpPr>
        <p:spPr>
          <a:xfrm>
            <a:off x="4241092" y="1152367"/>
            <a:ext cx="854186" cy="461665"/>
          </a:xfrm>
          <a:prstGeom prst="rect">
            <a:avLst/>
          </a:prstGeom>
          <a:noFill/>
        </p:spPr>
        <p:txBody>
          <a:bodyPr wrap="square" rtlCol="0">
            <a:spAutoFit/>
          </a:bodyPr>
          <a:lstStyle/>
          <a:p>
            <a:r>
              <a:rPr lang="en-US" sz="2400" b="1" dirty="0"/>
              <a:t>G</a:t>
            </a:r>
            <a:r>
              <a:rPr lang="en-US" sz="2400" b="1" dirty="0" smtClean="0"/>
              <a:t>#2</a:t>
            </a:r>
            <a:endParaRPr lang="en-US" sz="2400" b="1" dirty="0"/>
          </a:p>
        </p:txBody>
      </p:sp>
      <p:sp>
        <p:nvSpPr>
          <p:cNvPr id="13" name="TextBox 12"/>
          <p:cNvSpPr txBox="1"/>
          <p:nvPr/>
        </p:nvSpPr>
        <p:spPr>
          <a:xfrm>
            <a:off x="5184269" y="3087911"/>
            <a:ext cx="854186" cy="461665"/>
          </a:xfrm>
          <a:prstGeom prst="rect">
            <a:avLst/>
          </a:prstGeom>
          <a:noFill/>
        </p:spPr>
        <p:txBody>
          <a:bodyPr wrap="square" rtlCol="0">
            <a:spAutoFit/>
          </a:bodyPr>
          <a:lstStyle/>
          <a:p>
            <a:r>
              <a:rPr lang="en-US" sz="2400" b="1" dirty="0" smtClean="0">
                <a:solidFill>
                  <a:srgbClr val="FF0000"/>
                </a:solidFill>
              </a:rPr>
              <a:t>TP</a:t>
            </a:r>
            <a:r>
              <a:rPr lang="en-US" sz="2400" b="1" dirty="0" smtClean="0">
                <a:solidFill>
                  <a:srgbClr val="FF0000"/>
                </a:solidFill>
              </a:rPr>
              <a:t>#2</a:t>
            </a:r>
            <a:endParaRPr lang="en-US" sz="2400" b="1" dirty="0">
              <a:solidFill>
                <a:srgbClr val="FF0000"/>
              </a:solidFill>
            </a:endParaRPr>
          </a:p>
        </p:txBody>
      </p:sp>
      <p:sp>
        <p:nvSpPr>
          <p:cNvPr id="14" name="TextBox 13"/>
          <p:cNvSpPr txBox="1"/>
          <p:nvPr/>
        </p:nvSpPr>
        <p:spPr>
          <a:xfrm>
            <a:off x="7488848" y="3200213"/>
            <a:ext cx="854186" cy="461665"/>
          </a:xfrm>
          <a:prstGeom prst="rect">
            <a:avLst/>
          </a:prstGeom>
          <a:noFill/>
        </p:spPr>
        <p:txBody>
          <a:bodyPr wrap="square" rtlCol="0">
            <a:spAutoFit/>
          </a:bodyPr>
          <a:lstStyle/>
          <a:p>
            <a:r>
              <a:rPr lang="en-US" sz="2400" b="1" dirty="0" smtClean="0"/>
              <a:t>G</a:t>
            </a:r>
            <a:r>
              <a:rPr lang="en-US" sz="2400" b="1" dirty="0" smtClean="0"/>
              <a:t>#3</a:t>
            </a:r>
            <a:endParaRPr lang="en-US" sz="2400" b="1" dirty="0"/>
          </a:p>
        </p:txBody>
      </p:sp>
      <p:sp>
        <p:nvSpPr>
          <p:cNvPr id="21" name="TextBox 20"/>
          <p:cNvSpPr txBox="1"/>
          <p:nvPr/>
        </p:nvSpPr>
        <p:spPr>
          <a:xfrm>
            <a:off x="5729724" y="4574451"/>
            <a:ext cx="854186" cy="461665"/>
          </a:xfrm>
          <a:prstGeom prst="rect">
            <a:avLst/>
          </a:prstGeom>
          <a:noFill/>
        </p:spPr>
        <p:txBody>
          <a:bodyPr wrap="square" rtlCol="0">
            <a:spAutoFit/>
          </a:bodyPr>
          <a:lstStyle/>
          <a:p>
            <a:r>
              <a:rPr lang="en-US" sz="2400" b="1" dirty="0" smtClean="0">
                <a:solidFill>
                  <a:srgbClr val="FF0000"/>
                </a:solidFill>
              </a:rPr>
              <a:t>TP</a:t>
            </a:r>
            <a:r>
              <a:rPr lang="en-US" sz="2400" b="1" dirty="0" smtClean="0">
                <a:solidFill>
                  <a:srgbClr val="FF0000"/>
                </a:solidFill>
              </a:rPr>
              <a:t>#3</a:t>
            </a:r>
            <a:endParaRPr lang="en-US" sz="2400" b="1" dirty="0">
              <a:solidFill>
                <a:srgbClr val="FF0000"/>
              </a:solidFill>
            </a:endParaRPr>
          </a:p>
        </p:txBody>
      </p:sp>
      <p:sp>
        <p:nvSpPr>
          <p:cNvPr id="24" name="TextBox 23"/>
          <p:cNvSpPr txBox="1"/>
          <p:nvPr/>
        </p:nvSpPr>
        <p:spPr>
          <a:xfrm>
            <a:off x="6370526" y="6354247"/>
            <a:ext cx="854186" cy="461665"/>
          </a:xfrm>
          <a:prstGeom prst="rect">
            <a:avLst/>
          </a:prstGeom>
          <a:noFill/>
        </p:spPr>
        <p:txBody>
          <a:bodyPr wrap="square" rtlCol="0">
            <a:spAutoFit/>
          </a:bodyPr>
          <a:lstStyle/>
          <a:p>
            <a:r>
              <a:rPr lang="en-US" sz="2400" b="1" dirty="0"/>
              <a:t>G</a:t>
            </a:r>
            <a:r>
              <a:rPr lang="en-US" sz="2400" b="1" dirty="0" smtClean="0"/>
              <a:t>#4</a:t>
            </a:r>
            <a:endParaRPr lang="en-US" sz="2400" b="1" dirty="0"/>
          </a:p>
        </p:txBody>
      </p:sp>
      <p:sp>
        <p:nvSpPr>
          <p:cNvPr id="25" name="TextBox 24"/>
          <p:cNvSpPr txBox="1"/>
          <p:nvPr/>
        </p:nvSpPr>
        <p:spPr>
          <a:xfrm>
            <a:off x="4184659" y="5150191"/>
            <a:ext cx="854186" cy="461665"/>
          </a:xfrm>
          <a:prstGeom prst="rect">
            <a:avLst/>
          </a:prstGeom>
          <a:noFill/>
        </p:spPr>
        <p:txBody>
          <a:bodyPr wrap="square" rtlCol="0">
            <a:spAutoFit/>
          </a:bodyPr>
          <a:lstStyle/>
          <a:p>
            <a:r>
              <a:rPr lang="en-US" sz="2400" b="1" dirty="0" smtClean="0">
                <a:solidFill>
                  <a:srgbClr val="FF0000"/>
                </a:solidFill>
              </a:rPr>
              <a:t>TP</a:t>
            </a:r>
            <a:r>
              <a:rPr lang="en-US" sz="2400" b="1" dirty="0" smtClean="0">
                <a:solidFill>
                  <a:srgbClr val="FF0000"/>
                </a:solidFill>
              </a:rPr>
              <a:t>#4</a:t>
            </a:r>
            <a:endParaRPr lang="en-US" sz="2400" b="1" dirty="0">
              <a:solidFill>
                <a:srgbClr val="FF0000"/>
              </a:solidFill>
            </a:endParaRPr>
          </a:p>
        </p:txBody>
      </p:sp>
      <p:sp>
        <p:nvSpPr>
          <p:cNvPr id="26" name="TextBox 25"/>
          <p:cNvSpPr txBox="1"/>
          <p:nvPr/>
        </p:nvSpPr>
        <p:spPr>
          <a:xfrm>
            <a:off x="2965027" y="6421979"/>
            <a:ext cx="854186" cy="461665"/>
          </a:xfrm>
          <a:prstGeom prst="rect">
            <a:avLst/>
          </a:prstGeom>
          <a:noFill/>
        </p:spPr>
        <p:txBody>
          <a:bodyPr wrap="square" rtlCol="0">
            <a:spAutoFit/>
          </a:bodyPr>
          <a:lstStyle/>
          <a:p>
            <a:r>
              <a:rPr lang="en-US" sz="2400" b="1" dirty="0"/>
              <a:t>G</a:t>
            </a:r>
            <a:r>
              <a:rPr lang="en-US" sz="2400" b="1" dirty="0" smtClean="0"/>
              <a:t>#5</a:t>
            </a:r>
            <a:endParaRPr lang="en-US" sz="2400" b="1" dirty="0"/>
          </a:p>
        </p:txBody>
      </p:sp>
      <p:sp>
        <p:nvSpPr>
          <p:cNvPr id="27" name="TextBox 26"/>
          <p:cNvSpPr txBox="1"/>
          <p:nvPr/>
        </p:nvSpPr>
        <p:spPr>
          <a:xfrm>
            <a:off x="2588733" y="4569995"/>
            <a:ext cx="854186" cy="461665"/>
          </a:xfrm>
          <a:prstGeom prst="rect">
            <a:avLst/>
          </a:prstGeom>
          <a:noFill/>
        </p:spPr>
        <p:txBody>
          <a:bodyPr wrap="square" rtlCol="0">
            <a:spAutoFit/>
          </a:bodyPr>
          <a:lstStyle/>
          <a:p>
            <a:r>
              <a:rPr lang="en-US" sz="2400" b="1" dirty="0" smtClean="0">
                <a:solidFill>
                  <a:srgbClr val="FF0000"/>
                </a:solidFill>
              </a:rPr>
              <a:t>TP</a:t>
            </a:r>
            <a:r>
              <a:rPr lang="en-US" sz="2400" b="1" dirty="0" smtClean="0">
                <a:solidFill>
                  <a:srgbClr val="FF0000"/>
                </a:solidFill>
              </a:rPr>
              <a:t>#5</a:t>
            </a:r>
            <a:endParaRPr lang="en-US" sz="2400" b="1" dirty="0">
              <a:solidFill>
                <a:srgbClr val="FF0000"/>
              </a:solidFill>
            </a:endParaRPr>
          </a:p>
        </p:txBody>
      </p:sp>
      <p:sp>
        <p:nvSpPr>
          <p:cNvPr id="28" name="TextBox 27"/>
          <p:cNvSpPr txBox="1"/>
          <p:nvPr/>
        </p:nvSpPr>
        <p:spPr>
          <a:xfrm>
            <a:off x="966892" y="3217145"/>
            <a:ext cx="854186" cy="461665"/>
          </a:xfrm>
          <a:prstGeom prst="rect">
            <a:avLst/>
          </a:prstGeom>
          <a:noFill/>
        </p:spPr>
        <p:txBody>
          <a:bodyPr wrap="square" rtlCol="0">
            <a:spAutoFit/>
          </a:bodyPr>
          <a:lstStyle/>
          <a:p>
            <a:r>
              <a:rPr lang="en-US" sz="2400" b="1" dirty="0"/>
              <a:t>G</a:t>
            </a:r>
            <a:r>
              <a:rPr lang="en-US" sz="2400" b="1" dirty="0" smtClean="0"/>
              <a:t>#6</a:t>
            </a:r>
            <a:endParaRPr lang="en-US" sz="2400" b="1" dirty="0"/>
          </a:p>
        </p:txBody>
      </p:sp>
      <p:sp>
        <p:nvSpPr>
          <p:cNvPr id="29" name="TextBox 28"/>
          <p:cNvSpPr txBox="1"/>
          <p:nvPr/>
        </p:nvSpPr>
        <p:spPr>
          <a:xfrm>
            <a:off x="3140179" y="3087911"/>
            <a:ext cx="854186" cy="461665"/>
          </a:xfrm>
          <a:prstGeom prst="rect">
            <a:avLst/>
          </a:prstGeom>
          <a:noFill/>
        </p:spPr>
        <p:txBody>
          <a:bodyPr wrap="square" rtlCol="0">
            <a:spAutoFit/>
          </a:bodyPr>
          <a:lstStyle/>
          <a:p>
            <a:r>
              <a:rPr lang="en-US" sz="2400" b="1" dirty="0" smtClean="0">
                <a:solidFill>
                  <a:srgbClr val="FF0000"/>
                </a:solidFill>
              </a:rPr>
              <a:t>TP</a:t>
            </a:r>
            <a:r>
              <a:rPr lang="en-US" sz="2400" b="1" dirty="0" smtClean="0">
                <a:solidFill>
                  <a:srgbClr val="FF0000"/>
                </a:solidFill>
              </a:rPr>
              <a:t>#6</a:t>
            </a:r>
            <a:endParaRPr lang="en-US" sz="2400" b="1" dirty="0">
              <a:solidFill>
                <a:srgbClr val="FF0000"/>
              </a:solidFill>
            </a:endParaRPr>
          </a:p>
        </p:txBody>
      </p:sp>
      <p:cxnSp>
        <p:nvCxnSpPr>
          <p:cNvPr id="3" name="Straight Arrow Connector 2"/>
          <p:cNvCxnSpPr/>
          <p:nvPr/>
        </p:nvCxnSpPr>
        <p:spPr>
          <a:xfrm>
            <a:off x="4927599" y="2010186"/>
            <a:ext cx="374543" cy="100394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6056723" y="5173114"/>
            <a:ext cx="374543" cy="100394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a:off x="6183254" y="3316657"/>
            <a:ext cx="104145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1923569" y="3316657"/>
            <a:ext cx="104145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flipH="1">
            <a:off x="6455191" y="3835562"/>
            <a:ext cx="965925" cy="6348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flipV="1">
            <a:off x="4763799" y="5909734"/>
            <a:ext cx="965926" cy="58875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16" idx="2"/>
          </p:cNvCxnSpPr>
          <p:nvPr/>
        </p:nvCxnSpPr>
        <p:spPr>
          <a:xfrm flipH="1">
            <a:off x="3609825" y="5870395"/>
            <a:ext cx="778801" cy="55994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flipV="1">
            <a:off x="2690331" y="5173114"/>
            <a:ext cx="399049" cy="100394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3942181" y="3276045"/>
            <a:ext cx="191679" cy="3493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flipH="1" flipV="1">
            <a:off x="1821078" y="3852495"/>
            <a:ext cx="877018" cy="6348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 name="Oval 1"/>
          <p:cNvSpPr/>
          <p:nvPr/>
        </p:nvSpPr>
        <p:spPr>
          <a:xfrm>
            <a:off x="3710672" y="3582163"/>
            <a:ext cx="1678921" cy="1584961"/>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TextBox 35"/>
          <p:cNvSpPr txBox="1"/>
          <p:nvPr/>
        </p:nvSpPr>
        <p:spPr>
          <a:xfrm>
            <a:off x="4133860" y="3654970"/>
            <a:ext cx="1244085" cy="1323439"/>
          </a:xfrm>
          <a:prstGeom prst="rect">
            <a:avLst/>
          </a:prstGeom>
          <a:noFill/>
        </p:spPr>
        <p:txBody>
          <a:bodyPr wrap="square" rtlCol="0">
            <a:spAutoFit/>
          </a:bodyPr>
          <a:lstStyle/>
          <a:p>
            <a:r>
              <a:rPr lang="en-US" sz="8000" b="1" dirty="0">
                <a:solidFill>
                  <a:srgbClr val="0000FF"/>
                </a:solidFill>
              </a:rPr>
              <a:t>G</a:t>
            </a:r>
          </a:p>
        </p:txBody>
      </p:sp>
      <p:sp>
        <p:nvSpPr>
          <p:cNvPr id="5" name="TextBox 4"/>
          <p:cNvSpPr txBox="1"/>
          <p:nvPr/>
        </p:nvSpPr>
        <p:spPr>
          <a:xfrm>
            <a:off x="58273" y="-108190"/>
            <a:ext cx="9144000" cy="1384995"/>
          </a:xfrm>
          <a:prstGeom prst="rect">
            <a:avLst/>
          </a:prstGeom>
          <a:noFill/>
        </p:spPr>
        <p:txBody>
          <a:bodyPr wrap="square" rtlCol="0">
            <a:spAutoFit/>
          </a:bodyPr>
          <a:lstStyle/>
          <a:p>
            <a:pPr algn="ctr"/>
            <a:r>
              <a:rPr lang="en-US" sz="2800" b="1" dirty="0"/>
              <a:t>Greater Kansas City Chinese Christian Church </a:t>
            </a:r>
            <a:endParaRPr lang="en-US" sz="2800" b="1" dirty="0" smtClean="0"/>
          </a:p>
          <a:p>
            <a:pPr algn="ctr"/>
            <a:r>
              <a:rPr lang="en-US" sz="2800" b="1" dirty="0" smtClean="0"/>
              <a:t>(</a:t>
            </a:r>
            <a:r>
              <a:rPr lang="en-US" sz="2800" b="1" dirty="0"/>
              <a:t>GKCCCC) Purpose Statement</a:t>
            </a:r>
            <a:r>
              <a:rPr lang="en-US" sz="2800" b="1" dirty="0" smtClean="0"/>
              <a:t>:</a:t>
            </a:r>
          </a:p>
          <a:p>
            <a:pPr algn="ctr"/>
            <a:r>
              <a:rPr lang="en-US" sz="2800" b="1" dirty="0" smtClean="0">
                <a:solidFill>
                  <a:srgbClr val="FF0000"/>
                </a:solidFill>
              </a:rPr>
              <a:t> </a:t>
            </a:r>
            <a:r>
              <a:rPr lang="en-US" sz="2800" b="1" dirty="0">
                <a:solidFill>
                  <a:srgbClr val="FF0000"/>
                </a:solidFill>
                <a:latin typeface="华文细黑"/>
                <a:ea typeface="华文细黑"/>
                <a:cs typeface="华文细黑"/>
              </a:rPr>
              <a:t>堪城华人基督教会</a:t>
            </a:r>
            <a:r>
              <a:rPr lang="zh-CN" altLang="en-US" sz="2800" b="1" dirty="0">
                <a:solidFill>
                  <a:srgbClr val="FF0000"/>
                </a:solidFill>
                <a:latin typeface="华文细黑"/>
                <a:ea typeface="华文细黑"/>
                <a:cs typeface="华文细黑"/>
              </a:rPr>
              <a:t>的宗旨声明</a:t>
            </a:r>
            <a:r>
              <a:rPr lang="zh-CN" altLang="en-US" sz="2800" b="1" dirty="0" smtClean="0">
                <a:solidFill>
                  <a:srgbClr val="FF0000"/>
                </a:solidFill>
                <a:latin typeface="华文细黑"/>
                <a:ea typeface="华文细黑"/>
                <a:cs typeface="华文细黑"/>
              </a:rPr>
              <a:t>：</a:t>
            </a:r>
            <a:endParaRPr lang="en-US" sz="2800" b="1" dirty="0">
              <a:solidFill>
                <a:srgbClr val="FF0000"/>
              </a:solidFill>
              <a:latin typeface="华文细黑"/>
              <a:ea typeface="华文细黑"/>
              <a:cs typeface="华文细黑"/>
            </a:endParaRPr>
          </a:p>
        </p:txBody>
      </p:sp>
      <p:sp>
        <p:nvSpPr>
          <p:cNvPr id="38" name="TextBox 37"/>
          <p:cNvSpPr txBox="1"/>
          <p:nvPr/>
        </p:nvSpPr>
        <p:spPr>
          <a:xfrm>
            <a:off x="4165268" y="2817170"/>
            <a:ext cx="854186" cy="461665"/>
          </a:xfrm>
          <a:prstGeom prst="rect">
            <a:avLst/>
          </a:prstGeom>
          <a:noFill/>
        </p:spPr>
        <p:txBody>
          <a:bodyPr wrap="square" rtlCol="0">
            <a:spAutoFit/>
          </a:bodyPr>
          <a:lstStyle/>
          <a:p>
            <a:r>
              <a:rPr lang="en-US" sz="2400" b="1" dirty="0" smtClean="0">
                <a:solidFill>
                  <a:srgbClr val="FF0000"/>
                </a:solidFill>
              </a:rPr>
              <a:t>TP#1</a:t>
            </a:r>
            <a:endParaRPr lang="en-US" sz="2400" b="1" dirty="0">
              <a:solidFill>
                <a:srgbClr val="FF0000"/>
              </a:solidFill>
            </a:endParaRPr>
          </a:p>
        </p:txBody>
      </p:sp>
      <p:sp>
        <p:nvSpPr>
          <p:cNvPr id="40" name="TextBox 39"/>
          <p:cNvSpPr txBox="1"/>
          <p:nvPr/>
        </p:nvSpPr>
        <p:spPr>
          <a:xfrm>
            <a:off x="4235578" y="3557518"/>
            <a:ext cx="854186" cy="461665"/>
          </a:xfrm>
          <a:prstGeom prst="rect">
            <a:avLst/>
          </a:prstGeom>
          <a:noFill/>
        </p:spPr>
        <p:txBody>
          <a:bodyPr wrap="square" rtlCol="0">
            <a:spAutoFit/>
          </a:bodyPr>
          <a:lstStyle/>
          <a:p>
            <a:r>
              <a:rPr lang="en-US" sz="2400" b="1" dirty="0" smtClean="0"/>
              <a:t>G</a:t>
            </a:r>
            <a:r>
              <a:rPr lang="en-US" sz="2400" b="1" dirty="0" smtClean="0"/>
              <a:t>#1</a:t>
            </a:r>
            <a:endParaRPr lang="en-US" sz="2400" b="1" dirty="0"/>
          </a:p>
        </p:txBody>
      </p:sp>
      <p:cxnSp>
        <p:nvCxnSpPr>
          <p:cNvPr id="42" name="Straight Arrow Connector 41"/>
          <p:cNvCxnSpPr/>
          <p:nvPr/>
        </p:nvCxnSpPr>
        <p:spPr>
          <a:xfrm flipV="1">
            <a:off x="4530574" y="3164715"/>
            <a:ext cx="0" cy="35852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9459529"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(6)</a:t>
            </a:r>
            <a:endParaRPr lang="en-US" sz="2800" dirty="0">
              <a:solidFill>
                <a:srgbClr val="0000FF"/>
              </a:solidFill>
              <a:latin typeface="Times"/>
              <a:cs typeface="Times"/>
            </a:endParaRPr>
          </a:p>
        </p:txBody>
      </p:sp>
    </p:spTree>
    <p:extLst>
      <p:ext uri="{BB962C8B-B14F-4D97-AF65-F5344CB8AC3E}">
        <p14:creationId xmlns:p14="http://schemas.microsoft.com/office/powerpoint/2010/main" val="14686239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2677656"/>
          </a:xfrm>
          <a:prstGeom prst="rect">
            <a:avLst/>
          </a:prstGeom>
          <a:noFill/>
        </p:spPr>
        <p:txBody>
          <a:bodyPr wrap="square" rtlCol="0">
            <a:spAutoFit/>
          </a:bodyPr>
          <a:lstStyle/>
          <a:p>
            <a:r>
              <a:rPr lang="en-US" sz="2800" b="1" dirty="0" smtClean="0">
                <a:latin typeface="Arial Narrow"/>
                <a:cs typeface="Arial Narrow"/>
              </a:rPr>
              <a:t>The purpose of the Greater Kansas City Chinese Christian Church </a:t>
            </a:r>
            <a:r>
              <a:rPr lang="en-US" sz="2800" b="1" dirty="0" smtClean="0">
                <a:solidFill>
                  <a:srgbClr val="0000FF"/>
                </a:solidFill>
                <a:latin typeface="Arial Narrow"/>
                <a:cs typeface="Arial Narrow"/>
              </a:rPr>
              <a:t>(GKCCCC) </a:t>
            </a:r>
            <a:r>
              <a:rPr lang="en-US" sz="2800" b="1" dirty="0" smtClean="0">
                <a:latin typeface="Arial Narrow"/>
                <a:cs typeface="Arial Narrow"/>
              </a:rPr>
              <a:t>is to seek </a:t>
            </a:r>
            <a:r>
              <a:rPr lang="en-US" sz="2800" b="1" dirty="0" smtClean="0">
                <a:solidFill>
                  <a:srgbClr val="0000FF"/>
                </a:solidFill>
                <a:latin typeface="Arial Narrow"/>
                <a:cs typeface="Arial Narrow"/>
              </a:rPr>
              <a:t>G</a:t>
            </a:r>
            <a:r>
              <a:rPr lang="en-US" sz="2800" b="1" dirty="0" smtClean="0">
                <a:latin typeface="Arial Narrow"/>
                <a:cs typeface="Arial Narrow"/>
              </a:rPr>
              <a:t>od and his </a:t>
            </a:r>
            <a:r>
              <a:rPr lang="en-US" sz="2800" b="1" dirty="0" smtClean="0">
                <a:solidFill>
                  <a:srgbClr val="0000FF"/>
                </a:solidFill>
                <a:latin typeface="Arial Narrow"/>
                <a:cs typeface="Arial Narrow"/>
              </a:rPr>
              <a:t>K</a:t>
            </a:r>
            <a:r>
              <a:rPr lang="en-US" sz="2800" b="1" dirty="0" smtClean="0">
                <a:latin typeface="Arial Narrow"/>
                <a:cs typeface="Arial Narrow"/>
              </a:rPr>
              <a:t>ingdom, </a:t>
            </a:r>
            <a:r>
              <a:rPr lang="en-US" sz="2800" b="1" dirty="0" smtClean="0">
                <a:solidFill>
                  <a:srgbClr val="0000FF"/>
                </a:solidFill>
                <a:latin typeface="Arial Narrow"/>
                <a:cs typeface="Arial Narrow"/>
              </a:rPr>
              <a:t>C</a:t>
            </a:r>
            <a:r>
              <a:rPr lang="en-US" sz="2800" b="1" dirty="0" smtClean="0">
                <a:latin typeface="Arial Narrow"/>
                <a:cs typeface="Arial Narrow"/>
              </a:rPr>
              <a:t>onnect with God, </a:t>
            </a:r>
            <a:r>
              <a:rPr lang="en-US" sz="2800" b="1" dirty="0" smtClean="0">
                <a:solidFill>
                  <a:srgbClr val="0000FF"/>
                </a:solidFill>
                <a:latin typeface="Arial Narrow"/>
                <a:cs typeface="Arial Narrow"/>
              </a:rPr>
              <a:t>C</a:t>
            </a:r>
            <a:r>
              <a:rPr lang="en-US" sz="2800" b="1" dirty="0" smtClean="0">
                <a:latin typeface="Arial Narrow"/>
                <a:cs typeface="Arial Narrow"/>
              </a:rPr>
              <a:t>onnect with others, </a:t>
            </a:r>
            <a:r>
              <a:rPr lang="en-US" sz="2800" b="1" dirty="0" smtClean="0">
                <a:solidFill>
                  <a:srgbClr val="0000FF"/>
                </a:solidFill>
                <a:latin typeface="Arial Narrow"/>
                <a:cs typeface="Arial Narrow"/>
              </a:rPr>
              <a:t>C</a:t>
            </a:r>
            <a:r>
              <a:rPr lang="en-US" sz="2800" b="1" dirty="0" smtClean="0">
                <a:latin typeface="Arial Narrow"/>
                <a:cs typeface="Arial Narrow"/>
              </a:rPr>
              <a:t>onnect with missions and </a:t>
            </a:r>
            <a:r>
              <a:rPr lang="en-US" sz="2800" b="1" dirty="0" smtClean="0">
                <a:solidFill>
                  <a:srgbClr val="0000FF"/>
                </a:solidFill>
                <a:latin typeface="Arial Narrow"/>
                <a:cs typeface="Arial Narrow"/>
              </a:rPr>
              <a:t>C</a:t>
            </a:r>
            <a:r>
              <a:rPr lang="en-US" sz="2800" b="1" dirty="0" smtClean="0">
                <a:latin typeface="Arial Narrow"/>
                <a:cs typeface="Arial Narrow"/>
              </a:rPr>
              <a:t>onnect with ministry. </a:t>
            </a:r>
          </a:p>
          <a:p>
            <a:r>
              <a:rPr lang="zh-CN" altLang="en-US" sz="2800" b="1" dirty="0" smtClean="0">
                <a:solidFill>
                  <a:srgbClr val="FF0000"/>
                </a:solidFill>
                <a:latin typeface="Arial Narrow"/>
                <a:ea typeface="华文细黑"/>
                <a:cs typeface="Arial Narrow"/>
              </a:rPr>
              <a:t>堪城华人基督教会的目标是寻求神和祂的国，与神连接，与他人连接，与</a:t>
            </a:r>
            <a:r>
              <a:rPr lang="en-US" sz="2800" b="1" dirty="0" smtClean="0">
                <a:solidFill>
                  <a:srgbClr val="FF0000"/>
                </a:solidFill>
                <a:latin typeface="Arial Narrow"/>
                <a:ea typeface="华文细黑"/>
                <a:cs typeface="Arial Narrow"/>
              </a:rPr>
              <a:t>宣教连接</a:t>
            </a:r>
            <a:r>
              <a:rPr lang="zh-CN" altLang="en-US" sz="2800" b="1" dirty="0" smtClean="0">
                <a:solidFill>
                  <a:srgbClr val="FF0000"/>
                </a:solidFill>
                <a:latin typeface="Arial Narrow"/>
                <a:ea typeface="华文细黑"/>
                <a:cs typeface="Arial Narrow"/>
              </a:rPr>
              <a:t>以及与</a:t>
            </a:r>
            <a:r>
              <a:rPr lang="en-US" sz="2800" b="1" dirty="0" smtClean="0">
                <a:solidFill>
                  <a:srgbClr val="FF0000"/>
                </a:solidFill>
                <a:latin typeface="Arial Narrow"/>
                <a:ea typeface="华文细黑"/>
                <a:cs typeface="Arial Narrow"/>
              </a:rPr>
              <a:t>事</a:t>
            </a:r>
            <a:r>
              <a:rPr lang="en-US" sz="2800" b="1" dirty="0">
                <a:solidFill>
                  <a:srgbClr val="FF0000"/>
                </a:solidFill>
                <a:latin typeface="Arial Narrow"/>
                <a:ea typeface="华文细黑"/>
                <a:cs typeface="Arial Narrow"/>
              </a:rPr>
              <a:t>工</a:t>
            </a:r>
            <a:r>
              <a:rPr lang="en-US" sz="2800" b="1" dirty="0" smtClean="0">
                <a:solidFill>
                  <a:srgbClr val="FF0000"/>
                </a:solidFill>
                <a:latin typeface="Arial Narrow"/>
                <a:ea typeface="华文细黑"/>
                <a:cs typeface="Arial Narrow"/>
              </a:rPr>
              <a:t>连接</a:t>
            </a:r>
            <a:r>
              <a:rPr lang="zh-CN" altLang="en-US" sz="2800" b="1" dirty="0" smtClean="0">
                <a:solidFill>
                  <a:srgbClr val="FF0000"/>
                </a:solidFill>
                <a:latin typeface="Arial Narrow"/>
                <a:cs typeface="Arial Narrow"/>
              </a:rPr>
              <a:t>。</a:t>
            </a:r>
            <a:endParaRPr lang="en-US" sz="2800" b="1" dirty="0">
              <a:solidFill>
                <a:srgbClr val="FF0000"/>
              </a:solidFill>
              <a:latin typeface="Arial Narrow"/>
              <a:cs typeface="Arial Narrow"/>
            </a:endParaRPr>
          </a:p>
        </p:txBody>
      </p:sp>
      <p:pic>
        <p:nvPicPr>
          <p:cNvPr id="4" name="Picture 3" descr="Screen Shot 2016-07-30 at 9.50.2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4133" y="2890446"/>
            <a:ext cx="4889500" cy="3721100"/>
          </a:xfrm>
          <a:prstGeom prst="rect">
            <a:avLst/>
          </a:prstGeom>
        </p:spPr>
      </p:pic>
      <p:sp>
        <p:nvSpPr>
          <p:cNvPr id="38" name="TextBox 37"/>
          <p:cNvSpPr txBox="1"/>
          <p:nvPr/>
        </p:nvSpPr>
        <p:spPr>
          <a:xfrm>
            <a:off x="8587544"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(7)</a:t>
            </a:r>
            <a:endParaRPr lang="en-US" sz="2800" dirty="0">
              <a:solidFill>
                <a:srgbClr val="0000FF"/>
              </a:solidFill>
              <a:latin typeface="Times"/>
              <a:cs typeface="Times"/>
            </a:endParaRPr>
          </a:p>
        </p:txBody>
      </p:sp>
    </p:spTree>
    <p:extLst>
      <p:ext uri="{BB962C8B-B14F-4D97-AF65-F5344CB8AC3E}">
        <p14:creationId xmlns:p14="http://schemas.microsoft.com/office/powerpoint/2010/main" val="316822298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73891"/>
            <a:ext cx="9144000" cy="1815882"/>
          </a:xfrm>
          <a:prstGeom prst="rect">
            <a:avLst/>
          </a:prstGeom>
          <a:noFill/>
        </p:spPr>
        <p:txBody>
          <a:bodyPr wrap="square" rtlCol="0">
            <a:spAutoFit/>
          </a:bodyPr>
          <a:lstStyle/>
          <a:p>
            <a:r>
              <a:rPr lang="en-US" sz="2800" b="1" dirty="0">
                <a:latin typeface="Arial Narrow"/>
                <a:cs typeface="Arial Narrow"/>
              </a:rPr>
              <a:t>Goals and Turning Points to fulfilling the purpose of GKCCCC: </a:t>
            </a:r>
            <a:r>
              <a:rPr lang="en-US" sz="2800" dirty="0">
                <a:latin typeface="Arial Narrow"/>
                <a:cs typeface="Arial Narrow"/>
              </a:rPr>
              <a:t>Shine like stars in the sky. (Phil.2:15b)</a:t>
            </a:r>
          </a:p>
          <a:p>
            <a:r>
              <a:rPr lang="en-US" sz="2800" b="1" dirty="0">
                <a:solidFill>
                  <a:srgbClr val="FF0000"/>
                </a:solidFill>
                <a:latin typeface="华文细黑"/>
                <a:ea typeface="华文细黑"/>
                <a:cs typeface="华文细黑"/>
              </a:rPr>
              <a:t>堪城华人基督教会成就其宗旨的目标和转点：“</a:t>
            </a:r>
            <a:r>
              <a:rPr lang="zh-CN" altLang="en-US" sz="2800" dirty="0" smtClean="0">
                <a:solidFill>
                  <a:srgbClr val="FF0000"/>
                </a:solidFill>
                <a:latin typeface="华文细黑"/>
                <a:ea typeface="华文细黑"/>
                <a:cs typeface="华文细黑"/>
              </a:rPr>
              <a:t>好</a:t>
            </a:r>
            <a:r>
              <a:rPr lang="en-US" sz="2800" dirty="0" smtClean="0">
                <a:solidFill>
                  <a:srgbClr val="FF0000"/>
                </a:solidFill>
                <a:latin typeface="华文细黑"/>
                <a:ea typeface="华文细黑"/>
                <a:cs typeface="华文细黑"/>
              </a:rPr>
              <a:t>像明光</a:t>
            </a:r>
            <a:r>
              <a:rPr lang="en-US" sz="2800" dirty="0" smtClean="0">
                <a:solidFill>
                  <a:srgbClr val="FF0000"/>
                </a:solidFill>
                <a:latin typeface="华文细黑"/>
                <a:ea typeface="华文细黑"/>
                <a:cs typeface="华文细黑"/>
              </a:rPr>
              <a:t>照耀</a:t>
            </a:r>
            <a:r>
              <a:rPr lang="zh-CN" altLang="en-US" sz="2800" dirty="0" smtClean="0">
                <a:solidFill>
                  <a:srgbClr val="FF0000"/>
                </a:solidFill>
                <a:latin typeface="华文细黑"/>
                <a:ea typeface="华文细黑"/>
                <a:cs typeface="华文细黑"/>
              </a:rPr>
              <a:t>。</a:t>
            </a:r>
            <a:r>
              <a:rPr lang="en-US" sz="2800" dirty="0" smtClean="0">
                <a:solidFill>
                  <a:srgbClr val="FF0000"/>
                </a:solidFill>
                <a:latin typeface="华文细黑"/>
                <a:ea typeface="华文细黑"/>
                <a:cs typeface="华文细黑"/>
              </a:rPr>
              <a:t>”</a:t>
            </a:r>
            <a:r>
              <a:rPr lang="en-US" sz="2800" dirty="0">
                <a:solidFill>
                  <a:srgbClr val="FF0000"/>
                </a:solidFill>
                <a:latin typeface="华文细黑"/>
                <a:ea typeface="华文细黑"/>
                <a:cs typeface="华文细黑"/>
              </a:rPr>
              <a:t>(</a:t>
            </a:r>
            <a:r>
              <a:rPr lang="en-US" sz="2800" dirty="0" smtClean="0">
                <a:solidFill>
                  <a:srgbClr val="FF0000"/>
                </a:solidFill>
                <a:latin typeface="华文细黑"/>
                <a:ea typeface="华文细黑"/>
                <a:cs typeface="华文细黑"/>
              </a:rPr>
              <a:t>腓立比書2</a:t>
            </a:r>
            <a:r>
              <a:rPr lang="en-US" sz="2800" dirty="0">
                <a:solidFill>
                  <a:srgbClr val="FF0000"/>
                </a:solidFill>
                <a:latin typeface="华文细黑"/>
                <a:ea typeface="华文细黑"/>
                <a:cs typeface="华文细黑"/>
              </a:rPr>
              <a:t>:15b)</a:t>
            </a:r>
          </a:p>
        </p:txBody>
      </p:sp>
      <p:pic>
        <p:nvPicPr>
          <p:cNvPr id="38" name="Picture 37" descr="Screen Shot 2016-07-30 at 9.50.2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4133" y="2890446"/>
            <a:ext cx="4889500" cy="3721100"/>
          </a:xfrm>
          <a:prstGeom prst="rect">
            <a:avLst/>
          </a:prstGeom>
        </p:spPr>
      </p:pic>
      <p:sp>
        <p:nvSpPr>
          <p:cNvPr id="40" name="TextBox 39"/>
          <p:cNvSpPr txBox="1"/>
          <p:nvPr/>
        </p:nvSpPr>
        <p:spPr>
          <a:xfrm>
            <a:off x="8587544"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(8)</a:t>
            </a:r>
            <a:endParaRPr lang="en-US" sz="2800" dirty="0">
              <a:solidFill>
                <a:srgbClr val="0000FF"/>
              </a:solidFill>
              <a:latin typeface="Times"/>
              <a:cs typeface="Times"/>
            </a:endParaRPr>
          </a:p>
        </p:txBody>
      </p:sp>
    </p:spTree>
    <p:extLst>
      <p:ext uri="{BB962C8B-B14F-4D97-AF65-F5344CB8AC3E}">
        <p14:creationId xmlns:p14="http://schemas.microsoft.com/office/powerpoint/2010/main" val="32380873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2488955"/>
            <a:ext cx="9144000" cy="4401205"/>
          </a:xfrm>
          <a:prstGeom prst="rect">
            <a:avLst/>
          </a:prstGeom>
          <a:noFill/>
        </p:spPr>
        <p:txBody>
          <a:bodyPr wrap="square" rtlCol="0">
            <a:spAutoFit/>
          </a:bodyPr>
          <a:lstStyle/>
          <a:p>
            <a:r>
              <a:rPr lang="en-US" sz="2800" b="1" dirty="0">
                <a:latin typeface="Arial Narrow"/>
                <a:ea typeface="华文细黑"/>
                <a:cs typeface="Arial Narrow"/>
              </a:rPr>
              <a:t>G=G#1—1st Goal</a:t>
            </a:r>
            <a:r>
              <a:rPr lang="en-US" sz="2800" dirty="0">
                <a:latin typeface="Arial Narrow"/>
                <a:ea typeface="华文细黑"/>
                <a:cs typeface="Arial Narrow"/>
              </a:rPr>
              <a:t> is to seek God. “You will seek me and find me when you seek me with all your heart.”(Jeremiah 29:13)</a:t>
            </a:r>
          </a:p>
          <a:p>
            <a:r>
              <a:rPr lang="en-US" sz="2800" b="1" dirty="0">
                <a:solidFill>
                  <a:srgbClr val="FF0000"/>
                </a:solidFill>
                <a:latin typeface="Arial Narrow"/>
                <a:ea typeface="华文细黑"/>
                <a:cs typeface="Arial Narrow"/>
              </a:rPr>
              <a:t>第一个目标</a:t>
            </a:r>
            <a:r>
              <a:rPr lang="en-US" sz="2800" dirty="0">
                <a:solidFill>
                  <a:srgbClr val="FF0000"/>
                </a:solidFill>
                <a:latin typeface="Arial Narrow"/>
                <a:ea typeface="华文细黑"/>
                <a:cs typeface="Arial Narrow"/>
              </a:rPr>
              <a:t>是寻求神。“你 们 寻 求 我 ， 若 专 心 寻 求 我 ， 就 必 寻 见 。” （</a:t>
            </a:r>
            <a:r>
              <a:rPr lang="zh-CN" altLang="en-US" sz="2800" dirty="0">
                <a:solidFill>
                  <a:srgbClr val="FF0000"/>
                </a:solidFill>
                <a:latin typeface="Arial Narrow"/>
                <a:ea typeface="华文细黑"/>
                <a:cs typeface="Arial Narrow"/>
              </a:rPr>
              <a:t>耶利米书</a:t>
            </a:r>
            <a:r>
              <a:rPr lang="en-US" sz="2800" dirty="0">
                <a:solidFill>
                  <a:srgbClr val="FF0000"/>
                </a:solidFill>
                <a:latin typeface="Arial Narrow"/>
                <a:ea typeface="华文细黑"/>
                <a:cs typeface="Arial Narrow"/>
              </a:rPr>
              <a:t>29:13）</a:t>
            </a:r>
          </a:p>
          <a:p>
            <a:r>
              <a:rPr lang="en-US" sz="2800" dirty="0">
                <a:latin typeface="Arial Narrow"/>
                <a:ea typeface="华文细黑"/>
                <a:cs typeface="Arial Narrow"/>
              </a:rPr>
              <a:t>TP#1—1st Turning Point is to put God first. “So whether you eat or drink or whatever you do, do it all for the glory of God.” (1Corinthians 10:31) [Entry comes by seeking and praying to God].</a:t>
            </a:r>
          </a:p>
          <a:p>
            <a:r>
              <a:rPr lang="en-US" sz="2800" dirty="0">
                <a:solidFill>
                  <a:srgbClr val="FF0000"/>
                </a:solidFill>
                <a:latin typeface="Arial Narrow"/>
                <a:ea typeface="华文细黑"/>
                <a:cs typeface="Arial Narrow"/>
              </a:rPr>
              <a:t>第一个转点是</a:t>
            </a:r>
            <a:r>
              <a:rPr lang="zh-CN" altLang="en-US" sz="2800" dirty="0">
                <a:solidFill>
                  <a:srgbClr val="FF0000"/>
                </a:solidFill>
                <a:latin typeface="Arial Narrow"/>
                <a:ea typeface="华文细黑"/>
                <a:cs typeface="Arial Narrow"/>
              </a:rPr>
              <a:t>把神放在第一位</a:t>
            </a:r>
            <a:r>
              <a:rPr lang="en-US" sz="2800" dirty="0">
                <a:solidFill>
                  <a:srgbClr val="FF0000"/>
                </a:solidFill>
                <a:latin typeface="Arial Narrow"/>
                <a:ea typeface="华文细黑"/>
                <a:cs typeface="Arial Narrow"/>
              </a:rPr>
              <a:t>。“所 以 ， 你 们 或 吃 或 喝 ， 无 论 做 甚 麽 ， 都 要 为 荣 耀 神 而 行 。”（</a:t>
            </a:r>
            <a:r>
              <a:rPr lang="zh-CN" altLang="en-US" sz="2800" dirty="0">
                <a:solidFill>
                  <a:srgbClr val="FF0000"/>
                </a:solidFill>
                <a:latin typeface="Arial Narrow"/>
                <a:ea typeface="华文细黑"/>
                <a:cs typeface="Arial Narrow"/>
              </a:rPr>
              <a:t>哥林多后书</a:t>
            </a:r>
            <a:r>
              <a:rPr lang="en-US" sz="2800" dirty="0">
                <a:solidFill>
                  <a:srgbClr val="FF0000"/>
                </a:solidFill>
                <a:latin typeface="Arial Narrow"/>
                <a:ea typeface="华文细黑"/>
                <a:cs typeface="Arial Narrow"/>
              </a:rPr>
              <a:t>10:31）［入口是藉着</a:t>
            </a:r>
            <a:r>
              <a:rPr lang="zh-CN" altLang="en-US" sz="2800" dirty="0">
                <a:solidFill>
                  <a:srgbClr val="FF0000"/>
                </a:solidFill>
                <a:latin typeface="Arial Narrow"/>
                <a:ea typeface="华文细黑"/>
                <a:cs typeface="Arial Narrow"/>
              </a:rPr>
              <a:t>向神</a:t>
            </a:r>
            <a:r>
              <a:rPr lang="en-US" sz="2800" dirty="0">
                <a:solidFill>
                  <a:srgbClr val="FF0000"/>
                </a:solidFill>
                <a:latin typeface="Arial Narrow"/>
                <a:ea typeface="华文细黑"/>
                <a:cs typeface="Arial Narrow"/>
              </a:rPr>
              <a:t>寻求和</a:t>
            </a:r>
            <a:r>
              <a:rPr lang="zh-CN" altLang="en-US" sz="2800" dirty="0">
                <a:solidFill>
                  <a:srgbClr val="FF0000"/>
                </a:solidFill>
                <a:latin typeface="Arial Narrow"/>
                <a:ea typeface="华文细黑"/>
                <a:cs typeface="Arial Narrow"/>
              </a:rPr>
              <a:t>祈求</a:t>
            </a:r>
            <a:r>
              <a:rPr lang="en-US" sz="2800" dirty="0">
                <a:solidFill>
                  <a:srgbClr val="FF0000"/>
                </a:solidFill>
                <a:latin typeface="Arial Narrow"/>
                <a:ea typeface="华文细黑"/>
                <a:cs typeface="Arial Narrow"/>
              </a:rPr>
              <a:t>] 。</a:t>
            </a:r>
          </a:p>
        </p:txBody>
      </p:sp>
      <p:pic>
        <p:nvPicPr>
          <p:cNvPr id="4" name="Picture 3" descr="Screen Shot 2016-07-30 at 9.50.2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7934" y="18478"/>
            <a:ext cx="3246190" cy="2470477"/>
          </a:xfrm>
          <a:prstGeom prst="rect">
            <a:avLst/>
          </a:prstGeom>
        </p:spPr>
      </p:pic>
      <p:sp>
        <p:nvSpPr>
          <p:cNvPr id="5" name="TextBox 4"/>
          <p:cNvSpPr txBox="1"/>
          <p:nvPr/>
        </p:nvSpPr>
        <p:spPr>
          <a:xfrm>
            <a:off x="8587544" y="6316060"/>
            <a:ext cx="1101818" cy="523220"/>
          </a:xfrm>
          <a:prstGeom prst="rect">
            <a:avLst/>
          </a:prstGeom>
          <a:noFill/>
        </p:spPr>
        <p:txBody>
          <a:bodyPr wrap="square" rtlCol="0">
            <a:spAutoFit/>
          </a:bodyPr>
          <a:lstStyle/>
          <a:p>
            <a:r>
              <a:rPr lang="en-US" altLang="zh-CN" sz="2800" dirty="0" smtClean="0">
                <a:solidFill>
                  <a:srgbClr val="0000FF"/>
                </a:solidFill>
                <a:latin typeface="Times"/>
                <a:cs typeface="Times"/>
              </a:rPr>
              <a:t>(9)</a:t>
            </a:r>
            <a:endParaRPr lang="en-US" sz="2800" dirty="0">
              <a:solidFill>
                <a:srgbClr val="0000FF"/>
              </a:solidFill>
              <a:latin typeface="Times"/>
              <a:cs typeface="Times"/>
            </a:endParaRPr>
          </a:p>
        </p:txBody>
      </p:sp>
    </p:spTree>
    <p:extLst>
      <p:ext uri="{BB962C8B-B14F-4D97-AF65-F5344CB8AC3E}">
        <p14:creationId xmlns:p14="http://schemas.microsoft.com/office/powerpoint/2010/main" val="70789080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5061</TotalTime>
  <Words>2735</Words>
  <Application>Microsoft Macintosh PowerPoint</Application>
  <PresentationFormat>On-screen Show (4:3)</PresentationFormat>
  <Paragraphs>191</Paragraphs>
  <Slides>23</Slides>
  <Notes>5</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Kansas City Baptist Temple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Hart</dc:creator>
  <cp:lastModifiedBy>Gary Hart</cp:lastModifiedBy>
  <cp:revision>91</cp:revision>
  <cp:lastPrinted>2016-07-31T03:52:23Z</cp:lastPrinted>
  <dcterms:created xsi:type="dcterms:W3CDTF">2016-02-20T15:39:29Z</dcterms:created>
  <dcterms:modified xsi:type="dcterms:W3CDTF">2016-07-31T04:08:14Z</dcterms:modified>
</cp:coreProperties>
</file>