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48A1-D96E-194E-A456-4CC70FB8C113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BB15E-1FFC-5140-A5E1-72FEDEDA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FF8B-BD77-C040-B157-80E866760AD0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8" y="18799"/>
            <a:ext cx="9014330" cy="3924433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主日：二月二十一日</a:t>
            </a:r>
            <a:endParaRPr lang="en-US" altLang="zh-CN" sz="40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何礼义牧师</a:t>
            </a:r>
            <a:endParaRPr lang="en-US" sz="4000" b="1" dirty="0" smtClean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4000" b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题目：</a:t>
            </a:r>
            <a:r>
              <a:rPr lang="en-US" sz="4000" b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一个</a:t>
            </a:r>
            <a:r>
              <a:rPr lang="en-US" sz="4000" b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异象有建造的积木。</a:t>
            </a:r>
          </a:p>
          <a:p>
            <a:r>
              <a:rPr lang="zh-CN" altLang="en-US" sz="4000" b="1" dirty="0" smtClean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经文：</a:t>
            </a:r>
            <a:r>
              <a:rPr lang="zh-TW" altLang="en-US" sz="4000" b="1" dirty="0" smtClean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尼希米记</a:t>
            </a:r>
            <a:r>
              <a:rPr lang="en-US" altLang="zh-TW" sz="4000" b="1" dirty="0" smtClean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 2</a:t>
            </a:r>
            <a:r>
              <a:rPr lang="en-US" altLang="zh-TW" sz="40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:1-20</a:t>
            </a:r>
            <a:r>
              <a:rPr lang="zh-TW" altLang="en-US" sz="40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sz="4000" b="1" dirty="0">
              <a:solidFill>
                <a:srgbClr val="008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88" y="3363036"/>
            <a:ext cx="3280790" cy="3298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52648"/>
            <a:ext cx="288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latin typeface="Times"/>
                <a:ea typeface="华文楷体"/>
                <a:cs typeface="Times"/>
              </a:rPr>
              <a:t>你看到什么？</a:t>
            </a:r>
            <a:endParaRPr lang="en-US" altLang="zh-TW" sz="4000" b="1" dirty="0" smtClean="0">
              <a:latin typeface="Times"/>
              <a:ea typeface="华文楷体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5232" y="2848619"/>
            <a:ext cx="2759039" cy="13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华文楷体"/>
                <a:ea typeface="华文楷体"/>
                <a:cs typeface="华文楷体"/>
              </a:rPr>
              <a:t>尼希米</a:t>
            </a:r>
            <a:endParaRPr lang="en-US" altLang="zh-TW" sz="4000" b="1" dirty="0" smtClean="0">
              <a:latin typeface="华文楷体"/>
              <a:ea typeface="华文楷体"/>
              <a:cs typeface="华文楷体"/>
            </a:endParaRPr>
          </a:p>
          <a:p>
            <a:pPr algn="ctr"/>
            <a:r>
              <a:rPr lang="zh-CN" altLang="en-US" sz="4000" b="1" dirty="0" smtClean="0">
                <a:latin typeface="Times"/>
                <a:ea typeface="华文楷体"/>
                <a:cs typeface="Times"/>
              </a:rPr>
              <a:t>看到什么？</a:t>
            </a:r>
            <a:endParaRPr lang="en-US" altLang="zh-TW" sz="4000" b="1" dirty="0" smtClean="0">
              <a:latin typeface="Times"/>
              <a:ea typeface="华文楷体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70" y="3983053"/>
            <a:ext cx="2792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latin typeface="Times"/>
                <a:ea typeface="华文楷体"/>
                <a:cs typeface="Times"/>
              </a:rPr>
              <a:t>你看到</a:t>
            </a:r>
            <a:endParaRPr lang="en-US" altLang="zh-CN" sz="4000" b="1" dirty="0" smtClean="0">
              <a:latin typeface="Times"/>
              <a:ea typeface="华文楷体"/>
              <a:cs typeface="Times"/>
            </a:endParaRPr>
          </a:p>
          <a:p>
            <a:pPr algn="ctr"/>
            <a:r>
              <a:rPr lang="zh-CN" altLang="en-US" sz="4000" b="1" dirty="0" smtClean="0">
                <a:solidFill>
                  <a:srgbClr val="660066"/>
                </a:solidFill>
                <a:latin typeface="Times"/>
                <a:ea typeface="华文楷体"/>
                <a:cs typeface="Times"/>
              </a:rPr>
              <a:t>酒杯🍷</a:t>
            </a:r>
            <a:endParaRPr lang="en-US" altLang="zh-CN" sz="4000" b="1" dirty="0" smtClean="0">
              <a:solidFill>
                <a:srgbClr val="660066"/>
              </a:solidFill>
              <a:latin typeface="Times"/>
              <a:ea typeface="华文楷体"/>
              <a:cs typeface="Times"/>
            </a:endParaRPr>
          </a:p>
          <a:p>
            <a:pPr algn="ctr"/>
            <a:r>
              <a:rPr lang="zh-CN" altLang="en-US" sz="4000" b="1" dirty="0" smtClean="0">
                <a:latin typeface="Times"/>
                <a:ea typeface="华文楷体"/>
                <a:cs typeface="Times"/>
              </a:rPr>
              <a:t>还是</a:t>
            </a:r>
            <a:endParaRPr lang="en-US" altLang="zh-CN" sz="4000" b="1" dirty="0" smtClean="0">
              <a:latin typeface="Times"/>
              <a:ea typeface="华文楷体"/>
              <a:cs typeface="Times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Times"/>
                <a:ea typeface="华文楷体"/>
                <a:cs typeface="Times"/>
              </a:rPr>
              <a:t>两个人？</a:t>
            </a:r>
            <a:endParaRPr lang="en-US" altLang="zh-TW" sz="4000" b="1" dirty="0" smtClean="0">
              <a:solidFill>
                <a:srgbClr val="FF0000"/>
              </a:solidFill>
              <a:latin typeface="Times"/>
              <a:ea typeface="华文楷体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8890" y="4160168"/>
            <a:ext cx="2659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660066"/>
                </a:solidFill>
                <a:latin typeface="Times"/>
                <a:ea typeface="华文楷体"/>
                <a:cs typeface="Times"/>
              </a:rPr>
              <a:t>他是作王</a:t>
            </a:r>
            <a:endParaRPr lang="en-US" altLang="zh-CN" sz="4000" b="1" dirty="0" smtClean="0">
              <a:solidFill>
                <a:srgbClr val="660066"/>
              </a:solidFill>
              <a:latin typeface="Times"/>
              <a:ea typeface="华文楷体"/>
              <a:cs typeface="Times"/>
            </a:endParaRPr>
          </a:p>
          <a:p>
            <a:pPr algn="ctr"/>
            <a:r>
              <a:rPr lang="zh-CN" altLang="en-US" sz="4000" b="1" dirty="0" smtClean="0">
                <a:solidFill>
                  <a:srgbClr val="660066"/>
                </a:solidFill>
                <a:latin typeface="Times"/>
                <a:ea typeface="华文楷体"/>
                <a:cs typeface="Times"/>
              </a:rPr>
              <a:t>酒政的。</a:t>
            </a:r>
            <a:endParaRPr lang="en-US" altLang="zh-TW" sz="4000" b="1" dirty="0" smtClean="0">
              <a:solidFill>
                <a:srgbClr val="660066"/>
              </a:solidFill>
              <a:latin typeface="Times"/>
              <a:ea typeface="华文楷体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5233" y="5391457"/>
            <a:ext cx="2759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Times"/>
                <a:ea typeface="华文楷体"/>
                <a:cs typeface="Times"/>
              </a:rPr>
              <a:t>他看到犹大</a:t>
            </a:r>
            <a:endParaRPr lang="en-US" altLang="zh-CN" sz="4000" b="1" dirty="0" smtClean="0">
              <a:solidFill>
                <a:srgbClr val="FF0000"/>
              </a:solidFill>
              <a:latin typeface="Times"/>
              <a:ea typeface="华文楷体"/>
              <a:cs typeface="Times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Times"/>
                <a:ea typeface="华文楷体"/>
                <a:cs typeface="Times"/>
              </a:rPr>
              <a:t>人的需要。</a:t>
            </a:r>
            <a:endParaRPr lang="en-US" altLang="zh-TW" sz="4000" b="1" dirty="0" smtClean="0">
              <a:solidFill>
                <a:srgbClr val="FF0000"/>
              </a:solidFill>
              <a:latin typeface="Times"/>
              <a:ea typeface="华文楷体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7692" y="-52753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(1)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9822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6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(4)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示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林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禁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禁止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4" y="1541463"/>
            <a:ext cx="894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(5)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鬼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	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林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广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魔鬼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332" y="2964909"/>
            <a:ext cx="8967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6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女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林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婪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贪婪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32" y="4599896"/>
            <a:ext cx="8752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(7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非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en-US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罒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罪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罪人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4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07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8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 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𦍌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我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TW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義</a:t>
            </a:r>
            <a:r>
              <a:rPr lang="zh-CN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（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义）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4" y="1428063"/>
            <a:ext cx="889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9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女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口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心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恕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罪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-6332" y="2783469"/>
            <a:ext cx="8913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1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0)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女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en-US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宀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安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平安</a:t>
            </a:r>
            <a:r>
              <a:rPr lang="en-US" altLang="zh-CN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360" y="4237016"/>
            <a:ext cx="9218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1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1)</a:t>
            </a:r>
            <a:r>
              <a:rPr lang="en-US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爫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en-US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冖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zh-CN" altLang="en-US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心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en-US" sz="7200" b="1" dirty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夂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zh-TW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愛</a:t>
            </a:r>
            <a:r>
              <a:rPr lang="en-US" altLang="zh-TW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爱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34" y="5682176"/>
            <a:ext cx="886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zh-CN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1</a:t>
            </a:r>
            <a:r>
              <a:rPr lang="en-US" altLang="zh-CN" sz="72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2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r>
              <a:rPr lang="en-US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礻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zh-CN" altLang="en-US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口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zh-CN" altLang="en-US" sz="72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田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福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79500"/>
            <a:ext cx="635000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2786"/>
            <a:ext cx="9847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接受福音，福倒心里。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3368" y="5682176"/>
            <a:ext cx="9847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福音桥是什么？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3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81" y="4060948"/>
            <a:ext cx="4342923" cy="336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684"/>
            <a:ext cx="28344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因为世人都犯了罪，亏缺了神的荣耀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4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罗</a:t>
            </a:r>
            <a:r>
              <a:rPr lang="en-US" altLang="zh-CN" sz="2400" dirty="0" smtClean="0">
                <a:latin typeface="华文楷体"/>
                <a:ea typeface="华文楷体"/>
                <a:cs typeface="华文楷体"/>
              </a:rPr>
              <a:t>3:23)</a:t>
            </a:r>
            <a:endParaRPr lang="en-US" sz="24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32292"/>
            <a:ext cx="2834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你们得救是本乎恩，也因着信，这并不是出于自己，乃是神所赐的。 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也不是出于行为</a:t>
            </a:r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，免得有人自夸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4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弗</a:t>
            </a:r>
            <a:r>
              <a:rPr lang="en-US" altLang="zh-CN" sz="2400" dirty="0" smtClean="0">
                <a:latin typeface="华文楷体"/>
                <a:ea typeface="华文楷体"/>
                <a:cs typeface="华文楷体"/>
              </a:rPr>
              <a:t>2:8-9)</a:t>
            </a:r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55981"/>
            <a:ext cx="28344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按着定命，人人都有一死，死后且有审判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4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来</a:t>
            </a:r>
            <a:r>
              <a:rPr lang="en-US" altLang="zh-CN" sz="2400" dirty="0" smtClean="0">
                <a:latin typeface="华文楷体"/>
                <a:ea typeface="华文楷体"/>
                <a:cs typeface="华文楷体"/>
              </a:rPr>
              <a:t>9:27)</a:t>
            </a:r>
            <a:endParaRPr lang="zh-TW" altLang="en-US" sz="24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3062" y="0"/>
            <a:ext cx="3945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神爱</a:t>
            </a:r>
            <a:r>
              <a:rPr lang="zh-TW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世人，甚至将他的独生子赐给他们，叫一切信他的，不至灭亡，反得永生</a:t>
            </a:r>
            <a:r>
              <a:rPr lang="zh-TW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3:16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）</a:t>
            </a:r>
            <a:r>
              <a:rPr lang="zh-TW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耶稣说，我就是道路，真理，生命。若不藉着我。没有人能到父那里去。（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14:6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）</a:t>
            </a:r>
            <a:r>
              <a:rPr lang="zh-TW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我当日所领受又传给你们的，第一，就是基督照圣经所说，为我们的罪死了</a:t>
            </a:r>
            <a:r>
              <a:rPr lang="zh-TW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而且埋葬了。又照圣经所说，第三天复活了</a:t>
            </a:r>
            <a:r>
              <a:rPr lang="zh-TW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林前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15:3-4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）</a:t>
            </a:r>
            <a:r>
              <a:rPr lang="zh-TW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	</a:t>
            </a:r>
          </a:p>
          <a:p>
            <a:endParaRPr lang="zh-TW" altLang="en-US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endParaRPr lang="zh-TW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8264" y="10990"/>
            <a:ext cx="2834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我实实在在的告诉你们，那听我话，又信差我来者的，就有永生，不至于定罪，是已经出死入生了</a:t>
            </a:r>
            <a:r>
              <a:rPr lang="zh-TW" altLang="en-US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。（</a:t>
            </a:r>
            <a:r>
              <a:rPr lang="zh-CN" altLang="en-US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约</a:t>
            </a:r>
            <a:r>
              <a:rPr lang="en-US" altLang="zh-CN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5:24</a:t>
            </a:r>
            <a:r>
              <a:rPr lang="zh-CN" altLang="en-US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）</a:t>
            </a:r>
            <a:endParaRPr lang="zh-TW" altLang="en-US" sz="24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48" y="4510949"/>
            <a:ext cx="2267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他们的分就在烧着硫磺的火湖里。这是第二次的死。（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启</a:t>
            </a:r>
            <a:r>
              <a:rPr lang="en-US" altLang="zh-CN" sz="2400" dirty="0" smtClean="0">
                <a:latin typeface="华文楷体"/>
                <a:ea typeface="华文楷体"/>
                <a:cs typeface="华文楷体"/>
              </a:rPr>
              <a:t>21:8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）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7940" y="2267594"/>
            <a:ext cx="2834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看哪，我站在门外叩门。若有听见我声音就开门的，我要进到他那里去，我与他，他与我一同坐席。 </a:t>
            </a:r>
            <a:r>
              <a:rPr lang="en-US" altLang="zh-TW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启</a:t>
            </a:r>
            <a:r>
              <a:rPr lang="en-US" altLang="zh-CN" sz="2400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3:20</a:t>
            </a:r>
            <a:r>
              <a:rPr lang="en-US" altLang="zh-CN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)</a:t>
            </a:r>
            <a:endParaRPr lang="zh-TW" altLang="en-US" sz="24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267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70376" y="6309044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(2)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45" y="1404204"/>
            <a:ext cx="9040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尼希米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</a:t>
            </a:r>
            <a:r>
              <a:rPr 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负担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那些被掳归回剩下的人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，在犹大省遭大难，受凌辱。并且耶路撒冷的城墙拆毁，城门被火焚烧。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我听见这话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，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就坐下哭泣，悲哀几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日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3600" dirty="0" smtClean="0">
                <a:latin typeface="Times"/>
                <a:ea typeface="华文楷体"/>
                <a:cs typeface="Times"/>
              </a:rPr>
              <a:t>1:3-4a</a:t>
            </a:r>
            <a:r>
              <a:rPr lang="zh-CN" altLang="en-US" sz="3600" dirty="0" smtClean="0">
                <a:latin typeface="Times"/>
                <a:ea typeface="华文楷体"/>
                <a:cs typeface="Times"/>
              </a:rPr>
              <a:t>）</a:t>
            </a:r>
            <a:endParaRPr lang="en-US" altLang="zh-TW" sz="3600" b="1" dirty="0" smtClean="0">
              <a:latin typeface="Times"/>
              <a:ea typeface="华文楷体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42" y="193714"/>
            <a:ext cx="8910872" cy="1133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1679" y="404716"/>
            <a:ext cx="907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/>
                <a:cs typeface="Times"/>
              </a:rPr>
              <a:t>1. 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一个异象是从一个负担开始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4000" b="1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40" y="5246026"/>
            <a:ext cx="933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尼希米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有忍耐。</a:t>
            </a:r>
            <a:r>
              <a:rPr lang="zh-CHT" altLang="en-US" sz="3600" dirty="0" smtClean="0">
                <a:latin typeface="华文楷体"/>
                <a:ea typeface="华文楷体"/>
                <a:cs typeface="华文楷体"/>
              </a:rPr>
              <a:t>在天上的</a:t>
            </a:r>
            <a:r>
              <a:rPr lang="zh-CHT" altLang="en-US" sz="3600" dirty="0">
                <a:latin typeface="华文楷体"/>
                <a:ea typeface="华文楷体"/>
                <a:cs typeface="华文楷体"/>
              </a:rPr>
              <a:t>神面前禁食</a:t>
            </a:r>
            <a:r>
              <a:rPr lang="zh-CHT" altLang="en-US" sz="3600" dirty="0" smtClean="0">
                <a:latin typeface="华文楷体"/>
                <a:ea typeface="华文楷体"/>
                <a:cs typeface="华文楷体"/>
              </a:rPr>
              <a:t>祈祷。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3600" dirty="0" smtClean="0">
                <a:latin typeface="Times"/>
                <a:ea typeface="华文楷体"/>
                <a:cs typeface="Times"/>
              </a:rPr>
              <a:t>1</a:t>
            </a:r>
            <a:r>
              <a:rPr lang="en-US" altLang="zh-CN" sz="3600" dirty="0" smtClean="0">
                <a:latin typeface="Times"/>
                <a:ea typeface="华文楷体"/>
                <a:cs typeface="Times"/>
              </a:rPr>
              <a:t>:4b</a:t>
            </a:r>
            <a:r>
              <a:rPr lang="en-US" sz="3600" dirty="0" smtClean="0">
                <a:latin typeface="华文楷体"/>
                <a:ea typeface="华文楷体"/>
                <a:cs typeface="华文楷体"/>
              </a:rPr>
              <a:t>) 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忍耐几天，几周，几月，几年。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168" y="3856656"/>
            <a:ext cx="8910872" cy="1202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679" y="4136918"/>
            <a:ext cx="907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/>
                <a:cs typeface="Times"/>
              </a:rPr>
              <a:t>2. 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一个异象不一定需要马上采取行动。</a:t>
            </a:r>
            <a:r>
              <a:rPr lang="en-US" sz="4000" b="1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599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(3)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99" y="1529412"/>
            <a:ext cx="933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尼希米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一边祷告一边计划直到神给他机会。</a:t>
            </a:r>
            <a:endParaRPr lang="en-US" sz="3600" dirty="0" smtClean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42" y="68498"/>
            <a:ext cx="8910872" cy="1411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699" y="121268"/>
            <a:ext cx="907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/>
                <a:cs typeface="Times"/>
              </a:rPr>
              <a:t>3. 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为机会和计划祷告，如同你期望神会回答你的祷告。</a:t>
            </a:r>
            <a:r>
              <a:rPr lang="en-US" sz="4000" b="1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103981"/>
            <a:ext cx="9335199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第一个步骤：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求王差遣我离开我的工作往犹大，为了重新建造耶路撒冷的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城墙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，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城门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以及犹大人。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第二个步骤：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求王给我财源。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第三个步骤：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求王赐我诏书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，通知大河西的省长准我经过，直到犹大。 </a:t>
            </a:r>
            <a:endParaRPr lang="en-US" altLang="zh-TW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第四个步骤：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求王赐我诏书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，通知管理王园林的亚萨，使他给我木料，做属殿营楼之门的横梁和城墙，与我自己房屋使用的。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第五个步骤：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求王给我做犹大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的省长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第六个步骤：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组织和装备耶路撒冷人。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第七个步骤：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开始建造。</a:t>
            </a:r>
            <a:r>
              <a:rPr lang="en-US" dirty="0" smtClean="0">
                <a:latin typeface="Times"/>
                <a:cs typeface="Times"/>
              </a:rPr>
              <a:t>.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5930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90950" y="633478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(4)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42" y="193714"/>
            <a:ext cx="8910872" cy="1434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8021" y="305190"/>
            <a:ext cx="907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/>
                <a:cs typeface="Times"/>
              </a:rPr>
              <a:t>4. 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神在你的生活中会使用你的情况来定位并预备你来完成祂的异象。</a:t>
            </a:r>
            <a:r>
              <a:rPr lang="en-US" sz="4000" b="1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85" y="4034578"/>
            <a:ext cx="9088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尼希米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有信心。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耶稣说，你若能信，在信的人，凡事都能。</a:t>
            </a:r>
            <a:r>
              <a:rPr lang="en-US" altLang="zh-TW" sz="36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可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9:23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)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耶稣说，我实在告诉你们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，你们若有信心像一粒芥菜种，就是对这座山说，你从这边挪到那边，他也必挪去。并且你们没有一件不能作的事了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36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太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17:20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)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168" y="2947712"/>
            <a:ext cx="8910872" cy="91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168" y="3068217"/>
            <a:ext cx="907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/>
                <a:cs typeface="Times"/>
              </a:rPr>
              <a:t>5. 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神是怎么开始, 祂就怎么安排调度。</a:t>
            </a:r>
            <a:r>
              <a:rPr lang="en-US" sz="4000" b="1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527" y="1681524"/>
            <a:ext cx="916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尼希米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有忠心。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我对王说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，仆人若在王眼前蒙恩，王若喜欢，求王差遣我往犹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大。</a:t>
            </a:r>
            <a:r>
              <a:rPr lang="en-US" sz="36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2:5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）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7341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93091" y="6353828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(5)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343" y="-71552"/>
            <a:ext cx="9167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A. 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他有信心等候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2:1-3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总要效法那些凭信心和忍耐承受应许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的人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来</a:t>
            </a:r>
            <a:r>
              <a:rPr lang="zh-CN" altLang="zh-CN" sz="2800" dirty="0" smtClean="0"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:12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站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住，看耶和华今天向你们所要施行的救恩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出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14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:13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安坐等候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，看这事怎样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成就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路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3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:18).</a:t>
            </a:r>
          </a:p>
          <a:p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“你们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要休息，要知道我是神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。”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诗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46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:10).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30" y="1584546"/>
            <a:ext cx="9150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他有信心祈求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2:4-8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王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问我说，你要求什么。于是我默祷天上的神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我对王说，仆人若在王眼前蒙恩，王若喜欢，求王差遣我往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犹大...于是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王喜欢差遣我去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 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我又对王说，王若喜欢，求王赐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我... 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(2:4-10) 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你们中间</a:t>
            </a:r>
            <a:r>
              <a:rPr lang="zh-TW" altLang="en-US" sz="2800" dirty="0">
                <a:latin typeface="华文楷体"/>
                <a:ea typeface="华文楷体"/>
                <a:cs typeface="华文楷体"/>
              </a:rPr>
              <a:t>若有缺少智慧的，应当求那厚赐与众人，也不斥责人的神，主就必赐给他</a:t>
            </a:r>
            <a:r>
              <a:rPr lang="zh-TW" alt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28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呀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1:5</a:t>
            </a:r>
            <a:r>
              <a:rPr lang="en-US" altLang="zh-TW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 </a:t>
            </a:r>
            <a:endParaRPr lang="en-US" sz="28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9822" y="4199392"/>
            <a:ext cx="9181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他有信心给别人挑战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(2: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9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-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20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。他给仇敌挑战。他也给犹大人挑战。</a:t>
            </a:r>
            <a:r>
              <a:rPr lang="zh-CN" altLang="en-US" sz="2800" dirty="0" smtClean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（知彼知己，百战百胜）</a:t>
            </a:r>
            <a:r>
              <a:rPr lang="zh-CN" altLang="en-US" sz="2800" dirty="0" smtClean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但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和伦人叁巴拉，并为奴的亚扪人多比雅，和阿拉伯人基善，听见就嗤笑我们，藐视我们，说，你们做什么呢。要背叛王麽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我回答他们说，天上的神必使我们亨通。我们作他仆人的，要起来建造。你们却在耶路撒冷无分，无权，无纪念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sz="2800" dirty="0">
              <a:solidFill>
                <a:srgbClr val="008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4976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93091" y="6319779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(6)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30" y="161446"/>
            <a:ext cx="8910872" cy="61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943" y="125670"/>
            <a:ext cx="907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华文楷体"/>
                <a:ea typeface="华文楷体"/>
                <a:cs typeface="华文楷体"/>
              </a:rPr>
              <a:t>6. </a:t>
            </a:r>
            <a:r>
              <a:rPr lang="en-US" sz="3600" dirty="0" err="1" smtClean="0">
                <a:latin typeface="华文楷体"/>
                <a:ea typeface="华文楷体"/>
                <a:cs typeface="华文楷体"/>
              </a:rPr>
              <a:t>你</a:t>
            </a:r>
            <a:r>
              <a:rPr lang="en-US" sz="3600" dirty="0" err="1">
                <a:latin typeface="华文楷体"/>
                <a:ea typeface="华文楷体"/>
                <a:cs typeface="华文楷体"/>
              </a:rPr>
              <a:t>说之前要先做到;你启动之前要先考量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4" y="809611"/>
            <a:ext cx="9116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华文楷体"/>
                <a:ea typeface="华文楷体"/>
                <a:cs typeface="华文楷体"/>
              </a:rPr>
              <a:t>我夜间起来，有几个人也一同起来，但神使我心里要为耶路撒冷做什么事，我并没有告诉人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800" dirty="0" smtClean="0">
                <a:effectLst/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800" dirty="0" smtClean="0">
                <a:effectLst/>
                <a:latin typeface="华文楷体"/>
                <a:ea typeface="华文楷体"/>
                <a:cs typeface="华文楷体"/>
              </a:rPr>
              <a:t>2:12</a:t>
            </a:r>
            <a:r>
              <a:rPr lang="zh-CN" altLang="en-US" sz="2800" dirty="0" smtClean="0">
                <a:effectLst/>
                <a:latin typeface="华文楷体"/>
                <a:ea typeface="华文楷体"/>
                <a:cs typeface="华文楷体"/>
              </a:rPr>
              <a:t>）</a:t>
            </a:r>
            <a:endParaRPr lang="en-US" sz="28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2" y="2941252"/>
            <a:ext cx="9196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华文楷体"/>
                <a:ea typeface="华文楷体"/>
                <a:cs typeface="华文楷体"/>
              </a:rPr>
              <a:t>我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对他们说，我们所遭的难，耶路撒冷怎样荒凉，城门被火焚烧，你们都看见了。来吧，我们重建耶路撒冷的城墙，免得再受凌辱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我告诉他们我神施恩的手怎样帮助我，并王对我所说的话</a:t>
            </a:r>
            <a:r>
              <a:rPr lang="en-US" sz="2800" dirty="0" smtClean="0">
                <a:latin typeface="华文楷体"/>
                <a:ea typeface="华文楷体"/>
                <a:cs typeface="华文楷体"/>
              </a:rPr>
              <a:t>。 (2:17-18a). </a:t>
            </a:r>
            <a:endParaRPr lang="en-US" sz="28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342" y="1805857"/>
            <a:ext cx="8889344" cy="1081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5839" y="1740923"/>
            <a:ext cx="888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华文楷体"/>
                <a:ea typeface="华文楷体"/>
                <a:cs typeface="华文楷体"/>
              </a:rPr>
              <a:t>7</a:t>
            </a:r>
            <a:r>
              <a:rPr lang="en-US" sz="3600" b="1" dirty="0" smtClean="0">
                <a:latin typeface="华文楷体"/>
                <a:ea typeface="华文楷体"/>
                <a:cs typeface="华文楷体"/>
              </a:rPr>
              <a:t>. 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沟通你的异象来作为必须立即解决问题的办法。</a:t>
            </a:r>
            <a:r>
              <a:rPr lang="en-US" sz="3600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55" y="5888892"/>
            <a:ext cx="9102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华文楷体"/>
                <a:ea typeface="华文楷体"/>
                <a:cs typeface="华文楷体"/>
              </a:rPr>
              <a:t>他们就说，我们起来建造吧。于是他们奋勇做这善工。(2:18b)</a:t>
            </a:r>
            <a:endParaRPr lang="en-US" sz="28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640" y="4757134"/>
            <a:ext cx="8891046" cy="1096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7193" y="4741486"/>
            <a:ext cx="907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华文楷体"/>
                <a:ea typeface="华文楷体"/>
                <a:cs typeface="华文楷体"/>
              </a:rPr>
              <a:t>8. 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你要把你的异象在适当的时间告诉适当的人。</a:t>
            </a:r>
            <a:r>
              <a:rPr lang="en-US" sz="3600" dirty="0" smtClean="0">
                <a:effectLst/>
                <a:latin typeface="华文楷体"/>
                <a:ea typeface="华文楷体"/>
                <a:cs typeface="华文楷体"/>
              </a:rPr>
              <a:t> 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3938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55006" y="6346705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(7)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799"/>
            <a:ext cx="5562600" cy="295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33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如果你的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异象</a:t>
            </a:r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是一年的，种小麦。</a:t>
            </a:r>
            <a:endParaRPr lang="en-US" altLang="zh-TW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如果你的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异象</a:t>
            </a:r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是十年的，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种树</a:t>
            </a:r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altLang="zh-TW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如果你的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异象</a:t>
            </a:r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是一辈子的，种人</a:t>
            </a:r>
            <a:r>
              <a:rPr lang="zh-CN" altLang="zh-TW" sz="3200" dirty="0">
                <a:latin typeface="华文楷体"/>
                <a:ea typeface="华文楷体"/>
                <a:cs typeface="华文楷体"/>
              </a:rPr>
              <a:t>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3" y="4180344"/>
            <a:ext cx="91944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求神帮助我们用</a:t>
            </a:r>
            <a:r>
              <a:rPr lang="en-US" sz="3200" b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异象建造的积木。</a:t>
            </a:r>
          </a:p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求神给我们十个眼睛看清楚神的异象。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求神给我们一颗心追求神的异象。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求神给我们耳朵听到神的话。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求神给我们尊敬和听从万王之王。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" name="Picture 1" descr="FullSizeR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68" y="17892"/>
            <a:ext cx="2566970" cy="6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88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汉子有</a:t>
            </a:r>
            <a:r>
              <a:rPr 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五千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多</a:t>
            </a:r>
            <a:r>
              <a:rPr 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年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的历史</a:t>
            </a:r>
            <a:r>
              <a:rPr 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汉子很奇妙。</a:t>
            </a:r>
            <a:endParaRPr lang="en-US" altLang="zh-CN" sz="48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4" y="191668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圣经有</a:t>
            </a:r>
            <a:r>
              <a:rPr 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五千</a:t>
            </a:r>
            <a:r>
              <a:rPr lang="zh-CN" alt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多</a:t>
            </a:r>
            <a:r>
              <a:rPr 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年</a:t>
            </a:r>
            <a:r>
              <a:rPr lang="zh-CN" alt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的历史</a:t>
            </a:r>
            <a:r>
              <a:rPr 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8000"/>
                </a:solidFill>
                <a:latin typeface="华文楷体" charset="0"/>
                <a:ea typeface="华文楷体" charset="0"/>
                <a:cs typeface="华文楷体" charset="0"/>
              </a:rPr>
              <a:t>圣经也奇妙而且是神的话。</a:t>
            </a:r>
            <a:endParaRPr lang="en-US" sz="4800" b="1" dirty="0">
              <a:solidFill>
                <a:srgbClr val="008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6" y="396271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0090"/>
                </a:solidFill>
                <a:latin typeface="华文楷体" charset="0"/>
                <a:ea typeface="华文楷体" charset="0"/>
                <a:cs typeface="华文楷体" charset="0"/>
              </a:rPr>
              <a:t>从汉子和圣经，我们会看到</a:t>
            </a:r>
            <a:endParaRPr lang="en-US" altLang="zh-CN" sz="4800" b="1" dirty="0" smtClean="0">
              <a:solidFill>
                <a:srgbClr val="00009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0090"/>
                </a:solidFill>
                <a:latin typeface="华文楷体" charset="0"/>
                <a:ea typeface="华文楷体" charset="0"/>
                <a:cs typeface="华文楷体" charset="0"/>
              </a:rPr>
              <a:t>神奇妙的福音。</a:t>
            </a:r>
            <a:endParaRPr lang="en-US" sz="4800" b="1" dirty="0">
              <a:solidFill>
                <a:srgbClr val="00009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44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latin typeface="华文楷体" charset="0"/>
                <a:ea typeface="华文楷体" charset="0"/>
                <a:cs typeface="华文楷体" charset="0"/>
              </a:rPr>
              <a:t>汉子圣经福音桥。</a:t>
            </a:r>
            <a:endParaRPr lang="en-US" sz="4800" b="1" dirty="0">
              <a:latin typeface="华文楷体" charset="0"/>
              <a:ea typeface="华文楷体" charset="0"/>
              <a:cs typeface="华文楷体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51" y="-84180"/>
            <a:ext cx="2848747" cy="2731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96" y="478809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(1)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人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大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"/>
                <a:ea typeface="华文楷体" charset="0"/>
                <a:cs typeface="Times"/>
              </a:rPr>
              <a:t>＋</a:t>
            </a:r>
            <a:r>
              <a:rPr lang="en-US" altLang="zh-CN" sz="3600" b="1" dirty="0" smtClean="0">
                <a:solidFill>
                  <a:srgbClr val="FF0000"/>
                </a:solidFill>
                <a:latin typeface="Times"/>
                <a:ea typeface="华文楷体" charset="0"/>
                <a:cs typeface="Times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一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zh-CN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天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4" y="1541463"/>
            <a:ext cx="7549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</a:t>
            </a:r>
            <a:r>
              <a:rPr lang="en-US" altLang="zh-CN" sz="72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2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)(</a:t>
            </a:r>
            <a:r>
              <a:rPr lang="zh-CN" alt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皇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帝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上</a:t>
            </a:r>
            <a:r>
              <a:rPr lang="zh-CN" altLang="en-US" sz="36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上帝</a:t>
            </a:r>
            <a:endParaRPr lang="en-US" altLang="zh-CN" sz="7200" b="1" dirty="0" smtClean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332" y="2839693"/>
            <a:ext cx="8984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(3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)</a:t>
            </a:r>
            <a:r>
              <a:rPr 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皇天</a:t>
            </a:r>
            <a:r>
              <a:rPr 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上帝</a:t>
            </a:r>
            <a:r>
              <a:rPr lang="zh-CN" alt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是</a:t>
            </a:r>
            <a:r>
              <a:rPr 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創造者</a:t>
            </a:r>
            <a:r>
              <a:rPr lang="zh-CN" altLang="en-US" sz="72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sz="72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大明</a:t>
            </a:r>
            <a:r>
              <a:rPr lang="zh-CN" alt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会</a:t>
            </a:r>
            <a:r>
              <a:rPr 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典</a:t>
            </a:r>
            <a:r>
              <a:rPr lang="zh-CN" alt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说</a:t>
            </a:r>
            <a:r>
              <a:rPr 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上帝創造了宇宙</a:t>
            </a:r>
            <a:r>
              <a:rPr lang="zh-CN" alt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万</a:t>
            </a:r>
            <a:r>
              <a:rPr lang="en-US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物</a:t>
            </a:r>
            <a:r>
              <a:rPr lang="zh-CN" altLang="ja-JP" sz="4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altLang="zh-CN" sz="48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73" y="1330947"/>
            <a:ext cx="1455081" cy="14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3" y="5138781"/>
            <a:ext cx="2023812" cy="1683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80" y="5148017"/>
            <a:ext cx="670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土</a:t>
            </a:r>
            <a:r>
              <a:rPr lang="zh-CN" altLang="en-US" sz="3600" b="1" dirty="0"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zh-CN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’</a:t>
            </a:r>
            <a:r>
              <a:rPr lang="zh-CN" altLang="en-US" sz="36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zh-CN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口</a:t>
            </a:r>
            <a:r>
              <a:rPr lang="zh-CN" altLang="en-US" sz="36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＋</a:t>
            </a:r>
            <a:r>
              <a:rPr lang="zh-CN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辶</a:t>
            </a:r>
            <a:r>
              <a:rPr lang="zh-CN" altLang="en-US" sz="36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＝</a:t>
            </a:r>
            <a:r>
              <a:rPr lang="zh-CN" altLang="en-US" sz="72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造</a:t>
            </a:r>
            <a:endParaRPr lang="en-US" altLang="zh-CN" sz="72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9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1228</Words>
  <Application>Microsoft Macintosh PowerPoint</Application>
  <PresentationFormat>On-screen Show (4:3)</PresentationFormat>
  <Paragraphs>93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City Baptist Temple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Hart</dc:creator>
  <cp:lastModifiedBy>Gary Hart</cp:lastModifiedBy>
  <cp:revision>43</cp:revision>
  <dcterms:created xsi:type="dcterms:W3CDTF">2016-02-20T15:39:29Z</dcterms:created>
  <dcterms:modified xsi:type="dcterms:W3CDTF">2016-02-21T14:14:16Z</dcterms:modified>
</cp:coreProperties>
</file>