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8" r:id="rId3"/>
    <p:sldId id="386" r:id="rId4"/>
    <p:sldId id="415" r:id="rId5"/>
    <p:sldId id="420" r:id="rId6"/>
    <p:sldId id="421" r:id="rId7"/>
    <p:sldId id="407" r:id="rId8"/>
    <p:sldId id="424" r:id="rId9"/>
    <p:sldId id="416" r:id="rId10"/>
    <p:sldId id="417" r:id="rId11"/>
    <p:sldId id="418" r:id="rId12"/>
    <p:sldId id="422" r:id="rId13"/>
    <p:sldId id="423" r:id="rId14"/>
    <p:sldId id="414" r:id="rId15"/>
    <p:sldId id="4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9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74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561-83FE-634F-BCFD-11ACD8443522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A273-AE92-8845-B417-FA43216F4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4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8068-3CDB-9144-A289-39A87E8111A1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1F81-4BF8-7D49-AA58-B356C6DE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4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C63F-6061-F648-B42E-3069720ABEB0}" type="datetime1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FD4E-B76C-9A47-8C14-1E45E9E29A6E}" type="datetime1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1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8992-425E-2C46-8DA6-F5D20012DAA8}" type="datetime1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5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46B-CCA9-2440-B9F2-01437423A41C}" type="datetime1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950-DB0F-AB4D-9A78-A7E0900CFEEE}" type="datetime1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2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4F08-9D7B-7644-9FFC-01F6CA8230F0}" type="datetime1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1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7479-9421-1040-BE8C-91729A4D8C3C}" type="datetime1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0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91-14F7-1C4E-8515-0DE181FE59DD}" type="datetime1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44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583A-263D-1D4F-A1F8-C5DCB47EECD6}" type="datetime1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6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0E1-6885-DE43-9EFA-5E43316A729D}" type="datetime1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2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F2-B982-B340-960D-9E786083808C}" type="datetime1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1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46BC-AC76-5149-98F6-B26C65586BD6}" type="datetime1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8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8" r:id="rId1"/>
    <p:sldLayoutId id="2147485289" r:id="rId2"/>
    <p:sldLayoutId id="2147485290" r:id="rId3"/>
    <p:sldLayoutId id="2147485291" r:id="rId4"/>
    <p:sldLayoutId id="2147485292" r:id="rId5"/>
    <p:sldLayoutId id="2147485293" r:id="rId6"/>
    <p:sldLayoutId id="2147485294" r:id="rId7"/>
    <p:sldLayoutId id="2147485295" r:id="rId8"/>
    <p:sldLayoutId id="2147485296" r:id="rId9"/>
    <p:sldLayoutId id="2147485297" r:id="rId10"/>
    <p:sldLayoutId id="21474852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5" y="2584259"/>
            <a:ext cx="8406385" cy="1470025"/>
          </a:xfrm>
        </p:spPr>
        <p:txBody>
          <a:bodyPr>
            <a:normAutofit/>
          </a:bodyPr>
          <a:lstStyle/>
          <a:p>
            <a:r>
              <a:rPr lang="zh-CN" altLang="en-US" sz="36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r>
              <a:rPr lang="en-US" altLang="ja-JP" sz="3600" b="1" u="sng" dirty="0" smtClean="0">
                <a:solidFill>
                  <a:srgbClr val="000000"/>
                </a:solidFill>
                <a:latin typeface="Helvetica"/>
                <a:ea typeface="Calibri"/>
              </a:rPr>
              <a:t/>
            </a:r>
            <a:br>
              <a:rPr lang="en-US" altLang="ja-JP" sz="3600" b="1" u="sng" dirty="0" smtClean="0">
                <a:solidFill>
                  <a:srgbClr val="000000"/>
                </a:solidFill>
                <a:latin typeface="Helvetica"/>
                <a:ea typeface="Calibri"/>
              </a:rPr>
            </a:br>
            <a:r>
              <a:rPr lang="en-US" sz="3600" b="1" u="sng" dirty="0" smtClean="0">
                <a:solidFill>
                  <a:srgbClr val="000000"/>
                </a:solidFill>
                <a:latin typeface="Helvetica"/>
                <a:ea typeface="Calibri"/>
              </a:rPr>
              <a:t>Christ Becomes Our High Priest</a:t>
            </a:r>
            <a:r>
              <a:rPr lang="ja-JP" altLang="en-US" sz="3600" b="1" dirty="0" smtClean="0">
                <a:effectLst/>
                <a:latin typeface="SimSun" pitchFamily="2" charset="-122"/>
                <a:ea typeface="SimSun" pitchFamily="2" charset="-122"/>
              </a:rPr>
              <a:t> </a:t>
            </a:r>
            <a:endParaRPr lang="en-US" sz="3600" b="1" dirty="0">
              <a:latin typeface="SimSun" pitchFamily="2" charset="-122"/>
              <a:ea typeface="SimSun" pitchFamily="2" charset="-122"/>
              <a:cs typeface="宋体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3775" y="4054284"/>
            <a:ext cx="8406384" cy="19528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sz="2400" b="1" dirty="0">
                <a:solidFill>
                  <a:srgbClr val="00B050"/>
                </a:solidFill>
                <a:ea typeface="SimSun" pitchFamily="2" charset="-122"/>
              </a:rPr>
              <a:t>希伯来书 </a:t>
            </a:r>
            <a:r>
              <a:rPr lang="en-US" altLang="zh-CN" sz="2400" b="1" dirty="0" smtClean="0">
                <a:solidFill>
                  <a:srgbClr val="00B050"/>
                </a:solidFill>
                <a:ea typeface="SimSun" pitchFamily="2" charset="-122"/>
              </a:rPr>
              <a:t>5:1-6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ea typeface="ＭＳ Ｐゴシック" pitchFamily="34" charset="-128"/>
              </a:rPr>
              <a:t>Greater Kansas City </a:t>
            </a:r>
            <a:r>
              <a:rPr lang="en-US" sz="2400" b="1" dirty="0">
                <a:solidFill>
                  <a:schemeClr val="tx1"/>
                </a:solidFill>
                <a:ea typeface="ＭＳ Ｐゴシック" pitchFamily="34" charset="-128"/>
              </a:rPr>
              <a:t>Chinese </a:t>
            </a:r>
            <a:r>
              <a:rPr lang="en-US" sz="2400" b="1" dirty="0" smtClean="0">
                <a:solidFill>
                  <a:schemeClr val="tx1"/>
                </a:solidFill>
                <a:ea typeface="ＭＳ Ｐゴシック" pitchFamily="34" charset="-128"/>
              </a:rPr>
              <a:t>Church</a:t>
            </a:r>
            <a:endParaRPr lang="en-US" sz="24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63500" algn="ctr">
              <a:lnSpc>
                <a:spcPct val="9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宋体"/>
              </a:rPr>
              <a:t>堪</a:t>
            </a:r>
            <a:r>
              <a:rPr lang="zh-CN" altLang="en-US" sz="2400" b="1" dirty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宋体"/>
              </a:rPr>
              <a:t>城华人基督教会</a:t>
            </a:r>
          </a:p>
          <a:p>
            <a:pPr marL="63500"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  <a:ea typeface="宋体"/>
              </a:rPr>
              <a:t>Shawnee</a:t>
            </a:r>
            <a:r>
              <a:rPr lang="en-US" sz="24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US" sz="2400" b="1" dirty="0">
                <a:solidFill>
                  <a:schemeClr val="tx1"/>
                </a:solidFill>
                <a:ea typeface="ＭＳ Ｐゴシック" pitchFamily="34" charset="-128"/>
              </a:rPr>
              <a:t>Kansas</a:t>
            </a:r>
          </a:p>
          <a:p>
            <a:pPr marL="64135" algn="ctr">
              <a:lnSpc>
                <a:spcPct val="90000"/>
              </a:lnSpc>
              <a:spcBef>
                <a:spcPts val="48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Calibri"/>
                <a:ea typeface="MS PGothic"/>
                <a:cs typeface="Times New Roman"/>
              </a:rPr>
              <a:t>February 14, 2016</a:t>
            </a:r>
            <a:endParaRPr lang="en-US" sz="105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572001" cy="227874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0"/>
            <a:ext cx="4572001" cy="227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7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806519" cy="263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3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督作我们大祭司的影响和应用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influence 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application)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他能体谅那愚蒙的和失迷的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人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4: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15 “</a:t>
            </a:r>
            <a:r>
              <a:rPr lang="en-US" altLang="zh-CN" b="1" baseline="-25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…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我们的大祭司并非不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体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恤我们的软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弱</a:t>
            </a:r>
            <a:r>
              <a:rPr lang="en-US" altLang="zh-CN" b="1" baseline="-25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… 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”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约翰福音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10:10 “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盗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贼来，无非要偷窃、杀害、毁坏；我来了，是要叫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羊得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生命，并且得的更丰盛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”</a:t>
            </a:r>
            <a:endParaRPr lang="zh-CN" altLang="en-US" b="1" dirty="0">
              <a:solidFill>
                <a:prstClr val="black"/>
              </a:solidFill>
              <a:latin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28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806519" cy="429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3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督作我们大祭司的影响和应用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influence 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application)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让我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们能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持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定所承认的道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4:14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“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我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们既然有一位已经升入高天尊荣的大祭司，就是神的儿子耶稣，便当持定所承认的道。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”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彼得前</a:t>
            </a: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书</a:t>
            </a: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2: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6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因为经上说：“看哪，我把所拣选、所宝贵的房角石安放在锡安，信靠他的人必不至于羞愧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。”</a:t>
            </a:r>
            <a:endParaRPr lang="en-US" altLang="zh-CN" b="1" dirty="0" smtClean="0">
              <a:solidFill>
                <a:prstClr val="black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endParaRPr lang="en-US" altLang="zh-CN" b="1" dirty="0">
              <a:solidFill>
                <a:prstClr val="black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en-US" altLang="zh-CN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3)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与我们的生命和生活的关系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endParaRPr lang="zh-CN" altLang="en-US" b="1" dirty="0">
              <a:solidFill>
                <a:prstClr val="black"/>
              </a:solidFill>
              <a:latin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83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6057" y="2055896"/>
            <a:ext cx="79901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SimSun" pitchFamily="2" charset="-122"/>
                <a:ea typeface="SimSun" pitchFamily="2" charset="-122"/>
              </a:rPr>
              <a:t>赵约翰牧师的代祷通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讯第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二十三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期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01.24.2016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一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开春，就出现了几只震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动世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界的黑天鹅（黑天鹅指的是无法预测，但会造成严重冲击的事件）。像沙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乌地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阿拉伯和伊朗之间的政治冲突、北韩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氢弹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试爆和中国的股灾。其中最直接打进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家里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(hit </a:t>
            </a:r>
            <a:r>
              <a:rPr lang="en-US" altLang="zh-CN" b="1" dirty="0">
                <a:latin typeface="SimSun" pitchFamily="2" charset="-122"/>
                <a:ea typeface="SimSun" pitchFamily="2" charset="-122"/>
              </a:rPr>
              <a:t>home)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的应属于中国爆发的股灾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，不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单使亚洲股市全面收黑，还拖累震撼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了全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球的经融市场。其实不单是经济，加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上战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争，各种污染，疾病，道德滑落等等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问题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。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25" y="3902075"/>
            <a:ext cx="30003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9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4199" y="2070405"/>
            <a:ext cx="795382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A powerful </a:t>
            </a:r>
            <a:r>
              <a:rPr lang="en-US" sz="2000" b="1" dirty="0">
                <a:solidFill>
                  <a:prstClr val="black"/>
                </a:solidFill>
              </a:rPr>
              <a:t>earthquake struck Taiwan's oldest city of </a:t>
            </a:r>
            <a:r>
              <a:rPr lang="en-US" sz="2000" b="1" dirty="0" smtClean="0">
                <a:solidFill>
                  <a:prstClr val="black"/>
                </a:solidFill>
              </a:rPr>
              <a:t>Tainan, </a:t>
            </a:r>
            <a:r>
              <a:rPr lang="en-US" sz="2000" b="1" dirty="0" smtClean="0">
                <a:solidFill>
                  <a:prstClr val="black"/>
                </a:solidFill>
              </a:rPr>
              <a:t>Feb. 6, </a:t>
            </a:r>
            <a:r>
              <a:rPr lang="en-US" sz="2000" b="1" dirty="0" smtClean="0">
                <a:solidFill>
                  <a:prstClr val="black"/>
                </a:solidFill>
              </a:rPr>
              <a:t>2016</a:t>
            </a:r>
            <a:r>
              <a:rPr lang="en-US" sz="2000" b="1" dirty="0" smtClean="0">
                <a:solidFill>
                  <a:prstClr val="black"/>
                </a:solidFill>
              </a:rPr>
              <a:t>.</a:t>
            </a:r>
          </a:p>
          <a:p>
            <a:r>
              <a:rPr lang="ja-JP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未开</a:t>
            </a:r>
            <a:r>
              <a:rPr lang="ja-JP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春</a:t>
            </a:r>
            <a:r>
              <a:rPr lang="en-US" altLang="ja-JP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, </a:t>
            </a:r>
            <a:r>
              <a:rPr lang="ja-JP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在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月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6</a:t>
            </a:r>
            <a:r>
              <a:rPr lang="ja-JP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日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一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个强大的地震袭击了台湾最古老的台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南城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。</a:t>
            </a:r>
            <a:endParaRPr 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050" name="Picture 2" descr="http://www.morningnewsusa.com/wp-content/uploads/2016/02/taiwan-earthquake-728x42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602" y="3313962"/>
            <a:ext cx="4919391" cy="326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cue workers continue to search through the rubbl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38045"/>
            <a:ext cx="5604393" cy="373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16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latin typeface="SimSun" pitchFamily="2" charset="-122"/>
                <a:ea typeface="SimSun" pitchFamily="2" charset="-122"/>
                <a:cs typeface="Times New Roman"/>
              </a:rPr>
              <a:t>经文的鼓励与应用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基督作我们的大祭司</a:t>
            </a:r>
            <a:r>
              <a:rPr lang="en-US" altLang="zh-CN" sz="24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, </a:t>
            </a:r>
            <a:r>
              <a:rPr lang="ja-JP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乃是让我们</a:t>
            </a:r>
            <a:r>
              <a:rPr lang="ja-JP" altLang="en-US" sz="24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能</a:t>
            </a:r>
            <a:r>
              <a:rPr lang="en-US" altLang="ja-JP" sz="2400" b="1" baseline="-25000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…</a:t>
            </a:r>
            <a:endParaRPr lang="zh-CN" altLang="en-US" sz="2400" b="1" baseline="-25000" dirty="0">
              <a:solidFill>
                <a:srgbClr val="00B05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作神圣洁的子民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彼得前书 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1: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15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那召你们的既是圣洁，你们在一切所行的事上也要圣洁。</a:t>
            </a:r>
            <a:endParaRPr lang="en-US" altLang="zh-CN" sz="2000" b="1" dirty="0" smtClean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将身体献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上当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做活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祭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罗马书 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1: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12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所以弟兄们，我以神的慈悲劝你们，将身体献上，当做活祭，是圣洁的，是神所喜悦的，你们如此侍奉乃是理所当然的。</a:t>
            </a:r>
            <a:endParaRPr lang="en-US" altLang="zh-CN" sz="2000" b="1" dirty="0" smtClean="0">
              <a:latin typeface="SimSun" pitchFamily="2" charset="-122"/>
              <a:ea typeface="SimSun" pitchFamily="2" charset="-122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endParaRPr lang="zh-CN" altLang="en-US" sz="2400" b="1" dirty="0">
              <a:solidFill>
                <a:srgbClr val="00B05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92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397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经文的鼓励与应用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基督作我们的大祭司</a:t>
            </a:r>
            <a:r>
              <a:rPr lang="en-US" altLang="zh-CN" sz="24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, </a:t>
            </a:r>
            <a:r>
              <a:rPr lang="ja-JP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乃是让我们</a:t>
            </a:r>
            <a:r>
              <a:rPr lang="ja-JP" altLang="en-US" sz="24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能</a:t>
            </a:r>
            <a:r>
              <a:rPr lang="en-US" altLang="ja-JP" sz="2400" b="1" baseline="-25000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…</a:t>
            </a:r>
            <a:endParaRPr lang="zh-CN" altLang="en-US" sz="2400" b="1" baseline="-25000" dirty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3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为人祈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求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sz="2000" b="1" dirty="0" smtClean="0">
                <a:latin typeface="SimSun" pitchFamily="2" charset="-122"/>
                <a:cs typeface="Times New Roman"/>
              </a:rPr>
              <a:t>提</a:t>
            </a:r>
            <a:r>
              <a:rPr lang="zh-CN" altLang="en-US" sz="2000" b="1" dirty="0">
                <a:latin typeface="SimSun" pitchFamily="2" charset="-122"/>
                <a:cs typeface="Times New Roman"/>
              </a:rPr>
              <a:t>摩太前书 </a:t>
            </a:r>
            <a:r>
              <a:rPr lang="en-US" altLang="zh-CN" sz="2000" b="1" dirty="0" smtClean="0">
                <a:latin typeface="SimSun" pitchFamily="2" charset="-122"/>
                <a:cs typeface="Times New Roman"/>
              </a:rPr>
              <a:t>2:1 </a:t>
            </a:r>
            <a:r>
              <a:rPr lang="zh-CN" altLang="en-US" sz="2000" b="1" dirty="0" smtClean="0">
                <a:latin typeface="SimSun" pitchFamily="2" charset="-122"/>
                <a:cs typeface="Times New Roman"/>
              </a:rPr>
              <a:t>我</a:t>
            </a:r>
            <a:r>
              <a:rPr lang="zh-CN" altLang="en-US" sz="2000" b="1" dirty="0">
                <a:latin typeface="SimSun" pitchFamily="2" charset="-122"/>
                <a:cs typeface="Times New Roman"/>
              </a:rPr>
              <a:t>劝你第一要为万人恳求，祷告，代求，祝谢，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4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筑家庭祭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坛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创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世记</a:t>
            </a:r>
            <a:r>
              <a:rPr lang="ja-JP" altLang="en-US" sz="2000" b="1" dirty="0">
                <a:latin typeface="SimSun" pitchFamily="2" charset="-122"/>
                <a:cs typeface="Times New Roman"/>
              </a:rPr>
              <a:t> </a:t>
            </a:r>
            <a:r>
              <a:rPr lang="en-US" altLang="ja-JP" sz="2000" b="1" dirty="0" smtClean="0">
                <a:latin typeface="SimSun" pitchFamily="2" charset="-122"/>
                <a:cs typeface="Times New Roman"/>
              </a:rPr>
              <a:t>8:</a:t>
            </a:r>
            <a:r>
              <a:rPr lang="en-US" altLang="zh-CN" sz="2000" b="1" dirty="0" smtClean="0">
                <a:latin typeface="SimSun" pitchFamily="2" charset="-122"/>
                <a:cs typeface="Times New Roman"/>
              </a:rPr>
              <a:t>20 </a:t>
            </a:r>
            <a:r>
              <a:rPr lang="zh-CN" altLang="en-US" sz="2000" b="1" dirty="0">
                <a:latin typeface="SimSun" pitchFamily="2" charset="-122"/>
                <a:cs typeface="Times New Roman"/>
              </a:rPr>
              <a:t>挪亚为耶和华筑了一座坛，拿各类洁净的牲畜、飞鸟献在坛上为燔祭</a:t>
            </a:r>
            <a:r>
              <a:rPr lang="zh-CN" altLang="en-US" sz="2000" b="1" dirty="0" smtClean="0">
                <a:latin typeface="SimSun" pitchFamily="2" charset="-122"/>
                <a:cs typeface="Times New Roman"/>
              </a:rPr>
              <a:t>。</a:t>
            </a:r>
            <a:endParaRPr lang="en-US" altLang="zh-CN" sz="2000" b="1" dirty="0" smtClean="0">
              <a:latin typeface="SimSun" pitchFamily="2" charset="-122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endParaRPr lang="zh-CN" altLang="en-US" sz="2000" b="1" dirty="0">
              <a:latin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79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56597" y="261832"/>
            <a:ext cx="3875391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4275" y="2119418"/>
            <a:ext cx="7806519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zh-CN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5:1-6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CN" sz="2400" b="1" baseline="30000" dirty="0" smtClean="0">
                <a:latin typeface="SimSun" pitchFamily="2" charset="-122"/>
                <a:ea typeface="SimSun" pitchFamily="2" charset="-122"/>
                <a:cs typeface="Times New Roman"/>
              </a:rPr>
              <a:t>1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凡从人间挑选的大祭司，是奉派替人办理属神的事，为要献上礼物和赎罪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祭。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2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他能体谅那愚蒙的和失迷的人，因为他自己也是被软弱所困。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3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故此，他理当为百姓和自己献祭赎罪。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4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这大祭司的尊荣没有人自取，唯要蒙神所召，像亚伦一样。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5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如此，基督也不是自取荣耀做大祭司，乃是在乎向他说“你是我的儿子，我今日生你”的那一位，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6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就如经上又有一处说：“你是照着麦基洗德的等次永远为祭司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。”</a:t>
            </a:r>
            <a:endParaRPr lang="zh-CN" alt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 smtClean="0">
              <a:ea typeface="Calibri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20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3755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督作我们大祭司的凭证和资格</a:t>
            </a:r>
            <a:r>
              <a:rPr lang="ja-JP" alt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proof and qualification)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像亚伦一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样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利未记 </a:t>
            </a:r>
            <a:r>
              <a:rPr lang="en-US" altLang="zh-CN" b="1" dirty="0">
                <a:latin typeface="SimSun" pitchFamily="2" charset="-122"/>
                <a:ea typeface="SimSun" pitchFamily="2" charset="-122"/>
                <a:cs typeface="Times New Roman"/>
              </a:rPr>
              <a:t>6: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  <a:cs typeface="Times New Roman"/>
              </a:rPr>
              <a:t>22 “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  <a:cs typeface="Times New Roman"/>
              </a:rPr>
              <a:t>亚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伦的子孙中接续他为受膏的祭司，要把这素祭献上，要全烧给耶和华，这是永远的定例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  <a:cs typeface="Times New Roman"/>
              </a:rPr>
              <a:t>。”</a:t>
            </a:r>
            <a:endParaRPr lang="en-US" altLang="zh-CN" b="1" dirty="0" smtClean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b="1" dirty="0" smtClean="0">
                <a:latin typeface="SimSun" pitchFamily="2" charset="-122"/>
                <a:ea typeface="SimSun" pitchFamily="2" charset="-122"/>
                <a:cs typeface="Times New Roman"/>
              </a:rPr>
              <a:t>希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伯来书 </a:t>
            </a:r>
            <a:r>
              <a:rPr lang="en-US" altLang="zh-CN" b="1" dirty="0">
                <a:latin typeface="SimSun" pitchFamily="2" charset="-122"/>
                <a:ea typeface="SimSun" pitchFamily="2" charset="-122"/>
                <a:cs typeface="Times New Roman"/>
              </a:rPr>
              <a:t>7:11 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从前百姓在利未人祭司职任以下受律法，倘若借这职任能得完全，又何用另外兴起一位祭司，照麦基洗德的等次，不照亚伦的等次呢？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B050"/>
              </a:buClr>
              <a:buSzPct val="100000"/>
            </a:pPr>
            <a:endParaRPr lang="ja-JP" alt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26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督作我们大祭司的凭证和资格</a:t>
            </a:r>
            <a:r>
              <a:rPr lang="ja-JP" alt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proof and qualification)</a:t>
            </a:r>
            <a:endParaRPr lang="en-US" sz="2400" b="1" dirty="0" smtClean="0">
              <a:solidFill>
                <a:srgbClr val="0070C0"/>
              </a:solidFill>
              <a:latin typeface="Helvetica"/>
              <a:ea typeface="Calibri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照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着麦基洗德的等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次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麦基洗德为亚伯兰祝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福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(</a:t>
            </a: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创世记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14:17-24)</a:t>
            </a: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大</a:t>
            </a: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卫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颂主秉王之权</a:t>
            </a: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的诗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(</a:t>
            </a: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诗篇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110:4)</a:t>
            </a: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麦基洗德为祭司与神的儿子相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似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(</a:t>
            </a: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7:1-10)</a:t>
            </a:r>
            <a:endParaRPr lang="en-US" altLang="zh-CN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60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391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督作我们大祭司的凭证和资格</a:t>
            </a:r>
            <a:r>
              <a:rPr lang="ja-JP" alt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proof and qualification)</a:t>
            </a:r>
            <a:endParaRPr lang="en-US" sz="2400" b="1" dirty="0" smtClean="0">
              <a:solidFill>
                <a:srgbClr val="0070C0"/>
              </a:solidFill>
              <a:latin typeface="Helvetica"/>
              <a:ea typeface="Calibri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arenR" startAt="3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是神的儿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子</a:t>
            </a:r>
            <a:endParaRPr lang="en-US" altLang="zh-CN" sz="2000" b="1" dirty="0" smtClean="0">
              <a:solidFill>
                <a:srgbClr val="FFC00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dirty="0" smtClean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	</a:t>
            </a:r>
            <a:r>
              <a:rPr lang="zh-CN" altLang="en-US" b="1" dirty="0" smtClean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马</a:t>
            </a:r>
            <a:r>
              <a:rPr lang="zh-CN" altLang="en-US" b="1" dirty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太福音的记载 </a:t>
            </a:r>
            <a:r>
              <a:rPr lang="en-US" altLang="zh-CN" b="1" dirty="0" smtClean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b="1" dirty="0" smtClean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耶</a:t>
            </a:r>
            <a:r>
              <a:rPr lang="zh-CN" altLang="en-US" b="1" dirty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稣在公会前受审</a:t>
            </a:r>
            <a:endParaRPr lang="en-US" altLang="zh-CN" b="1" dirty="0" smtClean="0">
              <a:solidFill>
                <a:srgbClr val="FFC000"/>
              </a:solidFill>
              <a:latin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马</a:t>
            </a: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太福</a:t>
            </a: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音</a:t>
            </a: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26: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63-64 “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耶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稣却不言语。大祭司对他说：“我指着永生神叫你起誓告诉我们，你是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神的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儿子基督不是？” 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64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耶稣对他说：“你说的是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</a:t>
            </a:r>
            <a:r>
              <a:rPr lang="en-US" altLang="ja-JP" b="1" baseline="-25000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…</a:t>
            </a:r>
            <a:r>
              <a:rPr lang="en-US" altLang="ja-JP" b="1" baseline="30000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”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en-US" altLang="ja-JP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	</a:t>
            </a:r>
            <a:r>
              <a:rPr lang="ja-JP" altLang="en-US" sz="2000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马</a:t>
            </a:r>
            <a:r>
              <a:rPr lang="ja-JP" altLang="en-US" sz="2000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可福音的记</a:t>
            </a:r>
            <a:r>
              <a:rPr lang="ja-JP" altLang="en-US" sz="2000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载 </a:t>
            </a:r>
            <a:r>
              <a:rPr lang="en-US" altLang="ja-JP" sz="2000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- </a:t>
            </a:r>
            <a:r>
              <a:rPr lang="ja-JP" altLang="en-US" sz="2000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施</a:t>
            </a:r>
            <a:r>
              <a:rPr lang="ja-JP" altLang="en-US" sz="2000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洗约</a:t>
            </a:r>
            <a:r>
              <a:rPr lang="ja-JP" altLang="en-US" sz="2000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翰所传的道</a:t>
            </a:r>
            <a:endParaRPr lang="en-US" altLang="ja-JP" sz="2000" b="1" dirty="0" smtClean="0">
              <a:solidFill>
                <a:srgbClr val="FFC00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en-US" altLang="ja-JP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	</a:t>
            </a:r>
            <a:r>
              <a:rPr lang="ja-JP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马</a:t>
            </a:r>
            <a:r>
              <a:rPr lang="ja-JP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可福音 </a:t>
            </a:r>
            <a:r>
              <a:rPr lang="en-US" altLang="ja-JP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1: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1 “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的儿子，耶稣基督福音的起头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”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05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督作我们大祭司的凭证和资格</a:t>
            </a:r>
            <a:r>
              <a:rPr lang="ja-JP" alt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proof and qualification)</a:t>
            </a:r>
            <a:endParaRPr lang="en-US" sz="2400" b="1" dirty="0" smtClean="0">
              <a:solidFill>
                <a:srgbClr val="0070C0"/>
              </a:solidFill>
              <a:latin typeface="Helvetica"/>
              <a:ea typeface="Calibri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arenR" startAt="3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是神的儿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子</a:t>
            </a:r>
            <a:endParaRPr lang="en-US" altLang="zh-CN" sz="2000" b="1" dirty="0" smtClean="0">
              <a:solidFill>
                <a:srgbClr val="FFC00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dirty="0" smtClean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	</a:t>
            </a:r>
            <a:r>
              <a:rPr lang="zh-CN" altLang="en-US" b="1" dirty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路加福音的记载 </a:t>
            </a:r>
            <a:r>
              <a:rPr lang="en-US" altLang="zh-CN" b="1" dirty="0" smtClean="0">
                <a:solidFill>
                  <a:srgbClr val="FFC00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天使</a:t>
            </a:r>
            <a:r>
              <a:rPr lang="zh-CN" altLang="en-US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加</a:t>
            </a:r>
            <a:r>
              <a:rPr lang="zh-CN" altLang="en-US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百列的预言</a:t>
            </a:r>
            <a:endParaRPr lang="en-US" altLang="zh-CN" b="1" dirty="0" smtClean="0">
              <a:solidFill>
                <a:srgbClr val="FFC00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路加福音</a:t>
            </a: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1:35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“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天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使回答说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：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’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圣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灵要临到你身上，至高者的能力要荫庇你。因此，所要生的圣者必称为神的儿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子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’</a:t>
            </a:r>
            <a:r>
              <a:rPr lang="en-US" altLang="ja-JP" b="1" baseline="30000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”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en-US" altLang="ja-JP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	</a:t>
            </a:r>
            <a:r>
              <a:rPr lang="ja-JP" altLang="en-US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约翰福音的记</a:t>
            </a:r>
            <a:r>
              <a:rPr lang="ja-JP" altLang="en-US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载 </a:t>
            </a:r>
            <a:r>
              <a:rPr lang="en-US" altLang="ja-JP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- </a:t>
            </a:r>
            <a:r>
              <a:rPr lang="zh-CN" altLang="en-US" b="1" dirty="0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耶</a:t>
            </a:r>
            <a:r>
              <a:rPr lang="zh-CN" altLang="en-US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稣在门徒面前行的许多神迹</a:t>
            </a:r>
            <a:endParaRPr lang="en-US" altLang="ja-JP" b="1" dirty="0" smtClean="0">
              <a:solidFill>
                <a:srgbClr val="FFC00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约</a:t>
            </a: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翰福音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29:3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 “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但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记这些事要叫你们信耶稣是基督，是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神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	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的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儿子，并且叫你们信了他，就可以因他的名得生命。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”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en-US" altLang="ja-JP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4)</a:t>
            </a:r>
            <a:r>
              <a:rPr lang="en-US" altLang="ja-JP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	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与</a:t>
            </a:r>
            <a:r>
              <a:rPr lang="ja-JP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我们的生命和生活的关系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					</a:t>
            </a:r>
            <a:endParaRPr lang="ja-JP" altLang="en-US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35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806519" cy="418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督作我们大祭司的工作和职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事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work 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ministry)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献上礼物和赎罪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祭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利未</a:t>
            </a: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记 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1-5</a:t>
            </a:r>
            <a:endParaRPr lang="en-US" altLang="ja-JP" sz="2000" b="1" dirty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礼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物是属馨香的</a:t>
            </a: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祭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, 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为感恩而</a:t>
            </a: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献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, 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出于甘心自</a:t>
            </a: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愿</a:t>
            </a:r>
            <a:endParaRPr lang="en-US" altLang="ja-JP" sz="2000" b="1" dirty="0" smtClean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赎罪是属赎罪的祭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, 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必须宰燔祭</a:t>
            </a: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牲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, 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为赎罪而献</a:t>
            </a: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祭</a:t>
            </a:r>
            <a:endParaRPr lang="en-US" altLang="ja-JP" sz="2000" b="1" dirty="0" smtClean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约翰福音 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1: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29 </a:t>
            </a:r>
          </a:p>
          <a:p>
            <a:pPr lvl="2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“</a:t>
            </a:r>
            <a:r>
              <a:rPr lang="en-US" altLang="zh-CN" sz="2000" b="1" baseline="-25000" dirty="0" smtClean="0">
                <a:latin typeface="SimSun" pitchFamily="2" charset="-122"/>
                <a:ea typeface="SimSun" pitchFamily="2" charset="-122"/>
                <a:cs typeface="Times New Roman"/>
              </a:rPr>
              <a:t>…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，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约翰看见耶稣来到他那里，就说：“看哪，神的羔羊，除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去世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人罪孽的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！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7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806519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督作我们大祭司的工作和职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事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work 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ministry)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献上礼物和赎罪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祭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000" b="1" dirty="0">
                <a:solidFill>
                  <a:srgbClr val="FFC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耶稣一次献上自己成了永远赎罪的祭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希伯来</a:t>
            </a:r>
            <a:r>
              <a:rPr lang="ja-JP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书 </a:t>
            </a:r>
            <a:r>
              <a:rPr lang="en-US" altLang="ja-JP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9: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11 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“</a:t>
            </a:r>
            <a:r>
              <a:rPr lang="en-US" altLang="zh-CN" sz="2000" b="1" baseline="30000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11 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但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现在基督已经来到，做了将来美事的大祭司，经过那更大、更全备的帐幕，不是人手所造，也不是属乎这世界的。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12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并且不用山羊和牛犊的血，乃用自己的血，只一次进入圣所，成了永远赎罪的事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”</a:t>
            </a:r>
            <a:endParaRPr lang="en-US" altLang="zh-CN" sz="2000" b="1" dirty="0" smtClean="0">
              <a:solidFill>
                <a:prstClr val="black"/>
              </a:solidFill>
              <a:latin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10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基督作我们的大祭司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806519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基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督作我们大祭司的工作和职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事 </a:t>
            </a:r>
            <a:r>
              <a:rPr lang="en-US" altLang="ja-JP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Christ becomes our priest –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work </a:t>
            </a:r>
            <a:r>
              <a:rPr lang="en-US" sz="2400" b="1" dirty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ministry)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耶稣长远活着替人祈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求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ja-JP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7: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25 “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凡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靠着他进到神面前的人，他都能拯救到底，因为他是长远活着，替他们祈求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”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endParaRPr lang="en-US" altLang="zh-CN" b="1" dirty="0">
              <a:solidFill>
                <a:prstClr val="black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en-US" altLang="zh-CN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3)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与我们的生命和生活的关系</a:t>
            </a:r>
            <a:endParaRPr lang="zh-CN" altLang="en-US" b="1" dirty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89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37650</TotalTime>
  <Words>1678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基督作我们的大祭司 Christ Becomes Our High Priest 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  <vt:lpstr>基督作我们的大祭司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Kao</dc:creator>
  <cp:lastModifiedBy>Park University</cp:lastModifiedBy>
  <cp:revision>908</cp:revision>
  <cp:lastPrinted>2014-07-20T05:58:34Z</cp:lastPrinted>
  <dcterms:created xsi:type="dcterms:W3CDTF">2011-04-16T20:21:22Z</dcterms:created>
  <dcterms:modified xsi:type="dcterms:W3CDTF">2016-02-14T05:22:18Z</dcterms:modified>
</cp:coreProperties>
</file>