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8" r:id="rId2"/>
    <p:sldId id="259" r:id="rId3"/>
    <p:sldId id="280" r:id="rId4"/>
    <p:sldId id="283" r:id="rId5"/>
    <p:sldId id="281" r:id="rId6"/>
    <p:sldId id="284" r:id="rId7"/>
    <p:sldId id="287" r:id="rId8"/>
    <p:sldId id="288" r:id="rId9"/>
    <p:sldId id="286"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5" d="100"/>
          <a:sy n="75" d="100"/>
        </p:scale>
        <p:origin x="-1168" y="-23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notesMaster" Target="notesMasters/notesMaster1.xml"/><Relationship Id="rId12" Type="http://schemas.openxmlformats.org/officeDocument/2006/relationships/printerSettings" Target="printerSettings/printerSettings1.bin"/><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F71F51-BE6E-164B-9EFF-8786BAC380AF}" type="datetimeFigureOut">
              <a:rPr lang="en-US" smtClean="0"/>
              <a:t>8/21/16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025001-2DF1-D042-99EC-73EA0B711BAF}" type="slidenum">
              <a:rPr lang="en-US" smtClean="0"/>
              <a:t>‹#›</a:t>
            </a:fld>
            <a:endParaRPr lang="en-US"/>
          </a:p>
        </p:txBody>
      </p:sp>
    </p:spTree>
    <p:extLst>
      <p:ext uri="{BB962C8B-B14F-4D97-AF65-F5344CB8AC3E}">
        <p14:creationId xmlns:p14="http://schemas.microsoft.com/office/powerpoint/2010/main" val="33109995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A292E0-37D3-A14C-827D-0786ED41B778}" type="datetimeFigureOut">
              <a:rPr lang="en-US" smtClean="0"/>
              <a:t>8/21/16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A84F7-A98C-444A-BC11-5F3668E892FC}" type="slidenum">
              <a:rPr lang="en-US" smtClean="0"/>
              <a:t>‹#›</a:t>
            </a:fld>
            <a:endParaRPr lang="en-US"/>
          </a:p>
        </p:txBody>
      </p:sp>
    </p:spTree>
    <p:extLst>
      <p:ext uri="{BB962C8B-B14F-4D97-AF65-F5344CB8AC3E}">
        <p14:creationId xmlns:p14="http://schemas.microsoft.com/office/powerpoint/2010/main" val="1218387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A292E0-37D3-A14C-827D-0786ED41B778}" type="datetimeFigureOut">
              <a:rPr lang="en-US" smtClean="0"/>
              <a:t>8/21/16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A84F7-A98C-444A-BC11-5F3668E892FC}" type="slidenum">
              <a:rPr lang="en-US" smtClean="0"/>
              <a:t>‹#›</a:t>
            </a:fld>
            <a:endParaRPr lang="en-US"/>
          </a:p>
        </p:txBody>
      </p:sp>
    </p:spTree>
    <p:extLst>
      <p:ext uri="{BB962C8B-B14F-4D97-AF65-F5344CB8AC3E}">
        <p14:creationId xmlns:p14="http://schemas.microsoft.com/office/powerpoint/2010/main" val="3919528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A292E0-37D3-A14C-827D-0786ED41B778}" type="datetimeFigureOut">
              <a:rPr lang="en-US" smtClean="0"/>
              <a:t>8/21/16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A84F7-A98C-444A-BC11-5F3668E892FC}" type="slidenum">
              <a:rPr lang="en-US" smtClean="0"/>
              <a:t>‹#›</a:t>
            </a:fld>
            <a:endParaRPr lang="en-US"/>
          </a:p>
        </p:txBody>
      </p:sp>
    </p:spTree>
    <p:extLst>
      <p:ext uri="{BB962C8B-B14F-4D97-AF65-F5344CB8AC3E}">
        <p14:creationId xmlns:p14="http://schemas.microsoft.com/office/powerpoint/2010/main" val="2514568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A292E0-37D3-A14C-827D-0786ED41B778}" type="datetimeFigureOut">
              <a:rPr lang="en-US" smtClean="0"/>
              <a:t>8/21/16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A84F7-A98C-444A-BC11-5F3668E892FC}" type="slidenum">
              <a:rPr lang="en-US" smtClean="0"/>
              <a:t>‹#›</a:t>
            </a:fld>
            <a:endParaRPr lang="en-US"/>
          </a:p>
        </p:txBody>
      </p:sp>
    </p:spTree>
    <p:extLst>
      <p:ext uri="{BB962C8B-B14F-4D97-AF65-F5344CB8AC3E}">
        <p14:creationId xmlns:p14="http://schemas.microsoft.com/office/powerpoint/2010/main" val="110446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A292E0-37D3-A14C-827D-0786ED41B778}" type="datetimeFigureOut">
              <a:rPr lang="en-US" smtClean="0"/>
              <a:t>8/21/16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A84F7-A98C-444A-BC11-5F3668E892FC}" type="slidenum">
              <a:rPr lang="en-US" smtClean="0"/>
              <a:t>‹#›</a:t>
            </a:fld>
            <a:endParaRPr lang="en-US"/>
          </a:p>
        </p:txBody>
      </p:sp>
    </p:spTree>
    <p:extLst>
      <p:ext uri="{BB962C8B-B14F-4D97-AF65-F5344CB8AC3E}">
        <p14:creationId xmlns:p14="http://schemas.microsoft.com/office/powerpoint/2010/main" val="594234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A292E0-37D3-A14C-827D-0786ED41B778}" type="datetimeFigureOut">
              <a:rPr lang="en-US" smtClean="0"/>
              <a:t>8/21/16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6A84F7-A98C-444A-BC11-5F3668E892FC}" type="slidenum">
              <a:rPr lang="en-US" smtClean="0"/>
              <a:t>‹#›</a:t>
            </a:fld>
            <a:endParaRPr lang="en-US"/>
          </a:p>
        </p:txBody>
      </p:sp>
    </p:spTree>
    <p:extLst>
      <p:ext uri="{BB962C8B-B14F-4D97-AF65-F5344CB8AC3E}">
        <p14:creationId xmlns:p14="http://schemas.microsoft.com/office/powerpoint/2010/main" val="3753321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A292E0-37D3-A14C-827D-0786ED41B778}" type="datetimeFigureOut">
              <a:rPr lang="en-US" smtClean="0"/>
              <a:t>8/21/16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6A84F7-A98C-444A-BC11-5F3668E892FC}" type="slidenum">
              <a:rPr lang="en-US" smtClean="0"/>
              <a:t>‹#›</a:t>
            </a:fld>
            <a:endParaRPr lang="en-US"/>
          </a:p>
        </p:txBody>
      </p:sp>
    </p:spTree>
    <p:extLst>
      <p:ext uri="{BB962C8B-B14F-4D97-AF65-F5344CB8AC3E}">
        <p14:creationId xmlns:p14="http://schemas.microsoft.com/office/powerpoint/2010/main" val="3037870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A292E0-37D3-A14C-827D-0786ED41B778}" type="datetimeFigureOut">
              <a:rPr lang="en-US" smtClean="0"/>
              <a:t>8/21/16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6A84F7-A98C-444A-BC11-5F3668E892FC}" type="slidenum">
              <a:rPr lang="en-US" smtClean="0"/>
              <a:t>‹#›</a:t>
            </a:fld>
            <a:endParaRPr lang="en-US"/>
          </a:p>
        </p:txBody>
      </p:sp>
    </p:spTree>
    <p:extLst>
      <p:ext uri="{BB962C8B-B14F-4D97-AF65-F5344CB8AC3E}">
        <p14:creationId xmlns:p14="http://schemas.microsoft.com/office/powerpoint/2010/main" val="320602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A292E0-37D3-A14C-827D-0786ED41B778}" type="datetimeFigureOut">
              <a:rPr lang="en-US" smtClean="0"/>
              <a:t>8/21/16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6A84F7-A98C-444A-BC11-5F3668E892FC}" type="slidenum">
              <a:rPr lang="en-US" smtClean="0"/>
              <a:t>‹#›</a:t>
            </a:fld>
            <a:endParaRPr lang="en-US"/>
          </a:p>
        </p:txBody>
      </p:sp>
    </p:spTree>
    <p:extLst>
      <p:ext uri="{BB962C8B-B14F-4D97-AF65-F5344CB8AC3E}">
        <p14:creationId xmlns:p14="http://schemas.microsoft.com/office/powerpoint/2010/main" val="2796875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A292E0-37D3-A14C-827D-0786ED41B778}" type="datetimeFigureOut">
              <a:rPr lang="en-US" smtClean="0"/>
              <a:t>8/21/16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6A84F7-A98C-444A-BC11-5F3668E892FC}" type="slidenum">
              <a:rPr lang="en-US" smtClean="0"/>
              <a:t>‹#›</a:t>
            </a:fld>
            <a:endParaRPr lang="en-US"/>
          </a:p>
        </p:txBody>
      </p:sp>
    </p:spTree>
    <p:extLst>
      <p:ext uri="{BB962C8B-B14F-4D97-AF65-F5344CB8AC3E}">
        <p14:creationId xmlns:p14="http://schemas.microsoft.com/office/powerpoint/2010/main" val="1389627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A292E0-37D3-A14C-827D-0786ED41B778}" type="datetimeFigureOut">
              <a:rPr lang="en-US" smtClean="0"/>
              <a:t>8/21/16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6A84F7-A98C-444A-BC11-5F3668E892FC}" type="slidenum">
              <a:rPr lang="en-US" smtClean="0"/>
              <a:t>‹#›</a:t>
            </a:fld>
            <a:endParaRPr lang="en-US"/>
          </a:p>
        </p:txBody>
      </p:sp>
    </p:spTree>
    <p:extLst>
      <p:ext uri="{BB962C8B-B14F-4D97-AF65-F5344CB8AC3E}">
        <p14:creationId xmlns:p14="http://schemas.microsoft.com/office/powerpoint/2010/main" val="90850528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A292E0-37D3-A14C-827D-0786ED41B778}" type="datetimeFigureOut">
              <a:rPr lang="en-US" smtClean="0"/>
              <a:t>8/21/16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6A84F7-A98C-444A-BC11-5F3668E892FC}" type="slidenum">
              <a:rPr lang="en-US" smtClean="0"/>
              <a:t>‹#›</a:t>
            </a:fld>
            <a:endParaRPr lang="en-US"/>
          </a:p>
        </p:txBody>
      </p:sp>
    </p:spTree>
    <p:extLst>
      <p:ext uri="{BB962C8B-B14F-4D97-AF65-F5344CB8AC3E}">
        <p14:creationId xmlns:p14="http://schemas.microsoft.com/office/powerpoint/2010/main" val="3413772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33487" y="1939203"/>
            <a:ext cx="1287283" cy="260848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a:p>
        </p:txBody>
      </p:sp>
      <p:sp>
        <p:nvSpPr>
          <p:cNvPr id="9" name="TextBox 8"/>
          <p:cNvSpPr txBox="1"/>
          <p:nvPr/>
        </p:nvSpPr>
        <p:spPr>
          <a:xfrm>
            <a:off x="8580056" y="6360613"/>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(1)</a:t>
            </a:r>
            <a:endParaRPr lang="en-US" sz="2800" dirty="0">
              <a:solidFill>
                <a:srgbClr val="0000FF"/>
              </a:solidFill>
              <a:latin typeface="Times"/>
              <a:cs typeface="Times"/>
            </a:endParaRPr>
          </a:p>
        </p:txBody>
      </p:sp>
      <p:sp>
        <p:nvSpPr>
          <p:cNvPr id="13" name="Rectangle 12"/>
          <p:cNvSpPr/>
          <p:nvPr/>
        </p:nvSpPr>
        <p:spPr>
          <a:xfrm>
            <a:off x="-59373" y="-80144"/>
            <a:ext cx="5867506" cy="954107"/>
          </a:xfrm>
          <a:prstGeom prst="rect">
            <a:avLst/>
          </a:prstGeom>
        </p:spPr>
        <p:txBody>
          <a:bodyPr wrap="square">
            <a:spAutoFit/>
          </a:bodyPr>
          <a:lstStyle/>
          <a:p>
            <a:r>
              <a:rPr lang="en-US" sz="2800" b="1" dirty="0" smtClean="0">
                <a:latin typeface="Times"/>
                <a:cs typeface="Times"/>
              </a:rPr>
              <a:t>Pastor Gary Hart	8-</a:t>
            </a:r>
            <a:r>
              <a:rPr lang="en-US" sz="2800" b="1" dirty="0" smtClean="0">
                <a:latin typeface="Times"/>
                <a:cs typeface="Times"/>
              </a:rPr>
              <a:t>28-</a:t>
            </a:r>
            <a:r>
              <a:rPr lang="en-US" sz="2800" b="1" dirty="0" smtClean="0">
                <a:latin typeface="Times"/>
                <a:cs typeface="Times"/>
              </a:rPr>
              <a:t>16 </a:t>
            </a:r>
            <a:endParaRPr lang="en-US" sz="2800" b="1" dirty="0" smtClean="0">
              <a:latin typeface="Times"/>
              <a:cs typeface="Times"/>
            </a:endParaRPr>
          </a:p>
          <a:p>
            <a:r>
              <a:rPr lang="en-US" sz="2800" b="1" dirty="0" smtClean="0">
                <a:solidFill>
                  <a:srgbClr val="0000FF"/>
                </a:solidFill>
                <a:latin typeface="Times"/>
                <a:cs typeface="Times"/>
              </a:rPr>
              <a:t>Text:Heb.1:</a:t>
            </a:r>
            <a:r>
              <a:rPr lang="en-US" sz="2800" b="1" dirty="0" smtClean="0">
                <a:solidFill>
                  <a:srgbClr val="0000FF"/>
                </a:solidFill>
                <a:latin typeface="Times"/>
                <a:cs typeface="Times"/>
              </a:rPr>
              <a:t>1</a:t>
            </a:r>
            <a:r>
              <a:rPr lang="en-US" sz="2800" b="1" dirty="0" smtClean="0">
                <a:solidFill>
                  <a:srgbClr val="0000FF"/>
                </a:solidFill>
                <a:latin typeface="Times"/>
                <a:cs typeface="Times"/>
              </a:rPr>
              <a:t>-</a:t>
            </a:r>
            <a:r>
              <a:rPr lang="en-US" sz="2800" b="1" dirty="0">
                <a:solidFill>
                  <a:srgbClr val="0000FF"/>
                </a:solidFill>
                <a:latin typeface="Times"/>
                <a:cs typeface="Times"/>
              </a:rPr>
              <a:t>3</a:t>
            </a:r>
            <a:endParaRPr lang="en-US" sz="2800" b="1" dirty="0">
              <a:solidFill>
                <a:srgbClr val="0000FF"/>
              </a:solidFill>
              <a:latin typeface="Times"/>
              <a:cs typeface="Times"/>
            </a:endParaRPr>
          </a:p>
        </p:txBody>
      </p:sp>
      <p:sp>
        <p:nvSpPr>
          <p:cNvPr id="6" name="Rectangle 5"/>
          <p:cNvSpPr/>
          <p:nvPr/>
        </p:nvSpPr>
        <p:spPr>
          <a:xfrm>
            <a:off x="-33866" y="748056"/>
            <a:ext cx="5587999" cy="523220"/>
          </a:xfrm>
          <a:prstGeom prst="rect">
            <a:avLst/>
          </a:prstGeom>
        </p:spPr>
        <p:txBody>
          <a:bodyPr wrap="square">
            <a:spAutoFit/>
          </a:bodyPr>
          <a:lstStyle/>
          <a:p>
            <a:r>
              <a:rPr lang="en-US" sz="2800" b="1" dirty="0">
                <a:latin typeface="Times"/>
                <a:cs typeface="Times"/>
              </a:rPr>
              <a:t>Sermon Title:</a:t>
            </a:r>
            <a:r>
              <a:rPr lang="en-US" sz="2800" dirty="0">
                <a:latin typeface="Times"/>
                <a:cs typeface="Times"/>
              </a:rPr>
              <a:t> </a:t>
            </a:r>
            <a:r>
              <a:rPr lang="en-US" sz="2800" b="1" dirty="0">
                <a:solidFill>
                  <a:srgbClr val="FF0000"/>
                </a:solidFill>
                <a:latin typeface="Times"/>
                <a:cs typeface="Times"/>
              </a:rPr>
              <a:t>Is anybody listening?</a:t>
            </a:r>
            <a:r>
              <a:rPr lang="en-US" sz="2800" dirty="0">
                <a:solidFill>
                  <a:srgbClr val="FF0000"/>
                </a:solidFill>
                <a:latin typeface="Times"/>
                <a:cs typeface="Times"/>
              </a:rPr>
              <a:t> </a:t>
            </a:r>
            <a:endParaRPr lang="en-US" sz="2800" b="1" dirty="0">
              <a:solidFill>
                <a:srgbClr val="FF0000"/>
              </a:solidFill>
              <a:latin typeface="Times"/>
              <a:cs typeface="Times"/>
            </a:endParaRPr>
          </a:p>
        </p:txBody>
      </p:sp>
      <p:sp>
        <p:nvSpPr>
          <p:cNvPr id="10" name="Rectangle 9"/>
          <p:cNvSpPr/>
          <p:nvPr/>
        </p:nvSpPr>
        <p:spPr>
          <a:xfrm>
            <a:off x="-33866" y="1237410"/>
            <a:ext cx="9177866" cy="5632310"/>
          </a:xfrm>
          <a:prstGeom prst="rect">
            <a:avLst/>
          </a:prstGeom>
        </p:spPr>
        <p:txBody>
          <a:bodyPr wrap="square">
            <a:spAutoFit/>
          </a:bodyPr>
          <a:lstStyle/>
          <a:p>
            <a:r>
              <a:rPr lang="en-US" sz="2400" b="1" dirty="0" smtClean="0">
                <a:latin typeface="Times"/>
                <a:cs typeface="Times"/>
              </a:rPr>
              <a:t>Introduction: </a:t>
            </a:r>
            <a:r>
              <a:rPr lang="en-US" sz="2400" dirty="0" smtClean="0">
                <a:latin typeface="Times"/>
                <a:cs typeface="Times"/>
              </a:rPr>
              <a:t>A </a:t>
            </a:r>
            <a:r>
              <a:rPr lang="en-US" sz="2400" dirty="0">
                <a:latin typeface="Times"/>
                <a:cs typeface="Times"/>
              </a:rPr>
              <a:t>man from </a:t>
            </a:r>
            <a:r>
              <a:rPr lang="en-US" sz="2400" dirty="0" err="1">
                <a:latin typeface="Times"/>
                <a:cs typeface="Times"/>
              </a:rPr>
              <a:t>England</a:t>
            </a:r>
            <a:r>
              <a:rPr lang="en-US" sz="2400" dirty="0" err="1" smtClean="0">
                <a:latin typeface="Times"/>
                <a:cs typeface="Times"/>
              </a:rPr>
              <a:t>,visited</a:t>
            </a:r>
            <a:r>
              <a:rPr lang="en-US" sz="2400" dirty="0" smtClean="0">
                <a:latin typeface="Times"/>
                <a:cs typeface="Times"/>
              </a:rPr>
              <a:t> </a:t>
            </a:r>
            <a:r>
              <a:rPr lang="en-US" sz="2400" dirty="0">
                <a:latin typeface="Times"/>
                <a:cs typeface="Times"/>
              </a:rPr>
              <a:t>his doctor to have his hearing checked. The doctor removed the man’s hearing aid, and his hearing immediately improved! He had been wearing the device in the wrong ear for over 20 </a:t>
            </a:r>
            <a:r>
              <a:rPr lang="en-US" sz="2400" dirty="0" err="1">
                <a:latin typeface="Times"/>
                <a:cs typeface="Times"/>
              </a:rPr>
              <a:t>years</a:t>
            </a:r>
            <a:r>
              <a:rPr lang="en-US" sz="2400" dirty="0" err="1" smtClean="0">
                <a:latin typeface="Times"/>
                <a:cs typeface="Times"/>
              </a:rPr>
              <a:t>!There</a:t>
            </a:r>
            <a:r>
              <a:rPr lang="en-US" sz="2400" dirty="0" smtClean="0">
                <a:latin typeface="Times"/>
                <a:cs typeface="Times"/>
              </a:rPr>
              <a:t> </a:t>
            </a:r>
            <a:r>
              <a:rPr lang="en-US" sz="2400" dirty="0">
                <a:latin typeface="Times"/>
                <a:cs typeface="Times"/>
              </a:rPr>
              <a:t>is a difference between listening and really hearing. Jesus often said, “Whoever has ears to hear, let him hear”(Mk.4:9;23). “Whoever has ears, let them hear what the Spirit says to the churches”(Rev.2-3). This statement suggests that it takes more than physical ears to hear the voice of God. It also requires a receptive heart</a:t>
            </a:r>
            <a:r>
              <a:rPr lang="en-US" sz="2400" dirty="0" smtClean="0">
                <a:latin typeface="Times"/>
                <a:cs typeface="Times"/>
              </a:rPr>
              <a:t>. “</a:t>
            </a:r>
            <a:r>
              <a:rPr lang="en-US" sz="2400" dirty="0">
                <a:latin typeface="Times"/>
                <a:cs typeface="Times"/>
              </a:rPr>
              <a:t>So, as the Holy Spirit </a:t>
            </a:r>
            <a:r>
              <a:rPr lang="en-US" sz="2400" dirty="0" err="1">
                <a:latin typeface="Times"/>
                <a:cs typeface="Times"/>
              </a:rPr>
              <a:t>says:‘Today</a:t>
            </a:r>
            <a:r>
              <a:rPr lang="en-US" sz="2400" dirty="0">
                <a:latin typeface="Times"/>
                <a:cs typeface="Times"/>
              </a:rPr>
              <a:t>, if you hear his </a:t>
            </a:r>
            <a:r>
              <a:rPr lang="en-US" sz="2400" dirty="0" err="1">
                <a:latin typeface="Times"/>
                <a:cs typeface="Times"/>
              </a:rPr>
              <a:t>voice,do</a:t>
            </a:r>
            <a:r>
              <a:rPr lang="en-US" sz="2400" dirty="0">
                <a:latin typeface="Times"/>
                <a:cs typeface="Times"/>
              </a:rPr>
              <a:t> not harden your hearts as you did in the </a:t>
            </a:r>
            <a:r>
              <a:rPr lang="en-US" sz="2400" dirty="0" err="1">
                <a:latin typeface="Times"/>
                <a:cs typeface="Times"/>
              </a:rPr>
              <a:t>rebellion,during</a:t>
            </a:r>
            <a:r>
              <a:rPr lang="en-US" sz="2400" dirty="0">
                <a:latin typeface="Times"/>
                <a:cs typeface="Times"/>
              </a:rPr>
              <a:t> the time of testing in the wilderness”(Heb.3:7-8).We are not told who the author Hebrews </a:t>
            </a:r>
            <a:r>
              <a:rPr lang="en-US" sz="2400" dirty="0" err="1">
                <a:latin typeface="Times"/>
                <a:cs typeface="Times"/>
              </a:rPr>
              <a:t>is.It</a:t>
            </a:r>
            <a:r>
              <a:rPr lang="en-US" sz="2400" dirty="0">
                <a:latin typeface="Times"/>
                <a:cs typeface="Times"/>
              </a:rPr>
              <a:t> was an anonymous letter written to Jews facing persecution who were tempted to turn back</a:t>
            </a:r>
            <a:r>
              <a:rPr lang="en-US" sz="2400" dirty="0" smtClean="0">
                <a:latin typeface="Times"/>
                <a:cs typeface="Times"/>
              </a:rPr>
              <a:t>, rather </a:t>
            </a:r>
            <a:r>
              <a:rPr lang="en-US" sz="2400" dirty="0">
                <a:latin typeface="Times"/>
                <a:cs typeface="Times"/>
              </a:rPr>
              <a:t>than go forward</a:t>
            </a:r>
            <a:r>
              <a:rPr lang="en-US" sz="2400" dirty="0" smtClean="0">
                <a:latin typeface="Times"/>
                <a:cs typeface="Times"/>
              </a:rPr>
              <a:t>. Let </a:t>
            </a:r>
            <a:r>
              <a:rPr lang="en-US" sz="2400" dirty="0">
                <a:latin typeface="Times"/>
                <a:cs typeface="Times"/>
              </a:rPr>
              <a:t>us begin our study of Hebrews by looking at five characteristics of </a:t>
            </a:r>
            <a:r>
              <a:rPr lang="en-US" sz="2400" dirty="0" smtClean="0">
                <a:latin typeface="Times"/>
                <a:cs typeface="Times"/>
              </a:rPr>
              <a:t>this </a:t>
            </a:r>
            <a:r>
              <a:rPr lang="en-US" sz="2400" dirty="0">
                <a:latin typeface="Times"/>
                <a:cs typeface="Times"/>
              </a:rPr>
              <a:t>book. May our hearts and ears be open to hear the message of this book of Hebrews. </a:t>
            </a:r>
          </a:p>
        </p:txBody>
      </p:sp>
      <p:pic>
        <p:nvPicPr>
          <p:cNvPr id="3" name="Picture 2"/>
          <p:cNvPicPr>
            <a:picLocks noChangeAspect="1"/>
          </p:cNvPicPr>
          <p:nvPr/>
        </p:nvPicPr>
        <p:blipFill>
          <a:blip r:embed="rId2"/>
          <a:stretch>
            <a:fillRect/>
          </a:stretch>
        </p:blipFill>
        <p:spPr>
          <a:xfrm>
            <a:off x="7826796" y="0"/>
            <a:ext cx="1346200" cy="1346200"/>
          </a:xfrm>
          <a:prstGeom prst="rect">
            <a:avLst/>
          </a:prstGeom>
        </p:spPr>
      </p:pic>
    </p:spTree>
    <p:extLst>
      <p:ext uri="{BB962C8B-B14F-4D97-AF65-F5344CB8AC3E}">
        <p14:creationId xmlns:p14="http://schemas.microsoft.com/office/powerpoint/2010/main" val="7619880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5278" y="5320115"/>
            <a:ext cx="9144000" cy="461665"/>
          </a:xfrm>
          <a:prstGeom prst="rect">
            <a:avLst/>
          </a:prstGeom>
        </p:spPr>
        <p:txBody>
          <a:bodyPr wrap="square">
            <a:spAutoFit/>
          </a:bodyPr>
          <a:lstStyle/>
          <a:p>
            <a:endParaRPr lang="en-US" sz="2400" dirty="0">
              <a:latin typeface="Times"/>
              <a:cs typeface="Times"/>
            </a:endParaRPr>
          </a:p>
        </p:txBody>
      </p:sp>
      <p:sp>
        <p:nvSpPr>
          <p:cNvPr id="18" name="TextBox 17"/>
          <p:cNvSpPr txBox="1"/>
          <p:nvPr/>
        </p:nvSpPr>
        <p:spPr>
          <a:xfrm>
            <a:off x="8557813" y="6371228"/>
            <a:ext cx="1101818" cy="461665"/>
          </a:xfrm>
          <a:prstGeom prst="rect">
            <a:avLst/>
          </a:prstGeom>
          <a:noFill/>
        </p:spPr>
        <p:txBody>
          <a:bodyPr wrap="square" rtlCol="0">
            <a:spAutoFit/>
          </a:bodyPr>
          <a:lstStyle/>
          <a:p>
            <a:r>
              <a:rPr lang="en-US" altLang="zh-CN" sz="2400" dirty="0" smtClean="0">
                <a:solidFill>
                  <a:srgbClr val="0000FF"/>
                </a:solidFill>
                <a:latin typeface="Times"/>
                <a:cs typeface="Times"/>
              </a:rPr>
              <a:t>(2)</a:t>
            </a:r>
            <a:endParaRPr lang="en-US" sz="2400" dirty="0">
              <a:solidFill>
                <a:srgbClr val="0000FF"/>
              </a:solidFill>
              <a:latin typeface="Times"/>
              <a:cs typeface="Times"/>
            </a:endParaRPr>
          </a:p>
        </p:txBody>
      </p:sp>
      <p:pic>
        <p:nvPicPr>
          <p:cNvPr id="2" name="Picture 1"/>
          <p:cNvPicPr>
            <a:picLocks noChangeAspect="1"/>
          </p:cNvPicPr>
          <p:nvPr/>
        </p:nvPicPr>
        <p:blipFill>
          <a:blip r:embed="rId2"/>
          <a:stretch>
            <a:fillRect/>
          </a:stretch>
        </p:blipFill>
        <p:spPr>
          <a:xfrm>
            <a:off x="5846317" y="506"/>
            <a:ext cx="3297683" cy="2234693"/>
          </a:xfrm>
          <a:prstGeom prst="rect">
            <a:avLst/>
          </a:prstGeom>
        </p:spPr>
      </p:pic>
      <p:sp>
        <p:nvSpPr>
          <p:cNvPr id="10" name="Rectangle 9"/>
          <p:cNvSpPr/>
          <p:nvPr/>
        </p:nvSpPr>
        <p:spPr>
          <a:xfrm>
            <a:off x="1" y="-33359"/>
            <a:ext cx="7569200" cy="4247317"/>
          </a:xfrm>
          <a:prstGeom prst="rect">
            <a:avLst/>
          </a:prstGeom>
        </p:spPr>
        <p:txBody>
          <a:bodyPr wrap="square">
            <a:spAutoFit/>
          </a:bodyPr>
          <a:lstStyle/>
          <a:p>
            <a:r>
              <a:rPr lang="en-US" sz="2600" b="1" dirty="0">
                <a:latin typeface="Times"/>
                <a:cs typeface="Times"/>
              </a:rPr>
              <a:t>1. It is a Book of Evaluation.</a:t>
            </a:r>
            <a:r>
              <a:rPr lang="en-US" sz="2600" dirty="0">
                <a:latin typeface="Times"/>
                <a:cs typeface="Times"/>
              </a:rPr>
              <a:t> 3 key words </a:t>
            </a:r>
            <a:r>
              <a:rPr lang="en-US" sz="2600" dirty="0" smtClean="0">
                <a:latin typeface="Times"/>
                <a:cs typeface="Times"/>
              </a:rPr>
              <a:t>		    show </a:t>
            </a:r>
            <a:r>
              <a:rPr lang="en-US" sz="2600" dirty="0">
                <a:latin typeface="Times"/>
                <a:cs typeface="Times"/>
              </a:rPr>
              <a:t>the </a:t>
            </a:r>
            <a:r>
              <a:rPr lang="en-US" sz="2600" dirty="0" smtClean="0">
                <a:latin typeface="Times"/>
                <a:cs typeface="Times"/>
              </a:rPr>
              <a:t>superiority </a:t>
            </a:r>
            <a:r>
              <a:rPr lang="en-US" sz="2600" dirty="0">
                <a:latin typeface="Times"/>
                <a:cs typeface="Times"/>
              </a:rPr>
              <a:t>of Jesus Christ and His </a:t>
            </a:r>
            <a:r>
              <a:rPr lang="en-US" sz="2600" dirty="0" smtClean="0">
                <a:latin typeface="Times"/>
                <a:cs typeface="Times"/>
              </a:rPr>
              <a:t>	    salvation </a:t>
            </a:r>
            <a:r>
              <a:rPr lang="en-US" sz="2600" dirty="0">
                <a:latin typeface="Times"/>
                <a:cs typeface="Times"/>
              </a:rPr>
              <a:t>over the Hebrew religion(1:4).  </a:t>
            </a:r>
          </a:p>
          <a:p>
            <a:r>
              <a:rPr lang="en-US" sz="2400" b="1" dirty="0">
                <a:latin typeface="Times"/>
                <a:cs typeface="Times"/>
              </a:rPr>
              <a:t>A. “Superior/Better”</a:t>
            </a:r>
            <a:r>
              <a:rPr lang="en-US" sz="2400" dirty="0">
                <a:latin typeface="Times"/>
                <a:cs typeface="Times"/>
              </a:rPr>
              <a:t> is used 15 </a:t>
            </a:r>
            <a:r>
              <a:rPr lang="en-US" sz="2400" dirty="0" err="1" smtClean="0">
                <a:latin typeface="Times"/>
                <a:cs typeface="Times"/>
              </a:rPr>
              <a:t>times:Christ</a:t>
            </a:r>
            <a:r>
              <a:rPr lang="en-US" sz="2400" dirty="0" smtClean="0">
                <a:latin typeface="Times"/>
                <a:cs typeface="Times"/>
              </a:rPr>
              <a:t> </a:t>
            </a:r>
            <a:r>
              <a:rPr lang="en-US" sz="2400" dirty="0">
                <a:latin typeface="Times"/>
                <a:cs typeface="Times"/>
              </a:rPr>
              <a:t>is </a:t>
            </a:r>
            <a:r>
              <a:rPr lang="en-US" sz="2400" dirty="0" smtClean="0">
                <a:latin typeface="Times"/>
                <a:cs typeface="Times"/>
              </a:rPr>
              <a:t>“</a:t>
            </a:r>
            <a:r>
              <a:rPr lang="en-US" sz="2400" dirty="0">
                <a:latin typeface="Times"/>
                <a:cs typeface="Times"/>
              </a:rPr>
              <a:t>superior” to angels with “superior” name(1:4), “superior” ministry and mediator(8:6). Christ has a “better” salvation(6:9), a “better” hope(7:19), a “better” covenant(7:22), “better” promises(8:6), “better” sacrifices(9:23), so that we can have “better” possessions(10:34), “better” offerings(11:4), “better” country(11:16), “better” resurrection(11:35), “better” plan (11:40), and “better” word(12:24). </a:t>
            </a:r>
          </a:p>
        </p:txBody>
      </p:sp>
      <p:pic>
        <p:nvPicPr>
          <p:cNvPr id="3" name="Picture 2"/>
          <p:cNvPicPr>
            <a:picLocks noChangeAspect="1"/>
          </p:cNvPicPr>
          <p:nvPr/>
        </p:nvPicPr>
        <p:blipFill>
          <a:blip r:embed="rId3"/>
          <a:stretch>
            <a:fillRect/>
          </a:stretch>
        </p:blipFill>
        <p:spPr>
          <a:xfrm>
            <a:off x="6600032" y="2978526"/>
            <a:ext cx="2572689" cy="1712008"/>
          </a:xfrm>
          <a:prstGeom prst="rect">
            <a:avLst/>
          </a:prstGeom>
        </p:spPr>
      </p:pic>
      <p:sp>
        <p:nvSpPr>
          <p:cNvPr id="7" name="Rectangle 6"/>
          <p:cNvSpPr/>
          <p:nvPr/>
        </p:nvSpPr>
        <p:spPr>
          <a:xfrm>
            <a:off x="0" y="4213958"/>
            <a:ext cx="9143999" cy="2677656"/>
          </a:xfrm>
          <a:prstGeom prst="rect">
            <a:avLst/>
          </a:prstGeom>
        </p:spPr>
        <p:txBody>
          <a:bodyPr wrap="square">
            <a:spAutoFit/>
          </a:bodyPr>
          <a:lstStyle/>
          <a:p>
            <a:r>
              <a:rPr lang="en-US" sz="2400" b="1" dirty="0">
                <a:latin typeface="Times"/>
                <a:cs typeface="Times"/>
              </a:rPr>
              <a:t>B. “Perfect”</a:t>
            </a:r>
            <a:r>
              <a:rPr lang="en-US" sz="2400" dirty="0">
                <a:latin typeface="Times"/>
                <a:cs typeface="Times"/>
              </a:rPr>
              <a:t> is used 14 times. It means a “perfect” </a:t>
            </a:r>
            <a:r>
              <a:rPr lang="en-US" sz="2400" dirty="0" smtClean="0">
                <a:latin typeface="Times"/>
                <a:cs typeface="Times"/>
              </a:rPr>
              <a:t>				    standing </a:t>
            </a:r>
            <a:r>
              <a:rPr lang="en-US" sz="2400" dirty="0">
                <a:latin typeface="Times"/>
                <a:cs typeface="Times"/>
              </a:rPr>
              <a:t>before God (2:10;5:9). This perfection could never be accomplished by the </a:t>
            </a:r>
            <a:r>
              <a:rPr lang="en-US" sz="2400" dirty="0" err="1">
                <a:latin typeface="Times"/>
                <a:cs typeface="Times"/>
              </a:rPr>
              <a:t>Levitical</a:t>
            </a:r>
            <a:r>
              <a:rPr lang="en-US" sz="2400" dirty="0">
                <a:latin typeface="Times"/>
                <a:cs typeface="Times"/>
              </a:rPr>
              <a:t> priesthood(7:11), nor by the law (7:19), nor by the blood of animal sacrifices(10:1). Jesus Christ gave Himself as one offering for sin, and by this He has “made perfect forever those who are being made holy”(10:14). He is also the “</a:t>
            </a:r>
            <a:r>
              <a:rPr lang="en-US" sz="2400" dirty="0" err="1">
                <a:latin typeface="Times"/>
                <a:cs typeface="Times"/>
              </a:rPr>
              <a:t>perfector</a:t>
            </a:r>
            <a:r>
              <a:rPr lang="en-US" sz="2400" dirty="0">
                <a:latin typeface="Times"/>
                <a:cs typeface="Times"/>
              </a:rPr>
              <a:t> of our faith”(12:2).</a:t>
            </a:r>
            <a:endParaRPr lang="en-US" sz="2400" dirty="0">
              <a:latin typeface="Times"/>
              <a:cs typeface="Times"/>
            </a:endParaRPr>
          </a:p>
        </p:txBody>
      </p:sp>
    </p:spTree>
    <p:extLst>
      <p:ext uri="{BB962C8B-B14F-4D97-AF65-F5344CB8AC3E}">
        <p14:creationId xmlns:p14="http://schemas.microsoft.com/office/powerpoint/2010/main" val="5826536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5278" y="-101602"/>
            <a:ext cx="9204474" cy="3046988"/>
          </a:xfrm>
          <a:prstGeom prst="rect">
            <a:avLst/>
          </a:prstGeom>
        </p:spPr>
        <p:txBody>
          <a:bodyPr wrap="square">
            <a:spAutoFit/>
          </a:bodyPr>
          <a:lstStyle/>
          <a:p>
            <a:r>
              <a:rPr lang="en-US" sz="2400" b="1" dirty="0">
                <a:latin typeface="Times"/>
                <a:cs typeface="Times"/>
              </a:rPr>
              <a:t>C. “Eternal/Forever”</a:t>
            </a:r>
            <a:r>
              <a:rPr lang="en-US" sz="2400" dirty="0">
                <a:latin typeface="Times"/>
                <a:cs typeface="Times"/>
              </a:rPr>
              <a:t> is use 15 times. Christ is the source of “eternal” salvation(5:9), “eternal” redemption(9:12), “eternal” inheritance (9:15), His throne is “forever”(1:8), He is a priest “forever” (5:6;6:20;7:17,21)</a:t>
            </a:r>
            <a:r>
              <a:rPr lang="en-US" sz="2400" dirty="0" smtClean="0">
                <a:latin typeface="Times"/>
                <a:cs typeface="Times"/>
              </a:rPr>
              <a:t>. Jesus </a:t>
            </a:r>
            <a:r>
              <a:rPr lang="en-US" sz="2400" dirty="0">
                <a:latin typeface="Times"/>
                <a:cs typeface="Times"/>
              </a:rPr>
              <a:t>Christ, the same yesterday, and to day, and forever” (13:8). Jesus Christ and the Christian life He gives us are better because these blessings are eternal and they give us a perfect standing before God. Other religions (Judaism, Buddhism, Taoism, Islam, etc.) are inferior, temporary, and imperfect</a:t>
            </a:r>
            <a:r>
              <a:rPr lang="en-US" sz="2400" dirty="0" smtClean="0">
                <a:latin typeface="Times"/>
                <a:cs typeface="Times"/>
              </a:rPr>
              <a:t>.</a:t>
            </a:r>
            <a:endParaRPr lang="en-US" sz="2400" dirty="0">
              <a:latin typeface="Times"/>
              <a:cs typeface="Times"/>
            </a:endParaRPr>
          </a:p>
        </p:txBody>
      </p:sp>
      <p:sp>
        <p:nvSpPr>
          <p:cNvPr id="16" name="Rectangle 15"/>
          <p:cNvSpPr/>
          <p:nvPr/>
        </p:nvSpPr>
        <p:spPr>
          <a:xfrm>
            <a:off x="-35278" y="5320115"/>
            <a:ext cx="9144000" cy="523220"/>
          </a:xfrm>
          <a:prstGeom prst="rect">
            <a:avLst/>
          </a:prstGeom>
        </p:spPr>
        <p:txBody>
          <a:bodyPr wrap="square">
            <a:spAutoFit/>
          </a:bodyPr>
          <a:lstStyle/>
          <a:p>
            <a:endParaRPr lang="en-US" sz="2800" dirty="0">
              <a:latin typeface="Times"/>
              <a:cs typeface="Times"/>
            </a:endParaRPr>
          </a:p>
        </p:txBody>
      </p:sp>
      <p:sp>
        <p:nvSpPr>
          <p:cNvPr id="13" name="TextBox 12"/>
          <p:cNvSpPr txBox="1"/>
          <p:nvPr/>
        </p:nvSpPr>
        <p:spPr>
          <a:xfrm>
            <a:off x="8557813" y="6367060"/>
            <a:ext cx="1101818" cy="523220"/>
          </a:xfrm>
          <a:prstGeom prst="rect">
            <a:avLst/>
          </a:prstGeom>
          <a:noFill/>
        </p:spPr>
        <p:txBody>
          <a:bodyPr wrap="square" rtlCol="0">
            <a:spAutoFit/>
          </a:bodyPr>
          <a:lstStyle/>
          <a:p>
            <a:r>
              <a:rPr lang="en-US" altLang="zh-CN" sz="2800" dirty="0" smtClean="0">
                <a:solidFill>
                  <a:srgbClr val="FFFF00"/>
                </a:solidFill>
                <a:latin typeface="Times"/>
                <a:cs typeface="Times"/>
              </a:rPr>
              <a:t>(2)</a:t>
            </a:r>
            <a:endParaRPr lang="en-US" sz="2800" dirty="0">
              <a:solidFill>
                <a:srgbClr val="FFFF00"/>
              </a:solidFill>
              <a:latin typeface="Times"/>
              <a:cs typeface="Times"/>
            </a:endParaRPr>
          </a:p>
        </p:txBody>
      </p:sp>
      <p:sp>
        <p:nvSpPr>
          <p:cNvPr id="11" name="TextBox 10"/>
          <p:cNvSpPr txBox="1"/>
          <p:nvPr/>
        </p:nvSpPr>
        <p:spPr>
          <a:xfrm>
            <a:off x="8538618" y="6346705"/>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(3)</a:t>
            </a:r>
            <a:endParaRPr lang="en-US" sz="2800" dirty="0">
              <a:solidFill>
                <a:srgbClr val="0000FF"/>
              </a:solidFill>
              <a:latin typeface="Times"/>
              <a:cs typeface="Times"/>
            </a:endParaRPr>
          </a:p>
        </p:txBody>
      </p:sp>
      <p:sp>
        <p:nvSpPr>
          <p:cNvPr id="9" name="Rectangle 8"/>
          <p:cNvSpPr/>
          <p:nvPr/>
        </p:nvSpPr>
        <p:spPr>
          <a:xfrm>
            <a:off x="0" y="2775041"/>
            <a:ext cx="6316133" cy="4154983"/>
          </a:xfrm>
          <a:prstGeom prst="rect">
            <a:avLst/>
          </a:prstGeom>
        </p:spPr>
        <p:txBody>
          <a:bodyPr wrap="square">
            <a:spAutoFit/>
          </a:bodyPr>
          <a:lstStyle/>
          <a:p>
            <a:r>
              <a:rPr lang="en-US" sz="2400" b="1" dirty="0">
                <a:latin typeface="Times"/>
                <a:cs typeface="Times"/>
              </a:rPr>
              <a:t>*Application:</a:t>
            </a:r>
            <a:r>
              <a:rPr lang="en-US" sz="2400" dirty="0">
                <a:latin typeface="Times"/>
                <a:cs typeface="Times"/>
              </a:rPr>
              <a:t> Why were they asked to evaluate their faith? Because they were going through difficult times and were being tempted to go back to the Jewish religion. These people were second-generation believers, having been won to Christ by those who had known Jesus during His earthly ministry (2:3). They were true believers (3:1), but they were at a standstill spiritually and in danger of going backward (5:12ff), some of them had even forsaken the regular worship services(10:25) and were not making spiritual progress(6:1). </a:t>
            </a:r>
            <a:endParaRPr lang="en-US" sz="2400" dirty="0">
              <a:latin typeface="Times"/>
              <a:cs typeface="Times"/>
            </a:endParaRPr>
          </a:p>
        </p:txBody>
      </p:sp>
      <p:pic>
        <p:nvPicPr>
          <p:cNvPr id="2" name="Picture 1"/>
          <p:cNvPicPr>
            <a:picLocks noChangeAspect="1"/>
          </p:cNvPicPr>
          <p:nvPr/>
        </p:nvPicPr>
        <p:blipFill>
          <a:blip r:embed="rId2"/>
          <a:stretch>
            <a:fillRect/>
          </a:stretch>
        </p:blipFill>
        <p:spPr>
          <a:xfrm>
            <a:off x="6161380" y="2700864"/>
            <a:ext cx="3007816" cy="3750861"/>
          </a:xfrm>
          <a:prstGeom prst="rect">
            <a:avLst/>
          </a:prstGeom>
        </p:spPr>
      </p:pic>
    </p:spTree>
    <p:extLst>
      <p:ext uri="{BB962C8B-B14F-4D97-AF65-F5344CB8AC3E}">
        <p14:creationId xmlns:p14="http://schemas.microsoft.com/office/powerpoint/2010/main" val="28726222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5278" y="5320115"/>
            <a:ext cx="9144000" cy="523220"/>
          </a:xfrm>
          <a:prstGeom prst="rect">
            <a:avLst/>
          </a:prstGeom>
        </p:spPr>
        <p:txBody>
          <a:bodyPr wrap="square">
            <a:spAutoFit/>
          </a:bodyPr>
          <a:lstStyle/>
          <a:p>
            <a:endParaRPr lang="en-US" sz="2800" dirty="0">
              <a:latin typeface="Times"/>
              <a:cs typeface="Times"/>
            </a:endParaRPr>
          </a:p>
        </p:txBody>
      </p:sp>
      <p:sp>
        <p:nvSpPr>
          <p:cNvPr id="13" name="TextBox 12"/>
          <p:cNvSpPr txBox="1"/>
          <p:nvPr/>
        </p:nvSpPr>
        <p:spPr>
          <a:xfrm>
            <a:off x="8557813" y="6367060"/>
            <a:ext cx="1101818" cy="523220"/>
          </a:xfrm>
          <a:prstGeom prst="rect">
            <a:avLst/>
          </a:prstGeom>
          <a:noFill/>
        </p:spPr>
        <p:txBody>
          <a:bodyPr wrap="square" rtlCol="0">
            <a:spAutoFit/>
          </a:bodyPr>
          <a:lstStyle/>
          <a:p>
            <a:r>
              <a:rPr lang="en-US" altLang="zh-CN" sz="2800" dirty="0" smtClean="0">
                <a:solidFill>
                  <a:srgbClr val="FFFF00"/>
                </a:solidFill>
                <a:latin typeface="Times"/>
                <a:cs typeface="Times"/>
              </a:rPr>
              <a:t>(2)</a:t>
            </a:r>
            <a:endParaRPr lang="en-US" sz="2800" dirty="0">
              <a:solidFill>
                <a:srgbClr val="FFFF00"/>
              </a:solidFill>
              <a:latin typeface="Times"/>
              <a:cs typeface="Times"/>
            </a:endParaRPr>
          </a:p>
        </p:txBody>
      </p:sp>
      <p:sp>
        <p:nvSpPr>
          <p:cNvPr id="10" name="Rectangle 9"/>
          <p:cNvSpPr/>
          <p:nvPr/>
        </p:nvSpPr>
        <p:spPr>
          <a:xfrm>
            <a:off x="-35278" y="-48172"/>
            <a:ext cx="9179278" cy="4401205"/>
          </a:xfrm>
          <a:prstGeom prst="rect">
            <a:avLst/>
          </a:prstGeom>
        </p:spPr>
        <p:txBody>
          <a:bodyPr wrap="square">
            <a:spAutoFit/>
          </a:bodyPr>
          <a:lstStyle/>
          <a:p>
            <a:r>
              <a:rPr lang="en-US" sz="2800" b="1" dirty="0">
                <a:latin typeface="Times"/>
                <a:cs typeface="Times"/>
              </a:rPr>
              <a:t>2. It is a Book of Exhortation.</a:t>
            </a:r>
            <a:r>
              <a:rPr lang="en-US" sz="2800" dirty="0">
                <a:latin typeface="Times"/>
                <a:cs typeface="Times"/>
              </a:rPr>
              <a:t> This means “encouragement.” Not written to frighten people, but to encourage people(13:22). “God…has spoken to us by his Son”(1:1-2). “See to it that you do not refuse him who speaks”(12:25). The theme of Hebrews is “God has spoken; we have His Word. What are we doing about it?” We need to hear God’s Word. If you do not listen to God’s Word and really hear it, </a:t>
            </a:r>
            <a:endParaRPr lang="en-US" sz="2800" dirty="0" smtClean="0">
              <a:latin typeface="Times"/>
              <a:cs typeface="Times"/>
            </a:endParaRPr>
          </a:p>
          <a:p>
            <a:r>
              <a:rPr lang="en-US" sz="2800" dirty="0" smtClean="0">
                <a:latin typeface="Times"/>
                <a:cs typeface="Times"/>
              </a:rPr>
              <a:t>then </a:t>
            </a:r>
            <a:r>
              <a:rPr lang="en-US" sz="2800" dirty="0">
                <a:latin typeface="Times"/>
                <a:cs typeface="Times"/>
              </a:rPr>
              <a:t>you will start to take a </a:t>
            </a:r>
            <a:endParaRPr lang="en-US" sz="2800" dirty="0" smtClean="0">
              <a:latin typeface="Times"/>
              <a:cs typeface="Times"/>
            </a:endParaRPr>
          </a:p>
          <a:p>
            <a:r>
              <a:rPr lang="en-US" sz="2800" dirty="0" smtClean="0">
                <a:latin typeface="Times"/>
                <a:cs typeface="Times"/>
              </a:rPr>
              <a:t>downward </a:t>
            </a:r>
          </a:p>
          <a:p>
            <a:r>
              <a:rPr lang="en-US" sz="2800" dirty="0" smtClean="0">
                <a:latin typeface="Times"/>
                <a:cs typeface="Times"/>
              </a:rPr>
              <a:t>path.</a:t>
            </a:r>
            <a:endParaRPr lang="en-US" sz="2800" dirty="0">
              <a:latin typeface="Times"/>
              <a:cs typeface="Times"/>
            </a:endParaRPr>
          </a:p>
        </p:txBody>
      </p:sp>
      <p:sp>
        <p:nvSpPr>
          <p:cNvPr id="9" name="TextBox 8"/>
          <p:cNvSpPr txBox="1"/>
          <p:nvPr/>
        </p:nvSpPr>
        <p:spPr>
          <a:xfrm>
            <a:off x="8677307" y="6346705"/>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(4)</a:t>
            </a:r>
            <a:endParaRPr lang="en-US" sz="2800" dirty="0">
              <a:solidFill>
                <a:srgbClr val="0000FF"/>
              </a:solidFill>
              <a:latin typeface="Times"/>
              <a:cs typeface="Times"/>
            </a:endParaRPr>
          </a:p>
        </p:txBody>
      </p:sp>
      <p:sp>
        <p:nvSpPr>
          <p:cNvPr id="8" name="Rectangle 7"/>
          <p:cNvSpPr/>
          <p:nvPr/>
        </p:nvSpPr>
        <p:spPr>
          <a:xfrm>
            <a:off x="-16933" y="4230956"/>
            <a:ext cx="9179278" cy="2677656"/>
          </a:xfrm>
          <a:prstGeom prst="rect">
            <a:avLst/>
          </a:prstGeom>
        </p:spPr>
        <p:txBody>
          <a:bodyPr wrap="square">
            <a:spAutoFit/>
          </a:bodyPr>
          <a:lstStyle/>
          <a:p>
            <a:r>
              <a:rPr lang="en-US" sz="2800" b="1" dirty="0">
                <a:latin typeface="Times"/>
                <a:cs typeface="Times"/>
              </a:rPr>
              <a:t>A. Drifting from the Word (2:1-4)—</a:t>
            </a:r>
            <a:r>
              <a:rPr lang="en-US" sz="2800" dirty="0">
                <a:latin typeface="Times"/>
                <a:cs typeface="Times"/>
              </a:rPr>
              <a:t>leads to neglect.</a:t>
            </a:r>
          </a:p>
          <a:p>
            <a:r>
              <a:rPr lang="en-US" sz="2800" b="1" dirty="0">
                <a:latin typeface="Times"/>
                <a:cs typeface="Times"/>
              </a:rPr>
              <a:t>B. Doubting the Word (3:7-4:13)—</a:t>
            </a:r>
            <a:r>
              <a:rPr lang="en-US" sz="2800" dirty="0">
                <a:latin typeface="Times"/>
                <a:cs typeface="Times"/>
              </a:rPr>
              <a:t>leads to a hard heart.</a:t>
            </a:r>
          </a:p>
          <a:p>
            <a:r>
              <a:rPr lang="en-US" sz="2800" b="1" dirty="0">
                <a:latin typeface="Times"/>
                <a:cs typeface="Times"/>
              </a:rPr>
              <a:t>C. Dullness toward the Word (5:11-6:20)—</a:t>
            </a:r>
            <a:r>
              <a:rPr lang="en-US" sz="2800" dirty="0">
                <a:latin typeface="Times"/>
                <a:cs typeface="Times"/>
              </a:rPr>
              <a:t>leads to sluggishness.</a:t>
            </a:r>
          </a:p>
          <a:p>
            <a:r>
              <a:rPr lang="en-US" sz="2800" b="1" dirty="0">
                <a:latin typeface="Times"/>
                <a:cs typeface="Times"/>
              </a:rPr>
              <a:t>D. Despising the Word (10:26-39)—</a:t>
            </a:r>
            <a:r>
              <a:rPr lang="en-US" sz="2800" dirty="0">
                <a:latin typeface="Times"/>
                <a:cs typeface="Times"/>
              </a:rPr>
              <a:t>leads to willfulness.</a:t>
            </a:r>
          </a:p>
          <a:p>
            <a:r>
              <a:rPr lang="en-US" sz="2800" b="1" dirty="0">
                <a:latin typeface="Times"/>
                <a:cs typeface="Times"/>
              </a:rPr>
              <a:t>E. Defying the Word (12:14-29)—</a:t>
            </a:r>
            <a:r>
              <a:rPr lang="en-US" sz="2800" dirty="0">
                <a:latin typeface="Times"/>
                <a:cs typeface="Times"/>
              </a:rPr>
              <a:t>refusing to hear.</a:t>
            </a:r>
            <a:endParaRPr lang="en-US" sz="2800" dirty="0">
              <a:latin typeface="Times"/>
              <a:cs typeface="Times"/>
            </a:endParaRPr>
          </a:p>
        </p:txBody>
      </p:sp>
      <p:pic>
        <p:nvPicPr>
          <p:cNvPr id="4" name="Picture 3"/>
          <p:cNvPicPr>
            <a:picLocks noChangeAspect="1"/>
          </p:cNvPicPr>
          <p:nvPr/>
        </p:nvPicPr>
        <p:blipFill>
          <a:blip r:embed="rId2"/>
          <a:stretch>
            <a:fillRect/>
          </a:stretch>
        </p:blipFill>
        <p:spPr>
          <a:xfrm>
            <a:off x="4368799" y="2646709"/>
            <a:ext cx="4826000" cy="1689100"/>
          </a:xfrm>
          <a:prstGeom prst="rect">
            <a:avLst/>
          </a:prstGeom>
        </p:spPr>
      </p:pic>
    </p:spTree>
    <p:extLst>
      <p:ext uri="{BB962C8B-B14F-4D97-AF65-F5344CB8AC3E}">
        <p14:creationId xmlns:p14="http://schemas.microsoft.com/office/powerpoint/2010/main" val="1992191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621964" y="-115308"/>
            <a:ext cx="3522035" cy="7109637"/>
          </a:xfrm>
          <a:prstGeom prst="rect">
            <a:avLst/>
          </a:prstGeom>
        </p:spPr>
        <p:txBody>
          <a:bodyPr wrap="square">
            <a:spAutoFit/>
          </a:bodyPr>
          <a:lstStyle/>
          <a:p>
            <a:r>
              <a:rPr lang="en-US" sz="2400" b="1" dirty="0">
                <a:latin typeface="Times"/>
                <a:cs typeface="Times"/>
              </a:rPr>
              <a:t>*Application:</a:t>
            </a:r>
            <a:r>
              <a:rPr lang="en-US" sz="2400" dirty="0">
                <a:latin typeface="Times"/>
                <a:cs typeface="Times"/>
              </a:rPr>
              <a:t> What does God do while this spiritual downward spiral is going on? He keeps speaking to us, encouraging us to get back to the Word. If we fail to listen and obey, then He begins to </a:t>
            </a:r>
            <a:r>
              <a:rPr lang="en-US" sz="2400" dirty="0" smtClean="0">
                <a:latin typeface="Times"/>
                <a:cs typeface="Times"/>
              </a:rPr>
              <a:t>discipline </a:t>
            </a:r>
            <a:r>
              <a:rPr lang="en-US" sz="2400" dirty="0">
                <a:latin typeface="Times"/>
                <a:cs typeface="Times"/>
              </a:rPr>
              <a:t>us. God does not allow His children to become “spoiled brats” by permitting them to willfully defy His Word. He always </a:t>
            </a:r>
            <a:r>
              <a:rPr lang="en-US" sz="2400" dirty="0" smtClean="0">
                <a:latin typeface="Times"/>
                <a:cs typeface="Times"/>
              </a:rPr>
              <a:t>disciplines </a:t>
            </a:r>
            <a:r>
              <a:rPr lang="en-US" sz="2400" dirty="0">
                <a:latin typeface="Times"/>
                <a:cs typeface="Times"/>
              </a:rPr>
              <a:t>in love. Hear and heed the Word of God, lest you regress spiritually and experience the chastening hand of God.</a:t>
            </a:r>
          </a:p>
        </p:txBody>
      </p:sp>
      <p:sp>
        <p:nvSpPr>
          <p:cNvPr id="16" name="Rectangle 15"/>
          <p:cNvSpPr/>
          <p:nvPr/>
        </p:nvSpPr>
        <p:spPr>
          <a:xfrm>
            <a:off x="-35278" y="5320115"/>
            <a:ext cx="9144000" cy="523220"/>
          </a:xfrm>
          <a:prstGeom prst="rect">
            <a:avLst/>
          </a:prstGeom>
        </p:spPr>
        <p:txBody>
          <a:bodyPr wrap="square">
            <a:spAutoFit/>
          </a:bodyPr>
          <a:lstStyle/>
          <a:p>
            <a:endParaRPr lang="en-US" sz="2800" dirty="0">
              <a:latin typeface="Times"/>
              <a:cs typeface="Times"/>
            </a:endParaRPr>
          </a:p>
        </p:txBody>
      </p:sp>
      <p:sp>
        <p:nvSpPr>
          <p:cNvPr id="13" name="TextBox 12"/>
          <p:cNvSpPr txBox="1"/>
          <p:nvPr/>
        </p:nvSpPr>
        <p:spPr>
          <a:xfrm>
            <a:off x="8557813" y="6367060"/>
            <a:ext cx="1101818" cy="523220"/>
          </a:xfrm>
          <a:prstGeom prst="rect">
            <a:avLst/>
          </a:prstGeom>
          <a:noFill/>
        </p:spPr>
        <p:txBody>
          <a:bodyPr wrap="square" rtlCol="0">
            <a:spAutoFit/>
          </a:bodyPr>
          <a:lstStyle/>
          <a:p>
            <a:r>
              <a:rPr lang="en-US" altLang="zh-CN" sz="2800" dirty="0" smtClean="0">
                <a:solidFill>
                  <a:srgbClr val="FFFF00"/>
                </a:solidFill>
                <a:latin typeface="Times"/>
                <a:cs typeface="Times"/>
              </a:rPr>
              <a:t>(2)</a:t>
            </a:r>
            <a:endParaRPr lang="en-US" sz="2800" dirty="0">
              <a:solidFill>
                <a:srgbClr val="FFFF00"/>
              </a:solidFill>
              <a:latin typeface="Times"/>
              <a:cs typeface="Times"/>
            </a:endParaRPr>
          </a:p>
        </p:txBody>
      </p:sp>
      <p:sp>
        <p:nvSpPr>
          <p:cNvPr id="11" name="TextBox 10"/>
          <p:cNvSpPr txBox="1"/>
          <p:nvPr/>
        </p:nvSpPr>
        <p:spPr>
          <a:xfrm>
            <a:off x="8639408" y="6346705"/>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(5)</a:t>
            </a:r>
            <a:endParaRPr lang="en-US" sz="2800" dirty="0">
              <a:solidFill>
                <a:srgbClr val="0000FF"/>
              </a:solidFill>
              <a:latin typeface="Times"/>
              <a:cs typeface="Times"/>
            </a:endParaRPr>
          </a:p>
        </p:txBody>
      </p:sp>
      <p:pic>
        <p:nvPicPr>
          <p:cNvPr id="4" name="Picture 3"/>
          <p:cNvPicPr>
            <a:picLocks noChangeAspect="1"/>
          </p:cNvPicPr>
          <p:nvPr/>
        </p:nvPicPr>
        <p:blipFill>
          <a:blip r:embed="rId2"/>
          <a:stretch>
            <a:fillRect/>
          </a:stretch>
        </p:blipFill>
        <p:spPr>
          <a:xfrm>
            <a:off x="0" y="0"/>
            <a:ext cx="5621965" cy="6858000"/>
          </a:xfrm>
          <a:prstGeom prst="rect">
            <a:avLst/>
          </a:prstGeom>
        </p:spPr>
      </p:pic>
    </p:spTree>
    <p:extLst>
      <p:ext uri="{BB962C8B-B14F-4D97-AF65-F5344CB8AC3E}">
        <p14:creationId xmlns:p14="http://schemas.microsoft.com/office/powerpoint/2010/main" val="277169526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5278" y="5320115"/>
            <a:ext cx="9144000" cy="523220"/>
          </a:xfrm>
          <a:prstGeom prst="rect">
            <a:avLst/>
          </a:prstGeom>
        </p:spPr>
        <p:txBody>
          <a:bodyPr wrap="square">
            <a:spAutoFit/>
          </a:bodyPr>
          <a:lstStyle/>
          <a:p>
            <a:endParaRPr lang="en-US" sz="2800" dirty="0">
              <a:latin typeface="Times"/>
              <a:cs typeface="Times"/>
            </a:endParaRPr>
          </a:p>
        </p:txBody>
      </p:sp>
      <p:sp>
        <p:nvSpPr>
          <p:cNvPr id="13" name="TextBox 12"/>
          <p:cNvSpPr txBox="1"/>
          <p:nvPr/>
        </p:nvSpPr>
        <p:spPr>
          <a:xfrm>
            <a:off x="8557813" y="6367060"/>
            <a:ext cx="1101818" cy="523220"/>
          </a:xfrm>
          <a:prstGeom prst="rect">
            <a:avLst/>
          </a:prstGeom>
          <a:noFill/>
        </p:spPr>
        <p:txBody>
          <a:bodyPr wrap="square" rtlCol="0">
            <a:spAutoFit/>
          </a:bodyPr>
          <a:lstStyle/>
          <a:p>
            <a:r>
              <a:rPr lang="en-US" altLang="zh-CN" sz="2800" dirty="0" smtClean="0">
                <a:solidFill>
                  <a:srgbClr val="FFFF00"/>
                </a:solidFill>
                <a:latin typeface="Times"/>
                <a:cs typeface="Times"/>
              </a:rPr>
              <a:t>(2)</a:t>
            </a:r>
            <a:endParaRPr lang="en-US" sz="2800" dirty="0">
              <a:solidFill>
                <a:srgbClr val="FFFF00"/>
              </a:solidFill>
              <a:latin typeface="Times"/>
              <a:cs typeface="Times"/>
            </a:endParaRPr>
          </a:p>
        </p:txBody>
      </p:sp>
      <p:sp>
        <p:nvSpPr>
          <p:cNvPr id="11" name="TextBox 10"/>
          <p:cNvSpPr txBox="1"/>
          <p:nvPr/>
        </p:nvSpPr>
        <p:spPr>
          <a:xfrm>
            <a:off x="0" y="6334780"/>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(6)</a:t>
            </a:r>
            <a:endParaRPr lang="en-US" sz="2800" dirty="0">
              <a:solidFill>
                <a:srgbClr val="0000FF"/>
              </a:solidFill>
              <a:latin typeface="Times"/>
              <a:cs typeface="Times"/>
            </a:endParaRPr>
          </a:p>
        </p:txBody>
      </p:sp>
      <p:sp>
        <p:nvSpPr>
          <p:cNvPr id="10" name="Rectangle 9"/>
          <p:cNvSpPr/>
          <p:nvPr/>
        </p:nvSpPr>
        <p:spPr>
          <a:xfrm>
            <a:off x="-35278" y="-48172"/>
            <a:ext cx="9179278" cy="6001642"/>
          </a:xfrm>
          <a:prstGeom prst="rect">
            <a:avLst/>
          </a:prstGeom>
        </p:spPr>
        <p:txBody>
          <a:bodyPr wrap="square">
            <a:spAutoFit/>
          </a:bodyPr>
          <a:lstStyle/>
          <a:p>
            <a:r>
              <a:rPr lang="en-US" sz="2400" b="1" dirty="0">
                <a:latin typeface="Times"/>
                <a:cs typeface="Times"/>
              </a:rPr>
              <a:t>3. It is a Book of Examination. </a:t>
            </a:r>
            <a:r>
              <a:rPr lang="en-US" sz="2400" dirty="0">
                <a:latin typeface="Times"/>
                <a:cs typeface="Times"/>
              </a:rPr>
              <a:t>What am I really trusting? Am I trusting the Word of God, or am I trusting the things of this world that are shaking and ready to fall away?</a:t>
            </a:r>
          </a:p>
          <a:p>
            <a:r>
              <a:rPr lang="en-US" sz="2400" b="1" dirty="0">
                <a:latin typeface="Times"/>
                <a:cs typeface="Times"/>
              </a:rPr>
              <a:t>A. The Day is approaching(10:25).</a:t>
            </a:r>
            <a:r>
              <a:rPr lang="en-US" sz="2400" dirty="0">
                <a:latin typeface="Times"/>
                <a:cs typeface="Times"/>
              </a:rPr>
              <a:t> In a few years the temple and the city would be destroyed and the Jewish nation would be scattered. We are living in the last days. </a:t>
            </a:r>
          </a:p>
          <a:p>
            <a:r>
              <a:rPr lang="en-US" sz="2400" b="1" dirty="0">
                <a:latin typeface="Times"/>
                <a:cs typeface="Times"/>
              </a:rPr>
              <a:t>B. Depend upon the foundation not the scaffolding.</a:t>
            </a:r>
            <a:r>
              <a:rPr lang="en-US" sz="2400" dirty="0">
                <a:latin typeface="Times"/>
                <a:cs typeface="Times"/>
              </a:rPr>
              <a:t> “Established” is used 8 times. It means “to be solidly grounded, to stand firm on your feet.” “You can be secure while everything around you is falling apart!” We have a “kingdom which cannot be moved”(12:28). God’s Word is steadfast (2:2) and so is the hope we have in Him (6:10).  </a:t>
            </a:r>
          </a:p>
          <a:p>
            <a:r>
              <a:rPr lang="en-US" sz="2400" b="1" dirty="0">
                <a:latin typeface="Times"/>
                <a:cs typeface="Times"/>
              </a:rPr>
              <a:t>C. Live by faith not unbelief.</a:t>
            </a:r>
            <a:r>
              <a:rPr lang="en-US" sz="2400" dirty="0">
                <a:latin typeface="Times"/>
                <a:cs typeface="Times"/>
              </a:rPr>
              <a:t> “Faith” appears 35 times. “Let us hold firmly to the faith we profess”(4:14). </a:t>
            </a:r>
          </a:p>
          <a:p>
            <a:r>
              <a:rPr lang="en-US" sz="2400" b="1" dirty="0">
                <a:latin typeface="Times"/>
                <a:cs typeface="Times"/>
              </a:rPr>
              <a:t>*Application:</a:t>
            </a:r>
            <a:r>
              <a:rPr lang="en-US" sz="2400" dirty="0">
                <a:latin typeface="Times"/>
                <a:cs typeface="Times"/>
              </a:rPr>
              <a:t> “But my righteous one will live </a:t>
            </a:r>
            <a:endParaRPr lang="en-US" sz="2400" dirty="0" smtClean="0">
              <a:latin typeface="Times"/>
              <a:cs typeface="Times"/>
            </a:endParaRPr>
          </a:p>
          <a:p>
            <a:r>
              <a:rPr lang="en-US" sz="2400" dirty="0" smtClean="0">
                <a:latin typeface="Times"/>
                <a:cs typeface="Times"/>
              </a:rPr>
              <a:t>by </a:t>
            </a:r>
            <a:r>
              <a:rPr lang="en-US" sz="2400" dirty="0">
                <a:latin typeface="Times"/>
                <a:cs typeface="Times"/>
              </a:rPr>
              <a:t>faith. And I take no pleasure in the one who </a:t>
            </a:r>
            <a:endParaRPr lang="en-US" sz="2400" dirty="0" smtClean="0">
              <a:latin typeface="Times"/>
              <a:cs typeface="Times"/>
            </a:endParaRPr>
          </a:p>
          <a:p>
            <a:r>
              <a:rPr lang="en-US" sz="2400" dirty="0" smtClean="0">
                <a:latin typeface="Times"/>
                <a:cs typeface="Times"/>
              </a:rPr>
              <a:t>shrinks </a:t>
            </a:r>
            <a:r>
              <a:rPr lang="en-US" sz="2400" dirty="0">
                <a:latin typeface="Times"/>
                <a:cs typeface="Times"/>
              </a:rPr>
              <a:t>back”(10:38).</a:t>
            </a:r>
          </a:p>
        </p:txBody>
      </p:sp>
      <p:pic>
        <p:nvPicPr>
          <p:cNvPr id="2" name="Picture 1"/>
          <p:cNvPicPr>
            <a:picLocks noChangeAspect="1"/>
          </p:cNvPicPr>
          <p:nvPr/>
        </p:nvPicPr>
        <p:blipFill>
          <a:blip r:embed="rId2"/>
          <a:stretch>
            <a:fillRect/>
          </a:stretch>
        </p:blipFill>
        <p:spPr>
          <a:xfrm>
            <a:off x="5896461" y="4402415"/>
            <a:ext cx="3247539" cy="2438400"/>
          </a:xfrm>
          <a:prstGeom prst="rect">
            <a:avLst/>
          </a:prstGeom>
        </p:spPr>
      </p:pic>
    </p:spTree>
    <p:extLst>
      <p:ext uri="{BB962C8B-B14F-4D97-AF65-F5344CB8AC3E}">
        <p14:creationId xmlns:p14="http://schemas.microsoft.com/office/powerpoint/2010/main" val="8709738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5278" y="5320115"/>
            <a:ext cx="9144000" cy="523220"/>
          </a:xfrm>
          <a:prstGeom prst="rect">
            <a:avLst/>
          </a:prstGeom>
        </p:spPr>
        <p:txBody>
          <a:bodyPr wrap="square">
            <a:spAutoFit/>
          </a:bodyPr>
          <a:lstStyle/>
          <a:p>
            <a:endParaRPr lang="en-US" sz="2800" dirty="0">
              <a:latin typeface="Times"/>
              <a:cs typeface="Times"/>
            </a:endParaRPr>
          </a:p>
        </p:txBody>
      </p:sp>
      <p:sp>
        <p:nvSpPr>
          <p:cNvPr id="13" name="TextBox 12"/>
          <p:cNvSpPr txBox="1"/>
          <p:nvPr/>
        </p:nvSpPr>
        <p:spPr>
          <a:xfrm>
            <a:off x="8557813" y="6367060"/>
            <a:ext cx="1101818" cy="523220"/>
          </a:xfrm>
          <a:prstGeom prst="rect">
            <a:avLst/>
          </a:prstGeom>
          <a:noFill/>
        </p:spPr>
        <p:txBody>
          <a:bodyPr wrap="square" rtlCol="0">
            <a:spAutoFit/>
          </a:bodyPr>
          <a:lstStyle/>
          <a:p>
            <a:r>
              <a:rPr lang="en-US" altLang="zh-CN" sz="2800" dirty="0" smtClean="0">
                <a:solidFill>
                  <a:srgbClr val="FFFF00"/>
                </a:solidFill>
                <a:latin typeface="Times"/>
                <a:cs typeface="Times"/>
              </a:rPr>
              <a:t>(2)</a:t>
            </a:r>
            <a:endParaRPr lang="en-US" sz="2800" dirty="0">
              <a:solidFill>
                <a:srgbClr val="FFFF00"/>
              </a:solidFill>
              <a:latin typeface="Times"/>
              <a:cs typeface="Times"/>
            </a:endParaRPr>
          </a:p>
        </p:txBody>
      </p:sp>
      <p:sp>
        <p:nvSpPr>
          <p:cNvPr id="11" name="TextBox 10"/>
          <p:cNvSpPr txBox="1"/>
          <p:nvPr/>
        </p:nvSpPr>
        <p:spPr>
          <a:xfrm>
            <a:off x="8538618" y="6346705"/>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(7)</a:t>
            </a:r>
            <a:endParaRPr lang="en-US" sz="2800" dirty="0">
              <a:solidFill>
                <a:srgbClr val="0000FF"/>
              </a:solidFill>
              <a:latin typeface="Times"/>
              <a:cs typeface="Times"/>
            </a:endParaRPr>
          </a:p>
        </p:txBody>
      </p:sp>
      <p:sp>
        <p:nvSpPr>
          <p:cNvPr id="10" name="Rectangle 9"/>
          <p:cNvSpPr/>
          <p:nvPr/>
        </p:nvSpPr>
        <p:spPr>
          <a:xfrm>
            <a:off x="-35278" y="-48172"/>
            <a:ext cx="9179278" cy="3416320"/>
          </a:xfrm>
          <a:prstGeom prst="rect">
            <a:avLst/>
          </a:prstGeom>
        </p:spPr>
        <p:txBody>
          <a:bodyPr wrap="square">
            <a:spAutoFit/>
          </a:bodyPr>
          <a:lstStyle/>
          <a:p>
            <a:r>
              <a:rPr lang="en-US" sz="2400" b="1" dirty="0">
                <a:latin typeface="Times"/>
                <a:cs typeface="Times"/>
              </a:rPr>
              <a:t>4. It is a Book of Expectation. </a:t>
            </a:r>
            <a:r>
              <a:rPr lang="en-US" sz="2400" dirty="0">
                <a:latin typeface="Times"/>
                <a:cs typeface="Times"/>
              </a:rPr>
              <a:t>We are looking for that future city of God (11:10-16,26).</a:t>
            </a:r>
          </a:p>
          <a:p>
            <a:r>
              <a:rPr lang="en-US" sz="2400" dirty="0">
                <a:latin typeface="Times"/>
                <a:cs typeface="Times"/>
              </a:rPr>
              <a:t>A. Abraham was first of all God’s servant, a pilgrim and a stranger, who lived in a tent in the plains.</a:t>
            </a:r>
          </a:p>
          <a:p>
            <a:r>
              <a:rPr lang="en-US" sz="2400" dirty="0">
                <a:latin typeface="Times"/>
                <a:cs typeface="Times"/>
              </a:rPr>
              <a:t>B. Lot chose to abandon the pilgrim life and move into the evil city of Sodom. </a:t>
            </a:r>
          </a:p>
          <a:p>
            <a:r>
              <a:rPr lang="en-US" sz="2400" b="1" dirty="0">
                <a:latin typeface="Times"/>
                <a:cs typeface="Times"/>
              </a:rPr>
              <a:t>*Application:</a:t>
            </a:r>
            <a:r>
              <a:rPr lang="en-US" sz="2400" dirty="0">
                <a:latin typeface="Times"/>
                <a:cs typeface="Times"/>
              </a:rPr>
              <a:t> Don’t live for what the world will promise you today! Live for what God has promised you in the future! Be a stranger and a pilgrim on this earth! Walk by </a:t>
            </a:r>
            <a:r>
              <a:rPr lang="en-US" sz="2400" dirty="0" err="1">
                <a:latin typeface="Times"/>
                <a:cs typeface="Times"/>
              </a:rPr>
              <a:t>faith</a:t>
            </a:r>
            <a:r>
              <a:rPr lang="en-US" sz="2400" dirty="0" err="1" smtClean="0">
                <a:latin typeface="Times"/>
                <a:cs typeface="Times"/>
              </a:rPr>
              <a:t>,not</a:t>
            </a:r>
            <a:r>
              <a:rPr lang="en-US" sz="2400" dirty="0" smtClean="0">
                <a:latin typeface="Times"/>
                <a:cs typeface="Times"/>
              </a:rPr>
              <a:t> </a:t>
            </a:r>
            <a:r>
              <a:rPr lang="en-US" sz="2400" dirty="0">
                <a:latin typeface="Times"/>
                <a:cs typeface="Times"/>
              </a:rPr>
              <a:t>by sight!</a:t>
            </a:r>
          </a:p>
        </p:txBody>
      </p:sp>
      <p:pic>
        <p:nvPicPr>
          <p:cNvPr id="4" name="Picture 3"/>
          <p:cNvPicPr>
            <a:picLocks noChangeAspect="1"/>
          </p:cNvPicPr>
          <p:nvPr/>
        </p:nvPicPr>
        <p:blipFill>
          <a:blip r:embed="rId2"/>
          <a:stretch>
            <a:fillRect/>
          </a:stretch>
        </p:blipFill>
        <p:spPr>
          <a:xfrm>
            <a:off x="969430" y="3300416"/>
            <a:ext cx="7234782" cy="3684380"/>
          </a:xfrm>
          <a:prstGeom prst="rect">
            <a:avLst/>
          </a:prstGeom>
        </p:spPr>
      </p:pic>
    </p:spTree>
    <p:extLst>
      <p:ext uri="{BB962C8B-B14F-4D97-AF65-F5344CB8AC3E}">
        <p14:creationId xmlns:p14="http://schemas.microsoft.com/office/powerpoint/2010/main" val="16227592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5278" y="5320115"/>
            <a:ext cx="9144000" cy="523220"/>
          </a:xfrm>
          <a:prstGeom prst="rect">
            <a:avLst/>
          </a:prstGeom>
        </p:spPr>
        <p:txBody>
          <a:bodyPr wrap="square">
            <a:spAutoFit/>
          </a:bodyPr>
          <a:lstStyle/>
          <a:p>
            <a:endParaRPr lang="en-US" sz="2800" dirty="0">
              <a:latin typeface="Times"/>
              <a:cs typeface="Times"/>
            </a:endParaRPr>
          </a:p>
        </p:txBody>
      </p:sp>
      <p:sp>
        <p:nvSpPr>
          <p:cNvPr id="13" name="TextBox 12"/>
          <p:cNvSpPr txBox="1"/>
          <p:nvPr/>
        </p:nvSpPr>
        <p:spPr>
          <a:xfrm>
            <a:off x="8557813" y="6367060"/>
            <a:ext cx="1101818" cy="523220"/>
          </a:xfrm>
          <a:prstGeom prst="rect">
            <a:avLst/>
          </a:prstGeom>
          <a:noFill/>
        </p:spPr>
        <p:txBody>
          <a:bodyPr wrap="square" rtlCol="0">
            <a:spAutoFit/>
          </a:bodyPr>
          <a:lstStyle/>
          <a:p>
            <a:r>
              <a:rPr lang="en-US" altLang="zh-CN" sz="2800" dirty="0" smtClean="0">
                <a:solidFill>
                  <a:srgbClr val="FFFF00"/>
                </a:solidFill>
                <a:latin typeface="Times"/>
                <a:cs typeface="Times"/>
              </a:rPr>
              <a:t>(2)</a:t>
            </a:r>
            <a:endParaRPr lang="en-US" sz="2800" dirty="0">
              <a:solidFill>
                <a:srgbClr val="FFFF00"/>
              </a:solidFill>
              <a:latin typeface="Times"/>
              <a:cs typeface="Times"/>
            </a:endParaRPr>
          </a:p>
        </p:txBody>
      </p:sp>
      <p:sp>
        <p:nvSpPr>
          <p:cNvPr id="11" name="TextBox 10"/>
          <p:cNvSpPr txBox="1"/>
          <p:nvPr/>
        </p:nvSpPr>
        <p:spPr>
          <a:xfrm>
            <a:off x="8538618" y="6346705"/>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(8)</a:t>
            </a:r>
            <a:endParaRPr lang="en-US" sz="2800" dirty="0">
              <a:solidFill>
                <a:srgbClr val="0000FF"/>
              </a:solidFill>
              <a:latin typeface="Times"/>
              <a:cs typeface="Times"/>
            </a:endParaRPr>
          </a:p>
        </p:txBody>
      </p:sp>
      <p:sp>
        <p:nvSpPr>
          <p:cNvPr id="10" name="Rectangle 9"/>
          <p:cNvSpPr/>
          <p:nvPr/>
        </p:nvSpPr>
        <p:spPr>
          <a:xfrm>
            <a:off x="-35278" y="-48172"/>
            <a:ext cx="9179278" cy="6001642"/>
          </a:xfrm>
          <a:prstGeom prst="rect">
            <a:avLst/>
          </a:prstGeom>
        </p:spPr>
        <p:txBody>
          <a:bodyPr wrap="square">
            <a:spAutoFit/>
          </a:bodyPr>
          <a:lstStyle/>
          <a:p>
            <a:r>
              <a:rPr lang="en-US" sz="2400" b="1" dirty="0">
                <a:latin typeface="Times"/>
                <a:cs typeface="Times"/>
              </a:rPr>
              <a:t>5. It is a Book of </a:t>
            </a:r>
            <a:r>
              <a:rPr lang="en-US" sz="2400" b="1" dirty="0" err="1">
                <a:latin typeface="Times"/>
                <a:cs typeface="Times"/>
              </a:rPr>
              <a:t>Exhaltation</a:t>
            </a:r>
            <a:r>
              <a:rPr lang="en-US" sz="2400" b="1" dirty="0">
                <a:latin typeface="Times"/>
                <a:cs typeface="Times"/>
              </a:rPr>
              <a:t>. </a:t>
            </a:r>
            <a:r>
              <a:rPr lang="en-US" sz="2400" dirty="0">
                <a:latin typeface="Times"/>
                <a:cs typeface="Times"/>
              </a:rPr>
              <a:t>Hebrews exalts the person and the work of our Lord Jesus Christ. Jesus is superior to the prophets.</a:t>
            </a:r>
          </a:p>
          <a:p>
            <a:r>
              <a:rPr lang="en-US" sz="2400" b="1" dirty="0">
                <a:latin typeface="Times"/>
                <a:cs typeface="Times"/>
              </a:rPr>
              <a:t>A. In His person, </a:t>
            </a:r>
            <a:r>
              <a:rPr lang="en-US" sz="2400" dirty="0">
                <a:latin typeface="Times"/>
                <a:cs typeface="Times"/>
              </a:rPr>
              <a:t>Christ is superior to the prophets. He is the Son of God, not merely men called by God (Prophets). “Radiance of his glory” refers to the glory of God that dwelt in the tabernacle(Ex.40:34-38) and temple(1 K.8:10).What the rays of the sun are to the sun. He is “exact representation” of the very substance of God. When you see Christ, you see the glory of God (Jn.1:14;14:9).</a:t>
            </a:r>
          </a:p>
          <a:p>
            <a:r>
              <a:rPr lang="en-US" sz="2400" b="1" dirty="0">
                <a:latin typeface="Times"/>
                <a:cs typeface="Times"/>
              </a:rPr>
              <a:t>B. In His work,</a:t>
            </a:r>
            <a:r>
              <a:rPr lang="en-US" sz="2400" dirty="0">
                <a:latin typeface="Times"/>
                <a:cs typeface="Times"/>
              </a:rPr>
              <a:t> Christ is also superior to the prophets. He is the Creator of the Universe, for by Him, God “made the worlds”(1:2).Not only did Christ create all things by His Word(Jn.1:1-5),but He also “sustains” all things by that same powerful Word(1:3).He is one Son, they are many prophets. He has a final and complete message, the prophets had a fragmentary and incomplete message. He is priest who “purged our sins”(1:3) and King who reigns(1:3). “He sat down on the right hand of the Majesty in heaven”(1:3).</a:t>
            </a:r>
          </a:p>
        </p:txBody>
      </p:sp>
    </p:spTree>
    <p:extLst>
      <p:ext uri="{BB962C8B-B14F-4D97-AF65-F5344CB8AC3E}">
        <p14:creationId xmlns:p14="http://schemas.microsoft.com/office/powerpoint/2010/main" val="313721798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5278" y="5320115"/>
            <a:ext cx="9144000" cy="523220"/>
          </a:xfrm>
          <a:prstGeom prst="rect">
            <a:avLst/>
          </a:prstGeom>
        </p:spPr>
        <p:txBody>
          <a:bodyPr wrap="square">
            <a:spAutoFit/>
          </a:bodyPr>
          <a:lstStyle/>
          <a:p>
            <a:endParaRPr lang="en-US" sz="2800" dirty="0">
              <a:latin typeface="Times"/>
              <a:cs typeface="Times"/>
            </a:endParaRPr>
          </a:p>
        </p:txBody>
      </p:sp>
      <p:sp>
        <p:nvSpPr>
          <p:cNvPr id="13" name="TextBox 12"/>
          <p:cNvSpPr txBox="1"/>
          <p:nvPr/>
        </p:nvSpPr>
        <p:spPr>
          <a:xfrm>
            <a:off x="8557813" y="6367060"/>
            <a:ext cx="1101818" cy="523220"/>
          </a:xfrm>
          <a:prstGeom prst="rect">
            <a:avLst/>
          </a:prstGeom>
          <a:noFill/>
        </p:spPr>
        <p:txBody>
          <a:bodyPr wrap="square" rtlCol="0">
            <a:spAutoFit/>
          </a:bodyPr>
          <a:lstStyle/>
          <a:p>
            <a:r>
              <a:rPr lang="en-US" altLang="zh-CN" sz="2800" dirty="0" smtClean="0">
                <a:solidFill>
                  <a:srgbClr val="FFFF00"/>
                </a:solidFill>
                <a:latin typeface="Times"/>
                <a:cs typeface="Times"/>
              </a:rPr>
              <a:t>(2)</a:t>
            </a:r>
            <a:endParaRPr lang="en-US" sz="2800" dirty="0">
              <a:solidFill>
                <a:srgbClr val="FFFF00"/>
              </a:solidFill>
              <a:latin typeface="Times"/>
              <a:cs typeface="Times"/>
            </a:endParaRPr>
          </a:p>
        </p:txBody>
      </p:sp>
      <p:sp>
        <p:nvSpPr>
          <p:cNvPr id="11" name="TextBox 10"/>
          <p:cNvSpPr txBox="1"/>
          <p:nvPr/>
        </p:nvSpPr>
        <p:spPr>
          <a:xfrm>
            <a:off x="8582377" y="6334780"/>
            <a:ext cx="1101818" cy="523220"/>
          </a:xfrm>
          <a:prstGeom prst="rect">
            <a:avLst/>
          </a:prstGeom>
          <a:noFill/>
        </p:spPr>
        <p:txBody>
          <a:bodyPr wrap="square" rtlCol="0">
            <a:spAutoFit/>
          </a:bodyPr>
          <a:lstStyle/>
          <a:p>
            <a:r>
              <a:rPr lang="en-US" altLang="zh-CN" sz="2800" dirty="0" smtClean="0">
                <a:solidFill>
                  <a:srgbClr val="0000FF"/>
                </a:solidFill>
                <a:latin typeface="Times"/>
                <a:cs typeface="Times"/>
              </a:rPr>
              <a:t>(9)</a:t>
            </a:r>
            <a:endParaRPr lang="en-US" sz="2800" dirty="0">
              <a:solidFill>
                <a:srgbClr val="0000FF"/>
              </a:solidFill>
              <a:latin typeface="Times"/>
              <a:cs typeface="Times"/>
            </a:endParaRPr>
          </a:p>
        </p:txBody>
      </p:sp>
      <p:pic>
        <p:nvPicPr>
          <p:cNvPr id="3" name="Picture 2"/>
          <p:cNvPicPr>
            <a:picLocks noChangeAspect="1"/>
          </p:cNvPicPr>
          <p:nvPr/>
        </p:nvPicPr>
        <p:blipFill>
          <a:blip r:embed="rId2"/>
          <a:stretch>
            <a:fillRect/>
          </a:stretch>
        </p:blipFill>
        <p:spPr>
          <a:xfrm>
            <a:off x="-170742" y="-29653"/>
            <a:ext cx="5778336" cy="6858000"/>
          </a:xfrm>
          <a:prstGeom prst="rect">
            <a:avLst/>
          </a:prstGeom>
        </p:spPr>
      </p:pic>
      <p:sp>
        <p:nvSpPr>
          <p:cNvPr id="8" name="Rectangle 7"/>
          <p:cNvSpPr/>
          <p:nvPr/>
        </p:nvSpPr>
        <p:spPr>
          <a:xfrm>
            <a:off x="5401738" y="-12720"/>
            <a:ext cx="3793066" cy="6863417"/>
          </a:xfrm>
          <a:prstGeom prst="rect">
            <a:avLst/>
          </a:prstGeom>
        </p:spPr>
        <p:txBody>
          <a:bodyPr wrap="square">
            <a:spAutoFit/>
          </a:bodyPr>
          <a:lstStyle/>
          <a:p>
            <a:r>
              <a:rPr lang="en-US" sz="2000" b="1" dirty="0">
                <a:latin typeface="Times"/>
                <a:cs typeface="Times"/>
              </a:rPr>
              <a:t>Conclusion:</a:t>
            </a:r>
            <a:r>
              <a:rPr lang="en-US" sz="2000" dirty="0">
                <a:latin typeface="Times"/>
                <a:cs typeface="Times"/>
              </a:rPr>
              <a:t> “In 1989, a person from Philadelphia purchased an oil painting for four dollars at a garage sale. Later, he discovered an old folded copy of the Declaration of Independence behind the painting. A friend encouraged him to have it appraised. The document turned out to be one of 23 remaining copies of the very first printing of the Declaration of Independence and sold for $2.42 million dollars at auction. The original owner didn’t recognize its value and practically gave it away. People who don’t have faith in God and hear the gospel are just like that person who gave away a valuable document; they don’t understand its worth.”  “Good news came…but the message they heard did not benefit them”(4:2</a:t>
            </a:r>
            <a:r>
              <a:rPr lang="en-US" sz="2000" dirty="0" smtClean="0">
                <a:latin typeface="Times"/>
                <a:cs typeface="Times"/>
              </a:rPr>
              <a:t>)</a:t>
            </a:r>
            <a:endParaRPr lang="en-US" sz="2000" dirty="0">
              <a:latin typeface="Times"/>
              <a:cs typeface="Times"/>
            </a:endParaRPr>
          </a:p>
        </p:txBody>
      </p:sp>
    </p:spTree>
    <p:extLst>
      <p:ext uri="{BB962C8B-B14F-4D97-AF65-F5344CB8AC3E}">
        <p14:creationId xmlns:p14="http://schemas.microsoft.com/office/powerpoint/2010/main" val="19813960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28887</TotalTime>
  <Words>1667</Words>
  <Application>Microsoft Macintosh PowerPoint</Application>
  <PresentationFormat>On-screen Show (4:3)</PresentationFormat>
  <Paragraphs>50</Paragraphs>
  <Slides>9</Slides>
  <Notes>0</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Kansas City Baptist Temple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Gary Hart</dc:creator>
  <cp:lastModifiedBy>Gary Hart</cp:lastModifiedBy>
  <cp:revision>309</cp:revision>
  <cp:lastPrinted>2016-08-18T21:45:20Z</cp:lastPrinted>
  <dcterms:created xsi:type="dcterms:W3CDTF">2015-09-06T13:13:13Z</dcterms:created>
  <dcterms:modified xsi:type="dcterms:W3CDTF">2016-08-23T23:37:22Z</dcterms:modified>
</cp:coreProperties>
</file>