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0" r:id="rId4"/>
    <p:sldId id="259" r:id="rId5"/>
    <p:sldId id="261" r:id="rId6"/>
    <p:sldId id="262" r:id="rId7"/>
    <p:sldId id="263" r:id="rId8"/>
    <p:sldId id="265" r:id="rId9"/>
    <p:sldId id="264" r:id="rId10"/>
    <p:sldId id="266" r:id="rId11"/>
    <p:sldId id="268" r:id="rId12"/>
    <p:sldId id="267"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04"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921A40-12DC-5D42-A8EA-B2844C364782}" type="datetimeFigureOut">
              <a:rPr lang="en-US" smtClean="0"/>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CDF63-0F25-7B4B-8599-4B647DC3FD29}" type="slidenum">
              <a:rPr lang="en-US" smtClean="0"/>
              <a:t>‹#›</a:t>
            </a:fld>
            <a:endParaRPr lang="en-US"/>
          </a:p>
        </p:txBody>
      </p:sp>
    </p:spTree>
    <p:extLst>
      <p:ext uri="{BB962C8B-B14F-4D97-AF65-F5344CB8AC3E}">
        <p14:creationId xmlns:p14="http://schemas.microsoft.com/office/powerpoint/2010/main" val="133772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921A40-12DC-5D42-A8EA-B2844C364782}" type="datetimeFigureOut">
              <a:rPr lang="en-US" smtClean="0"/>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CDF63-0F25-7B4B-8599-4B647DC3FD29}" type="slidenum">
              <a:rPr lang="en-US" smtClean="0"/>
              <a:t>‹#›</a:t>
            </a:fld>
            <a:endParaRPr lang="en-US"/>
          </a:p>
        </p:txBody>
      </p:sp>
    </p:spTree>
    <p:extLst>
      <p:ext uri="{BB962C8B-B14F-4D97-AF65-F5344CB8AC3E}">
        <p14:creationId xmlns:p14="http://schemas.microsoft.com/office/powerpoint/2010/main" val="19864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921A40-12DC-5D42-A8EA-B2844C364782}" type="datetimeFigureOut">
              <a:rPr lang="en-US" smtClean="0"/>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CDF63-0F25-7B4B-8599-4B647DC3FD29}" type="slidenum">
              <a:rPr lang="en-US" smtClean="0"/>
              <a:t>‹#›</a:t>
            </a:fld>
            <a:endParaRPr lang="en-US"/>
          </a:p>
        </p:txBody>
      </p:sp>
    </p:spTree>
    <p:extLst>
      <p:ext uri="{BB962C8B-B14F-4D97-AF65-F5344CB8AC3E}">
        <p14:creationId xmlns:p14="http://schemas.microsoft.com/office/powerpoint/2010/main" val="18909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921A40-12DC-5D42-A8EA-B2844C364782}" type="datetimeFigureOut">
              <a:rPr lang="en-US" smtClean="0"/>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CDF63-0F25-7B4B-8599-4B647DC3FD29}" type="slidenum">
              <a:rPr lang="en-US" smtClean="0"/>
              <a:t>‹#›</a:t>
            </a:fld>
            <a:endParaRPr lang="en-US"/>
          </a:p>
        </p:txBody>
      </p:sp>
    </p:spTree>
    <p:extLst>
      <p:ext uri="{BB962C8B-B14F-4D97-AF65-F5344CB8AC3E}">
        <p14:creationId xmlns:p14="http://schemas.microsoft.com/office/powerpoint/2010/main" val="17512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921A40-12DC-5D42-A8EA-B2844C364782}" type="datetimeFigureOut">
              <a:rPr lang="en-US" smtClean="0"/>
              <a:t>4/30/17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CDF63-0F25-7B4B-8599-4B647DC3FD29}" type="slidenum">
              <a:rPr lang="en-US" smtClean="0"/>
              <a:t>‹#›</a:t>
            </a:fld>
            <a:endParaRPr lang="en-US"/>
          </a:p>
        </p:txBody>
      </p:sp>
    </p:spTree>
    <p:extLst>
      <p:ext uri="{BB962C8B-B14F-4D97-AF65-F5344CB8AC3E}">
        <p14:creationId xmlns:p14="http://schemas.microsoft.com/office/powerpoint/2010/main" val="185751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921A40-12DC-5D42-A8EA-B2844C364782}" type="datetimeFigureOut">
              <a:rPr lang="en-US" smtClean="0"/>
              <a:t>4/30/17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CDF63-0F25-7B4B-8599-4B647DC3FD29}" type="slidenum">
              <a:rPr lang="en-US" smtClean="0"/>
              <a:t>‹#›</a:t>
            </a:fld>
            <a:endParaRPr lang="en-US"/>
          </a:p>
        </p:txBody>
      </p:sp>
    </p:spTree>
    <p:extLst>
      <p:ext uri="{BB962C8B-B14F-4D97-AF65-F5344CB8AC3E}">
        <p14:creationId xmlns:p14="http://schemas.microsoft.com/office/powerpoint/2010/main" val="373726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921A40-12DC-5D42-A8EA-B2844C364782}" type="datetimeFigureOut">
              <a:rPr lang="en-US" smtClean="0"/>
              <a:t>4/30/17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CCDF63-0F25-7B4B-8599-4B647DC3FD29}" type="slidenum">
              <a:rPr lang="en-US" smtClean="0"/>
              <a:t>‹#›</a:t>
            </a:fld>
            <a:endParaRPr lang="en-US"/>
          </a:p>
        </p:txBody>
      </p:sp>
    </p:spTree>
    <p:extLst>
      <p:ext uri="{BB962C8B-B14F-4D97-AF65-F5344CB8AC3E}">
        <p14:creationId xmlns:p14="http://schemas.microsoft.com/office/powerpoint/2010/main" val="53997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921A40-12DC-5D42-A8EA-B2844C364782}" type="datetimeFigureOut">
              <a:rPr lang="en-US" smtClean="0"/>
              <a:t>4/30/17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CCDF63-0F25-7B4B-8599-4B647DC3FD29}" type="slidenum">
              <a:rPr lang="en-US" smtClean="0"/>
              <a:t>‹#›</a:t>
            </a:fld>
            <a:endParaRPr lang="en-US"/>
          </a:p>
        </p:txBody>
      </p:sp>
    </p:spTree>
    <p:extLst>
      <p:ext uri="{BB962C8B-B14F-4D97-AF65-F5344CB8AC3E}">
        <p14:creationId xmlns:p14="http://schemas.microsoft.com/office/powerpoint/2010/main" val="275561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21A40-12DC-5D42-A8EA-B2844C364782}" type="datetimeFigureOut">
              <a:rPr lang="en-US" smtClean="0"/>
              <a:t>4/30/17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CCDF63-0F25-7B4B-8599-4B647DC3FD29}" type="slidenum">
              <a:rPr lang="en-US" smtClean="0"/>
              <a:t>‹#›</a:t>
            </a:fld>
            <a:endParaRPr lang="en-US"/>
          </a:p>
        </p:txBody>
      </p:sp>
    </p:spTree>
    <p:extLst>
      <p:ext uri="{BB962C8B-B14F-4D97-AF65-F5344CB8AC3E}">
        <p14:creationId xmlns:p14="http://schemas.microsoft.com/office/powerpoint/2010/main" val="4889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921A40-12DC-5D42-A8EA-B2844C364782}" type="datetimeFigureOut">
              <a:rPr lang="en-US" smtClean="0"/>
              <a:t>4/30/17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CDF63-0F25-7B4B-8599-4B647DC3FD29}" type="slidenum">
              <a:rPr lang="en-US" smtClean="0"/>
              <a:t>‹#›</a:t>
            </a:fld>
            <a:endParaRPr lang="en-US"/>
          </a:p>
        </p:txBody>
      </p:sp>
    </p:spTree>
    <p:extLst>
      <p:ext uri="{BB962C8B-B14F-4D97-AF65-F5344CB8AC3E}">
        <p14:creationId xmlns:p14="http://schemas.microsoft.com/office/powerpoint/2010/main" val="304068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921A40-12DC-5D42-A8EA-B2844C364782}" type="datetimeFigureOut">
              <a:rPr lang="en-US" smtClean="0"/>
              <a:t>4/30/17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CDF63-0F25-7B4B-8599-4B647DC3FD29}" type="slidenum">
              <a:rPr lang="en-US" smtClean="0"/>
              <a:t>‹#›</a:t>
            </a:fld>
            <a:endParaRPr lang="en-US"/>
          </a:p>
        </p:txBody>
      </p:sp>
    </p:spTree>
    <p:extLst>
      <p:ext uri="{BB962C8B-B14F-4D97-AF65-F5344CB8AC3E}">
        <p14:creationId xmlns:p14="http://schemas.microsoft.com/office/powerpoint/2010/main" val="8244327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21A40-12DC-5D42-A8EA-B2844C364782}" type="datetimeFigureOut">
              <a:rPr lang="en-US" smtClean="0"/>
              <a:t>4/30/17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CDF63-0F25-7B4B-8599-4B647DC3FD29}" type="slidenum">
              <a:rPr lang="en-US" smtClean="0"/>
              <a:t>‹#›</a:t>
            </a:fld>
            <a:endParaRPr lang="en-US"/>
          </a:p>
        </p:txBody>
      </p:sp>
    </p:spTree>
    <p:extLst>
      <p:ext uri="{BB962C8B-B14F-4D97-AF65-F5344CB8AC3E}">
        <p14:creationId xmlns:p14="http://schemas.microsoft.com/office/powerpoint/2010/main" val="338262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02" y="31750"/>
            <a:ext cx="2791788" cy="2167741"/>
          </a:xfrm>
          <a:prstGeom prst="rect">
            <a:avLst/>
          </a:prstGeom>
        </p:spPr>
      </p:pic>
      <p:sp>
        <p:nvSpPr>
          <p:cNvPr id="7" name="Title 1"/>
          <p:cNvSpPr txBox="1">
            <a:spLocks/>
          </p:cNvSpPr>
          <p:nvPr/>
        </p:nvSpPr>
        <p:spPr>
          <a:xfrm>
            <a:off x="63918" y="2249434"/>
            <a:ext cx="4104124" cy="131010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000" b="1" dirty="0" smtClean="0">
                <a:solidFill>
                  <a:srgbClr val="660066"/>
                </a:solidFill>
                <a:latin typeface="Times"/>
                <a:ea typeface="华文楷体"/>
                <a:cs typeface="Times"/>
              </a:rPr>
              <a:t>妈妈我爱您！</a:t>
            </a:r>
            <a:r>
              <a:rPr lang="en-US" altLang="zh-CN" sz="4000" b="1" dirty="0" smtClean="0">
                <a:solidFill>
                  <a:srgbClr val="660066"/>
                </a:solidFill>
                <a:latin typeface="Times"/>
                <a:ea typeface="华文楷体"/>
                <a:cs typeface="Times"/>
              </a:rPr>
              <a:t>   </a:t>
            </a:r>
          </a:p>
          <a:p>
            <a:r>
              <a:rPr lang="en-US" sz="4000" b="1" dirty="0" smtClean="0">
                <a:solidFill>
                  <a:srgbClr val="660066"/>
                </a:solidFill>
                <a:latin typeface="Times"/>
                <a:ea typeface="华文楷体"/>
                <a:cs typeface="Times"/>
              </a:rPr>
              <a:t>Mom I love you!</a:t>
            </a:r>
          </a:p>
        </p:txBody>
      </p:sp>
      <p:pic>
        <p:nvPicPr>
          <p:cNvPr id="3" name="Picture 2"/>
          <p:cNvPicPr>
            <a:picLocks noChangeAspect="1"/>
          </p:cNvPicPr>
          <p:nvPr/>
        </p:nvPicPr>
        <p:blipFill>
          <a:blip r:embed="rId3"/>
          <a:stretch>
            <a:fillRect/>
          </a:stretch>
        </p:blipFill>
        <p:spPr>
          <a:xfrm>
            <a:off x="4267006" y="1518306"/>
            <a:ext cx="4876996" cy="2716051"/>
          </a:xfrm>
          <a:prstGeom prst="rect">
            <a:avLst/>
          </a:prstGeom>
        </p:spPr>
      </p:pic>
      <p:sp>
        <p:nvSpPr>
          <p:cNvPr id="9" name="Title 1"/>
          <p:cNvSpPr txBox="1">
            <a:spLocks/>
          </p:cNvSpPr>
          <p:nvPr/>
        </p:nvSpPr>
        <p:spPr>
          <a:xfrm>
            <a:off x="2958582" y="-55054"/>
            <a:ext cx="5913012" cy="131010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4800" b="1" dirty="0" smtClean="0">
                <a:solidFill>
                  <a:srgbClr val="FF0000"/>
                </a:solidFill>
                <a:latin typeface="Times"/>
                <a:ea typeface="华文楷体"/>
                <a:cs typeface="Times"/>
              </a:rPr>
              <a:t>母亲节快乐！</a:t>
            </a:r>
            <a:endParaRPr lang="en-US" altLang="zh-CN" sz="4800" b="1" dirty="0" smtClean="0">
              <a:solidFill>
                <a:srgbClr val="FF0000"/>
              </a:solidFill>
              <a:latin typeface="Times"/>
              <a:ea typeface="华文楷体"/>
              <a:cs typeface="Times"/>
            </a:endParaRPr>
          </a:p>
          <a:p>
            <a:r>
              <a:rPr lang="en-US" sz="4800" b="1" dirty="0" smtClean="0">
                <a:solidFill>
                  <a:srgbClr val="FF0000"/>
                </a:solidFill>
                <a:latin typeface="Times"/>
                <a:ea typeface="华文楷体"/>
                <a:cs typeface="Times"/>
              </a:rPr>
              <a:t>Happy Mother’s Day!</a:t>
            </a:r>
          </a:p>
        </p:txBody>
      </p:sp>
      <p:sp>
        <p:nvSpPr>
          <p:cNvPr id="4" name="Rectangle 3"/>
          <p:cNvSpPr/>
          <p:nvPr/>
        </p:nvSpPr>
        <p:spPr>
          <a:xfrm>
            <a:off x="0" y="4234357"/>
            <a:ext cx="9144002" cy="2308324"/>
          </a:xfrm>
          <a:prstGeom prst="rect">
            <a:avLst/>
          </a:prstGeom>
        </p:spPr>
        <p:txBody>
          <a:bodyPr wrap="square">
            <a:spAutoFit/>
          </a:bodyPr>
          <a:lstStyle/>
          <a:p>
            <a:r>
              <a:rPr lang="zh-CN" altLang="en-US" sz="3600" dirty="0" smtClean="0">
                <a:solidFill>
                  <a:srgbClr val="0000FF"/>
                </a:solidFill>
                <a:latin typeface="Arial Narrow"/>
                <a:ea typeface="华文细黑"/>
                <a:cs typeface="Arial Narrow"/>
              </a:rPr>
              <a:t>何礼义牧师</a:t>
            </a:r>
            <a:r>
              <a:rPr lang="en-US" altLang="zh-CN" sz="3600" dirty="0" smtClean="0">
                <a:solidFill>
                  <a:srgbClr val="0000FF"/>
                </a:solidFill>
                <a:latin typeface="Arial Narrow"/>
                <a:ea typeface="华文细黑"/>
                <a:cs typeface="Arial Narrow"/>
              </a:rPr>
              <a:t> </a:t>
            </a:r>
            <a:r>
              <a:rPr lang="en-US" sz="3600" dirty="0">
                <a:solidFill>
                  <a:srgbClr val="0000FF"/>
                </a:solidFill>
                <a:latin typeface="Arial Narrow"/>
                <a:ea typeface="华文细黑"/>
                <a:cs typeface="Arial Narrow"/>
              </a:rPr>
              <a:t>Pastor Gary Hart</a:t>
            </a:r>
          </a:p>
          <a:p>
            <a:r>
              <a:rPr lang="zh-CN" altLang="en-US" sz="3600" b="1" dirty="0">
                <a:solidFill>
                  <a:srgbClr val="660066"/>
                </a:solidFill>
                <a:latin typeface="Arial Narrow"/>
                <a:ea typeface="华文细黑"/>
                <a:cs typeface="Arial Narrow"/>
              </a:rPr>
              <a:t>题目：</a:t>
            </a:r>
            <a:r>
              <a:rPr lang="en-US" altLang="zh-CN" sz="3600" b="1" dirty="0" smtClean="0">
                <a:solidFill>
                  <a:srgbClr val="660066"/>
                </a:solidFill>
                <a:latin typeface="Arial Narrow"/>
                <a:ea typeface="华文细黑"/>
                <a:cs typeface="Arial Narrow"/>
              </a:rPr>
              <a:t>“</a:t>
            </a:r>
            <a:r>
              <a:rPr lang="zh-CN" altLang="en-US" sz="3600" b="1" dirty="0" smtClean="0">
                <a:solidFill>
                  <a:srgbClr val="660066"/>
                </a:solidFill>
                <a:latin typeface="Arial Narrow"/>
                <a:ea typeface="华文细黑"/>
                <a:cs typeface="Arial Narrow"/>
              </a:rPr>
              <a:t>母亲节</a:t>
            </a:r>
            <a:r>
              <a:rPr lang="zh-TW" altLang="en-US" sz="3600" dirty="0" smtClean="0">
                <a:solidFill>
                  <a:srgbClr val="660066"/>
                </a:solidFill>
                <a:latin typeface="华文细黑"/>
                <a:ea typeface="华文细黑"/>
                <a:cs typeface="华文细黑"/>
              </a:rPr>
              <a:t>。</a:t>
            </a:r>
            <a:r>
              <a:rPr lang="en-US" altLang="zh-TW" sz="3600" b="1" dirty="0" smtClean="0">
                <a:solidFill>
                  <a:srgbClr val="660066"/>
                </a:solidFill>
                <a:latin typeface="Arial Narrow"/>
                <a:ea typeface="华文细黑"/>
                <a:cs typeface="Arial Narrow"/>
              </a:rPr>
              <a:t>” </a:t>
            </a:r>
            <a:r>
              <a:rPr lang="en-US" sz="3600" b="1" dirty="0" smtClean="0">
                <a:solidFill>
                  <a:srgbClr val="660066"/>
                </a:solidFill>
                <a:latin typeface="Arial Narrow"/>
                <a:ea typeface="华文细黑"/>
                <a:cs typeface="Arial Narrow"/>
              </a:rPr>
              <a:t>Topic</a:t>
            </a:r>
            <a:r>
              <a:rPr lang="en-US" sz="3600" b="1" dirty="0">
                <a:solidFill>
                  <a:srgbClr val="660066"/>
                </a:solidFill>
                <a:latin typeface="Arial Narrow"/>
                <a:ea typeface="华文细黑"/>
                <a:cs typeface="Arial Narrow"/>
              </a:rPr>
              <a:t>: </a:t>
            </a:r>
            <a:r>
              <a:rPr lang="en-US" sz="3600" dirty="0" smtClean="0">
                <a:solidFill>
                  <a:srgbClr val="660066"/>
                </a:solidFill>
                <a:latin typeface="Arial Narrow"/>
                <a:cs typeface="Arial Narrow"/>
              </a:rPr>
              <a:t>“Mother’s Day.</a:t>
            </a:r>
            <a:r>
              <a:rPr lang="en-US" sz="3600" dirty="0">
                <a:solidFill>
                  <a:srgbClr val="660066"/>
                </a:solidFill>
                <a:latin typeface="Arial Narrow"/>
                <a:cs typeface="Arial Narrow"/>
              </a:rPr>
              <a:t>”</a:t>
            </a:r>
          </a:p>
          <a:p>
            <a:r>
              <a:rPr lang="zh-CN" altLang="en-US" sz="3600" b="1" dirty="0">
                <a:solidFill>
                  <a:srgbClr val="FF0000"/>
                </a:solidFill>
                <a:latin typeface="华文细黑"/>
                <a:ea typeface="华文细黑"/>
                <a:cs typeface="华文细黑"/>
              </a:rPr>
              <a:t>经文</a:t>
            </a:r>
            <a:r>
              <a:rPr lang="en-US" altLang="zh-CN" sz="3600" b="1" dirty="0" smtClean="0">
                <a:solidFill>
                  <a:srgbClr val="FF0000"/>
                </a:solidFill>
                <a:latin typeface="华文细黑"/>
                <a:ea typeface="华文细黑"/>
                <a:cs typeface="华文细黑"/>
              </a:rPr>
              <a:t>:</a:t>
            </a:r>
            <a:r>
              <a:rPr lang="zh-CN" altLang="en-US" sz="3600" b="1" dirty="0" smtClean="0">
                <a:solidFill>
                  <a:srgbClr val="FF0000"/>
                </a:solidFill>
                <a:latin typeface="华文细黑"/>
                <a:ea typeface="华文细黑"/>
                <a:cs typeface="华文细黑"/>
              </a:rPr>
              <a:t>箴言</a:t>
            </a:r>
            <a:r>
              <a:rPr lang="zh-CN" altLang="zh-CN" sz="3600" b="1" dirty="0" smtClean="0">
                <a:solidFill>
                  <a:srgbClr val="FF0000"/>
                </a:solidFill>
                <a:latin typeface="华文细黑"/>
                <a:ea typeface="华文细黑"/>
                <a:cs typeface="华文细黑"/>
              </a:rPr>
              <a:t>3</a:t>
            </a:r>
            <a:r>
              <a:rPr lang="en-US" altLang="zh-CN" sz="3600" b="1" dirty="0" smtClean="0">
                <a:solidFill>
                  <a:srgbClr val="FF0000"/>
                </a:solidFill>
                <a:latin typeface="华文细黑"/>
                <a:ea typeface="华文细黑"/>
                <a:cs typeface="华文细黑"/>
              </a:rPr>
              <a:t>1:28-31 </a:t>
            </a:r>
            <a:r>
              <a:rPr lang="en-US" sz="3600" b="1" dirty="0" smtClean="0">
                <a:solidFill>
                  <a:srgbClr val="FF0000"/>
                </a:solidFill>
                <a:latin typeface="Arial Narrow"/>
                <a:ea typeface="华文细黑"/>
                <a:cs typeface="Arial Narrow"/>
              </a:rPr>
              <a:t>Text</a:t>
            </a:r>
            <a:r>
              <a:rPr lang="en-US" sz="3600" b="1" dirty="0">
                <a:solidFill>
                  <a:srgbClr val="FF0000"/>
                </a:solidFill>
                <a:latin typeface="Arial Narrow"/>
                <a:ea typeface="华文细黑"/>
                <a:cs typeface="Arial Narrow"/>
              </a:rPr>
              <a:t>: </a:t>
            </a:r>
            <a:r>
              <a:rPr lang="en-US" sz="3600" b="1" dirty="0" smtClean="0">
                <a:solidFill>
                  <a:srgbClr val="FF0000"/>
                </a:solidFill>
                <a:latin typeface="Arial Narrow"/>
                <a:ea typeface="华文细黑"/>
                <a:cs typeface="Arial Narrow"/>
              </a:rPr>
              <a:t>Proverbs 31:28-31</a:t>
            </a:r>
          </a:p>
          <a:p>
            <a:r>
              <a:rPr lang="zh-CN" altLang="en-US" sz="3600" dirty="0">
                <a:latin typeface="Arial Narrow"/>
                <a:ea typeface="华文细黑"/>
                <a:cs typeface="Arial Narrow"/>
              </a:rPr>
              <a:t>二零一七年五月十四日</a:t>
            </a:r>
            <a:r>
              <a:rPr lang="en-US" altLang="zh-CN" sz="3600" dirty="0">
                <a:latin typeface="Arial Narrow"/>
                <a:ea typeface="华文细黑"/>
                <a:cs typeface="Arial Narrow"/>
              </a:rPr>
              <a:t> May 14, 2017 </a:t>
            </a:r>
          </a:p>
        </p:txBody>
      </p:sp>
    </p:spTree>
    <p:extLst>
      <p:ext uri="{BB962C8B-B14F-4D97-AF65-F5344CB8AC3E}">
        <p14:creationId xmlns:p14="http://schemas.microsoft.com/office/powerpoint/2010/main" val="457792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
            <a:ext cx="9144000" cy="6370974"/>
          </a:xfrm>
          <a:prstGeom prst="rect">
            <a:avLst/>
          </a:prstGeom>
          <a:noFill/>
        </p:spPr>
        <p:txBody>
          <a:bodyPr wrap="square" rtlCol="0">
            <a:spAutoFit/>
          </a:bodyPr>
          <a:lstStyle/>
          <a:p>
            <a:r>
              <a:rPr lang="en-US" altLang="zh-CN" sz="2400" b="1" dirty="0" smtClean="0">
                <a:solidFill>
                  <a:srgbClr val="FF0000"/>
                </a:solidFill>
                <a:latin typeface="华文细黑"/>
                <a:ea typeface="华文细黑"/>
                <a:cs typeface="华文细黑"/>
              </a:rPr>
              <a:t>7</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指</a:t>
            </a:r>
            <a:r>
              <a:rPr lang="zh-CN" altLang="en-US" sz="2400" b="1" dirty="0" smtClean="0">
                <a:solidFill>
                  <a:srgbClr val="FF0000"/>
                </a:solidFill>
                <a:latin typeface="华文细黑"/>
                <a:ea typeface="华文细黑"/>
                <a:cs typeface="华文细黑"/>
              </a:rPr>
              <a:t>导母亲</a:t>
            </a:r>
            <a:r>
              <a:rPr lang="zh-CN" altLang="en-US" sz="2400" dirty="0" smtClean="0">
                <a:solidFill>
                  <a:srgbClr val="FF0000"/>
                </a:solidFill>
                <a:latin typeface="华文细黑"/>
                <a:ea typeface="华文细黑"/>
                <a:cs typeface="华文细黑"/>
              </a:rPr>
              <a:t>是一位聪明而值得信赖</a:t>
            </a:r>
            <a:r>
              <a:rPr lang="zh-CN" altLang="en-US" sz="2400" dirty="0">
                <a:solidFill>
                  <a:srgbClr val="FF0000"/>
                </a:solidFill>
                <a:latin typeface="华文细黑"/>
                <a:ea typeface="华文细黑"/>
                <a:cs typeface="华文细黑"/>
              </a:rPr>
              <a:t>的辅导员或老师</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solidFill>
                  <a:srgbClr val="FF0000"/>
                </a:solidFill>
                <a:latin typeface="华文细黑"/>
                <a:ea typeface="华文细黑"/>
                <a:cs typeface="华文细黑"/>
              </a:rPr>
              <a:t>A</a:t>
            </a:r>
            <a:r>
              <a:rPr lang="zh-CN" altLang="en-US"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老年妇女</a:t>
            </a:r>
            <a:r>
              <a:rPr lang="zh-CN" altLang="en-US" sz="2400" dirty="0">
                <a:solidFill>
                  <a:srgbClr val="FF0000"/>
                </a:solidFill>
                <a:latin typeface="华文细黑"/>
                <a:ea typeface="华文细黑"/>
                <a:cs typeface="华文细黑"/>
              </a:rPr>
              <a:t>教导什么</a:t>
            </a:r>
            <a:r>
              <a:rPr lang="zh-CN" altLang="en-US" sz="2400" dirty="0">
                <a:solidFill>
                  <a:srgbClr val="FF0000"/>
                </a:solidFill>
                <a:latin typeface="华文细黑"/>
                <a:ea typeface="华文细黑"/>
                <a:cs typeface="华文细黑"/>
              </a:rPr>
              <a:t>是</a:t>
            </a:r>
            <a:r>
              <a:rPr lang="zh-CN" altLang="en-US" sz="2400" dirty="0" smtClean="0">
                <a:solidFill>
                  <a:srgbClr val="FF0000"/>
                </a:solidFill>
                <a:latin typeface="华文细黑"/>
                <a:ea typeface="华文细黑"/>
                <a:cs typeface="华文细黑"/>
              </a:rPr>
              <a:t>好的。</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又劝老年妇人举止行动要恭敬，不说谗言，不给酒做奴仆，用善道教训人”</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多</a:t>
            </a:r>
            <a:r>
              <a:rPr lang="en-US" altLang="zh-CN" sz="2400" dirty="0" smtClean="0">
                <a:solidFill>
                  <a:srgbClr val="FF0000"/>
                </a:solidFill>
                <a:latin typeface="华文细黑"/>
                <a:ea typeface="华文细黑"/>
                <a:cs typeface="华文细黑"/>
              </a:rPr>
              <a:t>2:3)</a:t>
            </a:r>
            <a:r>
              <a:rPr lang="zh-CN" altLang="en-US" sz="2400" dirty="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altLang="zh-CN" sz="2400" b="1" dirty="0">
                <a:solidFill>
                  <a:srgbClr val="FF0000"/>
                </a:solidFill>
                <a:latin typeface="华文细黑"/>
                <a:ea typeface="华文细黑"/>
                <a:cs typeface="华文细黑"/>
              </a:rPr>
              <a:t>B</a:t>
            </a:r>
            <a:r>
              <a:rPr lang="zh-CN" altLang="en-US" sz="2400" b="1" dirty="0">
                <a:solidFill>
                  <a:srgbClr val="FF0000"/>
                </a:solidFill>
                <a:latin typeface="华文细黑"/>
                <a:ea typeface="华文细黑"/>
                <a:cs typeface="华文细黑"/>
              </a:rPr>
              <a:t>。老年妇女</a:t>
            </a:r>
            <a:r>
              <a:rPr lang="zh-CN" altLang="en-US" sz="2400" dirty="0">
                <a:solidFill>
                  <a:srgbClr val="FF0000"/>
                </a:solidFill>
                <a:latin typeface="华文细黑"/>
                <a:ea typeface="华文细黑"/>
                <a:cs typeface="华文细黑"/>
              </a:rPr>
              <a:t>教</a:t>
            </a:r>
            <a:r>
              <a:rPr lang="zh-CN" altLang="en-US" sz="2400" dirty="0" smtClean="0">
                <a:solidFill>
                  <a:srgbClr val="FF0000"/>
                </a:solidFill>
                <a:latin typeface="华文细黑"/>
                <a:ea typeface="华文细黑"/>
                <a:cs typeface="华文细黑"/>
              </a:rPr>
              <a:t>年轻妇女。</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好指教少年妇人，爱丈夫，爱儿女，谨守贞洁，料理家务，待人有恩，顺服自己的丈夫，免得神的道理被毁谤</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（多</a:t>
            </a:r>
            <a:r>
              <a:rPr lang="en-US" altLang="zh-CN" sz="2400" dirty="0" smtClean="0">
                <a:solidFill>
                  <a:srgbClr val="FF0000"/>
                </a:solidFill>
                <a:latin typeface="华文细黑"/>
                <a:ea typeface="华文细黑"/>
                <a:cs typeface="华文细黑"/>
              </a:rPr>
              <a:t>2:4-5</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zh-CN" altLang="en-US" sz="2400" b="1" dirty="0">
                <a:solidFill>
                  <a:srgbClr val="FF0000"/>
                </a:solidFill>
                <a:latin typeface="华文细黑"/>
                <a:ea typeface="华文细黑"/>
                <a:cs typeface="华文细黑"/>
              </a:rPr>
              <a:t>应用</a:t>
            </a:r>
            <a:r>
              <a:rPr lang="zh-TW" altLang="en-US" sz="2400" b="1"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指导</a:t>
            </a:r>
            <a:r>
              <a:rPr lang="zh-TW" altLang="en-US" sz="2400" dirty="0" smtClean="0">
                <a:solidFill>
                  <a:srgbClr val="FF0000"/>
                </a:solidFill>
                <a:latin typeface="华文细黑"/>
                <a:ea typeface="华文细黑"/>
                <a:cs typeface="华文细黑"/>
              </a:rPr>
              <a:t>母亲是一位教导老师</a:t>
            </a:r>
            <a:r>
              <a:rPr lang="zh-TW" altLang="en-US" sz="2400" dirty="0">
                <a:solidFill>
                  <a:srgbClr val="FF0000"/>
                </a:solidFill>
                <a:latin typeface="华文细黑"/>
                <a:ea typeface="华文细黑"/>
                <a:cs typeface="华文细黑"/>
              </a:rPr>
              <a:t>，教导</a:t>
            </a:r>
            <a:r>
              <a:rPr lang="zh-TW" altLang="en-US" sz="2400" dirty="0" smtClean="0">
                <a:solidFill>
                  <a:srgbClr val="FF0000"/>
                </a:solidFill>
                <a:latin typeface="华文细黑"/>
                <a:ea typeface="华文细黑"/>
                <a:cs typeface="华文细黑"/>
              </a:rPr>
              <a:t>年轻女</a:t>
            </a:r>
            <a:r>
              <a:rPr lang="zh-CN" altLang="en-US" sz="2400" dirty="0" smtClean="0">
                <a:solidFill>
                  <a:srgbClr val="FF0000"/>
                </a:solidFill>
                <a:latin typeface="华文细黑"/>
                <a:ea typeface="华文细黑"/>
                <a:cs typeface="华文细黑"/>
              </a:rPr>
              <a:t>人</a:t>
            </a:r>
            <a:r>
              <a:rPr lang="zh-TW" altLang="en-US" sz="2400" dirty="0" smtClean="0">
                <a:solidFill>
                  <a:srgbClr val="FF0000"/>
                </a:solidFill>
                <a:latin typeface="华文细黑"/>
                <a:ea typeface="华文细黑"/>
                <a:cs typeface="华文细黑"/>
              </a:rPr>
              <a:t>和</a:t>
            </a:r>
            <a:r>
              <a:rPr lang="zh-TW" altLang="en-US" sz="2400" dirty="0">
                <a:solidFill>
                  <a:srgbClr val="FF0000"/>
                </a:solidFill>
                <a:latin typeface="华文细黑"/>
                <a:ea typeface="华文细黑"/>
                <a:cs typeface="华文细黑"/>
              </a:rPr>
              <a:t>其</a:t>
            </a:r>
            <a:r>
              <a:rPr lang="zh-TW" altLang="en-US" sz="2400" dirty="0" smtClean="0">
                <a:solidFill>
                  <a:srgbClr val="FF0000"/>
                </a:solidFill>
                <a:latin typeface="华文细黑"/>
                <a:ea typeface="华文细黑"/>
                <a:cs typeface="华文细黑"/>
              </a:rPr>
              <a:t>他人</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的</a:t>
            </a:r>
            <a:r>
              <a:rPr lang="zh-TW" altLang="en-US" sz="2400" dirty="0">
                <a:solidFill>
                  <a:srgbClr val="FF0000"/>
                </a:solidFill>
                <a:latin typeface="华文细黑"/>
                <a:ea typeface="华文细黑"/>
                <a:cs typeface="华文细黑"/>
              </a:rPr>
              <a:t>道路。</a:t>
            </a:r>
            <a:endParaRPr lang="en-US" altLang="zh-TW" sz="2400" dirty="0" smtClean="0">
              <a:solidFill>
                <a:srgbClr val="FF0000"/>
              </a:solidFill>
              <a:latin typeface="华文细黑"/>
              <a:ea typeface="华文细黑"/>
              <a:cs typeface="华文细黑"/>
            </a:endParaRPr>
          </a:p>
          <a:p>
            <a:r>
              <a:rPr lang="en-US" sz="2400" b="1" dirty="0" smtClean="0">
                <a:latin typeface="Arial Narrow"/>
                <a:cs typeface="Arial Narrow"/>
              </a:rPr>
              <a:t>7</a:t>
            </a:r>
            <a:r>
              <a:rPr lang="en-US" sz="2400" b="1" dirty="0">
                <a:latin typeface="Arial Narrow"/>
                <a:cs typeface="Arial Narrow"/>
              </a:rPr>
              <a:t>. Mentoring mother </a:t>
            </a:r>
            <a:r>
              <a:rPr lang="en-US" sz="2400" dirty="0">
                <a:latin typeface="Arial Narrow"/>
                <a:cs typeface="Arial Narrow"/>
              </a:rPr>
              <a:t>means a wise and trusted counselor or teacher.</a:t>
            </a:r>
          </a:p>
          <a:p>
            <a:r>
              <a:rPr lang="en-US" sz="2400" b="1" dirty="0">
                <a:latin typeface="Arial Narrow"/>
                <a:cs typeface="Arial Narrow"/>
              </a:rPr>
              <a:t>A. Older women</a:t>
            </a:r>
            <a:r>
              <a:rPr lang="en-US" sz="2400" dirty="0">
                <a:latin typeface="Arial Narrow"/>
                <a:cs typeface="Arial Narrow"/>
              </a:rPr>
              <a:t> teach what is good. “Likewise, teach the older women to be reverent in the way they live, not to be slanderers or addicted to much wine, but to teach what is good”(Titus 2:3).</a:t>
            </a:r>
          </a:p>
          <a:p>
            <a:r>
              <a:rPr lang="en-US" sz="2400" b="1" dirty="0">
                <a:latin typeface="Arial Narrow"/>
                <a:cs typeface="Arial Narrow"/>
              </a:rPr>
              <a:t>B. Older women</a:t>
            </a:r>
            <a:r>
              <a:rPr lang="en-US" sz="2400" dirty="0">
                <a:latin typeface="Arial Narrow"/>
                <a:cs typeface="Arial Narrow"/>
              </a:rPr>
              <a:t> teach young women. “They can urge the younger women to love their husbands and </a:t>
            </a:r>
            <a:r>
              <a:rPr lang="en-US" sz="2400" dirty="0" err="1">
                <a:latin typeface="Arial Narrow"/>
                <a:cs typeface="Arial Narrow"/>
              </a:rPr>
              <a:t>children,to</a:t>
            </a:r>
            <a:r>
              <a:rPr lang="en-US" sz="2400" dirty="0">
                <a:latin typeface="Arial Narrow"/>
                <a:cs typeface="Arial Narrow"/>
              </a:rPr>
              <a:t> be self-controlled and pure, to be busy at home, to be kind, and to be subject to their husbands, so that no one will malign the word of God”(2:4-5).</a:t>
            </a:r>
            <a:r>
              <a:rPr lang="en-US" sz="2400" b="1" dirty="0">
                <a:latin typeface="Arial Narrow"/>
                <a:cs typeface="Arial Narrow"/>
              </a:rPr>
              <a:t> </a:t>
            </a:r>
            <a:endParaRPr lang="en-US" sz="2400" dirty="0">
              <a:latin typeface="Arial Narrow"/>
              <a:cs typeface="Arial Narrow"/>
            </a:endParaRPr>
          </a:p>
          <a:p>
            <a:r>
              <a:rPr lang="en-US" sz="2400" b="1" dirty="0">
                <a:latin typeface="Arial Narrow"/>
                <a:cs typeface="Arial Narrow"/>
              </a:rPr>
              <a:t>Application: </a:t>
            </a:r>
            <a:r>
              <a:rPr lang="en-US" sz="2400" dirty="0">
                <a:latin typeface="Arial Narrow"/>
                <a:cs typeface="Arial Narrow"/>
              </a:rPr>
              <a:t>Mentoring mother is a teacher of love who teaches younger women and others the ways of God.</a:t>
            </a:r>
          </a:p>
        </p:txBody>
      </p:sp>
    </p:spTree>
    <p:extLst>
      <p:ext uri="{BB962C8B-B14F-4D97-AF65-F5344CB8AC3E}">
        <p14:creationId xmlns:p14="http://schemas.microsoft.com/office/powerpoint/2010/main" val="2611992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
            <a:ext cx="9144000" cy="6370974"/>
          </a:xfrm>
          <a:prstGeom prst="rect">
            <a:avLst/>
          </a:prstGeom>
          <a:noFill/>
        </p:spPr>
        <p:txBody>
          <a:bodyPr wrap="square" rtlCol="0">
            <a:spAutoFit/>
          </a:bodyPr>
          <a:lstStyle/>
          <a:p>
            <a:r>
              <a:rPr lang="en-US" altLang="zh-CN" sz="2400" b="1" dirty="0">
                <a:solidFill>
                  <a:srgbClr val="FF0000"/>
                </a:solidFill>
                <a:latin typeface="华文细黑"/>
                <a:ea typeface="华文细黑"/>
                <a:cs typeface="华文细黑"/>
              </a:rPr>
              <a:t>8</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守护母亲</a:t>
            </a:r>
            <a:r>
              <a:rPr lang="zh-CN" altLang="en-US" sz="2400" dirty="0" smtClean="0">
                <a:solidFill>
                  <a:srgbClr val="FF0000"/>
                </a:solidFill>
                <a:latin typeface="华文细黑"/>
                <a:ea typeface="华文细黑"/>
                <a:cs typeface="华文细黑"/>
              </a:rPr>
              <a:t>是指看</a:t>
            </a:r>
            <a:r>
              <a:rPr lang="zh-CN" altLang="en-US" sz="2400" dirty="0" smtClean="0">
                <a:solidFill>
                  <a:srgbClr val="FF0000"/>
                </a:solidFill>
                <a:latin typeface="华文细黑"/>
                <a:ea typeface="华文细黑"/>
                <a:cs typeface="华文细黑"/>
              </a:rPr>
              <a:t>守</a:t>
            </a:r>
            <a:r>
              <a:rPr lang="zh-CN" altLang="en-US" sz="2400" dirty="0" smtClean="0">
                <a:solidFill>
                  <a:srgbClr val="FF0000"/>
                </a:solidFill>
                <a:latin typeface="华文细黑"/>
                <a:ea typeface="华文细黑"/>
                <a:cs typeface="华文细黑"/>
              </a:rPr>
              <a:t>或保护</a:t>
            </a:r>
            <a:r>
              <a:rPr lang="zh-CN" altLang="en-US" sz="2400" dirty="0" smtClean="0">
                <a:solidFill>
                  <a:srgbClr val="FF0000"/>
                </a:solidFill>
                <a:latin typeface="华文细黑"/>
                <a:ea typeface="华文细黑"/>
                <a:cs typeface="华文细黑"/>
              </a:rPr>
              <a:t>孩子</a:t>
            </a:r>
            <a:r>
              <a:rPr lang="zh-CN" altLang="en-US" sz="2400" dirty="0" smtClean="0">
                <a:solidFill>
                  <a:srgbClr val="FF0000"/>
                </a:solidFill>
                <a:latin typeface="华文细黑"/>
                <a:ea typeface="华文细黑"/>
                <a:cs typeface="华文细黑"/>
              </a:rPr>
              <a:t>的</a:t>
            </a:r>
            <a:r>
              <a:rPr lang="zh-CN" altLang="en-US" sz="2400" dirty="0">
                <a:solidFill>
                  <a:srgbClr val="FF0000"/>
                </a:solidFill>
                <a:latin typeface="华文细黑"/>
                <a:ea typeface="华文细黑"/>
                <a:cs typeface="华文细黑"/>
              </a:rPr>
              <a:t>女人。 像一个照顾和护理一个孩子的保姆</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solidFill>
                  <a:srgbClr val="FF0000"/>
                </a:solidFill>
                <a:latin typeface="华文细黑"/>
                <a:ea typeface="华文细黑"/>
                <a:cs typeface="华文细黑"/>
              </a:rPr>
              <a:t>A</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米里暗姆是</a:t>
            </a:r>
            <a:r>
              <a:rPr lang="zh-CN" altLang="en-US" sz="2400" dirty="0" smtClean="0">
                <a:solidFill>
                  <a:srgbClr val="FF0000"/>
                </a:solidFill>
                <a:latin typeface="华文细黑"/>
                <a:ea typeface="华文细黑"/>
                <a:cs typeface="华文细黑"/>
              </a:rPr>
              <a:t>她弟弟摩西的守护母亲。</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孩子的姐姐</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说</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我去在希伯来妇人中叫一个妈妈来，为你奶这孩子，可以不可以”</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出</a:t>
            </a:r>
            <a:r>
              <a:rPr lang="en-US" altLang="zh-CN" sz="2400" dirty="0" smtClean="0">
                <a:solidFill>
                  <a:srgbClr val="FF0000"/>
                </a:solidFill>
                <a:latin typeface="华文细黑"/>
                <a:ea typeface="华文细黑"/>
                <a:cs typeface="华文细黑"/>
              </a:rPr>
              <a:t>2:7)</a:t>
            </a:r>
            <a:r>
              <a:rPr lang="zh-CN" altLang="en-US" sz="2400" dirty="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B</a:t>
            </a:r>
            <a:r>
              <a:rPr lang="zh-CN" altLang="en-US" sz="2400" b="1" dirty="0">
                <a:solidFill>
                  <a:srgbClr val="FF0000"/>
                </a:solidFill>
                <a:latin typeface="华文细黑"/>
                <a:ea typeface="华文细黑"/>
                <a:cs typeface="华文细黑"/>
              </a:rPr>
              <a:t>。玛丽</a:t>
            </a:r>
            <a:r>
              <a:rPr lang="zh-CN" altLang="en-US" sz="2400" dirty="0">
                <a:solidFill>
                  <a:srgbClr val="FF0000"/>
                </a:solidFill>
                <a:latin typeface="华文细黑"/>
                <a:ea typeface="华文细黑"/>
                <a:cs typeface="华文细黑"/>
              </a:rPr>
              <a:t>是约翰</a:t>
            </a:r>
            <a:r>
              <a:rPr lang="zh-CN" altLang="en-US" sz="2400" dirty="0" smtClean="0">
                <a:solidFill>
                  <a:srgbClr val="FF0000"/>
                </a:solidFill>
                <a:latin typeface="华文细黑"/>
                <a:ea typeface="华文细黑"/>
                <a:cs typeface="华文细黑"/>
              </a:rPr>
              <a:t>的守护母亲。</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耶稣见母亲和他所爱的那门徒站在旁边，就对他母亲说：母亲，看你的儿子！又对那门徒说：看你的母亲！从此那门徒就接她到自己家里去了</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（约</a:t>
            </a:r>
            <a:r>
              <a:rPr lang="zh-CN"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9:26-27</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zh-CN" altLang="en-US" sz="2400" b="1" dirty="0">
                <a:solidFill>
                  <a:srgbClr val="FF0000"/>
                </a:solidFill>
                <a:latin typeface="华文细黑"/>
                <a:ea typeface="华文细黑"/>
                <a:cs typeface="华文细黑"/>
              </a:rPr>
              <a:t>应用</a:t>
            </a:r>
            <a:r>
              <a:rPr lang="zh-TW"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守</a:t>
            </a:r>
            <a:r>
              <a:rPr lang="zh-TW" altLang="en-US" sz="2400" dirty="0" smtClean="0">
                <a:solidFill>
                  <a:srgbClr val="FF0000"/>
                </a:solidFill>
                <a:latin typeface="华文细黑"/>
                <a:ea typeface="华文细黑"/>
                <a:cs typeface="华文细黑"/>
              </a:rPr>
              <a:t>护母亲是一个</a:t>
            </a:r>
            <a:r>
              <a:rPr lang="zh-CN" altLang="en-US" sz="2400" dirty="0">
                <a:solidFill>
                  <a:srgbClr val="FF0000"/>
                </a:solidFill>
                <a:latin typeface="华文细黑"/>
                <a:ea typeface="华文细黑"/>
                <a:cs typeface="华文细黑"/>
              </a:rPr>
              <a:t>爱的守护者，看守、保护着。</a:t>
            </a:r>
            <a:r>
              <a:rPr lang="en-US" sz="2400" dirty="0">
                <a:solidFill>
                  <a:srgbClr val="FF0000"/>
                </a:solidFill>
                <a:latin typeface="华文细黑"/>
                <a:ea typeface="华文细黑"/>
                <a:cs typeface="华文细黑"/>
              </a:rPr>
              <a:t> </a:t>
            </a:r>
            <a:endParaRPr lang="en-US" sz="2400" dirty="0" smtClean="0">
              <a:solidFill>
                <a:srgbClr val="FF0000"/>
              </a:solidFill>
              <a:latin typeface="华文细黑"/>
              <a:ea typeface="华文细黑"/>
              <a:cs typeface="华文细黑"/>
            </a:endParaRPr>
          </a:p>
          <a:p>
            <a:r>
              <a:rPr lang="en-US" sz="2400" b="1" dirty="0" smtClean="0">
                <a:latin typeface="Arial Narrow"/>
                <a:cs typeface="Arial Narrow"/>
              </a:rPr>
              <a:t>8</a:t>
            </a:r>
            <a:r>
              <a:rPr lang="en-US" sz="2400" b="1" dirty="0">
                <a:latin typeface="Arial Narrow"/>
                <a:cs typeface="Arial Narrow"/>
              </a:rPr>
              <a:t>. Guardian mother </a:t>
            </a:r>
            <a:r>
              <a:rPr lang="en-US" sz="2400" dirty="0">
                <a:latin typeface="Arial Narrow"/>
                <a:cs typeface="Arial Narrow"/>
              </a:rPr>
              <a:t>means a woman who watches over or protects. Like a nanny who takes care of and nurses a child.</a:t>
            </a:r>
          </a:p>
          <a:p>
            <a:r>
              <a:rPr lang="en-US" sz="2400" b="1" dirty="0">
                <a:latin typeface="Arial Narrow"/>
                <a:cs typeface="Arial Narrow"/>
              </a:rPr>
              <a:t>A. Miriam</a:t>
            </a:r>
            <a:r>
              <a:rPr lang="en-US" sz="2400" dirty="0">
                <a:latin typeface="Arial Narrow"/>
                <a:cs typeface="Arial Narrow"/>
              </a:rPr>
              <a:t> was a guardian mother to her </a:t>
            </a:r>
            <a:r>
              <a:rPr lang="en-US" sz="2400" dirty="0" err="1">
                <a:latin typeface="Arial Narrow"/>
                <a:cs typeface="Arial Narrow"/>
              </a:rPr>
              <a:t>brother</a:t>
            </a:r>
            <a:r>
              <a:rPr lang="en-US" sz="2400" dirty="0" err="1" smtClean="0">
                <a:latin typeface="Arial Narrow"/>
                <a:cs typeface="Arial Narrow"/>
              </a:rPr>
              <a:t>,Moses</a:t>
            </a:r>
            <a:r>
              <a:rPr lang="en-US" sz="2400" dirty="0" smtClean="0">
                <a:latin typeface="Arial Narrow"/>
                <a:cs typeface="Arial Narrow"/>
              </a:rPr>
              <a:t>. “Then </a:t>
            </a:r>
            <a:r>
              <a:rPr lang="en-US" sz="2400" dirty="0">
                <a:latin typeface="Arial Narrow"/>
                <a:cs typeface="Arial Narrow"/>
              </a:rPr>
              <a:t>his sister </a:t>
            </a:r>
            <a:r>
              <a:rPr lang="en-US" sz="2400" dirty="0" smtClean="0">
                <a:latin typeface="Arial Narrow"/>
                <a:cs typeface="Arial Narrow"/>
              </a:rPr>
              <a:t>asked… Shall </a:t>
            </a:r>
            <a:r>
              <a:rPr lang="en-US" sz="2400" dirty="0">
                <a:latin typeface="Arial Narrow"/>
                <a:cs typeface="Arial Narrow"/>
              </a:rPr>
              <a:t>I go and get one of the Hebrew women to nurse the baby for you?”(Ex.2</a:t>
            </a:r>
            <a:r>
              <a:rPr lang="en-US" sz="2400" dirty="0" smtClean="0">
                <a:latin typeface="Arial Narrow"/>
                <a:cs typeface="Arial Narrow"/>
              </a:rPr>
              <a:t>:7</a:t>
            </a:r>
            <a:r>
              <a:rPr lang="en-US" sz="2400" dirty="0">
                <a:latin typeface="Arial Narrow"/>
                <a:cs typeface="Arial Narrow"/>
              </a:rPr>
              <a:t>).</a:t>
            </a:r>
          </a:p>
          <a:p>
            <a:r>
              <a:rPr lang="en-US" sz="2400" b="1" dirty="0">
                <a:latin typeface="Arial Narrow"/>
                <a:cs typeface="Arial Narrow"/>
              </a:rPr>
              <a:t>B. Mary</a:t>
            </a:r>
            <a:r>
              <a:rPr lang="en-US" sz="2400" dirty="0">
                <a:latin typeface="Arial Narrow"/>
                <a:cs typeface="Arial Narrow"/>
              </a:rPr>
              <a:t> was a guardian mother to </a:t>
            </a:r>
            <a:r>
              <a:rPr lang="en-US" sz="2400" dirty="0" smtClean="0">
                <a:latin typeface="Arial Narrow"/>
                <a:cs typeface="Arial Narrow"/>
              </a:rPr>
              <a:t>John. </a:t>
            </a:r>
            <a:r>
              <a:rPr lang="en-US" sz="2400" dirty="0">
                <a:latin typeface="Arial Narrow"/>
                <a:cs typeface="Arial Narrow"/>
              </a:rPr>
              <a:t>“When Jesus saw his mother there, and the disciple whom he loved standing nearby, he said to her, “Woman, here is your son,”</a:t>
            </a:r>
            <a:r>
              <a:rPr lang="en-US" sz="2400" b="1" baseline="30000" dirty="0">
                <a:latin typeface="Arial Narrow"/>
                <a:cs typeface="Arial Narrow"/>
              </a:rPr>
              <a:t> </a:t>
            </a:r>
            <a:r>
              <a:rPr lang="en-US" sz="2400" dirty="0">
                <a:latin typeface="Arial Narrow"/>
                <a:cs typeface="Arial Narrow"/>
              </a:rPr>
              <a:t>and to the disciple, “Here is your mother.” From that time on, this disciple took her into his home”(Jn.19:26-27).</a:t>
            </a:r>
            <a:r>
              <a:rPr lang="en-US" sz="2400" b="1" dirty="0">
                <a:latin typeface="Arial Narrow"/>
                <a:cs typeface="Arial Narrow"/>
              </a:rPr>
              <a:t> </a:t>
            </a:r>
            <a:endParaRPr lang="en-US" sz="2400" dirty="0" smtClean="0">
              <a:latin typeface="Arial Narrow"/>
              <a:cs typeface="Arial Narrow"/>
            </a:endParaRPr>
          </a:p>
          <a:p>
            <a:r>
              <a:rPr lang="en-US" sz="2400" b="1" dirty="0" smtClean="0">
                <a:latin typeface="Arial Narrow"/>
                <a:cs typeface="Arial Narrow"/>
              </a:rPr>
              <a:t>Application: </a:t>
            </a:r>
            <a:r>
              <a:rPr lang="en-US" sz="2400" dirty="0" smtClean="0">
                <a:latin typeface="Arial Narrow"/>
                <a:cs typeface="Arial Narrow"/>
              </a:rPr>
              <a:t>Guardian mother is a loving protector who watches over to protect.</a:t>
            </a:r>
            <a:endParaRPr lang="en-US" sz="2400" dirty="0">
              <a:latin typeface="Arial Narrow"/>
              <a:cs typeface="Arial Narrow"/>
            </a:endParaRPr>
          </a:p>
        </p:txBody>
      </p:sp>
    </p:spTree>
    <p:extLst>
      <p:ext uri="{BB962C8B-B14F-4D97-AF65-F5344CB8AC3E}">
        <p14:creationId xmlns:p14="http://schemas.microsoft.com/office/powerpoint/2010/main" val="7695269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
            <a:ext cx="9144000" cy="2677656"/>
          </a:xfrm>
          <a:prstGeom prst="rect">
            <a:avLst/>
          </a:prstGeom>
          <a:noFill/>
        </p:spPr>
        <p:txBody>
          <a:bodyPr wrap="square" rtlCol="0">
            <a:spAutoFit/>
          </a:bodyPr>
          <a:lstStyle/>
          <a:p>
            <a:r>
              <a:rPr lang="zh-TW" altLang="en-US" sz="2400" b="1" dirty="0">
                <a:solidFill>
                  <a:srgbClr val="FF0000"/>
                </a:solidFill>
                <a:latin typeface="华文细黑"/>
                <a:ea typeface="华文细黑"/>
                <a:cs typeface="华文细黑"/>
              </a:rPr>
              <a:t>结论：</a:t>
            </a:r>
            <a:r>
              <a:rPr lang="zh-TW" altLang="en-US" sz="2400" dirty="0">
                <a:solidFill>
                  <a:srgbClr val="FF0000"/>
                </a:solidFill>
                <a:latin typeface="华文细黑"/>
                <a:ea typeface="华文细黑"/>
                <a:cs typeface="华文细黑"/>
              </a:rPr>
              <a:t>母亲的职责是什么？母亲爱</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王上</a:t>
            </a:r>
            <a:r>
              <a:rPr lang="en-US" altLang="zh-TW" sz="2400" dirty="0" smtClean="0">
                <a:solidFill>
                  <a:srgbClr val="FF0000"/>
                </a:solidFill>
                <a:latin typeface="华文细黑"/>
                <a:ea typeface="华文细黑"/>
                <a:cs typeface="华文细黑"/>
              </a:rPr>
              <a:t>3:26;</a:t>
            </a:r>
            <a:r>
              <a:rPr lang="zh-TW" altLang="en-US" sz="2400" dirty="0" smtClean="0">
                <a:solidFill>
                  <a:srgbClr val="FF0000"/>
                </a:solidFill>
                <a:latin typeface="华文细黑"/>
                <a:ea typeface="华文细黑"/>
                <a:cs typeface="华文细黑"/>
              </a:rPr>
              <a:t>赛</a:t>
            </a:r>
            <a:r>
              <a:rPr lang="en-US" altLang="zh-TW" sz="2400" dirty="0" smtClean="0">
                <a:solidFill>
                  <a:srgbClr val="FF0000"/>
                </a:solidFill>
                <a:latin typeface="华文细黑"/>
                <a:ea typeface="华文细黑"/>
                <a:cs typeface="华文细黑"/>
              </a:rPr>
              <a:t>49:15</a:t>
            </a:r>
            <a:r>
              <a:rPr lang="zh-TW" altLang="en-US" sz="2400" dirty="0" smtClean="0">
                <a:solidFill>
                  <a:srgbClr val="FF0000"/>
                </a:solidFill>
                <a:latin typeface="华文细黑"/>
                <a:ea typeface="华文细黑"/>
                <a:cs typeface="华文细黑"/>
              </a:rPr>
              <a:t>），关</a:t>
            </a:r>
            <a:r>
              <a:rPr lang="zh-TW" altLang="en-US" sz="2400" dirty="0">
                <a:solidFill>
                  <a:srgbClr val="FF0000"/>
                </a:solidFill>
                <a:latin typeface="华文细黑"/>
                <a:ea typeface="华文细黑"/>
                <a:cs typeface="华文细黑"/>
              </a:rPr>
              <a:t>心</a:t>
            </a:r>
            <a:r>
              <a:rPr lang="zh-TW" altLang="en-US" sz="2400" dirty="0" smtClean="0">
                <a:solidFill>
                  <a:srgbClr val="FF0000"/>
                </a:solidFill>
                <a:latin typeface="华文细黑"/>
                <a:ea typeface="华文细黑"/>
                <a:cs typeface="华文细黑"/>
              </a:rPr>
              <a:t>（得</a:t>
            </a:r>
            <a:r>
              <a:rPr lang="en-US" altLang="zh-TW" sz="2400" dirty="0">
                <a:solidFill>
                  <a:srgbClr val="FF0000"/>
                </a:solidFill>
                <a:latin typeface="华文细黑"/>
                <a:ea typeface="华文细黑"/>
                <a:cs typeface="华文细黑"/>
              </a:rPr>
              <a:t>4</a:t>
            </a:r>
            <a:r>
              <a:rPr lang="en-US" altLang="zh-TW" sz="2400" dirty="0" smtClean="0">
                <a:solidFill>
                  <a:srgbClr val="FF0000"/>
                </a:solidFill>
                <a:latin typeface="华文细黑"/>
                <a:ea typeface="华文细黑"/>
                <a:cs typeface="华文细黑"/>
              </a:rPr>
              <a:t>:16</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赛</a:t>
            </a:r>
            <a:r>
              <a:rPr lang="en-US" altLang="zh-TW" sz="2400" dirty="0" smtClean="0">
                <a:solidFill>
                  <a:srgbClr val="FF0000"/>
                </a:solidFill>
                <a:latin typeface="华文细黑"/>
                <a:ea typeface="华文细黑"/>
                <a:cs typeface="华文细黑"/>
              </a:rPr>
              <a:t>66:13</a:t>
            </a:r>
            <a:r>
              <a:rPr lang="en-US" altLang="zh-TW"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帖前</a:t>
            </a:r>
            <a:r>
              <a:rPr lang="en-US" altLang="zh-TW" sz="2400" dirty="0" smtClean="0">
                <a:solidFill>
                  <a:srgbClr val="FF0000"/>
                </a:solidFill>
                <a:latin typeface="华文细黑"/>
                <a:ea typeface="华文细黑"/>
                <a:cs typeface="华文细黑"/>
              </a:rPr>
              <a:t>2:13</a:t>
            </a:r>
            <a:r>
              <a:rPr lang="zh-TW" altLang="en-US" sz="2400" dirty="0" smtClean="0">
                <a:solidFill>
                  <a:srgbClr val="FF0000"/>
                </a:solidFill>
                <a:latin typeface="华文细黑"/>
                <a:ea typeface="华文细黑"/>
                <a:cs typeface="华文细黑"/>
              </a:rPr>
              <a:t>）</a:t>
            </a:r>
            <a:r>
              <a:rPr lang="zh-CN"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保护</a:t>
            </a:r>
            <a:r>
              <a:rPr lang="zh-TW"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出</a:t>
            </a:r>
            <a:r>
              <a:rPr lang="en-US" altLang="zh-TW" sz="2400" dirty="0" smtClean="0">
                <a:solidFill>
                  <a:srgbClr val="FF0000"/>
                </a:solidFill>
                <a:latin typeface="华文细黑"/>
                <a:ea typeface="华文细黑"/>
                <a:cs typeface="华文细黑"/>
              </a:rPr>
              <a:t>2:1</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；来</a:t>
            </a:r>
            <a:r>
              <a:rPr lang="en-US" altLang="zh-TW" sz="2400" dirty="0" smtClean="0">
                <a:solidFill>
                  <a:srgbClr val="FF0000"/>
                </a:solidFill>
                <a:latin typeface="华文细黑"/>
                <a:ea typeface="华文细黑"/>
                <a:cs typeface="华文细黑"/>
              </a:rPr>
              <a:t>11:23</a:t>
            </a:r>
            <a:r>
              <a:rPr lang="zh-TW" altLang="en-US" sz="2400" dirty="0">
                <a:solidFill>
                  <a:srgbClr val="FF0000"/>
                </a:solidFill>
                <a:latin typeface="华文细黑"/>
                <a:ea typeface="华文细黑"/>
                <a:cs typeface="华文细黑"/>
              </a:rPr>
              <a:t>）教育</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箴</a:t>
            </a:r>
            <a:r>
              <a:rPr lang="en-US" altLang="zh-TW" sz="2400" dirty="0" smtClean="0">
                <a:solidFill>
                  <a:srgbClr val="FF0000"/>
                </a:solidFill>
                <a:latin typeface="华文细黑"/>
                <a:ea typeface="华文细黑"/>
                <a:cs typeface="华文细黑"/>
              </a:rPr>
              <a:t>31:1,26</a:t>
            </a:r>
            <a:r>
              <a:rPr lang="en-US" altLang="zh-TW"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提后</a:t>
            </a:r>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5;3:15</a:t>
            </a:r>
            <a:r>
              <a:rPr lang="zh-TW"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看</a:t>
            </a:r>
            <a:r>
              <a:rPr lang="zh-CN" altLang="en-US" sz="2400" dirty="0" smtClean="0">
                <a:solidFill>
                  <a:srgbClr val="FF0000"/>
                </a:solidFill>
                <a:latin typeface="华文细黑"/>
                <a:ea typeface="华文细黑"/>
                <a:cs typeface="华文细黑"/>
              </a:rPr>
              <a:t>守</a:t>
            </a:r>
            <a:r>
              <a:rPr lang="zh-TW" altLang="en-US" sz="2400" dirty="0" smtClean="0">
                <a:solidFill>
                  <a:srgbClr val="FF0000"/>
                </a:solidFill>
                <a:latin typeface="华文细黑"/>
                <a:ea typeface="华文细黑"/>
                <a:cs typeface="华文细黑"/>
              </a:rPr>
              <a:t>着她</a:t>
            </a:r>
            <a:r>
              <a:rPr lang="zh-TW" altLang="en-US" sz="2400" dirty="0">
                <a:solidFill>
                  <a:srgbClr val="FF0000"/>
                </a:solidFill>
                <a:latin typeface="华文细黑"/>
                <a:ea typeface="华文细黑"/>
                <a:cs typeface="华文细黑"/>
              </a:rPr>
              <a:t>的孩子（创</a:t>
            </a:r>
            <a:r>
              <a:rPr lang="en-US" altLang="zh-TW" sz="2400" dirty="0" smtClean="0">
                <a:solidFill>
                  <a:srgbClr val="FF0000"/>
                </a:solidFill>
                <a:latin typeface="华文细黑"/>
                <a:ea typeface="华文细黑"/>
                <a:cs typeface="华文细黑"/>
              </a:rPr>
              <a:t>27:5</a:t>
            </a:r>
            <a:r>
              <a:rPr lang="en-US" altLang="zh-TW" sz="2400" dirty="0">
                <a:solidFill>
                  <a:srgbClr val="FF0000"/>
                </a:solidFill>
                <a:latin typeface="华文细黑"/>
                <a:ea typeface="华文细黑"/>
                <a:cs typeface="华文细黑"/>
              </a:rPr>
              <a:t>-11; </a:t>
            </a:r>
            <a:r>
              <a:rPr lang="zh-CN" altLang="en-US" sz="2400" dirty="0" smtClean="0">
                <a:solidFill>
                  <a:srgbClr val="FF0000"/>
                </a:solidFill>
                <a:latin typeface="华文细黑"/>
                <a:ea typeface="华文细黑"/>
                <a:cs typeface="华文细黑"/>
              </a:rPr>
              <a:t>王上</a:t>
            </a:r>
            <a:r>
              <a:rPr lang="en-US" altLang="zh-TW" sz="2400" dirty="0" smtClean="0">
                <a:solidFill>
                  <a:srgbClr val="FF0000"/>
                </a:solidFill>
                <a:latin typeface="华文细黑"/>
                <a:ea typeface="华文细黑"/>
                <a:cs typeface="华文细黑"/>
              </a:rPr>
              <a:t>1:11</a:t>
            </a:r>
            <a:r>
              <a:rPr lang="en-US" altLang="zh-TW" sz="2400" dirty="0">
                <a:solidFill>
                  <a:srgbClr val="FF0000"/>
                </a:solidFill>
                <a:latin typeface="华文细黑"/>
                <a:ea typeface="华文细黑"/>
                <a:cs typeface="华文细黑"/>
              </a:rPr>
              <a:t>-31</a:t>
            </a:r>
            <a:r>
              <a:rPr lang="en-US" altLang="zh-TW"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箴</a:t>
            </a:r>
            <a:r>
              <a:rPr lang="en-US" altLang="zh-TW" sz="2400" dirty="0" smtClean="0">
                <a:solidFill>
                  <a:srgbClr val="FF0000"/>
                </a:solidFill>
                <a:latin typeface="华文细黑"/>
                <a:ea typeface="华文细黑"/>
                <a:cs typeface="华文细黑"/>
              </a:rPr>
              <a:t>31:15,27</a:t>
            </a:r>
            <a:r>
              <a:rPr lang="zh-TW"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我为生母、养母、岳母、婆婆、祖母、指导母亲和守护母亲感谢上帝。我也为我的母亲何玛丽安赞颂上帝，她不仅是我的生母，也是我属灵</a:t>
            </a:r>
            <a:r>
              <a:rPr lang="zh-CN" altLang="en-US" sz="2400" dirty="0" smtClean="0">
                <a:solidFill>
                  <a:srgbClr val="FF0000"/>
                </a:solidFill>
                <a:latin typeface="华文细黑"/>
                <a:ea typeface="华文细黑"/>
                <a:cs typeface="华文细黑"/>
              </a:rPr>
              <a:t>的母亲</a:t>
            </a:r>
            <a:r>
              <a:rPr lang="zh-TW" altLang="en-US" sz="2400" dirty="0" smtClean="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因为我的母亲，</a:t>
            </a:r>
            <a:r>
              <a:rPr lang="zh-TW" altLang="en-US" sz="2400" dirty="0" smtClean="0">
                <a:solidFill>
                  <a:srgbClr val="FF0000"/>
                </a:solidFill>
                <a:latin typeface="华文细黑"/>
                <a:ea typeface="华文细黑"/>
                <a:cs typeface="华文细黑"/>
              </a:rPr>
              <a:t>我有一个身体和</a:t>
            </a:r>
            <a:r>
              <a:rPr lang="zh-CN" altLang="en-US" sz="2400" dirty="0">
                <a:solidFill>
                  <a:srgbClr val="FF0000"/>
                </a:solidFill>
                <a:latin typeface="华文细黑"/>
                <a:ea typeface="华文细黑"/>
                <a:cs typeface="华文细黑"/>
              </a:rPr>
              <a:t>属灵</a:t>
            </a:r>
            <a:r>
              <a:rPr lang="zh-TW" altLang="en-US" sz="2400" dirty="0" smtClean="0">
                <a:solidFill>
                  <a:srgbClr val="FF0000"/>
                </a:solidFill>
                <a:latin typeface="华文细黑"/>
                <a:ea typeface="华文细黑"/>
                <a:cs typeface="华文细黑"/>
              </a:rPr>
              <a:t>的诞生</a:t>
            </a:r>
            <a:r>
              <a:rPr lang="zh-TW" altLang="en-US" sz="2400" b="1" dirty="0" smtClean="0">
                <a:solidFill>
                  <a:srgbClr val="FF0000"/>
                </a:solidFill>
                <a:latin typeface="华文细黑"/>
                <a:ea typeface="华文细黑"/>
                <a:cs typeface="华文细黑"/>
              </a:rPr>
              <a:t>。</a:t>
            </a:r>
            <a:endParaRPr lang="en-US" altLang="zh-TW" sz="2400" b="1" dirty="0" smtClean="0">
              <a:solidFill>
                <a:srgbClr val="FF0000"/>
              </a:solidFill>
              <a:latin typeface="华文细黑"/>
              <a:ea typeface="华文细黑"/>
              <a:cs typeface="华文细黑"/>
            </a:endParaRPr>
          </a:p>
        </p:txBody>
      </p:sp>
      <p:pic>
        <p:nvPicPr>
          <p:cNvPr id="5" name="Picture 4" descr="Marian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848" y="4126992"/>
            <a:ext cx="1978152" cy="2731008"/>
          </a:xfrm>
          <a:prstGeom prst="rect">
            <a:avLst/>
          </a:prstGeom>
        </p:spPr>
      </p:pic>
      <p:sp>
        <p:nvSpPr>
          <p:cNvPr id="6" name="TextBox 5"/>
          <p:cNvSpPr txBox="1"/>
          <p:nvPr/>
        </p:nvSpPr>
        <p:spPr>
          <a:xfrm>
            <a:off x="0" y="2612122"/>
            <a:ext cx="7165848" cy="3785652"/>
          </a:xfrm>
          <a:prstGeom prst="rect">
            <a:avLst/>
          </a:prstGeom>
          <a:noFill/>
        </p:spPr>
        <p:txBody>
          <a:bodyPr wrap="square" rtlCol="0">
            <a:spAutoFit/>
          </a:bodyPr>
          <a:lstStyle/>
          <a:p>
            <a:r>
              <a:rPr lang="en-US" sz="2400" b="1" dirty="0" err="1">
                <a:latin typeface="Arial Narrow"/>
                <a:cs typeface="Arial Narrow"/>
              </a:rPr>
              <a:t>Conclusion:</a:t>
            </a:r>
            <a:r>
              <a:rPr lang="en-US" sz="2400" dirty="0" err="1">
                <a:latin typeface="Arial Narrow"/>
                <a:cs typeface="Arial Narrow"/>
              </a:rPr>
              <a:t>What</a:t>
            </a:r>
            <a:r>
              <a:rPr lang="en-US" sz="2400" dirty="0">
                <a:latin typeface="Arial Narrow"/>
                <a:cs typeface="Arial Narrow"/>
              </a:rPr>
              <a:t> are the duties of a mother</a:t>
            </a:r>
            <a:r>
              <a:rPr lang="en-US" sz="2400" dirty="0" smtClean="0">
                <a:latin typeface="Arial Narrow"/>
                <a:cs typeface="Arial Narrow"/>
              </a:rPr>
              <a:t>? A </a:t>
            </a:r>
            <a:r>
              <a:rPr lang="en-US" sz="2400" dirty="0">
                <a:latin typeface="Arial Narrow"/>
                <a:cs typeface="Arial Narrow"/>
              </a:rPr>
              <a:t>mother </a:t>
            </a:r>
            <a:r>
              <a:rPr lang="en-US" sz="2400" dirty="0" smtClean="0">
                <a:latin typeface="Arial Narrow"/>
                <a:cs typeface="Arial Narrow"/>
              </a:rPr>
              <a:t>loves (</a:t>
            </a:r>
            <a:r>
              <a:rPr lang="en-US" sz="2400" dirty="0">
                <a:latin typeface="Arial Narrow"/>
                <a:cs typeface="Arial Narrow"/>
              </a:rPr>
              <a:t>1Ki.3:26;Isa49:15), </a:t>
            </a:r>
            <a:r>
              <a:rPr lang="en-US" sz="2400" dirty="0" smtClean="0">
                <a:latin typeface="Arial Narrow"/>
                <a:cs typeface="Arial Narrow"/>
              </a:rPr>
              <a:t>cares</a:t>
            </a:r>
            <a:r>
              <a:rPr lang="en-US" sz="2400" dirty="0">
                <a:latin typeface="Arial Narrow"/>
                <a:cs typeface="Arial Narrow"/>
              </a:rPr>
              <a:t>(Ruth4:16;Isa.66:13;1Thes</a:t>
            </a:r>
            <a:r>
              <a:rPr lang="en-US" sz="2400" dirty="0" smtClean="0">
                <a:latin typeface="Arial Narrow"/>
                <a:cs typeface="Arial Narrow"/>
              </a:rPr>
              <a:t>. 2</a:t>
            </a:r>
            <a:r>
              <a:rPr lang="en-US" sz="2400" dirty="0">
                <a:latin typeface="Arial Narrow"/>
                <a:cs typeface="Arial Narrow"/>
              </a:rPr>
              <a:t>:13)</a:t>
            </a:r>
            <a:r>
              <a:rPr lang="en-US" sz="2400" dirty="0" smtClean="0">
                <a:latin typeface="Arial Narrow"/>
                <a:cs typeface="Arial Narrow"/>
              </a:rPr>
              <a:t>, </a:t>
            </a:r>
          </a:p>
          <a:p>
            <a:r>
              <a:rPr lang="en-US" sz="2400" dirty="0" smtClean="0">
                <a:latin typeface="Arial Narrow"/>
                <a:cs typeface="Arial Narrow"/>
              </a:rPr>
              <a:t>protects (</a:t>
            </a:r>
            <a:r>
              <a:rPr lang="en-US" sz="2400" dirty="0">
                <a:latin typeface="Arial Narrow"/>
                <a:cs typeface="Arial Narrow"/>
              </a:rPr>
              <a:t>Ex.2:1-3;Heb.11:23), educates (Prov.31:1,26;2Tim.1:5;3:15)and watches over her children(Gen.27:5-11;1Ki.1:11-31;Prov.31:15,27).I am thankful to God for birth mothers</a:t>
            </a:r>
            <a:r>
              <a:rPr lang="en-US" sz="2400" dirty="0" smtClean="0">
                <a:latin typeface="Arial Narrow"/>
                <a:cs typeface="Arial Narrow"/>
              </a:rPr>
              <a:t>, adoptive </a:t>
            </a:r>
            <a:r>
              <a:rPr lang="en-US" sz="2400" dirty="0">
                <a:latin typeface="Arial Narrow"/>
                <a:cs typeface="Arial Narrow"/>
              </a:rPr>
              <a:t>mothers, step mothers, mother-in-laws, foster mothers, grandmothers, mentoring mothers, and guardian mothers. I am also praise God for my mother, Marian Hart who is not only my physical mother but also my spiritual mother. Because of my mother I have a physical and a spiritual birth. </a:t>
            </a:r>
          </a:p>
        </p:txBody>
      </p:sp>
    </p:spTree>
    <p:extLst>
      <p:ext uri="{BB962C8B-B14F-4D97-AF65-F5344CB8AC3E}">
        <p14:creationId xmlns:p14="http://schemas.microsoft.com/office/powerpoint/2010/main" val="2493004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
            <a:ext cx="9144000" cy="4524315"/>
          </a:xfrm>
          <a:prstGeom prst="rect">
            <a:avLst/>
          </a:prstGeom>
          <a:noFill/>
        </p:spPr>
        <p:txBody>
          <a:bodyPr wrap="square" rtlCol="0">
            <a:spAutoFit/>
          </a:bodyPr>
          <a:lstStyle/>
          <a:p>
            <a:r>
              <a:rPr lang="zh-CN" altLang="en-US" sz="2400" dirty="0">
                <a:solidFill>
                  <a:srgbClr val="FF0000"/>
                </a:solidFill>
                <a:latin typeface="华文细黑"/>
                <a:ea typeface="华文细黑"/>
                <a:cs typeface="华文细黑"/>
              </a:rPr>
              <a:t>我们感谢母亲的劳动、旅程、教育、努力、关怀、榜样、教导、和保护之爱</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母亲对</a:t>
            </a:r>
            <a:r>
              <a:rPr lang="zh-TW" altLang="en-US" sz="2400" dirty="0">
                <a:solidFill>
                  <a:srgbClr val="FF0000"/>
                </a:solidFill>
                <a:latin typeface="华文细黑"/>
                <a:ea typeface="华文细黑"/>
                <a:cs typeface="华文细黑"/>
              </a:rPr>
              <a:t>他人有很大的影响。 你会感谢那些已经和现在对你生活有影响的不同母亲吗？ 你可以亲自对他们说话，给他们打个电话，或者给他们写一张卡片或信件。 “谢谢你像我母亲一样。”谢谢你们我们所有的母亲</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We are grateful </a:t>
            </a:r>
            <a:r>
              <a:rPr lang="en-US" sz="2400" dirty="0">
                <a:latin typeface="Arial Narrow"/>
                <a:cs typeface="Arial Narrow"/>
              </a:rPr>
              <a:t>for mothers’ labor</a:t>
            </a:r>
            <a:r>
              <a:rPr lang="en-US" sz="2400" dirty="0" smtClean="0">
                <a:latin typeface="Arial Narrow"/>
                <a:cs typeface="Arial Narrow"/>
              </a:rPr>
              <a:t>, journey</a:t>
            </a:r>
            <a:r>
              <a:rPr lang="en-US" sz="2400" dirty="0">
                <a:latin typeface="Arial Narrow"/>
                <a:cs typeface="Arial Narrow"/>
              </a:rPr>
              <a:t>, education, effort, care, example, teaching, and protecting love. Mothers have a great impact on others. Will you thank the different mothers who have had and now have an impact on your life? You can speak to them in person, give them a phone call, or write them a card or letter of appreciation. “Thank you for being like a mother to me.” Thank you to all our mothers! </a:t>
            </a:r>
          </a:p>
          <a:p>
            <a:endParaRPr lang="en-US" sz="2400" dirty="0">
              <a:latin typeface="Arial Narrow"/>
              <a:cs typeface="Arial Narrow"/>
            </a:endParaRPr>
          </a:p>
        </p:txBody>
      </p:sp>
      <p:pic>
        <p:nvPicPr>
          <p:cNvPr id="4" name="Picture 3"/>
          <p:cNvPicPr>
            <a:picLocks noChangeAspect="1"/>
          </p:cNvPicPr>
          <p:nvPr/>
        </p:nvPicPr>
        <p:blipFill>
          <a:blip r:embed="rId2"/>
          <a:stretch>
            <a:fillRect/>
          </a:stretch>
        </p:blipFill>
        <p:spPr>
          <a:xfrm>
            <a:off x="1906588" y="3725949"/>
            <a:ext cx="5383214" cy="3132051"/>
          </a:xfrm>
          <a:prstGeom prst="rect">
            <a:avLst/>
          </a:prstGeom>
        </p:spPr>
      </p:pic>
    </p:spTree>
    <p:extLst>
      <p:ext uri="{BB962C8B-B14F-4D97-AF65-F5344CB8AC3E}">
        <p14:creationId xmlns:p14="http://schemas.microsoft.com/office/powerpoint/2010/main" val="3628800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
            <a:ext cx="9144000" cy="5262979"/>
          </a:xfrm>
          <a:prstGeom prst="rect">
            <a:avLst/>
          </a:prstGeom>
          <a:noFill/>
        </p:spPr>
        <p:txBody>
          <a:bodyPr wrap="square" rtlCol="0">
            <a:spAutoFit/>
          </a:bodyPr>
          <a:lstStyle/>
          <a:p>
            <a:r>
              <a:rPr lang="zh-CN" altLang="en-US" sz="2400" b="1" dirty="0">
                <a:solidFill>
                  <a:srgbClr val="FF0000"/>
                </a:solidFill>
                <a:latin typeface="Arial Narrow"/>
                <a:ea typeface="华文细黑"/>
                <a:cs typeface="Arial Narrow"/>
              </a:rPr>
              <a:t>引言</a:t>
            </a:r>
            <a:r>
              <a:rPr lang="en-US" altLang="zh-CN" sz="2400" b="1" dirty="0" smtClean="0">
                <a:solidFill>
                  <a:srgbClr val="FF0000"/>
                </a:solidFill>
                <a:latin typeface="Arial Narrow"/>
                <a:ea typeface="华文细黑"/>
                <a:cs typeface="Arial Narrow"/>
              </a:rPr>
              <a:t>:</a:t>
            </a:r>
            <a:r>
              <a:rPr lang="zh-TW" altLang="en-US" sz="2400" dirty="0">
                <a:solidFill>
                  <a:srgbClr val="FF0000"/>
                </a:solidFill>
                <a:latin typeface="Arial Narrow"/>
                <a:ea typeface="华文细黑"/>
                <a:cs typeface="Arial Narrow"/>
              </a:rPr>
              <a:t>母亲节是五月份的第二个星</a:t>
            </a:r>
            <a:r>
              <a:rPr lang="zh-TW" altLang="en-US" sz="2400" dirty="0">
                <a:solidFill>
                  <a:srgbClr val="FF0000"/>
                </a:solidFill>
                <a:latin typeface="华文细黑"/>
                <a:ea typeface="华文细黑"/>
                <a:cs typeface="华文细黑"/>
              </a:rPr>
              <a:t>期日</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为对母亲们表示</a:t>
            </a:r>
            <a:r>
              <a:rPr lang="zh-CN" altLang="en-US" sz="2400" dirty="0" smtClean="0">
                <a:solidFill>
                  <a:srgbClr val="FF0000"/>
                </a:solidFill>
                <a:latin typeface="华文细黑"/>
                <a:ea typeface="华文细黑"/>
                <a:cs typeface="华文细黑"/>
              </a:rPr>
              <a:t>敬意</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Arial Narrow"/>
                <a:ea typeface="华文细黑"/>
                <a:cs typeface="Arial Narrow"/>
              </a:rPr>
              <a:t>母亲</a:t>
            </a:r>
            <a:r>
              <a:rPr lang="zh-CN" altLang="zh-TW" sz="2400" dirty="0" smtClean="0">
                <a:solidFill>
                  <a:srgbClr val="FF0000"/>
                </a:solidFill>
                <a:latin typeface="Arial Narrow"/>
                <a:ea typeface="华文细黑"/>
                <a:cs typeface="Arial Narrow"/>
              </a:rPr>
              <a:t>”</a:t>
            </a:r>
            <a:r>
              <a:rPr lang="zh-TW" altLang="en-US" sz="2400" dirty="0" smtClean="0">
                <a:solidFill>
                  <a:srgbClr val="FF0000"/>
                </a:solidFill>
                <a:latin typeface="Arial Narrow"/>
                <a:ea typeface="华文细黑"/>
                <a:cs typeface="Arial Narrow"/>
              </a:rPr>
              <a:t>可以</a:t>
            </a:r>
            <a:r>
              <a:rPr lang="zh-CN" altLang="en-US" sz="2400" dirty="0" smtClean="0">
                <a:solidFill>
                  <a:srgbClr val="FF0000"/>
                </a:solidFill>
                <a:latin typeface="Arial Narrow"/>
                <a:ea typeface="华文细黑"/>
                <a:cs typeface="Arial Narrow"/>
              </a:rPr>
              <a:t>指</a:t>
            </a:r>
            <a:r>
              <a:rPr lang="zh-TW" altLang="en-US" sz="2400" dirty="0" smtClean="0">
                <a:solidFill>
                  <a:srgbClr val="FF0000"/>
                </a:solidFill>
                <a:latin typeface="Arial Narrow"/>
                <a:ea typeface="华文细黑"/>
                <a:cs typeface="Arial Narrow"/>
              </a:rPr>
              <a:t>大自然</a:t>
            </a:r>
            <a:r>
              <a:rPr lang="zh-CN" altLang="zh-TW" sz="2400" dirty="0">
                <a:solidFill>
                  <a:srgbClr val="FF0000"/>
                </a:solidFill>
                <a:latin typeface="Arial Narrow"/>
                <a:ea typeface="华文细黑"/>
                <a:cs typeface="Arial Narrow"/>
              </a:rPr>
              <a:t>，</a:t>
            </a:r>
            <a:r>
              <a:rPr lang="zh-TW" altLang="en-US" sz="2400" dirty="0" smtClean="0">
                <a:solidFill>
                  <a:srgbClr val="FF0000"/>
                </a:solidFill>
                <a:latin typeface="Arial Narrow"/>
                <a:ea typeface="华文细黑"/>
                <a:cs typeface="Arial Narrow"/>
              </a:rPr>
              <a:t>祖国</a:t>
            </a:r>
            <a:r>
              <a:rPr lang="zh-CN" altLang="zh-TW" sz="2400" dirty="0">
                <a:solidFill>
                  <a:srgbClr val="FF0000"/>
                </a:solidFill>
                <a:latin typeface="Arial Narrow"/>
                <a:ea typeface="华文细黑"/>
                <a:cs typeface="Arial Narrow"/>
              </a:rPr>
              <a:t>，</a:t>
            </a:r>
            <a:r>
              <a:rPr lang="zh-TW" altLang="en-US" sz="2400" dirty="0" smtClean="0">
                <a:solidFill>
                  <a:srgbClr val="FF0000"/>
                </a:solidFill>
                <a:latin typeface="Arial Narrow"/>
                <a:ea typeface="华文细黑"/>
                <a:cs typeface="Arial Narrow"/>
              </a:rPr>
              <a:t>母语</a:t>
            </a:r>
            <a:r>
              <a:rPr lang="zh-TW" altLang="en-US" sz="2400" dirty="0">
                <a:solidFill>
                  <a:srgbClr val="FF0000"/>
                </a:solidFill>
                <a:latin typeface="Arial Narrow"/>
                <a:ea typeface="华文细黑"/>
                <a:cs typeface="Arial Narrow"/>
              </a:rPr>
              <a:t>等</a:t>
            </a:r>
            <a:r>
              <a:rPr lang="zh-TW" altLang="en-US" sz="2400" dirty="0" smtClean="0">
                <a:solidFill>
                  <a:srgbClr val="FF0000"/>
                </a:solidFill>
                <a:latin typeface="Arial Narrow"/>
                <a:ea typeface="华文细黑"/>
                <a:cs typeface="Arial Narrow"/>
              </a:rPr>
              <a:t>。</a:t>
            </a:r>
            <a:r>
              <a:rPr lang="zh-CN" altLang="en-US" sz="2400" dirty="0" smtClean="0">
                <a:solidFill>
                  <a:srgbClr val="FF0000"/>
                </a:solidFill>
                <a:latin typeface="Arial Narrow"/>
                <a:ea typeface="华文细黑"/>
                <a:cs typeface="Arial Narrow"/>
              </a:rPr>
              <a:t>“</a:t>
            </a:r>
            <a:r>
              <a:rPr lang="zh-TW" altLang="en-US" sz="2400" dirty="0" smtClean="0">
                <a:solidFill>
                  <a:srgbClr val="FF0000"/>
                </a:solidFill>
                <a:latin typeface="Arial Narrow"/>
                <a:ea typeface="华文细黑"/>
                <a:cs typeface="Arial Narrow"/>
              </a:rPr>
              <a:t>母亲</a:t>
            </a:r>
            <a:r>
              <a:rPr lang="zh-CN" altLang="en-US" sz="2400" dirty="0" smtClean="0">
                <a:solidFill>
                  <a:srgbClr val="FF0000"/>
                </a:solidFill>
                <a:latin typeface="Arial Narrow"/>
                <a:ea typeface="华文细黑"/>
                <a:cs typeface="Arial Narrow"/>
              </a:rPr>
              <a:t>”</a:t>
            </a:r>
            <a:r>
              <a:rPr lang="zh-TW" altLang="en-US" sz="2400" dirty="0" smtClean="0">
                <a:solidFill>
                  <a:srgbClr val="FF0000"/>
                </a:solidFill>
                <a:latin typeface="Arial Narrow"/>
                <a:ea typeface="华文细黑"/>
                <a:cs typeface="Arial Narrow"/>
              </a:rPr>
              <a:t>在圣经中</a:t>
            </a:r>
            <a:r>
              <a:rPr lang="zh-CN" altLang="en-US" sz="2400" dirty="0" smtClean="0">
                <a:solidFill>
                  <a:srgbClr val="FF0000"/>
                </a:solidFill>
                <a:latin typeface="Arial Narrow"/>
                <a:ea typeface="华文细黑"/>
                <a:cs typeface="Arial Narrow"/>
              </a:rPr>
              <a:t>有</a:t>
            </a:r>
            <a:r>
              <a:rPr lang="zh-TW" altLang="en-US" sz="2400" dirty="0" smtClean="0">
                <a:solidFill>
                  <a:srgbClr val="FF0000"/>
                </a:solidFill>
                <a:latin typeface="Arial Narrow"/>
                <a:ea typeface="华文细黑"/>
                <a:cs typeface="Arial Narrow"/>
              </a:rPr>
              <a:t>八种不同的</a:t>
            </a:r>
            <a:r>
              <a:rPr lang="zh-CN" altLang="en-US" sz="2400" dirty="0" smtClean="0">
                <a:solidFill>
                  <a:srgbClr val="FF0000"/>
                </a:solidFill>
                <a:latin typeface="Arial Narrow"/>
                <a:ea typeface="华文细黑"/>
                <a:cs typeface="Arial Narrow"/>
              </a:rPr>
              <a:t>用法</a:t>
            </a:r>
            <a:r>
              <a:rPr lang="zh-TW" altLang="en-US" sz="2400" dirty="0" smtClean="0">
                <a:solidFill>
                  <a:srgbClr val="FF0000"/>
                </a:solidFill>
                <a:latin typeface="Arial Narrow"/>
                <a:ea typeface="华文细黑"/>
                <a:cs typeface="Arial Narrow"/>
              </a:rPr>
              <a:t>。</a:t>
            </a:r>
            <a:r>
              <a:rPr lang="zh-CN" altLang="zh-TW" sz="2400" dirty="0" smtClean="0">
                <a:solidFill>
                  <a:srgbClr val="FF0000"/>
                </a:solidFill>
                <a:latin typeface="Arial Narrow"/>
                <a:ea typeface="华文细黑"/>
                <a:cs typeface="Arial Narrow"/>
              </a:rPr>
              <a:t>“</a:t>
            </a:r>
            <a:r>
              <a:rPr lang="zh-CN" altLang="en-US" sz="2400" dirty="0" smtClean="0">
                <a:solidFill>
                  <a:srgbClr val="FF0000"/>
                </a:solidFill>
                <a:latin typeface="Arial Narrow"/>
                <a:ea typeface="华文细黑"/>
                <a:cs typeface="Arial Narrow"/>
              </a:rPr>
              <a:t>她的儿女起来称她有福。她的丈夫也称赞她，说才得的女子很多，惟独你超过一切。艳丽是虚假的。美容是虚浮的。惟敬畏耶和华的妇女，必得称赞。愿她享受操作所得的。愿她的工作，在城门口荣耀她”（箴</a:t>
            </a:r>
            <a:r>
              <a:rPr lang="en-US" altLang="zh-CN" sz="2400" dirty="0" smtClean="0">
                <a:solidFill>
                  <a:srgbClr val="FF0000"/>
                </a:solidFill>
                <a:latin typeface="Arial Narrow"/>
                <a:ea typeface="华文细黑"/>
                <a:cs typeface="Arial Narrow"/>
              </a:rPr>
              <a:t>31:28-31</a:t>
            </a:r>
            <a:r>
              <a:rPr lang="zh-CN" altLang="en-US" sz="2400" dirty="0" smtClean="0">
                <a:solidFill>
                  <a:srgbClr val="FF0000"/>
                </a:solidFill>
                <a:latin typeface="Arial Narrow"/>
                <a:ea typeface="华文细黑"/>
                <a:cs typeface="Arial Narrow"/>
              </a:rPr>
              <a:t>）。</a:t>
            </a:r>
            <a:endParaRPr lang="en-US" sz="2400" dirty="0" smtClean="0">
              <a:latin typeface="Arial Narrow"/>
              <a:cs typeface="Arial Narrow"/>
            </a:endParaRPr>
          </a:p>
          <a:p>
            <a:r>
              <a:rPr lang="en-US" sz="2400" b="1" dirty="0" smtClean="0">
                <a:latin typeface="Arial Narrow"/>
                <a:cs typeface="Arial Narrow"/>
              </a:rPr>
              <a:t>Introduction</a:t>
            </a:r>
            <a:r>
              <a:rPr lang="en-US" sz="2400" b="1" dirty="0">
                <a:latin typeface="Arial Narrow"/>
                <a:cs typeface="Arial Narrow"/>
              </a:rPr>
              <a:t>: </a:t>
            </a:r>
            <a:r>
              <a:rPr lang="en-US" sz="2400" dirty="0">
                <a:latin typeface="Arial Narrow"/>
                <a:cs typeface="Arial Narrow"/>
              </a:rPr>
              <a:t>Mother’s Day is the second Sunday in May, observed in honor of mothers. While mother can refer to Mother Nature, </a:t>
            </a:r>
            <a:r>
              <a:rPr lang="en-US" sz="2400" dirty="0" smtClean="0">
                <a:latin typeface="Arial Narrow"/>
                <a:cs typeface="Arial Narrow"/>
              </a:rPr>
              <a:t>mother </a:t>
            </a:r>
            <a:r>
              <a:rPr lang="en-US" sz="2400" dirty="0">
                <a:latin typeface="Arial Narrow"/>
                <a:cs typeface="Arial Narrow"/>
              </a:rPr>
              <a:t>country, </a:t>
            </a:r>
            <a:r>
              <a:rPr lang="en-US" sz="2400" dirty="0" smtClean="0">
                <a:latin typeface="Arial Narrow"/>
                <a:cs typeface="Arial Narrow"/>
              </a:rPr>
              <a:t>motherland, mother </a:t>
            </a:r>
            <a:r>
              <a:rPr lang="en-US" sz="2400" dirty="0">
                <a:latin typeface="Arial Narrow"/>
                <a:cs typeface="Arial Narrow"/>
              </a:rPr>
              <a:t>tongue, etc. Mother is used in the Bible to refer to eight different kinds of </a:t>
            </a:r>
            <a:r>
              <a:rPr lang="en-US" sz="2400" dirty="0" smtClean="0">
                <a:latin typeface="Arial Narrow"/>
                <a:cs typeface="Arial Narrow"/>
              </a:rPr>
              <a:t>mothers. </a:t>
            </a:r>
            <a:r>
              <a:rPr lang="en-US" sz="2400" dirty="0">
                <a:latin typeface="Arial Narrow"/>
                <a:cs typeface="Arial Narrow"/>
              </a:rPr>
              <a:t>“Her children arise and call her </a:t>
            </a:r>
            <a:r>
              <a:rPr lang="en-US" sz="2400" dirty="0" err="1">
                <a:latin typeface="Arial Narrow"/>
                <a:cs typeface="Arial Narrow"/>
              </a:rPr>
              <a:t>blessed;her</a:t>
            </a:r>
            <a:r>
              <a:rPr lang="en-US" sz="2400" dirty="0">
                <a:latin typeface="Arial Narrow"/>
                <a:cs typeface="Arial Narrow"/>
              </a:rPr>
              <a:t> husband </a:t>
            </a:r>
            <a:r>
              <a:rPr lang="en-US" sz="2400" dirty="0" err="1">
                <a:latin typeface="Arial Narrow"/>
                <a:cs typeface="Arial Narrow"/>
              </a:rPr>
              <a:t>also,and</a:t>
            </a:r>
            <a:r>
              <a:rPr lang="en-US" sz="2400" dirty="0">
                <a:latin typeface="Arial Narrow"/>
                <a:cs typeface="Arial Narrow"/>
              </a:rPr>
              <a:t> he praises her</a:t>
            </a:r>
            <a:r>
              <a:rPr lang="en-US" sz="2400" dirty="0" smtClean="0">
                <a:latin typeface="Arial Narrow"/>
                <a:cs typeface="Arial Narrow"/>
              </a:rPr>
              <a:t>: Many </a:t>
            </a:r>
            <a:r>
              <a:rPr lang="en-US" sz="2400" dirty="0">
                <a:latin typeface="Arial Narrow"/>
                <a:cs typeface="Arial Narrow"/>
              </a:rPr>
              <a:t>women do noble things, but you surpass them all</a:t>
            </a:r>
            <a:r>
              <a:rPr lang="en-US" sz="2400" dirty="0" smtClean="0">
                <a:latin typeface="Arial Narrow"/>
                <a:cs typeface="Arial Narrow"/>
              </a:rPr>
              <a:t>. </a:t>
            </a:r>
            <a:r>
              <a:rPr lang="en-US" sz="2400" dirty="0">
                <a:latin typeface="Arial Narrow"/>
                <a:cs typeface="Arial Narrow"/>
              </a:rPr>
              <a:t>Charm is deceptive, and beauty is fleeting; but a woman who fears the Lord is to be praised. Honor her for all that her hands have done, and let her works bring her praise at the </a:t>
            </a:r>
            <a:r>
              <a:rPr lang="en-US" sz="2400" dirty="0" smtClean="0">
                <a:latin typeface="Arial Narrow"/>
                <a:cs typeface="Arial Narrow"/>
              </a:rPr>
              <a:t>city gate” (</a:t>
            </a:r>
            <a:r>
              <a:rPr lang="en-US" sz="2400" dirty="0">
                <a:latin typeface="Arial Narrow"/>
                <a:cs typeface="Arial Narrow"/>
              </a:rPr>
              <a:t>Prov.31:28-31). </a:t>
            </a:r>
          </a:p>
        </p:txBody>
      </p:sp>
      <p:pic>
        <p:nvPicPr>
          <p:cNvPr id="6" name="Picture 5"/>
          <p:cNvPicPr>
            <a:picLocks noChangeAspect="1"/>
          </p:cNvPicPr>
          <p:nvPr/>
        </p:nvPicPr>
        <p:blipFill>
          <a:blip r:embed="rId2"/>
          <a:stretch>
            <a:fillRect/>
          </a:stretch>
        </p:blipFill>
        <p:spPr>
          <a:xfrm>
            <a:off x="4467942" y="4842933"/>
            <a:ext cx="4676057" cy="2015067"/>
          </a:xfrm>
          <a:prstGeom prst="rect">
            <a:avLst/>
          </a:prstGeom>
        </p:spPr>
      </p:pic>
      <p:pic>
        <p:nvPicPr>
          <p:cNvPr id="7" name="Picture 6"/>
          <p:cNvPicPr>
            <a:picLocks noChangeAspect="1"/>
          </p:cNvPicPr>
          <p:nvPr/>
        </p:nvPicPr>
        <p:blipFill>
          <a:blip r:embed="rId3"/>
          <a:stretch>
            <a:fillRect/>
          </a:stretch>
        </p:blipFill>
        <p:spPr>
          <a:xfrm>
            <a:off x="0" y="5262982"/>
            <a:ext cx="4467942" cy="1595017"/>
          </a:xfrm>
          <a:prstGeom prst="rect">
            <a:avLst/>
          </a:prstGeom>
        </p:spPr>
      </p:pic>
    </p:spTree>
    <p:extLst>
      <p:ext uri="{BB962C8B-B14F-4D97-AF65-F5344CB8AC3E}">
        <p14:creationId xmlns:p14="http://schemas.microsoft.com/office/powerpoint/2010/main" val="30845564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
            <a:ext cx="9144000" cy="6370974"/>
          </a:xfrm>
          <a:prstGeom prst="rect">
            <a:avLst/>
          </a:prstGeom>
          <a:noFill/>
        </p:spPr>
        <p:txBody>
          <a:bodyPr wrap="square" rtlCol="0">
            <a:spAutoFit/>
          </a:bodyPr>
          <a:lstStyle/>
          <a:p>
            <a:r>
              <a:rPr lang="en-US" altLang="zh-TW" sz="2400" b="1" dirty="0" smtClean="0">
                <a:solidFill>
                  <a:srgbClr val="FF0000"/>
                </a:solidFill>
                <a:latin typeface="华文细黑"/>
                <a:ea typeface="华文细黑"/>
                <a:cs typeface="华文细黑"/>
              </a:rPr>
              <a:t>1</a:t>
            </a:r>
            <a:r>
              <a:rPr lang="zh-CN" altLang="zh-CN"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生母</a:t>
            </a:r>
            <a:r>
              <a:rPr lang="zh-TW" altLang="en-US" sz="2400" dirty="0" smtClean="0">
                <a:solidFill>
                  <a:srgbClr val="FF0000"/>
                </a:solidFill>
                <a:latin typeface="华文细黑"/>
                <a:ea typeface="华文细黑"/>
                <a:cs typeface="华文细黑"/>
              </a:rPr>
              <a:t>是指怀孕和生下孩子</a:t>
            </a:r>
            <a:r>
              <a:rPr lang="zh-CN" altLang="en-US" sz="2400" dirty="0" smtClean="0">
                <a:solidFill>
                  <a:srgbClr val="FF0000"/>
                </a:solidFill>
                <a:latin typeface="华文细黑"/>
                <a:ea typeface="华文细黑"/>
                <a:cs typeface="华文细黑"/>
              </a:rPr>
              <a:t>女人</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亲</a:t>
            </a:r>
            <a:r>
              <a:rPr lang="zh-TW" altLang="en-US" sz="2400" dirty="0" smtClean="0">
                <a:solidFill>
                  <a:srgbClr val="FF0000"/>
                </a:solidFill>
                <a:latin typeface="华文细黑"/>
                <a:ea typeface="华文细黑"/>
                <a:cs typeface="华文细黑"/>
              </a:rPr>
              <a:t>生母亲）。</a:t>
            </a:r>
            <a:endParaRPr lang="en-US" sz="2400" dirty="0" smtClean="0">
              <a:solidFill>
                <a:srgbClr val="FF0000"/>
              </a:solidFill>
              <a:latin typeface="华文细黑"/>
              <a:ea typeface="华文细黑"/>
              <a:cs typeface="华文细黑"/>
            </a:endParaRPr>
          </a:p>
          <a:p>
            <a:r>
              <a:rPr lang="en-US" sz="2400" b="1" dirty="0">
                <a:solidFill>
                  <a:srgbClr val="FF0000"/>
                </a:solidFill>
                <a:latin typeface="华文细黑"/>
                <a:ea typeface="华文细黑"/>
                <a:cs typeface="华文细黑"/>
              </a:rPr>
              <a:t>A</a:t>
            </a:r>
            <a:r>
              <a:rPr lang="zh-CN" altLang="en-US" sz="2400" b="1" dirty="0">
                <a:solidFill>
                  <a:srgbClr val="FF0000"/>
                </a:solidFill>
                <a:latin typeface="华文细黑"/>
                <a:ea typeface="华文细黑"/>
                <a:cs typeface="华文细黑"/>
              </a:rPr>
              <a:t>。夏娃</a:t>
            </a:r>
            <a:r>
              <a:rPr lang="zh-CN" altLang="en-US" sz="2400" dirty="0">
                <a:solidFill>
                  <a:srgbClr val="FF0000"/>
                </a:solidFill>
                <a:latin typeface="华文细黑"/>
                <a:ea typeface="华文细黑"/>
                <a:cs typeface="华文细黑"/>
              </a:rPr>
              <a:t>是</a:t>
            </a:r>
            <a:r>
              <a:rPr lang="zh-CN" altLang="en-US" sz="2400" dirty="0" smtClean="0">
                <a:solidFill>
                  <a:srgbClr val="FF0000"/>
                </a:solidFill>
                <a:latin typeface="华文细黑"/>
                <a:ea typeface="华文细黑"/>
                <a:cs typeface="华文细黑"/>
              </a:rPr>
              <a:t>生活的母亲</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亚当给他妻子起名叫夏娃</a:t>
            </a:r>
            <a:r>
              <a:rPr lang="zh-CN" altLang="en-US" sz="2400" dirty="0" smtClean="0">
                <a:solidFill>
                  <a:srgbClr val="FF0000"/>
                </a:solidFill>
                <a:latin typeface="华文细黑"/>
                <a:ea typeface="华文细黑"/>
                <a:cs typeface="华文细黑"/>
              </a:rPr>
              <a:t>，因为她是众生之母</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（创</a:t>
            </a:r>
            <a:r>
              <a:rPr lang="en-US" altLang="zh-CN" sz="2400" dirty="0" smtClean="0">
                <a:solidFill>
                  <a:srgbClr val="FF0000"/>
                </a:solidFill>
                <a:latin typeface="华文细黑"/>
                <a:ea typeface="华文细黑"/>
                <a:cs typeface="华文细黑"/>
              </a:rPr>
              <a:t>3:20</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撒拉</a:t>
            </a:r>
            <a:r>
              <a:rPr lang="zh-CN" altLang="en-US" sz="2400" dirty="0" smtClean="0">
                <a:solidFill>
                  <a:srgbClr val="FF0000"/>
                </a:solidFill>
                <a:latin typeface="华文细黑"/>
                <a:ea typeface="华文细黑"/>
                <a:cs typeface="华文细黑"/>
              </a:rPr>
              <a:t>是</a:t>
            </a:r>
            <a:r>
              <a:rPr lang="zh-CN" altLang="en-US" sz="2400" dirty="0" smtClean="0">
                <a:solidFill>
                  <a:srgbClr val="FF0000"/>
                </a:solidFill>
                <a:latin typeface="华文细黑"/>
                <a:ea typeface="华文细黑"/>
                <a:cs typeface="华文细黑"/>
              </a:rPr>
              <a:t>众生</a:t>
            </a:r>
            <a:r>
              <a:rPr lang="zh-CN" altLang="en-US" sz="2400" dirty="0" smtClean="0">
                <a:solidFill>
                  <a:srgbClr val="FF0000"/>
                </a:solidFill>
                <a:latin typeface="华文细黑"/>
                <a:ea typeface="华文细黑"/>
                <a:cs typeface="华文细黑"/>
              </a:rPr>
              <a:t>之母</a:t>
            </a:r>
            <a:r>
              <a:rPr lang="zh-CN" altLang="en-US" sz="2400" dirty="0" smtClean="0">
                <a:solidFill>
                  <a:srgbClr val="FF0000"/>
                </a:solidFill>
                <a:latin typeface="华文细黑"/>
                <a:ea typeface="华文细黑"/>
                <a:cs typeface="华文细黑"/>
              </a:rPr>
              <a:t>。“我要赐福给</a:t>
            </a:r>
            <a:r>
              <a:rPr lang="zh-CN" altLang="en-US" sz="2400" dirty="0">
                <a:solidFill>
                  <a:srgbClr val="FF0000"/>
                </a:solidFill>
                <a:latin typeface="华文细黑"/>
                <a:ea typeface="华文细黑"/>
                <a:cs typeface="华文细黑"/>
              </a:rPr>
              <a:t>她</a:t>
            </a:r>
            <a:r>
              <a:rPr lang="zh-CN" altLang="en-US" sz="2400" dirty="0" smtClean="0">
                <a:solidFill>
                  <a:srgbClr val="FF0000"/>
                </a:solidFill>
                <a:latin typeface="华文细黑"/>
                <a:ea typeface="华文细黑"/>
                <a:cs typeface="华文细黑"/>
              </a:rPr>
              <a:t>，她也要作多国之母。必有百姓的君王从她而出”（</a:t>
            </a:r>
            <a:r>
              <a:rPr lang="en-US" altLang="zh-CN" sz="2400" dirty="0" smtClean="0">
                <a:solidFill>
                  <a:srgbClr val="FF0000"/>
                </a:solidFill>
                <a:latin typeface="华文细黑"/>
                <a:ea typeface="华文细黑"/>
                <a:cs typeface="华文细黑"/>
              </a:rPr>
              <a:t>17:16</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en-US" sz="2400" b="1" dirty="0" smtClean="0">
                <a:solidFill>
                  <a:srgbClr val="FF0000"/>
                </a:solidFill>
                <a:latin typeface="华文细黑"/>
                <a:ea typeface="华文细黑"/>
                <a:cs typeface="华文细黑"/>
              </a:rPr>
              <a:t>应</a:t>
            </a:r>
            <a:r>
              <a:rPr lang="zh-CN" altLang="en-US" sz="2400" b="1" dirty="0" smtClean="0">
                <a:solidFill>
                  <a:srgbClr val="FF0000"/>
                </a:solidFill>
                <a:latin typeface="华文细黑"/>
                <a:ea typeface="华文细黑"/>
                <a:cs typeface="华文细黑"/>
              </a:rPr>
              <a:t>用</a:t>
            </a:r>
            <a:r>
              <a:rPr lang="zh-TW" altLang="en-US" sz="2400" b="1"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生母是爱的劳动</a:t>
            </a:r>
            <a:r>
              <a:rPr lang="zh-CN" altLang="en-US" sz="2400" dirty="0" smtClean="0">
                <a:solidFill>
                  <a:srgbClr val="FF0000"/>
                </a:solidFill>
                <a:latin typeface="华文细黑"/>
                <a:ea typeface="华文细黑"/>
                <a:cs typeface="华文细黑"/>
              </a:rPr>
              <a:t>者</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“妇人生产的时候，就忧愁，因为她的时候到了。既生了孩子，就不再纪念那苦楚，因为｀喜欢世上生了人”（约</a:t>
            </a:r>
            <a:r>
              <a:rPr lang="en-US" altLang="zh-CN" sz="2400" dirty="0" smtClean="0">
                <a:solidFill>
                  <a:srgbClr val="FF0000"/>
                </a:solidFill>
                <a:latin typeface="华文细黑"/>
                <a:ea typeface="华文细黑"/>
                <a:cs typeface="华文细黑"/>
              </a:rPr>
              <a:t>16:21</a:t>
            </a:r>
            <a:r>
              <a:rPr lang="zh-CN" altLang="en-US" sz="2400" dirty="0" smtClean="0">
                <a:solidFill>
                  <a:srgbClr val="FF0000"/>
                </a:solidFill>
                <a:latin typeface="华文细黑"/>
                <a:ea typeface="华文细黑"/>
                <a:cs typeface="华文细黑"/>
              </a:rPr>
              <a:t>）。</a:t>
            </a:r>
            <a:endParaRPr lang="en-US" sz="2400" dirty="0" smtClean="0">
              <a:solidFill>
                <a:srgbClr val="FF0000"/>
              </a:solidFill>
              <a:latin typeface="华文细黑"/>
              <a:ea typeface="华文细黑"/>
              <a:cs typeface="华文细黑"/>
            </a:endParaRPr>
          </a:p>
          <a:p>
            <a:r>
              <a:rPr lang="en-US" sz="2400" b="1" dirty="0" smtClean="0">
                <a:latin typeface="Arial Narrow"/>
                <a:cs typeface="Arial Narrow"/>
              </a:rPr>
              <a:t>1. Birth </a:t>
            </a:r>
            <a:r>
              <a:rPr lang="en-US" sz="2400" b="1" dirty="0">
                <a:latin typeface="Arial Narrow"/>
                <a:cs typeface="Arial Narrow"/>
              </a:rPr>
              <a:t>mother </a:t>
            </a:r>
            <a:r>
              <a:rPr lang="en-US" sz="2400" dirty="0">
                <a:latin typeface="Arial Narrow"/>
                <a:cs typeface="Arial Narrow"/>
              </a:rPr>
              <a:t>means the woman who conceives and gives birth to a child (biological or natural mother). </a:t>
            </a:r>
            <a:endParaRPr lang="en-US" sz="2400" dirty="0" smtClean="0">
              <a:latin typeface="Arial Narrow"/>
              <a:cs typeface="Arial Narrow"/>
            </a:endParaRPr>
          </a:p>
          <a:p>
            <a:r>
              <a:rPr lang="en-US" sz="2400" b="1" dirty="0" smtClean="0">
                <a:latin typeface="Arial Narrow"/>
                <a:cs typeface="Arial Narrow"/>
              </a:rPr>
              <a:t>A</a:t>
            </a:r>
            <a:r>
              <a:rPr lang="en-US" sz="2400" b="1" dirty="0">
                <a:latin typeface="Arial Narrow"/>
                <a:cs typeface="Arial Narrow"/>
              </a:rPr>
              <a:t>. Eve</a:t>
            </a:r>
            <a:r>
              <a:rPr lang="en-US" sz="2400" dirty="0">
                <a:latin typeface="Arial Narrow"/>
                <a:cs typeface="Arial Narrow"/>
              </a:rPr>
              <a:t> is the mother of all the living. “Adam named his wife Eve, because she would become the mother of all the living”(Gen.3:20).</a:t>
            </a:r>
          </a:p>
          <a:p>
            <a:r>
              <a:rPr lang="en-US" sz="2400" b="1" dirty="0">
                <a:latin typeface="Arial Narrow"/>
                <a:cs typeface="Arial Narrow"/>
              </a:rPr>
              <a:t>B. Sarah</a:t>
            </a:r>
            <a:r>
              <a:rPr lang="en-US" sz="2400" dirty="0">
                <a:latin typeface="Arial Narrow"/>
                <a:cs typeface="Arial Narrow"/>
              </a:rPr>
              <a:t> is the mother of nations</a:t>
            </a:r>
            <a:r>
              <a:rPr lang="en-US" sz="2400" dirty="0" smtClean="0">
                <a:latin typeface="Arial Narrow"/>
                <a:cs typeface="Arial Narrow"/>
              </a:rPr>
              <a:t>. “</a:t>
            </a:r>
            <a:r>
              <a:rPr lang="en-US" sz="2400" dirty="0">
                <a:latin typeface="Arial Narrow"/>
                <a:cs typeface="Arial Narrow"/>
              </a:rPr>
              <a:t>I will bless her so that she will </a:t>
            </a:r>
            <a:r>
              <a:rPr lang="en-US" sz="2400" dirty="0" smtClean="0">
                <a:latin typeface="Arial Narrow"/>
                <a:cs typeface="Arial Narrow"/>
              </a:rPr>
              <a:t>be the</a:t>
            </a:r>
            <a:r>
              <a:rPr lang="en-US" sz="2400" dirty="0">
                <a:latin typeface="Arial Narrow"/>
                <a:cs typeface="Arial Narrow"/>
              </a:rPr>
              <a:t> mother </a:t>
            </a:r>
            <a:endParaRPr lang="en-US" sz="2400" dirty="0" smtClean="0">
              <a:latin typeface="Arial Narrow"/>
              <a:cs typeface="Arial Narrow"/>
            </a:endParaRPr>
          </a:p>
          <a:p>
            <a:r>
              <a:rPr lang="en-US" sz="2400" dirty="0" smtClean="0">
                <a:latin typeface="Arial Narrow"/>
                <a:cs typeface="Arial Narrow"/>
              </a:rPr>
              <a:t>of </a:t>
            </a:r>
            <a:r>
              <a:rPr lang="en-US" sz="2400" dirty="0">
                <a:latin typeface="Arial Narrow"/>
                <a:cs typeface="Arial Narrow"/>
              </a:rPr>
              <a:t>nations</a:t>
            </a:r>
            <a:r>
              <a:rPr lang="en-US" sz="2400" dirty="0" smtClean="0">
                <a:latin typeface="Arial Narrow"/>
                <a:cs typeface="Arial Narrow"/>
              </a:rPr>
              <a:t>; kings </a:t>
            </a:r>
            <a:r>
              <a:rPr lang="en-US" sz="2400" dirty="0">
                <a:latin typeface="Arial Narrow"/>
                <a:cs typeface="Arial Narrow"/>
              </a:rPr>
              <a:t>of peoples will come from her”(17:16).</a:t>
            </a:r>
          </a:p>
          <a:p>
            <a:r>
              <a:rPr lang="en-US" sz="2400" b="1" dirty="0">
                <a:latin typeface="Arial Narrow"/>
                <a:cs typeface="Arial Narrow"/>
              </a:rPr>
              <a:t>Application: </a:t>
            </a:r>
            <a:r>
              <a:rPr lang="en-US" sz="2400" dirty="0">
                <a:latin typeface="Arial Narrow"/>
                <a:cs typeface="Arial Narrow"/>
              </a:rPr>
              <a:t>Birth mother is a labor of love. “A woman giving birth to a child has pain because her time has come; but when her baby is born she forgets the anguish because of her joy that a child is born into the world”(Jn.16:21). </a:t>
            </a:r>
          </a:p>
        </p:txBody>
      </p:sp>
    </p:spTree>
    <p:extLst>
      <p:ext uri="{BB962C8B-B14F-4D97-AF65-F5344CB8AC3E}">
        <p14:creationId xmlns:p14="http://schemas.microsoft.com/office/powerpoint/2010/main" val="3311516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
            <a:ext cx="9144000" cy="6740306"/>
          </a:xfrm>
          <a:prstGeom prst="rect">
            <a:avLst/>
          </a:prstGeom>
          <a:noFill/>
        </p:spPr>
        <p:txBody>
          <a:bodyPr wrap="square" rtlCol="0">
            <a:spAutoFit/>
          </a:bodyPr>
          <a:lstStyle/>
          <a:p>
            <a:r>
              <a:rPr lang="en-US" altLang="zh-CN" sz="2400" b="1" dirty="0" smtClean="0">
                <a:solidFill>
                  <a:srgbClr val="FF0000"/>
                </a:solidFill>
                <a:latin typeface="华文细黑"/>
                <a:ea typeface="华文细黑"/>
                <a:cs typeface="华文细黑"/>
              </a:rPr>
              <a:t>2</a:t>
            </a:r>
            <a:r>
              <a:rPr lang="zh-CN" altLang="en-US" sz="2400" b="1" dirty="0" smtClean="0">
                <a:solidFill>
                  <a:srgbClr val="FF0000"/>
                </a:solidFill>
                <a:latin typeface="华文细黑"/>
                <a:ea typeface="华文细黑"/>
                <a:cs typeface="华文细黑"/>
              </a:rPr>
              <a:t>。养母</a:t>
            </a:r>
            <a:r>
              <a:rPr lang="zh-CN" altLang="en-US" sz="2400" dirty="0" smtClean="0">
                <a:solidFill>
                  <a:srgbClr val="FF0000"/>
                </a:solidFill>
                <a:latin typeface="华文细黑"/>
                <a:ea typeface="华文细黑"/>
                <a:cs typeface="华文细黑"/>
              </a:rPr>
              <a:t>是指通过法律手段</a:t>
            </a:r>
            <a:r>
              <a:rPr lang="zh-CN" altLang="en-US" sz="2400" dirty="0">
                <a:solidFill>
                  <a:srgbClr val="FF0000"/>
                </a:solidFill>
              </a:rPr>
              <a:t>获得权力来养育孩子的</a:t>
            </a:r>
            <a:r>
              <a:rPr lang="zh-CN" altLang="en-US" sz="2400" dirty="0" smtClean="0">
                <a:solidFill>
                  <a:srgbClr val="FF0000"/>
                </a:solidFill>
              </a:rPr>
              <a:t>女人</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。撒拉</a:t>
            </a:r>
            <a:r>
              <a:rPr lang="zh-CN" altLang="en-US" sz="2400" dirty="0" smtClean="0">
                <a:solidFill>
                  <a:srgbClr val="FF0000"/>
                </a:solidFill>
                <a:latin typeface="华文细黑"/>
                <a:ea typeface="华文细黑"/>
                <a:cs typeface="华文细黑"/>
              </a:rPr>
              <a:t>可以收养以利谢。</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亚伯兰说</a:t>
            </a:r>
            <a:r>
              <a:rPr lang="zh-CN" altLang="en-US" sz="2400" dirty="0">
                <a:solidFill>
                  <a:srgbClr val="FF0000"/>
                </a:solidFill>
                <a:latin typeface="华文细黑"/>
                <a:ea typeface="华文细黑"/>
                <a:cs typeface="华文细黑"/>
              </a:rPr>
              <a:t>，主耶和华阿，我既无子，你还赐我什么呢？并且要承受我家业的是大马色人以利谢</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创</a:t>
            </a:r>
            <a:r>
              <a:rPr lang="zh-CN" altLang="zh-CN" sz="2400" dirty="0">
                <a:solidFill>
                  <a:srgbClr val="FF0000"/>
                </a:solidFill>
                <a:latin typeface="华文细黑"/>
                <a:ea typeface="华文细黑"/>
                <a:cs typeface="华文细黑"/>
              </a:rPr>
              <a:t>1</a:t>
            </a:r>
            <a:r>
              <a:rPr lang="en-US" altLang="zh-CN" sz="2400" dirty="0">
                <a:solidFill>
                  <a:srgbClr val="FF0000"/>
                </a:solidFill>
                <a:latin typeface="华文细黑"/>
                <a:ea typeface="华文细黑"/>
                <a:cs typeface="华文细黑"/>
              </a:rPr>
              <a:t>5:</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altLang="zh-CN" sz="2400" b="1" dirty="0">
                <a:solidFill>
                  <a:srgbClr val="FF0000"/>
                </a:solidFill>
                <a:latin typeface="华文细黑"/>
                <a:ea typeface="华文细黑"/>
                <a:cs typeface="华文细黑"/>
              </a:rPr>
              <a:t>B</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法老的女儿</a:t>
            </a:r>
            <a:r>
              <a:rPr lang="zh-CN" altLang="en-US" sz="2400" dirty="0" smtClean="0">
                <a:solidFill>
                  <a:srgbClr val="FF0000"/>
                </a:solidFill>
                <a:latin typeface="华文细黑"/>
                <a:ea typeface="华文细黑"/>
                <a:cs typeface="华文细黑"/>
              </a:rPr>
              <a:t>收养了摩</a:t>
            </a:r>
            <a:r>
              <a:rPr lang="zh-CN" altLang="en-US" sz="2400" dirty="0">
                <a:solidFill>
                  <a:srgbClr val="FF0000"/>
                </a:solidFill>
                <a:latin typeface="华文细黑"/>
                <a:ea typeface="华文细黑"/>
                <a:cs typeface="华文细黑"/>
              </a:rPr>
              <a:t>西</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孩子渐长，妇人把他带到法老女儿那里，就作了她的儿子。他给孩子起名叫摩西</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（出</a:t>
            </a:r>
            <a:r>
              <a:rPr lang="en-US" altLang="zh-CN" sz="2400" dirty="0" smtClean="0">
                <a:solidFill>
                  <a:srgbClr val="FF0000"/>
                </a:solidFill>
                <a:latin typeface="华文细黑"/>
                <a:ea typeface="华文细黑"/>
                <a:cs typeface="华文细黑"/>
              </a:rPr>
              <a:t>2:10</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en-US" sz="2400" b="1" dirty="0">
                <a:solidFill>
                  <a:srgbClr val="FF0000"/>
                </a:solidFill>
                <a:latin typeface="华文细黑"/>
                <a:ea typeface="华文细黑"/>
                <a:cs typeface="华文细黑"/>
              </a:rPr>
              <a:t>应用</a:t>
            </a:r>
            <a:r>
              <a:rPr lang="zh-TW"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养</a:t>
            </a:r>
            <a:r>
              <a:rPr lang="zh-TW" altLang="en-US" sz="2400" dirty="0" smtClean="0">
                <a:solidFill>
                  <a:srgbClr val="FF0000"/>
                </a:solidFill>
                <a:latin typeface="华文细黑"/>
                <a:ea typeface="华文细黑"/>
                <a:cs typeface="华文细黑"/>
              </a:rPr>
              <a:t>母是爱</a:t>
            </a:r>
            <a:r>
              <a:rPr lang="zh-TW" altLang="en-US" sz="2400" dirty="0">
                <a:solidFill>
                  <a:srgbClr val="FF0000"/>
                </a:solidFill>
                <a:latin typeface="华文细黑"/>
                <a:ea typeface="华文细黑"/>
                <a:cs typeface="华文细黑"/>
              </a:rPr>
              <a:t>的旅程。 “爱之旅”是指去中国从孤儿院领养小孩的母亲。</a:t>
            </a:r>
            <a:endParaRPr lang="en-US" sz="2400" dirty="0" smtClean="0">
              <a:latin typeface="Arial Narrow"/>
              <a:cs typeface="Arial Narrow"/>
            </a:endParaRPr>
          </a:p>
          <a:p>
            <a:r>
              <a:rPr lang="en-US" sz="2400" b="1" dirty="0" smtClean="0">
                <a:latin typeface="Arial Narrow"/>
                <a:cs typeface="Arial Narrow"/>
              </a:rPr>
              <a:t>2</a:t>
            </a:r>
            <a:r>
              <a:rPr lang="en-US" sz="2400" b="1" dirty="0">
                <a:latin typeface="Arial Narrow"/>
                <a:cs typeface="Arial Narrow"/>
              </a:rPr>
              <a:t>. Adoptive mother</a:t>
            </a:r>
            <a:r>
              <a:rPr lang="en-US" sz="2400" dirty="0">
                <a:latin typeface="Arial Narrow"/>
                <a:cs typeface="Arial Narrow"/>
              </a:rPr>
              <a:t> means the woman who takes through legal means and raises as one’s own child.  </a:t>
            </a:r>
          </a:p>
          <a:p>
            <a:r>
              <a:rPr lang="en-US" sz="2400" b="1" dirty="0">
                <a:latin typeface="Arial Narrow"/>
                <a:cs typeface="Arial Narrow"/>
              </a:rPr>
              <a:t>A. Sarah </a:t>
            </a:r>
            <a:r>
              <a:rPr lang="en-US" sz="2400" dirty="0">
                <a:latin typeface="Arial Narrow"/>
                <a:cs typeface="Arial Narrow"/>
              </a:rPr>
              <a:t>could adopt </a:t>
            </a:r>
            <a:r>
              <a:rPr lang="en-US" sz="2400" dirty="0" err="1">
                <a:latin typeface="Arial Narrow"/>
                <a:cs typeface="Arial Narrow"/>
              </a:rPr>
              <a:t>Eliezer</a:t>
            </a:r>
            <a:r>
              <a:rPr lang="en-US" sz="2400" dirty="0">
                <a:latin typeface="Arial Narrow"/>
                <a:cs typeface="Arial Narrow"/>
              </a:rPr>
              <a:t>. “But Abram </a:t>
            </a:r>
            <a:r>
              <a:rPr lang="en-US" sz="2400" dirty="0" err="1">
                <a:latin typeface="Arial Narrow"/>
                <a:cs typeface="Arial Narrow"/>
              </a:rPr>
              <a:t>said</a:t>
            </a:r>
            <a:r>
              <a:rPr lang="en-US" sz="2400" dirty="0" err="1" smtClean="0">
                <a:latin typeface="Arial Narrow"/>
                <a:cs typeface="Arial Narrow"/>
              </a:rPr>
              <a:t>,Sovereign</a:t>
            </a:r>
            <a:r>
              <a:rPr lang="en-US" sz="2400" dirty="0">
                <a:latin typeface="Arial Narrow"/>
                <a:cs typeface="Arial Narrow"/>
              </a:rPr>
              <a:t> </a:t>
            </a:r>
            <a:r>
              <a:rPr lang="en-US" sz="2400" dirty="0" err="1">
                <a:latin typeface="Arial Narrow"/>
                <a:cs typeface="Arial Narrow"/>
              </a:rPr>
              <a:t>Lord</a:t>
            </a:r>
            <a:r>
              <a:rPr lang="en-US" sz="2400" dirty="0" err="1" smtClean="0">
                <a:latin typeface="Arial Narrow"/>
                <a:cs typeface="Arial Narrow"/>
              </a:rPr>
              <a:t>,what</a:t>
            </a:r>
            <a:r>
              <a:rPr lang="en-US" sz="2400" dirty="0" smtClean="0">
                <a:latin typeface="Arial Narrow"/>
                <a:cs typeface="Arial Narrow"/>
              </a:rPr>
              <a:t> </a:t>
            </a:r>
            <a:r>
              <a:rPr lang="en-US" sz="2400" dirty="0">
                <a:latin typeface="Arial Narrow"/>
                <a:cs typeface="Arial Narrow"/>
              </a:rPr>
              <a:t>can you give me since I remain childless and the one who will inherit my estate is </a:t>
            </a:r>
            <a:r>
              <a:rPr lang="en-US" sz="2400" dirty="0" err="1">
                <a:latin typeface="Arial Narrow"/>
                <a:cs typeface="Arial Narrow"/>
              </a:rPr>
              <a:t>Eliezer</a:t>
            </a:r>
            <a:r>
              <a:rPr lang="en-US" sz="2400" dirty="0">
                <a:latin typeface="Arial Narrow"/>
                <a:cs typeface="Arial Narrow"/>
              </a:rPr>
              <a:t> of Damascus</a:t>
            </a:r>
            <a:r>
              <a:rPr lang="en-US" sz="2400" dirty="0" smtClean="0">
                <a:latin typeface="Arial Narrow"/>
                <a:cs typeface="Arial Narrow"/>
              </a:rPr>
              <a:t>?”(</a:t>
            </a:r>
            <a:r>
              <a:rPr lang="en-US" sz="2400" dirty="0">
                <a:latin typeface="Arial Narrow"/>
                <a:cs typeface="Arial Narrow"/>
              </a:rPr>
              <a:t>Gen.15:</a:t>
            </a:r>
            <a:r>
              <a:rPr lang="en-US" sz="2400" dirty="0" smtClean="0">
                <a:latin typeface="Arial Narrow"/>
                <a:cs typeface="Arial Narrow"/>
              </a:rPr>
              <a:t>2).</a:t>
            </a:r>
            <a:endParaRPr lang="en-US" sz="2400" dirty="0">
              <a:latin typeface="Arial Narrow"/>
              <a:cs typeface="Arial Narrow"/>
            </a:endParaRPr>
          </a:p>
          <a:p>
            <a:r>
              <a:rPr lang="en-US" sz="2400" b="1" dirty="0">
                <a:latin typeface="Arial Narrow"/>
                <a:cs typeface="Arial Narrow"/>
              </a:rPr>
              <a:t>B. Pharaoh’s </a:t>
            </a:r>
            <a:r>
              <a:rPr lang="en-US" sz="2400" b="1" dirty="0" smtClean="0">
                <a:latin typeface="Arial Narrow"/>
                <a:cs typeface="Arial Narrow"/>
              </a:rPr>
              <a:t>daughter</a:t>
            </a:r>
            <a:r>
              <a:rPr lang="en-US" sz="2400" dirty="0" smtClean="0">
                <a:latin typeface="Arial Narrow"/>
                <a:cs typeface="Arial Narrow"/>
              </a:rPr>
              <a:t> </a:t>
            </a:r>
            <a:r>
              <a:rPr lang="en-US" sz="2400" dirty="0">
                <a:latin typeface="Arial Narrow"/>
                <a:cs typeface="Arial Narrow"/>
              </a:rPr>
              <a:t>adopted Moses. “When the child grew older, she took him to Pharaoh’s daughter and he became her son. She named him </a:t>
            </a:r>
            <a:r>
              <a:rPr lang="en-US" sz="2400" dirty="0" smtClean="0">
                <a:latin typeface="Arial Narrow"/>
                <a:cs typeface="Arial Narrow"/>
              </a:rPr>
              <a:t>Moses”</a:t>
            </a:r>
            <a:r>
              <a:rPr lang="en-US" sz="2400" dirty="0">
                <a:latin typeface="Arial Narrow"/>
                <a:cs typeface="Arial Narrow"/>
              </a:rPr>
              <a:t>(Ex.2:10).</a:t>
            </a:r>
          </a:p>
          <a:p>
            <a:r>
              <a:rPr lang="en-US" sz="2400" b="1" dirty="0">
                <a:latin typeface="Arial Narrow"/>
                <a:cs typeface="Arial Narrow"/>
              </a:rPr>
              <a:t>Application:</a:t>
            </a:r>
            <a:r>
              <a:rPr lang="en-US" sz="2400" dirty="0">
                <a:latin typeface="Arial Narrow"/>
                <a:cs typeface="Arial Narrow"/>
              </a:rPr>
              <a:t> Adoptive mother is a journey of love. The “journey of love” refers to the mothers who go to China to adopt a child from an orphanage. </a:t>
            </a:r>
          </a:p>
        </p:txBody>
      </p:sp>
    </p:spTree>
    <p:extLst>
      <p:ext uri="{BB962C8B-B14F-4D97-AF65-F5344CB8AC3E}">
        <p14:creationId xmlns:p14="http://schemas.microsoft.com/office/powerpoint/2010/main" val="16127288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
            <a:ext cx="9144000" cy="2308324"/>
          </a:xfrm>
          <a:prstGeom prst="rect">
            <a:avLst/>
          </a:prstGeom>
          <a:noFill/>
        </p:spPr>
        <p:txBody>
          <a:bodyPr wrap="square" rtlCol="0">
            <a:spAutoFit/>
          </a:bodyPr>
          <a:lstStyle/>
          <a:p>
            <a:r>
              <a:rPr lang="zh-TW" altLang="en-US" sz="2400" dirty="0">
                <a:solidFill>
                  <a:srgbClr val="FF0000"/>
                </a:solidFill>
                <a:latin typeface="华文细黑"/>
                <a:ea typeface="华文细黑"/>
                <a:cs typeface="华文细黑"/>
              </a:rPr>
              <a:t>基督徒是神所收养的孩子</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“所以你们因信基督耶稣，都是神的儿子”（加</a:t>
            </a:r>
            <a:r>
              <a:rPr lang="en-US" altLang="zh-CN" sz="2400" dirty="0" smtClean="0">
                <a:solidFill>
                  <a:srgbClr val="FF0000"/>
                </a:solidFill>
                <a:latin typeface="华文细黑"/>
                <a:ea typeface="华文细黑"/>
                <a:cs typeface="华文细黑"/>
              </a:rPr>
              <a:t>3:26</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爱的旅程”</a:t>
            </a:r>
            <a:r>
              <a:rPr lang="zh-TW" altLang="en-US" sz="2400" dirty="0" smtClean="0">
                <a:solidFill>
                  <a:srgbClr val="FF0000"/>
                </a:solidFill>
                <a:latin typeface="华文细黑"/>
                <a:ea typeface="华文细黑"/>
                <a:cs typeface="华文细黑"/>
              </a:rPr>
              <a:t>是</a:t>
            </a:r>
            <a:r>
              <a:rPr lang="zh-CN" altLang="en-US" sz="2400" dirty="0" smtClean="0">
                <a:solidFill>
                  <a:srgbClr val="FF0000"/>
                </a:solidFill>
                <a:latin typeface="华文细黑"/>
                <a:ea typeface="华文细黑"/>
                <a:cs typeface="华文细黑"/>
              </a:rPr>
              <a:t>当神就差遣他的儿子的</a:t>
            </a:r>
            <a:r>
              <a:rPr lang="zh-TW" altLang="en-US" sz="2400" dirty="0" smtClean="0">
                <a:solidFill>
                  <a:srgbClr val="FF0000"/>
                </a:solidFill>
                <a:latin typeface="华文细黑"/>
                <a:ea typeface="华文细黑"/>
                <a:cs typeface="华文细黑"/>
              </a:rPr>
              <a:t>时候</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要把律法以下的人赎出来，叫我们得着儿子的名分（</a:t>
            </a:r>
            <a:r>
              <a:rPr lang="en-US" altLang="zh-CN" sz="2400" dirty="0" smtClean="0">
                <a:solidFill>
                  <a:srgbClr val="FF0000"/>
                </a:solidFill>
                <a:latin typeface="华文细黑"/>
                <a:ea typeface="华文细黑"/>
                <a:cs typeface="华文细黑"/>
              </a:rPr>
              <a:t>4:4</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5</a:t>
            </a:r>
            <a:r>
              <a:rPr lang="zh-CN" altLang="en-US" sz="2400" dirty="0" smtClean="0">
                <a:solidFill>
                  <a:srgbClr val="FF0000"/>
                </a:solidFill>
                <a:latin typeface="华文细黑"/>
                <a:ea typeface="华文细黑"/>
                <a:cs typeface="华文细黑"/>
              </a:rPr>
              <a:t>）。</a:t>
            </a:r>
            <a:endParaRPr lang="en-US" sz="2400" dirty="0" smtClean="0">
              <a:solidFill>
                <a:srgbClr val="FF0000"/>
              </a:solidFill>
              <a:latin typeface="华文细黑"/>
              <a:ea typeface="华文细黑"/>
              <a:cs typeface="华文细黑"/>
            </a:endParaRPr>
          </a:p>
          <a:p>
            <a:r>
              <a:rPr lang="en-US" sz="2400" dirty="0" smtClean="0">
                <a:latin typeface="Arial Narrow"/>
                <a:cs typeface="Arial Narrow"/>
              </a:rPr>
              <a:t>Christians </a:t>
            </a:r>
            <a:r>
              <a:rPr lang="en-US" sz="2400" dirty="0">
                <a:latin typeface="Arial Narrow"/>
                <a:cs typeface="Arial Narrow"/>
              </a:rPr>
              <a:t>are God’s adopted children. “So in Christ Jesus you are all children of God through </a:t>
            </a:r>
            <a:r>
              <a:rPr lang="en-US" sz="2400" dirty="0" smtClean="0">
                <a:latin typeface="Arial Narrow"/>
                <a:cs typeface="Arial Narrow"/>
              </a:rPr>
              <a:t>faith”(Ga.</a:t>
            </a:r>
            <a:r>
              <a:rPr lang="en-US" sz="2400" dirty="0">
                <a:latin typeface="Arial Narrow"/>
                <a:cs typeface="Arial Narrow"/>
              </a:rPr>
              <a:t>3:</a:t>
            </a:r>
            <a:r>
              <a:rPr lang="en-US" sz="2400" dirty="0" smtClean="0">
                <a:latin typeface="Arial Narrow"/>
                <a:cs typeface="Arial Narrow"/>
              </a:rPr>
              <a:t>26).The </a:t>
            </a:r>
            <a:r>
              <a:rPr lang="en-US" sz="2400" dirty="0">
                <a:latin typeface="Arial Narrow"/>
                <a:cs typeface="Arial Narrow"/>
              </a:rPr>
              <a:t>“journey of love” was when “God sent his Son…to redeem those under the law, that we might receive adoption to </a:t>
            </a:r>
            <a:r>
              <a:rPr lang="en-US" sz="2400" dirty="0" err="1">
                <a:latin typeface="Arial Narrow"/>
                <a:cs typeface="Arial Narrow"/>
              </a:rPr>
              <a:t>sonship</a:t>
            </a:r>
            <a:r>
              <a:rPr lang="en-US" sz="2400" dirty="0">
                <a:latin typeface="Arial Narrow"/>
                <a:cs typeface="Arial Narrow"/>
              </a:rPr>
              <a:t>(4</a:t>
            </a:r>
            <a:r>
              <a:rPr lang="en-US" sz="2400" dirty="0" smtClean="0">
                <a:latin typeface="Arial Narrow"/>
                <a:cs typeface="Arial Narrow"/>
              </a:rPr>
              <a:t>:4,5</a:t>
            </a:r>
            <a:r>
              <a:rPr lang="en-US" sz="2400" dirty="0">
                <a:latin typeface="Arial Narrow"/>
                <a:cs typeface="Arial Narrow"/>
              </a:rPr>
              <a:t>). </a:t>
            </a:r>
          </a:p>
        </p:txBody>
      </p:sp>
      <p:pic>
        <p:nvPicPr>
          <p:cNvPr id="3" name="Picture 2"/>
          <p:cNvPicPr>
            <a:picLocks noChangeAspect="1"/>
          </p:cNvPicPr>
          <p:nvPr/>
        </p:nvPicPr>
        <p:blipFill>
          <a:blip r:embed="rId2"/>
          <a:stretch>
            <a:fillRect/>
          </a:stretch>
        </p:blipFill>
        <p:spPr>
          <a:xfrm>
            <a:off x="0" y="2308328"/>
            <a:ext cx="9144000" cy="4549671"/>
          </a:xfrm>
          <a:prstGeom prst="rect">
            <a:avLst/>
          </a:prstGeom>
        </p:spPr>
      </p:pic>
    </p:spTree>
    <p:extLst>
      <p:ext uri="{BB962C8B-B14F-4D97-AF65-F5344CB8AC3E}">
        <p14:creationId xmlns:p14="http://schemas.microsoft.com/office/powerpoint/2010/main" val="3852853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
            <a:ext cx="9144000" cy="5632310"/>
          </a:xfrm>
          <a:prstGeom prst="rect">
            <a:avLst/>
          </a:prstGeom>
          <a:noFill/>
        </p:spPr>
        <p:txBody>
          <a:bodyPr wrap="square" rtlCol="0">
            <a:spAutoFit/>
          </a:bodyPr>
          <a:lstStyle/>
          <a:p>
            <a:r>
              <a:rPr lang="en-US" altLang="zh-CN" sz="2400" b="1" dirty="0" smtClean="0">
                <a:solidFill>
                  <a:srgbClr val="FF0000"/>
                </a:solidFill>
                <a:latin typeface="华文细黑"/>
                <a:ea typeface="华文细黑"/>
                <a:cs typeface="华文细黑"/>
              </a:rPr>
              <a:t>3</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后母</a:t>
            </a:r>
            <a:r>
              <a:rPr lang="zh-CN" altLang="en-US" sz="2400" dirty="0" smtClean="0">
                <a:solidFill>
                  <a:srgbClr val="FF0000"/>
                </a:solidFill>
                <a:latin typeface="华文细黑"/>
                <a:ea typeface="华文细黑"/>
                <a:cs typeface="华文细黑"/>
              </a:rPr>
              <a:t>是指</a:t>
            </a:r>
            <a:r>
              <a:rPr lang="zh-CN" altLang="en-US" sz="2400" dirty="0" smtClean="0">
                <a:solidFill>
                  <a:srgbClr val="FF0000"/>
                </a:solidFill>
                <a:latin typeface="华文细黑"/>
                <a:ea typeface="华文细黑"/>
                <a:cs typeface="华文细黑"/>
              </a:rPr>
              <a:t>孩子</a:t>
            </a:r>
            <a:r>
              <a:rPr lang="zh-CN" altLang="en-US" sz="2400" dirty="0" smtClean="0">
                <a:solidFill>
                  <a:srgbClr val="FF0000"/>
                </a:solidFill>
                <a:latin typeface="华文细黑"/>
                <a:ea typeface="华文细黑"/>
                <a:cs typeface="华文细黑"/>
              </a:rPr>
              <a:t>父亲</a:t>
            </a:r>
            <a:r>
              <a:rPr lang="zh-CN" altLang="en-US" sz="2400" dirty="0">
                <a:solidFill>
                  <a:srgbClr val="FF0000"/>
                </a:solidFill>
                <a:latin typeface="华文细黑"/>
                <a:ea typeface="华文细黑"/>
                <a:cs typeface="华文细黑"/>
              </a:rPr>
              <a:t>的妻子</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将孩子当作</a:t>
            </a:r>
            <a:r>
              <a:rPr lang="zh-CN" altLang="en-US" sz="2400" dirty="0" smtClean="0">
                <a:solidFill>
                  <a:srgbClr val="FF0000"/>
                </a:solidFill>
                <a:latin typeface="华文细黑"/>
                <a:ea typeface="华文细黑"/>
                <a:cs typeface="华文细黑"/>
              </a:rPr>
              <a:t>自己的孩子养育</a:t>
            </a:r>
            <a:r>
              <a:rPr lang="zh-CN" altLang="en-US" sz="2400" dirty="0" smtClean="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sz="2400" b="1" dirty="0">
                <a:solidFill>
                  <a:srgbClr val="FF0000"/>
                </a:solidFill>
                <a:latin typeface="华文细黑"/>
                <a:ea typeface="华文细黑"/>
                <a:cs typeface="华文细黑"/>
              </a:rPr>
              <a:t>A</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撒拉</a:t>
            </a:r>
            <a:r>
              <a:rPr lang="zh-CN" altLang="en-US" sz="2400" dirty="0">
                <a:solidFill>
                  <a:srgbClr val="FF0000"/>
                </a:solidFill>
                <a:latin typeface="华文细黑"/>
                <a:ea typeface="华文细黑"/>
                <a:cs typeface="华文细黑"/>
              </a:rPr>
              <a:t>是以实玛</a:t>
            </a:r>
            <a:r>
              <a:rPr lang="zh-CN" altLang="en-US" sz="2400" dirty="0" smtClean="0">
                <a:solidFill>
                  <a:srgbClr val="FF0000"/>
                </a:solidFill>
                <a:latin typeface="华文细黑"/>
                <a:ea typeface="华文细黑"/>
                <a:cs typeface="华文细黑"/>
              </a:rPr>
              <a:t>利的后母。</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后来夏甲给亚伯兰生了一儿子，亚伯兰给它起名叫</a:t>
            </a:r>
            <a:r>
              <a:rPr lang="zh-CN" altLang="en-US" sz="2400" dirty="0">
                <a:solidFill>
                  <a:srgbClr val="FF0000"/>
                </a:solidFill>
                <a:latin typeface="华文细黑"/>
                <a:ea typeface="华文细黑"/>
                <a:cs typeface="华文细黑"/>
              </a:rPr>
              <a:t>以实玛</a:t>
            </a:r>
            <a:r>
              <a:rPr lang="zh-CN" altLang="en-US" sz="2400" dirty="0" smtClean="0">
                <a:solidFill>
                  <a:srgbClr val="FF0000"/>
                </a:solidFill>
                <a:latin typeface="华文细黑"/>
                <a:ea typeface="华文细黑"/>
                <a:cs typeface="华文细黑"/>
              </a:rPr>
              <a:t>利”</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创</a:t>
            </a:r>
            <a:r>
              <a:rPr lang="zh-CN" altLang="zh-CN" sz="2400" dirty="0" smtClean="0">
                <a:solidFill>
                  <a:srgbClr val="FF0000"/>
                </a:solidFill>
                <a:latin typeface="华文细黑"/>
                <a:ea typeface="华文细黑"/>
                <a:cs typeface="华文细黑"/>
              </a:rPr>
              <a:t>16</a:t>
            </a:r>
            <a:r>
              <a:rPr lang="en-US" altLang="zh-CN" sz="2400" dirty="0" smtClean="0">
                <a:solidFill>
                  <a:srgbClr val="FF0000"/>
                </a:solidFill>
                <a:latin typeface="华文细黑"/>
                <a:ea typeface="华文细黑"/>
                <a:cs typeface="华文细黑"/>
              </a:rPr>
              <a:t>:</a:t>
            </a:r>
            <a:r>
              <a:rPr lang="zh-CN"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5)</a:t>
            </a:r>
            <a:r>
              <a:rPr lang="zh-CN" altLang="en-US" sz="2400" dirty="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altLang="zh-CN" sz="2400" b="1" dirty="0">
                <a:solidFill>
                  <a:srgbClr val="FF0000"/>
                </a:solidFill>
                <a:latin typeface="华文细黑"/>
                <a:ea typeface="华文细黑"/>
                <a:cs typeface="华文细黑"/>
              </a:rPr>
              <a:t>B</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拉结</a:t>
            </a:r>
            <a:r>
              <a:rPr lang="zh-CN" altLang="en-US" sz="2400" dirty="0" smtClean="0">
                <a:solidFill>
                  <a:srgbClr val="FF0000"/>
                </a:solidFill>
                <a:latin typeface="华文细黑"/>
                <a:ea typeface="华文细黑"/>
                <a:cs typeface="华文细黑"/>
              </a:rPr>
              <a:t>是利亚七个孩子的后母</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创</a:t>
            </a:r>
            <a:r>
              <a:rPr lang="en-US" altLang="zh-CN" sz="2400" dirty="0" smtClean="0">
                <a:solidFill>
                  <a:srgbClr val="FF0000"/>
                </a:solidFill>
                <a:latin typeface="华文细黑"/>
                <a:ea typeface="华文细黑"/>
                <a:cs typeface="华文细黑"/>
              </a:rPr>
              <a:t>29:31</a:t>
            </a:r>
            <a:r>
              <a:rPr lang="en-US" altLang="zh-CN" sz="2400" dirty="0">
                <a:solidFill>
                  <a:srgbClr val="FF0000"/>
                </a:solidFill>
                <a:latin typeface="华文细黑"/>
                <a:ea typeface="华文细黑"/>
                <a:cs typeface="华文细黑"/>
              </a:rPr>
              <a:t>-35; </a:t>
            </a:r>
            <a:r>
              <a:rPr lang="en-US" altLang="zh-CN" sz="2400" dirty="0" smtClean="0">
                <a:solidFill>
                  <a:srgbClr val="FF0000"/>
                </a:solidFill>
                <a:latin typeface="华文细黑"/>
                <a:ea typeface="华文细黑"/>
                <a:cs typeface="华文细黑"/>
              </a:rPr>
              <a:t>30:16</a:t>
            </a:r>
            <a:r>
              <a:rPr lang="en-US" altLang="zh-CN" sz="2400" dirty="0">
                <a:solidFill>
                  <a:srgbClr val="FF0000"/>
                </a:solidFill>
                <a:latin typeface="华文细黑"/>
                <a:ea typeface="华文细黑"/>
                <a:cs typeface="华文细黑"/>
              </a:rPr>
              <a:t>-21</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C</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利亚</a:t>
            </a:r>
            <a:r>
              <a:rPr lang="zh-CN" altLang="en-US" sz="2400" dirty="0" smtClean="0">
                <a:solidFill>
                  <a:srgbClr val="FF0000"/>
                </a:solidFill>
                <a:latin typeface="华文细黑"/>
                <a:ea typeface="华文细黑"/>
                <a:cs typeface="华文细黑"/>
              </a:rPr>
              <a:t>是拉结两个孩子的后母</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创</a:t>
            </a:r>
            <a:r>
              <a:rPr lang="en-US" altLang="zh-CN" sz="2400" dirty="0" smtClean="0">
                <a:solidFill>
                  <a:srgbClr val="FF0000"/>
                </a:solidFill>
                <a:latin typeface="华文细黑"/>
                <a:ea typeface="华文细黑"/>
                <a:cs typeface="华文细黑"/>
              </a:rPr>
              <a:t>30:22</a:t>
            </a:r>
            <a:r>
              <a:rPr lang="en-US" altLang="zh-CN" sz="2400" dirty="0">
                <a:solidFill>
                  <a:srgbClr val="FF0000"/>
                </a:solidFill>
                <a:latin typeface="华文细黑"/>
                <a:ea typeface="华文细黑"/>
                <a:cs typeface="华文细黑"/>
              </a:rPr>
              <a:t>-24; </a:t>
            </a:r>
            <a:r>
              <a:rPr lang="en-US" altLang="zh-CN" sz="2400" dirty="0" smtClean="0">
                <a:solidFill>
                  <a:srgbClr val="FF0000"/>
                </a:solidFill>
                <a:latin typeface="华文细黑"/>
                <a:ea typeface="华文细黑"/>
                <a:cs typeface="华文细黑"/>
              </a:rPr>
              <a:t>35:18</a:t>
            </a:r>
            <a:r>
              <a:rPr lang="zh-CN" altLang="en-US" sz="2400" dirty="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en-US" sz="2400" b="1" dirty="0">
                <a:solidFill>
                  <a:srgbClr val="FF0000"/>
                </a:solidFill>
                <a:latin typeface="华文细黑"/>
                <a:ea typeface="华文细黑"/>
                <a:cs typeface="华文细黑"/>
              </a:rPr>
              <a:t>应用</a:t>
            </a:r>
            <a:r>
              <a:rPr lang="zh-TW"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后</a:t>
            </a:r>
            <a:r>
              <a:rPr lang="zh-TW" altLang="en-US" sz="2400" dirty="0" smtClean="0">
                <a:solidFill>
                  <a:srgbClr val="FF0000"/>
                </a:solidFill>
                <a:latin typeface="华文细黑"/>
                <a:ea typeface="华文细黑"/>
                <a:cs typeface="华文细黑"/>
              </a:rPr>
              <a:t>母是爱</a:t>
            </a:r>
            <a:r>
              <a:rPr lang="zh-TW" altLang="en-US" sz="2400" dirty="0">
                <a:solidFill>
                  <a:srgbClr val="FF0000"/>
                </a:solidFill>
                <a:latin typeface="华文细黑"/>
                <a:ea typeface="华文细黑"/>
                <a:cs typeface="华文细黑"/>
              </a:rPr>
              <a:t>的教育</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后</a:t>
            </a:r>
            <a:r>
              <a:rPr lang="zh-TW" altLang="en-US" sz="2400" dirty="0" smtClean="0">
                <a:solidFill>
                  <a:srgbClr val="FF0000"/>
                </a:solidFill>
                <a:latin typeface="华文细黑"/>
                <a:ea typeface="华文细黑"/>
                <a:cs typeface="华文细黑"/>
              </a:rPr>
              <a:t>母往往声</a:t>
            </a:r>
            <a:r>
              <a:rPr lang="zh-TW" altLang="en-US" sz="2400" dirty="0">
                <a:solidFill>
                  <a:srgbClr val="FF0000"/>
                </a:solidFill>
                <a:latin typeface="华文细黑"/>
                <a:ea typeface="华文细黑"/>
                <a:cs typeface="华文细黑"/>
              </a:rPr>
              <a:t>誉不佳，</a:t>
            </a:r>
            <a:r>
              <a:rPr lang="zh-TW" altLang="en-US" sz="2400" dirty="0" smtClean="0">
                <a:solidFill>
                  <a:srgbClr val="FF0000"/>
                </a:solidFill>
                <a:latin typeface="华文细黑"/>
                <a:ea typeface="华文细黑"/>
                <a:cs typeface="华文细黑"/>
              </a:rPr>
              <a:t>但他们可以学习</a:t>
            </a:r>
            <a:r>
              <a:rPr lang="zh-CN" altLang="en-US" sz="2400" dirty="0" smtClean="0">
                <a:solidFill>
                  <a:srgbClr val="FF0000"/>
                </a:solidFill>
                <a:latin typeface="华文细黑"/>
                <a:ea typeface="华文细黑"/>
                <a:cs typeface="华文细黑"/>
              </a:rPr>
              <a:t>去</a:t>
            </a:r>
            <a:r>
              <a:rPr lang="zh-TW" altLang="en-US" sz="2400" dirty="0" smtClean="0">
                <a:solidFill>
                  <a:srgbClr val="FF0000"/>
                </a:solidFill>
                <a:latin typeface="华文细黑"/>
                <a:ea typeface="华文细黑"/>
                <a:cs typeface="华文细黑"/>
              </a:rPr>
              <a:t>爱他们</a:t>
            </a:r>
            <a:r>
              <a:rPr lang="zh-CN" altLang="en-US" sz="2400" dirty="0" smtClean="0">
                <a:solidFill>
                  <a:srgbClr val="FF0000"/>
                </a:solidFill>
                <a:latin typeface="华文细黑"/>
                <a:ea typeface="华文细黑"/>
                <a:cs typeface="华文细黑"/>
              </a:rPr>
              <a:t>的继子女</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b="1" dirty="0" smtClean="0">
                <a:latin typeface="Arial Narrow"/>
                <a:cs typeface="Arial Narrow"/>
              </a:rPr>
              <a:t>3</a:t>
            </a:r>
            <a:r>
              <a:rPr lang="en-US" sz="2400" b="1" dirty="0">
                <a:latin typeface="Arial Narrow"/>
                <a:cs typeface="Arial Narrow"/>
              </a:rPr>
              <a:t>. Step mother </a:t>
            </a:r>
            <a:r>
              <a:rPr lang="en-US" sz="2400" dirty="0">
                <a:latin typeface="Arial Narrow"/>
                <a:cs typeface="Arial Narrow"/>
              </a:rPr>
              <a:t>means the wife of one’s father and raises as one’s own child.</a:t>
            </a:r>
          </a:p>
          <a:p>
            <a:r>
              <a:rPr lang="en-US" sz="2400" b="1" dirty="0">
                <a:latin typeface="Arial Narrow"/>
                <a:cs typeface="Arial Narrow"/>
              </a:rPr>
              <a:t>A. Sarah </a:t>
            </a:r>
            <a:r>
              <a:rPr lang="en-US" sz="2400" dirty="0">
                <a:latin typeface="Arial Narrow"/>
                <a:cs typeface="Arial Narrow"/>
              </a:rPr>
              <a:t>was a step mother to Ishmael. “So Hagar bore Abram a son, and Abram gave the name Ishmael to the son she had borne” (Gen.16:15).</a:t>
            </a:r>
          </a:p>
          <a:p>
            <a:r>
              <a:rPr lang="en-US" sz="2400" b="1" dirty="0">
                <a:latin typeface="Arial Narrow"/>
                <a:cs typeface="Arial Narrow"/>
              </a:rPr>
              <a:t>B. Rachel </a:t>
            </a:r>
            <a:r>
              <a:rPr lang="en-US" sz="2400" dirty="0">
                <a:latin typeface="Arial Narrow"/>
                <a:cs typeface="Arial Narrow"/>
              </a:rPr>
              <a:t>was a step mother to Leah’s seven children (Gen.29:31-35;30:16-21)</a:t>
            </a:r>
            <a:r>
              <a:rPr lang="en-US" sz="2400" dirty="0" smtClean="0">
                <a:latin typeface="Arial Narrow"/>
                <a:cs typeface="Arial Narrow"/>
              </a:rPr>
              <a:t>.</a:t>
            </a:r>
            <a:endParaRPr lang="en-US" sz="2400" dirty="0">
              <a:latin typeface="Arial Narrow"/>
              <a:cs typeface="Arial Narrow"/>
            </a:endParaRPr>
          </a:p>
          <a:p>
            <a:r>
              <a:rPr lang="en-US" sz="2400" b="1" dirty="0">
                <a:latin typeface="Arial Narrow"/>
                <a:cs typeface="Arial Narrow"/>
              </a:rPr>
              <a:t>C. Leah</a:t>
            </a:r>
            <a:r>
              <a:rPr lang="en-US" sz="2400" dirty="0">
                <a:latin typeface="Arial Narrow"/>
                <a:cs typeface="Arial Narrow"/>
              </a:rPr>
              <a:t> was a step mother to Rachel’s two children (Gen.30:22-24;35:18).	               </a:t>
            </a:r>
          </a:p>
          <a:p>
            <a:r>
              <a:rPr lang="en-US" sz="2400" b="1" dirty="0">
                <a:latin typeface="Arial Narrow"/>
                <a:cs typeface="Arial Narrow"/>
              </a:rPr>
              <a:t>Application:</a:t>
            </a:r>
            <a:r>
              <a:rPr lang="en-US" sz="2400" dirty="0">
                <a:latin typeface="Arial Narrow"/>
                <a:cs typeface="Arial Narrow"/>
              </a:rPr>
              <a:t> Step mother is </a:t>
            </a:r>
            <a:r>
              <a:rPr lang="en-US" sz="2400" dirty="0" smtClean="0">
                <a:latin typeface="Arial Narrow"/>
                <a:cs typeface="Arial Narrow"/>
              </a:rPr>
              <a:t>an </a:t>
            </a:r>
            <a:r>
              <a:rPr lang="en-US" sz="2400" dirty="0">
                <a:latin typeface="Arial Narrow"/>
                <a:cs typeface="Arial Narrow"/>
              </a:rPr>
              <a:t>education of </a:t>
            </a:r>
            <a:r>
              <a:rPr lang="en-US" sz="2400" dirty="0" err="1">
                <a:latin typeface="Arial Narrow"/>
                <a:cs typeface="Arial Narrow"/>
              </a:rPr>
              <a:t>love.Step</a:t>
            </a:r>
            <a:r>
              <a:rPr lang="en-US" sz="2400" dirty="0">
                <a:latin typeface="Arial Narrow"/>
                <a:cs typeface="Arial Narrow"/>
              </a:rPr>
              <a:t> </a:t>
            </a:r>
            <a:endParaRPr lang="en-US" sz="2400" dirty="0" smtClean="0">
              <a:latin typeface="Arial Narrow"/>
              <a:cs typeface="Arial Narrow"/>
            </a:endParaRPr>
          </a:p>
          <a:p>
            <a:r>
              <a:rPr lang="en-US" sz="2400" dirty="0" smtClean="0">
                <a:latin typeface="Arial Narrow"/>
                <a:cs typeface="Arial Narrow"/>
              </a:rPr>
              <a:t>mothers </a:t>
            </a:r>
            <a:r>
              <a:rPr lang="en-US" sz="2400" dirty="0">
                <a:latin typeface="Arial Narrow"/>
                <a:cs typeface="Arial Narrow"/>
              </a:rPr>
              <a:t>often have a bad reputation</a:t>
            </a:r>
            <a:r>
              <a:rPr lang="en-US" sz="2400" dirty="0" smtClean="0">
                <a:latin typeface="Arial Narrow"/>
                <a:cs typeface="Arial Narrow"/>
              </a:rPr>
              <a:t>, but </a:t>
            </a:r>
            <a:r>
              <a:rPr lang="en-US" sz="2400" dirty="0">
                <a:latin typeface="Arial Narrow"/>
                <a:cs typeface="Arial Narrow"/>
              </a:rPr>
              <a:t>they can learn </a:t>
            </a:r>
            <a:endParaRPr lang="en-US" sz="2400" dirty="0" smtClean="0">
              <a:latin typeface="Arial Narrow"/>
              <a:cs typeface="Arial Narrow"/>
            </a:endParaRPr>
          </a:p>
          <a:p>
            <a:r>
              <a:rPr lang="en-US" sz="2400" dirty="0">
                <a:latin typeface="Arial Narrow"/>
                <a:cs typeface="Arial Narrow"/>
              </a:rPr>
              <a:t>t</a:t>
            </a:r>
            <a:r>
              <a:rPr lang="en-US" sz="2400" dirty="0" smtClean="0">
                <a:latin typeface="Arial Narrow"/>
                <a:cs typeface="Arial Narrow"/>
              </a:rPr>
              <a:t>o love </a:t>
            </a:r>
            <a:r>
              <a:rPr lang="en-US" sz="2400" dirty="0">
                <a:latin typeface="Arial Narrow"/>
                <a:cs typeface="Arial Narrow"/>
              </a:rPr>
              <a:t>their step children.</a:t>
            </a:r>
          </a:p>
        </p:txBody>
      </p:sp>
      <p:pic>
        <p:nvPicPr>
          <p:cNvPr id="4" name="Picture 3"/>
          <p:cNvPicPr>
            <a:picLocks noChangeAspect="1"/>
          </p:cNvPicPr>
          <p:nvPr/>
        </p:nvPicPr>
        <p:blipFill>
          <a:blip r:embed="rId2"/>
          <a:stretch>
            <a:fillRect/>
          </a:stretch>
        </p:blipFill>
        <p:spPr>
          <a:xfrm>
            <a:off x="6722532" y="4436532"/>
            <a:ext cx="2421467" cy="2421467"/>
          </a:xfrm>
          <a:prstGeom prst="rect">
            <a:avLst/>
          </a:prstGeom>
        </p:spPr>
      </p:pic>
    </p:spTree>
    <p:extLst>
      <p:ext uri="{BB962C8B-B14F-4D97-AF65-F5344CB8AC3E}">
        <p14:creationId xmlns:p14="http://schemas.microsoft.com/office/powerpoint/2010/main" val="31097553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
            <a:ext cx="9144000" cy="5632310"/>
          </a:xfrm>
          <a:prstGeom prst="rect">
            <a:avLst/>
          </a:prstGeom>
          <a:noFill/>
        </p:spPr>
        <p:txBody>
          <a:bodyPr wrap="square" rtlCol="0">
            <a:spAutoFit/>
          </a:bodyPr>
          <a:lstStyle/>
          <a:p>
            <a:r>
              <a:rPr lang="en-US" altLang="zh-CN" sz="2400" b="1" dirty="0" smtClean="0">
                <a:solidFill>
                  <a:srgbClr val="FF0000"/>
                </a:solidFill>
                <a:latin typeface="华文细黑"/>
                <a:ea typeface="华文细黑"/>
                <a:cs typeface="华文细黑"/>
              </a:rPr>
              <a:t>4</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岳母</a:t>
            </a:r>
            <a:r>
              <a:rPr lang="zh-CN" altLang="en-US" sz="2400" dirty="0">
                <a:solidFill>
                  <a:srgbClr val="FF0000"/>
                </a:solidFill>
                <a:latin typeface="华文细黑"/>
                <a:ea typeface="华文细黑"/>
                <a:cs typeface="华文细黑"/>
              </a:rPr>
              <a:t>是指妻子的母亲， </a:t>
            </a:r>
            <a:r>
              <a:rPr lang="zh-CN" altLang="en-US" sz="2400" b="1" dirty="0">
                <a:solidFill>
                  <a:srgbClr val="FF0000"/>
                </a:solidFill>
                <a:latin typeface="华文细黑"/>
                <a:ea typeface="华文细黑"/>
                <a:cs typeface="华文细黑"/>
              </a:rPr>
              <a:t>婆婆</a:t>
            </a:r>
            <a:r>
              <a:rPr lang="zh-CN" altLang="en-US" sz="2400" dirty="0">
                <a:solidFill>
                  <a:srgbClr val="FF0000"/>
                </a:solidFill>
                <a:latin typeface="华文细黑"/>
                <a:ea typeface="华文细黑"/>
                <a:cs typeface="华文细黑"/>
              </a:rPr>
              <a:t>是指丈夫的母亲。</a:t>
            </a:r>
            <a:r>
              <a:rPr lang="en-US" sz="2400" dirty="0">
                <a:solidFill>
                  <a:srgbClr val="FF0000"/>
                </a:solidFill>
                <a:latin typeface="华文细黑"/>
                <a:ea typeface="华文细黑"/>
                <a:cs typeface="华文细黑"/>
              </a:rPr>
              <a:t> </a:t>
            </a:r>
            <a:endParaRPr lang="en-US" sz="2400" dirty="0" smtClean="0">
              <a:solidFill>
                <a:srgbClr val="FF0000"/>
              </a:solidFill>
              <a:latin typeface="华文细黑"/>
              <a:ea typeface="华文细黑"/>
              <a:cs typeface="华文细黑"/>
            </a:endParaRPr>
          </a:p>
          <a:p>
            <a:r>
              <a:rPr lang="en-US" sz="2400" b="1" dirty="0" smtClean="0">
                <a:solidFill>
                  <a:srgbClr val="FF0000"/>
                </a:solidFill>
                <a:latin typeface="华文细黑"/>
                <a:ea typeface="华文细黑"/>
                <a:cs typeface="华文细黑"/>
              </a:rPr>
              <a:t>A</a:t>
            </a:r>
            <a:r>
              <a:rPr lang="zh-CN" altLang="en-US" sz="2400" b="1" dirty="0">
                <a:solidFill>
                  <a:srgbClr val="FF0000"/>
                </a:solidFill>
                <a:latin typeface="华文细黑"/>
                <a:ea typeface="华文细黑"/>
                <a:cs typeface="华文细黑"/>
              </a:rPr>
              <a:t>。拿俄米</a:t>
            </a:r>
            <a:r>
              <a:rPr lang="zh-CN" altLang="en-US" sz="2400" dirty="0">
                <a:solidFill>
                  <a:srgbClr val="FF0000"/>
                </a:solidFill>
                <a:latin typeface="华文细黑"/>
                <a:ea typeface="华文细黑"/>
                <a:cs typeface="华文细黑"/>
              </a:rPr>
              <a:t>是离开她的奥尔</a:t>
            </a:r>
            <a:r>
              <a:rPr lang="zh-CN" altLang="en-US" sz="2400" dirty="0" smtClean="0">
                <a:solidFill>
                  <a:srgbClr val="FF0000"/>
                </a:solidFill>
                <a:latin typeface="华文细黑"/>
                <a:ea typeface="华文细黑"/>
                <a:cs typeface="华文细黑"/>
              </a:rPr>
              <a:t>巴的婆婆。“两个儿妇又放声而哭，饿珥巴婆婆亲嘴而别” </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得</a:t>
            </a:r>
            <a:r>
              <a:rPr lang="zh-CN"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a:t>
            </a:r>
            <a:r>
              <a:rPr lang="zh-CN"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4)</a:t>
            </a:r>
            <a:r>
              <a:rPr lang="zh-CN" altLang="en-US" sz="2400" dirty="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altLang="zh-CN" sz="2400" b="1" dirty="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。拿俄米</a:t>
            </a:r>
            <a:r>
              <a:rPr lang="zh-CN" altLang="en-US" sz="2400" dirty="0" smtClean="0">
                <a:solidFill>
                  <a:srgbClr val="FF0000"/>
                </a:solidFill>
                <a:latin typeface="华文细黑"/>
                <a:ea typeface="华文细黑"/>
                <a:cs typeface="华文细黑"/>
              </a:rPr>
              <a:t>是路</a:t>
            </a:r>
            <a:r>
              <a:rPr lang="zh-CN" altLang="en-US" sz="2400" dirty="0">
                <a:solidFill>
                  <a:srgbClr val="FF0000"/>
                </a:solidFill>
                <a:latin typeface="华文细黑"/>
                <a:ea typeface="华文细黑"/>
                <a:cs typeface="华文细黑"/>
              </a:rPr>
              <a:t>得</a:t>
            </a:r>
            <a:r>
              <a:rPr lang="zh-CN" altLang="en-US" sz="2400" dirty="0" smtClean="0">
                <a:solidFill>
                  <a:srgbClr val="FF0000"/>
                </a:solidFill>
                <a:latin typeface="华文细黑"/>
                <a:ea typeface="华文细黑"/>
                <a:cs typeface="华文细黑"/>
              </a:rPr>
              <a:t>舍</a:t>
            </a:r>
            <a:r>
              <a:rPr lang="zh-CN" altLang="en-US" sz="2400" dirty="0">
                <a:solidFill>
                  <a:srgbClr val="FF0000"/>
                </a:solidFill>
                <a:latin typeface="华文细黑"/>
                <a:ea typeface="华文细黑"/>
                <a:cs typeface="华文细黑"/>
              </a:rPr>
              <a:t>不得</a:t>
            </a:r>
            <a:r>
              <a:rPr lang="zh-CN" altLang="en-US" sz="2400" dirty="0" smtClean="0">
                <a:solidFill>
                  <a:srgbClr val="FF0000"/>
                </a:solidFill>
                <a:latin typeface="华文细黑"/>
                <a:ea typeface="华文细黑"/>
                <a:cs typeface="华文细黑"/>
              </a:rPr>
              <a:t>的婆</a:t>
            </a:r>
            <a:r>
              <a:rPr lang="zh-CN" altLang="en-US" sz="2400" dirty="0">
                <a:solidFill>
                  <a:srgbClr val="FF0000"/>
                </a:solidFill>
                <a:latin typeface="华文细黑"/>
                <a:ea typeface="华文细黑"/>
                <a:cs typeface="华文细黑"/>
              </a:rPr>
              <a:t>婆。 </a:t>
            </a:r>
            <a:r>
              <a:rPr lang="zh-CN" altLang="en-US" sz="2400" dirty="0" smtClean="0">
                <a:solidFill>
                  <a:srgbClr val="FF0000"/>
                </a:solidFill>
                <a:latin typeface="华文细黑"/>
                <a:ea typeface="华文细黑"/>
                <a:cs typeface="华文细黑"/>
              </a:rPr>
              <a:t>“两个儿妇又放声而哭</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只是路德舍不得拿俄米”（</a:t>
            </a:r>
            <a:r>
              <a:rPr lang="zh-CN" altLang="en-US" sz="2400" dirty="0">
                <a:solidFill>
                  <a:srgbClr val="FF0000"/>
                </a:solidFill>
                <a:latin typeface="华文细黑"/>
                <a:ea typeface="华文细黑"/>
                <a:cs typeface="华文细黑"/>
              </a:rPr>
              <a:t>得</a:t>
            </a:r>
            <a:r>
              <a:rPr lang="zh-CN" altLang="zh-CN" sz="2400" dirty="0">
                <a:solidFill>
                  <a:srgbClr val="FF0000"/>
                </a:solidFill>
                <a:latin typeface="华文细黑"/>
                <a:ea typeface="华文细黑"/>
                <a:cs typeface="华文细黑"/>
              </a:rPr>
              <a:t>1</a:t>
            </a:r>
            <a:r>
              <a:rPr lang="en-US" altLang="zh-CN" sz="2400" dirty="0">
                <a:solidFill>
                  <a:srgbClr val="FF0000"/>
                </a:solidFill>
                <a:latin typeface="华文细黑"/>
                <a:ea typeface="华文细黑"/>
                <a:cs typeface="华文细黑"/>
              </a:rPr>
              <a:t>:</a:t>
            </a:r>
            <a:r>
              <a:rPr lang="zh-CN" altLang="zh-CN" sz="2400" dirty="0">
                <a:solidFill>
                  <a:srgbClr val="FF0000"/>
                </a:solidFill>
                <a:latin typeface="华文细黑"/>
                <a:ea typeface="华文细黑"/>
                <a:cs typeface="华文细黑"/>
              </a:rPr>
              <a:t>1</a:t>
            </a:r>
            <a:r>
              <a:rPr lang="en-US" altLang="zh-CN" sz="2400" dirty="0">
                <a:solidFill>
                  <a:srgbClr val="FF0000"/>
                </a:solidFill>
                <a:latin typeface="华文细黑"/>
                <a:ea typeface="华文细黑"/>
                <a:cs typeface="华文细黑"/>
              </a:rPr>
              <a:t>4</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zh-CN" altLang="en-US" sz="2400" b="1" dirty="0">
                <a:solidFill>
                  <a:srgbClr val="FF0000"/>
                </a:solidFill>
                <a:latin typeface="华文细黑"/>
                <a:ea typeface="华文细黑"/>
                <a:cs typeface="华文细黑"/>
              </a:rPr>
              <a:t>应用</a:t>
            </a:r>
            <a:r>
              <a:rPr lang="zh-TW" altLang="en-US" sz="2400" b="1"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婆婆是爱的努力</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“路得的婆婆拿俄米对她说：女儿啊，我不当为你找个安身之处，使你享福吗？”（得</a:t>
            </a:r>
            <a:r>
              <a:rPr lang="zh-CN" altLang="zh-CN" sz="2400" dirty="0">
                <a:solidFill>
                  <a:srgbClr val="FF0000"/>
                </a:solidFill>
                <a:latin typeface="华文细黑"/>
                <a:ea typeface="华文细黑"/>
                <a:cs typeface="华文细黑"/>
              </a:rPr>
              <a:t>3</a:t>
            </a:r>
            <a:r>
              <a:rPr lang="en-US" altLang="zh-CN" sz="2400" dirty="0" smtClean="0">
                <a:solidFill>
                  <a:srgbClr val="FF0000"/>
                </a:solidFill>
                <a:latin typeface="华文细黑"/>
                <a:ea typeface="华文细黑"/>
                <a:cs typeface="华文细黑"/>
              </a:rPr>
              <a:t>:</a:t>
            </a:r>
            <a:r>
              <a:rPr lang="zh-CN"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b="1" dirty="0" smtClean="0">
                <a:latin typeface="Arial Narrow"/>
                <a:cs typeface="Arial Narrow"/>
              </a:rPr>
              <a:t>4</a:t>
            </a:r>
            <a:r>
              <a:rPr lang="en-US" sz="2400" b="1" dirty="0">
                <a:latin typeface="Arial Narrow"/>
                <a:cs typeface="Arial Narrow"/>
              </a:rPr>
              <a:t>. Mother-in-law </a:t>
            </a:r>
            <a:r>
              <a:rPr lang="en-US" sz="2400" dirty="0">
                <a:latin typeface="Arial Narrow"/>
                <a:cs typeface="Arial Narrow"/>
              </a:rPr>
              <a:t>means the mother of one’s wife or husband.	               </a:t>
            </a:r>
          </a:p>
          <a:p>
            <a:r>
              <a:rPr lang="en-US" sz="2400" b="1" dirty="0">
                <a:latin typeface="Arial Narrow"/>
                <a:cs typeface="Arial Narrow"/>
              </a:rPr>
              <a:t>A. Naomi </a:t>
            </a:r>
            <a:r>
              <a:rPr lang="en-US" sz="2400" dirty="0">
                <a:latin typeface="Arial Narrow"/>
                <a:cs typeface="Arial Narrow"/>
              </a:rPr>
              <a:t>was a mother-in-law to </a:t>
            </a:r>
            <a:r>
              <a:rPr lang="en-US" sz="2400" dirty="0" err="1">
                <a:latin typeface="Arial Narrow"/>
                <a:cs typeface="Arial Narrow"/>
              </a:rPr>
              <a:t>Orpah</a:t>
            </a:r>
            <a:r>
              <a:rPr lang="en-US" sz="2400" dirty="0">
                <a:latin typeface="Arial Narrow"/>
                <a:cs typeface="Arial Narrow"/>
              </a:rPr>
              <a:t> who left her. “At this they wept aloud again. Then </a:t>
            </a:r>
            <a:r>
              <a:rPr lang="en-US" sz="2400" dirty="0" err="1">
                <a:latin typeface="Arial Narrow"/>
                <a:cs typeface="Arial Narrow"/>
              </a:rPr>
              <a:t>Orpah</a:t>
            </a:r>
            <a:r>
              <a:rPr lang="en-US" sz="2400" dirty="0">
                <a:latin typeface="Arial Narrow"/>
                <a:cs typeface="Arial Narrow"/>
              </a:rPr>
              <a:t> kissed her mother-in-law goodbye” (Ruth 1:14).</a:t>
            </a:r>
          </a:p>
          <a:p>
            <a:r>
              <a:rPr lang="en-US" sz="2400" b="1" dirty="0">
                <a:latin typeface="Arial Narrow"/>
                <a:cs typeface="Arial Narrow"/>
              </a:rPr>
              <a:t>B. Naomi </a:t>
            </a:r>
            <a:r>
              <a:rPr lang="en-US" sz="2400" dirty="0">
                <a:latin typeface="Arial Narrow"/>
                <a:cs typeface="Arial Narrow"/>
              </a:rPr>
              <a:t>was a mother-in-law to Ruth who clung her. “At this they wept aloud again…Ruth clung to her”(Ruth 1:14).	       </a:t>
            </a:r>
          </a:p>
          <a:p>
            <a:r>
              <a:rPr lang="en-US" sz="2400" b="1" dirty="0">
                <a:latin typeface="Arial Narrow"/>
                <a:cs typeface="Arial Narrow"/>
              </a:rPr>
              <a:t>Application:</a:t>
            </a:r>
            <a:r>
              <a:rPr lang="en-US" sz="2400" dirty="0">
                <a:latin typeface="Arial Narrow"/>
                <a:cs typeface="Arial Narrow"/>
              </a:rPr>
              <a:t> Mother-in-law is </a:t>
            </a:r>
            <a:r>
              <a:rPr lang="en-US" sz="2400" dirty="0" smtClean="0">
                <a:latin typeface="Arial Narrow"/>
                <a:cs typeface="Arial Narrow"/>
              </a:rPr>
              <a:t>an </a:t>
            </a:r>
            <a:r>
              <a:rPr lang="en-US" sz="2400" dirty="0">
                <a:latin typeface="Arial Narrow"/>
                <a:cs typeface="Arial Narrow"/>
              </a:rPr>
              <a:t>effort of love. “One day Ruth’s mother-in-law Naomi said to her, “My daughter, I must find a home for you, where you will be well provided for”(Ruth 3:1). </a:t>
            </a:r>
          </a:p>
        </p:txBody>
      </p:sp>
    </p:spTree>
    <p:extLst>
      <p:ext uri="{BB962C8B-B14F-4D97-AF65-F5344CB8AC3E}">
        <p14:creationId xmlns:p14="http://schemas.microsoft.com/office/powerpoint/2010/main" val="16426065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334933" y="3868103"/>
            <a:ext cx="4842934" cy="3328557"/>
          </a:xfrm>
          <a:prstGeom prst="rect">
            <a:avLst/>
          </a:prstGeom>
        </p:spPr>
      </p:pic>
      <p:pic>
        <p:nvPicPr>
          <p:cNvPr id="7" name="Picture 6"/>
          <p:cNvPicPr>
            <a:picLocks noChangeAspect="1"/>
          </p:cNvPicPr>
          <p:nvPr/>
        </p:nvPicPr>
        <p:blipFill>
          <a:blip r:embed="rId3"/>
          <a:stretch>
            <a:fillRect/>
          </a:stretch>
        </p:blipFill>
        <p:spPr>
          <a:xfrm>
            <a:off x="-1" y="4128935"/>
            <a:ext cx="3725333" cy="2719493"/>
          </a:xfrm>
          <a:prstGeom prst="rect">
            <a:avLst/>
          </a:prstGeom>
        </p:spPr>
      </p:pic>
      <p:sp>
        <p:nvSpPr>
          <p:cNvPr id="8" name="TextBox 7"/>
          <p:cNvSpPr txBox="1"/>
          <p:nvPr/>
        </p:nvSpPr>
        <p:spPr>
          <a:xfrm>
            <a:off x="0" y="4"/>
            <a:ext cx="9144000" cy="4154983"/>
          </a:xfrm>
          <a:prstGeom prst="rect">
            <a:avLst/>
          </a:prstGeom>
          <a:noFill/>
        </p:spPr>
        <p:txBody>
          <a:bodyPr wrap="square" rtlCol="0">
            <a:spAutoFit/>
          </a:bodyPr>
          <a:lstStyle/>
          <a:p>
            <a:r>
              <a:rPr lang="en-US" altLang="zh-CN" sz="2400" b="1" dirty="0" smtClean="0">
                <a:solidFill>
                  <a:srgbClr val="FF0000"/>
                </a:solidFill>
                <a:latin typeface="华文细黑"/>
                <a:ea typeface="华文细黑"/>
                <a:cs typeface="华文细黑"/>
              </a:rPr>
              <a:t>5</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养母</a:t>
            </a:r>
            <a:r>
              <a:rPr lang="zh-CN" altLang="en-US" sz="2400" dirty="0">
                <a:solidFill>
                  <a:srgbClr val="FF0000"/>
                </a:solidFill>
                <a:latin typeface="华文细黑"/>
                <a:ea typeface="华文细黑"/>
                <a:cs typeface="华文细黑"/>
              </a:rPr>
              <a:t>是指为无母亲照顾的孩子提供抚育的</a:t>
            </a:r>
            <a:r>
              <a:rPr lang="zh-CN" altLang="en-US" sz="2400" dirty="0" smtClean="0">
                <a:solidFill>
                  <a:srgbClr val="FF0000"/>
                </a:solidFill>
                <a:latin typeface="华文细黑"/>
                <a:ea typeface="华文细黑"/>
                <a:cs typeface="华文细黑"/>
              </a:rPr>
              <a:t>女人</a:t>
            </a:r>
            <a:r>
              <a:rPr lang="zh-CN" altLang="en-US" sz="2400" b="1" dirty="0" smtClean="0">
                <a:solidFill>
                  <a:srgbClr val="FF0000"/>
                </a:solidFill>
                <a:latin typeface="华文细黑"/>
                <a:ea typeface="华文细黑"/>
                <a:cs typeface="华文细黑"/>
              </a:rPr>
              <a:t>。</a:t>
            </a:r>
            <a:endParaRPr lang="en-US" altLang="zh-CN" sz="2400" b="1" dirty="0" smtClean="0">
              <a:solidFill>
                <a:srgbClr val="FF0000"/>
              </a:solidFill>
              <a:latin typeface="华文细黑"/>
              <a:ea typeface="华文细黑"/>
              <a:cs typeface="华文细黑"/>
            </a:endParaRPr>
          </a:p>
          <a:p>
            <a:r>
              <a:rPr lang="en-US" sz="2400" b="1" dirty="0" smtClean="0">
                <a:solidFill>
                  <a:srgbClr val="FF0000"/>
                </a:solidFill>
                <a:latin typeface="华文细黑"/>
                <a:ea typeface="华文细黑"/>
                <a:cs typeface="华文细黑"/>
              </a:rPr>
              <a:t>A</a:t>
            </a:r>
            <a:r>
              <a:rPr lang="zh-CN" altLang="en-US" sz="2400" b="1" dirty="0">
                <a:solidFill>
                  <a:srgbClr val="FF0000"/>
                </a:solidFill>
                <a:latin typeface="华文细黑"/>
                <a:ea typeface="华文细黑"/>
                <a:cs typeface="华文细黑"/>
              </a:rPr>
              <a:t>。善良的</a:t>
            </a:r>
            <a:r>
              <a:rPr lang="zh-CN" altLang="en-US" sz="2400" dirty="0">
                <a:solidFill>
                  <a:srgbClr val="FF0000"/>
                </a:solidFill>
                <a:latin typeface="华文细黑"/>
                <a:ea typeface="华文细黑"/>
                <a:cs typeface="华文细黑"/>
              </a:rPr>
              <a:t>女人将手伸向有需要的人（箴言</a:t>
            </a:r>
            <a:r>
              <a:rPr lang="en-US" altLang="zh-CN" sz="2400" dirty="0" smtClean="0">
                <a:solidFill>
                  <a:srgbClr val="FF0000"/>
                </a:solidFill>
                <a:latin typeface="华文细黑"/>
                <a:ea typeface="华文细黑"/>
                <a:cs typeface="华文细黑"/>
              </a:rPr>
              <a:t>31</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20</a:t>
            </a:r>
            <a:r>
              <a:rPr lang="zh-CN" altLang="en-US" sz="2400" dirty="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altLang="zh-CN" sz="2400" b="1" dirty="0">
                <a:solidFill>
                  <a:srgbClr val="FF0000"/>
                </a:solidFill>
                <a:latin typeface="华文细黑"/>
                <a:ea typeface="华文细黑"/>
                <a:cs typeface="华文细黑"/>
              </a:rPr>
              <a:t>B</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女人照顾孤儿。</a:t>
            </a:r>
            <a:r>
              <a:rPr lang="en-US" altLang="zh-CN" sz="2400" b="1"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“在神我们的父面前，那清洁没有玷污的虔诚，就是看顾在患难中的孤儿寡妇”（雅</a:t>
            </a:r>
            <a:r>
              <a:rPr lang="zh-CN" altLang="zh-CN" sz="2400" dirty="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:27</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zh-CN" altLang="en-US" sz="2400" b="1" dirty="0">
                <a:solidFill>
                  <a:srgbClr val="FF0000"/>
                </a:solidFill>
                <a:latin typeface="华文细黑"/>
                <a:ea typeface="华文细黑"/>
                <a:cs typeface="华文细黑"/>
              </a:rPr>
              <a:t>应用</a:t>
            </a:r>
            <a:r>
              <a:rPr lang="zh-TW" altLang="en-US" sz="2400" b="1"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寄养</a:t>
            </a:r>
            <a:r>
              <a:rPr lang="zh-TW" altLang="en-US" sz="2400" dirty="0" smtClean="0">
                <a:solidFill>
                  <a:srgbClr val="FF0000"/>
                </a:solidFill>
                <a:latin typeface="华文细黑"/>
                <a:ea typeface="华文细黑"/>
                <a:cs typeface="华文细黑"/>
              </a:rPr>
              <a:t>母亲</a:t>
            </a:r>
            <a:r>
              <a:rPr lang="zh-CN" altLang="en-US" sz="2400" dirty="0" smtClean="0">
                <a:solidFill>
                  <a:srgbClr val="FF0000"/>
                </a:solidFill>
                <a:latin typeface="华文细黑"/>
                <a:ea typeface="华文细黑"/>
                <a:cs typeface="华文细黑"/>
              </a:rPr>
              <a:t>是</a:t>
            </a:r>
            <a:r>
              <a:rPr lang="zh-TW" altLang="en-US" sz="2400" dirty="0" smtClean="0">
                <a:solidFill>
                  <a:srgbClr val="FF0000"/>
                </a:solidFill>
                <a:latin typeface="华文细黑"/>
                <a:ea typeface="华文细黑"/>
                <a:cs typeface="华文细黑"/>
              </a:rPr>
              <a:t>照顾爱</a:t>
            </a:r>
            <a:r>
              <a:rPr lang="zh-TW" altLang="en-US" sz="2400" dirty="0">
                <a:solidFill>
                  <a:srgbClr val="FF0000"/>
                </a:solidFill>
                <a:latin typeface="华文细黑"/>
                <a:ea typeface="华文细黑"/>
                <a:cs typeface="华文细黑"/>
              </a:rPr>
              <a:t>情，伸展给需要帮</a:t>
            </a:r>
            <a:r>
              <a:rPr lang="zh-TW" altLang="en-US" sz="2400" dirty="0" smtClean="0">
                <a:solidFill>
                  <a:srgbClr val="FF0000"/>
                </a:solidFill>
                <a:latin typeface="华文细黑"/>
                <a:ea typeface="华文细黑"/>
                <a:cs typeface="华文细黑"/>
              </a:rPr>
              <a:t>助的</a:t>
            </a:r>
            <a:r>
              <a:rPr lang="zh-CN" altLang="en-US" sz="2400" dirty="0" smtClean="0">
                <a:solidFill>
                  <a:srgbClr val="FF0000"/>
                </a:solidFill>
                <a:latin typeface="华文细黑"/>
                <a:ea typeface="华文细黑"/>
                <a:cs typeface="华文细黑"/>
              </a:rPr>
              <a:t>孩子</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b="1" dirty="0" smtClean="0">
                <a:latin typeface="Arial Narrow"/>
                <a:cs typeface="Arial Narrow"/>
              </a:rPr>
              <a:t>5</a:t>
            </a:r>
            <a:r>
              <a:rPr lang="en-US" sz="2400" b="1" dirty="0">
                <a:latin typeface="Arial Narrow"/>
                <a:cs typeface="Arial Narrow"/>
              </a:rPr>
              <a:t>. Foster mother </a:t>
            </a:r>
            <a:r>
              <a:rPr lang="en-US" sz="2400" dirty="0">
                <a:latin typeface="Arial Narrow"/>
                <a:cs typeface="Arial Narrow"/>
              </a:rPr>
              <a:t>means a woman who provides care and nurture to the </a:t>
            </a:r>
            <a:r>
              <a:rPr lang="en-US" sz="2400" dirty="0" smtClean="0">
                <a:latin typeface="Arial Narrow"/>
                <a:cs typeface="Arial Narrow"/>
              </a:rPr>
              <a:t>motherless.</a:t>
            </a:r>
            <a:r>
              <a:rPr lang="en-US" sz="2400" dirty="0">
                <a:latin typeface="Arial Narrow"/>
                <a:cs typeface="Arial Narrow"/>
              </a:rPr>
              <a:t>	</a:t>
            </a:r>
            <a:endParaRPr lang="en-US" sz="2400" dirty="0" smtClean="0">
              <a:latin typeface="Arial Narrow"/>
              <a:cs typeface="Arial Narrow"/>
            </a:endParaRPr>
          </a:p>
          <a:p>
            <a:r>
              <a:rPr lang="en-US" sz="2400" b="1" dirty="0" smtClean="0">
                <a:latin typeface="Arial Narrow"/>
                <a:cs typeface="Arial Narrow"/>
              </a:rPr>
              <a:t>A</a:t>
            </a:r>
            <a:r>
              <a:rPr lang="en-US" sz="2400" b="1" dirty="0">
                <a:latin typeface="Arial Narrow"/>
                <a:cs typeface="Arial Narrow"/>
              </a:rPr>
              <a:t>. Virtuous woman </a:t>
            </a:r>
            <a:r>
              <a:rPr lang="en-US" sz="2400" dirty="0">
                <a:latin typeface="Arial Narrow"/>
                <a:cs typeface="Arial Narrow"/>
              </a:rPr>
              <a:t>extends her hands to the </a:t>
            </a:r>
            <a:r>
              <a:rPr lang="en-US" sz="2400" dirty="0" smtClean="0">
                <a:latin typeface="Arial Narrow"/>
                <a:cs typeface="Arial Narrow"/>
              </a:rPr>
              <a:t>needy (Prov.31:20)</a:t>
            </a:r>
            <a:r>
              <a:rPr lang="en-US" sz="2400" b="1" dirty="0" smtClean="0">
                <a:latin typeface="Arial Narrow"/>
                <a:cs typeface="Arial Narrow"/>
              </a:rPr>
              <a:t>.</a:t>
            </a:r>
            <a:r>
              <a:rPr lang="en-US" sz="2400" dirty="0" smtClean="0">
                <a:latin typeface="Arial Narrow"/>
                <a:cs typeface="Arial Narrow"/>
              </a:rPr>
              <a:t> </a:t>
            </a:r>
          </a:p>
          <a:p>
            <a:r>
              <a:rPr lang="en-US" sz="2400" b="1" dirty="0" smtClean="0">
                <a:latin typeface="Arial Narrow"/>
                <a:cs typeface="Arial Narrow"/>
              </a:rPr>
              <a:t>B. Woman </a:t>
            </a:r>
            <a:r>
              <a:rPr lang="en-US" sz="2400" dirty="0" smtClean="0">
                <a:latin typeface="Arial Narrow"/>
                <a:cs typeface="Arial Narrow"/>
              </a:rPr>
              <a:t>looks after orphans. “Religion that God our Father accepts as pure and faultless is this: to look after orphans and widows in their distress”(Ja.1:27).</a:t>
            </a:r>
          </a:p>
          <a:p>
            <a:r>
              <a:rPr lang="en-US" sz="2400" b="1" dirty="0" smtClean="0">
                <a:latin typeface="Arial Narrow"/>
                <a:cs typeface="Arial Narrow"/>
              </a:rPr>
              <a:t>Application</a:t>
            </a:r>
            <a:r>
              <a:rPr lang="en-US" sz="2400" b="1" dirty="0">
                <a:latin typeface="Arial Narrow"/>
                <a:cs typeface="Arial Narrow"/>
              </a:rPr>
              <a:t>:</a:t>
            </a:r>
            <a:r>
              <a:rPr lang="en-US" sz="2400" dirty="0">
                <a:latin typeface="Arial Narrow"/>
                <a:cs typeface="Arial Narrow"/>
              </a:rPr>
              <a:t> </a:t>
            </a:r>
            <a:r>
              <a:rPr lang="en-US" sz="2400" dirty="0" smtClean="0">
                <a:latin typeface="Arial Narrow"/>
                <a:cs typeface="Arial Narrow"/>
              </a:rPr>
              <a:t>Foster mother is </a:t>
            </a:r>
            <a:r>
              <a:rPr lang="en-US" sz="2400" dirty="0">
                <a:latin typeface="Arial Narrow"/>
                <a:cs typeface="Arial Narrow"/>
              </a:rPr>
              <a:t>a </a:t>
            </a:r>
            <a:r>
              <a:rPr lang="en-US" sz="2400" dirty="0" smtClean="0">
                <a:latin typeface="Arial Narrow"/>
                <a:cs typeface="Arial Narrow"/>
              </a:rPr>
              <a:t>care </a:t>
            </a:r>
            <a:r>
              <a:rPr lang="en-US" sz="2400" dirty="0">
                <a:latin typeface="Arial Narrow"/>
                <a:cs typeface="Arial Narrow"/>
              </a:rPr>
              <a:t>of </a:t>
            </a:r>
            <a:r>
              <a:rPr lang="en-US" sz="2400" dirty="0" smtClean="0">
                <a:latin typeface="Arial Narrow"/>
                <a:cs typeface="Arial Narrow"/>
              </a:rPr>
              <a:t>love </a:t>
            </a:r>
            <a:r>
              <a:rPr lang="en-US" sz="2400" dirty="0">
                <a:latin typeface="Arial Narrow"/>
                <a:cs typeface="Arial Narrow"/>
              </a:rPr>
              <a:t>that </a:t>
            </a:r>
            <a:r>
              <a:rPr lang="en-US" sz="2400" dirty="0" smtClean="0">
                <a:latin typeface="Arial Narrow"/>
                <a:cs typeface="Arial Narrow"/>
              </a:rPr>
              <a:t>reaches </a:t>
            </a:r>
            <a:r>
              <a:rPr lang="en-US" sz="2400" dirty="0">
                <a:latin typeface="Arial Narrow"/>
                <a:cs typeface="Arial Narrow"/>
              </a:rPr>
              <a:t>out to </a:t>
            </a:r>
            <a:r>
              <a:rPr lang="en-US" sz="2400" dirty="0" smtClean="0">
                <a:latin typeface="Arial Narrow"/>
                <a:cs typeface="Arial Narrow"/>
              </a:rPr>
              <a:t>children </a:t>
            </a:r>
            <a:r>
              <a:rPr lang="en-US" sz="2400" dirty="0">
                <a:latin typeface="Arial Narrow"/>
                <a:cs typeface="Arial Narrow"/>
              </a:rPr>
              <a:t>in need. </a:t>
            </a:r>
          </a:p>
        </p:txBody>
      </p:sp>
    </p:spTree>
    <p:extLst>
      <p:ext uri="{BB962C8B-B14F-4D97-AF65-F5344CB8AC3E}">
        <p14:creationId xmlns:p14="http://schemas.microsoft.com/office/powerpoint/2010/main" val="18525644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
            <a:ext cx="9144000" cy="6740306"/>
          </a:xfrm>
          <a:prstGeom prst="rect">
            <a:avLst/>
          </a:prstGeom>
          <a:noFill/>
        </p:spPr>
        <p:txBody>
          <a:bodyPr wrap="square" rtlCol="0">
            <a:spAutoFit/>
          </a:bodyPr>
          <a:lstStyle/>
          <a:p>
            <a:r>
              <a:rPr lang="en-US" altLang="zh-CN" sz="2400" b="1" dirty="0" smtClean="0">
                <a:solidFill>
                  <a:srgbClr val="FF0000"/>
                </a:solidFill>
                <a:latin typeface="华文细黑"/>
                <a:ea typeface="华文细黑"/>
                <a:cs typeface="华文细黑"/>
              </a:rPr>
              <a:t>2</a:t>
            </a:r>
            <a:r>
              <a:rPr lang="zh-CN" altLang="en-US" sz="2400" b="1" dirty="0">
                <a:solidFill>
                  <a:srgbClr val="FF0000"/>
                </a:solidFill>
                <a:latin typeface="华文细黑"/>
                <a:ea typeface="华文细黑"/>
                <a:cs typeface="华文细黑"/>
              </a:rPr>
              <a:t>。祖母</a:t>
            </a:r>
            <a:r>
              <a:rPr lang="zh-CN" altLang="en-US" sz="2400" dirty="0">
                <a:solidFill>
                  <a:srgbClr val="FF0000"/>
                </a:solidFill>
                <a:latin typeface="华文细黑"/>
                <a:ea typeface="华文细黑"/>
                <a:cs typeface="华文细黑"/>
              </a:rPr>
              <a:t>是指父亲或母亲的母亲</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。玛迦是亚撒的祖母</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亚撒王贬了他祖母玛迦太后地位，因她造了可憎的偶像亚舍拉。亚撒砍下她的偶像，捣得粉碎，烧在汲沦溪边”</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创</a:t>
            </a:r>
            <a:r>
              <a:rPr lang="zh-CN" altLang="zh-CN" sz="2400" dirty="0">
                <a:solidFill>
                  <a:srgbClr val="FF0000"/>
                </a:solidFill>
                <a:latin typeface="华文细黑"/>
                <a:ea typeface="华文细黑"/>
                <a:cs typeface="华文细黑"/>
              </a:rPr>
              <a:t>1</a:t>
            </a:r>
            <a:r>
              <a:rPr lang="en-US" altLang="zh-CN" sz="2400" dirty="0">
                <a:solidFill>
                  <a:srgbClr val="FF0000"/>
                </a:solidFill>
                <a:latin typeface="华文细黑"/>
                <a:ea typeface="华文细黑"/>
                <a:cs typeface="华文细黑"/>
              </a:rPr>
              <a:t>5:2)</a:t>
            </a:r>
            <a:r>
              <a:rPr lang="zh-CN" altLang="en-US" sz="2400" dirty="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altLang="zh-CN" sz="2400" b="1" dirty="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罗以</a:t>
            </a:r>
            <a:r>
              <a:rPr lang="zh-CN" altLang="en-US" sz="2400" b="1" dirty="0" smtClean="0">
                <a:solidFill>
                  <a:srgbClr val="FF0000"/>
                </a:solidFill>
                <a:latin typeface="华文细黑"/>
                <a:ea typeface="华文细黑"/>
                <a:cs typeface="华文细黑"/>
              </a:rPr>
              <a:t>是提摩</a:t>
            </a:r>
            <a:r>
              <a:rPr lang="zh-CN" altLang="en-US" sz="2400" b="1" dirty="0">
                <a:solidFill>
                  <a:srgbClr val="FF0000"/>
                </a:solidFill>
                <a:latin typeface="华文细黑"/>
                <a:ea typeface="华文细黑"/>
                <a:cs typeface="华文细黑"/>
              </a:rPr>
              <a:t>太的祖母</a:t>
            </a:r>
            <a:r>
              <a:rPr lang="zh-CN" altLang="en-US" sz="2400" b="1"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想到你心里无伪之心，这信是先在你外祖母罗以和你母亲友尼基心里的，我深信也在你的心里</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（提后</a:t>
            </a:r>
            <a:r>
              <a:rPr lang="zh-CN" altLang="zh-CN" sz="2400" dirty="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:5</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zh-CN" altLang="en-US" sz="2400" b="1" dirty="0">
                <a:solidFill>
                  <a:srgbClr val="FF0000"/>
                </a:solidFill>
                <a:latin typeface="华文细黑"/>
                <a:ea typeface="华文细黑"/>
                <a:cs typeface="华文细黑"/>
              </a:rPr>
              <a:t>应用</a:t>
            </a:r>
            <a:r>
              <a:rPr lang="zh-TW" altLang="en-US" sz="2400" b="1"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祖母是爱的例子。 祖母对他们的孙子有很大的影响力。</a:t>
            </a:r>
            <a:endParaRPr lang="en-US" altLang="zh-TW" sz="2400" dirty="0" smtClean="0">
              <a:solidFill>
                <a:srgbClr val="FF0000"/>
              </a:solidFill>
              <a:latin typeface="华文细黑"/>
              <a:ea typeface="华文细黑"/>
              <a:cs typeface="华文细黑"/>
            </a:endParaRPr>
          </a:p>
          <a:p>
            <a:r>
              <a:rPr lang="en-US" sz="2400" b="1" dirty="0" smtClean="0">
                <a:latin typeface="Arial Narrow"/>
                <a:cs typeface="Arial Narrow"/>
              </a:rPr>
              <a:t>6</a:t>
            </a:r>
            <a:r>
              <a:rPr lang="en-US" sz="2400" b="1" dirty="0">
                <a:latin typeface="Arial Narrow"/>
                <a:cs typeface="Arial Narrow"/>
              </a:rPr>
              <a:t>. Grandmother </a:t>
            </a:r>
            <a:r>
              <a:rPr lang="en-US" sz="2400" dirty="0">
                <a:latin typeface="Arial Narrow"/>
                <a:cs typeface="Arial Narrow"/>
              </a:rPr>
              <a:t>means the mother of one’s father or mother.</a:t>
            </a:r>
          </a:p>
          <a:p>
            <a:r>
              <a:rPr lang="en-US" sz="2400" b="1" dirty="0">
                <a:latin typeface="Arial Narrow"/>
                <a:cs typeface="Arial Narrow"/>
              </a:rPr>
              <a:t>A. </a:t>
            </a:r>
            <a:r>
              <a:rPr lang="en-US" sz="2400" b="1" dirty="0" err="1">
                <a:latin typeface="Arial Narrow"/>
                <a:cs typeface="Arial Narrow"/>
              </a:rPr>
              <a:t>Maakah</a:t>
            </a:r>
            <a:r>
              <a:rPr lang="en-US" sz="2400" b="1" dirty="0">
                <a:latin typeface="Arial Narrow"/>
                <a:cs typeface="Arial Narrow"/>
              </a:rPr>
              <a:t> </a:t>
            </a:r>
            <a:r>
              <a:rPr lang="en-US" sz="2400" dirty="0">
                <a:latin typeface="Arial Narrow"/>
                <a:cs typeface="Arial Narrow"/>
              </a:rPr>
              <a:t>was a grandmother to </a:t>
            </a:r>
            <a:r>
              <a:rPr lang="en-US" sz="2400" dirty="0" err="1">
                <a:latin typeface="Arial Narrow"/>
                <a:cs typeface="Arial Narrow"/>
              </a:rPr>
              <a:t>Asa</a:t>
            </a:r>
            <a:r>
              <a:rPr lang="en-US" sz="2400" dirty="0">
                <a:latin typeface="Arial Narrow"/>
                <a:cs typeface="Arial Narrow"/>
              </a:rPr>
              <a:t>.</a:t>
            </a:r>
            <a:r>
              <a:rPr lang="en-US" sz="2400" b="1" dirty="0">
                <a:latin typeface="Arial Narrow"/>
                <a:cs typeface="Arial Narrow"/>
              </a:rPr>
              <a:t> </a:t>
            </a:r>
            <a:r>
              <a:rPr lang="en-US" sz="2400" dirty="0">
                <a:latin typeface="Arial Narrow"/>
                <a:cs typeface="Arial Narrow"/>
              </a:rPr>
              <a:t>“King </a:t>
            </a:r>
            <a:r>
              <a:rPr lang="en-US" sz="2400" dirty="0" err="1">
                <a:latin typeface="Arial Narrow"/>
                <a:cs typeface="Arial Narrow"/>
              </a:rPr>
              <a:t>Asa</a:t>
            </a:r>
            <a:r>
              <a:rPr lang="en-US" sz="2400" dirty="0">
                <a:latin typeface="Arial Narrow"/>
                <a:cs typeface="Arial Narrow"/>
              </a:rPr>
              <a:t> also </a:t>
            </a:r>
            <a:r>
              <a:rPr lang="en-US" sz="2400" dirty="0" smtClean="0">
                <a:latin typeface="Arial Narrow"/>
                <a:cs typeface="Arial Narrow"/>
              </a:rPr>
              <a:t>deposed his</a:t>
            </a:r>
            <a:r>
              <a:rPr lang="en-US" sz="2400" dirty="0">
                <a:latin typeface="Arial Narrow"/>
                <a:cs typeface="Arial Narrow"/>
              </a:rPr>
              <a:t> </a:t>
            </a:r>
            <a:r>
              <a:rPr lang="en-US" sz="2400" dirty="0" smtClean="0">
                <a:latin typeface="Arial Narrow"/>
                <a:cs typeface="Arial Narrow"/>
              </a:rPr>
              <a:t>grand-mother</a:t>
            </a:r>
            <a:r>
              <a:rPr lang="en-US" sz="2400" dirty="0">
                <a:latin typeface="Arial Narrow"/>
                <a:cs typeface="Arial Narrow"/>
              </a:rPr>
              <a:t> </a:t>
            </a:r>
            <a:r>
              <a:rPr lang="en-US" sz="2400" dirty="0" err="1">
                <a:latin typeface="Arial Narrow"/>
                <a:cs typeface="Arial Narrow"/>
              </a:rPr>
              <a:t>Maakah</a:t>
            </a:r>
            <a:r>
              <a:rPr lang="en-US" sz="2400" dirty="0">
                <a:latin typeface="Arial Narrow"/>
                <a:cs typeface="Arial Narrow"/>
              </a:rPr>
              <a:t> from her position as queen </a:t>
            </a:r>
            <a:r>
              <a:rPr lang="en-US" sz="2400" dirty="0" err="1">
                <a:latin typeface="Arial Narrow"/>
                <a:cs typeface="Arial Narrow"/>
              </a:rPr>
              <a:t>mother,because</a:t>
            </a:r>
            <a:r>
              <a:rPr lang="en-US" sz="2400" dirty="0">
                <a:latin typeface="Arial Narrow"/>
                <a:cs typeface="Arial Narrow"/>
              </a:rPr>
              <a:t> she had made a repulsive image for the worship of </a:t>
            </a:r>
            <a:r>
              <a:rPr lang="en-US" sz="2400" dirty="0" err="1">
                <a:latin typeface="Arial Narrow"/>
                <a:cs typeface="Arial Narrow"/>
              </a:rPr>
              <a:t>Asherah</a:t>
            </a:r>
            <a:r>
              <a:rPr lang="en-US" sz="2400" dirty="0">
                <a:latin typeface="Arial Narrow"/>
                <a:cs typeface="Arial Narrow"/>
              </a:rPr>
              <a:t>. </a:t>
            </a:r>
            <a:r>
              <a:rPr lang="en-US" sz="2400" dirty="0" err="1">
                <a:latin typeface="Arial Narrow"/>
                <a:cs typeface="Arial Narrow"/>
              </a:rPr>
              <a:t>Asa</a:t>
            </a:r>
            <a:r>
              <a:rPr lang="en-US" sz="2400" dirty="0">
                <a:latin typeface="Arial Narrow"/>
                <a:cs typeface="Arial Narrow"/>
              </a:rPr>
              <a:t> cut it down, broke it up and burned it in the </a:t>
            </a:r>
            <a:r>
              <a:rPr lang="en-US" sz="2400" dirty="0" err="1">
                <a:latin typeface="Arial Narrow"/>
                <a:cs typeface="Arial Narrow"/>
              </a:rPr>
              <a:t>Kidron</a:t>
            </a:r>
            <a:r>
              <a:rPr lang="en-US" sz="2400" dirty="0">
                <a:latin typeface="Arial Narrow"/>
                <a:cs typeface="Arial Narrow"/>
              </a:rPr>
              <a:t> Valley”(2Chron.15:16).</a:t>
            </a:r>
          </a:p>
          <a:p>
            <a:r>
              <a:rPr lang="en-US" sz="2400" b="1" dirty="0">
                <a:latin typeface="Arial Narrow"/>
                <a:cs typeface="Arial Narrow"/>
              </a:rPr>
              <a:t>B. Lois</a:t>
            </a:r>
            <a:r>
              <a:rPr lang="en-US" sz="2400" dirty="0">
                <a:latin typeface="Arial Narrow"/>
                <a:cs typeface="Arial Narrow"/>
              </a:rPr>
              <a:t> was a grandmother to Timothy. “I am reminded of your sincere faith, which first lived in your grandmother Lois and in your mother Eunice and, I am persuaded, now lives in you also”(2Tim.1:5).</a:t>
            </a:r>
          </a:p>
          <a:p>
            <a:r>
              <a:rPr lang="en-US" sz="2400" b="1" dirty="0">
                <a:latin typeface="Arial Narrow"/>
                <a:cs typeface="Arial Narrow"/>
              </a:rPr>
              <a:t>Application:</a:t>
            </a:r>
            <a:r>
              <a:rPr lang="en-US" sz="2400" dirty="0">
                <a:latin typeface="Arial Narrow"/>
                <a:cs typeface="Arial Narrow"/>
              </a:rPr>
              <a:t> Grandmother is an example of love. Grandmothers have an </a:t>
            </a:r>
            <a:r>
              <a:rPr lang="en-US" sz="2400" dirty="0" smtClean="0">
                <a:latin typeface="Arial Narrow"/>
                <a:cs typeface="Arial Narrow"/>
              </a:rPr>
              <a:t>grand influence </a:t>
            </a:r>
            <a:r>
              <a:rPr lang="en-US" sz="2400" dirty="0">
                <a:latin typeface="Arial Narrow"/>
                <a:cs typeface="Arial Narrow"/>
              </a:rPr>
              <a:t>on their grandchildren.</a:t>
            </a:r>
          </a:p>
        </p:txBody>
      </p:sp>
    </p:spTree>
    <p:extLst>
      <p:ext uri="{BB962C8B-B14F-4D97-AF65-F5344CB8AC3E}">
        <p14:creationId xmlns:p14="http://schemas.microsoft.com/office/powerpoint/2010/main" val="18378444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6615</TotalTime>
  <Words>1693</Words>
  <Application>Microsoft Macintosh PowerPoint</Application>
  <PresentationFormat>On-screen Show (4:3)</PresentationFormat>
  <Paragraphs>86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73</cp:revision>
  <dcterms:created xsi:type="dcterms:W3CDTF">2016-02-20T15:31:12Z</dcterms:created>
  <dcterms:modified xsi:type="dcterms:W3CDTF">2017-05-03T22:02:38Z</dcterms:modified>
</cp:coreProperties>
</file>