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67" r:id="rId3"/>
    <p:sldId id="259" r:id="rId4"/>
    <p:sldId id="263" r:id="rId5"/>
    <p:sldId id="260" r:id="rId6"/>
    <p:sldId id="264" r:id="rId7"/>
    <p:sldId id="265" r:id="rId8"/>
    <p:sldId id="269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71F51-BE6E-164B-9EFF-8786BAC380AF}" type="datetimeFigureOut">
              <a:rPr lang="en-US" smtClean="0"/>
              <a:t>1/23/16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25001-2DF1-D042-99EC-73EA0B711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9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8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2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6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2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7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2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0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292E0-37D3-A14C-827D-0786ED41B778}" type="datetimeFigureOut">
              <a:rPr lang="en-US" smtClean="0"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7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3487" y="1939203"/>
            <a:ext cx="1287283" cy="2608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8" name="Rectangle 7"/>
          <p:cNvSpPr/>
          <p:nvPr/>
        </p:nvSpPr>
        <p:spPr>
          <a:xfrm>
            <a:off x="-56028" y="314910"/>
            <a:ext cx="9375110" cy="655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"/>
                <a:cs typeface="Times"/>
              </a:rPr>
              <a:t>1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The words of Nehemiah son of </a:t>
            </a:r>
            <a:r>
              <a:rPr lang="en-US" sz="2800" dirty="0" err="1" smtClean="0">
                <a:solidFill>
                  <a:srgbClr val="0000FF"/>
                </a:solidFill>
                <a:latin typeface="Times"/>
                <a:cs typeface="Times"/>
              </a:rPr>
              <a:t>Hakaliah:In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the month of Kislev in the twentieth </a:t>
            </a:r>
            <a:r>
              <a:rPr lang="en-US" sz="2800" dirty="0" err="1">
                <a:solidFill>
                  <a:srgbClr val="0000FF"/>
                </a:solidFill>
                <a:latin typeface="Times"/>
                <a:cs typeface="Times"/>
              </a:rPr>
              <a:t>year</a:t>
            </a:r>
            <a:r>
              <a:rPr lang="en-US" sz="2800" dirty="0" err="1" smtClean="0">
                <a:solidFill>
                  <a:srgbClr val="0000FF"/>
                </a:solidFill>
                <a:latin typeface="Times"/>
                <a:cs typeface="Times"/>
              </a:rPr>
              <a:t>,while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I was in the citadel of Susa, </a:t>
            </a:r>
            <a:r>
              <a:rPr lang="en-US" sz="2800" b="1" dirty="0">
                <a:solidFill>
                  <a:srgbClr val="0000FF"/>
                </a:solidFill>
                <a:latin typeface="Times"/>
                <a:cs typeface="Times"/>
              </a:rPr>
              <a:t>2 </a:t>
            </a:r>
            <a:r>
              <a:rPr lang="en-US" sz="2800" dirty="0" err="1" smtClean="0">
                <a:solidFill>
                  <a:srgbClr val="0000FF"/>
                </a:solidFill>
                <a:latin typeface="Times"/>
                <a:cs typeface="Times"/>
              </a:rPr>
              <a:t>Hanani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one of my brothers, came from Judah with some other men, and I questioned them about the Jewish remnant that had survived the exile, and also about Jerusalem. </a:t>
            </a:r>
            <a:r>
              <a:rPr lang="en-US" sz="2800" b="1" dirty="0">
                <a:solidFill>
                  <a:srgbClr val="0000FF"/>
                </a:solidFill>
                <a:latin typeface="Times"/>
                <a:cs typeface="Times"/>
              </a:rPr>
              <a:t>3 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They said to </a:t>
            </a:r>
            <a:r>
              <a:rPr lang="en-US" sz="2800" dirty="0" err="1">
                <a:solidFill>
                  <a:srgbClr val="0000FF"/>
                </a:solidFill>
                <a:latin typeface="Times"/>
                <a:cs typeface="Times"/>
              </a:rPr>
              <a:t>me</a:t>
            </a:r>
            <a:r>
              <a:rPr lang="en-US" sz="2800" dirty="0" err="1" smtClean="0">
                <a:solidFill>
                  <a:srgbClr val="0000FF"/>
                </a:solidFill>
                <a:latin typeface="Times"/>
                <a:cs typeface="Times"/>
              </a:rPr>
              <a:t>,“</a:t>
            </a:r>
            <a:r>
              <a:rPr lang="en-US" sz="2800" dirty="0" err="1">
                <a:solidFill>
                  <a:srgbClr val="0000FF"/>
                </a:solidFill>
                <a:latin typeface="Times"/>
                <a:cs typeface="Times"/>
              </a:rPr>
              <a:t>Those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 who 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survived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the exile and are back in the province are in great trouble and </a:t>
            </a:r>
            <a:r>
              <a:rPr lang="en-US" sz="2800" dirty="0" err="1" smtClean="0">
                <a:solidFill>
                  <a:srgbClr val="0000FF"/>
                </a:solidFill>
                <a:latin typeface="Times"/>
                <a:cs typeface="Times"/>
              </a:rPr>
              <a:t>disgrace.The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wall of Jerusalem is broken </a:t>
            </a:r>
            <a:r>
              <a:rPr lang="en-US" sz="2800" dirty="0" err="1">
                <a:solidFill>
                  <a:srgbClr val="0000FF"/>
                </a:solidFill>
                <a:latin typeface="Times"/>
                <a:cs typeface="Times"/>
              </a:rPr>
              <a:t>down</a:t>
            </a:r>
            <a:r>
              <a:rPr lang="en-US" sz="2800" dirty="0" err="1" smtClean="0">
                <a:solidFill>
                  <a:srgbClr val="0000FF"/>
                </a:solidFill>
                <a:latin typeface="Times"/>
                <a:cs typeface="Times"/>
              </a:rPr>
              <a:t>,and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its gates have been burned with fire.” </a:t>
            </a:r>
            <a:r>
              <a:rPr lang="en-US" sz="2800" b="1" dirty="0">
                <a:solidFill>
                  <a:srgbClr val="0000FF"/>
                </a:solidFill>
                <a:latin typeface="Times"/>
                <a:cs typeface="Times"/>
              </a:rPr>
              <a:t>4 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When I heard these things, I sat down and </a:t>
            </a:r>
            <a:r>
              <a:rPr lang="en-US" sz="2800" dirty="0" err="1" smtClean="0">
                <a:solidFill>
                  <a:srgbClr val="0000FF"/>
                </a:solidFill>
                <a:latin typeface="Times"/>
                <a:cs typeface="Times"/>
              </a:rPr>
              <a:t>wept.For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some days I mourned and fasted and prayed before the God of 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heaven. </a:t>
            </a:r>
            <a:r>
              <a:rPr lang="en-US" sz="2800" b="1" dirty="0" smtClean="0">
                <a:solidFill>
                  <a:srgbClr val="0000FF"/>
                </a:solidFill>
                <a:latin typeface="Times"/>
                <a:cs typeface="Times"/>
              </a:rPr>
              <a:t>5</a:t>
            </a:r>
            <a:r>
              <a:rPr lang="en-US" sz="2800" b="1" dirty="0">
                <a:solidFill>
                  <a:srgbClr val="0000FF"/>
                </a:solidFill>
                <a:latin typeface="Times"/>
                <a:cs typeface="Times"/>
              </a:rPr>
              <a:t> 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Then I </a:t>
            </a:r>
            <a:r>
              <a:rPr lang="en-US" sz="2800" dirty="0" err="1">
                <a:solidFill>
                  <a:srgbClr val="0000FF"/>
                </a:solidFill>
                <a:latin typeface="Times"/>
                <a:cs typeface="Times"/>
              </a:rPr>
              <a:t>said</a:t>
            </a:r>
            <a:r>
              <a:rPr lang="en-US" sz="2800" dirty="0" err="1" smtClean="0">
                <a:solidFill>
                  <a:srgbClr val="0000FF"/>
                </a:solidFill>
                <a:latin typeface="Times"/>
                <a:cs typeface="Times"/>
              </a:rPr>
              <a:t>:“</a:t>
            </a:r>
            <a:r>
              <a:rPr lang="en-US" sz="2800" dirty="0" err="1">
                <a:solidFill>
                  <a:srgbClr val="0000FF"/>
                </a:solidFill>
                <a:latin typeface="Times"/>
                <a:cs typeface="Times"/>
              </a:rPr>
              <a:t>Lord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, the God of heaven, the great and awesome God, who keeps his 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covenant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of love with those who love him and keep his commandments, </a:t>
            </a:r>
            <a:r>
              <a:rPr lang="en-US" sz="2800" b="1" dirty="0">
                <a:solidFill>
                  <a:srgbClr val="0000FF"/>
                </a:solidFill>
                <a:latin typeface="Times"/>
                <a:cs typeface="Times"/>
              </a:rPr>
              <a:t>6 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let your ear be 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attentive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and your eyes open to hear the prayer your servant is praying before you day and night for your servants, the people of Israel. 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I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9487" y="-117492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(1)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574" y="-8014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"/>
                <a:cs typeface="Times"/>
              </a:rPr>
              <a:t>Pastor Gary Hart	January 24,2016 </a:t>
            </a:r>
            <a:r>
              <a:rPr lang="en-US" sz="2800" b="1" dirty="0" smtClean="0">
                <a:solidFill>
                  <a:srgbClr val="0000FF"/>
                </a:solidFill>
                <a:latin typeface="Times"/>
                <a:cs typeface="Times"/>
              </a:rPr>
              <a:t>Text:Nehemiah1:1-11</a:t>
            </a:r>
            <a:endParaRPr lang="en-US" sz="28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6198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86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3487" y="1939203"/>
            <a:ext cx="1287283" cy="2608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8" name="Rectangle 7"/>
          <p:cNvSpPr/>
          <p:nvPr/>
        </p:nvSpPr>
        <p:spPr>
          <a:xfrm>
            <a:off x="-56028" y="-114592"/>
            <a:ext cx="937511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confess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the sins we Israelites, including myself and my father’s family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, have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committed against you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.</a:t>
            </a:r>
            <a:r>
              <a:rPr lang="en-US" sz="2800" b="1" dirty="0" smtClean="0">
                <a:solidFill>
                  <a:srgbClr val="0000FF"/>
                </a:solidFill>
                <a:latin typeface="Times"/>
                <a:cs typeface="Times"/>
              </a:rPr>
              <a:t>7</a:t>
            </a:r>
            <a:r>
              <a:rPr lang="en-US" sz="2800" b="1" dirty="0">
                <a:solidFill>
                  <a:srgbClr val="0000FF"/>
                </a:solidFill>
                <a:latin typeface="Times"/>
                <a:cs typeface="Times"/>
              </a:rPr>
              <a:t> 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We have acted very 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wickedly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toward you. We have not obeyed the commands, decrees and laws you gave your 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servant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Moses. </a:t>
            </a:r>
            <a:r>
              <a:rPr lang="en-US" sz="2800" b="1" dirty="0">
                <a:solidFill>
                  <a:srgbClr val="0000FF"/>
                </a:solidFill>
                <a:latin typeface="Times"/>
                <a:cs typeface="Times"/>
              </a:rPr>
              <a:t>8 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“Remember the instruction you gave your servant Moses, saying, ‘If you are unfaithful, I will scatter you among the nations, </a:t>
            </a:r>
            <a:r>
              <a:rPr lang="en-US" sz="2800" b="1" dirty="0">
                <a:solidFill>
                  <a:srgbClr val="0000FF"/>
                </a:solidFill>
                <a:latin typeface="Times"/>
                <a:cs typeface="Times"/>
              </a:rPr>
              <a:t>9 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but if you return to me and obey my commands, then even if your exiled people are at the farthest horizon, I will gather them from there and bring them to the place I have chosen as a dwelling for my Name.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’ </a:t>
            </a:r>
            <a:r>
              <a:rPr lang="en-US" sz="2800" b="1" dirty="0" smtClean="0">
                <a:solidFill>
                  <a:srgbClr val="0000FF"/>
                </a:solidFill>
                <a:latin typeface="Times"/>
                <a:cs typeface="Times"/>
              </a:rPr>
              <a:t>10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“They are your servants and your people, whom you redeemed by your great strength and your mighty hand. </a:t>
            </a:r>
            <a:r>
              <a:rPr lang="en-US" sz="2800" b="1" dirty="0">
                <a:solidFill>
                  <a:srgbClr val="0000FF"/>
                </a:solidFill>
                <a:latin typeface="Times"/>
                <a:cs typeface="Times"/>
              </a:rPr>
              <a:t>11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Lord, let your ear be attentive to the prayer of this your servant and to the prayer of your servants who delight in revering your name. Give your servant 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success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today by granting him favor in the presence of this man.</a:t>
            </a:r>
            <a:r>
              <a:rPr lang="en-US" sz="2800" dirty="0" smtClean="0">
                <a:solidFill>
                  <a:srgbClr val="0000FF"/>
                </a:solidFill>
                <a:latin typeface="Times"/>
                <a:cs typeface="Times"/>
              </a:rPr>
              <a:t>” I </a:t>
            </a:r>
            <a:r>
              <a:rPr lang="en-US" sz="2800" dirty="0">
                <a:solidFill>
                  <a:srgbClr val="0000FF"/>
                </a:solidFill>
                <a:latin typeface="Times"/>
                <a:cs typeface="Times"/>
              </a:rPr>
              <a:t>was cupbearer to the king. (Nehemiah 1:1-11)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09487" y="6334780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(2)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8251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4792" y="43925"/>
            <a:ext cx="91440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"/>
                <a:cs typeface="Times"/>
              </a:rPr>
              <a:t>Sermon Title:</a:t>
            </a:r>
            <a:r>
              <a:rPr lang="en-US" sz="2800" dirty="0">
                <a:latin typeface="Times"/>
                <a:cs typeface="Time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"/>
                <a:cs typeface="Times"/>
              </a:rPr>
              <a:t>“A vision is born.” </a:t>
            </a:r>
            <a:r>
              <a:rPr lang="en-US" sz="2800" b="1" dirty="0" smtClean="0">
                <a:latin typeface="Times"/>
                <a:cs typeface="Times"/>
              </a:rPr>
              <a:t>Intro</a:t>
            </a:r>
            <a:r>
              <a:rPr lang="en-US" sz="2800" b="1" dirty="0">
                <a:latin typeface="Times"/>
                <a:cs typeface="Times"/>
              </a:rPr>
              <a:t>:</a:t>
            </a:r>
            <a:r>
              <a:rPr lang="en-US" sz="2800" dirty="0">
                <a:latin typeface="Times"/>
                <a:cs typeface="Time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"/>
                <a:cs typeface="Times"/>
              </a:rPr>
              <a:t>What is a vision? </a:t>
            </a:r>
            <a:r>
              <a:rPr lang="en-US" sz="2800" dirty="0">
                <a:latin typeface="Times"/>
                <a:cs typeface="Times"/>
              </a:rPr>
              <a:t>Helen Keller said, “The only thing worse than </a:t>
            </a:r>
            <a:r>
              <a:rPr lang="en-US" sz="2800" dirty="0" smtClean="0">
                <a:latin typeface="Times"/>
                <a:cs typeface="Times"/>
              </a:rPr>
              <a:t>having </a:t>
            </a:r>
            <a:r>
              <a:rPr lang="en-US" sz="2800" dirty="0">
                <a:latin typeface="Times"/>
                <a:cs typeface="Times"/>
              </a:rPr>
              <a:t>no sight is to have sight but no vision.” Nehemiah was a regular guy (not a king, priest, or prophet) who </a:t>
            </a:r>
            <a:r>
              <a:rPr lang="en-US" sz="2800" dirty="0" smtClean="0">
                <a:latin typeface="Times"/>
                <a:cs typeface="Times"/>
              </a:rPr>
              <a:t>had </a:t>
            </a:r>
            <a:r>
              <a:rPr lang="en-US" sz="2800" dirty="0">
                <a:latin typeface="Times"/>
                <a:cs typeface="Times"/>
              </a:rPr>
              <a:t>a divine </a:t>
            </a:r>
            <a:r>
              <a:rPr lang="en-US" sz="2800" dirty="0" smtClean="0">
                <a:latin typeface="Times"/>
                <a:cs typeface="Times"/>
              </a:rPr>
              <a:t>vision </a:t>
            </a:r>
            <a:r>
              <a:rPr lang="en-US" sz="2800" dirty="0">
                <a:latin typeface="Times"/>
                <a:cs typeface="Times"/>
              </a:rPr>
              <a:t>of what could and should be. Nehemiah’s name means, “Yahweh has comforted.” Because God’s vision is born in Nehemiah’s </a:t>
            </a:r>
            <a:r>
              <a:rPr lang="en-US" sz="2800" dirty="0" smtClean="0">
                <a:latin typeface="Times"/>
                <a:cs typeface="Times"/>
              </a:rPr>
              <a:t>heart many </a:t>
            </a:r>
            <a:r>
              <a:rPr lang="en-US" sz="2800" dirty="0">
                <a:latin typeface="Times"/>
                <a:cs typeface="Times"/>
              </a:rPr>
              <a:t>who </a:t>
            </a:r>
            <a:r>
              <a:rPr lang="en-US" sz="2800" dirty="0" smtClean="0">
                <a:latin typeface="Times"/>
                <a:cs typeface="Times"/>
              </a:rPr>
              <a:t>were </a:t>
            </a:r>
            <a:r>
              <a:rPr lang="en-US" sz="2800" dirty="0">
                <a:latin typeface="Times"/>
                <a:cs typeface="Times"/>
              </a:rPr>
              <a:t>troubled would receive comfort.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01785" y="6350530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(3)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5278" y="3003077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"/>
                <a:cs typeface="Times"/>
              </a:rPr>
              <a:t>1. The News</a:t>
            </a:r>
            <a:r>
              <a:rPr lang="en-US" sz="2800" dirty="0">
                <a:solidFill>
                  <a:srgbClr val="FF0000"/>
                </a:solidFill>
                <a:latin typeface="Times"/>
                <a:cs typeface="Times"/>
              </a:rPr>
              <a:t> </a:t>
            </a:r>
            <a:r>
              <a:rPr lang="en-US" sz="2800" dirty="0">
                <a:latin typeface="Times"/>
                <a:cs typeface="Times"/>
              </a:rPr>
              <a:t>about the Jewish remnant and also about Jerusalem (1:1-3). Some good news and some bad news, what do you want to hear first</a:t>
            </a:r>
            <a:r>
              <a:rPr lang="en-US" sz="2800" dirty="0" smtClean="0">
                <a:latin typeface="Times"/>
                <a:cs typeface="Times"/>
              </a:rPr>
              <a:t>?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4792" y="425921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"/>
                <a:cs typeface="Times"/>
              </a:rPr>
              <a:t>A. Good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"/>
                <a:cs typeface="Times"/>
              </a:rPr>
              <a:t>News: </a:t>
            </a:r>
            <a:r>
              <a:rPr lang="en-US" sz="2800" dirty="0">
                <a:latin typeface="Times"/>
                <a:cs typeface="Times"/>
              </a:rPr>
              <a:t>The Jewish remnant is surviving </a:t>
            </a:r>
            <a:endParaRPr lang="en-US" sz="2800" dirty="0" smtClean="0">
              <a:latin typeface="Times"/>
              <a:cs typeface="Times"/>
            </a:endParaRPr>
          </a:p>
          <a:p>
            <a:r>
              <a:rPr lang="en-US" sz="2800" dirty="0" smtClean="0">
                <a:latin typeface="Times"/>
                <a:cs typeface="Times"/>
              </a:rPr>
              <a:t>in </a:t>
            </a:r>
            <a:r>
              <a:rPr lang="en-US" sz="2800" dirty="0">
                <a:latin typeface="Times"/>
                <a:cs typeface="Times"/>
              </a:rPr>
              <a:t>Jerusalem. They are survivors! They are alive</a:t>
            </a:r>
            <a:r>
              <a:rPr lang="en-US" sz="2800" dirty="0" smtClean="0">
                <a:latin typeface="Times"/>
                <a:cs typeface="Times"/>
              </a:rPr>
              <a:t>!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5278" y="508363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"/>
                <a:cs typeface="Times"/>
              </a:rPr>
              <a:t>B. Bad News: </a:t>
            </a:r>
            <a:r>
              <a:rPr lang="en-US" sz="2800" dirty="0">
                <a:latin typeface="Times"/>
                <a:cs typeface="Times"/>
              </a:rPr>
              <a:t>They are in great trouble and </a:t>
            </a:r>
            <a:endParaRPr lang="en-US" sz="2800" dirty="0" smtClean="0">
              <a:latin typeface="Times"/>
              <a:cs typeface="Times"/>
            </a:endParaRPr>
          </a:p>
          <a:p>
            <a:r>
              <a:rPr lang="en-US" sz="2800" dirty="0" smtClean="0">
                <a:latin typeface="Times"/>
                <a:cs typeface="Times"/>
              </a:rPr>
              <a:t>disgrace</a:t>
            </a:r>
            <a:r>
              <a:rPr lang="en-US" sz="2800" dirty="0">
                <a:latin typeface="Times"/>
                <a:cs typeface="Times"/>
              </a:rPr>
              <a:t>. The wall of Jerusalem is broken down, and its gates have been burned with </a:t>
            </a:r>
            <a:r>
              <a:rPr lang="en-US" sz="2800" dirty="0" err="1">
                <a:latin typeface="Times"/>
                <a:cs typeface="Times"/>
              </a:rPr>
              <a:t>fire.They</a:t>
            </a:r>
            <a:r>
              <a:rPr lang="en-US" sz="2800" dirty="0">
                <a:latin typeface="Times"/>
                <a:cs typeface="Times"/>
              </a:rPr>
              <a:t> are not thriving, but in great trouble! They are dying! It was bad, but now it’s worse?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35278" y="532011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"/>
              <a:cs typeface="Time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05" y="3910389"/>
            <a:ext cx="1694515" cy="16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5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4792" y="4392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"/>
                <a:cs typeface="Times"/>
              </a:rPr>
              <a:t>2. The Responses</a:t>
            </a:r>
            <a:r>
              <a:rPr lang="en-US" sz="2800" dirty="0">
                <a:solidFill>
                  <a:srgbClr val="FF0000"/>
                </a:solidFill>
                <a:latin typeface="Times"/>
                <a:cs typeface="Times"/>
              </a:rPr>
              <a:t> </a:t>
            </a:r>
            <a:r>
              <a:rPr lang="en-US" sz="2800" dirty="0">
                <a:latin typeface="Times"/>
                <a:cs typeface="Times"/>
              </a:rPr>
              <a:t>to the bad news. What are different responses to the situation</a:t>
            </a:r>
            <a:r>
              <a:rPr lang="en-US" sz="2800" dirty="0" smtClean="0">
                <a:latin typeface="Times"/>
                <a:cs typeface="Times"/>
              </a:rPr>
              <a:t>?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2238" y="6201138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(4)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26" y="14328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B. </a:t>
            </a:r>
            <a:r>
              <a:rPr lang="en-US" sz="2800" dirty="0" smtClean="0">
                <a:latin typeface="Times"/>
                <a:cs typeface="Times"/>
              </a:rPr>
              <a:t>“What </a:t>
            </a:r>
            <a:r>
              <a:rPr lang="en-US" sz="2800" dirty="0">
                <a:latin typeface="Times"/>
                <a:cs typeface="Times"/>
              </a:rPr>
              <a:t>about me? I care a little, but </a:t>
            </a:r>
            <a:r>
              <a:rPr lang="en-US" sz="2800" dirty="0" smtClean="0">
                <a:latin typeface="Times"/>
                <a:cs typeface="Times"/>
              </a:rPr>
              <a:t>have too </a:t>
            </a:r>
            <a:r>
              <a:rPr lang="en-US" sz="2800" dirty="0">
                <a:latin typeface="Times"/>
                <a:cs typeface="Times"/>
              </a:rPr>
              <a:t>many troubles. Don’t bother </a:t>
            </a:r>
            <a:r>
              <a:rPr lang="en-US" sz="2800" dirty="0" smtClean="0">
                <a:latin typeface="Times"/>
                <a:cs typeface="Times"/>
              </a:rPr>
              <a:t>me” (other </a:t>
            </a:r>
            <a:r>
              <a:rPr lang="en-US" sz="2800" dirty="0">
                <a:latin typeface="Times"/>
                <a:cs typeface="Times"/>
              </a:rPr>
              <a:t>concerns).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9850" y="2386955"/>
            <a:ext cx="9162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C. </a:t>
            </a:r>
            <a:r>
              <a:rPr lang="en-US" sz="2800" dirty="0" smtClean="0">
                <a:latin typeface="Times"/>
                <a:cs typeface="Times"/>
              </a:rPr>
              <a:t>“What </a:t>
            </a:r>
            <a:r>
              <a:rPr lang="en-US" sz="2800" dirty="0">
                <a:latin typeface="Times"/>
                <a:cs typeface="Times"/>
              </a:rPr>
              <a:t>can I do? I care and want to do something about it. I am </a:t>
            </a:r>
            <a:r>
              <a:rPr lang="en-US" sz="2800" dirty="0" smtClean="0">
                <a:latin typeface="Times"/>
                <a:cs typeface="Times"/>
              </a:rPr>
              <a:t>concerned” </a:t>
            </a:r>
            <a:r>
              <a:rPr lang="en-US" sz="2800" dirty="0">
                <a:latin typeface="Times"/>
                <a:cs typeface="Times"/>
              </a:rPr>
              <a:t>(I have a burden).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31" y="3341062"/>
            <a:ext cx="5526137" cy="355054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826" y="92986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A. </a:t>
            </a:r>
            <a:r>
              <a:rPr lang="en-US" sz="2800" dirty="0" smtClean="0">
                <a:latin typeface="Times"/>
                <a:cs typeface="Times"/>
              </a:rPr>
              <a:t>“So </a:t>
            </a:r>
            <a:r>
              <a:rPr lang="en-US" sz="2800" dirty="0">
                <a:latin typeface="Times"/>
                <a:cs typeface="Times"/>
              </a:rPr>
              <a:t>what? Ask me if I care? I don’t </a:t>
            </a:r>
            <a:r>
              <a:rPr lang="en-US" sz="2800" dirty="0" smtClean="0">
                <a:latin typeface="Times"/>
                <a:cs typeface="Times"/>
              </a:rPr>
              <a:t>care” (indifferent</a:t>
            </a:r>
            <a:r>
              <a:rPr lang="en-US" sz="2800" dirty="0">
                <a:latin typeface="Times"/>
                <a:cs typeface="Times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56734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4792" y="4392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"/>
                <a:cs typeface="Times"/>
              </a:rPr>
              <a:t>3. The Vision is born.</a:t>
            </a:r>
            <a:r>
              <a:rPr lang="en-US" sz="2800" dirty="0">
                <a:solidFill>
                  <a:srgbClr val="FF0000"/>
                </a:solidFill>
                <a:latin typeface="Times"/>
                <a:cs typeface="Times"/>
              </a:rPr>
              <a:t> </a:t>
            </a:r>
            <a:r>
              <a:rPr lang="en-US" sz="2800" dirty="0">
                <a:latin typeface="Times"/>
                <a:cs typeface="Times"/>
              </a:rPr>
              <a:t>Where does a vision come from and how does it </a:t>
            </a:r>
            <a:r>
              <a:rPr lang="en-US" sz="2800" dirty="0" smtClean="0">
                <a:latin typeface="Times"/>
                <a:cs typeface="Times"/>
              </a:rPr>
              <a:t>grow?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8595" y="6211669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(5)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4721" y="92553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A. A vision begins as a burden (a concern for others). It gets your attention to think about it. </a:t>
            </a:r>
            <a:r>
              <a:rPr lang="en-US" sz="2800" dirty="0" smtClean="0">
                <a:latin typeface="Times"/>
                <a:cs typeface="Times"/>
              </a:rPr>
              <a:t>“He </a:t>
            </a:r>
            <a:r>
              <a:rPr lang="en-US" sz="2800" dirty="0">
                <a:latin typeface="Times"/>
                <a:cs typeface="Times"/>
              </a:rPr>
              <a:t>sat down</a:t>
            </a:r>
            <a:r>
              <a:rPr lang="en-US" sz="2800" dirty="0" smtClean="0">
                <a:latin typeface="Times"/>
                <a:cs typeface="Times"/>
              </a:rPr>
              <a:t>.”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0224" y="1822626"/>
            <a:ext cx="9687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B. A vision breaks your heart </a:t>
            </a:r>
            <a:r>
              <a:rPr lang="en-US" sz="2800" dirty="0" smtClean="0">
                <a:latin typeface="Times"/>
                <a:cs typeface="Times"/>
              </a:rPr>
              <a:t>(feelings </a:t>
            </a:r>
            <a:r>
              <a:rPr lang="en-US" sz="2800" dirty="0">
                <a:latin typeface="Times"/>
                <a:cs typeface="Times"/>
              </a:rPr>
              <a:t>are moved by God). It comes from God. </a:t>
            </a:r>
            <a:r>
              <a:rPr lang="en-US" sz="2800" dirty="0" smtClean="0">
                <a:latin typeface="Times"/>
                <a:cs typeface="Times"/>
              </a:rPr>
              <a:t>“He </a:t>
            </a:r>
            <a:r>
              <a:rPr lang="en-US" sz="2800" dirty="0">
                <a:latin typeface="Times"/>
                <a:cs typeface="Times"/>
              </a:rPr>
              <a:t>wept</a:t>
            </a:r>
            <a:r>
              <a:rPr lang="en-US" sz="2800" dirty="0" smtClean="0">
                <a:latin typeface="Times"/>
                <a:cs typeface="Times"/>
              </a:rPr>
              <a:t>.”  </a:t>
            </a:r>
            <a:endParaRPr lang="en-US" sz="2800" dirty="0">
              <a:latin typeface="Times"/>
              <a:cs typeface="Time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795" y="3047999"/>
            <a:ext cx="3349835" cy="3182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1" y="2776732"/>
            <a:ext cx="5642273" cy="40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4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4792" y="4392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"/>
                <a:cs typeface="Times"/>
              </a:rPr>
              <a:t>C. A vision waits upon God</a:t>
            </a:r>
            <a:r>
              <a:rPr lang="en-US" sz="2800" dirty="0">
                <a:latin typeface="Times"/>
                <a:cs typeface="Times"/>
              </a:rPr>
              <a:t>. It requires patience. </a:t>
            </a:r>
            <a:r>
              <a:rPr lang="en-US" sz="2800" dirty="0" smtClean="0">
                <a:latin typeface="Times"/>
                <a:cs typeface="Times"/>
              </a:rPr>
              <a:t>Here am I Lord send me. What would you have me to do?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3091" y="6343518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(6)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49494" y="811162"/>
            <a:ext cx="9672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(1) He </a:t>
            </a:r>
            <a:r>
              <a:rPr lang="en-US" sz="2800" dirty="0" smtClean="0">
                <a:latin typeface="Times"/>
                <a:cs typeface="Times"/>
              </a:rPr>
              <a:t>mourned. (</a:t>
            </a:r>
            <a:r>
              <a:rPr lang="en-US" sz="2800" dirty="0">
                <a:latin typeface="Times"/>
                <a:cs typeface="Times"/>
              </a:rPr>
              <a:t>2) He </a:t>
            </a:r>
            <a:r>
              <a:rPr lang="en-US" sz="2800" dirty="0" smtClean="0">
                <a:latin typeface="Times"/>
                <a:cs typeface="Times"/>
              </a:rPr>
              <a:t>fasted. (3) He prayed (12 Neh. prayers).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65420" y="120856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(a) </a:t>
            </a:r>
            <a:r>
              <a:rPr lang="en-US" sz="2800" dirty="0" smtClean="0">
                <a:latin typeface="Times"/>
                <a:cs typeface="Times"/>
              </a:rPr>
              <a:t>Adoration: He praises </a:t>
            </a:r>
            <a:r>
              <a:rPr lang="en-US" sz="2800" dirty="0">
                <a:latin typeface="Times"/>
                <a:cs typeface="Times"/>
              </a:rPr>
              <a:t>God (1:5-6a).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35773" y="1612404"/>
            <a:ext cx="9179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(</a:t>
            </a:r>
            <a:r>
              <a:rPr lang="en-US" sz="2800" dirty="0">
                <a:latin typeface="Times"/>
                <a:cs typeface="Times"/>
              </a:rPr>
              <a:t>b) </a:t>
            </a:r>
            <a:r>
              <a:rPr lang="en-US" sz="2800" dirty="0" smtClean="0">
                <a:latin typeface="Times"/>
                <a:cs typeface="Times"/>
              </a:rPr>
              <a:t>Confession: He </a:t>
            </a:r>
            <a:r>
              <a:rPr lang="en-US" sz="2800" dirty="0">
                <a:latin typeface="Times"/>
                <a:cs typeface="Times"/>
              </a:rPr>
              <a:t>confesses sins </a:t>
            </a:r>
            <a:r>
              <a:rPr lang="en-US" sz="2800" dirty="0" smtClean="0">
                <a:latin typeface="Times"/>
                <a:cs typeface="Times"/>
              </a:rPr>
              <a:t>(</a:t>
            </a:r>
            <a:r>
              <a:rPr lang="en-US" sz="2800" dirty="0">
                <a:latin typeface="Times"/>
                <a:cs typeface="Times"/>
              </a:rPr>
              <a:t>1:6b-7)</a:t>
            </a:r>
            <a:r>
              <a:rPr lang="en-US" sz="2800" dirty="0" smtClean="0">
                <a:latin typeface="Times"/>
                <a:cs typeface="Times"/>
              </a:rPr>
              <a:t>.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7605" y="2023580"/>
            <a:ext cx="9171605" cy="4955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(c) </a:t>
            </a:r>
            <a:r>
              <a:rPr lang="en-US" sz="2800" dirty="0" smtClean="0">
                <a:latin typeface="Times"/>
                <a:cs typeface="Times"/>
              </a:rPr>
              <a:t>Petitions: He claimed God’s </a:t>
            </a:r>
            <a:r>
              <a:rPr lang="en-US" sz="2800" dirty="0" smtClean="0">
                <a:latin typeface="Times"/>
                <a:cs typeface="Times"/>
              </a:rPr>
              <a:t>promises(</a:t>
            </a:r>
            <a:r>
              <a:rPr lang="en-US" sz="2800" dirty="0">
                <a:latin typeface="Times"/>
                <a:cs typeface="Times"/>
              </a:rPr>
              <a:t>1:8-10)</a:t>
            </a:r>
            <a:r>
              <a:rPr lang="en-US" sz="2800" dirty="0" smtClean="0">
                <a:latin typeface="Times"/>
                <a:cs typeface="Times"/>
              </a:rPr>
              <a:t>.</a:t>
            </a:r>
            <a:r>
              <a:rPr lang="en-US" sz="2400" dirty="0" smtClean="0">
                <a:solidFill>
                  <a:srgbClr val="0000FF"/>
                </a:solidFill>
                <a:latin typeface="Times"/>
                <a:cs typeface="Times"/>
              </a:rPr>
              <a:t>Remember </a:t>
            </a:r>
            <a:r>
              <a:rPr lang="en-US" sz="2400" dirty="0">
                <a:solidFill>
                  <a:srgbClr val="0000FF"/>
                </a:solidFill>
                <a:latin typeface="Times"/>
                <a:cs typeface="Times"/>
              </a:rPr>
              <a:t>your word to Moses “I will scatter you among the nations and will draw out my sword and pursue </a:t>
            </a:r>
            <a:r>
              <a:rPr lang="en-US" sz="2400" dirty="0" err="1">
                <a:solidFill>
                  <a:srgbClr val="0000FF"/>
                </a:solidFill>
                <a:latin typeface="Times"/>
                <a:cs typeface="Times"/>
              </a:rPr>
              <a:t>you.Your</a:t>
            </a:r>
            <a:r>
              <a:rPr lang="en-US" sz="2400" dirty="0">
                <a:solidFill>
                  <a:srgbClr val="0000FF"/>
                </a:solidFill>
                <a:latin typeface="Times"/>
                <a:cs typeface="Times"/>
              </a:rPr>
              <a:t> land will be laid waste, and your cities will lie in ruins.</a:t>
            </a:r>
            <a:r>
              <a:rPr lang="en-US" sz="2400" dirty="0" smtClean="0">
                <a:solidFill>
                  <a:srgbClr val="0000FF"/>
                </a:solidFill>
                <a:latin typeface="Times"/>
                <a:cs typeface="Times"/>
              </a:rPr>
              <a:t>”(</a:t>
            </a:r>
            <a:r>
              <a:rPr lang="en-US" sz="2400" dirty="0">
                <a:solidFill>
                  <a:srgbClr val="0000FF"/>
                </a:solidFill>
                <a:latin typeface="Times"/>
                <a:cs typeface="Times"/>
              </a:rPr>
              <a:t>Lev</a:t>
            </a:r>
            <a:r>
              <a:rPr lang="en-US" sz="2400" dirty="0" smtClean="0">
                <a:solidFill>
                  <a:srgbClr val="0000FF"/>
                </a:solidFill>
                <a:latin typeface="Times"/>
                <a:cs typeface="Times"/>
              </a:rPr>
              <a:t>.26</a:t>
            </a:r>
            <a:r>
              <a:rPr lang="en-US" sz="2400" dirty="0">
                <a:solidFill>
                  <a:srgbClr val="0000FF"/>
                </a:solidFill>
                <a:latin typeface="Times"/>
                <a:cs typeface="Times"/>
              </a:rPr>
              <a:t>:33</a:t>
            </a:r>
            <a:r>
              <a:rPr lang="en-US" sz="2400" dirty="0" smtClean="0">
                <a:solidFill>
                  <a:srgbClr val="0000FF"/>
                </a:solidFill>
                <a:latin typeface="Times"/>
                <a:cs typeface="Times"/>
              </a:rPr>
              <a:t>)And </a:t>
            </a:r>
            <a:r>
              <a:rPr lang="en-US" sz="2400" dirty="0">
                <a:solidFill>
                  <a:srgbClr val="0000FF"/>
                </a:solidFill>
                <a:latin typeface="Times"/>
                <a:cs typeface="Times"/>
              </a:rPr>
              <a:t>when you and your children return to the Lord your God and obey him with all your heart and with all your soul according to everything I command you today, </a:t>
            </a:r>
            <a:r>
              <a:rPr lang="en-US" sz="2400" b="1" dirty="0">
                <a:solidFill>
                  <a:srgbClr val="0000FF"/>
                </a:solidFill>
                <a:latin typeface="Times"/>
                <a:cs typeface="Times"/>
              </a:rPr>
              <a:t> </a:t>
            </a:r>
            <a:r>
              <a:rPr lang="en-US" sz="2400" dirty="0">
                <a:solidFill>
                  <a:srgbClr val="0000FF"/>
                </a:solidFill>
                <a:latin typeface="Times"/>
                <a:cs typeface="Times"/>
              </a:rPr>
              <a:t>then the Lord your God will restore your </a:t>
            </a:r>
            <a:r>
              <a:rPr lang="en-US" sz="2400" dirty="0" smtClean="0">
                <a:solidFill>
                  <a:srgbClr val="0000FF"/>
                </a:solidFill>
                <a:latin typeface="Times"/>
                <a:cs typeface="Times"/>
              </a:rPr>
              <a:t>fortunes </a:t>
            </a:r>
            <a:r>
              <a:rPr lang="en-US" sz="2400" dirty="0">
                <a:solidFill>
                  <a:srgbClr val="0000FF"/>
                </a:solidFill>
                <a:latin typeface="Times"/>
                <a:cs typeface="Times"/>
              </a:rPr>
              <a:t>and have compassion on you and gather you again from all the nations where he scattered you</a:t>
            </a:r>
            <a:r>
              <a:rPr lang="en-US" sz="2400" dirty="0" smtClean="0">
                <a:solidFill>
                  <a:srgbClr val="0000FF"/>
                </a:solidFill>
                <a:latin typeface="Times"/>
                <a:cs typeface="Times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Times"/>
                <a:cs typeface="Times"/>
              </a:rPr>
              <a:t> </a:t>
            </a:r>
            <a:r>
              <a:rPr lang="en-US" sz="2400" dirty="0">
                <a:solidFill>
                  <a:srgbClr val="0000FF"/>
                </a:solidFill>
                <a:latin typeface="Times"/>
                <a:cs typeface="Times"/>
              </a:rPr>
              <a:t>Even if you have been banished to the most distant land under the heavens, from there the Lord your God will gather you and bring you back. </a:t>
            </a:r>
            <a:r>
              <a:rPr lang="en-US" sz="2400" dirty="0" smtClean="0">
                <a:solidFill>
                  <a:srgbClr val="0000FF"/>
                </a:solidFill>
                <a:latin typeface="Times"/>
                <a:cs typeface="Times"/>
              </a:rPr>
              <a:t>He </a:t>
            </a:r>
            <a:r>
              <a:rPr lang="en-US" sz="2400" dirty="0">
                <a:solidFill>
                  <a:srgbClr val="0000FF"/>
                </a:solidFill>
                <a:latin typeface="Times"/>
                <a:cs typeface="Times"/>
              </a:rPr>
              <a:t>will bring you to the land that belonged to your ancestors, and you will take possession of it. He will make you more prosperous and numerous than your ancestors. (Deut.30:2-5)</a:t>
            </a:r>
          </a:p>
        </p:txBody>
      </p:sp>
    </p:spTree>
    <p:extLst>
      <p:ext uri="{BB962C8B-B14F-4D97-AF65-F5344CB8AC3E}">
        <p14:creationId xmlns:p14="http://schemas.microsoft.com/office/powerpoint/2010/main" val="231871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4792" y="43925"/>
            <a:ext cx="93165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He </a:t>
            </a:r>
            <a:r>
              <a:rPr lang="en-US" sz="2800" dirty="0">
                <a:latin typeface="Times"/>
                <a:cs typeface="Times"/>
              </a:rPr>
              <a:t>asks for opportunity (1:11a). “Dreamers dream about things being different. Visionaries envision themselves making a difference.</a:t>
            </a:r>
            <a:r>
              <a:rPr lang="en-US" sz="2800" dirty="0" smtClean="0">
                <a:latin typeface="Times"/>
                <a:cs typeface="Times"/>
              </a:rPr>
              <a:t>” He prepared. Opportunity apart from preparation results in missed opportunity. 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83754" y="6211669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(7)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49494" y="1707514"/>
            <a:ext cx="9331226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He </a:t>
            </a:r>
            <a:r>
              <a:rPr lang="en-US" sz="2800" dirty="0">
                <a:latin typeface="Times"/>
                <a:cs typeface="Times"/>
              </a:rPr>
              <a:t>asks for favor with </a:t>
            </a:r>
            <a:r>
              <a:rPr lang="en-US" sz="2800" dirty="0" smtClean="0">
                <a:latin typeface="Times"/>
                <a:cs typeface="Times"/>
              </a:rPr>
              <a:t>the King </a:t>
            </a:r>
            <a:r>
              <a:rPr lang="en-US" sz="2800" dirty="0" err="1" smtClean="0">
                <a:latin typeface="Times"/>
                <a:cs typeface="Times"/>
              </a:rPr>
              <a:t>Artaxerxes</a:t>
            </a:r>
            <a:r>
              <a:rPr lang="en-US" sz="2800" dirty="0" smtClean="0">
                <a:latin typeface="Times"/>
                <a:cs typeface="Times"/>
              </a:rPr>
              <a:t> (</a:t>
            </a:r>
            <a:r>
              <a:rPr lang="en-US" sz="2800" dirty="0">
                <a:latin typeface="Times"/>
                <a:cs typeface="Times"/>
              </a:rPr>
              <a:t>1:11b). I am a cupbearer. This was not an excuse. What can a cupbearer do? But he was in the right </a:t>
            </a:r>
            <a:r>
              <a:rPr lang="en-US" sz="2800" dirty="0" smtClean="0">
                <a:latin typeface="Times"/>
                <a:cs typeface="Times"/>
              </a:rPr>
              <a:t>place, </a:t>
            </a:r>
            <a:r>
              <a:rPr lang="en-US" sz="2800" dirty="0">
                <a:latin typeface="Times"/>
                <a:cs typeface="Times"/>
              </a:rPr>
              <a:t>at the right time (Cf. </a:t>
            </a:r>
            <a:r>
              <a:rPr lang="en-US" sz="2800" dirty="0" smtClean="0">
                <a:latin typeface="Times"/>
                <a:cs typeface="Times"/>
              </a:rPr>
              <a:t>Queen Esther</a:t>
            </a:r>
            <a:r>
              <a:rPr lang="en-US" sz="2800" dirty="0">
                <a:latin typeface="Times"/>
                <a:cs typeface="Times"/>
              </a:rPr>
              <a:t>), and with the right attitude (faithful to God and trusting God). A </a:t>
            </a:r>
            <a:r>
              <a:rPr lang="en-US" sz="2800" b="1" dirty="0" smtClean="0">
                <a:latin typeface="Times"/>
                <a:cs typeface="Times"/>
              </a:rPr>
              <a:t>cupbearer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>
                <a:latin typeface="Times"/>
                <a:cs typeface="Times"/>
              </a:rPr>
              <a:t>was an officer of high rank in royal courts, whose duty it was to serve the drinks at the royal table</a:t>
            </a:r>
            <a:r>
              <a:rPr lang="en-US" sz="2800" dirty="0" smtClean="0">
                <a:latin typeface="Times"/>
                <a:cs typeface="Times"/>
              </a:rPr>
              <a:t>. The </a:t>
            </a:r>
            <a:r>
              <a:rPr lang="en-US" sz="2800" dirty="0">
                <a:latin typeface="Times"/>
                <a:cs typeface="Times"/>
              </a:rPr>
              <a:t>King’s heart is in the Lord’s </a:t>
            </a:r>
            <a:r>
              <a:rPr lang="en-US" sz="2800" dirty="0" smtClean="0">
                <a:latin typeface="Times"/>
                <a:cs typeface="Times"/>
              </a:rPr>
              <a:t>hand. </a:t>
            </a:r>
          </a:p>
          <a:p>
            <a:r>
              <a:rPr lang="en-US" sz="2800" dirty="0" smtClean="0">
                <a:latin typeface="Times"/>
                <a:cs typeface="Times"/>
              </a:rPr>
              <a:t>“In </a:t>
            </a:r>
            <a:r>
              <a:rPr lang="en-US" sz="2800" dirty="0">
                <a:latin typeface="Times"/>
                <a:cs typeface="Times"/>
              </a:rPr>
              <a:t>the Lord’s hand the king’s heart </a:t>
            </a:r>
            <a:endParaRPr lang="en-US" sz="2800" dirty="0" smtClean="0">
              <a:latin typeface="Times"/>
              <a:cs typeface="Times"/>
            </a:endParaRPr>
          </a:p>
          <a:p>
            <a:r>
              <a:rPr lang="en-US" sz="2800" dirty="0" smtClean="0">
                <a:latin typeface="Times"/>
                <a:cs typeface="Times"/>
              </a:rPr>
              <a:t>is </a:t>
            </a:r>
            <a:r>
              <a:rPr lang="en-US" sz="2800" dirty="0">
                <a:latin typeface="Times"/>
                <a:cs typeface="Times"/>
              </a:rPr>
              <a:t>a stream of </a:t>
            </a:r>
            <a:r>
              <a:rPr lang="en-US" sz="2800" dirty="0" smtClean="0">
                <a:latin typeface="Times"/>
                <a:cs typeface="Times"/>
              </a:rPr>
              <a:t>water</a:t>
            </a:r>
            <a:r>
              <a:rPr lang="en-US" sz="2800" dirty="0">
                <a:latin typeface="Times"/>
                <a:cs typeface="Times"/>
              </a:rPr>
              <a:t> that he </a:t>
            </a:r>
            <a:endParaRPr lang="en-US" sz="2800" dirty="0" smtClean="0">
              <a:latin typeface="Times"/>
              <a:cs typeface="Times"/>
            </a:endParaRPr>
          </a:p>
          <a:p>
            <a:r>
              <a:rPr lang="en-US" sz="2800" dirty="0" smtClean="0">
                <a:latin typeface="Times"/>
                <a:cs typeface="Times"/>
              </a:rPr>
              <a:t>channels </a:t>
            </a:r>
            <a:r>
              <a:rPr lang="en-US" sz="2800" dirty="0">
                <a:latin typeface="Times"/>
                <a:cs typeface="Times"/>
              </a:rPr>
              <a:t>toward all who please </a:t>
            </a:r>
            <a:endParaRPr lang="en-US" sz="2800" dirty="0" smtClean="0">
              <a:latin typeface="Times"/>
              <a:cs typeface="Times"/>
            </a:endParaRPr>
          </a:p>
          <a:p>
            <a:r>
              <a:rPr lang="en-US" sz="2800" dirty="0" smtClean="0">
                <a:latin typeface="Times"/>
                <a:cs typeface="Times"/>
              </a:rPr>
              <a:t>him.” (</a:t>
            </a:r>
            <a:r>
              <a:rPr lang="en-US" sz="2800" dirty="0">
                <a:latin typeface="Times"/>
                <a:cs typeface="Times"/>
              </a:rPr>
              <a:t>Prov.21:1</a:t>
            </a:r>
            <a:r>
              <a:rPr lang="en-US" sz="2800" dirty="0" smtClean="0">
                <a:latin typeface="Times"/>
                <a:cs typeface="Times"/>
              </a:rPr>
              <a:t>)</a:t>
            </a:r>
            <a:endParaRPr lang="en-US" sz="2800" dirty="0">
              <a:latin typeface="Times"/>
              <a:cs typeface="Time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161" y="4334879"/>
            <a:ext cx="3361593" cy="252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53469" y="-124141"/>
            <a:ext cx="9335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"/>
                <a:cs typeface="Times"/>
              </a:rPr>
              <a:t>Conclusion:</a:t>
            </a:r>
            <a:r>
              <a:rPr lang="en-US" sz="2800" dirty="0">
                <a:latin typeface="Times"/>
                <a:cs typeface="Times"/>
              </a:rPr>
              <a:t> What is </a:t>
            </a:r>
            <a:r>
              <a:rPr lang="en-US" sz="2800" dirty="0" smtClean="0">
                <a:latin typeface="Times"/>
                <a:cs typeface="Times"/>
              </a:rPr>
              <a:t>God’s </a:t>
            </a:r>
            <a:r>
              <a:rPr lang="en-US" sz="2800" dirty="0">
                <a:latin typeface="Times"/>
                <a:cs typeface="Times"/>
              </a:rPr>
              <a:t>vision </a:t>
            </a:r>
            <a:r>
              <a:rPr lang="en-US" sz="2800" dirty="0" smtClean="0">
                <a:latin typeface="Times"/>
                <a:cs typeface="Times"/>
              </a:rPr>
              <a:t>for </a:t>
            </a:r>
            <a:r>
              <a:rPr lang="en-US" sz="2800" dirty="0">
                <a:latin typeface="Times"/>
                <a:cs typeface="Times"/>
              </a:rPr>
              <a:t>you? </a:t>
            </a:r>
            <a:r>
              <a:rPr lang="en-US" sz="2800" b="1" dirty="0">
                <a:latin typeface="Times"/>
                <a:cs typeface="Times"/>
              </a:rPr>
              <a:t>How to apply: </a:t>
            </a:r>
            <a:endParaRPr lang="en-US" sz="2800" b="1" dirty="0" smtClean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5810" y="6346705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(8)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0477" y="271021"/>
            <a:ext cx="93351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(1) Have a vision for different times of life. Joseph as a boy had a vision to rule over his </a:t>
            </a:r>
            <a:r>
              <a:rPr lang="en-US" sz="2800" dirty="0" err="1" smtClean="0">
                <a:latin typeface="Times"/>
                <a:cs typeface="Times"/>
              </a:rPr>
              <a:t>brothers.David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>
                <a:latin typeface="Times"/>
                <a:cs typeface="Times"/>
              </a:rPr>
              <a:t>as a man had a vision to be King. Caleb as an older man had a vision. </a:t>
            </a:r>
            <a:r>
              <a:rPr lang="en-US" sz="2400" dirty="0">
                <a:solidFill>
                  <a:srgbClr val="0000FF"/>
                </a:solidFill>
                <a:latin typeface="Times"/>
                <a:cs typeface="Times"/>
              </a:rPr>
              <a:t>So here I am today, eighty-five years old!</a:t>
            </a:r>
            <a:r>
              <a:rPr lang="en-US" sz="2400" b="1" dirty="0">
                <a:solidFill>
                  <a:srgbClr val="0000FF"/>
                </a:solidFill>
                <a:latin typeface="Times"/>
                <a:cs typeface="Times"/>
              </a:rPr>
              <a:t> </a:t>
            </a:r>
            <a:r>
              <a:rPr lang="en-US" sz="2400" dirty="0">
                <a:solidFill>
                  <a:srgbClr val="0000FF"/>
                </a:solidFill>
                <a:latin typeface="Times"/>
                <a:cs typeface="Times"/>
              </a:rPr>
              <a:t>I am still as strong today as the day Moses sent me </a:t>
            </a:r>
            <a:r>
              <a:rPr lang="en-US" sz="2400" dirty="0" err="1">
                <a:solidFill>
                  <a:srgbClr val="0000FF"/>
                </a:solidFill>
                <a:latin typeface="Times"/>
                <a:cs typeface="Times"/>
              </a:rPr>
              <a:t>out</a:t>
            </a:r>
            <a:r>
              <a:rPr lang="en-US" sz="2400" dirty="0" err="1" smtClean="0">
                <a:solidFill>
                  <a:srgbClr val="0000FF"/>
                </a:solidFill>
                <a:latin typeface="Times"/>
                <a:cs typeface="Times"/>
              </a:rPr>
              <a:t>;I’m</a:t>
            </a:r>
            <a:r>
              <a:rPr lang="en-US" sz="2400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"/>
                <a:cs typeface="Times"/>
              </a:rPr>
              <a:t>just as vigorous to go out to battle now as I was </a:t>
            </a:r>
            <a:r>
              <a:rPr lang="en-US" sz="2400" dirty="0" err="1" smtClean="0">
                <a:solidFill>
                  <a:srgbClr val="0000FF"/>
                </a:solidFill>
                <a:latin typeface="Times"/>
                <a:cs typeface="Times"/>
              </a:rPr>
              <a:t>then.Now</a:t>
            </a:r>
            <a:r>
              <a:rPr lang="en-US" sz="2400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"/>
                <a:cs typeface="Times"/>
              </a:rPr>
              <a:t>give me this hill country that the Lord promised me that day. You yourself heard then that the </a:t>
            </a:r>
            <a:r>
              <a:rPr lang="en-US" sz="2400" dirty="0" err="1">
                <a:solidFill>
                  <a:srgbClr val="0000FF"/>
                </a:solidFill>
                <a:latin typeface="Times"/>
                <a:cs typeface="Times"/>
              </a:rPr>
              <a:t>Anakites</a:t>
            </a:r>
            <a:r>
              <a:rPr lang="en-US" sz="2400" dirty="0">
                <a:solidFill>
                  <a:srgbClr val="0000FF"/>
                </a:solidFill>
                <a:latin typeface="Times"/>
                <a:cs typeface="Times"/>
              </a:rPr>
              <a:t> were there and their cities were large and fortified, </a:t>
            </a:r>
            <a:r>
              <a:rPr lang="en-US" sz="2400" dirty="0" err="1">
                <a:solidFill>
                  <a:srgbClr val="0000FF"/>
                </a:solidFill>
                <a:latin typeface="Times"/>
                <a:cs typeface="Times"/>
              </a:rPr>
              <a:t>but</a:t>
            </a:r>
            <a:r>
              <a:rPr lang="en-US" sz="2400" dirty="0" err="1" smtClean="0">
                <a:solidFill>
                  <a:srgbClr val="0000FF"/>
                </a:solidFill>
                <a:latin typeface="Times"/>
                <a:cs typeface="Times"/>
              </a:rPr>
              <a:t>,the</a:t>
            </a:r>
            <a:r>
              <a:rPr lang="en-US" sz="2400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"/>
                <a:cs typeface="Times"/>
              </a:rPr>
              <a:t>Lord helping </a:t>
            </a:r>
            <a:r>
              <a:rPr lang="en-US" sz="2400" dirty="0" err="1">
                <a:solidFill>
                  <a:srgbClr val="0000FF"/>
                </a:solidFill>
                <a:latin typeface="Times"/>
                <a:cs typeface="Times"/>
              </a:rPr>
              <a:t>me</a:t>
            </a:r>
            <a:r>
              <a:rPr lang="en-US" sz="2400" dirty="0" err="1" smtClean="0">
                <a:solidFill>
                  <a:srgbClr val="0000FF"/>
                </a:solidFill>
                <a:latin typeface="Times"/>
                <a:cs typeface="Times"/>
              </a:rPr>
              <a:t>,I</a:t>
            </a:r>
            <a:r>
              <a:rPr lang="en-US" sz="2400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"/>
                <a:cs typeface="Times"/>
              </a:rPr>
              <a:t>will drive them out just as he said.”</a:t>
            </a:r>
            <a:r>
              <a:rPr lang="en-US" sz="2000" dirty="0">
                <a:solidFill>
                  <a:srgbClr val="0000FF"/>
                </a:solidFill>
                <a:latin typeface="Times"/>
                <a:cs typeface="Times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Jos.</a:t>
            </a:r>
            <a:r>
              <a:rPr lang="en-US" sz="2000" dirty="0">
                <a:solidFill>
                  <a:srgbClr val="0000FF"/>
                </a:solidFill>
                <a:latin typeface="Times"/>
                <a:cs typeface="Times"/>
              </a:rPr>
              <a:t>14:10-12</a:t>
            </a: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)</a:t>
            </a:r>
            <a:endParaRPr lang="en-US" sz="2800" dirty="0">
              <a:latin typeface="Times"/>
              <a:cs typeface="Times"/>
            </a:endParaRPr>
          </a:p>
        </p:txBody>
      </p:sp>
      <p:pic>
        <p:nvPicPr>
          <p:cNvPr id="2" name="Picture 1" descr="23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61" y="3606304"/>
            <a:ext cx="4916266" cy="3276600"/>
          </a:xfrm>
          <a:prstGeom prst="rect">
            <a:avLst/>
          </a:prstGeom>
        </p:spPr>
      </p:pic>
      <p:pic>
        <p:nvPicPr>
          <p:cNvPr id="5" name="Picture 4" descr="02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623" y="3602291"/>
            <a:ext cx="491626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4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95810" y="6346705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(9)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5806" y="-145721"/>
            <a:ext cx="9335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(2) Have a vision for God’s ideas, not just good </a:t>
            </a:r>
            <a:r>
              <a:rPr lang="en-US" sz="2800" dirty="0" err="1" smtClean="0">
                <a:latin typeface="Times"/>
                <a:cs typeface="Times"/>
              </a:rPr>
              <a:t>ideas.Chris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>
                <a:latin typeface="Times"/>
                <a:cs typeface="Times"/>
              </a:rPr>
              <a:t>had a vision to share the gospel with every student at Dunwoody High School. He invited Mark a new student to his home.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35806" y="1068778"/>
            <a:ext cx="9335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(3) Have a vision for God’s way and God’s timing. Moses had a vision to rescue God’s people in his way and his timing. He killed an Egyptian and fled to the desert.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35806" y="2283277"/>
            <a:ext cx="9335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(4) Allow the vision to grow and become mature.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5806" y="2750816"/>
            <a:ext cx="9335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(5) Write </a:t>
            </a:r>
            <a:r>
              <a:rPr lang="en-US" sz="2800" dirty="0">
                <a:latin typeface="Times"/>
                <a:cs typeface="Times"/>
              </a:rPr>
              <a:t>down the vision for your </a:t>
            </a:r>
            <a:r>
              <a:rPr lang="en-US" sz="2800" dirty="0">
                <a:latin typeface="Times"/>
                <a:cs typeface="Times"/>
              </a:rPr>
              <a:t>Church</a:t>
            </a:r>
            <a:r>
              <a:rPr lang="en-US" sz="2800" dirty="0" smtClean="0">
                <a:latin typeface="Times"/>
                <a:cs typeface="Times"/>
              </a:rPr>
              <a:t>, family</a:t>
            </a:r>
            <a:r>
              <a:rPr lang="en-US" sz="2800" dirty="0">
                <a:latin typeface="Times"/>
                <a:cs typeface="Times"/>
              </a:rPr>
              <a:t>, work, </a:t>
            </a:r>
            <a:r>
              <a:rPr lang="en-US" sz="2800" dirty="0" smtClean="0">
                <a:latin typeface="Times"/>
                <a:cs typeface="Times"/>
              </a:rPr>
              <a:t>etc</a:t>
            </a:r>
            <a:r>
              <a:rPr lang="en-US" sz="2800" dirty="0">
                <a:latin typeface="Times"/>
                <a:cs typeface="Times"/>
              </a:rPr>
              <a:t>.</a:t>
            </a:r>
          </a:p>
          <a:p>
            <a:endParaRPr lang="en-US" sz="2800" dirty="0">
              <a:latin typeface="Times"/>
              <a:cs typeface="Time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759" y="3260525"/>
            <a:ext cx="2882708" cy="28980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32226" y="5933208"/>
            <a:ext cx="64365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latin typeface="Times"/>
                <a:ea typeface="华文楷体"/>
                <a:cs typeface="Times"/>
              </a:rPr>
              <a:t>What do you see?</a:t>
            </a:r>
            <a:endParaRPr lang="en-US" altLang="zh-TW" sz="6000" b="1" dirty="0" smtClean="0">
              <a:latin typeface="Times"/>
              <a:ea typeface="华文楷体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2781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13427</TotalTime>
  <Words>947</Words>
  <Application>Microsoft Macintosh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Kansas City Baptist Temple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Hart</dc:creator>
  <cp:lastModifiedBy>Gary Hart</cp:lastModifiedBy>
  <cp:revision>106</cp:revision>
  <cp:lastPrinted>2015-09-13T02:01:03Z</cp:lastPrinted>
  <dcterms:created xsi:type="dcterms:W3CDTF">2015-09-06T13:13:13Z</dcterms:created>
  <dcterms:modified xsi:type="dcterms:W3CDTF">2016-01-24T03:44:43Z</dcterms:modified>
</cp:coreProperties>
</file>