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258" r:id="rId2"/>
    <p:sldId id="259" r:id="rId3"/>
    <p:sldId id="280" r:id="rId4"/>
    <p:sldId id="283" r:id="rId5"/>
    <p:sldId id="281" r:id="rId6"/>
    <p:sldId id="284" r:id="rId7"/>
    <p:sldId id="285" r:id="rId8"/>
    <p:sldId id="286" r:id="rId9"/>
    <p:sldId id="287" r:id="rId1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75" d="100"/>
          <a:sy n="75" d="100"/>
        </p:scale>
        <p:origin x="-1168" y="-24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notesMaster" Target="notesMasters/notesMaster1.xml"/><Relationship Id="rId12" Type="http://schemas.openxmlformats.org/officeDocument/2006/relationships/printerSettings" Target="printerSettings/printerSettings1.bin"/><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3F71F51-BE6E-164B-9EFF-8786BAC380AF}" type="datetimeFigureOut">
              <a:rPr lang="en-US" smtClean="0"/>
              <a:t>8/18/16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A025001-2DF1-D042-99EC-73EA0B711BAF}" type="slidenum">
              <a:rPr lang="en-US" smtClean="0"/>
              <a:t>‹#›</a:t>
            </a:fld>
            <a:endParaRPr lang="en-US"/>
          </a:p>
        </p:txBody>
      </p:sp>
    </p:spTree>
    <p:extLst>
      <p:ext uri="{BB962C8B-B14F-4D97-AF65-F5344CB8AC3E}">
        <p14:creationId xmlns:p14="http://schemas.microsoft.com/office/powerpoint/2010/main" val="331099958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4A292E0-37D3-A14C-827D-0786ED41B778}" type="datetimeFigureOut">
              <a:rPr lang="en-US" smtClean="0"/>
              <a:t>8/18/16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6A84F7-A98C-444A-BC11-5F3668E892FC}" type="slidenum">
              <a:rPr lang="en-US" smtClean="0"/>
              <a:t>‹#›</a:t>
            </a:fld>
            <a:endParaRPr lang="en-US"/>
          </a:p>
        </p:txBody>
      </p:sp>
    </p:spTree>
    <p:extLst>
      <p:ext uri="{BB962C8B-B14F-4D97-AF65-F5344CB8AC3E}">
        <p14:creationId xmlns:p14="http://schemas.microsoft.com/office/powerpoint/2010/main" val="12183870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A292E0-37D3-A14C-827D-0786ED41B778}" type="datetimeFigureOut">
              <a:rPr lang="en-US" smtClean="0"/>
              <a:t>8/18/16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6A84F7-A98C-444A-BC11-5F3668E892FC}" type="slidenum">
              <a:rPr lang="en-US" smtClean="0"/>
              <a:t>‹#›</a:t>
            </a:fld>
            <a:endParaRPr lang="en-US"/>
          </a:p>
        </p:txBody>
      </p:sp>
    </p:spTree>
    <p:extLst>
      <p:ext uri="{BB962C8B-B14F-4D97-AF65-F5344CB8AC3E}">
        <p14:creationId xmlns:p14="http://schemas.microsoft.com/office/powerpoint/2010/main" val="3919528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A292E0-37D3-A14C-827D-0786ED41B778}" type="datetimeFigureOut">
              <a:rPr lang="en-US" smtClean="0"/>
              <a:t>8/18/16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6A84F7-A98C-444A-BC11-5F3668E892FC}" type="slidenum">
              <a:rPr lang="en-US" smtClean="0"/>
              <a:t>‹#›</a:t>
            </a:fld>
            <a:endParaRPr lang="en-US"/>
          </a:p>
        </p:txBody>
      </p:sp>
    </p:spTree>
    <p:extLst>
      <p:ext uri="{BB962C8B-B14F-4D97-AF65-F5344CB8AC3E}">
        <p14:creationId xmlns:p14="http://schemas.microsoft.com/office/powerpoint/2010/main" val="25145680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A292E0-37D3-A14C-827D-0786ED41B778}" type="datetimeFigureOut">
              <a:rPr lang="en-US" smtClean="0"/>
              <a:t>8/18/16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6A84F7-A98C-444A-BC11-5F3668E892FC}" type="slidenum">
              <a:rPr lang="en-US" smtClean="0"/>
              <a:t>‹#›</a:t>
            </a:fld>
            <a:endParaRPr lang="en-US"/>
          </a:p>
        </p:txBody>
      </p:sp>
    </p:spTree>
    <p:extLst>
      <p:ext uri="{BB962C8B-B14F-4D97-AF65-F5344CB8AC3E}">
        <p14:creationId xmlns:p14="http://schemas.microsoft.com/office/powerpoint/2010/main" val="110446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A292E0-37D3-A14C-827D-0786ED41B778}" type="datetimeFigureOut">
              <a:rPr lang="en-US" smtClean="0"/>
              <a:t>8/18/16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6A84F7-A98C-444A-BC11-5F3668E892FC}" type="slidenum">
              <a:rPr lang="en-US" smtClean="0"/>
              <a:t>‹#›</a:t>
            </a:fld>
            <a:endParaRPr lang="en-US"/>
          </a:p>
        </p:txBody>
      </p:sp>
    </p:spTree>
    <p:extLst>
      <p:ext uri="{BB962C8B-B14F-4D97-AF65-F5344CB8AC3E}">
        <p14:creationId xmlns:p14="http://schemas.microsoft.com/office/powerpoint/2010/main" val="594234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4A292E0-37D3-A14C-827D-0786ED41B778}" type="datetimeFigureOut">
              <a:rPr lang="en-US" smtClean="0"/>
              <a:t>8/18/16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6A84F7-A98C-444A-BC11-5F3668E892FC}" type="slidenum">
              <a:rPr lang="en-US" smtClean="0"/>
              <a:t>‹#›</a:t>
            </a:fld>
            <a:endParaRPr lang="en-US"/>
          </a:p>
        </p:txBody>
      </p:sp>
    </p:spTree>
    <p:extLst>
      <p:ext uri="{BB962C8B-B14F-4D97-AF65-F5344CB8AC3E}">
        <p14:creationId xmlns:p14="http://schemas.microsoft.com/office/powerpoint/2010/main" val="37533219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4A292E0-37D3-A14C-827D-0786ED41B778}" type="datetimeFigureOut">
              <a:rPr lang="en-US" smtClean="0"/>
              <a:t>8/18/16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6A84F7-A98C-444A-BC11-5F3668E892FC}" type="slidenum">
              <a:rPr lang="en-US" smtClean="0"/>
              <a:t>‹#›</a:t>
            </a:fld>
            <a:endParaRPr lang="en-US"/>
          </a:p>
        </p:txBody>
      </p:sp>
    </p:spTree>
    <p:extLst>
      <p:ext uri="{BB962C8B-B14F-4D97-AF65-F5344CB8AC3E}">
        <p14:creationId xmlns:p14="http://schemas.microsoft.com/office/powerpoint/2010/main" val="3037870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4A292E0-37D3-A14C-827D-0786ED41B778}" type="datetimeFigureOut">
              <a:rPr lang="en-US" smtClean="0"/>
              <a:t>8/18/16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6A84F7-A98C-444A-BC11-5F3668E892FC}" type="slidenum">
              <a:rPr lang="en-US" smtClean="0"/>
              <a:t>‹#›</a:t>
            </a:fld>
            <a:endParaRPr lang="en-US"/>
          </a:p>
        </p:txBody>
      </p:sp>
    </p:spTree>
    <p:extLst>
      <p:ext uri="{BB962C8B-B14F-4D97-AF65-F5344CB8AC3E}">
        <p14:creationId xmlns:p14="http://schemas.microsoft.com/office/powerpoint/2010/main" val="3206020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A292E0-37D3-A14C-827D-0786ED41B778}" type="datetimeFigureOut">
              <a:rPr lang="en-US" smtClean="0"/>
              <a:t>8/18/16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6A84F7-A98C-444A-BC11-5F3668E892FC}" type="slidenum">
              <a:rPr lang="en-US" smtClean="0"/>
              <a:t>‹#›</a:t>
            </a:fld>
            <a:endParaRPr lang="en-US"/>
          </a:p>
        </p:txBody>
      </p:sp>
    </p:spTree>
    <p:extLst>
      <p:ext uri="{BB962C8B-B14F-4D97-AF65-F5344CB8AC3E}">
        <p14:creationId xmlns:p14="http://schemas.microsoft.com/office/powerpoint/2010/main" val="2796875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A292E0-37D3-A14C-827D-0786ED41B778}" type="datetimeFigureOut">
              <a:rPr lang="en-US" smtClean="0"/>
              <a:t>8/18/16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6A84F7-A98C-444A-BC11-5F3668E892FC}" type="slidenum">
              <a:rPr lang="en-US" smtClean="0"/>
              <a:t>‹#›</a:t>
            </a:fld>
            <a:endParaRPr lang="en-US"/>
          </a:p>
        </p:txBody>
      </p:sp>
    </p:spTree>
    <p:extLst>
      <p:ext uri="{BB962C8B-B14F-4D97-AF65-F5344CB8AC3E}">
        <p14:creationId xmlns:p14="http://schemas.microsoft.com/office/powerpoint/2010/main" val="13896271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A292E0-37D3-A14C-827D-0786ED41B778}" type="datetimeFigureOut">
              <a:rPr lang="en-US" smtClean="0"/>
              <a:t>8/18/16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6A84F7-A98C-444A-BC11-5F3668E892FC}" type="slidenum">
              <a:rPr lang="en-US" smtClean="0"/>
              <a:t>‹#›</a:t>
            </a:fld>
            <a:endParaRPr lang="en-US"/>
          </a:p>
        </p:txBody>
      </p:sp>
    </p:spTree>
    <p:extLst>
      <p:ext uri="{BB962C8B-B14F-4D97-AF65-F5344CB8AC3E}">
        <p14:creationId xmlns:p14="http://schemas.microsoft.com/office/powerpoint/2010/main" val="90850528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A292E0-37D3-A14C-827D-0786ED41B778}" type="datetimeFigureOut">
              <a:rPr lang="en-US" smtClean="0"/>
              <a:t>8/18/16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6A84F7-A98C-444A-BC11-5F3668E892FC}" type="slidenum">
              <a:rPr lang="en-US" smtClean="0"/>
              <a:t>‹#›</a:t>
            </a:fld>
            <a:endParaRPr lang="en-US"/>
          </a:p>
        </p:txBody>
      </p:sp>
    </p:spTree>
    <p:extLst>
      <p:ext uri="{BB962C8B-B14F-4D97-AF65-F5344CB8AC3E}">
        <p14:creationId xmlns:p14="http://schemas.microsoft.com/office/powerpoint/2010/main" val="34137724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33487" y="1939203"/>
            <a:ext cx="1287283" cy="260848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p>
        </p:txBody>
      </p:sp>
      <p:sp>
        <p:nvSpPr>
          <p:cNvPr id="9" name="TextBox 8"/>
          <p:cNvSpPr txBox="1"/>
          <p:nvPr/>
        </p:nvSpPr>
        <p:spPr>
          <a:xfrm>
            <a:off x="8495391" y="6309814"/>
            <a:ext cx="1101818" cy="523220"/>
          </a:xfrm>
          <a:prstGeom prst="rect">
            <a:avLst/>
          </a:prstGeom>
          <a:noFill/>
        </p:spPr>
        <p:txBody>
          <a:bodyPr wrap="square" rtlCol="0">
            <a:spAutoFit/>
          </a:bodyPr>
          <a:lstStyle/>
          <a:p>
            <a:r>
              <a:rPr lang="en-US" altLang="zh-CN" sz="2800" dirty="0" smtClean="0">
                <a:solidFill>
                  <a:srgbClr val="0000FF"/>
                </a:solidFill>
                <a:latin typeface="Times"/>
                <a:cs typeface="Times"/>
              </a:rPr>
              <a:t>(1)</a:t>
            </a:r>
            <a:endParaRPr lang="en-US" sz="2800" dirty="0">
              <a:solidFill>
                <a:srgbClr val="0000FF"/>
              </a:solidFill>
              <a:latin typeface="Times"/>
              <a:cs typeface="Times"/>
            </a:endParaRPr>
          </a:p>
        </p:txBody>
      </p:sp>
      <p:sp>
        <p:nvSpPr>
          <p:cNvPr id="13" name="Rectangle 12"/>
          <p:cNvSpPr/>
          <p:nvPr/>
        </p:nvSpPr>
        <p:spPr>
          <a:xfrm>
            <a:off x="-8574" y="-80144"/>
            <a:ext cx="9144000" cy="523220"/>
          </a:xfrm>
          <a:prstGeom prst="rect">
            <a:avLst/>
          </a:prstGeom>
        </p:spPr>
        <p:txBody>
          <a:bodyPr wrap="square">
            <a:spAutoFit/>
          </a:bodyPr>
          <a:lstStyle/>
          <a:p>
            <a:r>
              <a:rPr lang="en-US" sz="2800" b="1" dirty="0" smtClean="0">
                <a:latin typeface="Times"/>
                <a:cs typeface="Times"/>
              </a:rPr>
              <a:t>Pastor Gary Hart	</a:t>
            </a:r>
            <a:r>
              <a:rPr lang="en-US" sz="2800" b="1" dirty="0" smtClean="0">
                <a:latin typeface="Times"/>
                <a:cs typeface="Times"/>
              </a:rPr>
              <a:t>8-21-16 </a:t>
            </a:r>
            <a:r>
              <a:rPr lang="en-US" sz="2800" b="1" dirty="0" smtClean="0">
                <a:solidFill>
                  <a:srgbClr val="0000FF"/>
                </a:solidFill>
                <a:latin typeface="Times"/>
                <a:cs typeface="Times"/>
              </a:rPr>
              <a:t>Text:Neh</a:t>
            </a:r>
            <a:r>
              <a:rPr lang="en-US" sz="2800" b="1" dirty="0" smtClean="0">
                <a:solidFill>
                  <a:srgbClr val="0000FF"/>
                </a:solidFill>
                <a:latin typeface="Times"/>
                <a:cs typeface="Times"/>
              </a:rPr>
              <a:t>.</a:t>
            </a:r>
            <a:r>
              <a:rPr lang="en-US" sz="2800" b="1" dirty="0" smtClean="0">
                <a:solidFill>
                  <a:srgbClr val="0000FF"/>
                </a:solidFill>
                <a:latin typeface="Times"/>
                <a:cs typeface="Times"/>
              </a:rPr>
              <a:t>13:</a:t>
            </a:r>
            <a:r>
              <a:rPr lang="en-US" sz="2800" b="1" dirty="0" smtClean="0">
                <a:solidFill>
                  <a:srgbClr val="0000FF"/>
                </a:solidFill>
                <a:latin typeface="Times"/>
                <a:cs typeface="Times"/>
              </a:rPr>
              <a:t>1</a:t>
            </a:r>
            <a:r>
              <a:rPr lang="en-US" sz="2800" b="1" dirty="0" smtClean="0">
                <a:solidFill>
                  <a:srgbClr val="0000FF"/>
                </a:solidFill>
                <a:latin typeface="Times"/>
                <a:cs typeface="Times"/>
              </a:rPr>
              <a:t>-</a:t>
            </a:r>
            <a:r>
              <a:rPr lang="en-US" sz="2800" b="1" dirty="0">
                <a:solidFill>
                  <a:srgbClr val="0000FF"/>
                </a:solidFill>
                <a:latin typeface="Times"/>
                <a:cs typeface="Times"/>
              </a:rPr>
              <a:t>9</a:t>
            </a:r>
            <a:endParaRPr lang="en-US" sz="2800" b="1" dirty="0">
              <a:solidFill>
                <a:srgbClr val="0000FF"/>
              </a:solidFill>
              <a:latin typeface="Times"/>
              <a:cs typeface="Times"/>
            </a:endParaRPr>
          </a:p>
        </p:txBody>
      </p:sp>
      <p:sp>
        <p:nvSpPr>
          <p:cNvPr id="6" name="Rectangle 5"/>
          <p:cNvSpPr/>
          <p:nvPr/>
        </p:nvSpPr>
        <p:spPr>
          <a:xfrm>
            <a:off x="-25046" y="302254"/>
            <a:ext cx="9086290" cy="523220"/>
          </a:xfrm>
          <a:prstGeom prst="rect">
            <a:avLst/>
          </a:prstGeom>
        </p:spPr>
        <p:txBody>
          <a:bodyPr wrap="square">
            <a:spAutoFit/>
          </a:bodyPr>
          <a:lstStyle/>
          <a:p>
            <a:r>
              <a:rPr lang="en-US" sz="2800" b="1" dirty="0">
                <a:latin typeface="Times"/>
                <a:cs typeface="Times"/>
              </a:rPr>
              <a:t>Sermon Title:</a:t>
            </a:r>
            <a:r>
              <a:rPr lang="en-US" sz="2800" dirty="0">
                <a:latin typeface="Times"/>
                <a:cs typeface="Times"/>
              </a:rPr>
              <a:t> </a:t>
            </a:r>
            <a:r>
              <a:rPr lang="en-US" sz="2800" b="1" dirty="0" smtClean="0">
                <a:solidFill>
                  <a:srgbClr val="FF0000"/>
                </a:solidFill>
                <a:latin typeface="Times"/>
                <a:cs typeface="Times"/>
              </a:rPr>
              <a:t>Standing by our promises.  </a:t>
            </a:r>
            <a:endParaRPr lang="en-US" sz="2800" b="1" dirty="0">
              <a:solidFill>
                <a:srgbClr val="FF0000"/>
              </a:solidFill>
              <a:latin typeface="Times"/>
              <a:cs typeface="Times"/>
            </a:endParaRPr>
          </a:p>
        </p:txBody>
      </p:sp>
      <p:sp>
        <p:nvSpPr>
          <p:cNvPr id="10" name="Rectangle 9"/>
          <p:cNvSpPr/>
          <p:nvPr/>
        </p:nvSpPr>
        <p:spPr>
          <a:xfrm>
            <a:off x="14945" y="695548"/>
            <a:ext cx="6520906" cy="6063197"/>
          </a:xfrm>
          <a:prstGeom prst="rect">
            <a:avLst/>
          </a:prstGeom>
        </p:spPr>
        <p:txBody>
          <a:bodyPr wrap="square">
            <a:spAutoFit/>
          </a:bodyPr>
          <a:lstStyle/>
          <a:p>
            <a:r>
              <a:rPr lang="en-US" sz="2800" b="1" dirty="0" smtClean="0">
                <a:latin typeface="Times"/>
                <a:cs typeface="Times"/>
              </a:rPr>
              <a:t>Intro</a:t>
            </a:r>
            <a:r>
              <a:rPr lang="en-US" sz="2800" b="1" dirty="0">
                <a:latin typeface="Times"/>
                <a:cs typeface="Times"/>
              </a:rPr>
              <a:t>: </a:t>
            </a:r>
            <a:r>
              <a:rPr lang="en-US" sz="2800" b="1" dirty="0">
                <a:solidFill>
                  <a:srgbClr val="FF0000"/>
                </a:solidFill>
                <a:latin typeface="Times"/>
                <a:cs typeface="Times"/>
              </a:rPr>
              <a:t>How do you keep a fire burning?</a:t>
            </a:r>
            <a:r>
              <a:rPr lang="en-US" sz="2800" dirty="0">
                <a:solidFill>
                  <a:srgbClr val="FF0000"/>
                </a:solidFill>
                <a:latin typeface="Times"/>
                <a:cs typeface="Times"/>
              </a:rPr>
              <a:t> </a:t>
            </a:r>
            <a:endParaRPr lang="en-US" sz="2800" dirty="0" smtClean="0">
              <a:solidFill>
                <a:srgbClr val="FF0000"/>
              </a:solidFill>
              <a:latin typeface="Times"/>
              <a:cs typeface="Times"/>
            </a:endParaRPr>
          </a:p>
          <a:p>
            <a:r>
              <a:rPr lang="en-US" sz="2400" dirty="0" smtClean="0">
                <a:latin typeface="Times"/>
                <a:cs typeface="Times"/>
              </a:rPr>
              <a:t>General </a:t>
            </a:r>
            <a:r>
              <a:rPr lang="en-US" sz="2400" dirty="0">
                <a:latin typeface="Times"/>
                <a:cs typeface="Times"/>
              </a:rPr>
              <a:t>William Booth</a:t>
            </a:r>
            <a:r>
              <a:rPr lang="en-US" sz="2400" dirty="0" smtClean="0">
                <a:latin typeface="Times"/>
                <a:cs typeface="Times"/>
              </a:rPr>
              <a:t>, founder </a:t>
            </a:r>
            <a:r>
              <a:rPr lang="en-US" sz="2400" dirty="0">
                <a:latin typeface="Times"/>
                <a:cs typeface="Times"/>
              </a:rPr>
              <a:t>of the Salvation Army, once said, “I want you young men always to bear in mind that it is the nature of a fire to go out; you must keep it stirred and fed and the ashes removed.” Nehemiah discovered that the </a:t>
            </a:r>
            <a:r>
              <a:rPr lang="en-US" sz="2400" dirty="0" smtClean="0">
                <a:latin typeface="Times"/>
                <a:cs typeface="Times"/>
              </a:rPr>
              <a:t>fires </a:t>
            </a:r>
            <a:r>
              <a:rPr lang="en-US" sz="2400" dirty="0">
                <a:latin typeface="Times"/>
                <a:cs typeface="Times"/>
              </a:rPr>
              <a:t>of devotion had gone out in Jerusalem. His first term as governor lasted for 12 </a:t>
            </a:r>
            <a:r>
              <a:rPr lang="en-US" sz="2400" dirty="0" smtClean="0">
                <a:latin typeface="Times"/>
                <a:cs typeface="Times"/>
              </a:rPr>
              <a:t>years(</a:t>
            </a:r>
            <a:r>
              <a:rPr lang="en-US" sz="2400" dirty="0">
                <a:latin typeface="Times"/>
                <a:cs typeface="Times"/>
              </a:rPr>
              <a:t>5:14), after which he returned to the palace to report to the </a:t>
            </a:r>
            <a:r>
              <a:rPr lang="en-US" sz="2400" dirty="0" smtClean="0">
                <a:latin typeface="Times"/>
                <a:cs typeface="Times"/>
              </a:rPr>
              <a:t>king(</a:t>
            </a:r>
            <a:r>
              <a:rPr lang="en-US" sz="2400" dirty="0">
                <a:latin typeface="Times"/>
                <a:cs typeface="Times"/>
              </a:rPr>
              <a:t>13:6)</a:t>
            </a:r>
            <a:r>
              <a:rPr lang="en-US" sz="2400" dirty="0" smtClean="0">
                <a:latin typeface="Times"/>
                <a:cs typeface="Times"/>
              </a:rPr>
              <a:t>.He </a:t>
            </a:r>
            <a:r>
              <a:rPr lang="en-US" sz="2400" dirty="0">
                <a:latin typeface="Times"/>
                <a:cs typeface="Times"/>
              </a:rPr>
              <a:t>was gone </a:t>
            </a:r>
            <a:r>
              <a:rPr lang="en-US" sz="2400" dirty="0" smtClean="0">
                <a:latin typeface="Times"/>
                <a:cs typeface="Times"/>
              </a:rPr>
              <a:t>about a </a:t>
            </a:r>
            <a:r>
              <a:rPr lang="en-US" sz="2400" dirty="0" err="1">
                <a:latin typeface="Times"/>
                <a:cs typeface="Times"/>
              </a:rPr>
              <a:t>year</a:t>
            </a:r>
            <a:r>
              <a:rPr lang="en-US" sz="2400" dirty="0" err="1" smtClean="0">
                <a:latin typeface="Times"/>
                <a:cs typeface="Times"/>
              </a:rPr>
              <a:t>,but</a:t>
            </a:r>
            <a:r>
              <a:rPr lang="en-US" sz="2400" dirty="0" smtClean="0">
                <a:latin typeface="Times"/>
                <a:cs typeface="Times"/>
              </a:rPr>
              <a:t> </a:t>
            </a:r>
            <a:r>
              <a:rPr lang="en-US" sz="2400" dirty="0">
                <a:latin typeface="Times"/>
                <a:cs typeface="Times"/>
              </a:rPr>
              <a:t>when he returned to Jerusalem, he discovered that the situation had deteriorated, for the people were not living up to the promises they had made (ch.10). Nehemiah immediately began to act decisively to change the situation. Without spiritual </a:t>
            </a:r>
            <a:r>
              <a:rPr lang="en-US" sz="2400" dirty="0" smtClean="0">
                <a:latin typeface="Times"/>
                <a:cs typeface="Times"/>
              </a:rPr>
              <a:t>leadership</a:t>
            </a:r>
            <a:r>
              <a:rPr lang="en-US" sz="2400" dirty="0">
                <a:latin typeface="Times"/>
                <a:cs typeface="Times"/>
              </a:rPr>
              <a:t>, God’s people are prone to stray like sheep. </a:t>
            </a:r>
            <a:endParaRPr lang="en-US" sz="2400" dirty="0" smtClean="0">
              <a:latin typeface="Times"/>
              <a:cs typeface="Times"/>
            </a:endParaRPr>
          </a:p>
        </p:txBody>
      </p:sp>
      <p:pic>
        <p:nvPicPr>
          <p:cNvPr id="5" name="Picture 4"/>
          <p:cNvPicPr>
            <a:picLocks noChangeAspect="1"/>
          </p:cNvPicPr>
          <p:nvPr/>
        </p:nvPicPr>
        <p:blipFill>
          <a:blip r:embed="rId2"/>
          <a:stretch>
            <a:fillRect/>
          </a:stretch>
        </p:blipFill>
        <p:spPr>
          <a:xfrm>
            <a:off x="6535850" y="0"/>
            <a:ext cx="2625083" cy="2590800"/>
          </a:xfrm>
          <a:prstGeom prst="rect">
            <a:avLst/>
          </a:prstGeom>
        </p:spPr>
      </p:pic>
      <p:pic>
        <p:nvPicPr>
          <p:cNvPr id="8" name="Picture 7"/>
          <p:cNvPicPr>
            <a:picLocks noChangeAspect="1"/>
          </p:cNvPicPr>
          <p:nvPr/>
        </p:nvPicPr>
        <p:blipFill>
          <a:blip r:embed="rId3"/>
          <a:stretch>
            <a:fillRect/>
          </a:stretch>
        </p:blipFill>
        <p:spPr>
          <a:xfrm>
            <a:off x="6398986" y="4402759"/>
            <a:ext cx="2745014" cy="1943100"/>
          </a:xfrm>
          <a:prstGeom prst="rect">
            <a:avLst/>
          </a:prstGeom>
        </p:spPr>
      </p:pic>
      <p:pic>
        <p:nvPicPr>
          <p:cNvPr id="14" name="Picture 13"/>
          <p:cNvPicPr>
            <a:picLocks noChangeAspect="1"/>
          </p:cNvPicPr>
          <p:nvPr/>
        </p:nvPicPr>
        <p:blipFill>
          <a:blip r:embed="rId4"/>
          <a:stretch>
            <a:fillRect/>
          </a:stretch>
        </p:blipFill>
        <p:spPr>
          <a:xfrm>
            <a:off x="6368929" y="2586400"/>
            <a:ext cx="2808937" cy="1805745"/>
          </a:xfrm>
          <a:prstGeom prst="rect">
            <a:avLst/>
          </a:prstGeom>
        </p:spPr>
      </p:pic>
    </p:spTree>
    <p:extLst>
      <p:ext uri="{BB962C8B-B14F-4D97-AF65-F5344CB8AC3E}">
        <p14:creationId xmlns:p14="http://schemas.microsoft.com/office/powerpoint/2010/main" val="7619880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5279" y="-80624"/>
            <a:ext cx="9179279" cy="1384995"/>
          </a:xfrm>
          <a:prstGeom prst="rect">
            <a:avLst/>
          </a:prstGeom>
        </p:spPr>
        <p:txBody>
          <a:bodyPr wrap="square">
            <a:spAutoFit/>
          </a:bodyPr>
          <a:lstStyle/>
          <a:p>
            <a:r>
              <a:rPr lang="en-US" sz="2800" b="1" dirty="0">
                <a:latin typeface="Times"/>
                <a:cs typeface="Times"/>
              </a:rPr>
              <a:t>1. The separation promise (13:1-9,23-31).</a:t>
            </a:r>
            <a:r>
              <a:rPr lang="en-US" sz="2800" dirty="0">
                <a:latin typeface="Times"/>
                <a:cs typeface="Times"/>
              </a:rPr>
              <a:t> They discovered that there were Ammonites and Moabites in their congregation, and this was contrary to the law of Moses (Deut.23:3-4)</a:t>
            </a:r>
            <a:r>
              <a:rPr lang="en-US" sz="2800" dirty="0" smtClean="0">
                <a:latin typeface="Times"/>
                <a:cs typeface="Times"/>
              </a:rPr>
              <a:t>.</a:t>
            </a:r>
            <a:endParaRPr lang="en-US" sz="2800" dirty="0">
              <a:latin typeface="Times"/>
              <a:cs typeface="Times"/>
            </a:endParaRPr>
          </a:p>
        </p:txBody>
      </p:sp>
      <p:sp>
        <p:nvSpPr>
          <p:cNvPr id="16" name="Rectangle 15"/>
          <p:cNvSpPr/>
          <p:nvPr/>
        </p:nvSpPr>
        <p:spPr>
          <a:xfrm>
            <a:off x="-35278" y="5320115"/>
            <a:ext cx="9144000" cy="461665"/>
          </a:xfrm>
          <a:prstGeom prst="rect">
            <a:avLst/>
          </a:prstGeom>
        </p:spPr>
        <p:txBody>
          <a:bodyPr wrap="square">
            <a:spAutoFit/>
          </a:bodyPr>
          <a:lstStyle/>
          <a:p>
            <a:endParaRPr lang="en-US" sz="2400" dirty="0">
              <a:latin typeface="Times"/>
              <a:cs typeface="Times"/>
            </a:endParaRPr>
          </a:p>
        </p:txBody>
      </p:sp>
      <p:sp>
        <p:nvSpPr>
          <p:cNvPr id="13" name="TextBox 12"/>
          <p:cNvSpPr txBox="1"/>
          <p:nvPr/>
        </p:nvSpPr>
        <p:spPr>
          <a:xfrm>
            <a:off x="8557813" y="6367060"/>
            <a:ext cx="1101818" cy="461665"/>
          </a:xfrm>
          <a:prstGeom prst="rect">
            <a:avLst/>
          </a:prstGeom>
          <a:noFill/>
        </p:spPr>
        <p:txBody>
          <a:bodyPr wrap="square" rtlCol="0">
            <a:spAutoFit/>
          </a:bodyPr>
          <a:lstStyle/>
          <a:p>
            <a:r>
              <a:rPr lang="en-US" altLang="zh-CN" sz="2400" dirty="0" smtClean="0">
                <a:solidFill>
                  <a:srgbClr val="FFFF00"/>
                </a:solidFill>
                <a:latin typeface="Times"/>
                <a:cs typeface="Times"/>
              </a:rPr>
              <a:t>(2)</a:t>
            </a:r>
            <a:endParaRPr lang="en-US" sz="2400" dirty="0">
              <a:solidFill>
                <a:srgbClr val="FFFF00"/>
              </a:solidFill>
              <a:latin typeface="Times"/>
              <a:cs typeface="Times"/>
            </a:endParaRPr>
          </a:p>
        </p:txBody>
      </p:sp>
      <p:sp>
        <p:nvSpPr>
          <p:cNvPr id="15" name="Rectangle 14"/>
          <p:cNvSpPr/>
          <p:nvPr/>
        </p:nvSpPr>
        <p:spPr>
          <a:xfrm>
            <a:off x="-22075" y="1185840"/>
            <a:ext cx="9179279" cy="2431435"/>
          </a:xfrm>
          <a:prstGeom prst="rect">
            <a:avLst/>
          </a:prstGeom>
        </p:spPr>
        <p:txBody>
          <a:bodyPr wrap="square">
            <a:spAutoFit/>
          </a:bodyPr>
          <a:lstStyle/>
          <a:p>
            <a:r>
              <a:rPr lang="en-US" sz="2800" b="1" dirty="0">
                <a:latin typeface="Times"/>
                <a:cs typeface="Times"/>
              </a:rPr>
              <a:t>A. The mixed multitude (13:1-3).</a:t>
            </a:r>
            <a:r>
              <a:rPr lang="en-US" sz="2800" dirty="0">
                <a:latin typeface="Times"/>
                <a:cs typeface="Times"/>
              </a:rPr>
              <a:t> They had infiltrated the people of Israel in spite of previous </a:t>
            </a:r>
            <a:r>
              <a:rPr lang="en-US" sz="2800" dirty="0" err="1">
                <a:latin typeface="Times"/>
                <a:cs typeface="Times"/>
              </a:rPr>
              <a:t>purgings</a:t>
            </a:r>
            <a:r>
              <a:rPr lang="en-US" sz="2800" dirty="0">
                <a:latin typeface="Times"/>
                <a:cs typeface="Times"/>
              </a:rPr>
              <a:t> (9:</a:t>
            </a:r>
            <a:r>
              <a:rPr lang="en-US" sz="2800" dirty="0" smtClean="0">
                <a:latin typeface="Times"/>
                <a:cs typeface="Times"/>
              </a:rPr>
              <a:t>2;10</a:t>
            </a:r>
            <a:r>
              <a:rPr lang="en-US" sz="2800" dirty="0">
                <a:latin typeface="Times"/>
                <a:cs typeface="Times"/>
              </a:rPr>
              <a:t>:28).</a:t>
            </a:r>
          </a:p>
          <a:p>
            <a:r>
              <a:rPr lang="en-US" sz="2400" dirty="0">
                <a:latin typeface="Times"/>
                <a:cs typeface="Times"/>
              </a:rPr>
              <a:t>(1</a:t>
            </a:r>
            <a:r>
              <a:rPr lang="en-US" sz="2400" dirty="0" smtClean="0">
                <a:latin typeface="Times"/>
                <a:cs typeface="Times"/>
              </a:rPr>
              <a:t>) The </a:t>
            </a:r>
            <a:r>
              <a:rPr lang="en-US" sz="2400" dirty="0">
                <a:latin typeface="Times"/>
                <a:cs typeface="Times"/>
              </a:rPr>
              <a:t>“mixed multitude” gave Moses </a:t>
            </a:r>
            <a:r>
              <a:rPr lang="en-US" sz="2400" dirty="0" smtClean="0">
                <a:latin typeface="Times"/>
                <a:cs typeface="Times"/>
              </a:rPr>
              <a:t>trouble(</a:t>
            </a:r>
            <a:r>
              <a:rPr lang="en-US" sz="2400" dirty="0">
                <a:latin typeface="Times"/>
                <a:cs typeface="Times"/>
              </a:rPr>
              <a:t>Ex.12:38</a:t>
            </a:r>
            <a:r>
              <a:rPr lang="en-US" sz="2400" dirty="0" smtClean="0">
                <a:latin typeface="Times"/>
                <a:cs typeface="Times"/>
              </a:rPr>
              <a:t>;Num.</a:t>
            </a:r>
            <a:r>
              <a:rPr lang="en-US" sz="2400" dirty="0">
                <a:latin typeface="Times"/>
                <a:cs typeface="Times"/>
              </a:rPr>
              <a:t>11:4-6)</a:t>
            </a:r>
            <a:r>
              <a:rPr lang="en-US" sz="2400" dirty="0" smtClean="0">
                <a:latin typeface="Times"/>
                <a:cs typeface="Times"/>
              </a:rPr>
              <a:t>.</a:t>
            </a:r>
          </a:p>
          <a:p>
            <a:r>
              <a:rPr lang="en-US" sz="2400" dirty="0">
                <a:latin typeface="Times"/>
                <a:cs typeface="Times"/>
              </a:rPr>
              <a:t>(2) The “mixed multitude” gives the church trouble </a:t>
            </a:r>
            <a:r>
              <a:rPr lang="en-US" sz="2400" dirty="0" smtClean="0">
                <a:latin typeface="Times"/>
                <a:cs typeface="Times"/>
              </a:rPr>
              <a:t>today(Mt.13:24-30). “</a:t>
            </a:r>
            <a:r>
              <a:rPr lang="en-US" sz="2400" dirty="0">
                <a:latin typeface="Times"/>
                <a:cs typeface="Times"/>
              </a:rPr>
              <a:t>Today the world has so infiltrated the church, that we are more beset by traitors within than by foes </a:t>
            </a:r>
            <a:r>
              <a:rPr lang="en-US" sz="2400" dirty="0" smtClean="0">
                <a:latin typeface="Times"/>
                <a:cs typeface="Times"/>
              </a:rPr>
              <a:t>without…” (Story of the Trojan Horse) </a:t>
            </a:r>
            <a:endParaRPr lang="en-US" sz="2400" dirty="0">
              <a:latin typeface="Times"/>
              <a:cs typeface="Times"/>
            </a:endParaRPr>
          </a:p>
        </p:txBody>
      </p:sp>
      <p:pic>
        <p:nvPicPr>
          <p:cNvPr id="4" name="Picture 3"/>
          <p:cNvPicPr>
            <a:picLocks noChangeAspect="1"/>
          </p:cNvPicPr>
          <p:nvPr/>
        </p:nvPicPr>
        <p:blipFill>
          <a:blip r:embed="rId2"/>
          <a:stretch>
            <a:fillRect/>
          </a:stretch>
        </p:blipFill>
        <p:spPr>
          <a:xfrm>
            <a:off x="-3141943" y="3583409"/>
            <a:ext cx="8365472" cy="3936693"/>
          </a:xfrm>
          <a:prstGeom prst="rect">
            <a:avLst/>
          </a:prstGeom>
        </p:spPr>
      </p:pic>
      <p:pic>
        <p:nvPicPr>
          <p:cNvPr id="5" name="Picture 4"/>
          <p:cNvPicPr>
            <a:picLocks noChangeAspect="1"/>
          </p:cNvPicPr>
          <p:nvPr/>
        </p:nvPicPr>
        <p:blipFill>
          <a:blip r:embed="rId3"/>
          <a:stretch>
            <a:fillRect/>
          </a:stretch>
        </p:blipFill>
        <p:spPr>
          <a:xfrm>
            <a:off x="4954587" y="3583408"/>
            <a:ext cx="4206013" cy="3350791"/>
          </a:xfrm>
          <a:prstGeom prst="rect">
            <a:avLst/>
          </a:prstGeom>
        </p:spPr>
      </p:pic>
      <p:sp>
        <p:nvSpPr>
          <p:cNvPr id="18" name="TextBox 17"/>
          <p:cNvSpPr txBox="1"/>
          <p:nvPr/>
        </p:nvSpPr>
        <p:spPr>
          <a:xfrm>
            <a:off x="8698587" y="6309814"/>
            <a:ext cx="1101818" cy="461665"/>
          </a:xfrm>
          <a:prstGeom prst="rect">
            <a:avLst/>
          </a:prstGeom>
          <a:noFill/>
        </p:spPr>
        <p:txBody>
          <a:bodyPr wrap="square" rtlCol="0">
            <a:spAutoFit/>
          </a:bodyPr>
          <a:lstStyle/>
          <a:p>
            <a:r>
              <a:rPr lang="en-US" altLang="zh-CN" sz="2400" dirty="0" smtClean="0">
                <a:solidFill>
                  <a:srgbClr val="0000FF"/>
                </a:solidFill>
                <a:latin typeface="Times"/>
                <a:cs typeface="Times"/>
              </a:rPr>
              <a:t>(2)</a:t>
            </a:r>
            <a:endParaRPr lang="en-US" sz="2400" dirty="0">
              <a:solidFill>
                <a:srgbClr val="0000FF"/>
              </a:solidFill>
              <a:latin typeface="Times"/>
              <a:cs typeface="Times"/>
            </a:endParaRPr>
          </a:p>
        </p:txBody>
      </p:sp>
    </p:spTree>
    <p:extLst>
      <p:ext uri="{BB962C8B-B14F-4D97-AF65-F5344CB8AC3E}">
        <p14:creationId xmlns:p14="http://schemas.microsoft.com/office/powerpoint/2010/main" val="5826536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5278" y="-1"/>
            <a:ext cx="9204474" cy="3539431"/>
          </a:xfrm>
          <a:prstGeom prst="rect">
            <a:avLst/>
          </a:prstGeom>
        </p:spPr>
        <p:txBody>
          <a:bodyPr wrap="square">
            <a:spAutoFit/>
          </a:bodyPr>
          <a:lstStyle/>
          <a:p>
            <a:r>
              <a:rPr lang="en-US" sz="2800" b="1" dirty="0">
                <a:latin typeface="Times"/>
                <a:cs typeface="Times"/>
              </a:rPr>
              <a:t>B. The enemy intruder (13:4-9). </a:t>
            </a:r>
            <a:r>
              <a:rPr lang="en-US" sz="2800" dirty="0">
                <a:latin typeface="Times"/>
                <a:cs typeface="Times"/>
              </a:rPr>
              <a:t>An Ammonite was living in the Jewish </a:t>
            </a:r>
            <a:r>
              <a:rPr lang="en-US" sz="2800" dirty="0" smtClean="0">
                <a:latin typeface="Times"/>
                <a:cs typeface="Times"/>
              </a:rPr>
              <a:t>temple (</a:t>
            </a:r>
            <a:r>
              <a:rPr lang="en-US" sz="2800" dirty="0">
                <a:latin typeface="Times"/>
                <a:cs typeface="Times"/>
              </a:rPr>
              <a:t>defiled and robbed)! How did that happen?</a:t>
            </a:r>
          </a:p>
          <a:p>
            <a:r>
              <a:rPr lang="en-US" sz="2400" dirty="0">
                <a:latin typeface="Times"/>
                <a:cs typeface="Times"/>
              </a:rPr>
              <a:t>(1) </a:t>
            </a:r>
            <a:r>
              <a:rPr lang="en-US" sz="2400" dirty="0" err="1">
                <a:latin typeface="Times"/>
                <a:cs typeface="Times"/>
              </a:rPr>
              <a:t>Eliashib</a:t>
            </a:r>
            <a:r>
              <a:rPr lang="en-US" sz="2400" dirty="0">
                <a:latin typeface="Times"/>
                <a:cs typeface="Times"/>
              </a:rPr>
              <a:t> the high priest had given </a:t>
            </a:r>
            <a:r>
              <a:rPr lang="en-US" sz="2400" dirty="0" err="1">
                <a:latin typeface="Times"/>
                <a:cs typeface="Times"/>
              </a:rPr>
              <a:t>Tobiah</a:t>
            </a:r>
            <a:r>
              <a:rPr lang="en-US" sz="2400" dirty="0">
                <a:latin typeface="Times"/>
                <a:cs typeface="Times"/>
              </a:rPr>
              <a:t> the Ammonite a room in the temple (13:28). Why? </a:t>
            </a:r>
          </a:p>
          <a:p>
            <a:r>
              <a:rPr lang="en-US" sz="2400" dirty="0">
                <a:latin typeface="Times"/>
                <a:cs typeface="Times"/>
              </a:rPr>
              <a:t>(2) Because one of his relatives was married to </a:t>
            </a:r>
            <a:r>
              <a:rPr lang="en-US" sz="2400" dirty="0" err="1">
                <a:latin typeface="Times"/>
                <a:cs typeface="Times"/>
              </a:rPr>
              <a:t>Sanballat’s</a:t>
            </a:r>
            <a:r>
              <a:rPr lang="en-US" sz="2400" dirty="0">
                <a:latin typeface="Times"/>
                <a:cs typeface="Times"/>
              </a:rPr>
              <a:t> daughter (13:28)</a:t>
            </a:r>
            <a:r>
              <a:rPr lang="en-US" sz="2400" dirty="0" smtClean="0">
                <a:latin typeface="Times"/>
                <a:cs typeface="Times"/>
              </a:rPr>
              <a:t>, </a:t>
            </a:r>
            <a:r>
              <a:rPr lang="en-US" sz="2400" dirty="0" err="1" smtClean="0">
                <a:latin typeface="Times"/>
                <a:cs typeface="Times"/>
              </a:rPr>
              <a:t>Sanballat</a:t>
            </a:r>
            <a:r>
              <a:rPr lang="en-US" sz="2400" dirty="0" smtClean="0">
                <a:latin typeface="Times"/>
                <a:cs typeface="Times"/>
              </a:rPr>
              <a:t> </a:t>
            </a:r>
            <a:r>
              <a:rPr lang="en-US" sz="2400" dirty="0">
                <a:latin typeface="Times"/>
                <a:cs typeface="Times"/>
              </a:rPr>
              <a:t>and </a:t>
            </a:r>
            <a:r>
              <a:rPr lang="en-US" sz="2400" dirty="0" err="1">
                <a:latin typeface="Times"/>
                <a:cs typeface="Times"/>
              </a:rPr>
              <a:t>Tobiah</a:t>
            </a:r>
            <a:r>
              <a:rPr lang="en-US" sz="2400" dirty="0">
                <a:latin typeface="Times"/>
                <a:cs typeface="Times"/>
              </a:rPr>
              <a:t> were </a:t>
            </a:r>
            <a:r>
              <a:rPr lang="en-US" sz="2400" dirty="0" smtClean="0">
                <a:latin typeface="Times"/>
                <a:cs typeface="Times"/>
              </a:rPr>
              <a:t>friends (</a:t>
            </a:r>
            <a:r>
              <a:rPr lang="en-US" sz="2400" dirty="0">
                <a:latin typeface="Times"/>
                <a:cs typeface="Times"/>
              </a:rPr>
              <a:t>came in the back door).</a:t>
            </a:r>
          </a:p>
          <a:p>
            <a:r>
              <a:rPr lang="en-US" sz="2400" dirty="0">
                <a:latin typeface="Times"/>
                <a:cs typeface="Times"/>
              </a:rPr>
              <a:t>(3) Those appointed to lead had failed in their oversight.</a:t>
            </a:r>
          </a:p>
          <a:p>
            <a:r>
              <a:rPr lang="en-US" sz="2400" dirty="0">
                <a:latin typeface="Times"/>
                <a:cs typeface="Times"/>
              </a:rPr>
              <a:t>(4) Nehemiah threw out both the man and his furniture, rededicating the room to the Lord. Jesus cleansed the temple (Mt.21:12-13).</a:t>
            </a:r>
          </a:p>
        </p:txBody>
      </p:sp>
      <p:sp>
        <p:nvSpPr>
          <p:cNvPr id="16" name="Rectangle 15"/>
          <p:cNvSpPr/>
          <p:nvPr/>
        </p:nvSpPr>
        <p:spPr>
          <a:xfrm>
            <a:off x="-35278" y="5320115"/>
            <a:ext cx="9144000" cy="523220"/>
          </a:xfrm>
          <a:prstGeom prst="rect">
            <a:avLst/>
          </a:prstGeom>
        </p:spPr>
        <p:txBody>
          <a:bodyPr wrap="square">
            <a:spAutoFit/>
          </a:bodyPr>
          <a:lstStyle/>
          <a:p>
            <a:endParaRPr lang="en-US" sz="2800" dirty="0">
              <a:latin typeface="Times"/>
              <a:cs typeface="Times"/>
            </a:endParaRPr>
          </a:p>
        </p:txBody>
      </p:sp>
      <p:sp>
        <p:nvSpPr>
          <p:cNvPr id="13" name="TextBox 12"/>
          <p:cNvSpPr txBox="1"/>
          <p:nvPr/>
        </p:nvSpPr>
        <p:spPr>
          <a:xfrm>
            <a:off x="8557813" y="6367060"/>
            <a:ext cx="1101818" cy="523220"/>
          </a:xfrm>
          <a:prstGeom prst="rect">
            <a:avLst/>
          </a:prstGeom>
          <a:noFill/>
        </p:spPr>
        <p:txBody>
          <a:bodyPr wrap="square" rtlCol="0">
            <a:spAutoFit/>
          </a:bodyPr>
          <a:lstStyle/>
          <a:p>
            <a:r>
              <a:rPr lang="en-US" altLang="zh-CN" sz="2800" dirty="0" smtClean="0">
                <a:solidFill>
                  <a:srgbClr val="FFFF00"/>
                </a:solidFill>
                <a:latin typeface="Times"/>
                <a:cs typeface="Times"/>
              </a:rPr>
              <a:t>(2)</a:t>
            </a:r>
            <a:endParaRPr lang="en-US" sz="2800" dirty="0">
              <a:solidFill>
                <a:srgbClr val="FFFF00"/>
              </a:solidFill>
              <a:latin typeface="Times"/>
              <a:cs typeface="Times"/>
            </a:endParaRPr>
          </a:p>
        </p:txBody>
      </p:sp>
      <p:sp>
        <p:nvSpPr>
          <p:cNvPr id="11" name="TextBox 10"/>
          <p:cNvSpPr txBox="1"/>
          <p:nvPr/>
        </p:nvSpPr>
        <p:spPr>
          <a:xfrm>
            <a:off x="8538618" y="6346705"/>
            <a:ext cx="1101818" cy="523220"/>
          </a:xfrm>
          <a:prstGeom prst="rect">
            <a:avLst/>
          </a:prstGeom>
          <a:noFill/>
        </p:spPr>
        <p:txBody>
          <a:bodyPr wrap="square" rtlCol="0">
            <a:spAutoFit/>
          </a:bodyPr>
          <a:lstStyle/>
          <a:p>
            <a:r>
              <a:rPr lang="en-US" altLang="zh-CN" sz="2800" dirty="0" smtClean="0">
                <a:solidFill>
                  <a:srgbClr val="0000FF"/>
                </a:solidFill>
                <a:latin typeface="Times"/>
                <a:cs typeface="Times"/>
              </a:rPr>
              <a:t>(3)</a:t>
            </a:r>
            <a:endParaRPr lang="en-US" sz="2800" dirty="0">
              <a:solidFill>
                <a:srgbClr val="0000FF"/>
              </a:solidFill>
              <a:latin typeface="Times"/>
              <a:cs typeface="Times"/>
            </a:endParaRPr>
          </a:p>
        </p:txBody>
      </p:sp>
      <p:pic>
        <p:nvPicPr>
          <p:cNvPr id="4" name="Picture 3"/>
          <p:cNvPicPr>
            <a:picLocks noChangeAspect="1"/>
          </p:cNvPicPr>
          <p:nvPr/>
        </p:nvPicPr>
        <p:blipFill>
          <a:blip r:embed="rId2"/>
          <a:stretch>
            <a:fillRect/>
          </a:stretch>
        </p:blipFill>
        <p:spPr>
          <a:xfrm>
            <a:off x="0" y="3489481"/>
            <a:ext cx="3429000" cy="3429000"/>
          </a:xfrm>
          <a:prstGeom prst="rect">
            <a:avLst/>
          </a:prstGeom>
        </p:spPr>
      </p:pic>
      <p:pic>
        <p:nvPicPr>
          <p:cNvPr id="7" name="Picture 6"/>
          <p:cNvPicPr>
            <a:picLocks noChangeAspect="1"/>
          </p:cNvPicPr>
          <p:nvPr/>
        </p:nvPicPr>
        <p:blipFill>
          <a:blip r:embed="rId3"/>
          <a:stretch>
            <a:fillRect/>
          </a:stretch>
        </p:blipFill>
        <p:spPr>
          <a:xfrm>
            <a:off x="3445932" y="3489481"/>
            <a:ext cx="4859867" cy="3425458"/>
          </a:xfrm>
          <a:prstGeom prst="rect">
            <a:avLst/>
          </a:prstGeom>
        </p:spPr>
      </p:pic>
    </p:spTree>
    <p:extLst>
      <p:ext uri="{BB962C8B-B14F-4D97-AF65-F5344CB8AC3E}">
        <p14:creationId xmlns:p14="http://schemas.microsoft.com/office/powerpoint/2010/main" val="28726222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35278" y="5320115"/>
            <a:ext cx="9144000" cy="523220"/>
          </a:xfrm>
          <a:prstGeom prst="rect">
            <a:avLst/>
          </a:prstGeom>
        </p:spPr>
        <p:txBody>
          <a:bodyPr wrap="square">
            <a:spAutoFit/>
          </a:bodyPr>
          <a:lstStyle/>
          <a:p>
            <a:endParaRPr lang="en-US" sz="2800" dirty="0">
              <a:latin typeface="Times"/>
              <a:cs typeface="Times"/>
            </a:endParaRPr>
          </a:p>
        </p:txBody>
      </p:sp>
      <p:sp>
        <p:nvSpPr>
          <p:cNvPr id="13" name="TextBox 12"/>
          <p:cNvSpPr txBox="1"/>
          <p:nvPr/>
        </p:nvSpPr>
        <p:spPr>
          <a:xfrm>
            <a:off x="8557813" y="6367060"/>
            <a:ext cx="1101818" cy="523220"/>
          </a:xfrm>
          <a:prstGeom prst="rect">
            <a:avLst/>
          </a:prstGeom>
          <a:noFill/>
        </p:spPr>
        <p:txBody>
          <a:bodyPr wrap="square" rtlCol="0">
            <a:spAutoFit/>
          </a:bodyPr>
          <a:lstStyle/>
          <a:p>
            <a:r>
              <a:rPr lang="en-US" altLang="zh-CN" sz="2800" dirty="0" smtClean="0">
                <a:solidFill>
                  <a:srgbClr val="FFFF00"/>
                </a:solidFill>
                <a:latin typeface="Times"/>
                <a:cs typeface="Times"/>
              </a:rPr>
              <a:t>(2)</a:t>
            </a:r>
            <a:endParaRPr lang="en-US" sz="2800" dirty="0">
              <a:solidFill>
                <a:srgbClr val="FFFF00"/>
              </a:solidFill>
              <a:latin typeface="Times"/>
              <a:cs typeface="Times"/>
            </a:endParaRPr>
          </a:p>
        </p:txBody>
      </p:sp>
      <p:sp>
        <p:nvSpPr>
          <p:cNvPr id="10" name="Rectangle 9"/>
          <p:cNvSpPr/>
          <p:nvPr/>
        </p:nvSpPr>
        <p:spPr>
          <a:xfrm>
            <a:off x="-35278" y="-48172"/>
            <a:ext cx="9179278" cy="3662541"/>
          </a:xfrm>
          <a:prstGeom prst="rect">
            <a:avLst/>
          </a:prstGeom>
        </p:spPr>
        <p:txBody>
          <a:bodyPr wrap="square">
            <a:spAutoFit/>
          </a:bodyPr>
          <a:lstStyle/>
          <a:p>
            <a:r>
              <a:rPr lang="en-US" sz="2800" b="1" dirty="0">
                <a:latin typeface="Times"/>
                <a:cs typeface="Times"/>
              </a:rPr>
              <a:t>C. The mixed marriages (13:23-31). </a:t>
            </a:r>
            <a:r>
              <a:rPr lang="en-US" sz="2800" dirty="0">
                <a:latin typeface="Times"/>
                <a:cs typeface="Times"/>
              </a:rPr>
              <a:t>“We will not give our daughters as wives to the peoples of the land, nor take their daughters for our sons!” was the promise the Jews had made to the Lord(10:30), but they did not keep their promise.</a:t>
            </a:r>
          </a:p>
          <a:p>
            <a:r>
              <a:rPr lang="en-US" sz="2400" dirty="0">
                <a:latin typeface="Times"/>
                <a:cs typeface="Times"/>
              </a:rPr>
              <a:t>(1) There was the problem of wrong speech. God’s people and the world’s people can be identified by their speech(</a:t>
            </a:r>
            <a:r>
              <a:rPr lang="en-US" sz="2400" dirty="0" smtClean="0">
                <a:latin typeface="Times"/>
                <a:cs typeface="Times"/>
              </a:rPr>
              <a:t>I Jn</a:t>
            </a:r>
            <a:r>
              <a:rPr lang="en-US" sz="2400" dirty="0">
                <a:latin typeface="Times"/>
                <a:cs typeface="Times"/>
              </a:rPr>
              <a:t>.4:5-6).</a:t>
            </a:r>
          </a:p>
          <a:p>
            <a:r>
              <a:rPr lang="en-US" sz="2400" dirty="0">
                <a:latin typeface="Times"/>
                <a:cs typeface="Times"/>
              </a:rPr>
              <a:t>(2) Nehemiah dealt with the </a:t>
            </a:r>
            <a:r>
              <a:rPr lang="en-US" sz="2400" dirty="0" smtClean="0">
                <a:latin typeface="Times"/>
                <a:cs typeface="Times"/>
              </a:rPr>
              <a:t>problem. First </a:t>
            </a:r>
            <a:r>
              <a:rPr lang="en-US" sz="2400" dirty="0">
                <a:latin typeface="Times"/>
                <a:cs typeface="Times"/>
              </a:rPr>
              <a:t>he </a:t>
            </a:r>
            <a:r>
              <a:rPr lang="en-US" sz="2400" dirty="0" smtClean="0">
                <a:latin typeface="Times"/>
                <a:cs typeface="Times"/>
              </a:rPr>
              <a:t>rebuked them (</a:t>
            </a:r>
            <a:r>
              <a:rPr lang="en-US" sz="2400" dirty="0">
                <a:latin typeface="Times"/>
                <a:cs typeface="Times"/>
              </a:rPr>
              <a:t>13:</a:t>
            </a:r>
            <a:r>
              <a:rPr lang="en-US" sz="2400" dirty="0" smtClean="0">
                <a:latin typeface="Times"/>
                <a:cs typeface="Times"/>
              </a:rPr>
              <a:t>25), he </a:t>
            </a:r>
            <a:r>
              <a:rPr lang="en-US" sz="2400" dirty="0">
                <a:latin typeface="Times"/>
                <a:cs typeface="Times"/>
              </a:rPr>
              <a:t>delivered a message(13:</a:t>
            </a:r>
            <a:r>
              <a:rPr lang="en-US" sz="2400" dirty="0" smtClean="0">
                <a:latin typeface="Times"/>
                <a:cs typeface="Times"/>
              </a:rPr>
              <a:t>26;1K11</a:t>
            </a:r>
            <a:r>
              <a:rPr lang="en-US" sz="2400" dirty="0">
                <a:latin typeface="Times"/>
                <a:cs typeface="Times"/>
              </a:rPr>
              <a:t>:4-8)</a:t>
            </a:r>
            <a:r>
              <a:rPr lang="en-US" sz="2400" dirty="0" smtClean="0">
                <a:latin typeface="Times"/>
                <a:cs typeface="Times"/>
              </a:rPr>
              <a:t>, then </a:t>
            </a:r>
            <a:r>
              <a:rPr lang="en-US" sz="2400" dirty="0">
                <a:latin typeface="Times"/>
                <a:cs typeface="Times"/>
              </a:rPr>
              <a:t>he purified the priests and made certain that only those who were qualified </a:t>
            </a:r>
            <a:r>
              <a:rPr lang="en-US" sz="2400" dirty="0" smtClean="0">
                <a:latin typeface="Times"/>
                <a:cs typeface="Times"/>
              </a:rPr>
              <a:t>served(</a:t>
            </a:r>
            <a:r>
              <a:rPr lang="en-US" sz="2400" dirty="0">
                <a:latin typeface="Times"/>
                <a:cs typeface="Times"/>
              </a:rPr>
              <a:t>13:30</a:t>
            </a:r>
            <a:r>
              <a:rPr lang="en-US" sz="2400" dirty="0" smtClean="0">
                <a:latin typeface="Times"/>
                <a:cs typeface="Times"/>
              </a:rPr>
              <a:t>; Eph</a:t>
            </a:r>
            <a:r>
              <a:rPr lang="en-US" sz="2400" dirty="0">
                <a:latin typeface="Times"/>
                <a:cs typeface="Times"/>
              </a:rPr>
              <a:t>.6:</a:t>
            </a:r>
            <a:r>
              <a:rPr lang="en-US" sz="2400" dirty="0" smtClean="0">
                <a:latin typeface="Times"/>
                <a:cs typeface="Times"/>
              </a:rPr>
              <a:t>13). </a:t>
            </a:r>
            <a:endParaRPr lang="en-US" sz="2400" dirty="0">
              <a:latin typeface="Times"/>
              <a:cs typeface="Times"/>
            </a:endParaRPr>
          </a:p>
        </p:txBody>
      </p:sp>
      <p:pic>
        <p:nvPicPr>
          <p:cNvPr id="2" name="Picture 1"/>
          <p:cNvPicPr>
            <a:picLocks noChangeAspect="1"/>
          </p:cNvPicPr>
          <p:nvPr/>
        </p:nvPicPr>
        <p:blipFill>
          <a:blip r:embed="rId2"/>
          <a:stretch>
            <a:fillRect/>
          </a:stretch>
        </p:blipFill>
        <p:spPr>
          <a:xfrm>
            <a:off x="5589180" y="3579215"/>
            <a:ext cx="4477806" cy="3361864"/>
          </a:xfrm>
          <a:prstGeom prst="rect">
            <a:avLst/>
          </a:prstGeom>
        </p:spPr>
      </p:pic>
      <p:sp>
        <p:nvSpPr>
          <p:cNvPr id="3" name="Rectangle 2"/>
          <p:cNvSpPr/>
          <p:nvPr/>
        </p:nvSpPr>
        <p:spPr>
          <a:xfrm>
            <a:off x="-16935" y="3409885"/>
            <a:ext cx="7128935" cy="3477875"/>
          </a:xfrm>
          <a:prstGeom prst="rect">
            <a:avLst/>
          </a:prstGeom>
        </p:spPr>
        <p:txBody>
          <a:bodyPr wrap="square">
            <a:spAutoFit/>
          </a:bodyPr>
          <a:lstStyle/>
          <a:p>
            <a:r>
              <a:rPr lang="en-US" sz="2000" dirty="0">
                <a:solidFill>
                  <a:srgbClr val="FF0000"/>
                </a:solidFill>
                <a:latin typeface="Times"/>
                <a:cs typeface="Times"/>
              </a:rPr>
              <a:t>Do not be yoked together with unbelievers. For what do </a:t>
            </a:r>
            <a:r>
              <a:rPr lang="en-US" sz="2000" dirty="0" smtClean="0">
                <a:solidFill>
                  <a:srgbClr val="FF0000"/>
                </a:solidFill>
                <a:latin typeface="Times"/>
                <a:cs typeface="Times"/>
              </a:rPr>
              <a:t>righteous-ness </a:t>
            </a:r>
            <a:r>
              <a:rPr lang="en-US" sz="2000" dirty="0">
                <a:solidFill>
                  <a:srgbClr val="FF0000"/>
                </a:solidFill>
                <a:latin typeface="Times"/>
                <a:cs typeface="Times"/>
              </a:rPr>
              <a:t>and wickedness have in common? Or what fellowship can </a:t>
            </a:r>
            <a:endParaRPr lang="en-US" sz="2000" dirty="0" smtClean="0">
              <a:solidFill>
                <a:srgbClr val="FF0000"/>
              </a:solidFill>
              <a:latin typeface="Times"/>
              <a:cs typeface="Times"/>
            </a:endParaRPr>
          </a:p>
          <a:p>
            <a:r>
              <a:rPr lang="en-US" sz="2000" dirty="0" smtClean="0">
                <a:solidFill>
                  <a:srgbClr val="FF0000"/>
                </a:solidFill>
                <a:latin typeface="Times"/>
                <a:cs typeface="Times"/>
              </a:rPr>
              <a:t>light </a:t>
            </a:r>
            <a:r>
              <a:rPr lang="en-US" sz="2000" dirty="0">
                <a:solidFill>
                  <a:srgbClr val="FF0000"/>
                </a:solidFill>
                <a:latin typeface="Times"/>
                <a:cs typeface="Times"/>
              </a:rPr>
              <a:t>have with darkness</a:t>
            </a:r>
            <a:r>
              <a:rPr lang="en-US" sz="2000" dirty="0" smtClean="0">
                <a:solidFill>
                  <a:srgbClr val="FF0000"/>
                </a:solidFill>
                <a:latin typeface="Times"/>
                <a:cs typeface="Times"/>
              </a:rPr>
              <a:t>?</a:t>
            </a:r>
            <a:r>
              <a:rPr lang="en-US" sz="2000" b="1" dirty="0">
                <a:solidFill>
                  <a:srgbClr val="FF0000"/>
                </a:solidFill>
                <a:latin typeface="Times"/>
                <a:cs typeface="Times"/>
              </a:rPr>
              <a:t> </a:t>
            </a:r>
            <a:r>
              <a:rPr lang="en-US" sz="2000" dirty="0">
                <a:solidFill>
                  <a:srgbClr val="FF0000"/>
                </a:solidFill>
                <a:latin typeface="Times"/>
                <a:cs typeface="Times"/>
              </a:rPr>
              <a:t>What harmony is there between Christ and </a:t>
            </a:r>
            <a:r>
              <a:rPr lang="en-US" sz="2000" dirty="0" smtClean="0">
                <a:solidFill>
                  <a:srgbClr val="FF0000"/>
                </a:solidFill>
                <a:latin typeface="Times"/>
                <a:cs typeface="Times"/>
              </a:rPr>
              <a:t>Belial? </a:t>
            </a:r>
            <a:r>
              <a:rPr lang="en-US" sz="2000" dirty="0">
                <a:solidFill>
                  <a:srgbClr val="FF0000"/>
                </a:solidFill>
                <a:latin typeface="Times"/>
                <a:cs typeface="Times"/>
              </a:rPr>
              <a:t>Or what does a believer have in common with an unbeliever</a:t>
            </a:r>
            <a:r>
              <a:rPr lang="en-US" sz="2000" dirty="0" smtClean="0">
                <a:solidFill>
                  <a:srgbClr val="FF0000"/>
                </a:solidFill>
                <a:latin typeface="Times"/>
                <a:cs typeface="Times"/>
              </a:rPr>
              <a:t>?</a:t>
            </a:r>
            <a:r>
              <a:rPr lang="en-US" sz="2000" b="1" dirty="0">
                <a:solidFill>
                  <a:srgbClr val="FF0000"/>
                </a:solidFill>
                <a:latin typeface="Times"/>
                <a:cs typeface="Times"/>
              </a:rPr>
              <a:t> </a:t>
            </a:r>
            <a:r>
              <a:rPr lang="en-US" sz="2000" dirty="0">
                <a:solidFill>
                  <a:srgbClr val="FF0000"/>
                </a:solidFill>
                <a:latin typeface="Times"/>
                <a:cs typeface="Times"/>
              </a:rPr>
              <a:t>What agreement is there between the temple of God and idols? For we are the temple of the living God. As God has said</a:t>
            </a:r>
            <a:r>
              <a:rPr lang="en-US" sz="2000" dirty="0" smtClean="0">
                <a:solidFill>
                  <a:srgbClr val="FF0000"/>
                </a:solidFill>
                <a:latin typeface="Times"/>
                <a:cs typeface="Times"/>
              </a:rPr>
              <a:t>: “</a:t>
            </a:r>
            <a:r>
              <a:rPr lang="en-US" sz="2000" dirty="0">
                <a:solidFill>
                  <a:srgbClr val="FF0000"/>
                </a:solidFill>
                <a:latin typeface="Times"/>
                <a:cs typeface="Times"/>
              </a:rPr>
              <a:t>I will live with </a:t>
            </a:r>
            <a:r>
              <a:rPr lang="en-US" sz="2000" dirty="0" smtClean="0">
                <a:solidFill>
                  <a:srgbClr val="FF0000"/>
                </a:solidFill>
                <a:latin typeface="Times"/>
                <a:cs typeface="Times"/>
              </a:rPr>
              <a:t>them</a:t>
            </a:r>
            <a:r>
              <a:rPr lang="en-US" sz="2000" dirty="0">
                <a:solidFill>
                  <a:srgbClr val="FF0000"/>
                </a:solidFill>
                <a:latin typeface="Times"/>
                <a:cs typeface="Times"/>
              </a:rPr>
              <a:t> and walk among them</a:t>
            </a:r>
            <a:r>
              <a:rPr lang="en-US" sz="2000" dirty="0" smtClean="0">
                <a:solidFill>
                  <a:srgbClr val="FF0000"/>
                </a:solidFill>
                <a:latin typeface="Times"/>
                <a:cs typeface="Times"/>
              </a:rPr>
              <a:t>, and </a:t>
            </a:r>
            <a:r>
              <a:rPr lang="en-US" sz="2000" dirty="0">
                <a:solidFill>
                  <a:srgbClr val="FF0000"/>
                </a:solidFill>
                <a:latin typeface="Times"/>
                <a:cs typeface="Times"/>
              </a:rPr>
              <a:t>I will be their God</a:t>
            </a:r>
            <a:r>
              <a:rPr lang="en-US" sz="2000" dirty="0" smtClean="0">
                <a:solidFill>
                  <a:srgbClr val="FF0000"/>
                </a:solidFill>
                <a:latin typeface="Times"/>
                <a:cs typeface="Times"/>
              </a:rPr>
              <a:t>,</a:t>
            </a:r>
            <a:r>
              <a:rPr lang="en-US" sz="2000" dirty="0">
                <a:solidFill>
                  <a:srgbClr val="FF0000"/>
                </a:solidFill>
                <a:latin typeface="Times"/>
                <a:cs typeface="Times"/>
              </a:rPr>
              <a:t> and they will be my people.</a:t>
            </a:r>
            <a:r>
              <a:rPr lang="en-US" sz="2000" dirty="0" smtClean="0">
                <a:solidFill>
                  <a:srgbClr val="FF0000"/>
                </a:solidFill>
                <a:latin typeface="Times"/>
                <a:cs typeface="Times"/>
              </a:rPr>
              <a:t>”</a:t>
            </a:r>
            <a:r>
              <a:rPr lang="en-US" sz="2000" dirty="0">
                <a:solidFill>
                  <a:srgbClr val="FF0000"/>
                </a:solidFill>
                <a:latin typeface="Times"/>
                <a:cs typeface="Times"/>
              </a:rPr>
              <a:t> </a:t>
            </a:r>
            <a:r>
              <a:rPr lang="en-US" sz="2000" dirty="0" err="1" smtClean="0">
                <a:solidFill>
                  <a:srgbClr val="FF0000"/>
                </a:solidFill>
                <a:latin typeface="Times"/>
                <a:cs typeface="Times"/>
              </a:rPr>
              <a:t>Therefore,“</a:t>
            </a:r>
            <a:r>
              <a:rPr lang="en-US" sz="2000" dirty="0" err="1">
                <a:solidFill>
                  <a:srgbClr val="FF0000"/>
                </a:solidFill>
                <a:latin typeface="Times"/>
                <a:cs typeface="Times"/>
              </a:rPr>
              <a:t>Come</a:t>
            </a:r>
            <a:r>
              <a:rPr lang="en-US" sz="2000" dirty="0">
                <a:solidFill>
                  <a:srgbClr val="FF0000"/>
                </a:solidFill>
                <a:latin typeface="Times"/>
                <a:cs typeface="Times"/>
              </a:rPr>
              <a:t> out from </a:t>
            </a:r>
            <a:r>
              <a:rPr lang="en-US" sz="2000" dirty="0" smtClean="0">
                <a:solidFill>
                  <a:srgbClr val="FF0000"/>
                </a:solidFill>
                <a:latin typeface="Times"/>
                <a:cs typeface="Times"/>
              </a:rPr>
              <a:t>them</a:t>
            </a:r>
            <a:r>
              <a:rPr lang="en-US" sz="2000" dirty="0">
                <a:solidFill>
                  <a:srgbClr val="FF0000"/>
                </a:solidFill>
                <a:latin typeface="Times"/>
                <a:cs typeface="Times"/>
              </a:rPr>
              <a:t> and be separate</a:t>
            </a:r>
            <a:r>
              <a:rPr lang="en-US" sz="2000" dirty="0" smtClean="0">
                <a:solidFill>
                  <a:srgbClr val="FF0000"/>
                </a:solidFill>
                <a:latin typeface="Times"/>
                <a:cs typeface="Times"/>
              </a:rPr>
              <a:t>, says </a:t>
            </a:r>
            <a:r>
              <a:rPr lang="en-US" sz="2000" dirty="0">
                <a:solidFill>
                  <a:srgbClr val="FF0000"/>
                </a:solidFill>
                <a:latin typeface="Times"/>
                <a:cs typeface="Times"/>
              </a:rPr>
              <a:t>the </a:t>
            </a:r>
            <a:r>
              <a:rPr lang="en-US" sz="2000" dirty="0" smtClean="0">
                <a:solidFill>
                  <a:srgbClr val="FF0000"/>
                </a:solidFill>
                <a:latin typeface="Times"/>
                <a:cs typeface="Times"/>
              </a:rPr>
              <a:t>Lord. Touch </a:t>
            </a:r>
            <a:r>
              <a:rPr lang="en-US" sz="2000" dirty="0">
                <a:solidFill>
                  <a:srgbClr val="FF0000"/>
                </a:solidFill>
                <a:latin typeface="Times"/>
                <a:cs typeface="Times"/>
              </a:rPr>
              <a:t>no unclean thing</a:t>
            </a:r>
            <a:r>
              <a:rPr lang="en-US" sz="2000" dirty="0" smtClean="0">
                <a:solidFill>
                  <a:srgbClr val="FF0000"/>
                </a:solidFill>
                <a:latin typeface="Times"/>
                <a:cs typeface="Times"/>
              </a:rPr>
              <a:t>,</a:t>
            </a:r>
            <a:r>
              <a:rPr lang="en-US" sz="2000" dirty="0">
                <a:solidFill>
                  <a:srgbClr val="FF0000"/>
                </a:solidFill>
                <a:latin typeface="Times"/>
                <a:cs typeface="Times"/>
              </a:rPr>
              <a:t> and I will receive you.</a:t>
            </a:r>
            <a:r>
              <a:rPr lang="en-US" sz="2000" dirty="0" smtClean="0">
                <a:solidFill>
                  <a:srgbClr val="FF0000"/>
                </a:solidFill>
                <a:latin typeface="Times"/>
                <a:cs typeface="Times"/>
              </a:rPr>
              <a:t>”</a:t>
            </a:r>
            <a:r>
              <a:rPr lang="en-US" sz="2000" dirty="0">
                <a:solidFill>
                  <a:srgbClr val="FF0000"/>
                </a:solidFill>
                <a:latin typeface="Times"/>
                <a:cs typeface="Times"/>
              </a:rPr>
              <a:t> </a:t>
            </a:r>
            <a:r>
              <a:rPr lang="en-US" sz="2000" dirty="0" smtClean="0">
                <a:solidFill>
                  <a:srgbClr val="FF0000"/>
                </a:solidFill>
                <a:latin typeface="Times"/>
                <a:cs typeface="Times"/>
              </a:rPr>
              <a:t>And, “</a:t>
            </a:r>
            <a:r>
              <a:rPr lang="en-US" sz="2000" dirty="0">
                <a:solidFill>
                  <a:srgbClr val="FF0000"/>
                </a:solidFill>
                <a:latin typeface="Times"/>
                <a:cs typeface="Times"/>
              </a:rPr>
              <a:t>I will be a Father to you</a:t>
            </a:r>
            <a:r>
              <a:rPr lang="en-US" sz="2000" dirty="0" smtClean="0">
                <a:solidFill>
                  <a:srgbClr val="FF0000"/>
                </a:solidFill>
                <a:latin typeface="Times"/>
                <a:cs typeface="Times"/>
              </a:rPr>
              <a:t>,</a:t>
            </a:r>
            <a:r>
              <a:rPr lang="en-US" sz="2000" dirty="0">
                <a:solidFill>
                  <a:srgbClr val="FF0000"/>
                </a:solidFill>
                <a:latin typeface="Times"/>
                <a:cs typeface="Times"/>
              </a:rPr>
              <a:t> and you will be my sons and daughters</a:t>
            </a:r>
            <a:r>
              <a:rPr lang="en-US" sz="2000" dirty="0" smtClean="0">
                <a:solidFill>
                  <a:srgbClr val="FF0000"/>
                </a:solidFill>
                <a:latin typeface="Times"/>
                <a:cs typeface="Times"/>
              </a:rPr>
              <a:t>, says </a:t>
            </a:r>
            <a:r>
              <a:rPr lang="en-US" sz="2000" dirty="0">
                <a:solidFill>
                  <a:srgbClr val="FF0000"/>
                </a:solidFill>
                <a:latin typeface="Times"/>
                <a:cs typeface="Times"/>
              </a:rPr>
              <a:t>the Lord Almighty.”</a:t>
            </a:r>
            <a:r>
              <a:rPr lang="en-US" sz="2000" dirty="0" smtClean="0">
                <a:solidFill>
                  <a:srgbClr val="FF0000"/>
                </a:solidFill>
                <a:latin typeface="Times"/>
                <a:cs typeface="Times"/>
              </a:rPr>
              <a:t>(</a:t>
            </a:r>
            <a:r>
              <a:rPr lang="en-US" sz="2000" dirty="0">
                <a:solidFill>
                  <a:srgbClr val="FF0000"/>
                </a:solidFill>
                <a:latin typeface="Times"/>
                <a:cs typeface="Times"/>
              </a:rPr>
              <a:t>2Cor.6:14-18)</a:t>
            </a:r>
          </a:p>
        </p:txBody>
      </p:sp>
      <p:sp>
        <p:nvSpPr>
          <p:cNvPr id="9" name="TextBox 8"/>
          <p:cNvSpPr txBox="1"/>
          <p:nvPr/>
        </p:nvSpPr>
        <p:spPr>
          <a:xfrm>
            <a:off x="8677307" y="6346705"/>
            <a:ext cx="1101818" cy="523220"/>
          </a:xfrm>
          <a:prstGeom prst="rect">
            <a:avLst/>
          </a:prstGeom>
          <a:noFill/>
        </p:spPr>
        <p:txBody>
          <a:bodyPr wrap="square" rtlCol="0">
            <a:spAutoFit/>
          </a:bodyPr>
          <a:lstStyle/>
          <a:p>
            <a:r>
              <a:rPr lang="en-US" altLang="zh-CN" sz="2800" dirty="0" smtClean="0">
                <a:solidFill>
                  <a:srgbClr val="0000FF"/>
                </a:solidFill>
                <a:latin typeface="Times"/>
                <a:cs typeface="Times"/>
              </a:rPr>
              <a:t>(4)</a:t>
            </a:r>
            <a:endParaRPr lang="en-US" sz="2800" dirty="0">
              <a:solidFill>
                <a:srgbClr val="0000FF"/>
              </a:solidFill>
              <a:latin typeface="Times"/>
              <a:cs typeface="Times"/>
            </a:endParaRPr>
          </a:p>
        </p:txBody>
      </p:sp>
    </p:spTree>
    <p:extLst>
      <p:ext uri="{BB962C8B-B14F-4D97-AF65-F5344CB8AC3E}">
        <p14:creationId xmlns:p14="http://schemas.microsoft.com/office/powerpoint/2010/main" val="1992191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5278" y="20156"/>
            <a:ext cx="9179278" cy="6863416"/>
          </a:xfrm>
          <a:prstGeom prst="rect">
            <a:avLst/>
          </a:prstGeom>
        </p:spPr>
        <p:txBody>
          <a:bodyPr wrap="square">
            <a:spAutoFit/>
          </a:bodyPr>
          <a:lstStyle/>
          <a:p>
            <a:r>
              <a:rPr lang="en-US" sz="2800" b="1" dirty="0">
                <a:latin typeface="Times"/>
                <a:cs typeface="Times"/>
              </a:rPr>
              <a:t>2. The </a:t>
            </a:r>
            <a:r>
              <a:rPr lang="en-US" sz="2800" b="1" dirty="0" smtClean="0">
                <a:latin typeface="Times"/>
                <a:cs typeface="Times"/>
              </a:rPr>
              <a:t>support </a:t>
            </a:r>
            <a:r>
              <a:rPr lang="en-US" sz="2800" b="1" dirty="0">
                <a:latin typeface="Times"/>
                <a:cs typeface="Times"/>
              </a:rPr>
              <a:t>promise (13:10-14).</a:t>
            </a:r>
            <a:r>
              <a:rPr lang="en-US" sz="2800" dirty="0">
                <a:latin typeface="Times"/>
                <a:cs typeface="Times"/>
              </a:rPr>
              <a:t> They had promised “we will not forsake the house of our God”(10:39)</a:t>
            </a:r>
            <a:r>
              <a:rPr lang="en-US" sz="2800" dirty="0" smtClean="0">
                <a:latin typeface="Times"/>
                <a:cs typeface="Times"/>
              </a:rPr>
              <a:t>.This </a:t>
            </a:r>
            <a:r>
              <a:rPr lang="en-US" sz="2800" dirty="0">
                <a:latin typeface="Times"/>
                <a:cs typeface="Times"/>
              </a:rPr>
              <a:t>meant </a:t>
            </a:r>
            <a:r>
              <a:rPr lang="en-US" sz="2800" dirty="0" smtClean="0">
                <a:latin typeface="Times"/>
                <a:cs typeface="Times"/>
              </a:rPr>
              <a:t>pay-</a:t>
            </a:r>
            <a:r>
              <a:rPr lang="en-US" sz="2800" dirty="0" err="1" smtClean="0">
                <a:latin typeface="Times"/>
                <a:cs typeface="Times"/>
              </a:rPr>
              <a:t>ing</a:t>
            </a:r>
            <a:r>
              <a:rPr lang="en-US" sz="2800" dirty="0" smtClean="0">
                <a:latin typeface="Times"/>
                <a:cs typeface="Times"/>
              </a:rPr>
              <a:t> </a:t>
            </a:r>
            <a:r>
              <a:rPr lang="en-US" sz="2800" dirty="0">
                <a:latin typeface="Times"/>
                <a:cs typeface="Times"/>
              </a:rPr>
              <a:t>the temple tax, providing wood for the altar, and bringing the required tithes and offerings to the priest and </a:t>
            </a:r>
            <a:r>
              <a:rPr lang="en-US" sz="2800" dirty="0" smtClean="0">
                <a:latin typeface="Times"/>
                <a:cs typeface="Times"/>
              </a:rPr>
              <a:t>Levities. </a:t>
            </a:r>
            <a:endParaRPr lang="en-US" sz="2800" dirty="0">
              <a:latin typeface="Times"/>
              <a:cs typeface="Times"/>
            </a:endParaRPr>
          </a:p>
          <a:p>
            <a:r>
              <a:rPr lang="en-US" sz="2800" dirty="0">
                <a:latin typeface="Times"/>
                <a:cs typeface="Times"/>
              </a:rPr>
              <a:t>A. There was the problem of no support. The Priests and Levities without support had to work the land to </a:t>
            </a:r>
            <a:r>
              <a:rPr lang="en-US" sz="2800" dirty="0" smtClean="0">
                <a:latin typeface="Times"/>
                <a:cs typeface="Times"/>
              </a:rPr>
              <a:t>survive</a:t>
            </a:r>
            <a:r>
              <a:rPr lang="en-US" sz="2400" dirty="0" smtClean="0">
                <a:latin typeface="Times"/>
                <a:cs typeface="Times"/>
              </a:rPr>
              <a:t>(</a:t>
            </a:r>
            <a:r>
              <a:rPr lang="en-US" sz="2400" dirty="0">
                <a:latin typeface="Times"/>
                <a:cs typeface="Times"/>
              </a:rPr>
              <a:t>13:10).</a:t>
            </a:r>
          </a:p>
          <a:p>
            <a:r>
              <a:rPr lang="en-US" sz="2800" dirty="0">
                <a:latin typeface="Times"/>
                <a:cs typeface="Times"/>
              </a:rPr>
              <a:t>B. Nehemiah dealt with the problem. He presented God’s case and defended it from </a:t>
            </a:r>
            <a:r>
              <a:rPr lang="en-US" sz="2800" dirty="0" smtClean="0">
                <a:latin typeface="Times"/>
                <a:cs typeface="Times"/>
              </a:rPr>
              <a:t>God’s law</a:t>
            </a:r>
            <a:r>
              <a:rPr lang="en-US" sz="2800" dirty="0">
                <a:latin typeface="Times"/>
                <a:cs typeface="Times"/>
              </a:rPr>
              <a:t>.</a:t>
            </a:r>
            <a:endParaRPr lang="en-US" sz="2800" dirty="0">
              <a:latin typeface="Times"/>
              <a:cs typeface="Times"/>
            </a:endParaRPr>
          </a:p>
          <a:p>
            <a:r>
              <a:rPr lang="en-US" sz="2400" dirty="0">
                <a:latin typeface="Times"/>
                <a:cs typeface="Times"/>
              </a:rPr>
              <a:t>(1) He rebuked the leaders for breaking their promise and disobeying the law</a:t>
            </a:r>
            <a:r>
              <a:rPr lang="en-US" sz="2400" dirty="0" smtClean="0">
                <a:latin typeface="Times"/>
                <a:cs typeface="Times"/>
              </a:rPr>
              <a:t>, the </a:t>
            </a:r>
            <a:r>
              <a:rPr lang="en-US" sz="2400" dirty="0">
                <a:latin typeface="Times"/>
                <a:cs typeface="Times"/>
              </a:rPr>
              <a:t>nobles of </a:t>
            </a:r>
            <a:r>
              <a:rPr lang="en-US" sz="2400" dirty="0" smtClean="0">
                <a:latin typeface="Times"/>
                <a:cs typeface="Times"/>
              </a:rPr>
              <a:t>Judah, </a:t>
            </a:r>
            <a:r>
              <a:rPr lang="en-US" sz="2400" dirty="0">
                <a:latin typeface="Times"/>
                <a:cs typeface="Times"/>
              </a:rPr>
              <a:t>and the men married to foreign women(13:25).</a:t>
            </a:r>
          </a:p>
          <a:p>
            <a:r>
              <a:rPr lang="en-US" sz="2400" dirty="0">
                <a:latin typeface="Times"/>
                <a:cs typeface="Times"/>
              </a:rPr>
              <a:t>(2) He appointed them to their place (13:11) and appointed four men to supervise the treasury and distribute the titles and offerings. These men represented the priest, Levites, scribes, and laymen. There were faithful to the Lord (1 Cor.4:2; Acts 6:1-5).</a:t>
            </a:r>
          </a:p>
          <a:p>
            <a:r>
              <a:rPr lang="en-US" sz="2400" dirty="0">
                <a:latin typeface="Times"/>
                <a:cs typeface="Times"/>
              </a:rPr>
              <a:t>(3) He prayed (13:</a:t>
            </a:r>
            <a:r>
              <a:rPr lang="en-US" sz="2400" dirty="0" smtClean="0">
                <a:latin typeface="Times"/>
                <a:cs typeface="Times"/>
              </a:rPr>
              <a:t>14,22,29,31;1:8;5</a:t>
            </a:r>
            <a:r>
              <a:rPr lang="en-US" sz="2400" dirty="0">
                <a:latin typeface="Times"/>
                <a:cs typeface="Times"/>
              </a:rPr>
              <a:t>:19;6:</a:t>
            </a:r>
            <a:r>
              <a:rPr lang="en-US" sz="2400" dirty="0" smtClean="0">
                <a:latin typeface="Times"/>
                <a:cs typeface="Times"/>
              </a:rPr>
              <a:t>14;9:17)</a:t>
            </a:r>
            <a:r>
              <a:rPr lang="en-US" sz="2400" dirty="0">
                <a:latin typeface="Times"/>
                <a:cs typeface="Times"/>
              </a:rPr>
              <a:t>. He </a:t>
            </a:r>
            <a:r>
              <a:rPr lang="en-US" sz="2400" dirty="0" smtClean="0">
                <a:latin typeface="Times"/>
                <a:cs typeface="Times"/>
              </a:rPr>
              <a:t>is </a:t>
            </a:r>
            <a:r>
              <a:rPr lang="en-US" sz="2400" dirty="0">
                <a:latin typeface="Times"/>
                <a:cs typeface="Times"/>
              </a:rPr>
              <a:t>in the habit of talking to God as he served </a:t>
            </a:r>
            <a:r>
              <a:rPr lang="en-US" sz="2400" dirty="0" smtClean="0">
                <a:latin typeface="Times"/>
                <a:cs typeface="Times"/>
              </a:rPr>
              <a:t>God</a:t>
            </a:r>
            <a:r>
              <a:rPr lang="en-US" sz="2400" dirty="0">
                <a:latin typeface="Times"/>
                <a:cs typeface="Times"/>
              </a:rPr>
              <a:t> </a:t>
            </a:r>
            <a:r>
              <a:rPr lang="en-US" sz="2400" dirty="0" smtClean="0">
                <a:latin typeface="Times"/>
                <a:cs typeface="Times"/>
              </a:rPr>
              <a:t>(8 </a:t>
            </a:r>
            <a:r>
              <a:rPr lang="en-US" sz="2400" smtClean="0">
                <a:latin typeface="Times"/>
                <a:cs typeface="Times"/>
              </a:rPr>
              <a:t>Remember Prayers</a:t>
            </a:r>
            <a:r>
              <a:rPr lang="en-US" sz="2400" dirty="0" smtClean="0">
                <a:latin typeface="Times"/>
                <a:cs typeface="Times"/>
              </a:rPr>
              <a:t>/4 in ch.13). </a:t>
            </a:r>
            <a:r>
              <a:rPr lang="en-US" sz="2400" dirty="0">
                <a:latin typeface="Times"/>
                <a:cs typeface="Times"/>
              </a:rPr>
              <a:t>He knew that God’s blessings come only because of God’s mercy. </a:t>
            </a:r>
            <a:endParaRPr lang="en-US" sz="2800" dirty="0">
              <a:latin typeface="Times"/>
              <a:cs typeface="Times"/>
            </a:endParaRPr>
          </a:p>
        </p:txBody>
      </p:sp>
      <p:sp>
        <p:nvSpPr>
          <p:cNvPr id="16" name="Rectangle 15"/>
          <p:cNvSpPr/>
          <p:nvPr/>
        </p:nvSpPr>
        <p:spPr>
          <a:xfrm>
            <a:off x="-35278" y="5320115"/>
            <a:ext cx="9144000" cy="523220"/>
          </a:xfrm>
          <a:prstGeom prst="rect">
            <a:avLst/>
          </a:prstGeom>
        </p:spPr>
        <p:txBody>
          <a:bodyPr wrap="square">
            <a:spAutoFit/>
          </a:bodyPr>
          <a:lstStyle/>
          <a:p>
            <a:endParaRPr lang="en-US" sz="2800" dirty="0">
              <a:latin typeface="Times"/>
              <a:cs typeface="Times"/>
            </a:endParaRPr>
          </a:p>
        </p:txBody>
      </p:sp>
      <p:sp>
        <p:nvSpPr>
          <p:cNvPr id="13" name="TextBox 12"/>
          <p:cNvSpPr txBox="1"/>
          <p:nvPr/>
        </p:nvSpPr>
        <p:spPr>
          <a:xfrm>
            <a:off x="8557813" y="6367060"/>
            <a:ext cx="1101818" cy="523220"/>
          </a:xfrm>
          <a:prstGeom prst="rect">
            <a:avLst/>
          </a:prstGeom>
          <a:noFill/>
        </p:spPr>
        <p:txBody>
          <a:bodyPr wrap="square" rtlCol="0">
            <a:spAutoFit/>
          </a:bodyPr>
          <a:lstStyle/>
          <a:p>
            <a:r>
              <a:rPr lang="en-US" altLang="zh-CN" sz="2800" dirty="0" smtClean="0">
                <a:solidFill>
                  <a:srgbClr val="FFFF00"/>
                </a:solidFill>
                <a:latin typeface="Times"/>
                <a:cs typeface="Times"/>
              </a:rPr>
              <a:t>(2)</a:t>
            </a:r>
            <a:endParaRPr lang="en-US" sz="2800" dirty="0">
              <a:solidFill>
                <a:srgbClr val="FFFF00"/>
              </a:solidFill>
              <a:latin typeface="Times"/>
              <a:cs typeface="Times"/>
            </a:endParaRPr>
          </a:p>
        </p:txBody>
      </p:sp>
      <p:sp>
        <p:nvSpPr>
          <p:cNvPr id="11" name="TextBox 10"/>
          <p:cNvSpPr txBox="1"/>
          <p:nvPr/>
        </p:nvSpPr>
        <p:spPr>
          <a:xfrm>
            <a:off x="8639408" y="6346705"/>
            <a:ext cx="1101818" cy="523220"/>
          </a:xfrm>
          <a:prstGeom prst="rect">
            <a:avLst/>
          </a:prstGeom>
          <a:noFill/>
        </p:spPr>
        <p:txBody>
          <a:bodyPr wrap="square" rtlCol="0">
            <a:spAutoFit/>
          </a:bodyPr>
          <a:lstStyle/>
          <a:p>
            <a:r>
              <a:rPr lang="en-US" altLang="zh-CN" sz="2800" dirty="0" smtClean="0">
                <a:solidFill>
                  <a:srgbClr val="0000FF"/>
                </a:solidFill>
                <a:latin typeface="Times"/>
                <a:cs typeface="Times"/>
              </a:rPr>
              <a:t>(5)</a:t>
            </a:r>
            <a:endParaRPr lang="en-US" sz="2800" dirty="0">
              <a:solidFill>
                <a:srgbClr val="0000FF"/>
              </a:solidFill>
              <a:latin typeface="Times"/>
              <a:cs typeface="Times"/>
            </a:endParaRPr>
          </a:p>
        </p:txBody>
      </p:sp>
    </p:spTree>
    <p:extLst>
      <p:ext uri="{BB962C8B-B14F-4D97-AF65-F5344CB8AC3E}">
        <p14:creationId xmlns:p14="http://schemas.microsoft.com/office/powerpoint/2010/main" val="277169526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35278" y="5320115"/>
            <a:ext cx="9144000" cy="523220"/>
          </a:xfrm>
          <a:prstGeom prst="rect">
            <a:avLst/>
          </a:prstGeom>
        </p:spPr>
        <p:txBody>
          <a:bodyPr wrap="square">
            <a:spAutoFit/>
          </a:bodyPr>
          <a:lstStyle/>
          <a:p>
            <a:endParaRPr lang="en-US" sz="2800" dirty="0">
              <a:latin typeface="Times"/>
              <a:cs typeface="Times"/>
            </a:endParaRPr>
          </a:p>
        </p:txBody>
      </p:sp>
      <p:sp>
        <p:nvSpPr>
          <p:cNvPr id="13" name="TextBox 12"/>
          <p:cNvSpPr txBox="1"/>
          <p:nvPr/>
        </p:nvSpPr>
        <p:spPr>
          <a:xfrm>
            <a:off x="8557813" y="6367060"/>
            <a:ext cx="1101818" cy="523220"/>
          </a:xfrm>
          <a:prstGeom prst="rect">
            <a:avLst/>
          </a:prstGeom>
          <a:noFill/>
        </p:spPr>
        <p:txBody>
          <a:bodyPr wrap="square" rtlCol="0">
            <a:spAutoFit/>
          </a:bodyPr>
          <a:lstStyle/>
          <a:p>
            <a:r>
              <a:rPr lang="en-US" altLang="zh-CN" sz="2800" dirty="0" smtClean="0">
                <a:solidFill>
                  <a:srgbClr val="FFFF00"/>
                </a:solidFill>
                <a:latin typeface="Times"/>
                <a:cs typeface="Times"/>
              </a:rPr>
              <a:t>(2)</a:t>
            </a:r>
            <a:endParaRPr lang="en-US" sz="2800" dirty="0">
              <a:solidFill>
                <a:srgbClr val="FFFF00"/>
              </a:solidFill>
              <a:latin typeface="Times"/>
              <a:cs typeface="Times"/>
            </a:endParaRPr>
          </a:p>
        </p:txBody>
      </p:sp>
      <p:sp>
        <p:nvSpPr>
          <p:cNvPr id="11" name="TextBox 10"/>
          <p:cNvSpPr txBox="1"/>
          <p:nvPr/>
        </p:nvSpPr>
        <p:spPr>
          <a:xfrm>
            <a:off x="8538618" y="6346705"/>
            <a:ext cx="1101818" cy="523220"/>
          </a:xfrm>
          <a:prstGeom prst="rect">
            <a:avLst/>
          </a:prstGeom>
          <a:noFill/>
        </p:spPr>
        <p:txBody>
          <a:bodyPr wrap="square" rtlCol="0">
            <a:spAutoFit/>
          </a:bodyPr>
          <a:lstStyle/>
          <a:p>
            <a:r>
              <a:rPr lang="en-US" altLang="zh-CN" sz="2800" dirty="0" smtClean="0">
                <a:solidFill>
                  <a:srgbClr val="0000FF"/>
                </a:solidFill>
                <a:latin typeface="Times"/>
                <a:cs typeface="Times"/>
              </a:rPr>
              <a:t>(6)</a:t>
            </a:r>
            <a:endParaRPr lang="en-US" sz="2800" dirty="0">
              <a:solidFill>
                <a:srgbClr val="0000FF"/>
              </a:solidFill>
              <a:latin typeface="Times"/>
              <a:cs typeface="Times"/>
            </a:endParaRPr>
          </a:p>
        </p:txBody>
      </p:sp>
      <p:sp>
        <p:nvSpPr>
          <p:cNvPr id="10" name="Rectangle 9"/>
          <p:cNvSpPr/>
          <p:nvPr/>
        </p:nvSpPr>
        <p:spPr>
          <a:xfrm>
            <a:off x="-35278" y="-48172"/>
            <a:ext cx="9179278" cy="6309419"/>
          </a:xfrm>
          <a:prstGeom prst="rect">
            <a:avLst/>
          </a:prstGeom>
        </p:spPr>
        <p:txBody>
          <a:bodyPr wrap="square">
            <a:spAutoFit/>
          </a:bodyPr>
          <a:lstStyle/>
          <a:p>
            <a:r>
              <a:rPr lang="en-US" sz="2800" dirty="0">
                <a:latin typeface="Times"/>
                <a:cs typeface="Times"/>
              </a:rPr>
              <a:t> </a:t>
            </a:r>
            <a:r>
              <a:rPr lang="en-US" sz="2800" b="1" dirty="0">
                <a:latin typeface="Times"/>
                <a:cs typeface="Times"/>
              </a:rPr>
              <a:t>3. The Sabbath promise (13:15-22).</a:t>
            </a:r>
            <a:r>
              <a:rPr lang="en-US" sz="2800" dirty="0">
                <a:latin typeface="Times"/>
                <a:cs typeface="Times"/>
              </a:rPr>
              <a:t> They had promised not to do business with the Gentiles on the Sabbath Day (10:31).</a:t>
            </a:r>
          </a:p>
          <a:p>
            <a:r>
              <a:rPr lang="en-US" sz="2800" dirty="0">
                <a:latin typeface="Times"/>
                <a:cs typeface="Times"/>
              </a:rPr>
              <a:t>A. There was the problem of doing business, daily work and carrying unnecessary burdens on the Sabbath.</a:t>
            </a:r>
          </a:p>
          <a:p>
            <a:r>
              <a:rPr lang="en-US" sz="2800" dirty="0">
                <a:latin typeface="Times"/>
                <a:cs typeface="Times"/>
              </a:rPr>
              <a:t>B. Nehemiah took steps to change the situation.</a:t>
            </a:r>
          </a:p>
          <a:p>
            <a:r>
              <a:rPr lang="en-US" sz="2400" dirty="0">
                <a:latin typeface="Times"/>
                <a:cs typeface="Times"/>
              </a:rPr>
              <a:t>(1) He rebuked the Jews who were working and selling on the Sabbath and made them stop (13:15). </a:t>
            </a:r>
          </a:p>
          <a:p>
            <a:r>
              <a:rPr lang="en-US" sz="2400" dirty="0">
                <a:latin typeface="Times"/>
                <a:cs typeface="Times"/>
              </a:rPr>
              <a:t>(2) He rebuked the nobles for allowing business on the Sabbath Day, reminding them that the nation’s violation of the Sabbath was one cause for their captivity (13:16-18; Jer.17:21-27).</a:t>
            </a:r>
          </a:p>
          <a:p>
            <a:r>
              <a:rPr lang="en-US" sz="2400" dirty="0">
                <a:latin typeface="Times"/>
                <a:cs typeface="Times"/>
              </a:rPr>
              <a:t>(3) He ordered the city gates shut on the Sabbath Day. (OT laws governing the Jewish Sabbath don’t apply to the Lord’s Day. But Sunday is a special day to God’s people because it commemorates the resurrection of Jesus Christ form the dead and the coming of the Holy Spirit at Pentecost. We ought to use the Lord’s Day to the glory of the </a:t>
            </a:r>
            <a:r>
              <a:rPr lang="en-US" sz="2400" dirty="0" smtClean="0">
                <a:latin typeface="Times"/>
                <a:cs typeface="Times"/>
              </a:rPr>
              <a:t>Lord).</a:t>
            </a:r>
            <a:endParaRPr lang="en-US" sz="2400" dirty="0">
              <a:latin typeface="Times"/>
              <a:cs typeface="Times"/>
            </a:endParaRPr>
          </a:p>
        </p:txBody>
      </p:sp>
    </p:spTree>
    <p:extLst>
      <p:ext uri="{BB962C8B-B14F-4D97-AF65-F5344CB8AC3E}">
        <p14:creationId xmlns:p14="http://schemas.microsoft.com/office/powerpoint/2010/main" val="87097381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35278" y="5320115"/>
            <a:ext cx="9144000" cy="523220"/>
          </a:xfrm>
          <a:prstGeom prst="rect">
            <a:avLst/>
          </a:prstGeom>
        </p:spPr>
        <p:txBody>
          <a:bodyPr wrap="square">
            <a:spAutoFit/>
          </a:bodyPr>
          <a:lstStyle/>
          <a:p>
            <a:endParaRPr lang="en-US" sz="2800" dirty="0">
              <a:latin typeface="Times"/>
              <a:cs typeface="Times"/>
            </a:endParaRPr>
          </a:p>
        </p:txBody>
      </p:sp>
      <p:sp>
        <p:nvSpPr>
          <p:cNvPr id="13" name="TextBox 12"/>
          <p:cNvSpPr txBox="1"/>
          <p:nvPr/>
        </p:nvSpPr>
        <p:spPr>
          <a:xfrm>
            <a:off x="8557813" y="6367060"/>
            <a:ext cx="1101818" cy="523220"/>
          </a:xfrm>
          <a:prstGeom prst="rect">
            <a:avLst/>
          </a:prstGeom>
          <a:noFill/>
        </p:spPr>
        <p:txBody>
          <a:bodyPr wrap="square" rtlCol="0">
            <a:spAutoFit/>
          </a:bodyPr>
          <a:lstStyle/>
          <a:p>
            <a:r>
              <a:rPr lang="en-US" altLang="zh-CN" sz="2800" dirty="0" smtClean="0">
                <a:solidFill>
                  <a:srgbClr val="FFFF00"/>
                </a:solidFill>
                <a:latin typeface="Times"/>
                <a:cs typeface="Times"/>
              </a:rPr>
              <a:t>(2)</a:t>
            </a:r>
            <a:endParaRPr lang="en-US" sz="2800" dirty="0">
              <a:solidFill>
                <a:srgbClr val="FFFF00"/>
              </a:solidFill>
              <a:latin typeface="Times"/>
              <a:cs typeface="Times"/>
            </a:endParaRPr>
          </a:p>
        </p:txBody>
      </p:sp>
      <p:sp>
        <p:nvSpPr>
          <p:cNvPr id="11" name="TextBox 10"/>
          <p:cNvSpPr txBox="1"/>
          <p:nvPr/>
        </p:nvSpPr>
        <p:spPr>
          <a:xfrm>
            <a:off x="8538618" y="6346705"/>
            <a:ext cx="1101818" cy="523220"/>
          </a:xfrm>
          <a:prstGeom prst="rect">
            <a:avLst/>
          </a:prstGeom>
          <a:noFill/>
        </p:spPr>
        <p:txBody>
          <a:bodyPr wrap="square" rtlCol="0">
            <a:spAutoFit/>
          </a:bodyPr>
          <a:lstStyle/>
          <a:p>
            <a:r>
              <a:rPr lang="en-US" altLang="zh-CN" sz="2800" dirty="0" smtClean="0">
                <a:solidFill>
                  <a:srgbClr val="0000FF"/>
                </a:solidFill>
                <a:latin typeface="Times"/>
                <a:cs typeface="Times"/>
              </a:rPr>
              <a:t>(7)</a:t>
            </a:r>
            <a:endParaRPr lang="en-US" sz="2800" dirty="0">
              <a:solidFill>
                <a:srgbClr val="0000FF"/>
              </a:solidFill>
              <a:latin typeface="Times"/>
              <a:cs typeface="Times"/>
            </a:endParaRPr>
          </a:p>
        </p:txBody>
      </p:sp>
      <p:sp>
        <p:nvSpPr>
          <p:cNvPr id="10" name="Rectangle 9"/>
          <p:cNvSpPr/>
          <p:nvPr/>
        </p:nvSpPr>
        <p:spPr>
          <a:xfrm>
            <a:off x="-35278" y="-19414"/>
            <a:ext cx="9179278" cy="6986527"/>
          </a:xfrm>
          <a:prstGeom prst="rect">
            <a:avLst/>
          </a:prstGeom>
        </p:spPr>
        <p:txBody>
          <a:bodyPr wrap="square">
            <a:spAutoFit/>
          </a:bodyPr>
          <a:lstStyle/>
          <a:p>
            <a:r>
              <a:rPr lang="en-US" sz="3200" b="1" dirty="0" smtClean="0">
                <a:latin typeface="Arial Narrow"/>
                <a:cs typeface="Arial Narrow"/>
              </a:rPr>
              <a:t>How to apply: </a:t>
            </a:r>
            <a:r>
              <a:rPr lang="en-US" sz="3200" dirty="0">
                <a:latin typeface="Arial Narrow"/>
                <a:cs typeface="Arial Narrow"/>
              </a:rPr>
              <a:t>There are 12 qualities that made Nehemiah a successful leader.</a:t>
            </a:r>
          </a:p>
          <a:p>
            <a:r>
              <a:rPr lang="en-US" sz="3200" dirty="0" smtClean="0">
                <a:latin typeface="Arial Narrow"/>
                <a:cs typeface="Arial Narrow"/>
              </a:rPr>
              <a:t>1. He </a:t>
            </a:r>
            <a:r>
              <a:rPr lang="en-US" sz="3200" dirty="0">
                <a:latin typeface="Arial Narrow"/>
                <a:cs typeface="Arial Narrow"/>
              </a:rPr>
              <a:t>knew he was called of God. </a:t>
            </a:r>
            <a:endParaRPr lang="en-US" sz="3200" dirty="0" smtClean="0">
              <a:latin typeface="Arial Narrow"/>
              <a:cs typeface="Arial Narrow"/>
            </a:endParaRPr>
          </a:p>
          <a:p>
            <a:r>
              <a:rPr lang="en-US" sz="3200" dirty="0" smtClean="0">
                <a:latin typeface="Arial Narrow"/>
                <a:cs typeface="Arial Narrow"/>
              </a:rPr>
              <a:t>2</a:t>
            </a:r>
            <a:r>
              <a:rPr lang="en-US" sz="3200" dirty="0">
                <a:latin typeface="Arial Narrow"/>
                <a:cs typeface="Arial Narrow"/>
              </a:rPr>
              <a:t>. He depended on </a:t>
            </a:r>
            <a:r>
              <a:rPr lang="en-US" sz="3200" dirty="0" smtClean="0">
                <a:latin typeface="Arial Narrow"/>
                <a:cs typeface="Arial Narrow"/>
              </a:rPr>
              <a:t>prayer.</a:t>
            </a:r>
          </a:p>
          <a:p>
            <a:r>
              <a:rPr lang="en-US" sz="3200" dirty="0" smtClean="0">
                <a:latin typeface="Arial Narrow"/>
                <a:cs typeface="Arial Narrow"/>
              </a:rPr>
              <a:t>3</a:t>
            </a:r>
            <a:r>
              <a:rPr lang="en-US" sz="3200" dirty="0">
                <a:latin typeface="Arial Narrow"/>
                <a:cs typeface="Arial Narrow"/>
              </a:rPr>
              <a:t>. He had vision and saw the greatness of the </a:t>
            </a:r>
            <a:r>
              <a:rPr lang="en-US" sz="3200" dirty="0" smtClean="0">
                <a:latin typeface="Arial Narrow"/>
                <a:cs typeface="Arial Narrow"/>
              </a:rPr>
              <a:t>work.</a:t>
            </a:r>
          </a:p>
          <a:p>
            <a:r>
              <a:rPr lang="en-US" sz="3200" dirty="0" smtClean="0">
                <a:latin typeface="Arial Narrow"/>
                <a:cs typeface="Arial Narrow"/>
              </a:rPr>
              <a:t>4</a:t>
            </a:r>
            <a:r>
              <a:rPr lang="en-US" sz="3200" dirty="0">
                <a:latin typeface="Arial Narrow"/>
                <a:cs typeface="Arial Narrow"/>
              </a:rPr>
              <a:t>. He submitted to authority. </a:t>
            </a:r>
          </a:p>
          <a:p>
            <a:r>
              <a:rPr lang="en-US" sz="3200" dirty="0">
                <a:latin typeface="Arial Narrow"/>
                <a:cs typeface="Arial Narrow"/>
              </a:rPr>
              <a:t>5. He was organized in his </a:t>
            </a:r>
            <a:r>
              <a:rPr lang="en-US" sz="3200" dirty="0" smtClean="0">
                <a:latin typeface="Arial Narrow"/>
                <a:cs typeface="Arial Narrow"/>
              </a:rPr>
              <a:t>work.</a:t>
            </a:r>
          </a:p>
          <a:p>
            <a:r>
              <a:rPr lang="en-US" sz="3200" dirty="0" smtClean="0">
                <a:latin typeface="Arial Narrow"/>
                <a:cs typeface="Arial Narrow"/>
              </a:rPr>
              <a:t>6</a:t>
            </a:r>
            <a:r>
              <a:rPr lang="en-US" sz="3200" dirty="0">
                <a:latin typeface="Arial Narrow"/>
                <a:cs typeface="Arial Narrow"/>
              </a:rPr>
              <a:t>. He was able to discern the tactics of the enemy. </a:t>
            </a:r>
          </a:p>
          <a:p>
            <a:r>
              <a:rPr lang="en-US" sz="3200" dirty="0">
                <a:latin typeface="Arial Narrow"/>
                <a:cs typeface="Arial Narrow"/>
              </a:rPr>
              <a:t>7. He worked hard. </a:t>
            </a:r>
            <a:endParaRPr lang="en-US" sz="3200" dirty="0" smtClean="0">
              <a:latin typeface="Arial Narrow"/>
              <a:cs typeface="Arial Narrow"/>
            </a:endParaRPr>
          </a:p>
          <a:p>
            <a:r>
              <a:rPr lang="en-US" sz="3200" dirty="0" smtClean="0">
                <a:latin typeface="Arial Narrow"/>
                <a:cs typeface="Arial Narrow"/>
              </a:rPr>
              <a:t>8</a:t>
            </a:r>
            <a:r>
              <a:rPr lang="en-US" sz="3200" dirty="0">
                <a:latin typeface="Arial Narrow"/>
                <a:cs typeface="Arial Narrow"/>
              </a:rPr>
              <a:t>. He lived an exemplary life. </a:t>
            </a:r>
          </a:p>
          <a:p>
            <a:r>
              <a:rPr lang="en-US" sz="3200" dirty="0">
                <a:latin typeface="Arial Narrow"/>
                <a:cs typeface="Arial Narrow"/>
              </a:rPr>
              <a:t>9. He sought to glorify God </a:t>
            </a:r>
            <a:r>
              <a:rPr lang="en-US" sz="3200" dirty="0" smtClean="0">
                <a:latin typeface="Arial Narrow"/>
                <a:cs typeface="Arial Narrow"/>
              </a:rPr>
              <a:t>alone.</a:t>
            </a:r>
          </a:p>
          <a:p>
            <a:r>
              <a:rPr lang="en-US" sz="3200" dirty="0" smtClean="0">
                <a:latin typeface="Arial Narrow"/>
                <a:cs typeface="Arial Narrow"/>
              </a:rPr>
              <a:t>10</a:t>
            </a:r>
            <a:r>
              <a:rPr lang="en-US" sz="3200" dirty="0">
                <a:latin typeface="Arial Narrow"/>
                <a:cs typeface="Arial Narrow"/>
              </a:rPr>
              <a:t>. He had </a:t>
            </a:r>
            <a:r>
              <a:rPr lang="en-US" sz="3200" dirty="0" smtClean="0">
                <a:latin typeface="Arial Narrow"/>
                <a:cs typeface="Arial Narrow"/>
              </a:rPr>
              <a:t>courage.</a:t>
            </a:r>
            <a:endParaRPr lang="en-US" sz="3200" dirty="0">
              <a:latin typeface="Arial Narrow"/>
              <a:cs typeface="Arial Narrow"/>
            </a:endParaRPr>
          </a:p>
          <a:p>
            <a:r>
              <a:rPr lang="en-US" sz="3200" dirty="0">
                <a:latin typeface="Arial Narrow"/>
                <a:cs typeface="Arial Narrow"/>
              </a:rPr>
              <a:t>11. He enlisted others to work. </a:t>
            </a:r>
            <a:endParaRPr lang="en-US" sz="3200" dirty="0" smtClean="0">
              <a:latin typeface="Arial Narrow"/>
              <a:cs typeface="Arial Narrow"/>
            </a:endParaRPr>
          </a:p>
          <a:p>
            <a:r>
              <a:rPr lang="en-US" sz="3200" dirty="0" smtClean="0">
                <a:latin typeface="Arial Narrow"/>
                <a:cs typeface="Arial Narrow"/>
              </a:rPr>
              <a:t>12</a:t>
            </a:r>
            <a:r>
              <a:rPr lang="en-US" sz="3200" dirty="0">
                <a:latin typeface="Arial Narrow"/>
                <a:cs typeface="Arial Narrow"/>
              </a:rPr>
              <a:t>. He was determined. </a:t>
            </a:r>
          </a:p>
        </p:txBody>
      </p:sp>
    </p:spTree>
    <p:extLst>
      <p:ext uri="{BB962C8B-B14F-4D97-AF65-F5344CB8AC3E}">
        <p14:creationId xmlns:p14="http://schemas.microsoft.com/office/powerpoint/2010/main" val="329348884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35278" y="5320115"/>
            <a:ext cx="9144000" cy="523220"/>
          </a:xfrm>
          <a:prstGeom prst="rect">
            <a:avLst/>
          </a:prstGeom>
        </p:spPr>
        <p:txBody>
          <a:bodyPr wrap="square">
            <a:spAutoFit/>
          </a:bodyPr>
          <a:lstStyle/>
          <a:p>
            <a:endParaRPr lang="en-US" sz="2800" dirty="0">
              <a:latin typeface="Times"/>
              <a:cs typeface="Times"/>
            </a:endParaRPr>
          </a:p>
        </p:txBody>
      </p:sp>
      <p:sp>
        <p:nvSpPr>
          <p:cNvPr id="13" name="TextBox 12"/>
          <p:cNvSpPr txBox="1"/>
          <p:nvPr/>
        </p:nvSpPr>
        <p:spPr>
          <a:xfrm>
            <a:off x="8557813" y="6367060"/>
            <a:ext cx="1101818" cy="523220"/>
          </a:xfrm>
          <a:prstGeom prst="rect">
            <a:avLst/>
          </a:prstGeom>
          <a:noFill/>
        </p:spPr>
        <p:txBody>
          <a:bodyPr wrap="square" rtlCol="0">
            <a:spAutoFit/>
          </a:bodyPr>
          <a:lstStyle/>
          <a:p>
            <a:r>
              <a:rPr lang="en-US" altLang="zh-CN" sz="2800" dirty="0" smtClean="0">
                <a:solidFill>
                  <a:srgbClr val="FFFF00"/>
                </a:solidFill>
                <a:latin typeface="Times"/>
                <a:cs typeface="Times"/>
              </a:rPr>
              <a:t>(2)</a:t>
            </a:r>
            <a:endParaRPr lang="en-US" sz="2800" dirty="0">
              <a:solidFill>
                <a:srgbClr val="FFFF00"/>
              </a:solidFill>
              <a:latin typeface="Times"/>
              <a:cs typeface="Times"/>
            </a:endParaRPr>
          </a:p>
        </p:txBody>
      </p:sp>
      <p:sp>
        <p:nvSpPr>
          <p:cNvPr id="11" name="TextBox 10"/>
          <p:cNvSpPr txBox="1"/>
          <p:nvPr/>
        </p:nvSpPr>
        <p:spPr>
          <a:xfrm>
            <a:off x="8593091" y="6334780"/>
            <a:ext cx="1101818" cy="523220"/>
          </a:xfrm>
          <a:prstGeom prst="rect">
            <a:avLst/>
          </a:prstGeom>
          <a:noFill/>
        </p:spPr>
        <p:txBody>
          <a:bodyPr wrap="square" rtlCol="0">
            <a:spAutoFit/>
          </a:bodyPr>
          <a:lstStyle/>
          <a:p>
            <a:r>
              <a:rPr lang="en-US" altLang="zh-CN" sz="2800" dirty="0" smtClean="0">
                <a:solidFill>
                  <a:srgbClr val="0000FF"/>
                </a:solidFill>
                <a:latin typeface="Times"/>
                <a:cs typeface="Times"/>
              </a:rPr>
              <a:t>(8)</a:t>
            </a:r>
            <a:endParaRPr lang="en-US" sz="2800" dirty="0">
              <a:solidFill>
                <a:srgbClr val="0000FF"/>
              </a:solidFill>
              <a:latin typeface="Times"/>
              <a:cs typeface="Times"/>
            </a:endParaRPr>
          </a:p>
        </p:txBody>
      </p:sp>
      <p:sp>
        <p:nvSpPr>
          <p:cNvPr id="10" name="Rectangle 9"/>
          <p:cNvSpPr/>
          <p:nvPr/>
        </p:nvSpPr>
        <p:spPr>
          <a:xfrm>
            <a:off x="0" y="3475546"/>
            <a:ext cx="9180689" cy="3416320"/>
          </a:xfrm>
          <a:prstGeom prst="rect">
            <a:avLst/>
          </a:prstGeom>
        </p:spPr>
        <p:txBody>
          <a:bodyPr wrap="square">
            <a:spAutoFit/>
          </a:bodyPr>
          <a:lstStyle/>
          <a:p>
            <a:r>
              <a:rPr lang="en-US" sz="2400" b="1" dirty="0">
                <a:latin typeface="Times"/>
                <a:cs typeface="Times"/>
              </a:rPr>
              <a:t>Conclusion:</a:t>
            </a:r>
            <a:r>
              <a:rPr lang="en-US" sz="2400" dirty="0">
                <a:latin typeface="Times"/>
                <a:cs typeface="Times"/>
              </a:rPr>
              <a:t> </a:t>
            </a:r>
            <a:r>
              <a:rPr lang="en-US" sz="2400" dirty="0" smtClean="0">
                <a:latin typeface="Times"/>
                <a:cs typeface="Times"/>
              </a:rPr>
              <a:t>I </a:t>
            </a:r>
            <a:r>
              <a:rPr lang="en-US" sz="2400" dirty="0">
                <a:latin typeface="Times"/>
                <a:cs typeface="Times"/>
              </a:rPr>
              <a:t>read about </a:t>
            </a:r>
            <a:r>
              <a:rPr lang="en-US" sz="2400" dirty="0" smtClean="0">
                <a:latin typeface="Times"/>
                <a:cs typeface="Times"/>
              </a:rPr>
              <a:t>two </a:t>
            </a:r>
            <a:r>
              <a:rPr lang="en-US" sz="2400" dirty="0">
                <a:latin typeface="Times"/>
                <a:cs typeface="Times"/>
              </a:rPr>
              <a:t>boys who went around their </a:t>
            </a:r>
            <a:r>
              <a:rPr lang="en-US" sz="2400" dirty="0" smtClean="0">
                <a:latin typeface="Times"/>
                <a:cs typeface="Times"/>
              </a:rPr>
              <a:t>neighborhood </a:t>
            </a:r>
            <a:r>
              <a:rPr lang="en-US" sz="2400" dirty="0">
                <a:latin typeface="Times"/>
                <a:cs typeface="Times"/>
              </a:rPr>
              <a:t>looking for jobs shoveling snow. They say a man shoveling his driveway and asked if they could do the job. “Can’t you see I’m already half finished?” he said. “That’s why we asked,” the boys explained. “You see, we get most of our work from people who got started but weren’t able to finish.” Which of these qualities do you need today or this week? What is your “I will” statement? </a:t>
            </a:r>
            <a:r>
              <a:rPr lang="en-US" sz="2400" dirty="0" smtClean="0">
                <a:latin typeface="Times"/>
                <a:cs typeface="Times"/>
              </a:rPr>
              <a:t>“I </a:t>
            </a:r>
            <a:r>
              <a:rPr lang="en-US" sz="2400" dirty="0">
                <a:latin typeface="Times"/>
                <a:cs typeface="Times"/>
              </a:rPr>
              <a:t>will…seek God’s will, depend on prayer, seek God’s vision, seek discernment, work hard, be an example to others, seek God’s glory, have courage, enlist others, and be determined</a:t>
            </a:r>
            <a:r>
              <a:rPr lang="en-US" sz="2400" dirty="0" smtClean="0">
                <a:latin typeface="Times"/>
                <a:cs typeface="Times"/>
              </a:rPr>
              <a:t>.”</a:t>
            </a:r>
            <a:endParaRPr lang="en-US" sz="2400" dirty="0">
              <a:latin typeface="Times"/>
              <a:cs typeface="Times"/>
            </a:endParaRPr>
          </a:p>
        </p:txBody>
      </p:sp>
      <p:pic>
        <p:nvPicPr>
          <p:cNvPr id="2" name="Picture 1"/>
          <p:cNvPicPr>
            <a:picLocks noChangeAspect="1"/>
          </p:cNvPicPr>
          <p:nvPr/>
        </p:nvPicPr>
        <p:blipFill>
          <a:blip r:embed="rId2"/>
          <a:stretch>
            <a:fillRect/>
          </a:stretch>
        </p:blipFill>
        <p:spPr>
          <a:xfrm>
            <a:off x="2095497" y="-220130"/>
            <a:ext cx="5062385" cy="3801529"/>
          </a:xfrm>
          <a:prstGeom prst="rect">
            <a:avLst/>
          </a:prstGeom>
        </p:spPr>
      </p:pic>
    </p:spTree>
    <p:extLst>
      <p:ext uri="{BB962C8B-B14F-4D97-AF65-F5344CB8AC3E}">
        <p14:creationId xmlns:p14="http://schemas.microsoft.com/office/powerpoint/2010/main" val="198139601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35278" y="5320115"/>
            <a:ext cx="9144000" cy="523220"/>
          </a:xfrm>
          <a:prstGeom prst="rect">
            <a:avLst/>
          </a:prstGeom>
        </p:spPr>
        <p:txBody>
          <a:bodyPr wrap="square">
            <a:spAutoFit/>
          </a:bodyPr>
          <a:lstStyle/>
          <a:p>
            <a:endParaRPr lang="en-US" sz="2800" dirty="0">
              <a:latin typeface="Times"/>
              <a:cs typeface="Times"/>
            </a:endParaRPr>
          </a:p>
        </p:txBody>
      </p:sp>
      <p:pic>
        <p:nvPicPr>
          <p:cNvPr id="2" name="Picture 1"/>
          <p:cNvPicPr>
            <a:picLocks noChangeAspect="1"/>
          </p:cNvPicPr>
          <p:nvPr/>
        </p:nvPicPr>
        <p:blipFill>
          <a:blip r:embed="rId2"/>
          <a:stretch>
            <a:fillRect/>
          </a:stretch>
        </p:blipFill>
        <p:spPr>
          <a:xfrm flipH="1">
            <a:off x="3318933" y="2006616"/>
            <a:ext cx="5842000" cy="4072449"/>
          </a:xfrm>
          <a:prstGeom prst="rect">
            <a:avLst/>
          </a:prstGeom>
        </p:spPr>
      </p:pic>
      <p:sp>
        <p:nvSpPr>
          <p:cNvPr id="7" name="Rectangle 6"/>
          <p:cNvSpPr/>
          <p:nvPr/>
        </p:nvSpPr>
        <p:spPr>
          <a:xfrm>
            <a:off x="-36715" y="-134652"/>
            <a:ext cx="9179278" cy="7094250"/>
          </a:xfrm>
          <a:prstGeom prst="rect">
            <a:avLst/>
          </a:prstGeom>
        </p:spPr>
        <p:txBody>
          <a:bodyPr wrap="square">
            <a:spAutoFit/>
          </a:bodyPr>
          <a:lstStyle/>
          <a:p>
            <a:r>
              <a:rPr lang="en-US" sz="3500" dirty="0">
                <a:latin typeface="Arial Narrow"/>
                <a:cs typeface="Arial Narrow"/>
              </a:rPr>
              <a:t>Q</a:t>
            </a:r>
            <a:r>
              <a:rPr lang="en-US" sz="3500" dirty="0" smtClean="0">
                <a:latin typeface="Arial Narrow"/>
                <a:cs typeface="Arial Narrow"/>
              </a:rPr>
              <a:t>ualities that make </a:t>
            </a:r>
            <a:r>
              <a:rPr lang="en-US" sz="3500" dirty="0">
                <a:latin typeface="Arial Narrow"/>
                <a:cs typeface="Arial Narrow"/>
              </a:rPr>
              <a:t>a successful leader</a:t>
            </a:r>
            <a:r>
              <a:rPr lang="en-US" sz="3500" dirty="0" smtClean="0">
                <a:latin typeface="Arial Narrow"/>
                <a:cs typeface="Arial Narrow"/>
              </a:rPr>
              <a:t>.--Nehemiah</a:t>
            </a:r>
            <a:endParaRPr lang="en-US" sz="3500" dirty="0">
              <a:latin typeface="Arial Narrow"/>
              <a:cs typeface="Arial Narrow"/>
            </a:endParaRPr>
          </a:p>
          <a:p>
            <a:r>
              <a:rPr lang="en-US" sz="3500" dirty="0" smtClean="0">
                <a:latin typeface="Arial Narrow"/>
                <a:cs typeface="Arial Narrow"/>
              </a:rPr>
              <a:t>(1)	</a:t>
            </a:r>
            <a:r>
              <a:rPr lang="en-US" sz="3500" dirty="0">
                <a:latin typeface="Arial Narrow"/>
                <a:cs typeface="Arial Narrow"/>
              </a:rPr>
              <a:t> </a:t>
            </a:r>
            <a:r>
              <a:rPr lang="en-US" sz="3500" dirty="0" smtClean="0">
                <a:latin typeface="Arial Narrow"/>
                <a:cs typeface="Arial Narrow"/>
              </a:rPr>
              <a:t>I know that I am called </a:t>
            </a:r>
            <a:r>
              <a:rPr lang="en-US" sz="3500" dirty="0">
                <a:latin typeface="Arial Narrow"/>
                <a:cs typeface="Arial Narrow"/>
              </a:rPr>
              <a:t>of God. </a:t>
            </a:r>
            <a:endParaRPr lang="en-US" sz="3500" dirty="0" smtClean="0">
              <a:latin typeface="Arial Narrow"/>
              <a:cs typeface="Arial Narrow"/>
            </a:endParaRPr>
          </a:p>
          <a:p>
            <a:r>
              <a:rPr lang="en-US" sz="3500" dirty="0" smtClean="0">
                <a:latin typeface="Arial Narrow"/>
                <a:cs typeface="Arial Narrow"/>
              </a:rPr>
              <a:t>(2)</a:t>
            </a:r>
            <a:r>
              <a:rPr lang="en-US" sz="3500" dirty="0">
                <a:latin typeface="Arial Narrow"/>
                <a:cs typeface="Arial Narrow"/>
              </a:rPr>
              <a:t>	 </a:t>
            </a:r>
            <a:r>
              <a:rPr lang="en-US" sz="3500" dirty="0" smtClean="0">
                <a:latin typeface="Arial Narrow"/>
                <a:cs typeface="Arial Narrow"/>
              </a:rPr>
              <a:t>I will depend </a:t>
            </a:r>
            <a:r>
              <a:rPr lang="en-US" sz="3500" dirty="0">
                <a:latin typeface="Arial Narrow"/>
                <a:cs typeface="Arial Narrow"/>
              </a:rPr>
              <a:t>on </a:t>
            </a:r>
            <a:r>
              <a:rPr lang="en-US" sz="3500" dirty="0" smtClean="0">
                <a:latin typeface="Arial Narrow"/>
                <a:cs typeface="Arial Narrow"/>
              </a:rPr>
              <a:t>prayer.</a:t>
            </a:r>
          </a:p>
          <a:p>
            <a:r>
              <a:rPr lang="en-US" sz="3500" dirty="0" smtClean="0">
                <a:latin typeface="Arial Narrow"/>
                <a:cs typeface="Arial Narrow"/>
              </a:rPr>
              <a:t>(3)</a:t>
            </a:r>
            <a:r>
              <a:rPr lang="en-US" sz="3500" dirty="0">
                <a:latin typeface="Arial Narrow"/>
                <a:cs typeface="Arial Narrow"/>
              </a:rPr>
              <a:t>	 </a:t>
            </a:r>
            <a:r>
              <a:rPr lang="en-US" sz="3500" dirty="0" smtClean="0">
                <a:latin typeface="Arial Narrow"/>
                <a:cs typeface="Arial Narrow"/>
              </a:rPr>
              <a:t>I will have a vision to see </a:t>
            </a:r>
            <a:r>
              <a:rPr lang="en-US" sz="3500" dirty="0">
                <a:latin typeface="Arial Narrow"/>
                <a:cs typeface="Arial Narrow"/>
              </a:rPr>
              <a:t>the greatness of the </a:t>
            </a:r>
            <a:r>
              <a:rPr lang="en-US" sz="3500" dirty="0" smtClean="0">
                <a:latin typeface="Arial Narrow"/>
                <a:cs typeface="Arial Narrow"/>
              </a:rPr>
              <a:t>work.</a:t>
            </a:r>
          </a:p>
          <a:p>
            <a:r>
              <a:rPr lang="en-US" sz="3500" dirty="0" smtClean="0">
                <a:latin typeface="Arial Narrow"/>
                <a:cs typeface="Arial Narrow"/>
              </a:rPr>
              <a:t>(4)</a:t>
            </a:r>
            <a:r>
              <a:rPr lang="en-US" sz="3500" dirty="0">
                <a:latin typeface="Arial Narrow"/>
                <a:cs typeface="Arial Narrow"/>
              </a:rPr>
              <a:t>	</a:t>
            </a:r>
            <a:r>
              <a:rPr lang="en-US" sz="3500" dirty="0" smtClean="0">
                <a:latin typeface="Arial Narrow"/>
                <a:cs typeface="Arial Narrow"/>
              </a:rPr>
              <a:t> </a:t>
            </a:r>
            <a:r>
              <a:rPr lang="en-US" sz="3500" dirty="0">
                <a:latin typeface="Arial Narrow"/>
                <a:cs typeface="Arial Narrow"/>
              </a:rPr>
              <a:t>I will </a:t>
            </a:r>
            <a:r>
              <a:rPr lang="en-US" sz="3500" dirty="0" smtClean="0">
                <a:latin typeface="Arial Narrow"/>
                <a:cs typeface="Arial Narrow"/>
              </a:rPr>
              <a:t>submit </a:t>
            </a:r>
            <a:r>
              <a:rPr lang="en-US" sz="3500" dirty="0">
                <a:latin typeface="Arial Narrow"/>
                <a:cs typeface="Arial Narrow"/>
              </a:rPr>
              <a:t>to authority. </a:t>
            </a:r>
          </a:p>
          <a:p>
            <a:r>
              <a:rPr lang="en-US" sz="3500" dirty="0" smtClean="0">
                <a:latin typeface="Arial Narrow"/>
                <a:cs typeface="Arial Narrow"/>
              </a:rPr>
              <a:t>(5)</a:t>
            </a:r>
            <a:r>
              <a:rPr lang="en-US" sz="3500" dirty="0">
                <a:latin typeface="Arial Narrow"/>
                <a:cs typeface="Arial Narrow"/>
              </a:rPr>
              <a:t>	</a:t>
            </a:r>
            <a:r>
              <a:rPr lang="en-US" sz="3500" dirty="0" smtClean="0">
                <a:latin typeface="Arial Narrow"/>
                <a:cs typeface="Arial Narrow"/>
              </a:rPr>
              <a:t> </a:t>
            </a:r>
            <a:r>
              <a:rPr lang="en-US" sz="3500" dirty="0">
                <a:latin typeface="Arial Narrow"/>
                <a:cs typeface="Arial Narrow"/>
              </a:rPr>
              <a:t>I will </a:t>
            </a:r>
            <a:r>
              <a:rPr lang="en-US" sz="3500" dirty="0" smtClean="0">
                <a:latin typeface="Arial Narrow"/>
                <a:cs typeface="Arial Narrow"/>
              </a:rPr>
              <a:t>be organized </a:t>
            </a:r>
            <a:r>
              <a:rPr lang="en-US" sz="3500" dirty="0">
                <a:latin typeface="Arial Narrow"/>
                <a:cs typeface="Arial Narrow"/>
              </a:rPr>
              <a:t>in </a:t>
            </a:r>
            <a:r>
              <a:rPr lang="en-US" sz="3500" dirty="0" smtClean="0">
                <a:latin typeface="Arial Narrow"/>
                <a:cs typeface="Arial Narrow"/>
              </a:rPr>
              <a:t>my work.</a:t>
            </a:r>
          </a:p>
          <a:p>
            <a:r>
              <a:rPr lang="en-US" sz="3500" dirty="0" smtClean="0">
                <a:latin typeface="Arial Narrow"/>
                <a:cs typeface="Arial Narrow"/>
              </a:rPr>
              <a:t>(6)</a:t>
            </a:r>
            <a:r>
              <a:rPr lang="en-US" sz="3500" dirty="0">
                <a:latin typeface="Arial Narrow"/>
                <a:cs typeface="Arial Narrow"/>
              </a:rPr>
              <a:t>	</a:t>
            </a:r>
            <a:r>
              <a:rPr lang="en-US" sz="3500" dirty="0" smtClean="0">
                <a:latin typeface="Arial Narrow"/>
                <a:cs typeface="Arial Narrow"/>
              </a:rPr>
              <a:t> </a:t>
            </a:r>
            <a:r>
              <a:rPr lang="en-US" sz="3500" dirty="0">
                <a:latin typeface="Arial Narrow"/>
                <a:cs typeface="Arial Narrow"/>
              </a:rPr>
              <a:t>I will </a:t>
            </a:r>
            <a:r>
              <a:rPr lang="en-US" sz="3500" dirty="0" smtClean="0">
                <a:latin typeface="Arial Narrow"/>
                <a:cs typeface="Arial Narrow"/>
              </a:rPr>
              <a:t>have discernment. </a:t>
            </a:r>
            <a:endParaRPr lang="en-US" sz="3500" dirty="0">
              <a:latin typeface="Arial Narrow"/>
              <a:cs typeface="Arial Narrow"/>
            </a:endParaRPr>
          </a:p>
          <a:p>
            <a:r>
              <a:rPr lang="en-US" sz="3500" dirty="0" smtClean="0">
                <a:latin typeface="Arial Narrow"/>
                <a:cs typeface="Arial Narrow"/>
              </a:rPr>
              <a:t>(7)</a:t>
            </a:r>
            <a:r>
              <a:rPr lang="en-US" sz="3500" dirty="0">
                <a:latin typeface="Arial Narrow"/>
                <a:cs typeface="Arial Narrow"/>
              </a:rPr>
              <a:t>	</a:t>
            </a:r>
            <a:r>
              <a:rPr lang="en-US" sz="3500" dirty="0" smtClean="0">
                <a:latin typeface="Arial Narrow"/>
                <a:cs typeface="Arial Narrow"/>
              </a:rPr>
              <a:t> </a:t>
            </a:r>
            <a:r>
              <a:rPr lang="en-US" sz="3500" dirty="0">
                <a:latin typeface="Arial Narrow"/>
                <a:cs typeface="Arial Narrow"/>
              </a:rPr>
              <a:t>I </a:t>
            </a:r>
            <a:r>
              <a:rPr lang="en-US" sz="3500" dirty="0" smtClean="0">
                <a:latin typeface="Arial Narrow"/>
                <a:cs typeface="Arial Narrow"/>
              </a:rPr>
              <a:t>will work </a:t>
            </a:r>
            <a:r>
              <a:rPr lang="en-US" sz="3500" dirty="0">
                <a:latin typeface="Arial Narrow"/>
                <a:cs typeface="Arial Narrow"/>
              </a:rPr>
              <a:t>hard. </a:t>
            </a:r>
            <a:endParaRPr lang="en-US" sz="3500" dirty="0" smtClean="0">
              <a:latin typeface="Arial Narrow"/>
              <a:cs typeface="Arial Narrow"/>
            </a:endParaRPr>
          </a:p>
          <a:p>
            <a:r>
              <a:rPr lang="en-US" sz="3500" dirty="0" smtClean="0">
                <a:latin typeface="Arial Narrow"/>
                <a:cs typeface="Arial Narrow"/>
              </a:rPr>
              <a:t>(8)</a:t>
            </a:r>
            <a:r>
              <a:rPr lang="en-US" sz="3500" dirty="0">
                <a:latin typeface="Arial Narrow"/>
                <a:cs typeface="Arial Narrow"/>
              </a:rPr>
              <a:t>	</a:t>
            </a:r>
            <a:r>
              <a:rPr lang="en-US" sz="3500" dirty="0" smtClean="0">
                <a:latin typeface="Arial Narrow"/>
                <a:cs typeface="Arial Narrow"/>
              </a:rPr>
              <a:t> I </a:t>
            </a:r>
            <a:r>
              <a:rPr lang="en-US" sz="3500" dirty="0">
                <a:latin typeface="Arial Narrow"/>
                <a:cs typeface="Arial Narrow"/>
              </a:rPr>
              <a:t>will </a:t>
            </a:r>
            <a:r>
              <a:rPr lang="en-US" sz="3500" dirty="0" smtClean="0">
                <a:latin typeface="Arial Narrow"/>
                <a:cs typeface="Arial Narrow"/>
              </a:rPr>
              <a:t>be an example. </a:t>
            </a:r>
            <a:endParaRPr lang="en-US" sz="3500" dirty="0">
              <a:latin typeface="Arial Narrow"/>
              <a:cs typeface="Arial Narrow"/>
            </a:endParaRPr>
          </a:p>
          <a:p>
            <a:r>
              <a:rPr lang="en-US" sz="3500" dirty="0" smtClean="0">
                <a:latin typeface="Arial Narrow"/>
                <a:cs typeface="Arial Narrow"/>
              </a:rPr>
              <a:t>(9)</a:t>
            </a:r>
            <a:r>
              <a:rPr lang="en-US" sz="3500" dirty="0">
                <a:latin typeface="Arial Narrow"/>
                <a:cs typeface="Arial Narrow"/>
              </a:rPr>
              <a:t>	</a:t>
            </a:r>
            <a:r>
              <a:rPr lang="en-US" sz="3500" dirty="0" smtClean="0">
                <a:latin typeface="Arial Narrow"/>
                <a:cs typeface="Arial Narrow"/>
              </a:rPr>
              <a:t> I </a:t>
            </a:r>
            <a:r>
              <a:rPr lang="en-US" sz="3500" dirty="0">
                <a:latin typeface="Arial Narrow"/>
                <a:cs typeface="Arial Narrow"/>
              </a:rPr>
              <a:t>will </a:t>
            </a:r>
            <a:r>
              <a:rPr lang="en-US" sz="3500" dirty="0" smtClean="0">
                <a:latin typeface="Arial Narrow"/>
                <a:cs typeface="Arial Narrow"/>
              </a:rPr>
              <a:t>seek </a:t>
            </a:r>
            <a:r>
              <a:rPr lang="en-US" sz="3500" dirty="0">
                <a:latin typeface="Arial Narrow"/>
                <a:cs typeface="Arial Narrow"/>
              </a:rPr>
              <a:t>to glorify God </a:t>
            </a:r>
            <a:r>
              <a:rPr lang="en-US" sz="3500" dirty="0" smtClean="0">
                <a:latin typeface="Arial Narrow"/>
                <a:cs typeface="Arial Narrow"/>
              </a:rPr>
              <a:t>alone.</a:t>
            </a:r>
          </a:p>
          <a:p>
            <a:r>
              <a:rPr lang="en-US" sz="3500" dirty="0" smtClean="0">
                <a:latin typeface="Arial Narrow"/>
                <a:cs typeface="Arial Narrow"/>
              </a:rPr>
              <a:t>(10) </a:t>
            </a:r>
            <a:r>
              <a:rPr lang="en-US" sz="3500" dirty="0">
                <a:latin typeface="Arial Narrow"/>
                <a:cs typeface="Arial Narrow"/>
              </a:rPr>
              <a:t>I will </a:t>
            </a:r>
            <a:r>
              <a:rPr lang="en-US" sz="3500" dirty="0" smtClean="0">
                <a:latin typeface="Arial Narrow"/>
                <a:cs typeface="Arial Narrow"/>
              </a:rPr>
              <a:t>have courage.</a:t>
            </a:r>
            <a:endParaRPr lang="en-US" sz="3500" dirty="0">
              <a:latin typeface="Arial Narrow"/>
              <a:cs typeface="Arial Narrow"/>
            </a:endParaRPr>
          </a:p>
          <a:p>
            <a:r>
              <a:rPr lang="en-US" sz="3500" dirty="0">
                <a:latin typeface="Arial Narrow"/>
                <a:cs typeface="Arial Narrow"/>
              </a:rPr>
              <a:t>(</a:t>
            </a:r>
            <a:r>
              <a:rPr lang="en-US" sz="3500" dirty="0" smtClean="0">
                <a:latin typeface="Arial Narrow"/>
                <a:cs typeface="Arial Narrow"/>
              </a:rPr>
              <a:t>11) </a:t>
            </a:r>
            <a:r>
              <a:rPr lang="en-US" sz="3500" dirty="0">
                <a:latin typeface="Arial Narrow"/>
                <a:cs typeface="Arial Narrow"/>
              </a:rPr>
              <a:t>I will </a:t>
            </a:r>
            <a:r>
              <a:rPr lang="en-US" sz="3500" dirty="0" smtClean="0">
                <a:latin typeface="Arial Narrow"/>
                <a:cs typeface="Arial Narrow"/>
              </a:rPr>
              <a:t>enlist </a:t>
            </a:r>
            <a:r>
              <a:rPr lang="en-US" sz="3500" dirty="0">
                <a:latin typeface="Arial Narrow"/>
                <a:cs typeface="Arial Narrow"/>
              </a:rPr>
              <a:t>others to </a:t>
            </a:r>
            <a:r>
              <a:rPr lang="en-US" sz="3500" dirty="0" smtClean="0">
                <a:latin typeface="Arial Narrow"/>
                <a:cs typeface="Arial Narrow"/>
              </a:rPr>
              <a:t>work. </a:t>
            </a:r>
          </a:p>
          <a:p>
            <a:r>
              <a:rPr lang="en-US" sz="3500" dirty="0">
                <a:latin typeface="Arial Narrow"/>
                <a:cs typeface="Arial Narrow"/>
              </a:rPr>
              <a:t>(</a:t>
            </a:r>
            <a:r>
              <a:rPr lang="en-US" sz="3500" dirty="0" smtClean="0">
                <a:latin typeface="Arial Narrow"/>
                <a:cs typeface="Arial Narrow"/>
              </a:rPr>
              <a:t>12) I will be determined</a:t>
            </a:r>
            <a:r>
              <a:rPr lang="en-US" sz="3500" dirty="0">
                <a:latin typeface="Arial Narrow"/>
                <a:cs typeface="Arial Narrow"/>
              </a:rPr>
              <a:t> </a:t>
            </a:r>
            <a:r>
              <a:rPr lang="en-US" sz="3500" dirty="0" smtClean="0">
                <a:latin typeface="Arial Narrow"/>
                <a:cs typeface="Arial Narrow"/>
              </a:rPr>
              <a:t>to finish. </a:t>
            </a:r>
            <a:endParaRPr lang="en-US" sz="3500" dirty="0">
              <a:latin typeface="Arial Narrow"/>
              <a:cs typeface="Arial Narrow"/>
            </a:endParaRPr>
          </a:p>
        </p:txBody>
      </p:sp>
    </p:spTree>
    <p:extLst>
      <p:ext uri="{BB962C8B-B14F-4D97-AF65-F5344CB8AC3E}">
        <p14:creationId xmlns:p14="http://schemas.microsoft.com/office/powerpoint/2010/main" val="259047876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26153</TotalTime>
  <Words>1452</Words>
  <Application>Microsoft Macintosh PowerPoint</Application>
  <PresentationFormat>On-screen Show (4:3)</PresentationFormat>
  <Paragraphs>72</Paragraphs>
  <Slides>9</Slides>
  <Notes>0</Notes>
  <HiddenSlides>0</HiddenSlides>
  <MMClips>0</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Kansas City Baptist Temple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Gary Hart</dc:creator>
  <cp:lastModifiedBy>Gary Hart</cp:lastModifiedBy>
  <cp:revision>290</cp:revision>
  <cp:lastPrinted>2016-08-18T21:45:20Z</cp:lastPrinted>
  <dcterms:created xsi:type="dcterms:W3CDTF">2015-09-06T13:13:13Z</dcterms:created>
  <dcterms:modified xsi:type="dcterms:W3CDTF">2016-08-19T00:40:05Z</dcterms:modified>
</cp:coreProperties>
</file>