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4"/>
  </p:notesMasterIdLst>
  <p:sldIdLst>
    <p:sldId id="258" r:id="rId2"/>
    <p:sldId id="267" r:id="rId3"/>
    <p:sldId id="259" r:id="rId4"/>
    <p:sldId id="266" r:id="rId5"/>
    <p:sldId id="270" r:id="rId6"/>
    <p:sldId id="271" r:id="rId7"/>
    <p:sldId id="272" r:id="rId8"/>
    <p:sldId id="273" r:id="rId9"/>
    <p:sldId id="274" r:id="rId10"/>
    <p:sldId id="269" r:id="rId11"/>
    <p:sldId id="277" r:id="rId12"/>
    <p:sldId id="276" r:id="rId13"/>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72" d="100"/>
          <a:sy n="72" d="100"/>
        </p:scale>
        <p:origin x="-488" y="-11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notesMaster" Target="notesMasters/notesMaster1.xml"/><Relationship Id="rId15" Type="http://schemas.openxmlformats.org/officeDocument/2006/relationships/printerSettings" Target="printerSettings/printerSettings1.bin"/><Relationship Id="rId16" Type="http://schemas.openxmlformats.org/officeDocument/2006/relationships/presProps" Target="presProps.xml"/><Relationship Id="rId17" Type="http://schemas.openxmlformats.org/officeDocument/2006/relationships/viewProps" Target="viewProps.xml"/><Relationship Id="rId18" Type="http://schemas.openxmlformats.org/officeDocument/2006/relationships/theme" Target="theme/theme1.xml"/><Relationship Id="rId19"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3F71F51-BE6E-164B-9EFF-8786BAC380AF}" type="datetimeFigureOut">
              <a:rPr lang="en-US" smtClean="0"/>
              <a:t>2/9/16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A025001-2DF1-D042-99EC-73EA0B711BAF}" type="slidenum">
              <a:rPr lang="en-US" smtClean="0"/>
              <a:t>‹#›</a:t>
            </a:fld>
            <a:endParaRPr lang="en-US"/>
          </a:p>
        </p:txBody>
      </p:sp>
    </p:spTree>
    <p:extLst>
      <p:ext uri="{BB962C8B-B14F-4D97-AF65-F5344CB8AC3E}">
        <p14:creationId xmlns:p14="http://schemas.microsoft.com/office/powerpoint/2010/main" val="3310999580"/>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A025001-2DF1-D042-99EC-73EA0B711BAF}" type="slidenum">
              <a:rPr lang="en-US" smtClean="0"/>
              <a:t>4</a:t>
            </a:fld>
            <a:endParaRPr lang="en-US"/>
          </a:p>
        </p:txBody>
      </p:sp>
    </p:spTree>
    <p:extLst>
      <p:ext uri="{BB962C8B-B14F-4D97-AF65-F5344CB8AC3E}">
        <p14:creationId xmlns:p14="http://schemas.microsoft.com/office/powerpoint/2010/main" val="227941085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A025001-2DF1-D042-99EC-73EA0B711BAF}" type="slidenum">
              <a:rPr lang="en-US" smtClean="0"/>
              <a:t>5</a:t>
            </a:fld>
            <a:endParaRPr lang="en-US"/>
          </a:p>
        </p:txBody>
      </p:sp>
    </p:spTree>
    <p:extLst>
      <p:ext uri="{BB962C8B-B14F-4D97-AF65-F5344CB8AC3E}">
        <p14:creationId xmlns:p14="http://schemas.microsoft.com/office/powerpoint/2010/main" val="227941085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A025001-2DF1-D042-99EC-73EA0B711BAF}" type="slidenum">
              <a:rPr lang="en-US" smtClean="0"/>
              <a:t>6</a:t>
            </a:fld>
            <a:endParaRPr lang="en-US"/>
          </a:p>
        </p:txBody>
      </p:sp>
    </p:spTree>
    <p:extLst>
      <p:ext uri="{BB962C8B-B14F-4D97-AF65-F5344CB8AC3E}">
        <p14:creationId xmlns:p14="http://schemas.microsoft.com/office/powerpoint/2010/main" val="227941085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A025001-2DF1-D042-99EC-73EA0B711BAF}" type="slidenum">
              <a:rPr lang="en-US" smtClean="0"/>
              <a:t>7</a:t>
            </a:fld>
            <a:endParaRPr lang="en-US"/>
          </a:p>
        </p:txBody>
      </p:sp>
    </p:spTree>
    <p:extLst>
      <p:ext uri="{BB962C8B-B14F-4D97-AF65-F5344CB8AC3E}">
        <p14:creationId xmlns:p14="http://schemas.microsoft.com/office/powerpoint/2010/main" val="227941085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A025001-2DF1-D042-99EC-73EA0B711BAF}" type="slidenum">
              <a:rPr lang="en-US" smtClean="0"/>
              <a:t>8</a:t>
            </a:fld>
            <a:endParaRPr lang="en-US"/>
          </a:p>
        </p:txBody>
      </p:sp>
    </p:spTree>
    <p:extLst>
      <p:ext uri="{BB962C8B-B14F-4D97-AF65-F5344CB8AC3E}">
        <p14:creationId xmlns:p14="http://schemas.microsoft.com/office/powerpoint/2010/main" val="227941085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A025001-2DF1-D042-99EC-73EA0B711BAF}" type="slidenum">
              <a:rPr lang="en-US" smtClean="0"/>
              <a:t>9</a:t>
            </a:fld>
            <a:endParaRPr lang="en-US"/>
          </a:p>
        </p:txBody>
      </p:sp>
    </p:spTree>
    <p:extLst>
      <p:ext uri="{BB962C8B-B14F-4D97-AF65-F5344CB8AC3E}">
        <p14:creationId xmlns:p14="http://schemas.microsoft.com/office/powerpoint/2010/main" val="22794108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4A292E0-37D3-A14C-827D-0786ED41B778}" type="datetimeFigureOut">
              <a:rPr lang="en-US" smtClean="0"/>
              <a:t>2/9/16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D6A84F7-A98C-444A-BC11-5F3668E892FC}" type="slidenum">
              <a:rPr lang="en-US" smtClean="0"/>
              <a:t>‹#›</a:t>
            </a:fld>
            <a:endParaRPr lang="en-US"/>
          </a:p>
        </p:txBody>
      </p:sp>
    </p:spTree>
    <p:extLst>
      <p:ext uri="{BB962C8B-B14F-4D97-AF65-F5344CB8AC3E}">
        <p14:creationId xmlns:p14="http://schemas.microsoft.com/office/powerpoint/2010/main" val="12183870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4A292E0-37D3-A14C-827D-0786ED41B778}" type="datetimeFigureOut">
              <a:rPr lang="en-US" smtClean="0"/>
              <a:t>2/9/16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D6A84F7-A98C-444A-BC11-5F3668E892FC}" type="slidenum">
              <a:rPr lang="en-US" smtClean="0"/>
              <a:t>‹#›</a:t>
            </a:fld>
            <a:endParaRPr lang="en-US"/>
          </a:p>
        </p:txBody>
      </p:sp>
    </p:spTree>
    <p:extLst>
      <p:ext uri="{BB962C8B-B14F-4D97-AF65-F5344CB8AC3E}">
        <p14:creationId xmlns:p14="http://schemas.microsoft.com/office/powerpoint/2010/main" val="39195283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4A292E0-37D3-A14C-827D-0786ED41B778}" type="datetimeFigureOut">
              <a:rPr lang="en-US" smtClean="0"/>
              <a:t>2/9/16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D6A84F7-A98C-444A-BC11-5F3668E892FC}" type="slidenum">
              <a:rPr lang="en-US" smtClean="0"/>
              <a:t>‹#›</a:t>
            </a:fld>
            <a:endParaRPr lang="en-US"/>
          </a:p>
        </p:txBody>
      </p:sp>
    </p:spTree>
    <p:extLst>
      <p:ext uri="{BB962C8B-B14F-4D97-AF65-F5344CB8AC3E}">
        <p14:creationId xmlns:p14="http://schemas.microsoft.com/office/powerpoint/2010/main" val="25145680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4A292E0-37D3-A14C-827D-0786ED41B778}" type="datetimeFigureOut">
              <a:rPr lang="en-US" smtClean="0"/>
              <a:t>2/9/16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D6A84F7-A98C-444A-BC11-5F3668E892FC}" type="slidenum">
              <a:rPr lang="en-US" smtClean="0"/>
              <a:t>‹#›</a:t>
            </a:fld>
            <a:endParaRPr lang="en-US"/>
          </a:p>
        </p:txBody>
      </p:sp>
    </p:spTree>
    <p:extLst>
      <p:ext uri="{BB962C8B-B14F-4D97-AF65-F5344CB8AC3E}">
        <p14:creationId xmlns:p14="http://schemas.microsoft.com/office/powerpoint/2010/main" val="1104463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4A292E0-37D3-A14C-827D-0786ED41B778}" type="datetimeFigureOut">
              <a:rPr lang="en-US" smtClean="0"/>
              <a:t>2/9/16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D6A84F7-A98C-444A-BC11-5F3668E892FC}" type="slidenum">
              <a:rPr lang="en-US" smtClean="0"/>
              <a:t>‹#›</a:t>
            </a:fld>
            <a:endParaRPr lang="en-US"/>
          </a:p>
        </p:txBody>
      </p:sp>
    </p:spTree>
    <p:extLst>
      <p:ext uri="{BB962C8B-B14F-4D97-AF65-F5344CB8AC3E}">
        <p14:creationId xmlns:p14="http://schemas.microsoft.com/office/powerpoint/2010/main" val="5942342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4A292E0-37D3-A14C-827D-0786ED41B778}" type="datetimeFigureOut">
              <a:rPr lang="en-US" smtClean="0"/>
              <a:t>2/9/16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D6A84F7-A98C-444A-BC11-5F3668E892FC}" type="slidenum">
              <a:rPr lang="en-US" smtClean="0"/>
              <a:t>‹#›</a:t>
            </a:fld>
            <a:endParaRPr lang="en-US"/>
          </a:p>
        </p:txBody>
      </p:sp>
    </p:spTree>
    <p:extLst>
      <p:ext uri="{BB962C8B-B14F-4D97-AF65-F5344CB8AC3E}">
        <p14:creationId xmlns:p14="http://schemas.microsoft.com/office/powerpoint/2010/main" val="37533219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4A292E0-37D3-A14C-827D-0786ED41B778}" type="datetimeFigureOut">
              <a:rPr lang="en-US" smtClean="0"/>
              <a:t>2/9/16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D6A84F7-A98C-444A-BC11-5F3668E892FC}" type="slidenum">
              <a:rPr lang="en-US" smtClean="0"/>
              <a:t>‹#›</a:t>
            </a:fld>
            <a:endParaRPr lang="en-US"/>
          </a:p>
        </p:txBody>
      </p:sp>
    </p:spTree>
    <p:extLst>
      <p:ext uri="{BB962C8B-B14F-4D97-AF65-F5344CB8AC3E}">
        <p14:creationId xmlns:p14="http://schemas.microsoft.com/office/powerpoint/2010/main" val="30378704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4A292E0-37D3-A14C-827D-0786ED41B778}" type="datetimeFigureOut">
              <a:rPr lang="en-US" smtClean="0"/>
              <a:t>2/9/16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D6A84F7-A98C-444A-BC11-5F3668E892FC}" type="slidenum">
              <a:rPr lang="en-US" smtClean="0"/>
              <a:t>‹#›</a:t>
            </a:fld>
            <a:endParaRPr lang="en-US"/>
          </a:p>
        </p:txBody>
      </p:sp>
    </p:spTree>
    <p:extLst>
      <p:ext uri="{BB962C8B-B14F-4D97-AF65-F5344CB8AC3E}">
        <p14:creationId xmlns:p14="http://schemas.microsoft.com/office/powerpoint/2010/main" val="3206020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4A292E0-37D3-A14C-827D-0786ED41B778}" type="datetimeFigureOut">
              <a:rPr lang="en-US" smtClean="0"/>
              <a:t>2/9/16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D6A84F7-A98C-444A-BC11-5F3668E892FC}" type="slidenum">
              <a:rPr lang="en-US" smtClean="0"/>
              <a:t>‹#›</a:t>
            </a:fld>
            <a:endParaRPr lang="en-US"/>
          </a:p>
        </p:txBody>
      </p:sp>
    </p:spTree>
    <p:extLst>
      <p:ext uri="{BB962C8B-B14F-4D97-AF65-F5344CB8AC3E}">
        <p14:creationId xmlns:p14="http://schemas.microsoft.com/office/powerpoint/2010/main" val="27968751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4A292E0-37D3-A14C-827D-0786ED41B778}" type="datetimeFigureOut">
              <a:rPr lang="en-US" smtClean="0"/>
              <a:t>2/9/16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D6A84F7-A98C-444A-BC11-5F3668E892FC}" type="slidenum">
              <a:rPr lang="en-US" smtClean="0"/>
              <a:t>‹#›</a:t>
            </a:fld>
            <a:endParaRPr lang="en-US"/>
          </a:p>
        </p:txBody>
      </p:sp>
    </p:spTree>
    <p:extLst>
      <p:ext uri="{BB962C8B-B14F-4D97-AF65-F5344CB8AC3E}">
        <p14:creationId xmlns:p14="http://schemas.microsoft.com/office/powerpoint/2010/main" val="13896271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4A292E0-37D3-A14C-827D-0786ED41B778}" type="datetimeFigureOut">
              <a:rPr lang="en-US" smtClean="0"/>
              <a:t>2/9/16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D6A84F7-A98C-444A-BC11-5F3668E892FC}" type="slidenum">
              <a:rPr lang="en-US" smtClean="0"/>
              <a:t>‹#›</a:t>
            </a:fld>
            <a:endParaRPr lang="en-US"/>
          </a:p>
        </p:txBody>
      </p:sp>
    </p:spTree>
    <p:extLst>
      <p:ext uri="{BB962C8B-B14F-4D97-AF65-F5344CB8AC3E}">
        <p14:creationId xmlns:p14="http://schemas.microsoft.com/office/powerpoint/2010/main" val="908505284"/>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4A292E0-37D3-A14C-827D-0786ED41B778}" type="datetimeFigureOut">
              <a:rPr lang="en-US" smtClean="0"/>
              <a:t>2/9/16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D6A84F7-A98C-444A-BC11-5F3668E892FC}" type="slidenum">
              <a:rPr lang="en-US" smtClean="0"/>
              <a:t>‹#›</a:t>
            </a:fld>
            <a:endParaRPr lang="en-US"/>
          </a:p>
        </p:txBody>
      </p:sp>
    </p:spTree>
    <p:extLst>
      <p:ext uri="{BB962C8B-B14F-4D97-AF65-F5344CB8AC3E}">
        <p14:creationId xmlns:p14="http://schemas.microsoft.com/office/powerpoint/2010/main" val="341377242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033487" y="1939203"/>
            <a:ext cx="1287283" cy="2608485"/>
          </a:xfrm>
          <a:prstGeom prst="rect">
            <a:avLst/>
          </a:prstGeom>
          <a:solidFill>
            <a:schemeClr val="bg1"/>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600" b="1"/>
          </a:p>
        </p:txBody>
      </p:sp>
      <p:sp>
        <p:nvSpPr>
          <p:cNvPr id="8" name="Rectangle 7"/>
          <p:cNvSpPr/>
          <p:nvPr/>
        </p:nvSpPr>
        <p:spPr>
          <a:xfrm>
            <a:off x="-56028" y="314910"/>
            <a:ext cx="9375110" cy="6555641"/>
          </a:xfrm>
          <a:prstGeom prst="rect">
            <a:avLst/>
          </a:prstGeom>
        </p:spPr>
        <p:txBody>
          <a:bodyPr wrap="square">
            <a:spAutoFit/>
          </a:bodyPr>
          <a:lstStyle/>
          <a:p>
            <a:r>
              <a:rPr lang="en-US" sz="2000" b="1" dirty="0">
                <a:solidFill>
                  <a:srgbClr val="0000FF"/>
                </a:solidFill>
                <a:latin typeface="Times"/>
                <a:cs typeface="Times"/>
              </a:rPr>
              <a:t>1 </a:t>
            </a:r>
            <a:r>
              <a:rPr lang="en-US" sz="2000" dirty="0">
                <a:solidFill>
                  <a:srgbClr val="0000FF"/>
                </a:solidFill>
                <a:latin typeface="Times"/>
                <a:cs typeface="Times"/>
              </a:rPr>
              <a:t>In the month of Nisan in the twentieth year of King </a:t>
            </a:r>
            <a:r>
              <a:rPr lang="en-US" sz="2000" dirty="0" err="1">
                <a:solidFill>
                  <a:srgbClr val="0000FF"/>
                </a:solidFill>
                <a:latin typeface="Times"/>
                <a:cs typeface="Times"/>
              </a:rPr>
              <a:t>Artaxerxes</a:t>
            </a:r>
            <a:r>
              <a:rPr lang="en-US" sz="2000" dirty="0" err="1" smtClean="0">
                <a:solidFill>
                  <a:srgbClr val="0000FF"/>
                </a:solidFill>
                <a:latin typeface="Times"/>
                <a:cs typeface="Times"/>
              </a:rPr>
              <a:t>,when</a:t>
            </a:r>
            <a:r>
              <a:rPr lang="en-US" sz="2000" dirty="0" smtClean="0">
                <a:solidFill>
                  <a:srgbClr val="0000FF"/>
                </a:solidFill>
                <a:latin typeface="Times"/>
                <a:cs typeface="Times"/>
              </a:rPr>
              <a:t> </a:t>
            </a:r>
            <a:r>
              <a:rPr lang="en-US" sz="2000" dirty="0">
                <a:solidFill>
                  <a:srgbClr val="0000FF"/>
                </a:solidFill>
                <a:latin typeface="Times"/>
                <a:cs typeface="Times"/>
              </a:rPr>
              <a:t>wine was brought for him, I took the wine and gave it to the king. I had not been sad in his presence before, </a:t>
            </a:r>
            <a:r>
              <a:rPr lang="en-US" sz="2000" b="1" dirty="0">
                <a:solidFill>
                  <a:srgbClr val="0000FF"/>
                </a:solidFill>
                <a:latin typeface="Times"/>
                <a:cs typeface="Times"/>
              </a:rPr>
              <a:t>2 </a:t>
            </a:r>
            <a:r>
              <a:rPr lang="en-US" sz="2000" dirty="0">
                <a:solidFill>
                  <a:srgbClr val="0000FF"/>
                </a:solidFill>
                <a:latin typeface="Times"/>
                <a:cs typeface="Times"/>
              </a:rPr>
              <a:t>so the king asked me, “Why does your face look so sad when you are not ill? This can be nothing but sadness of heart.” I was very much afraid, </a:t>
            </a:r>
            <a:r>
              <a:rPr lang="en-US" sz="2000" b="1" dirty="0">
                <a:solidFill>
                  <a:srgbClr val="0000FF"/>
                </a:solidFill>
                <a:latin typeface="Times"/>
                <a:cs typeface="Times"/>
              </a:rPr>
              <a:t>3 </a:t>
            </a:r>
            <a:r>
              <a:rPr lang="en-US" sz="2000" dirty="0">
                <a:solidFill>
                  <a:srgbClr val="0000FF"/>
                </a:solidFill>
                <a:latin typeface="Times"/>
                <a:cs typeface="Times"/>
              </a:rPr>
              <a:t>but I said to the king, “May the king live </a:t>
            </a:r>
            <a:r>
              <a:rPr lang="en-US" sz="2000" dirty="0" err="1">
                <a:solidFill>
                  <a:srgbClr val="0000FF"/>
                </a:solidFill>
                <a:latin typeface="Times"/>
                <a:cs typeface="Times"/>
              </a:rPr>
              <a:t>forever</a:t>
            </a:r>
            <a:r>
              <a:rPr lang="en-US" sz="2000" dirty="0" err="1" smtClean="0">
                <a:solidFill>
                  <a:srgbClr val="0000FF"/>
                </a:solidFill>
                <a:latin typeface="Times"/>
                <a:cs typeface="Times"/>
              </a:rPr>
              <a:t>!Why</a:t>
            </a:r>
            <a:r>
              <a:rPr lang="en-US" sz="2000" dirty="0" smtClean="0">
                <a:solidFill>
                  <a:srgbClr val="0000FF"/>
                </a:solidFill>
                <a:latin typeface="Times"/>
                <a:cs typeface="Times"/>
              </a:rPr>
              <a:t> </a:t>
            </a:r>
            <a:r>
              <a:rPr lang="en-US" sz="2000" dirty="0">
                <a:solidFill>
                  <a:srgbClr val="0000FF"/>
                </a:solidFill>
                <a:latin typeface="Times"/>
                <a:cs typeface="Times"/>
              </a:rPr>
              <a:t>should my face not look sad when the city where my ancestors are buried lies in ruins, and its gates have been destroyed by fire?” </a:t>
            </a:r>
            <a:r>
              <a:rPr lang="en-US" sz="2000" b="1" dirty="0">
                <a:solidFill>
                  <a:srgbClr val="0000FF"/>
                </a:solidFill>
                <a:latin typeface="Times"/>
                <a:cs typeface="Times"/>
              </a:rPr>
              <a:t>4 </a:t>
            </a:r>
            <a:r>
              <a:rPr lang="en-US" sz="2000" dirty="0">
                <a:solidFill>
                  <a:srgbClr val="0000FF"/>
                </a:solidFill>
                <a:latin typeface="Times"/>
                <a:cs typeface="Times"/>
              </a:rPr>
              <a:t>The king said to me, “What is it you </a:t>
            </a:r>
            <a:r>
              <a:rPr lang="en-US" sz="2000" dirty="0" err="1">
                <a:solidFill>
                  <a:srgbClr val="0000FF"/>
                </a:solidFill>
                <a:latin typeface="Times"/>
                <a:cs typeface="Times"/>
              </a:rPr>
              <a:t>want</a:t>
            </a:r>
            <a:r>
              <a:rPr lang="en-US" sz="2000" dirty="0" err="1" smtClean="0">
                <a:solidFill>
                  <a:srgbClr val="0000FF"/>
                </a:solidFill>
                <a:latin typeface="Times"/>
                <a:cs typeface="Times"/>
              </a:rPr>
              <a:t>?”Then</a:t>
            </a:r>
            <a:r>
              <a:rPr lang="en-US" sz="2000" dirty="0" smtClean="0">
                <a:solidFill>
                  <a:srgbClr val="0000FF"/>
                </a:solidFill>
                <a:latin typeface="Times"/>
                <a:cs typeface="Times"/>
              </a:rPr>
              <a:t> </a:t>
            </a:r>
            <a:r>
              <a:rPr lang="en-US" sz="2000" dirty="0">
                <a:solidFill>
                  <a:srgbClr val="0000FF"/>
                </a:solidFill>
                <a:latin typeface="Times"/>
                <a:cs typeface="Times"/>
              </a:rPr>
              <a:t>I prayed to the God of heaven, </a:t>
            </a:r>
            <a:r>
              <a:rPr lang="en-US" sz="2000" b="1" dirty="0">
                <a:solidFill>
                  <a:srgbClr val="0000FF"/>
                </a:solidFill>
                <a:latin typeface="Times"/>
                <a:cs typeface="Times"/>
              </a:rPr>
              <a:t>5 </a:t>
            </a:r>
            <a:r>
              <a:rPr lang="en-US" sz="2000" dirty="0">
                <a:solidFill>
                  <a:srgbClr val="0000FF"/>
                </a:solidFill>
                <a:latin typeface="Times"/>
                <a:cs typeface="Times"/>
              </a:rPr>
              <a:t>and I answered the </a:t>
            </a:r>
            <a:r>
              <a:rPr lang="en-US" sz="2000" dirty="0" err="1">
                <a:solidFill>
                  <a:srgbClr val="0000FF"/>
                </a:solidFill>
                <a:latin typeface="Times"/>
                <a:cs typeface="Times"/>
              </a:rPr>
              <a:t>king</a:t>
            </a:r>
            <a:r>
              <a:rPr lang="en-US" sz="2000" dirty="0" err="1" smtClean="0">
                <a:solidFill>
                  <a:srgbClr val="0000FF"/>
                </a:solidFill>
                <a:latin typeface="Times"/>
                <a:cs typeface="Times"/>
              </a:rPr>
              <a:t>,“</a:t>
            </a:r>
            <a:r>
              <a:rPr lang="en-US" sz="2000" dirty="0" err="1">
                <a:solidFill>
                  <a:srgbClr val="0000FF"/>
                </a:solidFill>
                <a:latin typeface="Times"/>
                <a:cs typeface="Times"/>
              </a:rPr>
              <a:t>If</a:t>
            </a:r>
            <a:r>
              <a:rPr lang="en-US" sz="2000" dirty="0">
                <a:solidFill>
                  <a:srgbClr val="0000FF"/>
                </a:solidFill>
                <a:latin typeface="Times"/>
                <a:cs typeface="Times"/>
              </a:rPr>
              <a:t> it pleases the king and if your servant has found favor in his sight, let him send me to the city in Judah where my ancestors are buried so that I can rebuild it.” </a:t>
            </a:r>
            <a:r>
              <a:rPr lang="en-US" sz="2000" b="1" dirty="0" smtClean="0">
                <a:solidFill>
                  <a:srgbClr val="0000FF"/>
                </a:solidFill>
                <a:latin typeface="Times"/>
                <a:cs typeface="Times"/>
              </a:rPr>
              <a:t>6</a:t>
            </a:r>
            <a:r>
              <a:rPr lang="en-US" sz="2000" dirty="0" smtClean="0">
                <a:solidFill>
                  <a:srgbClr val="0000FF"/>
                </a:solidFill>
                <a:latin typeface="Times"/>
                <a:cs typeface="Times"/>
              </a:rPr>
              <a:t>Then </a:t>
            </a:r>
            <a:r>
              <a:rPr lang="en-US" sz="2000" dirty="0">
                <a:solidFill>
                  <a:srgbClr val="0000FF"/>
                </a:solidFill>
                <a:latin typeface="Times"/>
                <a:cs typeface="Times"/>
              </a:rPr>
              <a:t>the king, with the queen sitting beside him, asked me, “How long will your journey take, and when will you get back?” It pleased the king to send me; so I set a time. </a:t>
            </a:r>
            <a:r>
              <a:rPr lang="en-US" sz="2000" b="1" dirty="0">
                <a:solidFill>
                  <a:srgbClr val="0000FF"/>
                </a:solidFill>
                <a:latin typeface="Times"/>
                <a:cs typeface="Times"/>
              </a:rPr>
              <a:t>7 </a:t>
            </a:r>
            <a:r>
              <a:rPr lang="en-US" sz="2000" dirty="0">
                <a:solidFill>
                  <a:srgbClr val="0000FF"/>
                </a:solidFill>
                <a:latin typeface="Times"/>
                <a:cs typeface="Times"/>
              </a:rPr>
              <a:t>I also said to him, “If it pleases the king, may I have letters to the governors of Trans-Euphrates, so that they will provide me safe-conduct until I arrive in Judah? </a:t>
            </a:r>
            <a:r>
              <a:rPr lang="en-US" sz="2000" b="1" dirty="0">
                <a:solidFill>
                  <a:srgbClr val="0000FF"/>
                </a:solidFill>
                <a:latin typeface="Times"/>
                <a:cs typeface="Times"/>
              </a:rPr>
              <a:t>8 </a:t>
            </a:r>
            <a:r>
              <a:rPr lang="en-US" sz="2000" dirty="0">
                <a:solidFill>
                  <a:srgbClr val="0000FF"/>
                </a:solidFill>
                <a:latin typeface="Times"/>
                <a:cs typeface="Times"/>
              </a:rPr>
              <a:t>And may I have a letter to </a:t>
            </a:r>
            <a:r>
              <a:rPr lang="en-US" sz="2000" dirty="0" err="1">
                <a:solidFill>
                  <a:srgbClr val="0000FF"/>
                </a:solidFill>
                <a:latin typeface="Times"/>
                <a:cs typeface="Times"/>
              </a:rPr>
              <a:t>Asaph</a:t>
            </a:r>
            <a:r>
              <a:rPr lang="en-US" sz="2000" dirty="0">
                <a:solidFill>
                  <a:srgbClr val="0000FF"/>
                </a:solidFill>
                <a:latin typeface="Times"/>
                <a:cs typeface="Times"/>
              </a:rPr>
              <a:t>, keeper of the royal park, so he will give me timber to make beams for the gates of the citadel by the temple and for the city wall and for the residence I will occupy?” And because the gracious hand of my God was on me, the king granted my requests. </a:t>
            </a:r>
            <a:r>
              <a:rPr lang="en-US" sz="2000" b="1" dirty="0">
                <a:solidFill>
                  <a:srgbClr val="0000FF"/>
                </a:solidFill>
                <a:latin typeface="Times"/>
                <a:cs typeface="Times"/>
              </a:rPr>
              <a:t>9 </a:t>
            </a:r>
            <a:r>
              <a:rPr lang="en-US" sz="2000" dirty="0">
                <a:solidFill>
                  <a:srgbClr val="0000FF"/>
                </a:solidFill>
                <a:latin typeface="Times"/>
                <a:cs typeface="Times"/>
              </a:rPr>
              <a:t>So I went to the governors of Trans-Euphrates and gave them the king’s letters. The king had also sent army officers and cavalry with me. </a:t>
            </a:r>
            <a:r>
              <a:rPr lang="en-US" sz="2000" b="1" dirty="0">
                <a:solidFill>
                  <a:srgbClr val="0000FF"/>
                </a:solidFill>
                <a:latin typeface="Times"/>
                <a:cs typeface="Times"/>
              </a:rPr>
              <a:t>10 </a:t>
            </a:r>
            <a:r>
              <a:rPr lang="en-US" sz="2000" dirty="0">
                <a:solidFill>
                  <a:srgbClr val="0000FF"/>
                </a:solidFill>
                <a:latin typeface="Times"/>
                <a:cs typeface="Times"/>
              </a:rPr>
              <a:t>When </a:t>
            </a:r>
            <a:r>
              <a:rPr lang="en-US" sz="2000" dirty="0" err="1">
                <a:solidFill>
                  <a:srgbClr val="0000FF"/>
                </a:solidFill>
                <a:latin typeface="Times"/>
                <a:cs typeface="Times"/>
              </a:rPr>
              <a:t>Sanballat</a:t>
            </a:r>
            <a:r>
              <a:rPr lang="en-US" sz="2000" dirty="0">
                <a:solidFill>
                  <a:srgbClr val="0000FF"/>
                </a:solidFill>
                <a:latin typeface="Times"/>
                <a:cs typeface="Times"/>
              </a:rPr>
              <a:t> the </a:t>
            </a:r>
            <a:r>
              <a:rPr lang="en-US" sz="2000" dirty="0" err="1">
                <a:solidFill>
                  <a:srgbClr val="0000FF"/>
                </a:solidFill>
                <a:latin typeface="Times"/>
                <a:cs typeface="Times"/>
              </a:rPr>
              <a:t>Horonite</a:t>
            </a:r>
            <a:r>
              <a:rPr lang="en-US" sz="2000" dirty="0">
                <a:solidFill>
                  <a:srgbClr val="0000FF"/>
                </a:solidFill>
                <a:latin typeface="Times"/>
                <a:cs typeface="Times"/>
              </a:rPr>
              <a:t> and </a:t>
            </a:r>
            <a:r>
              <a:rPr lang="en-US" sz="2000" dirty="0" err="1">
                <a:solidFill>
                  <a:srgbClr val="0000FF"/>
                </a:solidFill>
                <a:latin typeface="Times"/>
                <a:cs typeface="Times"/>
              </a:rPr>
              <a:t>Tobiah</a:t>
            </a:r>
            <a:r>
              <a:rPr lang="en-US" sz="2000" dirty="0">
                <a:solidFill>
                  <a:srgbClr val="0000FF"/>
                </a:solidFill>
                <a:latin typeface="Times"/>
                <a:cs typeface="Times"/>
              </a:rPr>
              <a:t> the Ammonite official heard about this, they were very much disturbed that someone had come to promote the welfare of the Israelites. </a:t>
            </a:r>
            <a:r>
              <a:rPr lang="en-US" sz="2000" b="1" dirty="0">
                <a:solidFill>
                  <a:srgbClr val="0000FF"/>
                </a:solidFill>
                <a:latin typeface="Times"/>
                <a:cs typeface="Times"/>
              </a:rPr>
              <a:t>11 </a:t>
            </a:r>
            <a:r>
              <a:rPr lang="en-US" sz="2000" dirty="0">
                <a:solidFill>
                  <a:srgbClr val="0000FF"/>
                </a:solidFill>
                <a:latin typeface="Times"/>
                <a:cs typeface="Times"/>
              </a:rPr>
              <a:t>I went to Jerusalem, and after </a:t>
            </a:r>
            <a:r>
              <a:rPr lang="en-US" sz="2000" dirty="0" smtClean="0">
                <a:solidFill>
                  <a:srgbClr val="0000FF"/>
                </a:solidFill>
                <a:latin typeface="Times"/>
                <a:cs typeface="Times"/>
              </a:rPr>
              <a:t>staying there three days </a:t>
            </a:r>
            <a:r>
              <a:rPr lang="en-US" sz="2000" b="1" dirty="0" smtClean="0">
                <a:solidFill>
                  <a:srgbClr val="0000FF"/>
                </a:solidFill>
                <a:latin typeface="Times"/>
                <a:cs typeface="Times"/>
              </a:rPr>
              <a:t>12 </a:t>
            </a:r>
            <a:r>
              <a:rPr lang="en-US" sz="2000" dirty="0" smtClean="0">
                <a:solidFill>
                  <a:srgbClr val="0000FF"/>
                </a:solidFill>
                <a:latin typeface="Times"/>
                <a:cs typeface="Times"/>
              </a:rPr>
              <a:t>I set out during the night with a few </a:t>
            </a:r>
            <a:r>
              <a:rPr lang="en-US" sz="2000" dirty="0" err="1" smtClean="0">
                <a:solidFill>
                  <a:srgbClr val="0000FF"/>
                </a:solidFill>
                <a:latin typeface="Times"/>
                <a:cs typeface="Times"/>
              </a:rPr>
              <a:t>others.I</a:t>
            </a:r>
            <a:r>
              <a:rPr lang="en-US" sz="2000" dirty="0" smtClean="0">
                <a:solidFill>
                  <a:srgbClr val="0000FF"/>
                </a:solidFill>
                <a:latin typeface="Times"/>
                <a:cs typeface="Times"/>
              </a:rPr>
              <a:t> had not told anyone what</a:t>
            </a:r>
            <a:endParaRPr lang="en-US" sz="2000" dirty="0">
              <a:solidFill>
                <a:srgbClr val="0000FF"/>
              </a:solidFill>
              <a:latin typeface="Times"/>
              <a:cs typeface="Times"/>
            </a:endParaRPr>
          </a:p>
        </p:txBody>
      </p:sp>
      <p:sp>
        <p:nvSpPr>
          <p:cNvPr id="9" name="TextBox 8"/>
          <p:cNvSpPr txBox="1"/>
          <p:nvPr/>
        </p:nvSpPr>
        <p:spPr>
          <a:xfrm>
            <a:off x="8609487" y="-117492"/>
            <a:ext cx="1101818" cy="523220"/>
          </a:xfrm>
          <a:prstGeom prst="rect">
            <a:avLst/>
          </a:prstGeom>
          <a:noFill/>
        </p:spPr>
        <p:txBody>
          <a:bodyPr wrap="square" rtlCol="0">
            <a:spAutoFit/>
          </a:bodyPr>
          <a:lstStyle/>
          <a:p>
            <a:r>
              <a:rPr lang="en-US" altLang="zh-CN" sz="2800" dirty="0" smtClean="0">
                <a:solidFill>
                  <a:srgbClr val="0000FF"/>
                </a:solidFill>
                <a:latin typeface="Times"/>
                <a:cs typeface="Times"/>
              </a:rPr>
              <a:t>(1)</a:t>
            </a:r>
            <a:endParaRPr lang="en-US" sz="2800" dirty="0">
              <a:solidFill>
                <a:srgbClr val="0000FF"/>
              </a:solidFill>
              <a:latin typeface="Times"/>
              <a:cs typeface="Times"/>
            </a:endParaRPr>
          </a:p>
        </p:txBody>
      </p:sp>
      <p:sp>
        <p:nvSpPr>
          <p:cNvPr id="13" name="Rectangle 12"/>
          <p:cNvSpPr/>
          <p:nvPr/>
        </p:nvSpPr>
        <p:spPr>
          <a:xfrm>
            <a:off x="-8574" y="-80144"/>
            <a:ext cx="9144000" cy="523220"/>
          </a:xfrm>
          <a:prstGeom prst="rect">
            <a:avLst/>
          </a:prstGeom>
        </p:spPr>
        <p:txBody>
          <a:bodyPr wrap="square">
            <a:spAutoFit/>
          </a:bodyPr>
          <a:lstStyle/>
          <a:p>
            <a:r>
              <a:rPr lang="en-US" sz="2800" b="1" dirty="0" smtClean="0">
                <a:latin typeface="Times"/>
                <a:cs typeface="Times"/>
              </a:rPr>
              <a:t>Pastor Gary Hart	</a:t>
            </a:r>
            <a:r>
              <a:rPr lang="en-US" sz="2800" b="1" dirty="0" smtClean="0">
                <a:latin typeface="Times"/>
                <a:cs typeface="Times"/>
              </a:rPr>
              <a:t>Feb. 14, 2016 </a:t>
            </a:r>
            <a:r>
              <a:rPr lang="en-US" sz="2800" b="1" dirty="0" smtClean="0">
                <a:solidFill>
                  <a:srgbClr val="0000FF"/>
                </a:solidFill>
                <a:latin typeface="Times"/>
                <a:cs typeface="Times"/>
              </a:rPr>
              <a:t>Text: Nehemiah 2:1-20</a:t>
            </a:r>
            <a:endParaRPr lang="en-US" sz="2800" b="1" dirty="0">
              <a:solidFill>
                <a:srgbClr val="0000FF"/>
              </a:solidFill>
              <a:latin typeface="Times"/>
              <a:cs typeface="Times"/>
            </a:endParaRPr>
          </a:p>
        </p:txBody>
      </p:sp>
    </p:spTree>
    <p:extLst>
      <p:ext uri="{BB962C8B-B14F-4D97-AF65-F5344CB8AC3E}">
        <p14:creationId xmlns:p14="http://schemas.microsoft.com/office/powerpoint/2010/main" val="761988028"/>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8355006" y="6346705"/>
            <a:ext cx="1101818" cy="523220"/>
          </a:xfrm>
          <a:prstGeom prst="rect">
            <a:avLst/>
          </a:prstGeom>
          <a:noFill/>
        </p:spPr>
        <p:txBody>
          <a:bodyPr wrap="square" rtlCol="0">
            <a:spAutoFit/>
          </a:bodyPr>
          <a:lstStyle/>
          <a:p>
            <a:r>
              <a:rPr lang="en-US" altLang="zh-CN" sz="2800" dirty="0" smtClean="0">
                <a:solidFill>
                  <a:srgbClr val="0000FF"/>
                </a:solidFill>
                <a:latin typeface="Times"/>
                <a:cs typeface="Times"/>
              </a:rPr>
              <a:t>(10)</a:t>
            </a:r>
            <a:endParaRPr lang="en-US" sz="2800" dirty="0">
              <a:solidFill>
                <a:srgbClr val="0000FF"/>
              </a:solidFill>
              <a:latin typeface="Times"/>
              <a:cs typeface="Times"/>
            </a:endParaRPr>
          </a:p>
        </p:txBody>
      </p:sp>
      <p:sp>
        <p:nvSpPr>
          <p:cNvPr id="7" name="Rectangle 6"/>
          <p:cNvSpPr/>
          <p:nvPr/>
        </p:nvSpPr>
        <p:spPr>
          <a:xfrm>
            <a:off x="-50477" y="12733"/>
            <a:ext cx="9335199" cy="2308324"/>
          </a:xfrm>
          <a:prstGeom prst="rect">
            <a:avLst/>
          </a:prstGeom>
        </p:spPr>
        <p:txBody>
          <a:bodyPr wrap="square">
            <a:spAutoFit/>
          </a:bodyPr>
          <a:lstStyle/>
          <a:p>
            <a:r>
              <a:rPr lang="en-US" sz="2400" b="1" dirty="0">
                <a:latin typeface="Times"/>
                <a:cs typeface="Times"/>
              </a:rPr>
              <a:t>Conclusion:</a:t>
            </a:r>
            <a:r>
              <a:rPr lang="en-US" sz="2400" dirty="0">
                <a:latin typeface="Times"/>
                <a:cs typeface="Times"/>
              </a:rPr>
              <a:t> “If your vision is for a year, plant wheat. If your vision is for ten years, plant trees. If your vision is for a lifetime, </a:t>
            </a:r>
            <a:r>
              <a:rPr lang="en-US" sz="2400" dirty="0" smtClean="0">
                <a:latin typeface="Times"/>
                <a:cs typeface="Times"/>
              </a:rPr>
              <a:t>plant people” </a:t>
            </a:r>
          </a:p>
          <a:p>
            <a:r>
              <a:rPr lang="en-US" sz="2400" dirty="0" smtClean="0">
                <a:latin typeface="Times"/>
                <a:cs typeface="Times"/>
              </a:rPr>
              <a:t>(</a:t>
            </a:r>
            <a:r>
              <a:rPr lang="en-US" sz="2400" dirty="0">
                <a:latin typeface="Times"/>
                <a:cs typeface="Times"/>
              </a:rPr>
              <a:t>Chinese Proverb). Anyone can go through life as a destroyer; God has called His people to be builders. </a:t>
            </a:r>
            <a:r>
              <a:rPr lang="en-US" sz="2400" b="1" dirty="0" smtClean="0">
                <a:latin typeface="Times"/>
                <a:cs typeface="Times"/>
              </a:rPr>
              <a:t>How </a:t>
            </a:r>
            <a:r>
              <a:rPr lang="en-US" sz="2400" b="1" dirty="0">
                <a:latin typeface="Times"/>
                <a:cs typeface="Times"/>
              </a:rPr>
              <a:t>to apply: </a:t>
            </a:r>
            <a:r>
              <a:rPr lang="en-US" sz="2400" dirty="0">
                <a:latin typeface="Times"/>
                <a:cs typeface="Times"/>
              </a:rPr>
              <a:t>We need to build the children, the youth, marriages, families, and the local church using these building blocks. </a:t>
            </a:r>
          </a:p>
        </p:txBody>
      </p:sp>
      <p:sp>
        <p:nvSpPr>
          <p:cNvPr id="12" name="Rectangle 11"/>
          <p:cNvSpPr/>
          <p:nvPr/>
        </p:nvSpPr>
        <p:spPr>
          <a:xfrm>
            <a:off x="0" y="2254188"/>
            <a:ext cx="9335199" cy="1200328"/>
          </a:xfrm>
          <a:prstGeom prst="rect">
            <a:avLst/>
          </a:prstGeom>
        </p:spPr>
        <p:txBody>
          <a:bodyPr wrap="square">
            <a:spAutoFit/>
          </a:bodyPr>
          <a:lstStyle/>
          <a:p>
            <a:r>
              <a:rPr lang="en-US" sz="2400" dirty="0">
                <a:latin typeface="Times"/>
                <a:cs typeface="Times"/>
              </a:rPr>
              <a:t>On Valentine’s Day, we are reminded to build loving and listening relationships with </a:t>
            </a:r>
            <a:r>
              <a:rPr lang="en-US" sz="2400" dirty="0" err="1" smtClean="0">
                <a:latin typeface="Times"/>
                <a:cs typeface="Times"/>
              </a:rPr>
              <a:t>others.What</a:t>
            </a:r>
            <a:r>
              <a:rPr lang="en-US" sz="2400" dirty="0" smtClean="0">
                <a:latin typeface="Times"/>
                <a:cs typeface="Times"/>
              </a:rPr>
              <a:t> </a:t>
            </a:r>
            <a:r>
              <a:rPr lang="en-US" sz="2400" dirty="0">
                <a:latin typeface="Times"/>
                <a:cs typeface="Times"/>
              </a:rPr>
              <a:t>is </a:t>
            </a:r>
            <a:r>
              <a:rPr lang="en-US" sz="2400" dirty="0" err="1">
                <a:latin typeface="Times"/>
                <a:cs typeface="Times"/>
              </a:rPr>
              <a:t>love</a:t>
            </a:r>
            <a:r>
              <a:rPr lang="en-US" sz="2400" dirty="0" err="1" smtClean="0">
                <a:latin typeface="Times"/>
                <a:cs typeface="Times"/>
              </a:rPr>
              <a:t>?We</a:t>
            </a:r>
            <a:r>
              <a:rPr lang="en-US" sz="2400" dirty="0" smtClean="0">
                <a:latin typeface="Times"/>
                <a:cs typeface="Times"/>
              </a:rPr>
              <a:t> </a:t>
            </a:r>
            <a:r>
              <a:rPr lang="en-US" sz="2400" dirty="0">
                <a:latin typeface="Times"/>
                <a:cs typeface="Times"/>
              </a:rPr>
              <a:t>are to love others </a:t>
            </a:r>
            <a:r>
              <a:rPr lang="en-US" sz="2400" dirty="0" err="1" smtClean="0">
                <a:latin typeface="Times"/>
                <a:cs typeface="Times"/>
              </a:rPr>
              <a:t>uncondition</a:t>
            </a:r>
            <a:r>
              <a:rPr lang="en-US" sz="2400" dirty="0" smtClean="0">
                <a:latin typeface="Times"/>
                <a:cs typeface="Times"/>
              </a:rPr>
              <a:t>-ally </a:t>
            </a:r>
            <a:r>
              <a:rPr lang="en-US" sz="2400" dirty="0">
                <a:latin typeface="Times"/>
                <a:cs typeface="Times"/>
              </a:rPr>
              <a:t>and sacrificially as Christ loved us and gave himself for us. </a:t>
            </a:r>
            <a:endParaRPr lang="en-US" sz="2400" dirty="0">
              <a:latin typeface="Times"/>
              <a:cs typeface="Times"/>
            </a:endParaRPr>
          </a:p>
        </p:txBody>
      </p:sp>
      <p:sp>
        <p:nvSpPr>
          <p:cNvPr id="13" name="Rectangle 12"/>
          <p:cNvSpPr/>
          <p:nvPr/>
        </p:nvSpPr>
        <p:spPr>
          <a:xfrm>
            <a:off x="-11422" y="3401593"/>
            <a:ext cx="9335199" cy="3416320"/>
          </a:xfrm>
          <a:prstGeom prst="rect">
            <a:avLst/>
          </a:prstGeom>
        </p:spPr>
        <p:txBody>
          <a:bodyPr wrap="square">
            <a:spAutoFit/>
          </a:bodyPr>
          <a:lstStyle/>
          <a:p>
            <a:r>
              <a:rPr lang="en-US" sz="2400" dirty="0" smtClean="0">
                <a:latin typeface="Times"/>
                <a:cs typeface="Times"/>
              </a:rPr>
              <a:t>“</a:t>
            </a:r>
            <a:r>
              <a:rPr lang="en-US" sz="2400" dirty="0">
                <a:latin typeface="Times"/>
                <a:cs typeface="Times"/>
              </a:rPr>
              <a:t>Love” as a verb is nothing new. Jesus Himself commanded His disciples to “love one another.” And John said that God “so loved the world” that He sent Christ to save it (John 3:16). The apostle Paul wrote his famous </a:t>
            </a:r>
            <a:r>
              <a:rPr lang="en-US" sz="2400" dirty="0" smtClean="0">
                <a:latin typeface="Times"/>
                <a:cs typeface="Times"/>
              </a:rPr>
              <a:t>chapter </a:t>
            </a:r>
            <a:r>
              <a:rPr lang="en-US" sz="2400" dirty="0">
                <a:latin typeface="Times"/>
                <a:cs typeface="Times"/>
              </a:rPr>
              <a:t>on love in </a:t>
            </a:r>
            <a:r>
              <a:rPr lang="en-US" sz="2400" dirty="0" smtClean="0">
                <a:latin typeface="Times"/>
                <a:cs typeface="Times"/>
              </a:rPr>
              <a:t>1Corinthians </a:t>
            </a:r>
            <a:r>
              <a:rPr lang="en-US" sz="2400" dirty="0">
                <a:latin typeface="Times"/>
                <a:cs typeface="Times"/>
              </a:rPr>
              <a:t>13 where he primarily talked about “love” as a noun. And even though he didn’t use the verb “to love” in 1 </a:t>
            </a:r>
            <a:r>
              <a:rPr lang="en-US" sz="2400" dirty="0" smtClean="0">
                <a:latin typeface="Times"/>
                <a:cs typeface="Times"/>
              </a:rPr>
              <a:t>Corinth-</a:t>
            </a:r>
            <a:r>
              <a:rPr lang="en-US" sz="2400" dirty="0" err="1" smtClean="0">
                <a:latin typeface="Times"/>
                <a:cs typeface="Times"/>
              </a:rPr>
              <a:t>ians</a:t>
            </a:r>
            <a:r>
              <a:rPr lang="en-US" sz="2400" dirty="0" smtClean="0">
                <a:latin typeface="Times"/>
                <a:cs typeface="Times"/>
              </a:rPr>
              <a:t> </a:t>
            </a:r>
            <a:r>
              <a:rPr lang="en-US" sz="2400" dirty="0">
                <a:latin typeface="Times"/>
                <a:cs typeface="Times"/>
              </a:rPr>
              <a:t>13, he described love in action terms: “Love suffers long and is kind</a:t>
            </a:r>
            <a:r>
              <a:rPr lang="en-US" sz="2400" dirty="0" smtClean="0">
                <a:latin typeface="Times"/>
                <a:cs typeface="Times"/>
              </a:rPr>
              <a:t>; love </a:t>
            </a:r>
            <a:r>
              <a:rPr lang="en-US" sz="2400" dirty="0">
                <a:latin typeface="Times"/>
                <a:cs typeface="Times"/>
              </a:rPr>
              <a:t>does not envy; love does not parade itself, is not puffed up,” and so on. In other words, true love is best identified by what it does</a:t>
            </a:r>
            <a:r>
              <a:rPr lang="en-US" sz="2400" dirty="0" smtClean="0">
                <a:latin typeface="Times"/>
                <a:cs typeface="Times"/>
              </a:rPr>
              <a:t>. Actions speak louder than words.</a:t>
            </a:r>
          </a:p>
        </p:txBody>
      </p:sp>
    </p:spTree>
    <p:extLst>
      <p:ext uri="{BB962C8B-B14F-4D97-AF65-F5344CB8AC3E}">
        <p14:creationId xmlns:p14="http://schemas.microsoft.com/office/powerpoint/2010/main" val="2275448276"/>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13"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8355006" y="6346705"/>
            <a:ext cx="1101818" cy="523220"/>
          </a:xfrm>
          <a:prstGeom prst="rect">
            <a:avLst/>
          </a:prstGeom>
          <a:noFill/>
        </p:spPr>
        <p:txBody>
          <a:bodyPr wrap="square" rtlCol="0">
            <a:spAutoFit/>
          </a:bodyPr>
          <a:lstStyle/>
          <a:p>
            <a:r>
              <a:rPr lang="en-US" altLang="zh-CN" sz="2800" dirty="0" smtClean="0">
                <a:solidFill>
                  <a:srgbClr val="0000FF"/>
                </a:solidFill>
                <a:latin typeface="Times"/>
                <a:cs typeface="Times"/>
              </a:rPr>
              <a:t>(11)</a:t>
            </a:r>
            <a:endParaRPr lang="en-US" sz="2800" dirty="0">
              <a:solidFill>
                <a:srgbClr val="0000FF"/>
              </a:solidFill>
              <a:latin typeface="Times"/>
              <a:cs typeface="Times"/>
            </a:endParaRPr>
          </a:p>
        </p:txBody>
      </p:sp>
      <p:pic>
        <p:nvPicPr>
          <p:cNvPr id="10" name="Picture 9"/>
          <p:cNvPicPr>
            <a:picLocks noChangeAspect="1"/>
          </p:cNvPicPr>
          <p:nvPr/>
        </p:nvPicPr>
        <p:blipFill>
          <a:blip r:embed="rId2"/>
          <a:stretch>
            <a:fillRect/>
          </a:stretch>
        </p:blipFill>
        <p:spPr>
          <a:xfrm>
            <a:off x="-24036" y="830997"/>
            <a:ext cx="5562600" cy="2959100"/>
          </a:xfrm>
          <a:prstGeom prst="rect">
            <a:avLst/>
          </a:prstGeom>
        </p:spPr>
      </p:pic>
      <p:sp>
        <p:nvSpPr>
          <p:cNvPr id="11" name="TextBox 10"/>
          <p:cNvSpPr txBox="1"/>
          <p:nvPr/>
        </p:nvSpPr>
        <p:spPr>
          <a:xfrm>
            <a:off x="5338128" y="1113352"/>
            <a:ext cx="4538604" cy="2246769"/>
          </a:xfrm>
          <a:prstGeom prst="rect">
            <a:avLst/>
          </a:prstGeom>
          <a:noFill/>
        </p:spPr>
        <p:txBody>
          <a:bodyPr wrap="square" rtlCol="0">
            <a:spAutoFit/>
          </a:bodyPr>
          <a:lstStyle/>
          <a:p>
            <a:r>
              <a:rPr lang="en-US" sz="2800" b="1" dirty="0" smtClean="0">
                <a:latin typeface="Times"/>
                <a:cs typeface="Times"/>
              </a:rPr>
              <a:t>Active Listening:</a:t>
            </a:r>
          </a:p>
          <a:p>
            <a:r>
              <a:rPr lang="en-US" sz="2800" b="1" dirty="0" smtClean="0">
                <a:latin typeface="Times"/>
                <a:cs typeface="Times"/>
              </a:rPr>
              <a:t>-Eyes (watchfully)</a:t>
            </a:r>
          </a:p>
          <a:p>
            <a:r>
              <a:rPr lang="en-US" sz="2800" b="1" dirty="0" smtClean="0">
                <a:latin typeface="Times"/>
                <a:cs typeface="Times"/>
              </a:rPr>
              <a:t>-</a:t>
            </a:r>
            <a:r>
              <a:rPr lang="en-US" sz="2800" b="1" dirty="0" smtClean="0">
                <a:latin typeface="Times"/>
                <a:cs typeface="Times"/>
              </a:rPr>
              <a:t>Heart </a:t>
            </a:r>
            <a:r>
              <a:rPr lang="en-US" sz="2800" b="1" dirty="0">
                <a:latin typeface="Times"/>
                <a:cs typeface="Times"/>
              </a:rPr>
              <a:t>(wholeheartedly)</a:t>
            </a:r>
          </a:p>
          <a:p>
            <a:r>
              <a:rPr lang="en-US" sz="2800" b="1" dirty="0">
                <a:latin typeface="Times"/>
                <a:cs typeface="Times"/>
              </a:rPr>
              <a:t>-Ears (attentively)</a:t>
            </a:r>
          </a:p>
          <a:p>
            <a:r>
              <a:rPr lang="en-US" sz="2800" b="1" dirty="0" smtClean="0">
                <a:latin typeface="Times"/>
                <a:cs typeface="Times"/>
              </a:rPr>
              <a:t>-</a:t>
            </a:r>
            <a:r>
              <a:rPr lang="en-US" sz="2800" b="1" dirty="0" smtClean="0">
                <a:latin typeface="Times"/>
                <a:cs typeface="Times"/>
              </a:rPr>
              <a:t>King (respectfully)</a:t>
            </a:r>
            <a:endParaRPr lang="en-US" sz="2800" b="1" dirty="0">
              <a:latin typeface="Times"/>
              <a:cs typeface="Times"/>
            </a:endParaRPr>
          </a:p>
        </p:txBody>
      </p:sp>
      <p:sp>
        <p:nvSpPr>
          <p:cNvPr id="12" name="Rectangle 11"/>
          <p:cNvSpPr/>
          <p:nvPr/>
        </p:nvSpPr>
        <p:spPr>
          <a:xfrm>
            <a:off x="0" y="0"/>
            <a:ext cx="9335199" cy="830997"/>
          </a:xfrm>
          <a:prstGeom prst="rect">
            <a:avLst/>
          </a:prstGeom>
        </p:spPr>
        <p:txBody>
          <a:bodyPr wrap="square">
            <a:spAutoFit/>
          </a:bodyPr>
          <a:lstStyle/>
          <a:p>
            <a:r>
              <a:rPr lang="en-US" sz="2400" dirty="0" smtClean="0">
                <a:latin typeface="Times"/>
                <a:cs typeface="Times"/>
              </a:rPr>
              <a:t>What </a:t>
            </a:r>
            <a:r>
              <a:rPr lang="en-US" sz="2400" dirty="0">
                <a:latin typeface="Times"/>
                <a:cs typeface="Times"/>
              </a:rPr>
              <a:t>is listening? (</a:t>
            </a:r>
            <a:r>
              <a:rPr lang="zh-TW" altLang="en-US" sz="2400" b="1" dirty="0">
                <a:latin typeface="Times"/>
                <a:cs typeface="Times"/>
              </a:rPr>
              <a:t>聽</a:t>
            </a:r>
            <a:r>
              <a:rPr lang="en-US" sz="2400" dirty="0" smtClean="0">
                <a:latin typeface="Times"/>
                <a:cs typeface="Times"/>
              </a:rPr>
              <a:t>) We </a:t>
            </a:r>
            <a:r>
              <a:rPr lang="en-US" sz="2400" dirty="0">
                <a:latin typeface="Times"/>
                <a:cs typeface="Times"/>
              </a:rPr>
              <a:t>are to listen to others with </a:t>
            </a:r>
            <a:r>
              <a:rPr lang="en-US" sz="2400" dirty="0" smtClean="0">
                <a:latin typeface="Times"/>
                <a:cs typeface="Times"/>
              </a:rPr>
              <a:t>ten </a:t>
            </a:r>
            <a:r>
              <a:rPr lang="en-US" sz="2400" dirty="0">
                <a:latin typeface="Times"/>
                <a:cs typeface="Times"/>
              </a:rPr>
              <a:t>eyes, </a:t>
            </a:r>
            <a:r>
              <a:rPr lang="en-US" sz="2400" dirty="0" smtClean="0">
                <a:latin typeface="Times"/>
                <a:cs typeface="Times"/>
              </a:rPr>
              <a:t>one </a:t>
            </a:r>
            <a:r>
              <a:rPr lang="en-US" sz="2400" dirty="0">
                <a:latin typeface="Times"/>
                <a:cs typeface="Times"/>
              </a:rPr>
              <a:t>heart, ears, as to the king. </a:t>
            </a:r>
            <a:endParaRPr lang="en-US" sz="2400" dirty="0">
              <a:latin typeface="Times"/>
              <a:cs typeface="Times"/>
            </a:endParaRPr>
          </a:p>
        </p:txBody>
      </p:sp>
      <p:sp>
        <p:nvSpPr>
          <p:cNvPr id="8" name="Rectangle 7"/>
          <p:cNvSpPr/>
          <p:nvPr/>
        </p:nvSpPr>
        <p:spPr>
          <a:xfrm>
            <a:off x="2443" y="3669550"/>
            <a:ext cx="9194477" cy="2308324"/>
          </a:xfrm>
          <a:prstGeom prst="rect">
            <a:avLst/>
          </a:prstGeom>
        </p:spPr>
        <p:txBody>
          <a:bodyPr wrap="square">
            <a:spAutoFit/>
          </a:bodyPr>
          <a:lstStyle/>
          <a:p>
            <a:r>
              <a:rPr lang="en-US" sz="2400" b="1" dirty="0">
                <a:latin typeface="Times"/>
                <a:cs typeface="Times"/>
              </a:rPr>
              <a:t>God help us to </a:t>
            </a:r>
            <a:r>
              <a:rPr lang="en-US" sz="2400" b="1" dirty="0" smtClean="0">
                <a:latin typeface="Times"/>
                <a:cs typeface="Times"/>
              </a:rPr>
              <a:t>build on </a:t>
            </a:r>
            <a:r>
              <a:rPr lang="en-US" sz="2400" b="1" dirty="0">
                <a:latin typeface="Times"/>
                <a:cs typeface="Times"/>
              </a:rPr>
              <a:t>these building </a:t>
            </a:r>
            <a:r>
              <a:rPr lang="en-US" sz="2400" b="1" dirty="0" smtClean="0">
                <a:latin typeface="Times"/>
                <a:cs typeface="Times"/>
              </a:rPr>
              <a:t>blocks of a vision. </a:t>
            </a:r>
          </a:p>
          <a:p>
            <a:r>
              <a:rPr lang="en-US" sz="2400" dirty="0" smtClean="0">
                <a:latin typeface="Times"/>
                <a:cs typeface="Times"/>
              </a:rPr>
              <a:t>*May we have ten eyes to see clearly God’s vision. </a:t>
            </a:r>
          </a:p>
          <a:p>
            <a:r>
              <a:rPr lang="en-US" sz="2400" dirty="0" smtClean="0">
                <a:latin typeface="Times"/>
                <a:cs typeface="Times"/>
              </a:rPr>
              <a:t>*May </a:t>
            </a:r>
            <a:r>
              <a:rPr lang="en-US" sz="2400" dirty="0">
                <a:latin typeface="Times"/>
                <a:cs typeface="Times"/>
              </a:rPr>
              <a:t>we </a:t>
            </a:r>
            <a:r>
              <a:rPr lang="en-US" sz="2400" dirty="0" smtClean="0">
                <a:latin typeface="Times"/>
                <a:cs typeface="Times"/>
              </a:rPr>
              <a:t>have one heart to pursue God’s vision with all our heart. </a:t>
            </a:r>
          </a:p>
          <a:p>
            <a:r>
              <a:rPr lang="en-US" sz="2400" dirty="0" smtClean="0">
                <a:latin typeface="Times"/>
                <a:cs typeface="Times"/>
              </a:rPr>
              <a:t>*May </a:t>
            </a:r>
            <a:r>
              <a:rPr lang="en-US" sz="2400" dirty="0">
                <a:latin typeface="Times"/>
                <a:cs typeface="Times"/>
              </a:rPr>
              <a:t>we </a:t>
            </a:r>
            <a:r>
              <a:rPr lang="en-US" sz="2400" dirty="0" smtClean="0">
                <a:latin typeface="Times"/>
                <a:cs typeface="Times"/>
              </a:rPr>
              <a:t>have ears to hear God’s Word. </a:t>
            </a:r>
          </a:p>
          <a:p>
            <a:r>
              <a:rPr lang="en-US" sz="2400" dirty="0" smtClean="0">
                <a:latin typeface="Times"/>
                <a:cs typeface="Times"/>
              </a:rPr>
              <a:t>*May </a:t>
            </a:r>
            <a:r>
              <a:rPr lang="en-US" sz="2400" dirty="0">
                <a:latin typeface="Times"/>
                <a:cs typeface="Times"/>
              </a:rPr>
              <a:t>we </a:t>
            </a:r>
            <a:r>
              <a:rPr lang="en-US" sz="2400" dirty="0" smtClean="0">
                <a:latin typeface="Times"/>
                <a:cs typeface="Times"/>
              </a:rPr>
              <a:t>have respect and obedience to the King of Kings and the Lord of Lords. </a:t>
            </a:r>
            <a:endParaRPr lang="en-US" sz="2400" dirty="0">
              <a:latin typeface="Times"/>
              <a:cs typeface="Times"/>
            </a:endParaRPr>
          </a:p>
        </p:txBody>
      </p:sp>
    </p:spTree>
    <p:extLst>
      <p:ext uri="{BB962C8B-B14F-4D97-AF65-F5344CB8AC3E}">
        <p14:creationId xmlns:p14="http://schemas.microsoft.com/office/powerpoint/2010/main" val="919856428"/>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1"/>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8"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2540000" y="1341228"/>
            <a:ext cx="4064000" cy="5842000"/>
          </a:xfrm>
          <a:prstGeom prst="rect">
            <a:avLst/>
          </a:prstGeom>
        </p:spPr>
      </p:pic>
      <p:sp>
        <p:nvSpPr>
          <p:cNvPr id="6" name="TextBox 5"/>
          <p:cNvSpPr txBox="1"/>
          <p:nvPr/>
        </p:nvSpPr>
        <p:spPr>
          <a:xfrm>
            <a:off x="25400" y="1341228"/>
            <a:ext cx="9144000" cy="1015663"/>
          </a:xfrm>
          <a:prstGeom prst="rect">
            <a:avLst/>
          </a:prstGeom>
          <a:noFill/>
        </p:spPr>
        <p:txBody>
          <a:bodyPr wrap="square" rtlCol="0">
            <a:spAutoFit/>
          </a:bodyPr>
          <a:lstStyle/>
          <a:p>
            <a:pPr algn="ctr"/>
            <a:r>
              <a:rPr lang="en-US" sz="6000" b="1" dirty="0" smtClean="0">
                <a:latin typeface="Apple Chancery"/>
                <a:cs typeface="Apple Chancery"/>
              </a:rPr>
              <a:t>Happy Valentine’s Day!</a:t>
            </a:r>
            <a:endParaRPr lang="en-US" sz="6000" b="1" dirty="0">
              <a:latin typeface="Apple Chancery"/>
              <a:cs typeface="Apple Chancery"/>
            </a:endParaRPr>
          </a:p>
        </p:txBody>
      </p:sp>
      <p:sp>
        <p:nvSpPr>
          <p:cNvPr id="7" name="TextBox 6"/>
          <p:cNvSpPr txBox="1"/>
          <p:nvPr/>
        </p:nvSpPr>
        <p:spPr>
          <a:xfrm>
            <a:off x="-25400" y="-228432"/>
            <a:ext cx="9144000" cy="1569660"/>
          </a:xfrm>
          <a:prstGeom prst="rect">
            <a:avLst/>
          </a:prstGeom>
          <a:noFill/>
        </p:spPr>
        <p:txBody>
          <a:bodyPr wrap="square" rtlCol="0">
            <a:spAutoFit/>
          </a:bodyPr>
          <a:lstStyle/>
          <a:p>
            <a:pPr algn="ctr"/>
            <a:r>
              <a:rPr lang="zh-CN" altLang="en-US" sz="9600" b="1" dirty="0" smtClean="0">
                <a:latin typeface="华文楷体"/>
                <a:ea typeface="华文楷体"/>
                <a:cs typeface="华文楷体"/>
              </a:rPr>
              <a:t>情人节快乐！</a:t>
            </a:r>
            <a:endParaRPr lang="en-US" sz="9600" b="1" dirty="0">
              <a:latin typeface="华文楷体"/>
              <a:ea typeface="华文楷体"/>
              <a:cs typeface="华文楷体"/>
            </a:endParaRPr>
          </a:p>
        </p:txBody>
      </p:sp>
    </p:spTree>
    <p:extLst>
      <p:ext uri="{BB962C8B-B14F-4D97-AF65-F5344CB8AC3E}">
        <p14:creationId xmlns:p14="http://schemas.microsoft.com/office/powerpoint/2010/main" val="1994977980"/>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033487" y="1939203"/>
            <a:ext cx="1287283" cy="2608485"/>
          </a:xfrm>
          <a:prstGeom prst="rect">
            <a:avLst/>
          </a:prstGeom>
          <a:solidFill>
            <a:schemeClr val="bg1"/>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600" b="1"/>
          </a:p>
        </p:txBody>
      </p:sp>
      <p:sp>
        <p:nvSpPr>
          <p:cNvPr id="8" name="Rectangle 7"/>
          <p:cNvSpPr/>
          <p:nvPr/>
        </p:nvSpPr>
        <p:spPr>
          <a:xfrm>
            <a:off x="-56028" y="-93068"/>
            <a:ext cx="9375110" cy="5632311"/>
          </a:xfrm>
          <a:prstGeom prst="rect">
            <a:avLst/>
          </a:prstGeom>
        </p:spPr>
        <p:txBody>
          <a:bodyPr wrap="square">
            <a:spAutoFit/>
          </a:bodyPr>
          <a:lstStyle/>
          <a:p>
            <a:r>
              <a:rPr lang="en-US" sz="2000" dirty="0">
                <a:solidFill>
                  <a:srgbClr val="0000FF"/>
                </a:solidFill>
                <a:latin typeface="Times"/>
                <a:cs typeface="Times"/>
              </a:rPr>
              <a:t>my God had put in my heart to do for Jerusalem. There were no mounts with me except the one I was riding on. </a:t>
            </a:r>
            <a:r>
              <a:rPr lang="en-US" sz="2000" b="1" dirty="0">
                <a:solidFill>
                  <a:srgbClr val="0000FF"/>
                </a:solidFill>
                <a:latin typeface="Times"/>
                <a:cs typeface="Times"/>
              </a:rPr>
              <a:t>13 </a:t>
            </a:r>
            <a:r>
              <a:rPr lang="en-US" sz="2000" dirty="0">
                <a:solidFill>
                  <a:srgbClr val="0000FF"/>
                </a:solidFill>
                <a:latin typeface="Times"/>
                <a:cs typeface="Times"/>
              </a:rPr>
              <a:t>By night I went out through the Valley Gate toward the Jackal Well and the Dung Gate, examining the walls of </a:t>
            </a:r>
            <a:r>
              <a:rPr lang="en-US" sz="2000" dirty="0" err="1">
                <a:solidFill>
                  <a:srgbClr val="0000FF"/>
                </a:solidFill>
                <a:latin typeface="Times"/>
                <a:cs typeface="Times"/>
              </a:rPr>
              <a:t>Jerusalem</a:t>
            </a:r>
            <a:r>
              <a:rPr lang="en-US" sz="2000" dirty="0" err="1" smtClean="0">
                <a:solidFill>
                  <a:srgbClr val="0000FF"/>
                </a:solidFill>
                <a:latin typeface="Times"/>
                <a:cs typeface="Times"/>
              </a:rPr>
              <a:t>,which</a:t>
            </a:r>
            <a:r>
              <a:rPr lang="en-US" sz="2000" dirty="0" smtClean="0">
                <a:solidFill>
                  <a:srgbClr val="0000FF"/>
                </a:solidFill>
                <a:latin typeface="Times"/>
                <a:cs typeface="Times"/>
              </a:rPr>
              <a:t> </a:t>
            </a:r>
            <a:r>
              <a:rPr lang="en-US" sz="2000" dirty="0">
                <a:solidFill>
                  <a:srgbClr val="0000FF"/>
                </a:solidFill>
                <a:latin typeface="Times"/>
                <a:cs typeface="Times"/>
              </a:rPr>
              <a:t>had been broken down, and its gates, which had been destroyed by fire. </a:t>
            </a:r>
            <a:r>
              <a:rPr lang="en-US" sz="2000" b="1" dirty="0">
                <a:solidFill>
                  <a:srgbClr val="0000FF"/>
                </a:solidFill>
                <a:latin typeface="Times"/>
                <a:cs typeface="Times"/>
              </a:rPr>
              <a:t>14 </a:t>
            </a:r>
            <a:r>
              <a:rPr lang="en-US" sz="2000" dirty="0">
                <a:solidFill>
                  <a:srgbClr val="0000FF"/>
                </a:solidFill>
                <a:latin typeface="Times"/>
                <a:cs typeface="Times"/>
              </a:rPr>
              <a:t>Then I moved on toward the Fountain Gate and the King’s Pool, but there was not enough room for my mount to get through; </a:t>
            </a:r>
            <a:r>
              <a:rPr lang="en-US" sz="2000" b="1" dirty="0">
                <a:solidFill>
                  <a:srgbClr val="0000FF"/>
                </a:solidFill>
                <a:latin typeface="Times"/>
                <a:cs typeface="Times"/>
              </a:rPr>
              <a:t>15 </a:t>
            </a:r>
            <a:r>
              <a:rPr lang="en-US" sz="2000" dirty="0">
                <a:solidFill>
                  <a:srgbClr val="0000FF"/>
                </a:solidFill>
                <a:latin typeface="Times"/>
                <a:cs typeface="Times"/>
              </a:rPr>
              <a:t>so I went up the valley by night, examining the wall. Finally, I turned back and reentered through the Valley Gate. </a:t>
            </a:r>
            <a:r>
              <a:rPr lang="en-US" sz="2000" b="1" dirty="0">
                <a:solidFill>
                  <a:srgbClr val="0000FF"/>
                </a:solidFill>
                <a:latin typeface="Times"/>
                <a:cs typeface="Times"/>
              </a:rPr>
              <a:t>16 </a:t>
            </a:r>
            <a:r>
              <a:rPr lang="en-US" sz="2000" dirty="0">
                <a:solidFill>
                  <a:srgbClr val="0000FF"/>
                </a:solidFill>
                <a:latin typeface="Times"/>
                <a:cs typeface="Times"/>
              </a:rPr>
              <a:t>The officials did not know where I had gone or what I was doing, because as yet I had said nothing to the Jews or the priests or nobles or officials or any others who would be doing the work. </a:t>
            </a:r>
            <a:r>
              <a:rPr lang="en-US" sz="2000" b="1" dirty="0" smtClean="0">
                <a:solidFill>
                  <a:srgbClr val="0000FF"/>
                </a:solidFill>
                <a:latin typeface="Times"/>
                <a:cs typeface="Times"/>
              </a:rPr>
              <a:t>17</a:t>
            </a:r>
            <a:r>
              <a:rPr lang="en-US" sz="2000" dirty="0" smtClean="0">
                <a:solidFill>
                  <a:srgbClr val="0000FF"/>
                </a:solidFill>
                <a:latin typeface="Times"/>
                <a:cs typeface="Times"/>
              </a:rPr>
              <a:t>Then </a:t>
            </a:r>
            <a:r>
              <a:rPr lang="en-US" sz="2000" dirty="0">
                <a:solidFill>
                  <a:srgbClr val="0000FF"/>
                </a:solidFill>
                <a:latin typeface="Times"/>
                <a:cs typeface="Times"/>
              </a:rPr>
              <a:t>I said to them, “You see the trouble we are in: Jerusalem lies in ruins, and its gates have been burned with fire. Come, let us rebuild the wall of Jerusalem, and we will no longer be in disgrace.” </a:t>
            </a:r>
            <a:r>
              <a:rPr lang="en-US" sz="2000" b="1" dirty="0">
                <a:solidFill>
                  <a:srgbClr val="0000FF"/>
                </a:solidFill>
                <a:latin typeface="Times"/>
                <a:cs typeface="Times"/>
              </a:rPr>
              <a:t>18 </a:t>
            </a:r>
            <a:r>
              <a:rPr lang="en-US" sz="2000" dirty="0">
                <a:solidFill>
                  <a:srgbClr val="0000FF"/>
                </a:solidFill>
                <a:latin typeface="Times"/>
                <a:cs typeface="Times"/>
              </a:rPr>
              <a:t>I also told them about the gracious hand of my God on me and what the king had said to me. They replied, “Let us start rebuilding.” So they began this good work. </a:t>
            </a:r>
            <a:r>
              <a:rPr lang="en-US" sz="2000" b="1" dirty="0">
                <a:solidFill>
                  <a:srgbClr val="0000FF"/>
                </a:solidFill>
                <a:latin typeface="Times"/>
                <a:cs typeface="Times"/>
              </a:rPr>
              <a:t>19 </a:t>
            </a:r>
            <a:r>
              <a:rPr lang="en-US" sz="2000" dirty="0">
                <a:solidFill>
                  <a:srgbClr val="0000FF"/>
                </a:solidFill>
                <a:latin typeface="Times"/>
                <a:cs typeface="Times"/>
              </a:rPr>
              <a:t>But when </a:t>
            </a:r>
            <a:r>
              <a:rPr lang="en-US" sz="2000" dirty="0" err="1">
                <a:solidFill>
                  <a:srgbClr val="0000FF"/>
                </a:solidFill>
                <a:latin typeface="Times"/>
                <a:cs typeface="Times"/>
              </a:rPr>
              <a:t>Sanballat</a:t>
            </a:r>
            <a:r>
              <a:rPr lang="en-US" sz="2000" dirty="0">
                <a:solidFill>
                  <a:srgbClr val="0000FF"/>
                </a:solidFill>
                <a:latin typeface="Times"/>
                <a:cs typeface="Times"/>
              </a:rPr>
              <a:t> the </a:t>
            </a:r>
            <a:r>
              <a:rPr lang="en-US" sz="2000" dirty="0" err="1">
                <a:solidFill>
                  <a:srgbClr val="0000FF"/>
                </a:solidFill>
                <a:latin typeface="Times"/>
                <a:cs typeface="Times"/>
              </a:rPr>
              <a:t>Horonite</a:t>
            </a:r>
            <a:r>
              <a:rPr lang="en-US" sz="2000" dirty="0">
                <a:solidFill>
                  <a:srgbClr val="0000FF"/>
                </a:solidFill>
                <a:latin typeface="Times"/>
                <a:cs typeface="Times"/>
              </a:rPr>
              <a:t>, </a:t>
            </a:r>
            <a:r>
              <a:rPr lang="en-US" sz="2000" dirty="0" err="1">
                <a:solidFill>
                  <a:srgbClr val="0000FF"/>
                </a:solidFill>
                <a:latin typeface="Times"/>
                <a:cs typeface="Times"/>
              </a:rPr>
              <a:t>Tobiah</a:t>
            </a:r>
            <a:r>
              <a:rPr lang="en-US" sz="2000" dirty="0">
                <a:solidFill>
                  <a:srgbClr val="0000FF"/>
                </a:solidFill>
                <a:latin typeface="Times"/>
                <a:cs typeface="Times"/>
              </a:rPr>
              <a:t> the Ammonite official and </a:t>
            </a:r>
            <a:r>
              <a:rPr lang="en-US" sz="2000" dirty="0" err="1">
                <a:solidFill>
                  <a:srgbClr val="0000FF"/>
                </a:solidFill>
                <a:latin typeface="Times"/>
                <a:cs typeface="Times"/>
              </a:rPr>
              <a:t>Geshem</a:t>
            </a:r>
            <a:r>
              <a:rPr lang="en-US" sz="2000" dirty="0">
                <a:solidFill>
                  <a:srgbClr val="0000FF"/>
                </a:solidFill>
                <a:latin typeface="Times"/>
                <a:cs typeface="Times"/>
              </a:rPr>
              <a:t> the Arab heard about it, they mocked and ridiculed us. “What is this you are doing?” they asked. “Are you rebelling against the king?” </a:t>
            </a:r>
            <a:r>
              <a:rPr lang="en-US" sz="2000" b="1" dirty="0">
                <a:solidFill>
                  <a:srgbClr val="0000FF"/>
                </a:solidFill>
                <a:latin typeface="Times"/>
                <a:cs typeface="Times"/>
              </a:rPr>
              <a:t>20 </a:t>
            </a:r>
            <a:r>
              <a:rPr lang="en-US" sz="2000" dirty="0">
                <a:solidFill>
                  <a:srgbClr val="0000FF"/>
                </a:solidFill>
                <a:latin typeface="Times"/>
                <a:cs typeface="Times"/>
              </a:rPr>
              <a:t>I answered them by saying, “The God of heaven will give us success. We his servants will start rebuilding, but as for you, you have no share in Jerusalem or any claim or historic right to it.”</a:t>
            </a:r>
            <a:endParaRPr lang="en-US" sz="2000" dirty="0">
              <a:solidFill>
                <a:srgbClr val="0000FF"/>
              </a:solidFill>
              <a:latin typeface="Times"/>
              <a:cs typeface="Times"/>
            </a:endParaRPr>
          </a:p>
        </p:txBody>
      </p:sp>
      <p:sp>
        <p:nvSpPr>
          <p:cNvPr id="9" name="TextBox 8"/>
          <p:cNvSpPr txBox="1"/>
          <p:nvPr/>
        </p:nvSpPr>
        <p:spPr>
          <a:xfrm>
            <a:off x="8609487" y="6334780"/>
            <a:ext cx="1101818" cy="523220"/>
          </a:xfrm>
          <a:prstGeom prst="rect">
            <a:avLst/>
          </a:prstGeom>
          <a:noFill/>
        </p:spPr>
        <p:txBody>
          <a:bodyPr wrap="square" rtlCol="0">
            <a:spAutoFit/>
          </a:bodyPr>
          <a:lstStyle/>
          <a:p>
            <a:r>
              <a:rPr lang="en-US" altLang="zh-CN" sz="2800" dirty="0" smtClean="0">
                <a:solidFill>
                  <a:srgbClr val="0000FF"/>
                </a:solidFill>
                <a:latin typeface="Times"/>
                <a:cs typeface="Times"/>
              </a:rPr>
              <a:t>(2)</a:t>
            </a:r>
            <a:endParaRPr lang="en-US" sz="2800" dirty="0">
              <a:solidFill>
                <a:srgbClr val="0000FF"/>
              </a:solidFill>
              <a:latin typeface="Times"/>
              <a:cs typeface="Times"/>
            </a:endParaRPr>
          </a:p>
        </p:txBody>
      </p:sp>
      <p:sp>
        <p:nvSpPr>
          <p:cNvPr id="3" name="Rectangle 2"/>
          <p:cNvSpPr/>
          <p:nvPr/>
        </p:nvSpPr>
        <p:spPr>
          <a:xfrm>
            <a:off x="-28402" y="5527594"/>
            <a:ext cx="9086290" cy="1077218"/>
          </a:xfrm>
          <a:prstGeom prst="rect">
            <a:avLst/>
          </a:prstGeom>
        </p:spPr>
        <p:txBody>
          <a:bodyPr wrap="square">
            <a:spAutoFit/>
          </a:bodyPr>
          <a:lstStyle/>
          <a:p>
            <a:r>
              <a:rPr lang="en-US" sz="3200" b="1" dirty="0">
                <a:latin typeface="Times"/>
                <a:cs typeface="Times"/>
              </a:rPr>
              <a:t>Sermon Title:</a:t>
            </a:r>
            <a:r>
              <a:rPr lang="en-US" sz="3200" dirty="0">
                <a:latin typeface="Times"/>
                <a:cs typeface="Times"/>
              </a:rPr>
              <a:t> “A vision is grown.</a:t>
            </a:r>
            <a:r>
              <a:rPr lang="en-US" sz="3200" dirty="0" smtClean="0">
                <a:latin typeface="Times"/>
                <a:cs typeface="Times"/>
              </a:rPr>
              <a:t>”</a:t>
            </a:r>
          </a:p>
          <a:p>
            <a:r>
              <a:rPr lang="en-US" sz="3200" dirty="0" smtClean="0">
                <a:latin typeface="Times"/>
                <a:cs typeface="Times"/>
              </a:rPr>
              <a:t>What are the building blocks of a vision? </a:t>
            </a:r>
            <a:endParaRPr lang="en-US" sz="3200" dirty="0">
              <a:latin typeface="Times"/>
              <a:cs typeface="Times"/>
            </a:endParaRPr>
          </a:p>
        </p:txBody>
      </p:sp>
    </p:spTree>
    <p:extLst>
      <p:ext uri="{BB962C8B-B14F-4D97-AF65-F5344CB8AC3E}">
        <p14:creationId xmlns:p14="http://schemas.microsoft.com/office/powerpoint/2010/main" val="3082513741"/>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0" y="4088881"/>
            <a:ext cx="9144000" cy="2246769"/>
          </a:xfrm>
          <a:prstGeom prst="rect">
            <a:avLst/>
          </a:prstGeom>
        </p:spPr>
        <p:txBody>
          <a:bodyPr wrap="square">
            <a:spAutoFit/>
          </a:bodyPr>
          <a:lstStyle/>
          <a:p>
            <a:r>
              <a:rPr lang="en-US" sz="2800" b="1" dirty="0">
                <a:latin typeface="Times"/>
                <a:cs typeface="Times"/>
              </a:rPr>
              <a:t>Intro:</a:t>
            </a:r>
            <a:r>
              <a:rPr lang="en-US" sz="2800" dirty="0">
                <a:latin typeface="Times"/>
                <a:cs typeface="Times"/>
              </a:rPr>
              <a:t> What do you see, a wine cup or </a:t>
            </a:r>
            <a:r>
              <a:rPr lang="en-US" sz="2800" dirty="0" smtClean="0">
                <a:latin typeface="Times"/>
                <a:cs typeface="Times"/>
              </a:rPr>
              <a:t>people? </a:t>
            </a:r>
            <a:r>
              <a:rPr lang="en-US" sz="2800" dirty="0">
                <a:latin typeface="Times"/>
                <a:cs typeface="Times"/>
              </a:rPr>
              <a:t>Nehemiah was the King’s cupbearer, but he saw beyond the cup (his job) and saw </a:t>
            </a:r>
            <a:r>
              <a:rPr lang="en-US" sz="2800" dirty="0" smtClean="0">
                <a:latin typeface="Times"/>
                <a:cs typeface="Times"/>
              </a:rPr>
              <a:t>people with needs. </a:t>
            </a:r>
            <a:r>
              <a:rPr lang="en-US" sz="2800" dirty="0">
                <a:latin typeface="Times"/>
                <a:cs typeface="Times"/>
              </a:rPr>
              <a:t>What is your vision? We saw how “A vision is born.” Now we see how God grows a vision. What are the first building blocks of a vision? </a:t>
            </a:r>
            <a:endParaRPr lang="en-US" sz="2800" dirty="0">
              <a:latin typeface="Times"/>
              <a:cs typeface="Times"/>
            </a:endParaRPr>
          </a:p>
        </p:txBody>
      </p:sp>
      <p:sp>
        <p:nvSpPr>
          <p:cNvPr id="9" name="TextBox 8"/>
          <p:cNvSpPr txBox="1"/>
          <p:nvPr/>
        </p:nvSpPr>
        <p:spPr>
          <a:xfrm>
            <a:off x="8501785" y="6350530"/>
            <a:ext cx="1101818" cy="523220"/>
          </a:xfrm>
          <a:prstGeom prst="rect">
            <a:avLst/>
          </a:prstGeom>
          <a:noFill/>
        </p:spPr>
        <p:txBody>
          <a:bodyPr wrap="square" rtlCol="0">
            <a:spAutoFit/>
          </a:bodyPr>
          <a:lstStyle/>
          <a:p>
            <a:r>
              <a:rPr lang="en-US" altLang="zh-CN" sz="2800" dirty="0" smtClean="0">
                <a:solidFill>
                  <a:srgbClr val="0000FF"/>
                </a:solidFill>
                <a:latin typeface="Times"/>
                <a:cs typeface="Times"/>
              </a:rPr>
              <a:t>(3)</a:t>
            </a:r>
            <a:endParaRPr lang="en-US" sz="2800" dirty="0">
              <a:solidFill>
                <a:srgbClr val="0000FF"/>
              </a:solidFill>
              <a:latin typeface="Times"/>
              <a:cs typeface="Times"/>
            </a:endParaRPr>
          </a:p>
        </p:txBody>
      </p:sp>
      <p:sp>
        <p:nvSpPr>
          <p:cNvPr id="16" name="Rectangle 15"/>
          <p:cNvSpPr/>
          <p:nvPr/>
        </p:nvSpPr>
        <p:spPr>
          <a:xfrm>
            <a:off x="-35278" y="5320115"/>
            <a:ext cx="9144000" cy="523220"/>
          </a:xfrm>
          <a:prstGeom prst="rect">
            <a:avLst/>
          </a:prstGeom>
        </p:spPr>
        <p:txBody>
          <a:bodyPr wrap="square">
            <a:spAutoFit/>
          </a:bodyPr>
          <a:lstStyle/>
          <a:p>
            <a:endParaRPr lang="en-US" sz="2800" dirty="0">
              <a:latin typeface="Times"/>
              <a:cs typeface="Times"/>
            </a:endParaRPr>
          </a:p>
        </p:txBody>
      </p:sp>
      <p:pic>
        <p:nvPicPr>
          <p:cNvPr id="10" name="Picture 9"/>
          <p:cNvPicPr>
            <a:picLocks noChangeAspect="1"/>
          </p:cNvPicPr>
          <p:nvPr/>
        </p:nvPicPr>
        <p:blipFill>
          <a:blip r:embed="rId2"/>
          <a:stretch>
            <a:fillRect/>
          </a:stretch>
        </p:blipFill>
        <p:spPr>
          <a:xfrm>
            <a:off x="2893759" y="408956"/>
            <a:ext cx="2882708" cy="2898001"/>
          </a:xfrm>
          <a:prstGeom prst="rect">
            <a:avLst/>
          </a:prstGeom>
        </p:spPr>
      </p:pic>
      <p:sp>
        <p:nvSpPr>
          <p:cNvPr id="11" name="Rectangle 10"/>
          <p:cNvSpPr/>
          <p:nvPr/>
        </p:nvSpPr>
        <p:spPr>
          <a:xfrm>
            <a:off x="1232226" y="3346254"/>
            <a:ext cx="6436534" cy="769441"/>
          </a:xfrm>
          <a:prstGeom prst="rect">
            <a:avLst/>
          </a:prstGeom>
        </p:spPr>
        <p:txBody>
          <a:bodyPr wrap="square">
            <a:spAutoFit/>
          </a:bodyPr>
          <a:lstStyle/>
          <a:p>
            <a:pPr algn="ctr"/>
            <a:r>
              <a:rPr lang="en-US" altLang="zh-CN" sz="4400" b="1" dirty="0" smtClean="0">
                <a:latin typeface="Times"/>
                <a:ea typeface="华文楷体"/>
                <a:cs typeface="Times"/>
              </a:rPr>
              <a:t>What do you see?</a:t>
            </a:r>
            <a:endParaRPr lang="en-US" altLang="zh-TW" sz="4400" b="1" dirty="0" smtClean="0">
              <a:latin typeface="Times"/>
              <a:ea typeface="华文楷体"/>
              <a:cs typeface="Times"/>
            </a:endParaRPr>
          </a:p>
        </p:txBody>
      </p:sp>
    </p:spTree>
    <p:extLst>
      <p:ext uri="{BB962C8B-B14F-4D97-AF65-F5344CB8AC3E}">
        <p14:creationId xmlns:p14="http://schemas.microsoft.com/office/powerpoint/2010/main" val="582653635"/>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1"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8470376" y="6309044"/>
            <a:ext cx="1101818" cy="523220"/>
          </a:xfrm>
          <a:prstGeom prst="rect">
            <a:avLst/>
          </a:prstGeom>
          <a:noFill/>
        </p:spPr>
        <p:txBody>
          <a:bodyPr wrap="square" rtlCol="0">
            <a:spAutoFit/>
          </a:bodyPr>
          <a:lstStyle/>
          <a:p>
            <a:r>
              <a:rPr lang="en-US" altLang="zh-CN" sz="2800" dirty="0" smtClean="0">
                <a:solidFill>
                  <a:srgbClr val="0000FF"/>
                </a:solidFill>
                <a:latin typeface="Times"/>
                <a:cs typeface="Times"/>
              </a:rPr>
              <a:t>(4)</a:t>
            </a:r>
            <a:endParaRPr lang="en-US" sz="2800" dirty="0">
              <a:solidFill>
                <a:srgbClr val="0000FF"/>
              </a:solidFill>
              <a:latin typeface="Times"/>
              <a:cs typeface="Times"/>
            </a:endParaRPr>
          </a:p>
        </p:txBody>
      </p:sp>
      <p:sp>
        <p:nvSpPr>
          <p:cNvPr id="11" name="Rectangle 10"/>
          <p:cNvSpPr/>
          <p:nvPr/>
        </p:nvSpPr>
        <p:spPr>
          <a:xfrm>
            <a:off x="0" y="2083948"/>
            <a:ext cx="9335199" cy="1384995"/>
          </a:xfrm>
          <a:prstGeom prst="rect">
            <a:avLst/>
          </a:prstGeom>
        </p:spPr>
        <p:txBody>
          <a:bodyPr wrap="square">
            <a:spAutoFit/>
          </a:bodyPr>
          <a:lstStyle/>
          <a:p>
            <a:r>
              <a:rPr lang="en-US" sz="2800" dirty="0">
                <a:latin typeface="Times"/>
                <a:cs typeface="Times"/>
              </a:rPr>
              <a:t>You will hear or see something that gets your attention. Nehemiah’s concern over the condition of Jerusalem broke his heart (“When I heard these things, I sat down and wept” 1:4a).</a:t>
            </a:r>
            <a:r>
              <a:rPr lang="en-US" sz="2800" dirty="0">
                <a:latin typeface="Times"/>
                <a:cs typeface="Times"/>
              </a:rPr>
              <a:t> </a:t>
            </a:r>
            <a:endParaRPr lang="en-US" sz="2800" dirty="0">
              <a:latin typeface="Times"/>
              <a:cs typeface="Times"/>
            </a:endParaRPr>
          </a:p>
        </p:txBody>
      </p:sp>
      <p:sp>
        <p:nvSpPr>
          <p:cNvPr id="4" name="Rectangle 3"/>
          <p:cNvSpPr/>
          <p:nvPr/>
        </p:nvSpPr>
        <p:spPr>
          <a:xfrm>
            <a:off x="109342" y="193714"/>
            <a:ext cx="8910872" cy="1801298"/>
          </a:xfrm>
          <a:prstGeom prst="rect">
            <a:avLst/>
          </a:prstGeom>
          <a:solidFill>
            <a:schemeClr val="accent6">
              <a:lumMod val="60000"/>
              <a:lumOff val="40000"/>
            </a:schemeClr>
          </a:solidFill>
          <a:ln>
            <a:solidFill>
              <a:schemeClr val="accent6">
                <a:lumMod val="60000"/>
                <a:lumOff val="40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7" name="TextBox 16"/>
          <p:cNvSpPr txBox="1"/>
          <p:nvPr/>
        </p:nvSpPr>
        <p:spPr>
          <a:xfrm>
            <a:off x="221679" y="619372"/>
            <a:ext cx="9077714" cy="707886"/>
          </a:xfrm>
          <a:prstGeom prst="rect">
            <a:avLst/>
          </a:prstGeom>
          <a:noFill/>
        </p:spPr>
        <p:txBody>
          <a:bodyPr wrap="square" rtlCol="0">
            <a:spAutoFit/>
          </a:bodyPr>
          <a:lstStyle/>
          <a:p>
            <a:r>
              <a:rPr lang="en-US" sz="4000" b="1" dirty="0">
                <a:latin typeface="Times"/>
                <a:cs typeface="Times"/>
              </a:rPr>
              <a:t>1. A vision begins as a </a:t>
            </a:r>
            <a:r>
              <a:rPr lang="en-US" sz="4000" b="1" dirty="0" smtClean="0">
                <a:latin typeface="Times"/>
                <a:cs typeface="Times"/>
              </a:rPr>
              <a:t>concern. </a:t>
            </a:r>
            <a:endParaRPr lang="en-US" sz="4000" dirty="0">
              <a:latin typeface="Times"/>
              <a:cs typeface="Times"/>
            </a:endParaRPr>
          </a:p>
        </p:txBody>
      </p:sp>
      <p:sp>
        <p:nvSpPr>
          <p:cNvPr id="20" name="Rectangle 19"/>
          <p:cNvSpPr/>
          <p:nvPr/>
        </p:nvSpPr>
        <p:spPr>
          <a:xfrm>
            <a:off x="41354" y="5407018"/>
            <a:ext cx="9335199" cy="1384995"/>
          </a:xfrm>
          <a:prstGeom prst="rect">
            <a:avLst/>
          </a:prstGeom>
        </p:spPr>
        <p:txBody>
          <a:bodyPr wrap="square">
            <a:spAutoFit/>
          </a:bodyPr>
          <a:lstStyle/>
          <a:p>
            <a:r>
              <a:rPr lang="en-US" sz="2800" dirty="0">
                <a:latin typeface="Times"/>
                <a:cs typeface="Times"/>
              </a:rPr>
              <a:t>A vision always requires patience. Nehemiah waited upon God in prayer. He waited days and months (“For some days I mourned and fasted and prayed” 1:4b</a:t>
            </a:r>
            <a:r>
              <a:rPr lang="en-US" sz="2800" dirty="0" smtClean="0">
                <a:latin typeface="Times"/>
                <a:cs typeface="Times"/>
              </a:rPr>
              <a:t>).</a:t>
            </a:r>
            <a:endParaRPr lang="en-US" sz="2800" dirty="0">
              <a:latin typeface="Times"/>
              <a:cs typeface="Times"/>
            </a:endParaRPr>
          </a:p>
        </p:txBody>
      </p:sp>
      <p:sp>
        <p:nvSpPr>
          <p:cNvPr id="21" name="Rectangle 20"/>
          <p:cNvSpPr/>
          <p:nvPr/>
        </p:nvSpPr>
        <p:spPr>
          <a:xfrm>
            <a:off x="129168" y="3516784"/>
            <a:ext cx="8910872" cy="1801298"/>
          </a:xfrm>
          <a:prstGeom prst="rect">
            <a:avLst/>
          </a:prstGeom>
          <a:solidFill>
            <a:schemeClr val="accent6">
              <a:lumMod val="60000"/>
              <a:lumOff val="40000"/>
            </a:schemeClr>
          </a:solidFill>
          <a:ln>
            <a:solidFill>
              <a:schemeClr val="accent6">
                <a:lumMod val="60000"/>
                <a:lumOff val="40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2" name="TextBox 21"/>
          <p:cNvSpPr txBox="1"/>
          <p:nvPr/>
        </p:nvSpPr>
        <p:spPr>
          <a:xfrm>
            <a:off x="284561" y="3729311"/>
            <a:ext cx="9077714" cy="1323439"/>
          </a:xfrm>
          <a:prstGeom prst="rect">
            <a:avLst/>
          </a:prstGeom>
          <a:noFill/>
        </p:spPr>
        <p:txBody>
          <a:bodyPr wrap="square" rtlCol="0">
            <a:spAutoFit/>
          </a:bodyPr>
          <a:lstStyle/>
          <a:p>
            <a:r>
              <a:rPr lang="en-US" sz="4000" b="1" dirty="0">
                <a:latin typeface="Times"/>
                <a:cs typeface="Times"/>
              </a:rPr>
              <a:t>2. A vision does not necessarily require immediate action.</a:t>
            </a:r>
            <a:r>
              <a:rPr lang="en-US" sz="4000" dirty="0">
                <a:latin typeface="Times"/>
                <a:cs typeface="Times"/>
              </a:rPr>
              <a:t> </a:t>
            </a:r>
            <a:endParaRPr lang="en-US" sz="4000" dirty="0">
              <a:latin typeface="Times"/>
              <a:cs typeface="Times"/>
            </a:endParaRPr>
          </a:p>
        </p:txBody>
      </p:sp>
    </p:spTree>
    <p:extLst>
      <p:ext uri="{BB962C8B-B14F-4D97-AF65-F5344CB8AC3E}">
        <p14:creationId xmlns:p14="http://schemas.microsoft.com/office/powerpoint/2010/main" val="727811223"/>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1"/>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2"/>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20" grpId="0"/>
      <p:bldP spid="21" grpId="0" animBg="1"/>
      <p:bldP spid="2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8554732" y="6316060"/>
            <a:ext cx="1101818" cy="523220"/>
          </a:xfrm>
          <a:prstGeom prst="rect">
            <a:avLst/>
          </a:prstGeom>
          <a:noFill/>
        </p:spPr>
        <p:txBody>
          <a:bodyPr wrap="square" rtlCol="0">
            <a:spAutoFit/>
          </a:bodyPr>
          <a:lstStyle/>
          <a:p>
            <a:r>
              <a:rPr lang="en-US" altLang="zh-CN" sz="2800" dirty="0" smtClean="0">
                <a:solidFill>
                  <a:srgbClr val="0000FF"/>
                </a:solidFill>
                <a:latin typeface="Times"/>
                <a:cs typeface="Times"/>
              </a:rPr>
              <a:t>(5)</a:t>
            </a:r>
            <a:endParaRPr lang="en-US" sz="2800" dirty="0">
              <a:solidFill>
                <a:srgbClr val="0000FF"/>
              </a:solidFill>
              <a:latin typeface="Times"/>
              <a:cs typeface="Times"/>
            </a:endParaRPr>
          </a:p>
        </p:txBody>
      </p:sp>
      <p:sp>
        <p:nvSpPr>
          <p:cNvPr id="11" name="Rectangle 10"/>
          <p:cNvSpPr/>
          <p:nvPr/>
        </p:nvSpPr>
        <p:spPr>
          <a:xfrm>
            <a:off x="0" y="2083948"/>
            <a:ext cx="9335199" cy="1384995"/>
          </a:xfrm>
          <a:prstGeom prst="rect">
            <a:avLst/>
          </a:prstGeom>
        </p:spPr>
        <p:txBody>
          <a:bodyPr wrap="square">
            <a:spAutoFit/>
          </a:bodyPr>
          <a:lstStyle/>
          <a:p>
            <a:r>
              <a:rPr lang="en-US" sz="2800" dirty="0">
                <a:latin typeface="Times"/>
                <a:cs typeface="Times"/>
              </a:rPr>
              <a:t>He prayed and he planned. (“I was cupbearer to the King” 1:11b). Nehemiah made a list of his plans for rebuilding the wall. Then his plan list became his prayer list.</a:t>
            </a:r>
            <a:r>
              <a:rPr lang="en-US" sz="2800" dirty="0">
                <a:latin typeface="Times"/>
                <a:cs typeface="Times"/>
              </a:rPr>
              <a:t> </a:t>
            </a:r>
            <a:endParaRPr lang="en-US" sz="2800" dirty="0">
              <a:latin typeface="Times"/>
              <a:cs typeface="Times"/>
            </a:endParaRPr>
          </a:p>
        </p:txBody>
      </p:sp>
      <p:sp>
        <p:nvSpPr>
          <p:cNvPr id="4" name="Rectangle 3"/>
          <p:cNvSpPr/>
          <p:nvPr/>
        </p:nvSpPr>
        <p:spPr>
          <a:xfrm>
            <a:off x="109342" y="193714"/>
            <a:ext cx="8910872" cy="1801298"/>
          </a:xfrm>
          <a:prstGeom prst="rect">
            <a:avLst/>
          </a:prstGeom>
          <a:solidFill>
            <a:schemeClr val="accent6">
              <a:lumMod val="60000"/>
              <a:lumOff val="40000"/>
            </a:schemeClr>
          </a:solidFill>
          <a:ln>
            <a:solidFill>
              <a:schemeClr val="accent6">
                <a:lumMod val="60000"/>
                <a:lumOff val="40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7" name="TextBox 16"/>
          <p:cNvSpPr txBox="1"/>
          <p:nvPr/>
        </p:nvSpPr>
        <p:spPr>
          <a:xfrm>
            <a:off x="27927" y="318036"/>
            <a:ext cx="9077714" cy="1323439"/>
          </a:xfrm>
          <a:prstGeom prst="rect">
            <a:avLst/>
          </a:prstGeom>
          <a:noFill/>
        </p:spPr>
        <p:txBody>
          <a:bodyPr wrap="square" rtlCol="0">
            <a:spAutoFit/>
          </a:bodyPr>
          <a:lstStyle/>
          <a:p>
            <a:r>
              <a:rPr lang="en-US" sz="4000" b="1" dirty="0">
                <a:latin typeface="Times"/>
                <a:cs typeface="Times"/>
              </a:rPr>
              <a:t>3. Pray for opportunities and plan as if your expect God to answer your prayers. </a:t>
            </a:r>
            <a:endParaRPr lang="en-US" sz="4000" dirty="0">
              <a:latin typeface="Times"/>
              <a:cs typeface="Times"/>
            </a:endParaRPr>
          </a:p>
        </p:txBody>
      </p:sp>
      <p:sp>
        <p:nvSpPr>
          <p:cNvPr id="20" name="Rectangle 19"/>
          <p:cNvSpPr/>
          <p:nvPr/>
        </p:nvSpPr>
        <p:spPr>
          <a:xfrm>
            <a:off x="0" y="3559599"/>
            <a:ext cx="9335199" cy="3170099"/>
          </a:xfrm>
          <a:prstGeom prst="rect">
            <a:avLst/>
          </a:prstGeom>
        </p:spPr>
        <p:txBody>
          <a:bodyPr wrap="square">
            <a:spAutoFit/>
          </a:bodyPr>
          <a:lstStyle/>
          <a:p>
            <a:r>
              <a:rPr lang="en-US" sz="2000" dirty="0">
                <a:latin typeface="Times"/>
                <a:cs typeface="Times"/>
              </a:rPr>
              <a:t>Step 1—Convince the king to allow me to leave his service in order to rebuild the wall </a:t>
            </a:r>
            <a:r>
              <a:rPr lang="en-US" sz="2000" dirty="0" smtClean="0">
                <a:latin typeface="Times"/>
                <a:cs typeface="Times"/>
              </a:rPr>
              <a:t>		around </a:t>
            </a:r>
            <a:r>
              <a:rPr lang="en-US" sz="2000" dirty="0">
                <a:latin typeface="Times"/>
                <a:cs typeface="Times"/>
              </a:rPr>
              <a:t>the city of Jerusalem.</a:t>
            </a:r>
          </a:p>
          <a:p>
            <a:r>
              <a:rPr lang="en-US" sz="2000" dirty="0">
                <a:latin typeface="Times"/>
                <a:cs typeface="Times"/>
              </a:rPr>
              <a:t>Step 2—Convince the king to lend financial support to the building project.</a:t>
            </a:r>
          </a:p>
          <a:p>
            <a:r>
              <a:rPr lang="en-US" sz="2000" dirty="0">
                <a:latin typeface="Times"/>
                <a:cs typeface="Times"/>
              </a:rPr>
              <a:t>Step 3—Receive letters from the king to the governors in the surrounding areas asking </a:t>
            </a:r>
            <a:r>
              <a:rPr lang="en-US" sz="2000" dirty="0" smtClean="0">
                <a:latin typeface="Times"/>
                <a:cs typeface="Times"/>
              </a:rPr>
              <a:t>		them </a:t>
            </a:r>
            <a:r>
              <a:rPr lang="en-US" sz="2000" dirty="0">
                <a:latin typeface="Times"/>
                <a:cs typeface="Times"/>
              </a:rPr>
              <a:t>to provide safety along the way.</a:t>
            </a:r>
          </a:p>
          <a:p>
            <a:r>
              <a:rPr lang="en-US" sz="2000" dirty="0">
                <a:latin typeface="Times"/>
                <a:cs typeface="Times"/>
              </a:rPr>
              <a:t>Step 4—Receive letters from the king for the keeper of the king’s forest (</a:t>
            </a:r>
            <a:r>
              <a:rPr lang="en-US" sz="2000" dirty="0" err="1">
                <a:latin typeface="Times"/>
                <a:cs typeface="Times"/>
              </a:rPr>
              <a:t>Asaph</a:t>
            </a:r>
            <a:r>
              <a:rPr lang="en-US" sz="2000" dirty="0">
                <a:latin typeface="Times"/>
                <a:cs typeface="Times"/>
              </a:rPr>
              <a:t>) to </a:t>
            </a:r>
            <a:r>
              <a:rPr lang="en-US" sz="2000" dirty="0" smtClean="0">
                <a:latin typeface="Times"/>
                <a:cs typeface="Times"/>
              </a:rPr>
              <a:t>		  		provide </a:t>
            </a:r>
            <a:r>
              <a:rPr lang="en-US" sz="2000" dirty="0">
                <a:latin typeface="Times"/>
                <a:cs typeface="Times"/>
              </a:rPr>
              <a:t>lumber to build the gates and a home.</a:t>
            </a:r>
          </a:p>
          <a:p>
            <a:r>
              <a:rPr lang="en-US" sz="2000" dirty="0">
                <a:latin typeface="Times"/>
                <a:cs typeface="Times"/>
              </a:rPr>
              <a:t>Step 5—Ask the king for the title of Governor of Judah.</a:t>
            </a:r>
          </a:p>
          <a:p>
            <a:r>
              <a:rPr lang="en-US" sz="2000" dirty="0">
                <a:latin typeface="Times"/>
                <a:cs typeface="Times"/>
              </a:rPr>
              <a:t>Step 6—Organize and equip the inhabitants of Jerusalem.</a:t>
            </a:r>
          </a:p>
          <a:p>
            <a:r>
              <a:rPr lang="en-US" sz="2000" dirty="0">
                <a:latin typeface="Times"/>
                <a:cs typeface="Times"/>
              </a:rPr>
              <a:t>Step 7—Begin construction.</a:t>
            </a:r>
          </a:p>
        </p:txBody>
      </p:sp>
    </p:spTree>
    <p:extLst>
      <p:ext uri="{BB962C8B-B14F-4D97-AF65-F5344CB8AC3E}">
        <p14:creationId xmlns:p14="http://schemas.microsoft.com/office/powerpoint/2010/main" val="2023954157"/>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20"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8509072" y="6334780"/>
            <a:ext cx="1101818" cy="523220"/>
          </a:xfrm>
          <a:prstGeom prst="rect">
            <a:avLst/>
          </a:prstGeom>
          <a:noFill/>
        </p:spPr>
        <p:txBody>
          <a:bodyPr wrap="square" rtlCol="0">
            <a:spAutoFit/>
          </a:bodyPr>
          <a:lstStyle/>
          <a:p>
            <a:r>
              <a:rPr lang="en-US" altLang="zh-CN" sz="2800" dirty="0" smtClean="0">
                <a:solidFill>
                  <a:srgbClr val="0000FF"/>
                </a:solidFill>
                <a:latin typeface="Times"/>
                <a:cs typeface="Times"/>
              </a:rPr>
              <a:t>(6)</a:t>
            </a:r>
            <a:endParaRPr lang="en-US" sz="2800" dirty="0">
              <a:solidFill>
                <a:srgbClr val="0000FF"/>
              </a:solidFill>
              <a:latin typeface="Times"/>
              <a:cs typeface="Times"/>
            </a:endParaRPr>
          </a:p>
        </p:txBody>
      </p:sp>
      <p:sp>
        <p:nvSpPr>
          <p:cNvPr id="11" name="Rectangle 10"/>
          <p:cNvSpPr/>
          <p:nvPr/>
        </p:nvSpPr>
        <p:spPr>
          <a:xfrm>
            <a:off x="-21528" y="2522836"/>
            <a:ext cx="9335199" cy="830997"/>
          </a:xfrm>
          <a:prstGeom prst="rect">
            <a:avLst/>
          </a:prstGeom>
        </p:spPr>
        <p:txBody>
          <a:bodyPr wrap="square">
            <a:spAutoFit/>
          </a:bodyPr>
          <a:lstStyle/>
          <a:p>
            <a:r>
              <a:rPr lang="en-US" sz="2400" dirty="0">
                <a:latin typeface="Times"/>
                <a:cs typeface="Times"/>
              </a:rPr>
              <a:t>Success is remaining faithful to the process God has laid out for you. Celebrate little successes along the </a:t>
            </a:r>
            <a:r>
              <a:rPr lang="en-US" sz="2400" dirty="0" err="1" smtClean="0">
                <a:latin typeface="Times"/>
                <a:cs typeface="Times"/>
              </a:rPr>
              <a:t>way.Nehemiah</a:t>
            </a:r>
            <a:r>
              <a:rPr lang="en-US" sz="2400" dirty="0" smtClean="0">
                <a:latin typeface="Times"/>
                <a:cs typeface="Times"/>
              </a:rPr>
              <a:t> </a:t>
            </a:r>
            <a:r>
              <a:rPr lang="en-US" sz="2400" dirty="0">
                <a:latin typeface="Times"/>
                <a:cs typeface="Times"/>
              </a:rPr>
              <a:t>is the King’s cupbearer.</a:t>
            </a:r>
            <a:r>
              <a:rPr lang="en-US" sz="2400" dirty="0">
                <a:latin typeface="Times"/>
                <a:cs typeface="Times"/>
              </a:rPr>
              <a:t> </a:t>
            </a:r>
            <a:endParaRPr lang="en-US" sz="2400" dirty="0">
              <a:latin typeface="Times"/>
              <a:cs typeface="Times"/>
            </a:endParaRPr>
          </a:p>
        </p:txBody>
      </p:sp>
      <p:sp>
        <p:nvSpPr>
          <p:cNvPr id="4" name="Rectangle 3"/>
          <p:cNvSpPr/>
          <p:nvPr/>
        </p:nvSpPr>
        <p:spPr>
          <a:xfrm>
            <a:off x="109342" y="193713"/>
            <a:ext cx="8910872" cy="2303039"/>
          </a:xfrm>
          <a:prstGeom prst="rect">
            <a:avLst/>
          </a:prstGeom>
          <a:solidFill>
            <a:schemeClr val="accent6">
              <a:lumMod val="60000"/>
              <a:lumOff val="40000"/>
            </a:schemeClr>
          </a:solidFill>
          <a:ln>
            <a:solidFill>
              <a:schemeClr val="accent6">
                <a:lumMod val="60000"/>
                <a:lumOff val="40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7" name="TextBox 16"/>
          <p:cNvSpPr txBox="1"/>
          <p:nvPr/>
        </p:nvSpPr>
        <p:spPr>
          <a:xfrm>
            <a:off x="221679" y="251526"/>
            <a:ext cx="9077714" cy="1938992"/>
          </a:xfrm>
          <a:prstGeom prst="rect">
            <a:avLst/>
          </a:prstGeom>
          <a:noFill/>
        </p:spPr>
        <p:txBody>
          <a:bodyPr wrap="square" rtlCol="0">
            <a:spAutoFit/>
          </a:bodyPr>
          <a:lstStyle/>
          <a:p>
            <a:r>
              <a:rPr lang="en-US" sz="4000" b="1" dirty="0">
                <a:latin typeface="Times"/>
                <a:cs typeface="Times"/>
              </a:rPr>
              <a:t>4. God is using your circumstances to position and prepare you to accomplish his vision for your life. </a:t>
            </a:r>
            <a:endParaRPr lang="en-US" sz="4000" dirty="0">
              <a:latin typeface="Times"/>
              <a:cs typeface="Times"/>
            </a:endParaRPr>
          </a:p>
        </p:txBody>
      </p:sp>
      <p:sp>
        <p:nvSpPr>
          <p:cNvPr id="20" name="Rectangle 19"/>
          <p:cNvSpPr/>
          <p:nvPr/>
        </p:nvSpPr>
        <p:spPr>
          <a:xfrm>
            <a:off x="41354" y="5320922"/>
            <a:ext cx="9335199" cy="1569660"/>
          </a:xfrm>
          <a:prstGeom prst="rect">
            <a:avLst/>
          </a:prstGeom>
        </p:spPr>
        <p:txBody>
          <a:bodyPr wrap="square">
            <a:spAutoFit/>
          </a:bodyPr>
          <a:lstStyle/>
          <a:p>
            <a:r>
              <a:rPr lang="en-US" sz="2400" dirty="0">
                <a:latin typeface="Times"/>
                <a:cs typeface="Times"/>
              </a:rPr>
              <a:t>How is never a problem with God. He knows how to… The promise is that “all things are possible to him who believes” (Mk.9:23). Jesus said living faith can move mountains (Mt. 17:20). The Mountain starts to move. There are three evidences of Nehemiah’s faith.</a:t>
            </a:r>
            <a:r>
              <a:rPr lang="en-US" sz="2400" dirty="0">
                <a:latin typeface="Times"/>
                <a:cs typeface="Times"/>
              </a:rPr>
              <a:t> </a:t>
            </a:r>
            <a:endParaRPr lang="en-US" sz="2400" dirty="0">
              <a:latin typeface="Times"/>
              <a:cs typeface="Times"/>
            </a:endParaRPr>
          </a:p>
        </p:txBody>
      </p:sp>
      <p:sp>
        <p:nvSpPr>
          <p:cNvPr id="21" name="Rectangle 20"/>
          <p:cNvSpPr/>
          <p:nvPr/>
        </p:nvSpPr>
        <p:spPr>
          <a:xfrm>
            <a:off x="129168" y="3430688"/>
            <a:ext cx="8910872" cy="1801298"/>
          </a:xfrm>
          <a:prstGeom prst="rect">
            <a:avLst/>
          </a:prstGeom>
          <a:solidFill>
            <a:schemeClr val="accent6">
              <a:lumMod val="60000"/>
              <a:lumOff val="40000"/>
            </a:schemeClr>
          </a:solidFill>
          <a:ln>
            <a:solidFill>
              <a:schemeClr val="accent6">
                <a:lumMod val="60000"/>
                <a:lumOff val="40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2" name="TextBox 21"/>
          <p:cNvSpPr txBox="1"/>
          <p:nvPr/>
        </p:nvSpPr>
        <p:spPr>
          <a:xfrm>
            <a:off x="161081" y="3555010"/>
            <a:ext cx="9077714" cy="707886"/>
          </a:xfrm>
          <a:prstGeom prst="rect">
            <a:avLst/>
          </a:prstGeom>
          <a:noFill/>
        </p:spPr>
        <p:txBody>
          <a:bodyPr wrap="square" rtlCol="0">
            <a:spAutoFit/>
          </a:bodyPr>
          <a:lstStyle/>
          <a:p>
            <a:r>
              <a:rPr lang="en-US" sz="4000" b="1" dirty="0">
                <a:latin typeface="Times"/>
                <a:cs typeface="Times"/>
              </a:rPr>
              <a:t>5. What God originates, he orchestrates. </a:t>
            </a:r>
            <a:endParaRPr lang="en-US" sz="4000" dirty="0">
              <a:latin typeface="Times"/>
              <a:cs typeface="Times"/>
            </a:endParaRPr>
          </a:p>
        </p:txBody>
      </p:sp>
    </p:spTree>
    <p:extLst>
      <p:ext uri="{BB962C8B-B14F-4D97-AF65-F5344CB8AC3E}">
        <p14:creationId xmlns:p14="http://schemas.microsoft.com/office/powerpoint/2010/main" val="2116983469"/>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1"/>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2"/>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20" grpId="0"/>
      <p:bldP spid="21" grpId="0" animBg="1"/>
      <p:bldP spid="2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8525063" y="6334780"/>
            <a:ext cx="1101818" cy="523220"/>
          </a:xfrm>
          <a:prstGeom prst="rect">
            <a:avLst/>
          </a:prstGeom>
          <a:noFill/>
        </p:spPr>
        <p:txBody>
          <a:bodyPr wrap="square" rtlCol="0">
            <a:spAutoFit/>
          </a:bodyPr>
          <a:lstStyle/>
          <a:p>
            <a:r>
              <a:rPr lang="en-US" altLang="zh-CN" sz="2800" dirty="0" smtClean="0">
                <a:solidFill>
                  <a:srgbClr val="0000FF"/>
                </a:solidFill>
                <a:latin typeface="Times"/>
                <a:cs typeface="Times"/>
              </a:rPr>
              <a:t>(7)</a:t>
            </a:r>
            <a:endParaRPr lang="en-US" sz="2800" dirty="0">
              <a:solidFill>
                <a:srgbClr val="0000FF"/>
              </a:solidFill>
              <a:latin typeface="Times"/>
              <a:cs typeface="Times"/>
            </a:endParaRPr>
          </a:p>
        </p:txBody>
      </p:sp>
      <p:sp>
        <p:nvSpPr>
          <p:cNvPr id="11" name="Rectangle 10"/>
          <p:cNvSpPr/>
          <p:nvPr/>
        </p:nvSpPr>
        <p:spPr>
          <a:xfrm>
            <a:off x="-23230" y="0"/>
            <a:ext cx="9335199" cy="2677656"/>
          </a:xfrm>
          <a:prstGeom prst="rect">
            <a:avLst/>
          </a:prstGeom>
        </p:spPr>
        <p:txBody>
          <a:bodyPr wrap="square">
            <a:spAutoFit/>
          </a:bodyPr>
          <a:lstStyle/>
          <a:p>
            <a:r>
              <a:rPr lang="en-US" sz="2400" dirty="0">
                <a:latin typeface="Times"/>
                <a:cs typeface="Times"/>
              </a:rPr>
              <a:t>A. He had the faith to wait (2:1-3). “Through faith and patience” that we inherit the promises (Heb.6:12). </a:t>
            </a:r>
            <a:r>
              <a:rPr lang="en-US" sz="2400" dirty="0" smtClean="0">
                <a:latin typeface="Times"/>
                <a:cs typeface="Times"/>
              </a:rPr>
              <a:t>Weep and pray</a:t>
            </a:r>
            <a:r>
              <a:rPr lang="en-US" sz="2400" dirty="0">
                <a:latin typeface="Times"/>
                <a:cs typeface="Times"/>
              </a:rPr>
              <a:t>, </a:t>
            </a:r>
            <a:r>
              <a:rPr lang="en-US" sz="2400" dirty="0" smtClean="0">
                <a:latin typeface="Times"/>
                <a:cs typeface="Times"/>
              </a:rPr>
              <a:t>wait and pray</a:t>
            </a:r>
            <a:r>
              <a:rPr lang="en-US" sz="2400" dirty="0">
                <a:latin typeface="Times"/>
                <a:cs typeface="Times"/>
              </a:rPr>
              <a:t>.</a:t>
            </a:r>
          </a:p>
          <a:p>
            <a:r>
              <a:rPr lang="en-US" sz="2400" dirty="0">
                <a:latin typeface="Times"/>
                <a:cs typeface="Times"/>
              </a:rPr>
              <a:t>(1). “Stand still, and see the salvation of the Lord” (Ex.14:13).</a:t>
            </a:r>
          </a:p>
          <a:p>
            <a:r>
              <a:rPr lang="en-US" sz="2400" dirty="0">
                <a:latin typeface="Times"/>
                <a:cs typeface="Times"/>
              </a:rPr>
              <a:t>(2). “Sit still…until you know how the matter will turn out” (Ruth 3:18).</a:t>
            </a:r>
          </a:p>
          <a:p>
            <a:r>
              <a:rPr lang="en-US" sz="2400" dirty="0">
                <a:latin typeface="Times"/>
                <a:cs typeface="Times"/>
              </a:rPr>
              <a:t>(3). “Be still and know that I am God” (Ps.46:10). Nehemiah prayed, “Lord, if today is the day I speak to the </a:t>
            </a:r>
            <a:r>
              <a:rPr lang="en-US" sz="2400" dirty="0" smtClean="0">
                <a:latin typeface="Times"/>
                <a:cs typeface="Times"/>
              </a:rPr>
              <a:t>king </a:t>
            </a:r>
            <a:r>
              <a:rPr lang="en-US" sz="2400" dirty="0">
                <a:latin typeface="Times"/>
                <a:cs typeface="Times"/>
              </a:rPr>
              <a:t>about our </a:t>
            </a:r>
            <a:r>
              <a:rPr lang="en-US" sz="2400" dirty="0" err="1">
                <a:latin typeface="Times"/>
                <a:cs typeface="Times"/>
              </a:rPr>
              <a:t>plans</a:t>
            </a:r>
            <a:r>
              <a:rPr lang="en-US" sz="2400" dirty="0" err="1" smtClean="0">
                <a:latin typeface="Times"/>
                <a:cs typeface="Times"/>
              </a:rPr>
              <a:t>,then</a:t>
            </a:r>
            <a:r>
              <a:rPr lang="en-US" sz="2400" dirty="0" smtClean="0">
                <a:latin typeface="Times"/>
                <a:cs typeface="Times"/>
              </a:rPr>
              <a:t> </a:t>
            </a:r>
            <a:r>
              <a:rPr lang="en-US" sz="2400" dirty="0">
                <a:latin typeface="Times"/>
                <a:cs typeface="Times"/>
              </a:rPr>
              <a:t>open the way for me.”</a:t>
            </a:r>
          </a:p>
        </p:txBody>
      </p:sp>
      <p:sp>
        <p:nvSpPr>
          <p:cNvPr id="20" name="Rectangle 19"/>
          <p:cNvSpPr/>
          <p:nvPr/>
        </p:nvSpPr>
        <p:spPr>
          <a:xfrm>
            <a:off x="0" y="2570036"/>
            <a:ext cx="9335199" cy="1938992"/>
          </a:xfrm>
          <a:prstGeom prst="rect">
            <a:avLst/>
          </a:prstGeom>
        </p:spPr>
        <p:txBody>
          <a:bodyPr wrap="square">
            <a:spAutoFit/>
          </a:bodyPr>
          <a:lstStyle/>
          <a:p>
            <a:r>
              <a:rPr lang="en-US" sz="2400" dirty="0">
                <a:latin typeface="Times"/>
                <a:cs typeface="Times"/>
              </a:rPr>
              <a:t>B. He had faith to ask (2:4-8). The king asked him, “What is it you want?” Nehemiah sent “emergency prayers”(“</a:t>
            </a:r>
            <a:r>
              <a:rPr lang="en-US" sz="2400" dirty="0" smtClean="0">
                <a:latin typeface="Times"/>
                <a:cs typeface="Times"/>
              </a:rPr>
              <a:t>then </a:t>
            </a:r>
            <a:r>
              <a:rPr lang="en-US" sz="2400" dirty="0">
                <a:latin typeface="Times"/>
                <a:cs typeface="Times"/>
              </a:rPr>
              <a:t>I prayed to the God of heaven” 2:4; 4:4; 5:19; 6:9,14; 13:14, 22, 29, 31; Urgent prayer for wisdom Ja.1:3) that were backed up by four months of fasting and praying. “Send me (2:4-6) and “give me” (v.7-10). </a:t>
            </a:r>
          </a:p>
        </p:txBody>
      </p:sp>
      <p:sp>
        <p:nvSpPr>
          <p:cNvPr id="10" name="Rectangle 9"/>
          <p:cNvSpPr/>
          <p:nvPr/>
        </p:nvSpPr>
        <p:spPr>
          <a:xfrm>
            <a:off x="-19823" y="4467712"/>
            <a:ext cx="9335199" cy="2308324"/>
          </a:xfrm>
          <a:prstGeom prst="rect">
            <a:avLst/>
          </a:prstGeom>
        </p:spPr>
        <p:txBody>
          <a:bodyPr wrap="square">
            <a:spAutoFit/>
          </a:bodyPr>
          <a:lstStyle/>
          <a:p>
            <a:r>
              <a:rPr lang="en-US" sz="2400" dirty="0">
                <a:latin typeface="Times"/>
                <a:cs typeface="Times"/>
              </a:rPr>
              <a:t>C. He had faith to challenge others (2:9-20a). Traveling was a journey of at least two months’ time (2:9-10). </a:t>
            </a:r>
          </a:p>
          <a:p>
            <a:r>
              <a:rPr lang="en-US" sz="2400" dirty="0">
                <a:latin typeface="Times"/>
                <a:cs typeface="Times"/>
              </a:rPr>
              <a:t>(1) He challenged his </a:t>
            </a:r>
            <a:r>
              <a:rPr lang="en-US" sz="2400" dirty="0" err="1">
                <a:latin typeface="Times"/>
                <a:cs typeface="Times"/>
              </a:rPr>
              <a:t>enemies.Sanballat</a:t>
            </a:r>
            <a:r>
              <a:rPr lang="en-US" sz="2400" dirty="0">
                <a:latin typeface="Times"/>
                <a:cs typeface="Times"/>
              </a:rPr>
              <a:t> was a chief political opponent and governor of Samaria. </a:t>
            </a:r>
            <a:r>
              <a:rPr lang="en-US" sz="2400" dirty="0" err="1">
                <a:latin typeface="Times"/>
                <a:cs typeface="Times"/>
              </a:rPr>
              <a:t>Tobiah</a:t>
            </a:r>
            <a:r>
              <a:rPr lang="en-US" sz="2400" dirty="0">
                <a:latin typeface="Times"/>
                <a:cs typeface="Times"/>
              </a:rPr>
              <a:t> was governor of Transjordan.</a:t>
            </a:r>
          </a:p>
          <a:p>
            <a:r>
              <a:rPr lang="en-US" sz="2400" dirty="0" err="1">
                <a:latin typeface="Times"/>
                <a:cs typeface="Times"/>
              </a:rPr>
              <a:t>Geshem</a:t>
            </a:r>
            <a:r>
              <a:rPr lang="en-US" sz="2400" dirty="0">
                <a:latin typeface="Times"/>
                <a:cs typeface="Times"/>
              </a:rPr>
              <a:t> was a businessman who feared it would interfere with his spice trade. (Three spiritual enemies: Satan, World, and Flesh)</a:t>
            </a:r>
            <a:r>
              <a:rPr lang="en-US" sz="2400" dirty="0" smtClean="0">
                <a:latin typeface="Times"/>
                <a:cs typeface="Times"/>
              </a:rPr>
              <a:t>.</a:t>
            </a:r>
            <a:endParaRPr lang="en-US" sz="2400" dirty="0">
              <a:latin typeface="Times"/>
              <a:cs typeface="Times"/>
            </a:endParaRPr>
          </a:p>
        </p:txBody>
      </p:sp>
    </p:spTree>
    <p:extLst>
      <p:ext uri="{BB962C8B-B14F-4D97-AF65-F5344CB8AC3E}">
        <p14:creationId xmlns:p14="http://schemas.microsoft.com/office/powerpoint/2010/main" val="3406925211"/>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p:bldP spid="10"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8595810" y="6346705"/>
            <a:ext cx="1101818" cy="523220"/>
          </a:xfrm>
          <a:prstGeom prst="rect">
            <a:avLst/>
          </a:prstGeom>
          <a:noFill/>
        </p:spPr>
        <p:txBody>
          <a:bodyPr wrap="square" rtlCol="0">
            <a:spAutoFit/>
          </a:bodyPr>
          <a:lstStyle/>
          <a:p>
            <a:r>
              <a:rPr lang="en-US" altLang="zh-CN" sz="2800" dirty="0" smtClean="0">
                <a:solidFill>
                  <a:srgbClr val="0000FF"/>
                </a:solidFill>
                <a:latin typeface="Times"/>
                <a:cs typeface="Times"/>
              </a:rPr>
              <a:t>(8)</a:t>
            </a:r>
            <a:endParaRPr lang="en-US" sz="2800" dirty="0">
              <a:solidFill>
                <a:srgbClr val="0000FF"/>
              </a:solidFill>
              <a:latin typeface="Times"/>
              <a:cs typeface="Times"/>
            </a:endParaRPr>
          </a:p>
        </p:txBody>
      </p:sp>
      <p:sp>
        <p:nvSpPr>
          <p:cNvPr id="10" name="Rectangle 9"/>
          <p:cNvSpPr/>
          <p:nvPr/>
        </p:nvSpPr>
        <p:spPr>
          <a:xfrm>
            <a:off x="0" y="33822"/>
            <a:ext cx="9180657" cy="4154983"/>
          </a:xfrm>
          <a:prstGeom prst="rect">
            <a:avLst/>
          </a:prstGeom>
        </p:spPr>
        <p:txBody>
          <a:bodyPr wrap="square">
            <a:spAutoFit/>
          </a:bodyPr>
          <a:lstStyle/>
          <a:p>
            <a:r>
              <a:rPr lang="en-US" sz="2400" dirty="0" smtClean="0">
                <a:latin typeface="Times"/>
                <a:cs typeface="Times"/>
              </a:rPr>
              <a:t>(</a:t>
            </a:r>
            <a:r>
              <a:rPr lang="en-US" sz="2400" dirty="0">
                <a:latin typeface="Times"/>
                <a:cs typeface="Times"/>
              </a:rPr>
              <a:t>2) He challenged the people. He focused on the glory and greatness of the Lord. The city was a reproach to the Lord. They accepted the challenge immediately and said, “Let us rise up and build” (2:18). God sent the Jews a leader from the outside with a new perspective on the problems and a new vision for the work. Leadership is “the </a:t>
            </a:r>
            <a:r>
              <a:rPr lang="en-US" sz="2400" dirty="0" smtClean="0">
                <a:latin typeface="Times"/>
                <a:cs typeface="Times"/>
              </a:rPr>
              <a:t>art </a:t>
            </a:r>
            <a:r>
              <a:rPr lang="en-US" sz="2400" dirty="0">
                <a:latin typeface="Times"/>
                <a:cs typeface="Times"/>
              </a:rPr>
              <a:t>of getting people to do what they ought to do because they want to do it.” The enemies ridiculed him. Rebuilding the wall was God’s work; the Jews </a:t>
            </a:r>
            <a:r>
              <a:rPr lang="en-US" sz="2400" dirty="0" smtClean="0">
                <a:latin typeface="Times"/>
                <a:cs typeface="Times"/>
              </a:rPr>
              <a:t>were </a:t>
            </a:r>
            <a:r>
              <a:rPr lang="en-US" sz="2400" dirty="0">
                <a:latin typeface="Times"/>
                <a:cs typeface="Times"/>
              </a:rPr>
              <a:t>God’s servants and </a:t>
            </a:r>
            <a:r>
              <a:rPr lang="en-US" sz="2400" dirty="0" err="1">
                <a:latin typeface="Times"/>
                <a:cs typeface="Times"/>
              </a:rPr>
              <a:t>Sanballat</a:t>
            </a:r>
            <a:r>
              <a:rPr lang="en-US" sz="2400" dirty="0">
                <a:latin typeface="Times"/>
                <a:cs typeface="Times"/>
              </a:rPr>
              <a:t>, </a:t>
            </a:r>
            <a:r>
              <a:rPr lang="en-US" sz="2400" dirty="0" err="1">
                <a:latin typeface="Times"/>
                <a:cs typeface="Times"/>
              </a:rPr>
              <a:t>Tobiah</a:t>
            </a:r>
            <a:r>
              <a:rPr lang="en-US" sz="2400" dirty="0">
                <a:latin typeface="Times"/>
                <a:cs typeface="Times"/>
              </a:rPr>
              <a:t>, and </a:t>
            </a:r>
            <a:r>
              <a:rPr lang="en-US" sz="2400" dirty="0" err="1">
                <a:latin typeface="Times"/>
                <a:cs typeface="Times"/>
              </a:rPr>
              <a:t>Geshem</a:t>
            </a:r>
            <a:r>
              <a:rPr lang="en-US" sz="2400" dirty="0">
                <a:latin typeface="Times"/>
                <a:cs typeface="Times"/>
              </a:rPr>
              <a:t> had no part in the matter. </a:t>
            </a:r>
            <a:r>
              <a:rPr lang="en-US" sz="2400" i="1" dirty="0">
                <a:latin typeface="Times"/>
                <a:cs typeface="Times"/>
              </a:rPr>
              <a:t>The Art of War, </a:t>
            </a:r>
            <a:r>
              <a:rPr lang="en-US" sz="2400" dirty="0">
                <a:latin typeface="Times"/>
                <a:cs typeface="Times"/>
              </a:rPr>
              <a:t>an ancient military manual by Chinese general Sun Tzu, says, “If you know the enemy and know yourself, you need not fear the result of a hundred battles.”</a:t>
            </a:r>
          </a:p>
        </p:txBody>
      </p:sp>
      <p:sp>
        <p:nvSpPr>
          <p:cNvPr id="6" name="Rectangle 5"/>
          <p:cNvSpPr/>
          <p:nvPr/>
        </p:nvSpPr>
        <p:spPr>
          <a:xfrm>
            <a:off x="109342" y="4150579"/>
            <a:ext cx="8910872" cy="1539813"/>
          </a:xfrm>
          <a:prstGeom prst="rect">
            <a:avLst/>
          </a:prstGeom>
          <a:solidFill>
            <a:schemeClr val="accent6">
              <a:lumMod val="60000"/>
              <a:lumOff val="40000"/>
            </a:schemeClr>
          </a:solidFill>
          <a:ln>
            <a:solidFill>
              <a:schemeClr val="accent6">
                <a:lumMod val="60000"/>
                <a:lumOff val="40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 name="TextBox 6"/>
          <p:cNvSpPr txBox="1"/>
          <p:nvPr/>
        </p:nvSpPr>
        <p:spPr>
          <a:xfrm>
            <a:off x="64584" y="4120732"/>
            <a:ext cx="9077714" cy="1200329"/>
          </a:xfrm>
          <a:prstGeom prst="rect">
            <a:avLst/>
          </a:prstGeom>
          <a:noFill/>
        </p:spPr>
        <p:txBody>
          <a:bodyPr wrap="square" rtlCol="0">
            <a:spAutoFit/>
          </a:bodyPr>
          <a:lstStyle/>
          <a:p>
            <a:r>
              <a:rPr lang="en-US" sz="3600" b="1" dirty="0">
                <a:latin typeface="Times"/>
                <a:ea typeface="华文楷体"/>
                <a:cs typeface="Times"/>
              </a:rPr>
              <a:t>6. Walk before you talk; investigate before you initiate. </a:t>
            </a:r>
            <a:endParaRPr lang="en-US" sz="2800" dirty="0">
              <a:latin typeface="Times"/>
              <a:ea typeface="华文楷体"/>
              <a:cs typeface="Times"/>
            </a:endParaRPr>
          </a:p>
        </p:txBody>
      </p:sp>
      <p:sp>
        <p:nvSpPr>
          <p:cNvPr id="2" name="Rectangle 1"/>
          <p:cNvSpPr/>
          <p:nvPr/>
        </p:nvSpPr>
        <p:spPr>
          <a:xfrm>
            <a:off x="64584" y="5702333"/>
            <a:ext cx="9116073" cy="1200328"/>
          </a:xfrm>
          <a:prstGeom prst="rect">
            <a:avLst/>
          </a:prstGeom>
        </p:spPr>
        <p:txBody>
          <a:bodyPr wrap="square">
            <a:spAutoFit/>
          </a:bodyPr>
          <a:lstStyle/>
          <a:p>
            <a:r>
              <a:rPr lang="en-US" sz="2400" dirty="0">
                <a:latin typeface="Times"/>
                <a:cs typeface="Times"/>
              </a:rPr>
              <a:t>Nehemiah did not tell anyone(2:12). Instead</a:t>
            </a:r>
            <a:r>
              <a:rPr lang="en-US" sz="2400" dirty="0" smtClean="0">
                <a:latin typeface="Times"/>
                <a:cs typeface="Times"/>
              </a:rPr>
              <a:t>, Nehemiah </a:t>
            </a:r>
            <a:r>
              <a:rPr lang="en-US" sz="2400" dirty="0">
                <a:latin typeface="Times"/>
                <a:cs typeface="Times"/>
              </a:rPr>
              <a:t>spent some time taking inventory of the situation. Get the facts(Lk.14:28), walk before you talk. His vision was confirmed and defined, but not aborted.</a:t>
            </a:r>
            <a:r>
              <a:rPr lang="en-US" sz="2400" dirty="0">
                <a:latin typeface="Times"/>
                <a:cs typeface="Times"/>
              </a:rPr>
              <a:t> </a:t>
            </a:r>
          </a:p>
        </p:txBody>
      </p:sp>
    </p:spTree>
    <p:extLst>
      <p:ext uri="{BB962C8B-B14F-4D97-AF65-F5344CB8AC3E}">
        <p14:creationId xmlns:p14="http://schemas.microsoft.com/office/powerpoint/2010/main" val="2253256387"/>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p:bldP spid="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8595810" y="6346705"/>
            <a:ext cx="1101818" cy="523220"/>
          </a:xfrm>
          <a:prstGeom prst="rect">
            <a:avLst/>
          </a:prstGeom>
          <a:noFill/>
        </p:spPr>
        <p:txBody>
          <a:bodyPr wrap="square" rtlCol="0">
            <a:spAutoFit/>
          </a:bodyPr>
          <a:lstStyle/>
          <a:p>
            <a:r>
              <a:rPr lang="en-US" altLang="zh-CN" sz="2800" dirty="0" smtClean="0">
                <a:solidFill>
                  <a:srgbClr val="0000FF"/>
                </a:solidFill>
                <a:latin typeface="Times"/>
                <a:cs typeface="Times"/>
              </a:rPr>
              <a:t>(9)</a:t>
            </a:r>
            <a:endParaRPr lang="en-US" sz="2800" dirty="0">
              <a:solidFill>
                <a:srgbClr val="0000FF"/>
              </a:solidFill>
              <a:latin typeface="Times"/>
              <a:cs typeface="Times"/>
            </a:endParaRPr>
          </a:p>
        </p:txBody>
      </p:sp>
      <p:sp>
        <p:nvSpPr>
          <p:cNvPr id="11" name="Rectangle 10"/>
          <p:cNvSpPr/>
          <p:nvPr/>
        </p:nvSpPr>
        <p:spPr>
          <a:xfrm>
            <a:off x="38782" y="1565665"/>
            <a:ext cx="9190051" cy="3046988"/>
          </a:xfrm>
          <a:prstGeom prst="rect">
            <a:avLst/>
          </a:prstGeom>
        </p:spPr>
        <p:txBody>
          <a:bodyPr wrap="square">
            <a:spAutoFit/>
          </a:bodyPr>
          <a:lstStyle/>
          <a:p>
            <a:r>
              <a:rPr lang="en-US" sz="2400" dirty="0">
                <a:latin typeface="Times"/>
                <a:cs typeface="Times"/>
              </a:rPr>
              <a:t>In order to share your vision convincingly, you must be able to state the problem your vision </a:t>
            </a:r>
            <a:r>
              <a:rPr lang="en-US" sz="2400" dirty="0" smtClean="0">
                <a:latin typeface="Times"/>
                <a:cs typeface="Times"/>
              </a:rPr>
              <a:t>addresses. “You see the trouble we are in: Jerusale</a:t>
            </a:r>
            <a:r>
              <a:rPr lang="en-US" sz="2400" dirty="0">
                <a:latin typeface="Times"/>
                <a:cs typeface="Times"/>
              </a:rPr>
              <a:t>m</a:t>
            </a:r>
            <a:r>
              <a:rPr lang="en-US" sz="2400" dirty="0" smtClean="0">
                <a:latin typeface="Times"/>
                <a:cs typeface="Times"/>
              </a:rPr>
              <a:t> lies in ruins, and its gates have been burned with fire”(2</a:t>
            </a:r>
            <a:r>
              <a:rPr lang="en-US" sz="2400" dirty="0">
                <a:latin typeface="Times"/>
                <a:cs typeface="Times"/>
              </a:rPr>
              <a:t>:17a</a:t>
            </a:r>
            <a:r>
              <a:rPr lang="en-US" sz="2400" dirty="0" smtClean="0">
                <a:latin typeface="Times"/>
                <a:cs typeface="Times"/>
              </a:rPr>
              <a:t>). Give </a:t>
            </a:r>
            <a:r>
              <a:rPr lang="en-US" sz="2400" dirty="0">
                <a:latin typeface="Times"/>
                <a:cs typeface="Times"/>
              </a:rPr>
              <a:t>a solution to the </a:t>
            </a:r>
            <a:r>
              <a:rPr lang="en-US" sz="2400" dirty="0" smtClean="0">
                <a:latin typeface="Times"/>
                <a:cs typeface="Times"/>
              </a:rPr>
              <a:t>problem. “Come let us rebuild the wall of Jerusalem”(2: 17b). </a:t>
            </a:r>
            <a:r>
              <a:rPr lang="en-US" sz="2400" dirty="0">
                <a:latin typeface="Times"/>
                <a:cs typeface="Times"/>
              </a:rPr>
              <a:t>Y</a:t>
            </a:r>
            <a:r>
              <a:rPr lang="en-US" sz="2400" dirty="0" smtClean="0">
                <a:latin typeface="Times"/>
                <a:cs typeface="Times"/>
              </a:rPr>
              <a:t>ou </a:t>
            </a:r>
            <a:r>
              <a:rPr lang="en-US" sz="2400" dirty="0">
                <a:latin typeface="Times"/>
                <a:cs typeface="Times"/>
              </a:rPr>
              <a:t>must be able to give a compelling reason why something must be </a:t>
            </a:r>
            <a:r>
              <a:rPr lang="en-US" sz="2400" dirty="0" smtClean="0">
                <a:latin typeface="Times"/>
                <a:cs typeface="Times"/>
              </a:rPr>
              <a:t>done. “We will no longer be in disgrace”(2</a:t>
            </a:r>
            <a:r>
              <a:rPr lang="en-US" sz="2400" dirty="0">
                <a:latin typeface="Times"/>
                <a:cs typeface="Times"/>
              </a:rPr>
              <a:t>:17c</a:t>
            </a:r>
            <a:r>
              <a:rPr lang="en-US" sz="2400" dirty="0" smtClean="0">
                <a:latin typeface="Times"/>
                <a:cs typeface="Times"/>
              </a:rPr>
              <a:t>). Then </a:t>
            </a:r>
            <a:r>
              <a:rPr lang="en-US" sz="2400" dirty="0">
                <a:latin typeface="Times"/>
                <a:cs typeface="Times"/>
              </a:rPr>
              <a:t>why it must be done </a:t>
            </a:r>
            <a:r>
              <a:rPr lang="en-US" sz="2400" dirty="0" smtClean="0">
                <a:latin typeface="Times"/>
                <a:cs typeface="Times"/>
              </a:rPr>
              <a:t>now. “I also told them about the gracious hand of my God on me and what the king had said to me” (2</a:t>
            </a:r>
            <a:r>
              <a:rPr lang="en-US" sz="2400" dirty="0">
                <a:latin typeface="Times"/>
                <a:cs typeface="Times"/>
              </a:rPr>
              <a:t>:</a:t>
            </a:r>
            <a:r>
              <a:rPr lang="en-US" sz="2400" dirty="0" smtClean="0">
                <a:latin typeface="Times"/>
                <a:cs typeface="Times"/>
              </a:rPr>
              <a:t>18a). This is God’s hand at work. </a:t>
            </a:r>
            <a:endParaRPr lang="en-US" sz="2400" dirty="0">
              <a:latin typeface="Times"/>
              <a:cs typeface="Times"/>
            </a:endParaRPr>
          </a:p>
        </p:txBody>
      </p:sp>
      <p:sp>
        <p:nvSpPr>
          <p:cNvPr id="4" name="Rectangle 3"/>
          <p:cNvSpPr/>
          <p:nvPr/>
        </p:nvSpPr>
        <p:spPr>
          <a:xfrm>
            <a:off x="109342" y="34945"/>
            <a:ext cx="8889344" cy="1623559"/>
          </a:xfrm>
          <a:prstGeom prst="rect">
            <a:avLst/>
          </a:prstGeom>
          <a:solidFill>
            <a:schemeClr val="accent6">
              <a:lumMod val="60000"/>
              <a:lumOff val="40000"/>
            </a:schemeClr>
          </a:solidFill>
          <a:ln>
            <a:solidFill>
              <a:schemeClr val="accent6">
                <a:lumMod val="60000"/>
                <a:lumOff val="40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7" name="TextBox 16"/>
          <p:cNvSpPr txBox="1"/>
          <p:nvPr/>
        </p:nvSpPr>
        <p:spPr>
          <a:xfrm>
            <a:off x="115839" y="-83653"/>
            <a:ext cx="8882847" cy="1742157"/>
          </a:xfrm>
          <a:prstGeom prst="rect">
            <a:avLst/>
          </a:prstGeom>
          <a:noFill/>
        </p:spPr>
        <p:txBody>
          <a:bodyPr wrap="square" rtlCol="0">
            <a:spAutoFit/>
          </a:bodyPr>
          <a:lstStyle/>
          <a:p>
            <a:r>
              <a:rPr lang="en-US" sz="3600" b="1" dirty="0">
                <a:latin typeface="Times"/>
                <a:cs typeface="Times"/>
              </a:rPr>
              <a:t>7</a:t>
            </a:r>
            <a:r>
              <a:rPr lang="en-US" sz="3600" b="1" dirty="0" smtClean="0">
                <a:latin typeface="Times"/>
                <a:cs typeface="Times"/>
              </a:rPr>
              <a:t>. Communicate </a:t>
            </a:r>
            <a:r>
              <a:rPr lang="en-US" sz="3600" b="1" dirty="0">
                <a:latin typeface="Times"/>
                <a:cs typeface="Times"/>
              </a:rPr>
              <a:t>your vision as a solution to a problem that must be addressed immediately.</a:t>
            </a:r>
            <a:r>
              <a:rPr lang="en-US" sz="3600" dirty="0">
                <a:latin typeface="Times"/>
                <a:cs typeface="Times"/>
              </a:rPr>
              <a:t> </a:t>
            </a:r>
            <a:endParaRPr lang="en-US" sz="3600" dirty="0">
              <a:latin typeface="Times"/>
              <a:cs typeface="Times"/>
            </a:endParaRPr>
          </a:p>
        </p:txBody>
      </p:sp>
      <p:sp>
        <p:nvSpPr>
          <p:cNvPr id="20" name="Rectangle 19"/>
          <p:cNvSpPr/>
          <p:nvPr/>
        </p:nvSpPr>
        <p:spPr>
          <a:xfrm>
            <a:off x="41355" y="5638460"/>
            <a:ext cx="9102646" cy="1200328"/>
          </a:xfrm>
          <a:prstGeom prst="rect">
            <a:avLst/>
          </a:prstGeom>
        </p:spPr>
        <p:txBody>
          <a:bodyPr wrap="square">
            <a:spAutoFit/>
          </a:bodyPr>
          <a:lstStyle/>
          <a:p>
            <a:r>
              <a:rPr lang="en-US" sz="2400" dirty="0" smtClean="0">
                <a:latin typeface="Times"/>
                <a:cs typeface="Times"/>
              </a:rPr>
              <a:t>They replied, “Let us start rebuilding.” So they began this good work (2: 18b).To the enemies Nehemiah “answered them by saying, “The God of heaven will give us </a:t>
            </a:r>
            <a:r>
              <a:rPr lang="en-US" sz="2400" dirty="0" err="1" smtClean="0">
                <a:latin typeface="Times"/>
                <a:cs typeface="Times"/>
              </a:rPr>
              <a:t>success.We</a:t>
            </a:r>
            <a:r>
              <a:rPr lang="en-US" sz="2400" dirty="0" smtClean="0">
                <a:latin typeface="Times"/>
                <a:cs typeface="Times"/>
              </a:rPr>
              <a:t> his servants will start rebuilding”(20).</a:t>
            </a:r>
            <a:endParaRPr lang="en-US" sz="2400" dirty="0">
              <a:latin typeface="Times"/>
              <a:cs typeface="Times"/>
            </a:endParaRPr>
          </a:p>
        </p:txBody>
      </p:sp>
      <p:sp>
        <p:nvSpPr>
          <p:cNvPr id="21" name="Rectangle 20"/>
          <p:cNvSpPr/>
          <p:nvPr/>
        </p:nvSpPr>
        <p:spPr>
          <a:xfrm>
            <a:off x="107640" y="4564364"/>
            <a:ext cx="8891046" cy="1096371"/>
          </a:xfrm>
          <a:prstGeom prst="rect">
            <a:avLst/>
          </a:prstGeom>
          <a:solidFill>
            <a:schemeClr val="accent6">
              <a:lumMod val="60000"/>
              <a:lumOff val="40000"/>
            </a:schemeClr>
          </a:solidFill>
          <a:ln>
            <a:solidFill>
              <a:schemeClr val="accent6">
                <a:lumMod val="60000"/>
                <a:lumOff val="40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2" name="TextBox 21"/>
          <p:cNvSpPr txBox="1"/>
          <p:nvPr/>
        </p:nvSpPr>
        <p:spPr>
          <a:xfrm>
            <a:off x="157193" y="4491054"/>
            <a:ext cx="9077714" cy="1200329"/>
          </a:xfrm>
          <a:prstGeom prst="rect">
            <a:avLst/>
          </a:prstGeom>
          <a:noFill/>
        </p:spPr>
        <p:txBody>
          <a:bodyPr wrap="square" rtlCol="0">
            <a:spAutoFit/>
          </a:bodyPr>
          <a:lstStyle/>
          <a:p>
            <a:r>
              <a:rPr lang="en-US" sz="3600" b="1" dirty="0">
                <a:latin typeface="Times"/>
                <a:cs typeface="Times"/>
              </a:rPr>
              <a:t>8. Cast your vision to the appropriate people at the appropriate time.</a:t>
            </a:r>
            <a:r>
              <a:rPr lang="en-US" sz="3600" dirty="0">
                <a:latin typeface="Times"/>
                <a:cs typeface="Times"/>
              </a:rPr>
              <a:t> </a:t>
            </a:r>
          </a:p>
        </p:txBody>
      </p:sp>
    </p:spTree>
    <p:extLst>
      <p:ext uri="{BB962C8B-B14F-4D97-AF65-F5344CB8AC3E}">
        <p14:creationId xmlns:p14="http://schemas.microsoft.com/office/powerpoint/2010/main" val="2727044382"/>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1"/>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2"/>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20" grpId="0"/>
      <p:bldP spid="21" grpId="0" animBg="1"/>
      <p:bldP spid="22"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18462</TotalTime>
  <Words>1647</Words>
  <Application>Microsoft Macintosh PowerPoint</Application>
  <PresentationFormat>On-screen Show (4:3)</PresentationFormat>
  <Paragraphs>73</Paragraphs>
  <Slides>12</Slides>
  <Notes>6</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Kansas City Baptist Temple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Gary Hart</dc:creator>
  <cp:lastModifiedBy>Gary Hart</cp:lastModifiedBy>
  <cp:revision>155</cp:revision>
  <cp:lastPrinted>2015-09-13T02:01:03Z</cp:lastPrinted>
  <dcterms:created xsi:type="dcterms:W3CDTF">2015-09-06T13:13:13Z</dcterms:created>
  <dcterms:modified xsi:type="dcterms:W3CDTF">2016-02-13T16:09:23Z</dcterms:modified>
</cp:coreProperties>
</file>