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89" r:id="rId2"/>
    <p:sldId id="288" r:id="rId3"/>
    <p:sldId id="258" r:id="rId4"/>
    <p:sldId id="259" r:id="rId5"/>
    <p:sldId id="280" r:id="rId6"/>
    <p:sldId id="281" r:id="rId7"/>
    <p:sldId id="282" r:id="rId8"/>
    <p:sldId id="283" r:id="rId9"/>
    <p:sldId id="284" r:id="rId10"/>
    <p:sldId id="285" r:id="rId11"/>
    <p:sldId id="286" r:id="rId12"/>
    <p:sldId id="290" r:id="rId13"/>
    <p:sldId id="28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1236"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F71F51-BE6E-164B-9EFF-8786BAC380AF}" type="datetimeFigureOut">
              <a:rPr lang="en-US" smtClean="0"/>
              <a:pPr/>
              <a:t>5/22/2016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025001-2DF1-D042-99EC-73EA0B711BAF}" type="slidenum">
              <a:rPr lang="en-US" smtClean="0"/>
              <a:pPr/>
              <a:t>‹#›</a:t>
            </a:fld>
            <a:endParaRPr lang="en-US"/>
          </a:p>
        </p:txBody>
      </p:sp>
    </p:spTree>
    <p:extLst>
      <p:ext uri="{BB962C8B-B14F-4D97-AF65-F5344CB8AC3E}">
        <p14:creationId xmlns:p14="http://schemas.microsoft.com/office/powerpoint/2010/main" xmlns="" val="33109995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pPr/>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pPr/>
              <a:t>‹#›</a:t>
            </a:fld>
            <a:endParaRPr lang="en-US"/>
          </a:p>
        </p:txBody>
      </p:sp>
    </p:spTree>
    <p:extLst>
      <p:ext uri="{BB962C8B-B14F-4D97-AF65-F5344CB8AC3E}">
        <p14:creationId xmlns:p14="http://schemas.microsoft.com/office/powerpoint/2010/main" xmlns="" val="1218387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pPr/>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pPr/>
              <a:t>‹#›</a:t>
            </a:fld>
            <a:endParaRPr lang="en-US"/>
          </a:p>
        </p:txBody>
      </p:sp>
    </p:spTree>
    <p:extLst>
      <p:ext uri="{BB962C8B-B14F-4D97-AF65-F5344CB8AC3E}">
        <p14:creationId xmlns:p14="http://schemas.microsoft.com/office/powerpoint/2010/main" xmlns="" val="3919528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pPr/>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pPr/>
              <a:t>‹#›</a:t>
            </a:fld>
            <a:endParaRPr lang="en-US"/>
          </a:p>
        </p:txBody>
      </p:sp>
    </p:spTree>
    <p:extLst>
      <p:ext uri="{BB962C8B-B14F-4D97-AF65-F5344CB8AC3E}">
        <p14:creationId xmlns:p14="http://schemas.microsoft.com/office/powerpoint/2010/main" xmlns="" val="2514568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A292E0-37D3-A14C-827D-0786ED41B778}" type="datetimeFigureOut">
              <a:rPr lang="en-US" smtClean="0"/>
              <a:pPr/>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pPr/>
              <a:t>‹#›</a:t>
            </a:fld>
            <a:endParaRPr lang="en-US"/>
          </a:p>
        </p:txBody>
      </p:sp>
    </p:spTree>
    <p:extLst>
      <p:ext uri="{BB962C8B-B14F-4D97-AF65-F5344CB8AC3E}">
        <p14:creationId xmlns:p14="http://schemas.microsoft.com/office/powerpoint/2010/main" xmlns="" val="110446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A292E0-37D3-A14C-827D-0786ED41B778}" type="datetimeFigureOut">
              <a:rPr lang="en-US" smtClean="0"/>
              <a:pPr/>
              <a:t>5/22/2016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A84F7-A98C-444A-BC11-5F3668E892FC}" type="slidenum">
              <a:rPr lang="en-US" smtClean="0"/>
              <a:pPr/>
              <a:t>‹#›</a:t>
            </a:fld>
            <a:endParaRPr lang="en-US"/>
          </a:p>
        </p:txBody>
      </p:sp>
    </p:spTree>
    <p:extLst>
      <p:ext uri="{BB962C8B-B14F-4D97-AF65-F5344CB8AC3E}">
        <p14:creationId xmlns:p14="http://schemas.microsoft.com/office/powerpoint/2010/main" xmlns="" val="594234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A292E0-37D3-A14C-827D-0786ED41B778}" type="datetimeFigureOut">
              <a:rPr lang="en-US" smtClean="0"/>
              <a:pPr/>
              <a:t>5/22/2016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A84F7-A98C-444A-BC11-5F3668E892FC}" type="slidenum">
              <a:rPr lang="en-US" smtClean="0"/>
              <a:pPr/>
              <a:t>‹#›</a:t>
            </a:fld>
            <a:endParaRPr lang="en-US"/>
          </a:p>
        </p:txBody>
      </p:sp>
    </p:spTree>
    <p:extLst>
      <p:ext uri="{BB962C8B-B14F-4D97-AF65-F5344CB8AC3E}">
        <p14:creationId xmlns:p14="http://schemas.microsoft.com/office/powerpoint/2010/main" xmlns="" val="3753321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A292E0-37D3-A14C-827D-0786ED41B778}" type="datetimeFigureOut">
              <a:rPr lang="en-US" smtClean="0"/>
              <a:pPr/>
              <a:t>5/22/2016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6A84F7-A98C-444A-BC11-5F3668E892FC}" type="slidenum">
              <a:rPr lang="en-US" smtClean="0"/>
              <a:pPr/>
              <a:t>‹#›</a:t>
            </a:fld>
            <a:endParaRPr lang="en-US"/>
          </a:p>
        </p:txBody>
      </p:sp>
    </p:spTree>
    <p:extLst>
      <p:ext uri="{BB962C8B-B14F-4D97-AF65-F5344CB8AC3E}">
        <p14:creationId xmlns:p14="http://schemas.microsoft.com/office/powerpoint/2010/main" xmlns="" val="3037870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A292E0-37D3-A14C-827D-0786ED41B778}" type="datetimeFigureOut">
              <a:rPr lang="en-US" smtClean="0"/>
              <a:pPr/>
              <a:t>5/22/2016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6A84F7-A98C-444A-BC11-5F3668E892FC}" type="slidenum">
              <a:rPr lang="en-US" smtClean="0"/>
              <a:pPr/>
              <a:t>‹#›</a:t>
            </a:fld>
            <a:endParaRPr lang="en-US"/>
          </a:p>
        </p:txBody>
      </p:sp>
    </p:spTree>
    <p:extLst>
      <p:ext uri="{BB962C8B-B14F-4D97-AF65-F5344CB8AC3E}">
        <p14:creationId xmlns:p14="http://schemas.microsoft.com/office/powerpoint/2010/main" xmlns="" val="320602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292E0-37D3-A14C-827D-0786ED41B778}" type="datetimeFigureOut">
              <a:rPr lang="en-US" smtClean="0"/>
              <a:pPr/>
              <a:t>5/22/2016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6A84F7-A98C-444A-BC11-5F3668E892FC}" type="slidenum">
              <a:rPr lang="en-US" smtClean="0"/>
              <a:pPr/>
              <a:t>‹#›</a:t>
            </a:fld>
            <a:endParaRPr lang="en-US"/>
          </a:p>
        </p:txBody>
      </p:sp>
    </p:spTree>
    <p:extLst>
      <p:ext uri="{BB962C8B-B14F-4D97-AF65-F5344CB8AC3E}">
        <p14:creationId xmlns:p14="http://schemas.microsoft.com/office/powerpoint/2010/main" xmlns="" val="279687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292E0-37D3-A14C-827D-0786ED41B778}" type="datetimeFigureOut">
              <a:rPr lang="en-US" smtClean="0"/>
              <a:pPr/>
              <a:t>5/22/2016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A84F7-A98C-444A-BC11-5F3668E892FC}" type="slidenum">
              <a:rPr lang="en-US" smtClean="0"/>
              <a:pPr/>
              <a:t>‹#›</a:t>
            </a:fld>
            <a:endParaRPr lang="en-US"/>
          </a:p>
        </p:txBody>
      </p:sp>
    </p:spTree>
    <p:extLst>
      <p:ext uri="{BB962C8B-B14F-4D97-AF65-F5344CB8AC3E}">
        <p14:creationId xmlns:p14="http://schemas.microsoft.com/office/powerpoint/2010/main" xmlns="" val="138962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A292E0-37D3-A14C-827D-0786ED41B778}" type="datetimeFigureOut">
              <a:rPr lang="en-US" smtClean="0"/>
              <a:pPr/>
              <a:t>5/22/2016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A84F7-A98C-444A-BC11-5F3668E892FC}" type="slidenum">
              <a:rPr lang="en-US" smtClean="0"/>
              <a:pPr/>
              <a:t>‹#›</a:t>
            </a:fld>
            <a:endParaRPr lang="en-US"/>
          </a:p>
        </p:txBody>
      </p:sp>
    </p:spTree>
    <p:extLst>
      <p:ext uri="{BB962C8B-B14F-4D97-AF65-F5344CB8AC3E}">
        <p14:creationId xmlns:p14="http://schemas.microsoft.com/office/powerpoint/2010/main" xmlns="" val="908505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292E0-37D3-A14C-827D-0786ED41B778}" type="datetimeFigureOut">
              <a:rPr lang="en-US" smtClean="0"/>
              <a:pPr/>
              <a:t>5/22/2016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A84F7-A98C-444A-BC11-5F3668E892FC}" type="slidenum">
              <a:rPr lang="en-US" smtClean="0"/>
              <a:pPr/>
              <a:t>‹#›</a:t>
            </a:fld>
            <a:endParaRPr lang="en-US"/>
          </a:p>
        </p:txBody>
      </p:sp>
    </p:spTree>
    <p:extLst>
      <p:ext uri="{BB962C8B-B14F-4D97-AF65-F5344CB8AC3E}">
        <p14:creationId xmlns:p14="http://schemas.microsoft.com/office/powerpoint/2010/main" xmlns="" val="3413772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49300"/>
            <a:ext cx="9144000" cy="5339562"/>
          </a:xfrm>
          <a:prstGeom prst="rect">
            <a:avLst/>
          </a:prstGeom>
        </p:spPr>
      </p:pic>
    </p:spTree>
    <p:extLst>
      <p:ext uri="{BB962C8B-B14F-4D97-AF65-F5344CB8AC3E}">
        <p14:creationId xmlns:p14="http://schemas.microsoft.com/office/powerpoint/2010/main" xmlns="" val="3662338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278" y="5320115"/>
            <a:ext cx="9144000" cy="523220"/>
          </a:xfrm>
          <a:prstGeom prst="rect">
            <a:avLst/>
          </a:prstGeom>
        </p:spPr>
        <p:txBody>
          <a:bodyPr wrap="square">
            <a:spAutoFit/>
          </a:bodyPr>
          <a:lstStyle/>
          <a:p>
            <a:endParaRPr lang="en-US" sz="2800" dirty="0">
              <a:latin typeface="Times"/>
              <a:cs typeface="Times"/>
            </a:endParaRPr>
          </a:p>
        </p:txBody>
      </p:sp>
      <p:sp>
        <p:nvSpPr>
          <p:cNvPr id="13" name="TextBox 12"/>
          <p:cNvSpPr txBox="1"/>
          <p:nvPr/>
        </p:nvSpPr>
        <p:spPr>
          <a:xfrm>
            <a:off x="8557813" y="6367060"/>
            <a:ext cx="1101818" cy="523220"/>
          </a:xfrm>
          <a:prstGeom prst="rect">
            <a:avLst/>
          </a:prstGeom>
          <a:noFill/>
        </p:spPr>
        <p:txBody>
          <a:bodyPr wrap="square" rtlCol="0">
            <a:spAutoFit/>
          </a:bodyPr>
          <a:lstStyle/>
          <a:p>
            <a:r>
              <a:rPr lang="en-US" altLang="zh-CN" sz="2800" dirty="0" smtClean="0">
                <a:solidFill>
                  <a:srgbClr val="FFFF00"/>
                </a:solidFill>
                <a:latin typeface="Times"/>
                <a:cs typeface="Times"/>
              </a:rPr>
              <a:t>(2)</a:t>
            </a:r>
            <a:endParaRPr lang="en-US" sz="2800" dirty="0">
              <a:solidFill>
                <a:srgbClr val="FFFF00"/>
              </a:solidFill>
              <a:latin typeface="Times"/>
              <a:cs typeface="Times"/>
            </a:endParaRPr>
          </a:p>
        </p:txBody>
      </p:sp>
      <p:sp>
        <p:nvSpPr>
          <p:cNvPr id="11" name="TextBox 10"/>
          <p:cNvSpPr txBox="1"/>
          <p:nvPr/>
        </p:nvSpPr>
        <p:spPr>
          <a:xfrm>
            <a:off x="8538618" y="634670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(8)</a:t>
            </a:r>
            <a:endParaRPr lang="en-US" sz="2800" dirty="0">
              <a:solidFill>
                <a:srgbClr val="0000FF"/>
              </a:solidFill>
              <a:latin typeface="Times"/>
              <a:cs typeface="Times"/>
            </a:endParaRPr>
          </a:p>
        </p:txBody>
      </p:sp>
      <p:sp>
        <p:nvSpPr>
          <p:cNvPr id="10" name="Rectangle 9"/>
          <p:cNvSpPr/>
          <p:nvPr/>
        </p:nvSpPr>
        <p:spPr>
          <a:xfrm>
            <a:off x="-35278" y="99117"/>
            <a:ext cx="9144000" cy="1815882"/>
          </a:xfrm>
          <a:prstGeom prst="rect">
            <a:avLst/>
          </a:prstGeom>
        </p:spPr>
        <p:txBody>
          <a:bodyPr wrap="square">
            <a:spAutoFit/>
          </a:bodyPr>
          <a:lstStyle/>
          <a:p>
            <a:r>
              <a:rPr lang="en-US" sz="2800" b="1" dirty="0" smtClean="0">
                <a:latin typeface="Times"/>
                <a:cs typeface="Times"/>
              </a:rPr>
              <a:t>C</a:t>
            </a:r>
            <a:r>
              <a:rPr lang="en-US" sz="2800" b="1" dirty="0">
                <a:latin typeface="Times"/>
                <a:cs typeface="Times"/>
              </a:rPr>
              <a:t>. He did the work without acquiring land.</a:t>
            </a:r>
            <a:r>
              <a:rPr lang="en-US" sz="2800" dirty="0">
                <a:latin typeface="Times"/>
                <a:cs typeface="Times"/>
              </a:rPr>
              <a:t> Instead, I devoted myself to the work on this wall. All my men were assembled there for the work; we did not acquire any land. (5:16)</a:t>
            </a:r>
          </a:p>
        </p:txBody>
      </p:sp>
      <p:sp>
        <p:nvSpPr>
          <p:cNvPr id="12" name="Rectangle 11"/>
          <p:cNvSpPr/>
          <p:nvPr/>
        </p:nvSpPr>
        <p:spPr>
          <a:xfrm>
            <a:off x="-19311" y="5364193"/>
            <a:ext cx="9144000" cy="954107"/>
          </a:xfrm>
          <a:prstGeom prst="rect">
            <a:avLst/>
          </a:prstGeom>
        </p:spPr>
        <p:txBody>
          <a:bodyPr wrap="square">
            <a:spAutoFit/>
          </a:bodyPr>
          <a:lstStyle/>
          <a:p>
            <a:r>
              <a:rPr lang="en-US" sz="2800" b="1" dirty="0" smtClean="0">
                <a:latin typeface="Times"/>
                <a:cs typeface="Times"/>
              </a:rPr>
              <a:t>E</a:t>
            </a:r>
            <a:r>
              <a:rPr lang="en-US" sz="2800" b="1" dirty="0">
                <a:latin typeface="Times"/>
                <a:cs typeface="Times"/>
              </a:rPr>
              <a:t>. He did what he did to please the </a:t>
            </a:r>
            <a:r>
              <a:rPr lang="en-US" sz="2800" b="1" dirty="0" smtClean="0">
                <a:latin typeface="Times"/>
                <a:cs typeface="Times"/>
              </a:rPr>
              <a:t>Lord. </a:t>
            </a:r>
            <a:r>
              <a:rPr lang="en-US" sz="2800" dirty="0" smtClean="0">
                <a:latin typeface="Times"/>
                <a:cs typeface="Times"/>
              </a:rPr>
              <a:t>Remember </a:t>
            </a:r>
            <a:r>
              <a:rPr lang="en-US" sz="2800" dirty="0">
                <a:latin typeface="Times"/>
                <a:cs typeface="Times"/>
              </a:rPr>
              <a:t>me with favor, my God, for all I have done for these people</a:t>
            </a:r>
            <a:r>
              <a:rPr lang="en-US" sz="2800" dirty="0" smtClean="0">
                <a:latin typeface="Times"/>
                <a:cs typeface="Times"/>
              </a:rPr>
              <a:t>.(</a:t>
            </a:r>
            <a:r>
              <a:rPr lang="en-US" sz="2800" dirty="0">
                <a:latin typeface="Times"/>
                <a:cs typeface="Times"/>
              </a:rPr>
              <a:t>5:19)</a:t>
            </a:r>
          </a:p>
        </p:txBody>
      </p:sp>
      <p:sp>
        <p:nvSpPr>
          <p:cNvPr id="7" name="Rectangle 6"/>
          <p:cNvSpPr/>
          <p:nvPr/>
        </p:nvSpPr>
        <p:spPr>
          <a:xfrm>
            <a:off x="0" y="1920997"/>
            <a:ext cx="9144000" cy="3539431"/>
          </a:xfrm>
          <a:prstGeom prst="rect">
            <a:avLst/>
          </a:prstGeom>
        </p:spPr>
        <p:txBody>
          <a:bodyPr wrap="square">
            <a:spAutoFit/>
          </a:bodyPr>
          <a:lstStyle/>
          <a:p>
            <a:r>
              <a:rPr lang="en-US" sz="2800" b="1" dirty="0" smtClean="0">
                <a:latin typeface="Times"/>
                <a:cs typeface="Times"/>
              </a:rPr>
              <a:t>D</a:t>
            </a:r>
            <a:r>
              <a:rPr lang="en-US" sz="2800" b="1" dirty="0">
                <a:latin typeface="Times"/>
                <a:cs typeface="Times"/>
              </a:rPr>
              <a:t>. He shared what food he had with others. </a:t>
            </a:r>
            <a:r>
              <a:rPr lang="en-US" sz="2800" dirty="0">
                <a:latin typeface="Times"/>
                <a:cs typeface="Times"/>
              </a:rPr>
              <a:t>Furthermore, a hundred and fifty Jews and officials ate at my table, as well as those who came to us from the surrounding </a:t>
            </a:r>
            <a:r>
              <a:rPr lang="en-US" sz="2800" dirty="0" err="1">
                <a:latin typeface="Times"/>
                <a:cs typeface="Times"/>
              </a:rPr>
              <a:t>nations.Each</a:t>
            </a:r>
            <a:r>
              <a:rPr lang="en-US" sz="2800" dirty="0">
                <a:latin typeface="Times"/>
                <a:cs typeface="Times"/>
              </a:rPr>
              <a:t> day one ox</a:t>
            </a:r>
            <a:r>
              <a:rPr lang="en-US" sz="2800" dirty="0" smtClean="0">
                <a:latin typeface="Times"/>
                <a:cs typeface="Times"/>
              </a:rPr>
              <a:t>, six </a:t>
            </a:r>
            <a:r>
              <a:rPr lang="en-US" sz="2800" dirty="0">
                <a:latin typeface="Times"/>
                <a:cs typeface="Times"/>
              </a:rPr>
              <a:t>choice sheep and some poultry were prepared for me, and every ten days an abundant supply of wine of all kinds. In spite of all this, I never demanded the food allotted to the governor, because the demands were heavy on these people. (5:17-18)</a:t>
            </a:r>
          </a:p>
        </p:txBody>
      </p:sp>
    </p:spTree>
    <p:extLst>
      <p:ext uri="{BB962C8B-B14F-4D97-AF65-F5344CB8AC3E}">
        <p14:creationId xmlns:p14="http://schemas.microsoft.com/office/powerpoint/2010/main" xmlns="" val="329348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278" y="5320115"/>
            <a:ext cx="9144000" cy="523220"/>
          </a:xfrm>
          <a:prstGeom prst="rect">
            <a:avLst/>
          </a:prstGeom>
        </p:spPr>
        <p:txBody>
          <a:bodyPr wrap="square">
            <a:spAutoFit/>
          </a:bodyPr>
          <a:lstStyle/>
          <a:p>
            <a:endParaRPr lang="en-US" sz="2800" dirty="0">
              <a:latin typeface="Times"/>
              <a:cs typeface="Times"/>
            </a:endParaRPr>
          </a:p>
        </p:txBody>
      </p:sp>
      <p:sp>
        <p:nvSpPr>
          <p:cNvPr id="13" name="TextBox 12"/>
          <p:cNvSpPr txBox="1"/>
          <p:nvPr/>
        </p:nvSpPr>
        <p:spPr>
          <a:xfrm>
            <a:off x="8557813" y="6367060"/>
            <a:ext cx="1101818" cy="523220"/>
          </a:xfrm>
          <a:prstGeom prst="rect">
            <a:avLst/>
          </a:prstGeom>
          <a:noFill/>
        </p:spPr>
        <p:txBody>
          <a:bodyPr wrap="square" rtlCol="0">
            <a:spAutoFit/>
          </a:bodyPr>
          <a:lstStyle/>
          <a:p>
            <a:r>
              <a:rPr lang="en-US" altLang="zh-CN" sz="2800" dirty="0" smtClean="0">
                <a:solidFill>
                  <a:srgbClr val="FFFF00"/>
                </a:solidFill>
                <a:latin typeface="Times"/>
                <a:cs typeface="Times"/>
              </a:rPr>
              <a:t>(2)</a:t>
            </a:r>
            <a:endParaRPr lang="en-US" sz="2800" dirty="0">
              <a:solidFill>
                <a:srgbClr val="FFFF00"/>
              </a:solidFill>
              <a:latin typeface="Times"/>
              <a:cs typeface="Times"/>
            </a:endParaRPr>
          </a:p>
        </p:txBody>
      </p:sp>
      <p:sp>
        <p:nvSpPr>
          <p:cNvPr id="11" name="TextBox 10"/>
          <p:cNvSpPr txBox="1"/>
          <p:nvPr/>
        </p:nvSpPr>
        <p:spPr>
          <a:xfrm>
            <a:off x="8538618" y="634670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(9)</a:t>
            </a:r>
            <a:endParaRPr lang="en-US" sz="2800" dirty="0">
              <a:solidFill>
                <a:srgbClr val="0000FF"/>
              </a:solidFill>
              <a:latin typeface="Times"/>
              <a:cs typeface="Times"/>
            </a:endParaRPr>
          </a:p>
        </p:txBody>
      </p:sp>
      <p:sp>
        <p:nvSpPr>
          <p:cNvPr id="10" name="Rectangle 9"/>
          <p:cNvSpPr/>
          <p:nvPr/>
        </p:nvSpPr>
        <p:spPr>
          <a:xfrm>
            <a:off x="-35278" y="-21819"/>
            <a:ext cx="9144000" cy="1815882"/>
          </a:xfrm>
          <a:prstGeom prst="rect">
            <a:avLst/>
          </a:prstGeom>
        </p:spPr>
        <p:txBody>
          <a:bodyPr wrap="square">
            <a:spAutoFit/>
          </a:bodyPr>
          <a:lstStyle/>
          <a:p>
            <a:r>
              <a:rPr lang="en-US" sz="2800" b="1" dirty="0">
                <a:latin typeface="Times"/>
                <a:cs typeface="Times"/>
              </a:rPr>
              <a:t>How to apply:</a:t>
            </a:r>
            <a:r>
              <a:rPr lang="en-US" sz="2800" dirty="0">
                <a:latin typeface="Times"/>
                <a:cs typeface="Times"/>
              </a:rPr>
              <a:t> Important lessons can be learned.</a:t>
            </a:r>
          </a:p>
          <a:p>
            <a:r>
              <a:rPr lang="en-US" sz="2800" dirty="0">
                <a:latin typeface="Times"/>
                <a:cs typeface="Times"/>
              </a:rPr>
              <a:t>(1) Expect problems to arise among your people.</a:t>
            </a:r>
          </a:p>
          <a:p>
            <a:r>
              <a:rPr lang="en-US" sz="2800" dirty="0">
                <a:latin typeface="Times"/>
                <a:cs typeface="Times"/>
              </a:rPr>
              <a:t>(a) </a:t>
            </a:r>
            <a:r>
              <a:rPr lang="en-US" sz="2800" dirty="0" smtClean="0">
                <a:latin typeface="Times"/>
                <a:cs typeface="Times"/>
              </a:rPr>
              <a:t>There was a known problem when </a:t>
            </a:r>
            <a:r>
              <a:rPr lang="en-US" sz="2800" dirty="0">
                <a:latin typeface="Times"/>
                <a:cs typeface="Times"/>
              </a:rPr>
              <a:t>the greedy Jews at the time of rebuilding the walls of Jerusalem </a:t>
            </a:r>
            <a:r>
              <a:rPr lang="en-US" sz="2800" dirty="0" smtClean="0">
                <a:latin typeface="Times"/>
                <a:cs typeface="Times"/>
              </a:rPr>
              <a:t>stole (</a:t>
            </a:r>
            <a:r>
              <a:rPr lang="en-US" sz="2800" dirty="0">
                <a:latin typeface="Times"/>
                <a:cs typeface="Times"/>
              </a:rPr>
              <a:t>Neh.5:1-19)</a:t>
            </a:r>
            <a:r>
              <a:rPr lang="en-US" sz="2800" dirty="0" smtClean="0">
                <a:latin typeface="Times"/>
                <a:cs typeface="Times"/>
              </a:rPr>
              <a:t>.</a:t>
            </a:r>
            <a:endParaRPr lang="en-US" sz="2800" dirty="0">
              <a:latin typeface="Times"/>
              <a:cs typeface="Times"/>
            </a:endParaRPr>
          </a:p>
        </p:txBody>
      </p:sp>
      <p:sp>
        <p:nvSpPr>
          <p:cNvPr id="12" name="Rectangle 11"/>
          <p:cNvSpPr/>
          <p:nvPr/>
        </p:nvSpPr>
        <p:spPr>
          <a:xfrm>
            <a:off x="0" y="2566446"/>
            <a:ext cx="9144000" cy="4216539"/>
          </a:xfrm>
          <a:prstGeom prst="rect">
            <a:avLst/>
          </a:prstGeom>
        </p:spPr>
        <p:txBody>
          <a:bodyPr wrap="square">
            <a:spAutoFit/>
          </a:bodyPr>
          <a:lstStyle/>
          <a:p>
            <a:r>
              <a:rPr lang="en-US" sz="2800" dirty="0" smtClean="0">
                <a:latin typeface="Times"/>
                <a:cs typeface="Times"/>
              </a:rPr>
              <a:t>(</a:t>
            </a:r>
            <a:r>
              <a:rPr lang="en-US" sz="2800" dirty="0">
                <a:latin typeface="Times"/>
                <a:cs typeface="Times"/>
              </a:rPr>
              <a:t>c) </a:t>
            </a:r>
            <a:r>
              <a:rPr lang="en-US" sz="2800" dirty="0" smtClean="0">
                <a:latin typeface="Times"/>
                <a:cs typeface="Times"/>
              </a:rPr>
              <a:t>Is it an elephant or a mouse? </a:t>
            </a:r>
            <a:r>
              <a:rPr lang="en-US" sz="2400" dirty="0" smtClean="0">
                <a:latin typeface="Times"/>
                <a:cs typeface="Times"/>
              </a:rPr>
              <a:t>“</a:t>
            </a:r>
            <a:r>
              <a:rPr lang="en-US" sz="2400" dirty="0">
                <a:latin typeface="Times"/>
                <a:cs typeface="Times"/>
              </a:rPr>
              <a:t>I the Lord do not change. So you, the descendants of Jacob, are not destroyed.</a:t>
            </a:r>
            <a:r>
              <a:rPr lang="en-US" sz="2400" b="1" dirty="0">
                <a:latin typeface="Times"/>
                <a:cs typeface="Times"/>
              </a:rPr>
              <a:t> </a:t>
            </a:r>
            <a:r>
              <a:rPr lang="en-US" sz="2400" dirty="0">
                <a:latin typeface="Times"/>
                <a:cs typeface="Times"/>
              </a:rPr>
              <a:t>Ever since the time of your ancestors you have turned away from my decrees and have not kept them. Return to me, and I will return to you,” says the Lord Almighty. “But you ask, ‘How are we to return?’</a:t>
            </a:r>
            <a:r>
              <a:rPr lang="en-US" sz="2400" b="1" dirty="0">
                <a:latin typeface="Times"/>
                <a:cs typeface="Times"/>
              </a:rPr>
              <a:t> </a:t>
            </a:r>
            <a:r>
              <a:rPr lang="en-US" sz="2400" dirty="0">
                <a:latin typeface="Times"/>
                <a:cs typeface="Times"/>
              </a:rPr>
              <a:t>“Will a mere mortal rob God? Yet you rob me. “But you ask, ‘How are we robbing you?’ “In tithes and offerings.</a:t>
            </a:r>
            <a:r>
              <a:rPr lang="en-US" sz="2400" b="1" dirty="0">
                <a:latin typeface="Times"/>
                <a:cs typeface="Times"/>
              </a:rPr>
              <a:t> </a:t>
            </a:r>
            <a:r>
              <a:rPr lang="en-US" sz="2400" dirty="0">
                <a:latin typeface="Times"/>
                <a:cs typeface="Times"/>
              </a:rPr>
              <a:t>You are under a curse—your whole nation—because you are robbing me.</a:t>
            </a:r>
            <a:r>
              <a:rPr lang="en-US" sz="2400" b="1" dirty="0">
                <a:latin typeface="Times"/>
                <a:cs typeface="Times"/>
              </a:rPr>
              <a:t> </a:t>
            </a:r>
            <a:r>
              <a:rPr lang="en-US" sz="2400" dirty="0">
                <a:latin typeface="Times"/>
                <a:cs typeface="Times"/>
              </a:rPr>
              <a:t>Bring the whole tithe into the storehouse, that there may be food in my house. Test me in this,” says the Lord Almighty, “and see if I will not throw open the floodgates of heaven and pour out so much </a:t>
            </a:r>
            <a:r>
              <a:rPr lang="en-US" sz="2400" dirty="0" smtClean="0">
                <a:latin typeface="Times"/>
                <a:cs typeface="Times"/>
              </a:rPr>
              <a:t>bless-</a:t>
            </a:r>
            <a:r>
              <a:rPr lang="en-US" sz="2400" dirty="0" err="1" smtClean="0">
                <a:latin typeface="Times"/>
                <a:cs typeface="Times"/>
              </a:rPr>
              <a:t>ing</a:t>
            </a:r>
            <a:r>
              <a:rPr lang="en-US" sz="2400" dirty="0" smtClean="0">
                <a:latin typeface="Times"/>
                <a:cs typeface="Times"/>
              </a:rPr>
              <a:t> </a:t>
            </a:r>
            <a:r>
              <a:rPr lang="en-US" sz="2400" dirty="0">
                <a:latin typeface="Times"/>
                <a:cs typeface="Times"/>
              </a:rPr>
              <a:t>that there will not be room enough to store it. (Malachi 3:6-10</a:t>
            </a:r>
            <a:r>
              <a:rPr lang="en-US" sz="2400" dirty="0" smtClean="0">
                <a:latin typeface="Times"/>
                <a:cs typeface="Times"/>
              </a:rPr>
              <a:t>)</a:t>
            </a:r>
            <a:endParaRPr lang="en-US" sz="2800" dirty="0">
              <a:latin typeface="Times"/>
              <a:cs typeface="Times"/>
            </a:endParaRPr>
          </a:p>
        </p:txBody>
      </p:sp>
      <p:sp>
        <p:nvSpPr>
          <p:cNvPr id="7" name="Rectangle 6"/>
          <p:cNvSpPr/>
          <p:nvPr/>
        </p:nvSpPr>
        <p:spPr>
          <a:xfrm>
            <a:off x="0" y="1673815"/>
            <a:ext cx="9144000" cy="954107"/>
          </a:xfrm>
          <a:prstGeom prst="rect">
            <a:avLst/>
          </a:prstGeom>
        </p:spPr>
        <p:txBody>
          <a:bodyPr wrap="square">
            <a:spAutoFit/>
          </a:bodyPr>
          <a:lstStyle/>
          <a:p>
            <a:r>
              <a:rPr lang="en-US" sz="2800" dirty="0">
                <a:latin typeface="Times"/>
                <a:cs typeface="Times"/>
              </a:rPr>
              <a:t>(b) </a:t>
            </a:r>
            <a:r>
              <a:rPr lang="en-US" sz="2800" dirty="0" smtClean="0">
                <a:latin typeface="Times"/>
                <a:cs typeface="Times"/>
              </a:rPr>
              <a:t>There was an unknown </a:t>
            </a:r>
            <a:r>
              <a:rPr lang="en-US" sz="2800" dirty="0">
                <a:latin typeface="Times"/>
                <a:cs typeface="Times"/>
              </a:rPr>
              <a:t>problem with the covetous </a:t>
            </a:r>
            <a:r>
              <a:rPr lang="en-US" sz="2800" dirty="0" err="1">
                <a:latin typeface="Times"/>
                <a:cs typeface="Times"/>
              </a:rPr>
              <a:t>Achan</a:t>
            </a:r>
            <a:r>
              <a:rPr lang="en-US" sz="2800" dirty="0">
                <a:latin typeface="Times"/>
                <a:cs typeface="Times"/>
              </a:rPr>
              <a:t> stole at the time of Joshua (Josh.6:18-26).</a:t>
            </a:r>
          </a:p>
        </p:txBody>
      </p:sp>
    </p:spTree>
    <p:extLst>
      <p:ext uri="{BB962C8B-B14F-4D97-AF65-F5344CB8AC3E}">
        <p14:creationId xmlns:p14="http://schemas.microsoft.com/office/powerpoint/2010/main" xmlns="" val="198139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899.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762000"/>
            <a:ext cx="8128000" cy="6096000"/>
          </a:xfrm>
          <a:prstGeom prst="rect">
            <a:avLst/>
          </a:prstGeom>
        </p:spPr>
      </p:pic>
      <p:sp>
        <p:nvSpPr>
          <p:cNvPr id="5" name="TextBox 4"/>
          <p:cNvSpPr txBox="1"/>
          <p:nvPr/>
        </p:nvSpPr>
        <p:spPr>
          <a:xfrm>
            <a:off x="0" y="50802"/>
            <a:ext cx="9144000" cy="2062103"/>
          </a:xfrm>
          <a:prstGeom prst="rect">
            <a:avLst/>
          </a:prstGeom>
          <a:solidFill>
            <a:schemeClr val="bg1">
              <a:lumMod val="95000"/>
            </a:schemeClr>
          </a:solidFill>
        </p:spPr>
        <p:txBody>
          <a:bodyPr wrap="square" rtlCol="0">
            <a:spAutoFit/>
          </a:bodyPr>
          <a:lstStyle/>
          <a:p>
            <a:r>
              <a:rPr lang="en-US" sz="3200" dirty="0" smtClean="0"/>
              <a:t>GKCCCC Youth Group said their “Purity Vow” on May 13, 2016. Also their parents stood behind them to support them. What vows do we need to promise to God? What step of obedience to God will you make? </a:t>
            </a:r>
            <a:endParaRPr lang="en-US" sz="3200" dirty="0"/>
          </a:p>
        </p:txBody>
      </p:sp>
      <p:sp>
        <p:nvSpPr>
          <p:cNvPr id="6" name="TextBox 5"/>
          <p:cNvSpPr txBox="1"/>
          <p:nvPr/>
        </p:nvSpPr>
        <p:spPr>
          <a:xfrm>
            <a:off x="8498302" y="634670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(10)</a:t>
            </a:r>
            <a:endParaRPr lang="en-US" sz="2800" dirty="0">
              <a:solidFill>
                <a:srgbClr val="0000FF"/>
              </a:solidFill>
              <a:latin typeface="Times"/>
              <a:cs typeface="Times"/>
            </a:endParaRPr>
          </a:p>
        </p:txBody>
      </p:sp>
    </p:spTree>
    <p:extLst>
      <p:ext uri="{BB962C8B-B14F-4D97-AF65-F5344CB8AC3E}">
        <p14:creationId xmlns:p14="http://schemas.microsoft.com/office/powerpoint/2010/main" xmlns="" val="2044202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615748"/>
            <a:ext cx="9144000" cy="523220"/>
          </a:xfrm>
          <a:prstGeom prst="rect">
            <a:avLst/>
          </a:prstGeom>
        </p:spPr>
        <p:txBody>
          <a:bodyPr wrap="square">
            <a:spAutoFit/>
          </a:bodyPr>
          <a:lstStyle/>
          <a:p>
            <a:endParaRPr lang="en-US" sz="2800" dirty="0">
              <a:latin typeface="Times"/>
              <a:cs typeface="Times"/>
            </a:endParaRPr>
          </a:p>
        </p:txBody>
      </p:sp>
      <p:sp>
        <p:nvSpPr>
          <p:cNvPr id="13" name="TextBox 12"/>
          <p:cNvSpPr txBox="1"/>
          <p:nvPr/>
        </p:nvSpPr>
        <p:spPr>
          <a:xfrm>
            <a:off x="8557813" y="6367060"/>
            <a:ext cx="1101818" cy="523220"/>
          </a:xfrm>
          <a:prstGeom prst="rect">
            <a:avLst/>
          </a:prstGeom>
          <a:noFill/>
        </p:spPr>
        <p:txBody>
          <a:bodyPr wrap="square" rtlCol="0">
            <a:spAutoFit/>
          </a:bodyPr>
          <a:lstStyle/>
          <a:p>
            <a:r>
              <a:rPr lang="en-US" altLang="zh-CN" sz="2800" dirty="0" smtClean="0">
                <a:solidFill>
                  <a:srgbClr val="FFFF00"/>
                </a:solidFill>
                <a:latin typeface="Times"/>
                <a:cs typeface="Times"/>
              </a:rPr>
              <a:t>(2)</a:t>
            </a:r>
            <a:endParaRPr lang="en-US" sz="2800" dirty="0">
              <a:solidFill>
                <a:srgbClr val="FFFF00"/>
              </a:solidFill>
              <a:latin typeface="Times"/>
              <a:cs typeface="Times"/>
            </a:endParaRPr>
          </a:p>
        </p:txBody>
      </p:sp>
      <p:sp>
        <p:nvSpPr>
          <p:cNvPr id="11" name="TextBox 10"/>
          <p:cNvSpPr txBox="1"/>
          <p:nvPr/>
        </p:nvSpPr>
        <p:spPr>
          <a:xfrm>
            <a:off x="8498302" y="634670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(11)</a:t>
            </a:r>
            <a:endParaRPr lang="en-US" sz="2800" dirty="0">
              <a:solidFill>
                <a:srgbClr val="0000FF"/>
              </a:solidFill>
              <a:latin typeface="Times"/>
              <a:cs typeface="Times"/>
            </a:endParaRPr>
          </a:p>
        </p:txBody>
      </p:sp>
      <p:sp>
        <p:nvSpPr>
          <p:cNvPr id="10" name="Rectangle 9"/>
          <p:cNvSpPr/>
          <p:nvPr/>
        </p:nvSpPr>
        <p:spPr>
          <a:xfrm>
            <a:off x="-35278" y="-41975"/>
            <a:ext cx="9144000" cy="954107"/>
          </a:xfrm>
          <a:prstGeom prst="rect">
            <a:avLst/>
          </a:prstGeom>
        </p:spPr>
        <p:txBody>
          <a:bodyPr wrap="square">
            <a:spAutoFit/>
          </a:bodyPr>
          <a:lstStyle/>
          <a:p>
            <a:r>
              <a:rPr lang="en-US" sz="2800" dirty="0">
                <a:latin typeface="Times"/>
                <a:cs typeface="Times"/>
              </a:rPr>
              <a:t>(2) Confront problems courageously. Pray for God’s help and tackle the problem as soon as possible</a:t>
            </a:r>
            <a:r>
              <a:rPr lang="en-US" sz="2800" dirty="0" smtClean="0">
                <a:latin typeface="Times"/>
                <a:cs typeface="Times"/>
              </a:rPr>
              <a:t>.</a:t>
            </a:r>
            <a:endParaRPr lang="en-US" sz="2800" dirty="0">
              <a:latin typeface="Times"/>
              <a:cs typeface="Times"/>
            </a:endParaRPr>
          </a:p>
        </p:txBody>
      </p:sp>
      <p:sp>
        <p:nvSpPr>
          <p:cNvPr id="7" name="Rectangle 6"/>
          <p:cNvSpPr/>
          <p:nvPr/>
        </p:nvSpPr>
        <p:spPr>
          <a:xfrm>
            <a:off x="-35278" y="791196"/>
            <a:ext cx="9144000" cy="523220"/>
          </a:xfrm>
          <a:prstGeom prst="rect">
            <a:avLst/>
          </a:prstGeom>
        </p:spPr>
        <p:txBody>
          <a:bodyPr wrap="square">
            <a:spAutoFit/>
          </a:bodyPr>
          <a:lstStyle/>
          <a:p>
            <a:r>
              <a:rPr lang="en-US" sz="2800" dirty="0">
                <a:latin typeface="Times"/>
                <a:cs typeface="Times"/>
              </a:rPr>
              <a:t>(3) Be sure that your own integrity is intact. </a:t>
            </a:r>
          </a:p>
        </p:txBody>
      </p:sp>
      <p:sp>
        <p:nvSpPr>
          <p:cNvPr id="14" name="Rectangle 13"/>
          <p:cNvSpPr/>
          <p:nvPr/>
        </p:nvSpPr>
        <p:spPr>
          <a:xfrm>
            <a:off x="-3826" y="1341328"/>
            <a:ext cx="9144000" cy="954107"/>
          </a:xfrm>
          <a:prstGeom prst="rect">
            <a:avLst/>
          </a:prstGeom>
        </p:spPr>
        <p:txBody>
          <a:bodyPr wrap="square">
            <a:spAutoFit/>
          </a:bodyPr>
          <a:lstStyle/>
          <a:p>
            <a:r>
              <a:rPr lang="en-US" sz="2800" dirty="0">
                <a:latin typeface="Times"/>
                <a:cs typeface="Times"/>
              </a:rPr>
              <a:t>(4) See in every problem an opportunity for the Lord to work. If we depend on </a:t>
            </a:r>
            <a:r>
              <a:rPr lang="en-US" sz="2800" dirty="0" smtClean="0">
                <a:latin typeface="Times"/>
                <a:cs typeface="Times"/>
              </a:rPr>
              <a:t>God’s wisdom, </a:t>
            </a:r>
            <a:r>
              <a:rPr lang="en-US" sz="2800" dirty="0">
                <a:latin typeface="Times"/>
                <a:cs typeface="Times"/>
              </a:rPr>
              <a:t>we will get what God can do. </a:t>
            </a:r>
          </a:p>
        </p:txBody>
      </p:sp>
      <p:sp>
        <p:nvSpPr>
          <p:cNvPr id="15" name="Rectangle 14"/>
          <p:cNvSpPr/>
          <p:nvPr/>
        </p:nvSpPr>
        <p:spPr>
          <a:xfrm>
            <a:off x="27626" y="2254262"/>
            <a:ext cx="9144000" cy="4708981"/>
          </a:xfrm>
          <a:prstGeom prst="rect">
            <a:avLst/>
          </a:prstGeom>
        </p:spPr>
        <p:txBody>
          <a:bodyPr wrap="square">
            <a:spAutoFit/>
          </a:bodyPr>
          <a:lstStyle/>
          <a:p>
            <a:r>
              <a:rPr lang="en-US" sz="2000" b="1" dirty="0" smtClean="0">
                <a:latin typeface="Times"/>
                <a:cs typeface="Times"/>
              </a:rPr>
              <a:t>#647 Revive Thy Work, O LORD</a:t>
            </a:r>
          </a:p>
          <a:p>
            <a:r>
              <a:rPr lang="en-US" sz="2000" dirty="0" smtClean="0">
                <a:latin typeface="Times"/>
                <a:cs typeface="Times"/>
              </a:rPr>
              <a:t>1. Revive Thy work, O Lord! Now to Thy saints appear!</a:t>
            </a:r>
          </a:p>
          <a:p>
            <a:r>
              <a:rPr lang="en-US" sz="2000" dirty="0" smtClean="0">
                <a:latin typeface="Times"/>
                <a:cs typeface="Times"/>
              </a:rPr>
              <a:t>Oh, speak with power to every soul, And let Thy people hear!</a:t>
            </a:r>
          </a:p>
          <a:p>
            <a:r>
              <a:rPr lang="en-US" sz="2000" dirty="0" smtClean="0">
                <a:latin typeface="Times"/>
                <a:cs typeface="Times"/>
              </a:rPr>
              <a:t>2. Revive </a:t>
            </a:r>
            <a:r>
              <a:rPr lang="en-US" sz="2000" dirty="0">
                <a:latin typeface="Times"/>
                <a:cs typeface="Times"/>
              </a:rPr>
              <a:t>Thy work, O Lord! </a:t>
            </a:r>
            <a:r>
              <a:rPr lang="en-US" sz="2000" dirty="0" smtClean="0">
                <a:latin typeface="Times"/>
                <a:cs typeface="Times"/>
              </a:rPr>
              <a:t>And every </a:t>
            </a:r>
            <a:r>
              <a:rPr lang="en-US" sz="2000" dirty="0" err="1" smtClean="0">
                <a:latin typeface="Times"/>
                <a:cs typeface="Times"/>
              </a:rPr>
              <a:t>sould</a:t>
            </a:r>
            <a:r>
              <a:rPr lang="en-US" sz="2000" dirty="0" smtClean="0">
                <a:latin typeface="Times"/>
                <a:cs typeface="Times"/>
              </a:rPr>
              <a:t> inspire;</a:t>
            </a:r>
          </a:p>
          <a:p>
            <a:r>
              <a:rPr lang="en-US" sz="2000" dirty="0" smtClean="0">
                <a:latin typeface="Times"/>
                <a:cs typeface="Times"/>
              </a:rPr>
              <a:t>O kindle in each heart, we pray, The </a:t>
            </a:r>
            <a:r>
              <a:rPr lang="en-US" sz="2000" dirty="0" err="1" smtClean="0">
                <a:latin typeface="Times"/>
                <a:cs typeface="Times"/>
              </a:rPr>
              <a:t>pentecostal</a:t>
            </a:r>
            <a:r>
              <a:rPr lang="en-US" sz="2000" dirty="0" smtClean="0">
                <a:latin typeface="Times"/>
                <a:cs typeface="Times"/>
              </a:rPr>
              <a:t> fire!</a:t>
            </a:r>
          </a:p>
          <a:p>
            <a:r>
              <a:rPr lang="en-US" sz="2000" dirty="0" smtClean="0">
                <a:latin typeface="Times"/>
                <a:cs typeface="Times"/>
              </a:rPr>
              <a:t>3. Revive </a:t>
            </a:r>
            <a:r>
              <a:rPr lang="en-US" sz="2000" dirty="0">
                <a:latin typeface="Times"/>
                <a:cs typeface="Times"/>
              </a:rPr>
              <a:t>Thy work, O Lord! </a:t>
            </a:r>
            <a:r>
              <a:rPr lang="en-US" sz="2000" dirty="0" smtClean="0">
                <a:latin typeface="Times"/>
                <a:cs typeface="Times"/>
              </a:rPr>
              <a:t>Exalt Thy precious name!</a:t>
            </a:r>
          </a:p>
          <a:p>
            <a:r>
              <a:rPr lang="en-US" sz="2000" dirty="0" smtClean="0">
                <a:latin typeface="Times"/>
                <a:cs typeface="Times"/>
              </a:rPr>
              <a:t>And may Thy love in every heart Be kindled to a flame!</a:t>
            </a:r>
          </a:p>
          <a:p>
            <a:r>
              <a:rPr lang="en-US" sz="2000" dirty="0" smtClean="0">
                <a:latin typeface="Times"/>
                <a:cs typeface="Times"/>
              </a:rPr>
              <a:t>4. </a:t>
            </a:r>
            <a:r>
              <a:rPr lang="en-US" sz="2000" dirty="0">
                <a:latin typeface="Times"/>
                <a:cs typeface="Times"/>
              </a:rPr>
              <a:t>Revive Thy work, O Lord! </a:t>
            </a:r>
            <a:r>
              <a:rPr lang="en-US" sz="2000" dirty="0" smtClean="0">
                <a:latin typeface="Times"/>
                <a:cs typeface="Times"/>
              </a:rPr>
              <a:t>And bless to all Thy word!</a:t>
            </a:r>
          </a:p>
          <a:p>
            <a:r>
              <a:rPr lang="en-US" sz="2000" dirty="0" smtClean="0">
                <a:latin typeface="Times"/>
                <a:cs typeface="Times"/>
              </a:rPr>
              <a:t>And may its pure and sacred truth In living faith be heard!</a:t>
            </a:r>
          </a:p>
          <a:p>
            <a:r>
              <a:rPr lang="en-US" sz="2000" dirty="0" smtClean="0">
                <a:latin typeface="Times"/>
                <a:cs typeface="Times"/>
              </a:rPr>
              <a:t>5. Revive </a:t>
            </a:r>
            <a:r>
              <a:rPr lang="en-US" sz="2000" dirty="0">
                <a:latin typeface="Times"/>
                <a:cs typeface="Times"/>
              </a:rPr>
              <a:t>Thy work, O Lord! </a:t>
            </a:r>
            <a:r>
              <a:rPr lang="en-US" sz="2000" dirty="0" smtClean="0">
                <a:latin typeface="Times"/>
                <a:cs typeface="Times"/>
              </a:rPr>
              <a:t>And make Thy servants bold; </a:t>
            </a:r>
          </a:p>
          <a:p>
            <a:r>
              <a:rPr lang="en-US" sz="2000" dirty="0" smtClean="0">
                <a:latin typeface="Times"/>
                <a:cs typeface="Times"/>
              </a:rPr>
              <a:t>Convict of sin and work once more As in the days of old.</a:t>
            </a:r>
          </a:p>
          <a:p>
            <a:r>
              <a:rPr lang="en-US" sz="2000" dirty="0" smtClean="0">
                <a:latin typeface="Times"/>
                <a:cs typeface="Times"/>
              </a:rPr>
              <a:t>6. </a:t>
            </a:r>
            <a:r>
              <a:rPr lang="en-US" sz="2000" dirty="0">
                <a:latin typeface="Times"/>
                <a:cs typeface="Times"/>
              </a:rPr>
              <a:t>Revive Thy work, O Lord! </a:t>
            </a:r>
            <a:r>
              <a:rPr lang="en-US" sz="2000" dirty="0" smtClean="0">
                <a:latin typeface="Times"/>
                <a:cs typeface="Times"/>
              </a:rPr>
              <a:t>Give </a:t>
            </a:r>
            <a:r>
              <a:rPr lang="en-US" sz="2000" dirty="0" err="1" smtClean="0">
                <a:latin typeface="Times"/>
                <a:cs typeface="Times"/>
              </a:rPr>
              <a:t>pentecostal</a:t>
            </a:r>
            <a:r>
              <a:rPr lang="en-US" sz="2000" dirty="0" smtClean="0">
                <a:latin typeface="Times"/>
                <a:cs typeface="Times"/>
              </a:rPr>
              <a:t> showers!</a:t>
            </a:r>
          </a:p>
          <a:p>
            <a:r>
              <a:rPr lang="en-US" sz="2000" dirty="0" smtClean="0">
                <a:latin typeface="Times"/>
                <a:cs typeface="Times"/>
              </a:rPr>
              <a:t>Be </a:t>
            </a:r>
            <a:r>
              <a:rPr lang="en-US" sz="2000" dirty="0" err="1" smtClean="0">
                <a:latin typeface="Times"/>
                <a:cs typeface="Times"/>
              </a:rPr>
              <a:t>Thine</a:t>
            </a:r>
            <a:r>
              <a:rPr lang="en-US" sz="2000" dirty="0" smtClean="0">
                <a:latin typeface="Times"/>
                <a:cs typeface="Times"/>
              </a:rPr>
              <a:t> the glory, </a:t>
            </a:r>
            <a:r>
              <a:rPr lang="en-US" sz="2000" dirty="0" err="1" smtClean="0">
                <a:latin typeface="Times"/>
                <a:cs typeface="Times"/>
              </a:rPr>
              <a:t>Thine</a:t>
            </a:r>
            <a:r>
              <a:rPr lang="en-US" sz="2000" dirty="0" smtClean="0">
                <a:latin typeface="Times"/>
                <a:cs typeface="Times"/>
              </a:rPr>
              <a:t> alone! The blessing, Lord, be ours!</a:t>
            </a:r>
          </a:p>
          <a:p>
            <a:r>
              <a:rPr lang="en-US" sz="2000" i="1" dirty="0" smtClean="0">
                <a:latin typeface="Times"/>
                <a:cs typeface="Times"/>
              </a:rPr>
              <a:t>Chorus: Revive Thy work O Lord! While here to Thee we bow!</a:t>
            </a:r>
          </a:p>
          <a:p>
            <a:r>
              <a:rPr lang="en-US" sz="2000" i="1" dirty="0" smtClean="0">
                <a:latin typeface="Times"/>
                <a:cs typeface="Times"/>
              </a:rPr>
              <a:t>Descend, O gracious Lord, descend! Oh come, and bless us now!</a:t>
            </a:r>
            <a:endParaRPr lang="en-US" sz="2000" i="1" dirty="0">
              <a:latin typeface="Times"/>
              <a:cs typeface="Times"/>
            </a:endParaRPr>
          </a:p>
        </p:txBody>
      </p:sp>
    </p:spTree>
    <p:extLst>
      <p:ext uri="{BB962C8B-B14F-4D97-AF65-F5344CB8AC3E}">
        <p14:creationId xmlns:p14="http://schemas.microsoft.com/office/powerpoint/2010/main" xmlns="" val="169550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G_2923.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rot="5400000">
            <a:off x="-1143000" y="1143000"/>
            <a:ext cx="9144000" cy="6858000"/>
          </a:xfrm>
          <a:prstGeom prst="rect">
            <a:avLst/>
          </a:prstGeom>
        </p:spPr>
      </p:pic>
      <p:sp>
        <p:nvSpPr>
          <p:cNvPr id="8" name="TextBox 7"/>
          <p:cNvSpPr txBox="1"/>
          <p:nvPr/>
        </p:nvSpPr>
        <p:spPr>
          <a:xfrm>
            <a:off x="6858000" y="50802"/>
            <a:ext cx="2286000" cy="2554545"/>
          </a:xfrm>
          <a:prstGeom prst="rect">
            <a:avLst/>
          </a:prstGeom>
          <a:noFill/>
        </p:spPr>
        <p:txBody>
          <a:bodyPr wrap="square" rtlCol="0">
            <a:spAutoFit/>
          </a:bodyPr>
          <a:lstStyle/>
          <a:p>
            <a:r>
              <a:rPr lang="en-US" sz="3200" dirty="0" err="1" smtClean="0"/>
              <a:t>Ayila</a:t>
            </a:r>
            <a:r>
              <a:rPr lang="en-US" sz="3200" dirty="0" smtClean="0"/>
              <a:t> Lynn was born 5-10-16. </a:t>
            </a:r>
          </a:p>
          <a:p>
            <a:r>
              <a:rPr lang="en-US" sz="3200" dirty="0" smtClean="0"/>
              <a:t>(8 lbs.11 oz. 19.5 inches).</a:t>
            </a:r>
            <a:endParaRPr lang="en-US" sz="3200" dirty="0"/>
          </a:p>
        </p:txBody>
      </p:sp>
    </p:spTree>
    <p:extLst>
      <p:ext uri="{BB962C8B-B14F-4D97-AF65-F5344CB8AC3E}">
        <p14:creationId xmlns:p14="http://schemas.microsoft.com/office/powerpoint/2010/main" xmlns="" val="4129551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3487" y="1939203"/>
            <a:ext cx="1287283" cy="260848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p>
        </p:txBody>
      </p:sp>
      <p:sp>
        <p:nvSpPr>
          <p:cNvPr id="9" name="TextBox 8"/>
          <p:cNvSpPr txBox="1"/>
          <p:nvPr/>
        </p:nvSpPr>
        <p:spPr>
          <a:xfrm>
            <a:off x="8495391" y="6309814"/>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(1)</a:t>
            </a:r>
            <a:endParaRPr lang="en-US" sz="2800" dirty="0">
              <a:solidFill>
                <a:srgbClr val="0000FF"/>
              </a:solidFill>
              <a:latin typeface="Times"/>
              <a:cs typeface="Times"/>
            </a:endParaRPr>
          </a:p>
        </p:txBody>
      </p:sp>
      <p:sp>
        <p:nvSpPr>
          <p:cNvPr id="13" name="Rectangle 12"/>
          <p:cNvSpPr/>
          <p:nvPr/>
        </p:nvSpPr>
        <p:spPr>
          <a:xfrm>
            <a:off x="-8574" y="-80144"/>
            <a:ext cx="9144000" cy="584776"/>
          </a:xfrm>
          <a:prstGeom prst="rect">
            <a:avLst/>
          </a:prstGeom>
        </p:spPr>
        <p:txBody>
          <a:bodyPr wrap="square">
            <a:spAutoFit/>
          </a:bodyPr>
          <a:lstStyle/>
          <a:p>
            <a:r>
              <a:rPr lang="en-US" sz="3200" b="1" dirty="0" smtClean="0">
                <a:latin typeface="Times"/>
                <a:cs typeface="Times"/>
              </a:rPr>
              <a:t>Pastor Gary Hart	May</a:t>
            </a:r>
            <a:r>
              <a:rPr lang="en-US" sz="3200" b="1" dirty="0">
                <a:latin typeface="Times"/>
                <a:cs typeface="Times"/>
              </a:rPr>
              <a:t> </a:t>
            </a:r>
            <a:r>
              <a:rPr lang="en-US" sz="3200" b="1" dirty="0" smtClean="0">
                <a:latin typeface="Times"/>
                <a:cs typeface="Times"/>
              </a:rPr>
              <a:t>22,2016 </a:t>
            </a:r>
            <a:r>
              <a:rPr lang="en-US" sz="3200" b="1" dirty="0" err="1" smtClean="0">
                <a:solidFill>
                  <a:srgbClr val="0000FF"/>
                </a:solidFill>
                <a:latin typeface="Times"/>
                <a:cs typeface="Times"/>
              </a:rPr>
              <a:t>Text:Neh</a:t>
            </a:r>
            <a:r>
              <a:rPr lang="en-US" sz="3200" b="1" dirty="0" smtClean="0">
                <a:solidFill>
                  <a:srgbClr val="0000FF"/>
                </a:solidFill>
                <a:latin typeface="Times"/>
                <a:cs typeface="Times"/>
              </a:rPr>
              <a:t>. 5:1-13</a:t>
            </a:r>
            <a:endParaRPr lang="en-US" sz="3200" b="1" dirty="0">
              <a:solidFill>
                <a:srgbClr val="0000FF"/>
              </a:solidFill>
              <a:latin typeface="Times"/>
              <a:cs typeface="Times"/>
            </a:endParaRPr>
          </a:p>
        </p:txBody>
      </p:sp>
      <p:sp>
        <p:nvSpPr>
          <p:cNvPr id="6" name="Rectangle 5"/>
          <p:cNvSpPr/>
          <p:nvPr/>
        </p:nvSpPr>
        <p:spPr>
          <a:xfrm>
            <a:off x="8820" y="403852"/>
            <a:ext cx="9086290" cy="584776"/>
          </a:xfrm>
          <a:prstGeom prst="rect">
            <a:avLst/>
          </a:prstGeom>
        </p:spPr>
        <p:txBody>
          <a:bodyPr wrap="square">
            <a:spAutoFit/>
          </a:bodyPr>
          <a:lstStyle/>
          <a:p>
            <a:r>
              <a:rPr lang="en-US" sz="3200" b="1" dirty="0">
                <a:latin typeface="Times"/>
                <a:cs typeface="Times"/>
              </a:rPr>
              <a:t>Sermon Title:</a:t>
            </a:r>
            <a:r>
              <a:rPr lang="en-US" sz="3200" dirty="0">
                <a:latin typeface="Times"/>
                <a:cs typeface="Times"/>
              </a:rPr>
              <a:t> </a:t>
            </a:r>
            <a:r>
              <a:rPr lang="en-US" sz="3200" b="1" dirty="0" smtClean="0">
                <a:solidFill>
                  <a:srgbClr val="FF0000"/>
                </a:solidFill>
                <a:latin typeface="Times"/>
                <a:cs typeface="Times"/>
              </a:rPr>
              <a:t>“Stop</a:t>
            </a:r>
            <a:r>
              <a:rPr lang="en-US" sz="3200" b="1" dirty="0">
                <a:solidFill>
                  <a:srgbClr val="FF0000"/>
                </a:solidFill>
                <a:latin typeface="Times"/>
                <a:cs typeface="Times"/>
              </a:rPr>
              <a:t>! Thief!” </a:t>
            </a:r>
            <a:r>
              <a:rPr lang="en-US" sz="3200" b="1" dirty="0" smtClean="0">
                <a:solidFill>
                  <a:srgbClr val="FF0000"/>
                </a:solidFill>
                <a:latin typeface="Times"/>
                <a:cs typeface="Times"/>
              </a:rPr>
              <a:t> </a:t>
            </a:r>
            <a:endParaRPr lang="en-US" sz="3200" b="1" dirty="0">
              <a:solidFill>
                <a:srgbClr val="FF0000"/>
              </a:solidFill>
              <a:latin typeface="Times"/>
              <a:cs typeface="Times"/>
            </a:endParaRPr>
          </a:p>
        </p:txBody>
      </p:sp>
      <p:sp>
        <p:nvSpPr>
          <p:cNvPr id="10" name="Rectangle 9"/>
          <p:cNvSpPr/>
          <p:nvPr/>
        </p:nvSpPr>
        <p:spPr>
          <a:xfrm>
            <a:off x="48810" y="915677"/>
            <a:ext cx="4728548" cy="4031873"/>
          </a:xfrm>
          <a:prstGeom prst="rect">
            <a:avLst/>
          </a:prstGeom>
        </p:spPr>
        <p:txBody>
          <a:bodyPr wrap="square">
            <a:spAutoFit/>
          </a:bodyPr>
          <a:lstStyle/>
          <a:p>
            <a:r>
              <a:rPr lang="en-US" sz="3200" b="1" dirty="0" smtClean="0">
                <a:latin typeface="Times"/>
                <a:cs typeface="Times"/>
              </a:rPr>
              <a:t>Introduction:</a:t>
            </a:r>
            <a:r>
              <a:rPr lang="en-US" sz="3200" dirty="0">
                <a:latin typeface="Times"/>
                <a:cs typeface="Times"/>
              </a:rPr>
              <a:t> Stop! Thief! </a:t>
            </a:r>
            <a:r>
              <a:rPr lang="en-US" sz="3200" dirty="0" smtClean="0">
                <a:latin typeface="Times"/>
                <a:cs typeface="Times"/>
              </a:rPr>
              <a:t>Do you any experiences with thieves or robbers? I </a:t>
            </a:r>
            <a:r>
              <a:rPr lang="en-US" sz="3200" dirty="0">
                <a:latin typeface="Times"/>
                <a:cs typeface="Times"/>
              </a:rPr>
              <a:t>have had </a:t>
            </a:r>
            <a:r>
              <a:rPr lang="en-US" sz="3200" dirty="0" smtClean="0">
                <a:latin typeface="Times"/>
                <a:cs typeface="Times"/>
              </a:rPr>
              <a:t>3 </a:t>
            </a:r>
            <a:r>
              <a:rPr lang="en-US" sz="3200" dirty="0">
                <a:latin typeface="Times"/>
                <a:cs typeface="Times"/>
              </a:rPr>
              <a:t>experiences of having others steal from me </a:t>
            </a:r>
            <a:r>
              <a:rPr lang="en-US" sz="3200" dirty="0" smtClean="0">
                <a:latin typeface="Times"/>
                <a:cs typeface="Times"/>
              </a:rPr>
              <a:t>(Beijing</a:t>
            </a:r>
            <a:r>
              <a:rPr lang="en-US" sz="3200" dirty="0">
                <a:latin typeface="Times"/>
                <a:cs typeface="Times"/>
              </a:rPr>
              <a:t>, Kansas City, and Grandview). </a:t>
            </a:r>
            <a:r>
              <a:rPr lang="en-US" sz="3200" dirty="0" smtClean="0">
                <a:latin typeface="Times"/>
                <a:cs typeface="Times"/>
              </a:rPr>
              <a:t>All three were reported to the police.</a:t>
            </a:r>
          </a:p>
        </p:txBody>
      </p:sp>
      <p:sp>
        <p:nvSpPr>
          <p:cNvPr id="11" name="Rectangle 10"/>
          <p:cNvSpPr/>
          <p:nvPr/>
        </p:nvSpPr>
        <p:spPr>
          <a:xfrm>
            <a:off x="8820" y="4803481"/>
            <a:ext cx="9144000" cy="2062103"/>
          </a:xfrm>
          <a:prstGeom prst="rect">
            <a:avLst/>
          </a:prstGeom>
        </p:spPr>
        <p:txBody>
          <a:bodyPr wrap="square">
            <a:spAutoFit/>
          </a:bodyPr>
          <a:lstStyle/>
          <a:p>
            <a:r>
              <a:rPr lang="en-US" sz="3200" dirty="0">
                <a:latin typeface="Times"/>
                <a:cs typeface="Times"/>
              </a:rPr>
              <a:t>Nehemiah tells of attacks from outside (ch.4), and attacks from within (ch.5). In the middle of a “great work” (4:19) for a “Great God” (1:5). What would “stop” this great work? </a:t>
            </a:r>
            <a:endParaRPr lang="en-US" sz="3200" dirty="0">
              <a:solidFill>
                <a:srgbClr val="008000"/>
              </a:solidFill>
              <a:latin typeface="Times"/>
              <a:cs typeface="Times"/>
            </a:endParaRPr>
          </a:p>
        </p:txBody>
      </p:sp>
      <p:pic>
        <p:nvPicPr>
          <p:cNvPr id="4" name="Picture 3"/>
          <p:cNvPicPr>
            <a:picLocks noChangeAspect="1"/>
          </p:cNvPicPr>
          <p:nvPr/>
        </p:nvPicPr>
        <p:blipFill>
          <a:blip r:embed="rId2"/>
          <a:stretch>
            <a:fillRect/>
          </a:stretch>
        </p:blipFill>
        <p:spPr>
          <a:xfrm>
            <a:off x="4777358" y="1730081"/>
            <a:ext cx="4400394" cy="3073400"/>
          </a:xfrm>
          <a:prstGeom prst="rect">
            <a:avLst/>
          </a:prstGeom>
        </p:spPr>
      </p:pic>
      <p:pic>
        <p:nvPicPr>
          <p:cNvPr id="12" name="Picture 11"/>
          <p:cNvPicPr>
            <a:picLocks noChangeAspect="1"/>
          </p:cNvPicPr>
          <p:nvPr/>
        </p:nvPicPr>
        <p:blipFill>
          <a:blip r:embed="rId3"/>
          <a:stretch>
            <a:fillRect/>
          </a:stretch>
        </p:blipFill>
        <p:spPr>
          <a:xfrm>
            <a:off x="5320770" y="504632"/>
            <a:ext cx="2070630" cy="1993583"/>
          </a:xfrm>
          <a:prstGeom prst="rect">
            <a:avLst/>
          </a:prstGeom>
        </p:spPr>
      </p:pic>
    </p:spTree>
    <p:extLst>
      <p:ext uri="{BB962C8B-B14F-4D97-AF65-F5344CB8AC3E}">
        <p14:creationId xmlns:p14="http://schemas.microsoft.com/office/powerpoint/2010/main" xmlns="" val="76198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279" y="-80624"/>
            <a:ext cx="6445401" cy="1384995"/>
          </a:xfrm>
          <a:prstGeom prst="rect">
            <a:avLst/>
          </a:prstGeom>
        </p:spPr>
        <p:txBody>
          <a:bodyPr wrap="square">
            <a:spAutoFit/>
          </a:bodyPr>
          <a:lstStyle/>
          <a:p>
            <a:r>
              <a:rPr lang="en-US" sz="2800" b="1" dirty="0">
                <a:latin typeface="Times"/>
                <a:cs typeface="Times"/>
              </a:rPr>
              <a:t>1. Stop to cry out</a:t>
            </a:r>
            <a:r>
              <a:rPr lang="en-US" sz="2800" b="1" dirty="0" smtClean="0">
                <a:latin typeface="Times"/>
                <a:cs typeface="Times"/>
              </a:rPr>
              <a:t>.</a:t>
            </a:r>
            <a:r>
              <a:rPr lang="en-US" sz="2800" dirty="0" smtClean="0">
                <a:latin typeface="Times"/>
                <a:cs typeface="Times"/>
              </a:rPr>
              <a:t>—</a:t>
            </a:r>
            <a:r>
              <a:rPr lang="en-US" sz="2800" dirty="0">
                <a:latin typeface="Times"/>
                <a:cs typeface="Times"/>
              </a:rPr>
              <a:t>The great outcry. “Now the men and their wives raised a great outcry against their fellow Jews.”(5:1)</a:t>
            </a:r>
          </a:p>
        </p:txBody>
      </p:sp>
      <p:sp>
        <p:nvSpPr>
          <p:cNvPr id="16" name="Rectangle 15"/>
          <p:cNvSpPr/>
          <p:nvPr/>
        </p:nvSpPr>
        <p:spPr>
          <a:xfrm>
            <a:off x="-35278" y="5320115"/>
            <a:ext cx="9144000" cy="461665"/>
          </a:xfrm>
          <a:prstGeom prst="rect">
            <a:avLst/>
          </a:prstGeom>
        </p:spPr>
        <p:txBody>
          <a:bodyPr wrap="square">
            <a:spAutoFit/>
          </a:bodyPr>
          <a:lstStyle/>
          <a:p>
            <a:endParaRPr lang="en-US" sz="2400" dirty="0">
              <a:latin typeface="Times"/>
              <a:cs typeface="Times"/>
            </a:endParaRPr>
          </a:p>
        </p:txBody>
      </p:sp>
      <p:sp>
        <p:nvSpPr>
          <p:cNvPr id="7" name="Rectangle 6"/>
          <p:cNvSpPr/>
          <p:nvPr/>
        </p:nvSpPr>
        <p:spPr>
          <a:xfrm>
            <a:off x="-20158" y="1153303"/>
            <a:ext cx="9144000" cy="1200328"/>
          </a:xfrm>
          <a:prstGeom prst="rect">
            <a:avLst/>
          </a:prstGeom>
        </p:spPr>
        <p:txBody>
          <a:bodyPr wrap="square">
            <a:spAutoFit/>
          </a:bodyPr>
          <a:lstStyle/>
          <a:p>
            <a:r>
              <a:rPr lang="en-US" sz="2400" b="1" dirty="0" smtClean="0">
                <a:latin typeface="Times"/>
                <a:cs typeface="Times"/>
              </a:rPr>
              <a:t>A</a:t>
            </a:r>
            <a:r>
              <a:rPr lang="en-US" sz="2400" b="1" dirty="0">
                <a:latin typeface="Times"/>
                <a:cs typeface="Times"/>
              </a:rPr>
              <a:t>. We must get grain.</a:t>
            </a:r>
            <a:r>
              <a:rPr lang="en-US" sz="2400" dirty="0">
                <a:latin typeface="Times"/>
                <a:cs typeface="Times"/>
              </a:rPr>
              <a:t> Some were saying, “We and our sons and daughters are numerous; in order for us to eat and stay alive, we must get grain.” (5:2)</a:t>
            </a:r>
          </a:p>
        </p:txBody>
      </p:sp>
      <p:sp>
        <p:nvSpPr>
          <p:cNvPr id="12" name="Rectangle 11"/>
          <p:cNvSpPr/>
          <p:nvPr/>
        </p:nvSpPr>
        <p:spPr>
          <a:xfrm>
            <a:off x="-35278" y="2266538"/>
            <a:ext cx="9144000" cy="1200328"/>
          </a:xfrm>
          <a:prstGeom prst="rect">
            <a:avLst/>
          </a:prstGeom>
        </p:spPr>
        <p:txBody>
          <a:bodyPr wrap="square">
            <a:spAutoFit/>
          </a:bodyPr>
          <a:lstStyle/>
          <a:p>
            <a:r>
              <a:rPr lang="en-US" sz="2400" b="1" dirty="0" smtClean="0">
                <a:latin typeface="Times"/>
                <a:cs typeface="Times"/>
              </a:rPr>
              <a:t>B</a:t>
            </a:r>
            <a:r>
              <a:rPr lang="en-US" sz="2400" b="1" dirty="0">
                <a:latin typeface="Times"/>
                <a:cs typeface="Times"/>
              </a:rPr>
              <a:t>. We must mortgage our property.</a:t>
            </a:r>
            <a:r>
              <a:rPr lang="en-US" sz="2400" dirty="0">
                <a:latin typeface="Times"/>
                <a:cs typeface="Times"/>
              </a:rPr>
              <a:t> Others were saying, “We are mortgaging our fields, our vineyards and our homes to get grain during the famine.” (5:3). </a:t>
            </a:r>
          </a:p>
        </p:txBody>
      </p:sp>
      <p:sp>
        <p:nvSpPr>
          <p:cNvPr id="13" name="TextBox 12"/>
          <p:cNvSpPr txBox="1"/>
          <p:nvPr/>
        </p:nvSpPr>
        <p:spPr>
          <a:xfrm>
            <a:off x="8557813" y="6367060"/>
            <a:ext cx="1101818" cy="461665"/>
          </a:xfrm>
          <a:prstGeom prst="rect">
            <a:avLst/>
          </a:prstGeom>
          <a:noFill/>
        </p:spPr>
        <p:txBody>
          <a:bodyPr wrap="square" rtlCol="0">
            <a:spAutoFit/>
          </a:bodyPr>
          <a:lstStyle/>
          <a:p>
            <a:r>
              <a:rPr lang="en-US" altLang="zh-CN" sz="2400" dirty="0" smtClean="0">
                <a:solidFill>
                  <a:srgbClr val="FFFF00"/>
                </a:solidFill>
                <a:latin typeface="Times"/>
                <a:cs typeface="Times"/>
              </a:rPr>
              <a:t>(2)</a:t>
            </a:r>
            <a:endParaRPr lang="en-US" sz="2400" dirty="0">
              <a:solidFill>
                <a:srgbClr val="FFFF00"/>
              </a:solidFill>
              <a:latin typeface="Times"/>
              <a:cs typeface="Times"/>
            </a:endParaRPr>
          </a:p>
        </p:txBody>
      </p:sp>
      <p:sp>
        <p:nvSpPr>
          <p:cNvPr id="9" name="Rectangle 8"/>
          <p:cNvSpPr/>
          <p:nvPr/>
        </p:nvSpPr>
        <p:spPr>
          <a:xfrm>
            <a:off x="0" y="3405539"/>
            <a:ext cx="9144000" cy="830997"/>
          </a:xfrm>
          <a:prstGeom prst="rect">
            <a:avLst/>
          </a:prstGeom>
        </p:spPr>
        <p:txBody>
          <a:bodyPr wrap="square">
            <a:spAutoFit/>
          </a:bodyPr>
          <a:lstStyle/>
          <a:p>
            <a:r>
              <a:rPr lang="en-US" sz="2400" b="1" dirty="0" smtClean="0">
                <a:latin typeface="Times"/>
                <a:cs typeface="Times"/>
              </a:rPr>
              <a:t>C</a:t>
            </a:r>
            <a:r>
              <a:rPr lang="en-US" sz="2400" b="1" dirty="0">
                <a:latin typeface="Times"/>
                <a:cs typeface="Times"/>
              </a:rPr>
              <a:t>. We must borrow money.</a:t>
            </a:r>
            <a:r>
              <a:rPr lang="en-US" sz="2400" dirty="0">
                <a:latin typeface="Times"/>
                <a:cs typeface="Times"/>
              </a:rPr>
              <a:t> Still others were saying, “We have had to borrow money to pay the king’s tax on our fields and vineyards. (5:4)</a:t>
            </a:r>
          </a:p>
        </p:txBody>
      </p:sp>
      <p:sp>
        <p:nvSpPr>
          <p:cNvPr id="10" name="Rectangle 9"/>
          <p:cNvSpPr/>
          <p:nvPr/>
        </p:nvSpPr>
        <p:spPr>
          <a:xfrm>
            <a:off x="-35278" y="4236536"/>
            <a:ext cx="9144000" cy="1569660"/>
          </a:xfrm>
          <a:prstGeom prst="rect">
            <a:avLst/>
          </a:prstGeom>
        </p:spPr>
        <p:txBody>
          <a:bodyPr wrap="square">
            <a:spAutoFit/>
          </a:bodyPr>
          <a:lstStyle/>
          <a:p>
            <a:r>
              <a:rPr lang="en-US" sz="2400" b="1" dirty="0" smtClean="0">
                <a:latin typeface="Times"/>
                <a:cs typeface="Times"/>
              </a:rPr>
              <a:t>D</a:t>
            </a:r>
            <a:r>
              <a:rPr lang="en-US" sz="2400" b="1" dirty="0">
                <a:latin typeface="Times"/>
                <a:cs typeface="Times"/>
              </a:rPr>
              <a:t>. We must subject our children to slavery.</a:t>
            </a:r>
            <a:r>
              <a:rPr lang="en-US" sz="2400" dirty="0">
                <a:latin typeface="Times"/>
                <a:cs typeface="Times"/>
              </a:rPr>
              <a:t> </a:t>
            </a:r>
            <a:r>
              <a:rPr lang="en-US" sz="2400" b="1" dirty="0">
                <a:latin typeface="Times"/>
                <a:cs typeface="Times"/>
              </a:rPr>
              <a:t> </a:t>
            </a:r>
            <a:r>
              <a:rPr lang="en-US" sz="2400" dirty="0">
                <a:latin typeface="Times"/>
                <a:cs typeface="Times"/>
              </a:rPr>
              <a:t>Although we are of the same flesh and blood as our fellow Jews and though our children are as good as theirs, yet we have to subject our sons and daughters to slavery. (5:5a)</a:t>
            </a:r>
            <a:r>
              <a:rPr lang="en-US" sz="2400" dirty="0" smtClean="0">
                <a:latin typeface="Times"/>
                <a:cs typeface="Times"/>
              </a:rPr>
              <a:t>. </a:t>
            </a:r>
            <a:endParaRPr lang="en-US" sz="2400" dirty="0">
              <a:latin typeface="Times"/>
              <a:cs typeface="Times"/>
            </a:endParaRPr>
          </a:p>
        </p:txBody>
      </p:sp>
      <p:sp>
        <p:nvSpPr>
          <p:cNvPr id="11" name="Rectangle 10"/>
          <p:cNvSpPr/>
          <p:nvPr/>
        </p:nvSpPr>
        <p:spPr>
          <a:xfrm>
            <a:off x="0" y="5677002"/>
            <a:ext cx="9144000" cy="1200328"/>
          </a:xfrm>
          <a:prstGeom prst="rect">
            <a:avLst/>
          </a:prstGeom>
        </p:spPr>
        <p:txBody>
          <a:bodyPr wrap="square">
            <a:spAutoFit/>
          </a:bodyPr>
          <a:lstStyle/>
          <a:p>
            <a:r>
              <a:rPr lang="en-US" sz="2400" b="1" dirty="0" smtClean="0">
                <a:latin typeface="Times"/>
                <a:cs typeface="Times"/>
              </a:rPr>
              <a:t>E</a:t>
            </a:r>
            <a:r>
              <a:rPr lang="en-US" sz="2400" b="1" dirty="0">
                <a:latin typeface="Times"/>
                <a:cs typeface="Times"/>
              </a:rPr>
              <a:t>. We are powerless. </a:t>
            </a:r>
            <a:r>
              <a:rPr lang="en-US" sz="2400" dirty="0">
                <a:latin typeface="Times"/>
                <a:cs typeface="Times"/>
              </a:rPr>
              <a:t>Some of our daughters have already been enslaved, but we are powerless, because our fields and our vineyards belong to others.” (5:5b)</a:t>
            </a:r>
          </a:p>
        </p:txBody>
      </p:sp>
      <p:sp>
        <p:nvSpPr>
          <p:cNvPr id="14" name="TextBox 13"/>
          <p:cNvSpPr txBox="1"/>
          <p:nvPr/>
        </p:nvSpPr>
        <p:spPr>
          <a:xfrm>
            <a:off x="8495391" y="6309814"/>
            <a:ext cx="1101818" cy="461665"/>
          </a:xfrm>
          <a:prstGeom prst="rect">
            <a:avLst/>
          </a:prstGeom>
          <a:noFill/>
        </p:spPr>
        <p:txBody>
          <a:bodyPr wrap="square" rtlCol="0">
            <a:spAutoFit/>
          </a:bodyPr>
          <a:lstStyle/>
          <a:p>
            <a:r>
              <a:rPr lang="en-US" altLang="zh-CN" sz="2400" dirty="0" smtClean="0">
                <a:solidFill>
                  <a:srgbClr val="0000FF"/>
                </a:solidFill>
                <a:latin typeface="Times"/>
                <a:cs typeface="Times"/>
              </a:rPr>
              <a:t>(2)</a:t>
            </a:r>
            <a:endParaRPr lang="en-US" sz="2400" dirty="0">
              <a:solidFill>
                <a:srgbClr val="0000FF"/>
              </a:solidFill>
              <a:latin typeface="Times"/>
              <a:cs typeface="Times"/>
            </a:endParaRPr>
          </a:p>
        </p:txBody>
      </p:sp>
      <p:pic>
        <p:nvPicPr>
          <p:cNvPr id="2" name="Picture 1"/>
          <p:cNvPicPr>
            <a:picLocks noChangeAspect="1"/>
          </p:cNvPicPr>
          <p:nvPr/>
        </p:nvPicPr>
        <p:blipFill>
          <a:blip r:embed="rId2"/>
          <a:stretch>
            <a:fillRect/>
          </a:stretch>
        </p:blipFill>
        <p:spPr>
          <a:xfrm>
            <a:off x="7176113" y="0"/>
            <a:ext cx="3377025" cy="1253288"/>
          </a:xfrm>
          <a:prstGeom prst="rect">
            <a:avLst/>
          </a:prstGeom>
        </p:spPr>
      </p:pic>
    </p:spTree>
    <p:extLst>
      <p:ext uri="{BB962C8B-B14F-4D97-AF65-F5344CB8AC3E}">
        <p14:creationId xmlns:p14="http://schemas.microsoft.com/office/powerpoint/2010/main" xmlns="" val="58265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278" y="-1"/>
            <a:ext cx="6526031" cy="1569660"/>
          </a:xfrm>
          <a:prstGeom prst="rect">
            <a:avLst/>
          </a:prstGeom>
        </p:spPr>
        <p:txBody>
          <a:bodyPr wrap="square">
            <a:spAutoFit/>
          </a:bodyPr>
          <a:lstStyle/>
          <a:p>
            <a:r>
              <a:rPr lang="en-US" sz="3200" b="1" dirty="0">
                <a:latin typeface="Times"/>
                <a:cs typeface="Times"/>
              </a:rPr>
              <a:t>2. Stop to listen.</a:t>
            </a:r>
            <a:r>
              <a:rPr lang="en-US" sz="3200" dirty="0">
                <a:latin typeface="Times"/>
                <a:cs typeface="Times"/>
              </a:rPr>
              <a:t> –The great response. </a:t>
            </a:r>
          </a:p>
          <a:p>
            <a:r>
              <a:rPr lang="en-US" sz="3200" b="1" dirty="0">
                <a:latin typeface="Times"/>
                <a:cs typeface="Times"/>
              </a:rPr>
              <a:t>A. Be a good listener.</a:t>
            </a:r>
            <a:r>
              <a:rPr lang="en-US" sz="3200" dirty="0">
                <a:latin typeface="Times"/>
                <a:cs typeface="Times"/>
              </a:rPr>
              <a:t> “When I heard their outcry and these charges” (5:6a).</a:t>
            </a:r>
          </a:p>
        </p:txBody>
      </p:sp>
      <p:sp>
        <p:nvSpPr>
          <p:cNvPr id="16" name="Rectangle 15"/>
          <p:cNvSpPr/>
          <p:nvPr/>
        </p:nvSpPr>
        <p:spPr>
          <a:xfrm>
            <a:off x="-35278" y="5320115"/>
            <a:ext cx="9144000" cy="523220"/>
          </a:xfrm>
          <a:prstGeom prst="rect">
            <a:avLst/>
          </a:prstGeom>
        </p:spPr>
        <p:txBody>
          <a:bodyPr wrap="square">
            <a:spAutoFit/>
          </a:bodyPr>
          <a:lstStyle/>
          <a:p>
            <a:endParaRPr lang="en-US" sz="2800" dirty="0">
              <a:latin typeface="Times"/>
              <a:cs typeface="Times"/>
            </a:endParaRPr>
          </a:p>
        </p:txBody>
      </p:sp>
      <p:sp>
        <p:nvSpPr>
          <p:cNvPr id="13" name="TextBox 12"/>
          <p:cNvSpPr txBox="1"/>
          <p:nvPr/>
        </p:nvSpPr>
        <p:spPr>
          <a:xfrm>
            <a:off x="8557813" y="6367060"/>
            <a:ext cx="1101818" cy="523220"/>
          </a:xfrm>
          <a:prstGeom prst="rect">
            <a:avLst/>
          </a:prstGeom>
          <a:noFill/>
        </p:spPr>
        <p:txBody>
          <a:bodyPr wrap="square" rtlCol="0">
            <a:spAutoFit/>
          </a:bodyPr>
          <a:lstStyle/>
          <a:p>
            <a:r>
              <a:rPr lang="en-US" altLang="zh-CN" sz="2800" dirty="0" smtClean="0">
                <a:solidFill>
                  <a:srgbClr val="FFFF00"/>
                </a:solidFill>
                <a:latin typeface="Times"/>
                <a:cs typeface="Times"/>
              </a:rPr>
              <a:t>(2)</a:t>
            </a:r>
            <a:endParaRPr lang="en-US" sz="2800" dirty="0">
              <a:solidFill>
                <a:srgbClr val="FFFF00"/>
              </a:solidFill>
              <a:latin typeface="Times"/>
              <a:cs typeface="Times"/>
            </a:endParaRPr>
          </a:p>
        </p:txBody>
      </p:sp>
      <p:sp>
        <p:nvSpPr>
          <p:cNvPr id="11" name="TextBox 10"/>
          <p:cNvSpPr txBox="1"/>
          <p:nvPr/>
        </p:nvSpPr>
        <p:spPr>
          <a:xfrm>
            <a:off x="8538618" y="634670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(3)</a:t>
            </a:r>
            <a:endParaRPr lang="en-US" sz="2800" dirty="0">
              <a:solidFill>
                <a:srgbClr val="0000FF"/>
              </a:solidFill>
              <a:latin typeface="Times"/>
              <a:cs typeface="Times"/>
            </a:endParaRPr>
          </a:p>
        </p:txBody>
      </p:sp>
      <p:sp>
        <p:nvSpPr>
          <p:cNvPr id="9" name="Rectangle 8"/>
          <p:cNvSpPr/>
          <p:nvPr/>
        </p:nvSpPr>
        <p:spPr>
          <a:xfrm>
            <a:off x="0" y="1496767"/>
            <a:ext cx="6465557" cy="1077218"/>
          </a:xfrm>
          <a:prstGeom prst="rect">
            <a:avLst/>
          </a:prstGeom>
        </p:spPr>
        <p:txBody>
          <a:bodyPr wrap="square">
            <a:spAutoFit/>
          </a:bodyPr>
          <a:lstStyle/>
          <a:p>
            <a:r>
              <a:rPr lang="en-US" sz="3200" b="1" dirty="0" smtClean="0">
                <a:latin typeface="Times"/>
                <a:cs typeface="Times"/>
              </a:rPr>
              <a:t>B</a:t>
            </a:r>
            <a:r>
              <a:rPr lang="en-US" sz="3200" b="1" dirty="0">
                <a:latin typeface="Times"/>
                <a:cs typeface="Times"/>
              </a:rPr>
              <a:t>. Have righteous indignation. </a:t>
            </a:r>
            <a:r>
              <a:rPr lang="en-US" sz="3200" dirty="0">
                <a:latin typeface="Times"/>
                <a:cs typeface="Times"/>
              </a:rPr>
              <a:t>“I was very angry” (5:6b).</a:t>
            </a:r>
          </a:p>
        </p:txBody>
      </p:sp>
      <p:sp>
        <p:nvSpPr>
          <p:cNvPr id="10" name="Rectangle 9"/>
          <p:cNvSpPr/>
          <p:nvPr/>
        </p:nvSpPr>
        <p:spPr>
          <a:xfrm>
            <a:off x="-35278" y="2586221"/>
            <a:ext cx="5911251" cy="1569660"/>
          </a:xfrm>
          <a:prstGeom prst="rect">
            <a:avLst/>
          </a:prstGeom>
        </p:spPr>
        <p:txBody>
          <a:bodyPr wrap="square">
            <a:spAutoFit/>
          </a:bodyPr>
          <a:lstStyle/>
          <a:p>
            <a:r>
              <a:rPr lang="en-US" sz="3200" b="1" dirty="0" smtClean="0">
                <a:latin typeface="Times"/>
                <a:cs typeface="Times"/>
              </a:rPr>
              <a:t>C</a:t>
            </a:r>
            <a:r>
              <a:rPr lang="en-US" sz="3200" b="1" dirty="0">
                <a:latin typeface="Times"/>
                <a:cs typeface="Times"/>
              </a:rPr>
              <a:t>. Have right thinking. </a:t>
            </a:r>
            <a:r>
              <a:rPr lang="en-US" sz="3200" dirty="0">
                <a:latin typeface="Times"/>
                <a:cs typeface="Times"/>
              </a:rPr>
              <a:t>“I pondered them in my mind” (5:7a).</a:t>
            </a:r>
          </a:p>
        </p:txBody>
      </p:sp>
      <p:sp>
        <p:nvSpPr>
          <p:cNvPr id="12" name="Rectangle 11"/>
          <p:cNvSpPr/>
          <p:nvPr/>
        </p:nvSpPr>
        <p:spPr>
          <a:xfrm>
            <a:off x="847" y="4242987"/>
            <a:ext cx="5911251" cy="2554545"/>
          </a:xfrm>
          <a:prstGeom prst="rect">
            <a:avLst/>
          </a:prstGeom>
        </p:spPr>
        <p:txBody>
          <a:bodyPr wrap="square">
            <a:spAutoFit/>
          </a:bodyPr>
          <a:lstStyle/>
          <a:p>
            <a:r>
              <a:rPr lang="en-US" sz="3200" b="1" dirty="0" smtClean="0">
                <a:latin typeface="Times"/>
                <a:cs typeface="Times"/>
              </a:rPr>
              <a:t>D</a:t>
            </a:r>
            <a:r>
              <a:rPr lang="en-US" sz="3200" b="1" dirty="0">
                <a:latin typeface="Times"/>
                <a:cs typeface="Times"/>
              </a:rPr>
              <a:t>. Make a bold accusation. </a:t>
            </a:r>
            <a:r>
              <a:rPr lang="en-US" sz="3200" dirty="0">
                <a:latin typeface="Times"/>
                <a:cs typeface="Times"/>
              </a:rPr>
              <a:t>And then accused the nobles and officials. I told them, “You are charging your own people interest!” (5:7b)</a:t>
            </a:r>
          </a:p>
        </p:txBody>
      </p:sp>
      <p:pic>
        <p:nvPicPr>
          <p:cNvPr id="2" name="Picture 1"/>
          <p:cNvPicPr>
            <a:picLocks noChangeAspect="1"/>
          </p:cNvPicPr>
          <p:nvPr/>
        </p:nvPicPr>
        <p:blipFill>
          <a:blip r:embed="rId2"/>
          <a:stretch>
            <a:fillRect/>
          </a:stretch>
        </p:blipFill>
        <p:spPr>
          <a:xfrm>
            <a:off x="6356401" y="-278191"/>
            <a:ext cx="2812795" cy="3695700"/>
          </a:xfrm>
          <a:prstGeom prst="rect">
            <a:avLst/>
          </a:prstGeom>
        </p:spPr>
      </p:pic>
      <p:pic>
        <p:nvPicPr>
          <p:cNvPr id="3" name="Picture 2"/>
          <p:cNvPicPr>
            <a:picLocks noChangeAspect="1"/>
          </p:cNvPicPr>
          <p:nvPr/>
        </p:nvPicPr>
        <p:blipFill>
          <a:blip r:embed="rId3"/>
          <a:stretch>
            <a:fillRect/>
          </a:stretch>
        </p:blipFill>
        <p:spPr>
          <a:xfrm>
            <a:off x="5912098" y="3407661"/>
            <a:ext cx="3257098" cy="2743200"/>
          </a:xfrm>
          <a:prstGeom prst="rect">
            <a:avLst/>
          </a:prstGeom>
        </p:spPr>
      </p:pic>
    </p:spTree>
    <p:extLst>
      <p:ext uri="{BB962C8B-B14F-4D97-AF65-F5344CB8AC3E}">
        <p14:creationId xmlns:p14="http://schemas.microsoft.com/office/powerpoint/2010/main" xmlns="" val="287262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278" y="20156"/>
            <a:ext cx="9144000" cy="954107"/>
          </a:xfrm>
          <a:prstGeom prst="rect">
            <a:avLst/>
          </a:prstGeom>
        </p:spPr>
        <p:txBody>
          <a:bodyPr wrap="square">
            <a:spAutoFit/>
          </a:bodyPr>
          <a:lstStyle/>
          <a:p>
            <a:r>
              <a:rPr lang="en-US" sz="2800" b="1" dirty="0">
                <a:latin typeface="Times"/>
                <a:cs typeface="Times"/>
              </a:rPr>
              <a:t>3. Stop to deal with the problem.</a:t>
            </a:r>
            <a:r>
              <a:rPr lang="en-US" sz="2800" dirty="0">
                <a:latin typeface="Times"/>
                <a:cs typeface="Times"/>
              </a:rPr>
              <a:t> –The great meeting. So I called together a large meeting to deal with them (5:7c)</a:t>
            </a:r>
            <a:r>
              <a:rPr lang="en-US" sz="2800" dirty="0" smtClean="0">
                <a:latin typeface="Times"/>
                <a:cs typeface="Times"/>
              </a:rPr>
              <a:t>.</a:t>
            </a:r>
            <a:endParaRPr lang="en-US" sz="2800" dirty="0">
              <a:latin typeface="Times"/>
              <a:cs typeface="Times"/>
            </a:endParaRPr>
          </a:p>
        </p:txBody>
      </p:sp>
      <p:sp>
        <p:nvSpPr>
          <p:cNvPr id="16" name="Rectangle 15"/>
          <p:cNvSpPr/>
          <p:nvPr/>
        </p:nvSpPr>
        <p:spPr>
          <a:xfrm>
            <a:off x="-35278" y="5320115"/>
            <a:ext cx="9144000" cy="523220"/>
          </a:xfrm>
          <a:prstGeom prst="rect">
            <a:avLst/>
          </a:prstGeom>
        </p:spPr>
        <p:txBody>
          <a:bodyPr wrap="square">
            <a:spAutoFit/>
          </a:bodyPr>
          <a:lstStyle/>
          <a:p>
            <a:endParaRPr lang="en-US" sz="2800" dirty="0">
              <a:latin typeface="Times"/>
              <a:cs typeface="Times"/>
            </a:endParaRPr>
          </a:p>
        </p:txBody>
      </p:sp>
      <p:sp>
        <p:nvSpPr>
          <p:cNvPr id="13" name="TextBox 12"/>
          <p:cNvSpPr txBox="1"/>
          <p:nvPr/>
        </p:nvSpPr>
        <p:spPr>
          <a:xfrm>
            <a:off x="8557813" y="6367060"/>
            <a:ext cx="1101818" cy="523220"/>
          </a:xfrm>
          <a:prstGeom prst="rect">
            <a:avLst/>
          </a:prstGeom>
          <a:noFill/>
        </p:spPr>
        <p:txBody>
          <a:bodyPr wrap="square" rtlCol="0">
            <a:spAutoFit/>
          </a:bodyPr>
          <a:lstStyle/>
          <a:p>
            <a:r>
              <a:rPr lang="en-US" altLang="zh-CN" sz="2800" dirty="0" smtClean="0">
                <a:solidFill>
                  <a:srgbClr val="FFFF00"/>
                </a:solidFill>
                <a:latin typeface="Times"/>
                <a:cs typeface="Times"/>
              </a:rPr>
              <a:t>(2)</a:t>
            </a:r>
            <a:endParaRPr lang="en-US" sz="2800" dirty="0">
              <a:solidFill>
                <a:srgbClr val="FFFF00"/>
              </a:solidFill>
              <a:latin typeface="Times"/>
              <a:cs typeface="Times"/>
            </a:endParaRPr>
          </a:p>
        </p:txBody>
      </p:sp>
      <p:sp>
        <p:nvSpPr>
          <p:cNvPr id="11" name="TextBox 10"/>
          <p:cNvSpPr txBox="1"/>
          <p:nvPr/>
        </p:nvSpPr>
        <p:spPr>
          <a:xfrm>
            <a:off x="8639408" y="634670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(4)</a:t>
            </a:r>
            <a:endParaRPr lang="en-US" sz="2800" dirty="0">
              <a:solidFill>
                <a:srgbClr val="0000FF"/>
              </a:solidFill>
              <a:latin typeface="Times"/>
              <a:cs typeface="Times"/>
            </a:endParaRPr>
          </a:p>
        </p:txBody>
      </p:sp>
      <p:sp>
        <p:nvSpPr>
          <p:cNvPr id="9" name="Rectangle 8"/>
          <p:cNvSpPr/>
          <p:nvPr/>
        </p:nvSpPr>
        <p:spPr>
          <a:xfrm>
            <a:off x="847" y="3373408"/>
            <a:ext cx="4191938" cy="1815882"/>
          </a:xfrm>
          <a:prstGeom prst="rect">
            <a:avLst/>
          </a:prstGeom>
        </p:spPr>
        <p:txBody>
          <a:bodyPr wrap="square">
            <a:spAutoFit/>
          </a:bodyPr>
          <a:lstStyle/>
          <a:p>
            <a:r>
              <a:rPr lang="en-US" sz="2800" b="1" dirty="0" smtClean="0">
                <a:latin typeface="Times"/>
                <a:cs typeface="Times"/>
              </a:rPr>
              <a:t>B</a:t>
            </a:r>
            <a:r>
              <a:rPr lang="en-US" sz="2800" b="1" dirty="0">
                <a:latin typeface="Times"/>
                <a:cs typeface="Times"/>
              </a:rPr>
              <a:t>. Silence the oppressors.</a:t>
            </a:r>
            <a:r>
              <a:rPr lang="en-US" sz="2800" dirty="0">
                <a:latin typeface="Times"/>
                <a:cs typeface="Times"/>
              </a:rPr>
              <a:t> They kept quiet, because they could find nothing to say. (5:8b)</a:t>
            </a:r>
          </a:p>
        </p:txBody>
      </p:sp>
      <p:sp>
        <p:nvSpPr>
          <p:cNvPr id="10" name="Rectangle 9"/>
          <p:cNvSpPr/>
          <p:nvPr/>
        </p:nvSpPr>
        <p:spPr>
          <a:xfrm>
            <a:off x="-35278" y="5110672"/>
            <a:ext cx="9144000" cy="954107"/>
          </a:xfrm>
          <a:prstGeom prst="rect">
            <a:avLst/>
          </a:prstGeom>
        </p:spPr>
        <p:txBody>
          <a:bodyPr wrap="square">
            <a:spAutoFit/>
          </a:bodyPr>
          <a:lstStyle/>
          <a:p>
            <a:r>
              <a:rPr lang="en-US" sz="2800" b="1" dirty="0" smtClean="0">
                <a:latin typeface="Times"/>
                <a:cs typeface="Times"/>
              </a:rPr>
              <a:t>C</a:t>
            </a:r>
            <a:r>
              <a:rPr lang="en-US" sz="2800" b="1" dirty="0">
                <a:latin typeface="Times"/>
                <a:cs typeface="Times"/>
              </a:rPr>
              <a:t>. Rebuke the oppressors.</a:t>
            </a:r>
            <a:r>
              <a:rPr lang="en-US" sz="2800" dirty="0">
                <a:latin typeface="Times"/>
                <a:cs typeface="Times"/>
              </a:rPr>
              <a:t> And So I continued, “What you are doing is not right. (5:9a)</a:t>
            </a:r>
          </a:p>
        </p:txBody>
      </p:sp>
      <p:sp>
        <p:nvSpPr>
          <p:cNvPr id="12" name="Rectangle 11"/>
          <p:cNvSpPr/>
          <p:nvPr/>
        </p:nvSpPr>
        <p:spPr>
          <a:xfrm>
            <a:off x="-35278" y="5898223"/>
            <a:ext cx="9144000" cy="954107"/>
          </a:xfrm>
          <a:prstGeom prst="rect">
            <a:avLst/>
          </a:prstGeom>
        </p:spPr>
        <p:txBody>
          <a:bodyPr wrap="square">
            <a:spAutoFit/>
          </a:bodyPr>
          <a:lstStyle/>
          <a:p>
            <a:r>
              <a:rPr lang="en-US" sz="2800" b="1" dirty="0" smtClean="0">
                <a:latin typeface="Times"/>
                <a:cs typeface="Times"/>
              </a:rPr>
              <a:t>D</a:t>
            </a:r>
            <a:r>
              <a:rPr lang="en-US" sz="2800" b="1" dirty="0">
                <a:latin typeface="Times"/>
                <a:cs typeface="Times"/>
              </a:rPr>
              <a:t>. Correct the oppressors.</a:t>
            </a:r>
            <a:r>
              <a:rPr lang="en-US" sz="2800" dirty="0">
                <a:latin typeface="Times"/>
                <a:cs typeface="Times"/>
              </a:rPr>
              <a:t> Shouldn’t you walk in the fear of our God to avoid the reproach of our Gentile enemies</a:t>
            </a:r>
            <a:r>
              <a:rPr lang="en-US" sz="2800" dirty="0" smtClean="0">
                <a:latin typeface="Times"/>
                <a:cs typeface="Times"/>
              </a:rPr>
              <a:t>?(</a:t>
            </a:r>
            <a:r>
              <a:rPr lang="en-US" sz="2800" dirty="0">
                <a:latin typeface="Times"/>
                <a:cs typeface="Times"/>
              </a:rPr>
              <a:t>5:9b) </a:t>
            </a:r>
          </a:p>
        </p:txBody>
      </p:sp>
      <p:sp>
        <p:nvSpPr>
          <p:cNvPr id="14" name="Rectangle 13"/>
          <p:cNvSpPr/>
          <p:nvPr/>
        </p:nvSpPr>
        <p:spPr>
          <a:xfrm>
            <a:off x="-35278" y="865242"/>
            <a:ext cx="5417362" cy="2677656"/>
          </a:xfrm>
          <a:prstGeom prst="rect">
            <a:avLst/>
          </a:prstGeom>
        </p:spPr>
        <p:txBody>
          <a:bodyPr wrap="square">
            <a:spAutoFit/>
          </a:bodyPr>
          <a:lstStyle/>
          <a:p>
            <a:r>
              <a:rPr lang="en-US" sz="2800" b="1" dirty="0">
                <a:latin typeface="Times"/>
                <a:cs typeface="Times"/>
              </a:rPr>
              <a:t>A. Redeem others.</a:t>
            </a:r>
            <a:r>
              <a:rPr lang="en-US" sz="2800" dirty="0">
                <a:latin typeface="Times"/>
                <a:cs typeface="Times"/>
              </a:rPr>
              <a:t> And said: “As far as possible, we have bought back our fellow Jews who were sold to the Gentiles. Now you are selling your own people, only for them to be sold back to us!” (5:8a)</a:t>
            </a:r>
          </a:p>
        </p:txBody>
      </p:sp>
      <p:pic>
        <p:nvPicPr>
          <p:cNvPr id="2" name="Picture 1"/>
          <p:cNvPicPr>
            <a:picLocks noChangeAspect="1"/>
          </p:cNvPicPr>
          <p:nvPr/>
        </p:nvPicPr>
        <p:blipFill>
          <a:blip r:embed="rId2"/>
          <a:stretch>
            <a:fillRect/>
          </a:stretch>
        </p:blipFill>
        <p:spPr>
          <a:xfrm>
            <a:off x="5382084" y="2451619"/>
            <a:ext cx="3787112" cy="2737671"/>
          </a:xfrm>
          <a:prstGeom prst="rect">
            <a:avLst/>
          </a:prstGeom>
        </p:spPr>
      </p:pic>
      <p:pic>
        <p:nvPicPr>
          <p:cNvPr id="3" name="Picture 2"/>
          <p:cNvPicPr>
            <a:picLocks noChangeAspect="1"/>
          </p:cNvPicPr>
          <p:nvPr/>
        </p:nvPicPr>
        <p:blipFill>
          <a:blip r:embed="rId3"/>
          <a:stretch>
            <a:fillRect/>
          </a:stretch>
        </p:blipFill>
        <p:spPr>
          <a:xfrm>
            <a:off x="5382084" y="923712"/>
            <a:ext cx="3787112" cy="2511020"/>
          </a:xfrm>
          <a:prstGeom prst="rect">
            <a:avLst/>
          </a:prstGeom>
        </p:spPr>
      </p:pic>
    </p:spTree>
    <p:extLst>
      <p:ext uri="{BB962C8B-B14F-4D97-AF65-F5344CB8AC3E}">
        <p14:creationId xmlns:p14="http://schemas.microsoft.com/office/powerpoint/2010/main" xmlns="" val="277169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278" y="5320115"/>
            <a:ext cx="9144000" cy="523220"/>
          </a:xfrm>
          <a:prstGeom prst="rect">
            <a:avLst/>
          </a:prstGeom>
        </p:spPr>
        <p:txBody>
          <a:bodyPr wrap="square">
            <a:spAutoFit/>
          </a:bodyPr>
          <a:lstStyle/>
          <a:p>
            <a:endParaRPr lang="en-US" sz="2800" dirty="0">
              <a:latin typeface="Times"/>
              <a:cs typeface="Times"/>
            </a:endParaRPr>
          </a:p>
        </p:txBody>
      </p:sp>
      <p:sp>
        <p:nvSpPr>
          <p:cNvPr id="13" name="TextBox 12"/>
          <p:cNvSpPr txBox="1"/>
          <p:nvPr/>
        </p:nvSpPr>
        <p:spPr>
          <a:xfrm>
            <a:off x="8557813" y="6367060"/>
            <a:ext cx="1101818" cy="523220"/>
          </a:xfrm>
          <a:prstGeom prst="rect">
            <a:avLst/>
          </a:prstGeom>
          <a:noFill/>
        </p:spPr>
        <p:txBody>
          <a:bodyPr wrap="square" rtlCol="0">
            <a:spAutoFit/>
          </a:bodyPr>
          <a:lstStyle/>
          <a:p>
            <a:r>
              <a:rPr lang="en-US" altLang="zh-CN" sz="2800" dirty="0" smtClean="0">
                <a:solidFill>
                  <a:srgbClr val="FFFF00"/>
                </a:solidFill>
                <a:latin typeface="Times"/>
                <a:cs typeface="Times"/>
              </a:rPr>
              <a:t>(2)</a:t>
            </a:r>
            <a:endParaRPr lang="en-US" sz="2800" dirty="0">
              <a:solidFill>
                <a:srgbClr val="FFFF00"/>
              </a:solidFill>
              <a:latin typeface="Times"/>
              <a:cs typeface="Times"/>
            </a:endParaRPr>
          </a:p>
        </p:txBody>
      </p:sp>
      <p:sp>
        <p:nvSpPr>
          <p:cNvPr id="11" name="TextBox 10"/>
          <p:cNvSpPr txBox="1"/>
          <p:nvPr/>
        </p:nvSpPr>
        <p:spPr>
          <a:xfrm>
            <a:off x="8538618" y="634670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(5)</a:t>
            </a:r>
            <a:endParaRPr lang="en-US" sz="2800" dirty="0">
              <a:solidFill>
                <a:srgbClr val="0000FF"/>
              </a:solidFill>
              <a:latin typeface="Times"/>
              <a:cs typeface="Times"/>
            </a:endParaRPr>
          </a:p>
        </p:txBody>
      </p:sp>
      <p:sp>
        <p:nvSpPr>
          <p:cNvPr id="10" name="Rectangle 9"/>
          <p:cNvSpPr/>
          <p:nvPr/>
        </p:nvSpPr>
        <p:spPr>
          <a:xfrm>
            <a:off x="-35278" y="-48172"/>
            <a:ext cx="9144000" cy="2677656"/>
          </a:xfrm>
          <a:prstGeom prst="rect">
            <a:avLst/>
          </a:prstGeom>
        </p:spPr>
        <p:txBody>
          <a:bodyPr wrap="square">
            <a:spAutoFit/>
          </a:bodyPr>
          <a:lstStyle/>
          <a:p>
            <a:r>
              <a:rPr lang="en-US" sz="2800" b="1" dirty="0" smtClean="0">
                <a:latin typeface="Times"/>
                <a:cs typeface="Times"/>
              </a:rPr>
              <a:t>E. Restore others.</a:t>
            </a:r>
            <a:r>
              <a:rPr lang="en-US" sz="2800" dirty="0" smtClean="0">
                <a:latin typeface="Times"/>
                <a:cs typeface="Times"/>
              </a:rPr>
              <a:t> I and my brothers and my men are also lending the people money and grain. But let us stop charging interest! Give back to them immediately their </a:t>
            </a:r>
            <a:r>
              <a:rPr lang="en-US" sz="2800" dirty="0">
                <a:latin typeface="Times"/>
                <a:cs typeface="Times"/>
              </a:rPr>
              <a:t>fields, vineyards, olive groves and houses, and also the interest you are charging them—one percent of the money, grain, new wine and olive oil.” (5:10-11)</a:t>
            </a:r>
          </a:p>
        </p:txBody>
      </p:sp>
      <p:sp>
        <p:nvSpPr>
          <p:cNvPr id="12" name="Rectangle 11"/>
          <p:cNvSpPr/>
          <p:nvPr/>
        </p:nvSpPr>
        <p:spPr>
          <a:xfrm>
            <a:off x="847" y="2535228"/>
            <a:ext cx="9144000" cy="4462760"/>
          </a:xfrm>
          <a:prstGeom prst="rect">
            <a:avLst/>
          </a:prstGeom>
        </p:spPr>
        <p:txBody>
          <a:bodyPr wrap="square">
            <a:spAutoFit/>
          </a:bodyPr>
          <a:lstStyle/>
          <a:p>
            <a:r>
              <a:rPr lang="en-US" sz="2800" b="1" dirty="0" smtClean="0">
                <a:latin typeface="Times"/>
                <a:cs typeface="Times"/>
              </a:rPr>
              <a:t>F</a:t>
            </a:r>
            <a:r>
              <a:rPr lang="en-US" sz="2800" b="1" dirty="0">
                <a:latin typeface="Times"/>
                <a:cs typeface="Times"/>
              </a:rPr>
              <a:t>. Hold others to their word. </a:t>
            </a:r>
            <a:r>
              <a:rPr lang="en-US" sz="2800" dirty="0">
                <a:latin typeface="Times"/>
                <a:cs typeface="Times"/>
              </a:rPr>
              <a:t>“We will give it back,” they said. “And we will not demand anything more from them. We will do as you say.” Then I summoned the priests and made the nobles and officials take an oath to do what they had promised.</a:t>
            </a:r>
            <a:r>
              <a:rPr lang="en-US" sz="2800" b="1" dirty="0">
                <a:latin typeface="Times"/>
                <a:cs typeface="Times"/>
              </a:rPr>
              <a:t> </a:t>
            </a:r>
            <a:r>
              <a:rPr lang="en-US" sz="2800" dirty="0">
                <a:latin typeface="Times"/>
                <a:cs typeface="Times"/>
              </a:rPr>
              <a:t>I also shook out the folds of my robe and said, “In this way may God shake out of their house and </a:t>
            </a:r>
            <a:r>
              <a:rPr lang="en-US" sz="2800" dirty="0" smtClean="0">
                <a:latin typeface="Times"/>
                <a:cs typeface="Times"/>
              </a:rPr>
              <a:t>posses-</a:t>
            </a:r>
            <a:r>
              <a:rPr lang="en-US" sz="2800" dirty="0" err="1" smtClean="0">
                <a:latin typeface="Times"/>
                <a:cs typeface="Times"/>
              </a:rPr>
              <a:t>sions</a:t>
            </a:r>
            <a:r>
              <a:rPr lang="en-US" sz="2800" dirty="0" smtClean="0">
                <a:latin typeface="Times"/>
                <a:cs typeface="Times"/>
              </a:rPr>
              <a:t> </a:t>
            </a:r>
            <a:r>
              <a:rPr lang="en-US" sz="2800" dirty="0">
                <a:latin typeface="Times"/>
                <a:cs typeface="Times"/>
              </a:rPr>
              <a:t>anyone who does not keep this </a:t>
            </a:r>
            <a:r>
              <a:rPr lang="en-US" sz="2800" dirty="0" err="1">
                <a:latin typeface="Times"/>
                <a:cs typeface="Times"/>
              </a:rPr>
              <a:t>promise.So</a:t>
            </a:r>
            <a:r>
              <a:rPr lang="en-US" sz="2800" dirty="0">
                <a:latin typeface="Times"/>
                <a:cs typeface="Times"/>
              </a:rPr>
              <a:t> may such a person be shaken out and </a:t>
            </a:r>
            <a:r>
              <a:rPr lang="en-US" sz="2800" dirty="0" err="1">
                <a:latin typeface="Times"/>
                <a:cs typeface="Times"/>
              </a:rPr>
              <a:t>emptied!”At</a:t>
            </a:r>
            <a:r>
              <a:rPr lang="en-US" sz="2800" dirty="0">
                <a:latin typeface="Times"/>
                <a:cs typeface="Times"/>
              </a:rPr>
              <a:t> this the whole assembly said, “Amen,” and praised the Lord. And the people did as they had promised.</a:t>
            </a:r>
          </a:p>
        </p:txBody>
      </p:sp>
    </p:spTree>
    <p:extLst>
      <p:ext uri="{BB962C8B-B14F-4D97-AF65-F5344CB8AC3E}">
        <p14:creationId xmlns:p14="http://schemas.microsoft.com/office/powerpoint/2010/main" xmlns="" val="181849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278" y="5320115"/>
            <a:ext cx="9144000" cy="523220"/>
          </a:xfrm>
          <a:prstGeom prst="rect">
            <a:avLst/>
          </a:prstGeom>
        </p:spPr>
        <p:txBody>
          <a:bodyPr wrap="square">
            <a:spAutoFit/>
          </a:bodyPr>
          <a:lstStyle/>
          <a:p>
            <a:endParaRPr lang="en-US" sz="2800" dirty="0">
              <a:latin typeface="Times"/>
              <a:cs typeface="Times"/>
            </a:endParaRPr>
          </a:p>
        </p:txBody>
      </p:sp>
      <p:sp>
        <p:nvSpPr>
          <p:cNvPr id="13" name="TextBox 12"/>
          <p:cNvSpPr txBox="1"/>
          <p:nvPr/>
        </p:nvSpPr>
        <p:spPr>
          <a:xfrm>
            <a:off x="8557813" y="6367060"/>
            <a:ext cx="1101818" cy="523220"/>
          </a:xfrm>
          <a:prstGeom prst="rect">
            <a:avLst/>
          </a:prstGeom>
          <a:noFill/>
        </p:spPr>
        <p:txBody>
          <a:bodyPr wrap="square" rtlCol="0">
            <a:spAutoFit/>
          </a:bodyPr>
          <a:lstStyle/>
          <a:p>
            <a:r>
              <a:rPr lang="en-US" altLang="zh-CN" sz="2800" dirty="0" smtClean="0">
                <a:solidFill>
                  <a:srgbClr val="FFFF00"/>
                </a:solidFill>
                <a:latin typeface="Times"/>
                <a:cs typeface="Times"/>
              </a:rPr>
              <a:t>(2)</a:t>
            </a:r>
            <a:endParaRPr lang="en-US" sz="2800" dirty="0">
              <a:solidFill>
                <a:srgbClr val="FFFF00"/>
              </a:solidFill>
              <a:latin typeface="Times"/>
              <a:cs typeface="Times"/>
            </a:endParaRPr>
          </a:p>
        </p:txBody>
      </p:sp>
      <p:sp>
        <p:nvSpPr>
          <p:cNvPr id="11" name="TextBox 10"/>
          <p:cNvSpPr txBox="1"/>
          <p:nvPr/>
        </p:nvSpPr>
        <p:spPr>
          <a:xfrm>
            <a:off x="8558776" y="634670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(6)</a:t>
            </a:r>
            <a:endParaRPr lang="en-US" sz="2800" dirty="0">
              <a:solidFill>
                <a:srgbClr val="0000FF"/>
              </a:solidFill>
              <a:latin typeface="Times"/>
              <a:cs typeface="Times"/>
            </a:endParaRPr>
          </a:p>
        </p:txBody>
      </p:sp>
      <p:sp>
        <p:nvSpPr>
          <p:cNvPr id="10" name="Rectangle 9"/>
          <p:cNvSpPr/>
          <p:nvPr/>
        </p:nvSpPr>
        <p:spPr>
          <a:xfrm>
            <a:off x="-35278" y="-48172"/>
            <a:ext cx="9144000" cy="2677656"/>
          </a:xfrm>
          <a:prstGeom prst="rect">
            <a:avLst/>
          </a:prstGeom>
        </p:spPr>
        <p:txBody>
          <a:bodyPr wrap="square">
            <a:spAutoFit/>
          </a:bodyPr>
          <a:lstStyle/>
          <a:p>
            <a:r>
              <a:rPr lang="en-US" sz="2800" b="1" dirty="0" smtClean="0">
                <a:latin typeface="Times"/>
                <a:cs typeface="Times"/>
              </a:rPr>
              <a:t>E. Restore others.</a:t>
            </a:r>
            <a:r>
              <a:rPr lang="en-US" sz="2800" dirty="0" smtClean="0">
                <a:latin typeface="Times"/>
                <a:cs typeface="Times"/>
              </a:rPr>
              <a:t> I and my brothers and my men are also lending the people money and grain. But let us stop charging interest! Give back to them immediately their </a:t>
            </a:r>
            <a:r>
              <a:rPr lang="en-US" sz="2800" dirty="0">
                <a:latin typeface="Times"/>
                <a:cs typeface="Times"/>
              </a:rPr>
              <a:t>fields, vineyards, olive groves and houses, and also the interest you are charging them—one percent of the money, grain, new wine and olive oil.” (5:10-11)</a:t>
            </a:r>
          </a:p>
        </p:txBody>
      </p:sp>
      <p:sp>
        <p:nvSpPr>
          <p:cNvPr id="12" name="Rectangle 11"/>
          <p:cNvSpPr/>
          <p:nvPr/>
        </p:nvSpPr>
        <p:spPr>
          <a:xfrm>
            <a:off x="847" y="2535228"/>
            <a:ext cx="9144000" cy="4462760"/>
          </a:xfrm>
          <a:prstGeom prst="rect">
            <a:avLst/>
          </a:prstGeom>
        </p:spPr>
        <p:txBody>
          <a:bodyPr wrap="square">
            <a:spAutoFit/>
          </a:bodyPr>
          <a:lstStyle/>
          <a:p>
            <a:r>
              <a:rPr lang="en-US" sz="2800" b="1" dirty="0" smtClean="0">
                <a:latin typeface="Times"/>
                <a:cs typeface="Times"/>
              </a:rPr>
              <a:t>F</a:t>
            </a:r>
            <a:r>
              <a:rPr lang="en-US" sz="2800" b="1" dirty="0">
                <a:latin typeface="Times"/>
                <a:cs typeface="Times"/>
              </a:rPr>
              <a:t>. Hold others to their word. </a:t>
            </a:r>
            <a:r>
              <a:rPr lang="en-US" sz="2800" dirty="0">
                <a:latin typeface="Times"/>
                <a:cs typeface="Times"/>
              </a:rPr>
              <a:t>“We will give it back,” they said. “And we will not demand anything more from them. We will do as you say.” Then I summoned the priests and made the nobles and officials take an oath to do what they had promised.</a:t>
            </a:r>
            <a:r>
              <a:rPr lang="en-US" sz="2800" b="1" dirty="0">
                <a:latin typeface="Times"/>
                <a:cs typeface="Times"/>
              </a:rPr>
              <a:t> </a:t>
            </a:r>
            <a:r>
              <a:rPr lang="en-US" sz="2800" dirty="0">
                <a:latin typeface="Times"/>
                <a:cs typeface="Times"/>
              </a:rPr>
              <a:t>I also shook out the folds of my robe and said, “In this way may God shake out of their house and </a:t>
            </a:r>
            <a:r>
              <a:rPr lang="en-US" sz="2800" dirty="0" smtClean="0">
                <a:latin typeface="Times"/>
                <a:cs typeface="Times"/>
              </a:rPr>
              <a:t>possessions </a:t>
            </a:r>
            <a:r>
              <a:rPr lang="en-US" sz="2800" dirty="0">
                <a:latin typeface="Times"/>
                <a:cs typeface="Times"/>
              </a:rPr>
              <a:t>anyone who does not keep this </a:t>
            </a:r>
            <a:r>
              <a:rPr lang="en-US" sz="2800" dirty="0" err="1">
                <a:latin typeface="Times"/>
                <a:cs typeface="Times"/>
              </a:rPr>
              <a:t>promise.So</a:t>
            </a:r>
            <a:r>
              <a:rPr lang="en-US" sz="2800" dirty="0">
                <a:latin typeface="Times"/>
                <a:cs typeface="Times"/>
              </a:rPr>
              <a:t> may such a person be shaken out and </a:t>
            </a:r>
            <a:r>
              <a:rPr lang="en-US" sz="2800" dirty="0" err="1">
                <a:latin typeface="Times"/>
                <a:cs typeface="Times"/>
              </a:rPr>
              <a:t>emptied!”At</a:t>
            </a:r>
            <a:r>
              <a:rPr lang="en-US" sz="2800" dirty="0">
                <a:latin typeface="Times"/>
                <a:cs typeface="Times"/>
              </a:rPr>
              <a:t> this the whole assembly said, “Amen,” and praised the Lord. And the people did as they had </a:t>
            </a:r>
            <a:r>
              <a:rPr lang="en-US" sz="2800" dirty="0" smtClean="0">
                <a:latin typeface="Times"/>
                <a:cs typeface="Times"/>
              </a:rPr>
              <a:t>promised.</a:t>
            </a:r>
            <a:endParaRPr lang="en-US" sz="2800" dirty="0">
              <a:latin typeface="Times"/>
              <a:cs typeface="Times"/>
            </a:endParaRPr>
          </a:p>
        </p:txBody>
      </p:sp>
    </p:spTree>
    <p:extLst>
      <p:ext uri="{BB962C8B-B14F-4D97-AF65-F5344CB8AC3E}">
        <p14:creationId xmlns:p14="http://schemas.microsoft.com/office/powerpoint/2010/main" xmlns="" val="19921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278" y="5320115"/>
            <a:ext cx="9144000" cy="523220"/>
          </a:xfrm>
          <a:prstGeom prst="rect">
            <a:avLst/>
          </a:prstGeom>
        </p:spPr>
        <p:txBody>
          <a:bodyPr wrap="square">
            <a:spAutoFit/>
          </a:bodyPr>
          <a:lstStyle/>
          <a:p>
            <a:endParaRPr lang="en-US" sz="2800" dirty="0">
              <a:latin typeface="Times"/>
              <a:cs typeface="Times"/>
            </a:endParaRPr>
          </a:p>
        </p:txBody>
      </p:sp>
      <p:sp>
        <p:nvSpPr>
          <p:cNvPr id="13" name="TextBox 12"/>
          <p:cNvSpPr txBox="1"/>
          <p:nvPr/>
        </p:nvSpPr>
        <p:spPr>
          <a:xfrm>
            <a:off x="8557813" y="6367060"/>
            <a:ext cx="1101818" cy="523220"/>
          </a:xfrm>
          <a:prstGeom prst="rect">
            <a:avLst/>
          </a:prstGeom>
          <a:noFill/>
        </p:spPr>
        <p:txBody>
          <a:bodyPr wrap="square" rtlCol="0">
            <a:spAutoFit/>
          </a:bodyPr>
          <a:lstStyle/>
          <a:p>
            <a:r>
              <a:rPr lang="en-US" altLang="zh-CN" sz="2800" dirty="0" smtClean="0">
                <a:solidFill>
                  <a:srgbClr val="FFFF00"/>
                </a:solidFill>
                <a:latin typeface="Times"/>
                <a:cs typeface="Times"/>
              </a:rPr>
              <a:t>(2)</a:t>
            </a:r>
            <a:endParaRPr lang="en-US" sz="2800" dirty="0">
              <a:solidFill>
                <a:srgbClr val="FFFF00"/>
              </a:solidFill>
              <a:latin typeface="Times"/>
              <a:cs typeface="Times"/>
            </a:endParaRPr>
          </a:p>
        </p:txBody>
      </p:sp>
      <p:sp>
        <p:nvSpPr>
          <p:cNvPr id="11" name="TextBox 10"/>
          <p:cNvSpPr txBox="1"/>
          <p:nvPr/>
        </p:nvSpPr>
        <p:spPr>
          <a:xfrm>
            <a:off x="8538618" y="6346705"/>
            <a:ext cx="1101818" cy="523220"/>
          </a:xfrm>
          <a:prstGeom prst="rect">
            <a:avLst/>
          </a:prstGeom>
          <a:noFill/>
        </p:spPr>
        <p:txBody>
          <a:bodyPr wrap="square" rtlCol="0">
            <a:spAutoFit/>
          </a:bodyPr>
          <a:lstStyle/>
          <a:p>
            <a:r>
              <a:rPr lang="en-US" altLang="zh-CN" sz="2800" dirty="0" smtClean="0">
                <a:solidFill>
                  <a:srgbClr val="0000FF"/>
                </a:solidFill>
                <a:latin typeface="Times"/>
                <a:cs typeface="Times"/>
              </a:rPr>
              <a:t>(7)</a:t>
            </a:r>
            <a:endParaRPr lang="en-US" sz="2800" dirty="0">
              <a:solidFill>
                <a:srgbClr val="0000FF"/>
              </a:solidFill>
              <a:latin typeface="Times"/>
              <a:cs typeface="Times"/>
            </a:endParaRPr>
          </a:p>
        </p:txBody>
      </p:sp>
      <p:sp>
        <p:nvSpPr>
          <p:cNvPr id="10" name="Rectangle 9"/>
          <p:cNvSpPr/>
          <p:nvPr/>
        </p:nvSpPr>
        <p:spPr>
          <a:xfrm>
            <a:off x="-35278" y="-48172"/>
            <a:ext cx="9144000" cy="2677656"/>
          </a:xfrm>
          <a:prstGeom prst="rect">
            <a:avLst/>
          </a:prstGeom>
        </p:spPr>
        <p:txBody>
          <a:bodyPr wrap="square">
            <a:spAutoFit/>
          </a:bodyPr>
          <a:lstStyle/>
          <a:p>
            <a:r>
              <a:rPr lang="en-US" sz="2800" b="1" dirty="0">
                <a:latin typeface="Times"/>
                <a:cs typeface="Times"/>
              </a:rPr>
              <a:t>4. Stop to be an example.</a:t>
            </a:r>
            <a:r>
              <a:rPr lang="en-US" sz="2800" dirty="0">
                <a:latin typeface="Times"/>
                <a:cs typeface="Times"/>
              </a:rPr>
              <a:t> –The great example. </a:t>
            </a:r>
          </a:p>
          <a:p>
            <a:r>
              <a:rPr lang="en-US" sz="2800" b="1" dirty="0">
                <a:latin typeface="Times"/>
                <a:cs typeface="Times"/>
              </a:rPr>
              <a:t>A. He did not use the official expense account for their household.</a:t>
            </a:r>
            <a:r>
              <a:rPr lang="en-US" sz="2800" dirty="0">
                <a:latin typeface="Times"/>
                <a:cs typeface="Times"/>
              </a:rPr>
              <a:t> Moreover, from the twentieth year of King </a:t>
            </a:r>
            <a:r>
              <a:rPr lang="en-US" sz="2800" dirty="0" smtClean="0">
                <a:latin typeface="Times"/>
                <a:cs typeface="Times"/>
              </a:rPr>
              <a:t>Art-</a:t>
            </a:r>
            <a:r>
              <a:rPr lang="en-US" sz="2800" dirty="0" err="1" smtClean="0">
                <a:latin typeface="Times"/>
                <a:cs typeface="Times"/>
              </a:rPr>
              <a:t>axerxes</a:t>
            </a:r>
            <a:r>
              <a:rPr lang="en-US" sz="2800" dirty="0">
                <a:latin typeface="Times"/>
                <a:cs typeface="Times"/>
              </a:rPr>
              <a:t>, when I was appointed to be their governor in the land of Judah, until his thirty-second year—twelve years—neither I nor my brothers ate the food allotted to the governor. (5:14)</a:t>
            </a:r>
            <a:r>
              <a:rPr lang="en-US" sz="2800" b="1" dirty="0">
                <a:latin typeface="Times"/>
                <a:cs typeface="Times"/>
              </a:rPr>
              <a:t> </a:t>
            </a:r>
            <a:endParaRPr lang="en-US" sz="2800" dirty="0">
              <a:latin typeface="Times"/>
              <a:cs typeface="Times"/>
            </a:endParaRPr>
          </a:p>
        </p:txBody>
      </p:sp>
      <p:sp>
        <p:nvSpPr>
          <p:cNvPr id="12" name="Rectangle 11"/>
          <p:cNvSpPr/>
          <p:nvPr/>
        </p:nvSpPr>
        <p:spPr>
          <a:xfrm>
            <a:off x="-35277" y="2508548"/>
            <a:ext cx="4810478" cy="4401205"/>
          </a:xfrm>
          <a:prstGeom prst="rect">
            <a:avLst/>
          </a:prstGeom>
        </p:spPr>
        <p:txBody>
          <a:bodyPr wrap="square">
            <a:spAutoFit/>
          </a:bodyPr>
          <a:lstStyle/>
          <a:p>
            <a:r>
              <a:rPr lang="en-US" sz="2800" b="1" dirty="0" smtClean="0">
                <a:latin typeface="Times"/>
                <a:cs typeface="Times"/>
              </a:rPr>
              <a:t>B</a:t>
            </a:r>
            <a:r>
              <a:rPr lang="en-US" sz="2800" b="1" dirty="0">
                <a:latin typeface="Times"/>
                <a:cs typeface="Times"/>
              </a:rPr>
              <a:t>. He did not tax people for food or drink. </a:t>
            </a:r>
            <a:r>
              <a:rPr lang="en-US" sz="2800" dirty="0">
                <a:latin typeface="Times"/>
                <a:cs typeface="Times"/>
              </a:rPr>
              <a:t>But the earlier governors—those preceding me—placed a heavy burden on the people and took forty shekels of silver from them in addition to food and wine. Their assistants also lorded it over the people. But out of </a:t>
            </a:r>
            <a:r>
              <a:rPr lang="en-US" sz="2800" b="1" dirty="0">
                <a:latin typeface="Times"/>
                <a:cs typeface="Times"/>
              </a:rPr>
              <a:t>reverence for God </a:t>
            </a:r>
            <a:r>
              <a:rPr lang="en-US" sz="2800" dirty="0">
                <a:latin typeface="Times"/>
                <a:cs typeface="Times"/>
              </a:rPr>
              <a:t>I did not act like that. (5:15) </a:t>
            </a:r>
          </a:p>
        </p:txBody>
      </p:sp>
      <p:pic>
        <p:nvPicPr>
          <p:cNvPr id="2" name="Picture 1"/>
          <p:cNvPicPr>
            <a:picLocks noChangeAspect="1"/>
          </p:cNvPicPr>
          <p:nvPr/>
        </p:nvPicPr>
        <p:blipFill>
          <a:blip r:embed="rId2"/>
          <a:stretch>
            <a:fillRect/>
          </a:stretch>
        </p:blipFill>
        <p:spPr>
          <a:xfrm>
            <a:off x="4775201" y="2828432"/>
            <a:ext cx="4368800" cy="3276600"/>
          </a:xfrm>
          <a:prstGeom prst="rect">
            <a:avLst/>
          </a:prstGeom>
        </p:spPr>
      </p:pic>
    </p:spTree>
    <p:extLst>
      <p:ext uri="{BB962C8B-B14F-4D97-AF65-F5344CB8AC3E}">
        <p14:creationId xmlns:p14="http://schemas.microsoft.com/office/powerpoint/2010/main" xmlns="" val="87097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25799</TotalTime>
  <Words>1557</Words>
  <Application>Microsoft Office PowerPoint</Application>
  <PresentationFormat>On-screen Show (4:3)</PresentationFormat>
  <Paragraphs>76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Kansas City Baptist Temple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Hart</dc:creator>
  <cp:lastModifiedBy>gkcccc</cp:lastModifiedBy>
  <cp:revision>261</cp:revision>
  <cp:lastPrinted>2016-04-16T18:12:07Z</cp:lastPrinted>
  <dcterms:created xsi:type="dcterms:W3CDTF">2015-09-06T13:13:13Z</dcterms:created>
  <dcterms:modified xsi:type="dcterms:W3CDTF">2016-05-22T14:09:53Z</dcterms:modified>
</cp:coreProperties>
</file>