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8" r:id="rId2"/>
    <p:sldId id="287" r:id="rId3"/>
    <p:sldId id="288" r:id="rId4"/>
    <p:sldId id="286" r:id="rId5"/>
    <p:sldId id="290" r:id="rId6"/>
    <p:sldId id="291" r:id="rId7"/>
    <p:sldId id="292" r:id="rId8"/>
    <p:sldId id="289" r:id="rId9"/>
    <p:sldId id="29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8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71F51-BE6E-164B-9EFF-8786BAC380AF}" type="datetimeFigureOut">
              <a:rPr lang="en-US" smtClean="0"/>
              <a:t>6/8/16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25001-2DF1-D042-99EC-73EA0B711BAF}" type="slidenum">
              <a:rPr lang="en-US" smtClean="0"/>
              <a:t>‹#›</a:t>
            </a:fld>
            <a:endParaRPr lang="en-US"/>
          </a:p>
        </p:txBody>
      </p:sp>
    </p:spTree>
    <p:extLst>
      <p:ext uri="{BB962C8B-B14F-4D97-AF65-F5344CB8AC3E}">
        <p14:creationId xmlns:p14="http://schemas.microsoft.com/office/powerpoint/2010/main" val="33109995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21838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91952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51456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1044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292E0-37D3-A14C-827D-0786ED41B778}"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59423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292E0-37D3-A14C-827D-0786ED41B778}"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7533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292E0-37D3-A14C-827D-0786ED41B778}" type="datetimeFigureOut">
              <a:rPr lang="en-US" smtClean="0"/>
              <a:t>6/8/16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03787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292E0-37D3-A14C-827D-0786ED41B778}" type="datetimeFigureOut">
              <a:rPr lang="en-US" smtClean="0"/>
              <a:t>6/8/16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2060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292E0-37D3-A14C-827D-0786ED41B778}" type="datetimeFigureOut">
              <a:rPr lang="en-US" smtClean="0"/>
              <a:t>6/8/16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796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38962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908505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292E0-37D3-A14C-827D-0786ED41B778}" type="datetimeFigureOut">
              <a:rPr lang="en-US" smtClean="0"/>
              <a:t>6/8/16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A84F7-A98C-444A-BC11-5F3668E892FC}" type="slidenum">
              <a:rPr lang="en-US" smtClean="0"/>
              <a:t>‹#›</a:t>
            </a:fld>
            <a:endParaRPr lang="en-US"/>
          </a:p>
        </p:txBody>
      </p:sp>
    </p:spTree>
    <p:extLst>
      <p:ext uri="{BB962C8B-B14F-4D97-AF65-F5344CB8AC3E}">
        <p14:creationId xmlns:p14="http://schemas.microsoft.com/office/powerpoint/2010/main" val="34137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93920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latin typeface="Times"/>
              <a:cs typeface="Times"/>
            </a:endParaRPr>
          </a:p>
        </p:txBody>
      </p:sp>
      <p:sp>
        <p:nvSpPr>
          <p:cNvPr id="9" name="TextBox 8"/>
          <p:cNvSpPr txBox="1"/>
          <p:nvPr/>
        </p:nvSpPr>
        <p:spPr>
          <a:xfrm>
            <a:off x="8495391" y="630981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endParaRPr lang="en-US" sz="2800" dirty="0">
              <a:solidFill>
                <a:srgbClr val="0000FF"/>
              </a:solidFill>
              <a:latin typeface="Times"/>
              <a:cs typeface="Times"/>
            </a:endParaRPr>
          </a:p>
        </p:txBody>
      </p:sp>
      <p:sp>
        <p:nvSpPr>
          <p:cNvPr id="13" name="Rectangle 12"/>
          <p:cNvSpPr/>
          <p:nvPr/>
        </p:nvSpPr>
        <p:spPr>
          <a:xfrm>
            <a:off x="-8574" y="-80144"/>
            <a:ext cx="9144000" cy="523220"/>
          </a:xfrm>
          <a:prstGeom prst="rect">
            <a:avLst/>
          </a:prstGeom>
        </p:spPr>
        <p:txBody>
          <a:bodyPr wrap="square">
            <a:spAutoFit/>
          </a:bodyPr>
          <a:lstStyle/>
          <a:p>
            <a:r>
              <a:rPr lang="en-US" sz="2800" b="1" dirty="0" smtClean="0">
                <a:latin typeface="Times"/>
                <a:cs typeface="Times"/>
              </a:rPr>
              <a:t>Pastor Gary Hart	 </a:t>
            </a:r>
            <a:r>
              <a:rPr lang="en-US" sz="2800" dirty="0" smtClean="0">
                <a:latin typeface="Times"/>
                <a:cs typeface="Times"/>
              </a:rPr>
              <a:t>6</a:t>
            </a:r>
            <a:r>
              <a:rPr lang="en-US" sz="2800" dirty="0">
                <a:latin typeface="Times"/>
                <a:cs typeface="Times"/>
              </a:rPr>
              <a:t>-12-16 </a:t>
            </a:r>
            <a:r>
              <a:rPr lang="en-US" sz="2800" b="1" dirty="0">
                <a:latin typeface="Times"/>
                <a:cs typeface="Times"/>
              </a:rPr>
              <a:t>Text:</a:t>
            </a:r>
            <a:r>
              <a:rPr lang="en-US" sz="2800" dirty="0">
                <a:latin typeface="Times"/>
                <a:cs typeface="Times"/>
              </a:rPr>
              <a:t> </a:t>
            </a:r>
            <a:r>
              <a:rPr lang="en-US" sz="2800" dirty="0" smtClean="0">
                <a:latin typeface="Times"/>
                <a:cs typeface="Times"/>
              </a:rPr>
              <a:t>Nehemiah </a:t>
            </a:r>
            <a:r>
              <a:rPr lang="en-US" sz="2800" dirty="0">
                <a:latin typeface="Times"/>
                <a:cs typeface="Times"/>
              </a:rPr>
              <a:t>6:9-16 </a:t>
            </a:r>
            <a:endParaRPr lang="en-US" sz="2800" b="1" dirty="0">
              <a:solidFill>
                <a:srgbClr val="0000FF"/>
              </a:solidFill>
              <a:latin typeface="Times"/>
              <a:cs typeface="Times"/>
            </a:endParaRPr>
          </a:p>
        </p:txBody>
      </p:sp>
      <p:sp>
        <p:nvSpPr>
          <p:cNvPr id="6" name="Rectangle 5"/>
          <p:cNvSpPr/>
          <p:nvPr/>
        </p:nvSpPr>
        <p:spPr>
          <a:xfrm>
            <a:off x="8820" y="403852"/>
            <a:ext cx="9086290" cy="523220"/>
          </a:xfrm>
          <a:prstGeom prst="rect">
            <a:avLst/>
          </a:prstGeom>
        </p:spPr>
        <p:txBody>
          <a:bodyPr wrap="square">
            <a:spAutoFit/>
          </a:bodyPr>
          <a:lstStyle/>
          <a:p>
            <a:r>
              <a:rPr lang="en-US" sz="2800" b="1" dirty="0">
                <a:latin typeface="Times"/>
                <a:cs typeface="Times"/>
              </a:rPr>
              <a:t>Sermon Title:</a:t>
            </a:r>
            <a:r>
              <a:rPr lang="en-US" sz="2800" dirty="0">
                <a:latin typeface="Times"/>
                <a:cs typeface="Times"/>
              </a:rPr>
              <a:t> </a:t>
            </a:r>
            <a:r>
              <a:rPr lang="en-US" sz="2800" b="1" dirty="0">
                <a:solidFill>
                  <a:srgbClr val="FF0000"/>
                </a:solidFill>
                <a:latin typeface="Times"/>
                <a:cs typeface="Times"/>
              </a:rPr>
              <a:t>“The Miracles and the Menaces!” </a:t>
            </a:r>
          </a:p>
        </p:txBody>
      </p:sp>
      <p:sp>
        <p:nvSpPr>
          <p:cNvPr id="10" name="Rectangle 9"/>
          <p:cNvSpPr/>
          <p:nvPr/>
        </p:nvSpPr>
        <p:spPr>
          <a:xfrm>
            <a:off x="48810" y="915677"/>
            <a:ext cx="9104010" cy="2677656"/>
          </a:xfrm>
          <a:prstGeom prst="rect">
            <a:avLst/>
          </a:prstGeom>
        </p:spPr>
        <p:txBody>
          <a:bodyPr wrap="square">
            <a:spAutoFit/>
          </a:bodyPr>
          <a:lstStyle/>
          <a:p>
            <a:r>
              <a:rPr lang="en-US" sz="2800" b="1" dirty="0" smtClean="0">
                <a:latin typeface="Times"/>
                <a:cs typeface="Times"/>
              </a:rPr>
              <a:t>Introduction:</a:t>
            </a:r>
            <a:r>
              <a:rPr lang="en-US" sz="2800" dirty="0">
                <a:latin typeface="Times"/>
                <a:cs typeface="Times"/>
              </a:rPr>
              <a:t> Do you know what a miracle is? Have you ever seen a miracle? Nehemiah saw several miracles? Do you know what a menace is? Do you know who is a menace? Nehemiah had several menaces.  Nehemiah tells of attacks from outside (ch.4), attacks from within (ch.5), and now personal attacks (ch.6). </a:t>
            </a:r>
            <a:endParaRPr lang="en-US" sz="2800" dirty="0" smtClean="0">
              <a:latin typeface="Times"/>
              <a:cs typeface="Times"/>
            </a:endParaRPr>
          </a:p>
        </p:txBody>
      </p:sp>
      <p:sp>
        <p:nvSpPr>
          <p:cNvPr id="11" name="Rectangle 10"/>
          <p:cNvSpPr/>
          <p:nvPr/>
        </p:nvSpPr>
        <p:spPr>
          <a:xfrm>
            <a:off x="8820" y="3584305"/>
            <a:ext cx="9144000" cy="3108544"/>
          </a:xfrm>
          <a:prstGeom prst="rect">
            <a:avLst/>
          </a:prstGeom>
        </p:spPr>
        <p:txBody>
          <a:bodyPr wrap="square">
            <a:spAutoFit/>
          </a:bodyPr>
          <a:lstStyle/>
          <a:p>
            <a:r>
              <a:rPr lang="en-US" sz="2800" b="1" dirty="0">
                <a:latin typeface="Times"/>
                <a:cs typeface="Times"/>
              </a:rPr>
              <a:t>1. The Miracles </a:t>
            </a:r>
            <a:r>
              <a:rPr lang="en-US" sz="2800" dirty="0">
                <a:latin typeface="Times"/>
                <a:cs typeface="Times"/>
              </a:rPr>
              <a:t>—The words used in the Bible to describe the miraculous include sign, wonder, work, </a:t>
            </a:r>
            <a:r>
              <a:rPr lang="en-US" sz="2800" dirty="0" smtClean="0">
                <a:latin typeface="Times"/>
                <a:cs typeface="Times"/>
              </a:rPr>
              <a:t>mighty </a:t>
            </a:r>
            <a:r>
              <a:rPr lang="en-US" sz="2800" dirty="0">
                <a:latin typeface="Times"/>
                <a:cs typeface="Times"/>
              </a:rPr>
              <a:t>work, power. These point out God’s activity in nature, history, and people. </a:t>
            </a:r>
          </a:p>
          <a:p>
            <a:r>
              <a:rPr lang="en-US" sz="2800" b="1" dirty="0">
                <a:latin typeface="Times"/>
                <a:cs typeface="Times"/>
              </a:rPr>
              <a:t>A. Definition.</a:t>
            </a:r>
            <a:r>
              <a:rPr lang="en-US" sz="2800" dirty="0">
                <a:latin typeface="Times"/>
                <a:cs typeface="Times"/>
              </a:rPr>
              <a:t> A miracle is an event, which unmistakably involve an immediate and powerful action of God designed to reveal His character or purposes. A miracle is something that only God could do.</a:t>
            </a:r>
          </a:p>
        </p:txBody>
      </p:sp>
    </p:spTree>
    <p:extLst>
      <p:ext uri="{BB962C8B-B14F-4D97-AF65-F5344CB8AC3E}">
        <p14:creationId xmlns:p14="http://schemas.microsoft.com/office/powerpoint/2010/main" val="761988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93920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latin typeface="Times"/>
              <a:cs typeface="Times"/>
            </a:endParaRPr>
          </a:p>
        </p:txBody>
      </p:sp>
      <p:sp>
        <p:nvSpPr>
          <p:cNvPr id="9" name="TextBox 8"/>
          <p:cNvSpPr txBox="1"/>
          <p:nvPr/>
        </p:nvSpPr>
        <p:spPr>
          <a:xfrm>
            <a:off x="8495391" y="630981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(2)</a:t>
            </a:r>
            <a:endParaRPr lang="en-US" sz="2800" dirty="0">
              <a:solidFill>
                <a:srgbClr val="0000FF"/>
              </a:solidFill>
              <a:latin typeface="Times"/>
              <a:cs typeface="Times"/>
            </a:endParaRPr>
          </a:p>
        </p:txBody>
      </p:sp>
      <p:sp>
        <p:nvSpPr>
          <p:cNvPr id="13" name="Rectangle 12"/>
          <p:cNvSpPr/>
          <p:nvPr/>
        </p:nvSpPr>
        <p:spPr>
          <a:xfrm>
            <a:off x="-15486" y="0"/>
            <a:ext cx="9294953" cy="954107"/>
          </a:xfrm>
          <a:prstGeom prst="rect">
            <a:avLst/>
          </a:prstGeom>
        </p:spPr>
        <p:txBody>
          <a:bodyPr wrap="square">
            <a:spAutoFit/>
          </a:bodyPr>
          <a:lstStyle/>
          <a:p>
            <a:r>
              <a:rPr lang="en-US" sz="2800" b="1" dirty="0">
                <a:latin typeface="Times"/>
                <a:cs typeface="Times"/>
              </a:rPr>
              <a:t>B. Examples:</a:t>
            </a:r>
            <a:r>
              <a:rPr lang="en-US" sz="2800" dirty="0">
                <a:latin typeface="Times"/>
                <a:cs typeface="Times"/>
              </a:rPr>
              <a:t> Miracles happen all the time and all around us. God’s </a:t>
            </a:r>
            <a:r>
              <a:rPr lang="en-US" sz="2800" dirty="0" smtClean="0">
                <a:latin typeface="Times"/>
                <a:cs typeface="Times"/>
              </a:rPr>
              <a:t>strength</a:t>
            </a:r>
            <a:r>
              <a:rPr lang="en-US" sz="2800" dirty="0">
                <a:latin typeface="Times"/>
                <a:cs typeface="Times"/>
              </a:rPr>
              <a:t> </a:t>
            </a:r>
            <a:r>
              <a:rPr lang="en-US" sz="2800" dirty="0" smtClean="0">
                <a:latin typeface="Times"/>
                <a:cs typeface="Times"/>
              </a:rPr>
              <a:t>and power </a:t>
            </a:r>
            <a:r>
              <a:rPr lang="en-US" sz="2800" dirty="0">
                <a:latin typeface="Times"/>
                <a:cs typeface="Times"/>
              </a:rPr>
              <a:t>are at </a:t>
            </a:r>
            <a:r>
              <a:rPr lang="en-US" sz="2800" dirty="0" smtClean="0">
                <a:latin typeface="Times"/>
                <a:cs typeface="Times"/>
              </a:rPr>
              <a:t>work(salvation is God’s work).</a:t>
            </a:r>
            <a:endParaRPr lang="en-US" sz="2800" dirty="0">
              <a:latin typeface="Times"/>
              <a:cs typeface="Times"/>
            </a:endParaRPr>
          </a:p>
        </p:txBody>
      </p:sp>
      <p:sp>
        <p:nvSpPr>
          <p:cNvPr id="6" name="Rectangle 5"/>
          <p:cNvSpPr/>
          <p:nvPr/>
        </p:nvSpPr>
        <p:spPr>
          <a:xfrm>
            <a:off x="-15485" y="869442"/>
            <a:ext cx="9086290" cy="954107"/>
          </a:xfrm>
          <a:prstGeom prst="rect">
            <a:avLst/>
          </a:prstGeom>
        </p:spPr>
        <p:txBody>
          <a:bodyPr wrap="square">
            <a:spAutoFit/>
          </a:bodyPr>
          <a:lstStyle/>
          <a:p>
            <a:r>
              <a:rPr lang="en-US" sz="2800" dirty="0" smtClean="0">
                <a:latin typeface="Times"/>
                <a:cs typeface="Times"/>
              </a:rPr>
              <a:t>(</a:t>
            </a:r>
            <a:r>
              <a:rPr lang="en-US" sz="2800" dirty="0">
                <a:latin typeface="Times"/>
                <a:cs typeface="Times"/>
              </a:rPr>
              <a:t>1) Mankind has certain abilities, and Nehemiah had leadership, engineering, organizing, and praying abilities.</a:t>
            </a:r>
          </a:p>
        </p:txBody>
      </p:sp>
      <p:sp>
        <p:nvSpPr>
          <p:cNvPr id="10" name="Rectangle 9"/>
          <p:cNvSpPr/>
          <p:nvPr/>
        </p:nvSpPr>
        <p:spPr>
          <a:xfrm>
            <a:off x="-2450" y="1745434"/>
            <a:ext cx="9104010" cy="2677656"/>
          </a:xfrm>
          <a:prstGeom prst="rect">
            <a:avLst/>
          </a:prstGeom>
        </p:spPr>
        <p:txBody>
          <a:bodyPr wrap="square">
            <a:spAutoFit/>
          </a:bodyPr>
          <a:lstStyle/>
          <a:p>
            <a:r>
              <a:rPr lang="en-US" sz="2800" dirty="0" smtClean="0">
                <a:latin typeface="Times"/>
                <a:cs typeface="Times"/>
              </a:rPr>
              <a:t>(</a:t>
            </a:r>
            <a:r>
              <a:rPr lang="en-US" sz="2800" dirty="0">
                <a:latin typeface="Times"/>
                <a:cs typeface="Times"/>
              </a:rPr>
              <a:t>2) God has ultimate power to arrange for Nehemiah’s position (cupbearer), to get the King’s approval, to get the people’s cooperation, to overcome opposition from without and from within, and to get the work finished in 52 days. Only by God’s strength, mighty hand (1:10), and gracious hand (2:8,18) was this miracle completed in 52 days (6:15).   </a:t>
            </a:r>
          </a:p>
        </p:txBody>
      </p:sp>
      <p:sp>
        <p:nvSpPr>
          <p:cNvPr id="11" name="Rectangle 10"/>
          <p:cNvSpPr/>
          <p:nvPr/>
        </p:nvSpPr>
        <p:spPr>
          <a:xfrm>
            <a:off x="-25507" y="4291857"/>
            <a:ext cx="7560840" cy="954107"/>
          </a:xfrm>
          <a:prstGeom prst="rect">
            <a:avLst/>
          </a:prstGeom>
        </p:spPr>
        <p:txBody>
          <a:bodyPr wrap="square">
            <a:spAutoFit/>
          </a:bodyPr>
          <a:lstStyle/>
          <a:p>
            <a:r>
              <a:rPr lang="en-US" sz="2800" dirty="0" smtClean="0">
                <a:latin typeface="Times"/>
                <a:cs typeface="Times"/>
              </a:rPr>
              <a:t>(</a:t>
            </a:r>
            <a:r>
              <a:rPr lang="en-US" sz="2800" dirty="0">
                <a:latin typeface="Times"/>
                <a:cs typeface="Times"/>
              </a:rPr>
              <a:t>3) </a:t>
            </a:r>
            <a:r>
              <a:rPr lang="en-US" sz="2800" dirty="0" smtClean="0">
                <a:latin typeface="Times"/>
                <a:cs typeface="Times"/>
              </a:rPr>
              <a:t>Others (</a:t>
            </a:r>
            <a:r>
              <a:rPr lang="en-US" sz="2800" dirty="0">
                <a:latin typeface="Times"/>
                <a:cs typeface="Times"/>
              </a:rPr>
              <a:t>even their enemies) realized that this </a:t>
            </a:r>
            <a:r>
              <a:rPr lang="en-US" sz="2800" dirty="0" smtClean="0">
                <a:latin typeface="Times"/>
                <a:cs typeface="Times"/>
              </a:rPr>
              <a:t>work had been done with the help of God (6:17).</a:t>
            </a:r>
            <a:endParaRPr lang="en-US" sz="2800" dirty="0">
              <a:latin typeface="Times"/>
              <a:cs typeface="Times"/>
            </a:endParaRPr>
          </a:p>
        </p:txBody>
      </p:sp>
      <p:sp>
        <p:nvSpPr>
          <p:cNvPr id="8" name="Rectangle 7"/>
          <p:cNvSpPr/>
          <p:nvPr/>
        </p:nvSpPr>
        <p:spPr>
          <a:xfrm>
            <a:off x="0" y="5138522"/>
            <a:ext cx="7687733" cy="1815882"/>
          </a:xfrm>
          <a:prstGeom prst="rect">
            <a:avLst/>
          </a:prstGeom>
        </p:spPr>
        <p:txBody>
          <a:bodyPr wrap="square">
            <a:spAutoFit/>
          </a:bodyPr>
          <a:lstStyle/>
          <a:p>
            <a:r>
              <a:rPr lang="en-US" sz="2800" dirty="0">
                <a:latin typeface="Times"/>
                <a:cs typeface="Times"/>
              </a:rPr>
              <a:t>(4) Times of God’s mighty works—During the times of Moses &amp; Joshua</a:t>
            </a:r>
            <a:r>
              <a:rPr lang="en-US" sz="2800" dirty="0" smtClean="0">
                <a:latin typeface="Times"/>
                <a:cs typeface="Times"/>
              </a:rPr>
              <a:t>, Elijah &amp; </a:t>
            </a:r>
            <a:r>
              <a:rPr lang="en-US" sz="2800" dirty="0">
                <a:latin typeface="Times"/>
                <a:cs typeface="Times"/>
              </a:rPr>
              <a:t>Elisha</a:t>
            </a:r>
            <a:r>
              <a:rPr lang="en-US" sz="2800" dirty="0" smtClean="0">
                <a:latin typeface="Times"/>
                <a:cs typeface="Times"/>
              </a:rPr>
              <a:t>, Jesus &amp; the  </a:t>
            </a:r>
            <a:r>
              <a:rPr lang="en-US" sz="2800" dirty="0">
                <a:latin typeface="Times"/>
                <a:cs typeface="Times"/>
              </a:rPr>
              <a:t>Apostles. Are there miracles today? “Miracles from Heaven” is based on the memoir </a:t>
            </a:r>
            <a:r>
              <a:rPr lang="en-US" sz="2800" dirty="0" smtClean="0">
                <a:latin typeface="Times"/>
                <a:cs typeface="Times"/>
              </a:rPr>
              <a:t>by </a:t>
            </a:r>
            <a:r>
              <a:rPr lang="en-US" sz="2800" dirty="0">
                <a:latin typeface="Times"/>
                <a:cs typeface="Times"/>
              </a:rPr>
              <a:t>Christy </a:t>
            </a:r>
            <a:r>
              <a:rPr lang="en-US" sz="2800" dirty="0" smtClean="0">
                <a:latin typeface="Times"/>
                <a:cs typeface="Times"/>
              </a:rPr>
              <a:t>Beam</a:t>
            </a:r>
            <a:r>
              <a:rPr lang="en-US" sz="2800" dirty="0">
                <a:latin typeface="Times"/>
                <a:cs typeface="Times"/>
              </a:rPr>
              <a:t>.</a:t>
            </a:r>
          </a:p>
        </p:txBody>
      </p:sp>
      <p:pic>
        <p:nvPicPr>
          <p:cNvPr id="3" name="Picture 2"/>
          <p:cNvPicPr>
            <a:picLocks noChangeAspect="1"/>
          </p:cNvPicPr>
          <p:nvPr/>
        </p:nvPicPr>
        <p:blipFill>
          <a:blip r:embed="rId2"/>
          <a:stretch>
            <a:fillRect/>
          </a:stretch>
        </p:blipFill>
        <p:spPr>
          <a:xfrm>
            <a:off x="7720838" y="4326456"/>
            <a:ext cx="1434632" cy="2125133"/>
          </a:xfrm>
          <a:prstGeom prst="rect">
            <a:avLst/>
          </a:prstGeom>
        </p:spPr>
      </p:pic>
    </p:spTree>
    <p:extLst>
      <p:ext uri="{BB962C8B-B14F-4D97-AF65-F5344CB8AC3E}">
        <p14:creationId xmlns:p14="http://schemas.microsoft.com/office/powerpoint/2010/main" val="4261403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93920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latin typeface="Times"/>
              <a:cs typeface="Times"/>
            </a:endParaRPr>
          </a:p>
        </p:txBody>
      </p:sp>
      <p:sp>
        <p:nvSpPr>
          <p:cNvPr id="9" name="TextBox 8"/>
          <p:cNvSpPr txBox="1"/>
          <p:nvPr/>
        </p:nvSpPr>
        <p:spPr>
          <a:xfrm>
            <a:off x="8542295" y="630349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(3)</a:t>
            </a:r>
            <a:endParaRPr lang="en-US" sz="2800" dirty="0">
              <a:solidFill>
                <a:srgbClr val="0000FF"/>
              </a:solidFill>
              <a:latin typeface="Times"/>
              <a:cs typeface="Times"/>
            </a:endParaRPr>
          </a:p>
        </p:txBody>
      </p:sp>
      <p:sp>
        <p:nvSpPr>
          <p:cNvPr id="13" name="Rectangle 12"/>
          <p:cNvSpPr/>
          <p:nvPr/>
        </p:nvSpPr>
        <p:spPr>
          <a:xfrm>
            <a:off x="-15486" y="0"/>
            <a:ext cx="9294953" cy="954107"/>
          </a:xfrm>
          <a:prstGeom prst="rect">
            <a:avLst/>
          </a:prstGeom>
        </p:spPr>
        <p:txBody>
          <a:bodyPr wrap="square">
            <a:spAutoFit/>
          </a:bodyPr>
          <a:lstStyle/>
          <a:p>
            <a:r>
              <a:rPr lang="en-US" sz="2800" b="1" dirty="0">
                <a:latin typeface="Times"/>
                <a:cs typeface="Times"/>
              </a:rPr>
              <a:t>2. The Menaces </a:t>
            </a:r>
            <a:r>
              <a:rPr lang="en-US" sz="2800" dirty="0">
                <a:latin typeface="Times"/>
                <a:cs typeface="Times"/>
              </a:rPr>
              <a:t>—</a:t>
            </a:r>
            <a:r>
              <a:rPr lang="en-US" sz="2800" b="1" dirty="0">
                <a:latin typeface="Times"/>
                <a:cs typeface="Times"/>
              </a:rPr>
              <a:t> </a:t>
            </a:r>
            <a:r>
              <a:rPr lang="en-US" sz="2800" dirty="0">
                <a:latin typeface="Times"/>
                <a:cs typeface="Times"/>
              </a:rPr>
              <a:t>A threatening, troublesome, and annoying person. (Dennis, the Menace was always troubling Mr. Wilson). </a:t>
            </a:r>
          </a:p>
        </p:txBody>
      </p:sp>
      <p:sp>
        <p:nvSpPr>
          <p:cNvPr id="12" name="Rectangle 11"/>
          <p:cNvSpPr/>
          <p:nvPr/>
        </p:nvSpPr>
        <p:spPr>
          <a:xfrm>
            <a:off x="-15486" y="4598487"/>
            <a:ext cx="9294953" cy="2246769"/>
          </a:xfrm>
          <a:prstGeom prst="rect">
            <a:avLst/>
          </a:prstGeom>
        </p:spPr>
        <p:txBody>
          <a:bodyPr wrap="square">
            <a:spAutoFit/>
          </a:bodyPr>
          <a:lstStyle/>
          <a:p>
            <a:r>
              <a:rPr lang="en-US" sz="2800" dirty="0">
                <a:latin typeface="Times"/>
                <a:cs typeface="Times"/>
              </a:rPr>
              <a:t>Leaders are often blamed for things they didn’t do, criticized for things they tried to do. From without others mocked Nehemiah and from within others </a:t>
            </a:r>
            <a:r>
              <a:rPr lang="en-US" sz="2800" dirty="0" smtClean="0">
                <a:latin typeface="Times"/>
                <a:cs typeface="Times"/>
              </a:rPr>
              <a:t>stole </a:t>
            </a:r>
            <a:r>
              <a:rPr lang="en-US" sz="2800" dirty="0">
                <a:latin typeface="Times"/>
                <a:cs typeface="Times"/>
              </a:rPr>
              <a:t>from the people. </a:t>
            </a:r>
            <a:r>
              <a:rPr lang="en-US" sz="2800" dirty="0" smtClean="0">
                <a:latin typeface="Times"/>
                <a:cs typeface="Times"/>
              </a:rPr>
              <a:t>Here are </a:t>
            </a:r>
            <a:r>
              <a:rPr lang="en-US" sz="2800" dirty="0">
                <a:latin typeface="Times"/>
                <a:cs typeface="Times"/>
              </a:rPr>
              <a:t>4 personal attacks against Nehemiah</a:t>
            </a:r>
            <a:r>
              <a:rPr lang="en-US" sz="2800" dirty="0" smtClean="0">
                <a:latin typeface="Times"/>
                <a:cs typeface="Times"/>
              </a:rPr>
              <a:t>. What </a:t>
            </a:r>
            <a:r>
              <a:rPr lang="en-US" sz="2800" dirty="0">
                <a:latin typeface="Times"/>
                <a:cs typeface="Times"/>
              </a:rPr>
              <a:t>are </a:t>
            </a:r>
            <a:r>
              <a:rPr lang="en-US" sz="2800" dirty="0" smtClean="0">
                <a:latin typeface="Times"/>
                <a:cs typeface="Times"/>
              </a:rPr>
              <a:t>the Enemy’s </a:t>
            </a:r>
            <a:r>
              <a:rPr lang="en-US" sz="2800" dirty="0">
                <a:latin typeface="Times"/>
                <a:cs typeface="Times"/>
              </a:rPr>
              <a:t>4 strategies and God’s 4 principles?</a:t>
            </a:r>
          </a:p>
        </p:txBody>
      </p:sp>
      <p:pic>
        <p:nvPicPr>
          <p:cNvPr id="4" name="Picture 3" descr="449_content_origina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065" y="939801"/>
            <a:ext cx="5273452" cy="3797618"/>
          </a:xfrm>
          <a:prstGeom prst="rect">
            <a:avLst/>
          </a:prstGeom>
        </p:spPr>
      </p:pic>
    </p:spTree>
    <p:extLst>
      <p:ext uri="{BB962C8B-B14F-4D97-AF65-F5344CB8AC3E}">
        <p14:creationId xmlns:p14="http://schemas.microsoft.com/office/powerpoint/2010/main" val="3723506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93091" y="6334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(4)</a:t>
            </a:r>
            <a:endParaRPr lang="en-US" sz="2800" dirty="0">
              <a:solidFill>
                <a:srgbClr val="0000FF"/>
              </a:solidFill>
              <a:latin typeface="Times"/>
              <a:cs typeface="Times"/>
            </a:endParaRPr>
          </a:p>
        </p:txBody>
      </p:sp>
      <p:sp>
        <p:nvSpPr>
          <p:cNvPr id="10" name="Rectangle 9"/>
          <p:cNvSpPr/>
          <p:nvPr/>
        </p:nvSpPr>
        <p:spPr>
          <a:xfrm>
            <a:off x="-35278" y="-21819"/>
            <a:ext cx="6994878" cy="1815882"/>
          </a:xfrm>
          <a:prstGeom prst="rect">
            <a:avLst/>
          </a:prstGeom>
        </p:spPr>
        <p:txBody>
          <a:bodyPr wrap="square">
            <a:spAutoFit/>
          </a:bodyPr>
          <a:lstStyle/>
          <a:p>
            <a:r>
              <a:rPr lang="en-US" sz="2800" b="1" dirty="0" smtClean="0">
                <a:latin typeface="Times"/>
                <a:cs typeface="Times"/>
              </a:rPr>
              <a:t>A. Compromises</a:t>
            </a:r>
            <a:r>
              <a:rPr lang="en-US" sz="2800" b="1" dirty="0">
                <a:latin typeface="Times"/>
                <a:cs typeface="Times"/>
              </a:rPr>
              <a:t>: “We will help you.” (6:1-4)</a:t>
            </a:r>
            <a:r>
              <a:rPr lang="en-US" sz="2800" dirty="0">
                <a:latin typeface="Times"/>
                <a:cs typeface="Times"/>
              </a:rPr>
              <a:t> Come, let us meet together </a:t>
            </a:r>
            <a:endParaRPr lang="en-US" sz="2800" dirty="0" smtClean="0">
              <a:latin typeface="Times"/>
              <a:cs typeface="Times"/>
            </a:endParaRPr>
          </a:p>
          <a:p>
            <a:r>
              <a:rPr lang="en-US" sz="2800" dirty="0" smtClean="0">
                <a:latin typeface="Times"/>
                <a:cs typeface="Times"/>
              </a:rPr>
              <a:t>(</a:t>
            </a:r>
            <a:r>
              <a:rPr lang="en-US" sz="2800" dirty="0">
                <a:latin typeface="Times"/>
                <a:cs typeface="Times"/>
              </a:rPr>
              <a:t>attempted to lure Nehemiah </a:t>
            </a:r>
            <a:endParaRPr lang="en-US" sz="2800" dirty="0" smtClean="0">
              <a:latin typeface="Times"/>
              <a:cs typeface="Times"/>
            </a:endParaRPr>
          </a:p>
          <a:p>
            <a:r>
              <a:rPr lang="en-US" sz="2800" dirty="0" smtClean="0">
                <a:latin typeface="Times"/>
                <a:cs typeface="Times"/>
              </a:rPr>
              <a:t>outside </a:t>
            </a:r>
            <a:r>
              <a:rPr lang="en-US" sz="2800" dirty="0">
                <a:latin typeface="Times"/>
                <a:cs typeface="Times"/>
              </a:rPr>
              <a:t>of Jerusalem to Ono).</a:t>
            </a:r>
          </a:p>
        </p:txBody>
      </p:sp>
      <p:sp>
        <p:nvSpPr>
          <p:cNvPr id="12" name="Rectangle 11"/>
          <p:cNvSpPr/>
          <p:nvPr/>
        </p:nvSpPr>
        <p:spPr>
          <a:xfrm>
            <a:off x="0" y="4208979"/>
            <a:ext cx="9144000" cy="2677656"/>
          </a:xfrm>
          <a:prstGeom prst="rect">
            <a:avLst/>
          </a:prstGeom>
        </p:spPr>
        <p:txBody>
          <a:bodyPr wrap="square">
            <a:spAutoFit/>
          </a:bodyPr>
          <a:lstStyle/>
          <a:p>
            <a:r>
              <a:rPr lang="en-US" sz="2800" dirty="0" smtClean="0">
                <a:latin typeface="Times"/>
                <a:cs typeface="Times"/>
              </a:rPr>
              <a:t>(</a:t>
            </a:r>
            <a:r>
              <a:rPr lang="en-US" sz="2800" dirty="0">
                <a:latin typeface="Times"/>
                <a:cs typeface="Times"/>
              </a:rPr>
              <a:t>2) </a:t>
            </a:r>
            <a:r>
              <a:rPr lang="en-US" sz="2800" dirty="0" smtClean="0">
                <a:latin typeface="Times"/>
                <a:cs typeface="Times"/>
              </a:rPr>
              <a:t>God’s </a:t>
            </a:r>
            <a:r>
              <a:rPr lang="en-US" sz="2800" dirty="0">
                <a:latin typeface="Times"/>
                <a:cs typeface="Times"/>
              </a:rPr>
              <a:t>principle #1: It is good to cooperate with the right people, at the right time and for the right purpose. But reject compromise with the wrong people, at the wrong time and for the wrong reasons. Decisions based on convictions must stand. Nehemiah had discernment and determined not to compromise (Neh.2:20; 6:2-4; 2 Cor.6:14-17). </a:t>
            </a:r>
          </a:p>
        </p:txBody>
      </p:sp>
      <p:sp>
        <p:nvSpPr>
          <p:cNvPr id="7" name="Rectangle 6"/>
          <p:cNvSpPr/>
          <p:nvPr/>
        </p:nvSpPr>
        <p:spPr>
          <a:xfrm>
            <a:off x="-1411" y="1649854"/>
            <a:ext cx="4238614" cy="2677656"/>
          </a:xfrm>
          <a:prstGeom prst="rect">
            <a:avLst/>
          </a:prstGeom>
        </p:spPr>
        <p:txBody>
          <a:bodyPr wrap="square">
            <a:spAutoFit/>
          </a:bodyPr>
          <a:lstStyle/>
          <a:p>
            <a:r>
              <a:rPr lang="en-US" sz="2800" dirty="0" smtClean="0">
                <a:latin typeface="Times"/>
                <a:cs typeface="Times"/>
              </a:rPr>
              <a:t>(</a:t>
            </a:r>
            <a:r>
              <a:rPr lang="en-US" sz="2800" dirty="0">
                <a:latin typeface="Times"/>
                <a:cs typeface="Times"/>
              </a:rPr>
              <a:t>1) </a:t>
            </a:r>
            <a:r>
              <a:rPr lang="en-US" sz="2800" dirty="0" smtClean="0">
                <a:latin typeface="Times"/>
                <a:cs typeface="Times"/>
              </a:rPr>
              <a:t>Enemy’s </a:t>
            </a:r>
            <a:r>
              <a:rPr lang="en-US" sz="2800" dirty="0">
                <a:latin typeface="Times"/>
                <a:cs typeface="Times"/>
              </a:rPr>
              <a:t>strategy #1: </a:t>
            </a:r>
            <a:r>
              <a:rPr lang="en-US" sz="2800" dirty="0" smtClean="0">
                <a:latin typeface="Times"/>
                <a:cs typeface="Times"/>
              </a:rPr>
              <a:t>“If </a:t>
            </a:r>
            <a:r>
              <a:rPr lang="en-US" sz="2800" dirty="0">
                <a:latin typeface="Times"/>
                <a:cs typeface="Times"/>
              </a:rPr>
              <a:t>you can’t beat them, join them and then takeover.” “We will meet you halfway.” </a:t>
            </a:r>
            <a:r>
              <a:rPr lang="en-US" sz="2800" dirty="0" smtClean="0">
                <a:latin typeface="Times"/>
                <a:cs typeface="Times"/>
              </a:rPr>
              <a:t>(All compromise is based on give and take…)</a:t>
            </a:r>
            <a:endParaRPr lang="en-US" sz="2800" dirty="0">
              <a:latin typeface="Times"/>
              <a:cs typeface="Times"/>
            </a:endParaRPr>
          </a:p>
        </p:txBody>
      </p:sp>
      <p:pic>
        <p:nvPicPr>
          <p:cNvPr id="2" name="Picture 1" descr="quote-Mahatma-Gandhi-all-compromise-is-based-on-give-and-99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136" y="592666"/>
            <a:ext cx="5345644" cy="3667112"/>
          </a:xfrm>
          <a:prstGeom prst="rect">
            <a:avLst/>
          </a:prstGeom>
        </p:spPr>
      </p:pic>
    </p:spTree>
    <p:extLst>
      <p:ext uri="{BB962C8B-B14F-4D97-AF65-F5344CB8AC3E}">
        <p14:creationId xmlns:p14="http://schemas.microsoft.com/office/powerpoint/2010/main" val="1981396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93091" y="6334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(5)</a:t>
            </a:r>
            <a:endParaRPr lang="en-US" sz="2800" dirty="0">
              <a:solidFill>
                <a:srgbClr val="0000FF"/>
              </a:solidFill>
              <a:latin typeface="Times"/>
              <a:cs typeface="Times"/>
            </a:endParaRPr>
          </a:p>
        </p:txBody>
      </p:sp>
      <p:sp>
        <p:nvSpPr>
          <p:cNvPr id="10" name="Rectangle 9"/>
          <p:cNvSpPr/>
          <p:nvPr/>
        </p:nvSpPr>
        <p:spPr>
          <a:xfrm>
            <a:off x="-35278" y="-21819"/>
            <a:ext cx="4996745" cy="1815882"/>
          </a:xfrm>
          <a:prstGeom prst="rect">
            <a:avLst/>
          </a:prstGeom>
        </p:spPr>
        <p:txBody>
          <a:bodyPr wrap="square">
            <a:spAutoFit/>
          </a:bodyPr>
          <a:lstStyle/>
          <a:p>
            <a:r>
              <a:rPr lang="en-US" sz="2800" b="1" dirty="0">
                <a:latin typeface="Times"/>
                <a:cs typeface="Times"/>
              </a:rPr>
              <a:t>B. Slanders: “We will tell everybody about you.” (6:5-9)</a:t>
            </a:r>
            <a:r>
              <a:rPr lang="en-US" sz="2800" dirty="0">
                <a:latin typeface="Times"/>
                <a:cs typeface="Times"/>
              </a:rPr>
              <a:t> </a:t>
            </a:r>
            <a:r>
              <a:rPr lang="en-US" sz="2800" b="1" dirty="0">
                <a:latin typeface="Times"/>
                <a:cs typeface="Times"/>
              </a:rPr>
              <a:t> </a:t>
            </a:r>
            <a:r>
              <a:rPr lang="en-US" sz="2800" dirty="0">
                <a:latin typeface="Times"/>
                <a:cs typeface="Times"/>
              </a:rPr>
              <a:t>Sent an open letter accusing him of sedition for everybody to read.</a:t>
            </a:r>
          </a:p>
        </p:txBody>
      </p:sp>
      <p:sp>
        <p:nvSpPr>
          <p:cNvPr id="12" name="Rectangle 11"/>
          <p:cNvSpPr/>
          <p:nvPr/>
        </p:nvSpPr>
        <p:spPr>
          <a:xfrm>
            <a:off x="0" y="4611231"/>
            <a:ext cx="9144000" cy="2246769"/>
          </a:xfrm>
          <a:prstGeom prst="rect">
            <a:avLst/>
          </a:prstGeom>
        </p:spPr>
        <p:txBody>
          <a:bodyPr wrap="square">
            <a:spAutoFit/>
          </a:bodyPr>
          <a:lstStyle/>
          <a:p>
            <a:r>
              <a:rPr lang="en-US" sz="2800" dirty="0">
                <a:latin typeface="Times"/>
                <a:cs typeface="Times"/>
              </a:rPr>
              <a:t>(2) </a:t>
            </a:r>
            <a:r>
              <a:rPr lang="en-US" sz="2800" dirty="0" smtClean="0">
                <a:latin typeface="Times"/>
                <a:cs typeface="Times"/>
              </a:rPr>
              <a:t>God’s </a:t>
            </a:r>
            <a:r>
              <a:rPr lang="en-US" sz="2800" dirty="0">
                <a:latin typeface="Times"/>
                <a:cs typeface="Times"/>
              </a:rPr>
              <a:t>principle #2: Handle false accusations and gossip by seeking the truth and denying the lies. Nehemiah simply denied the reports, prayed to God for strength, and went back to work. “If we take care of our character, we can trust God to take care of our reputation.”</a:t>
            </a:r>
          </a:p>
        </p:txBody>
      </p:sp>
      <p:sp>
        <p:nvSpPr>
          <p:cNvPr id="7" name="Rectangle 6"/>
          <p:cNvSpPr/>
          <p:nvPr/>
        </p:nvSpPr>
        <p:spPr>
          <a:xfrm>
            <a:off x="-1411" y="1649854"/>
            <a:ext cx="4827411" cy="3108544"/>
          </a:xfrm>
          <a:prstGeom prst="rect">
            <a:avLst/>
          </a:prstGeom>
        </p:spPr>
        <p:txBody>
          <a:bodyPr wrap="square">
            <a:spAutoFit/>
          </a:bodyPr>
          <a:lstStyle/>
          <a:p>
            <a:r>
              <a:rPr lang="en-US" sz="2800" dirty="0" smtClean="0">
                <a:latin typeface="Times"/>
                <a:cs typeface="Times"/>
              </a:rPr>
              <a:t>(</a:t>
            </a:r>
            <a:r>
              <a:rPr lang="en-US" sz="2800" dirty="0">
                <a:latin typeface="Times"/>
                <a:cs typeface="Times"/>
              </a:rPr>
              <a:t>1) </a:t>
            </a:r>
            <a:r>
              <a:rPr lang="en-US" sz="2800" dirty="0" smtClean="0">
                <a:latin typeface="Times"/>
                <a:cs typeface="Times"/>
              </a:rPr>
              <a:t>Enemy’s </a:t>
            </a:r>
            <a:r>
              <a:rPr lang="en-US" sz="2800" dirty="0">
                <a:latin typeface="Times"/>
                <a:cs typeface="Times"/>
              </a:rPr>
              <a:t>strategy #2: “It has been </a:t>
            </a:r>
            <a:r>
              <a:rPr lang="en-US" sz="2800" dirty="0" smtClean="0">
                <a:latin typeface="Times"/>
                <a:cs typeface="Times"/>
              </a:rPr>
              <a:t>reported.” </a:t>
            </a:r>
            <a:r>
              <a:rPr lang="en-US" sz="2800" dirty="0">
                <a:latin typeface="Times"/>
                <a:cs typeface="Times"/>
              </a:rPr>
              <a:t>They try to divide and conquer. (Gossip is “news you have to hurry and tell somebody else before you find out if it is true.”</a:t>
            </a:r>
            <a:r>
              <a:rPr lang="en-US" sz="2800" dirty="0" smtClean="0">
                <a:latin typeface="Times"/>
                <a:cs typeface="Times"/>
              </a:rPr>
              <a:t>) So before you speak THINK…</a:t>
            </a:r>
            <a:endParaRPr lang="en-US" sz="2800" dirty="0">
              <a:latin typeface="Times"/>
              <a:cs typeface="Times"/>
            </a:endParaRPr>
          </a:p>
        </p:txBody>
      </p:sp>
      <p:pic>
        <p:nvPicPr>
          <p:cNvPr id="4" name="Picture 3" descr="samuel-chee-com-before-you-speak-think-quo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466" y="-21820"/>
            <a:ext cx="4673595" cy="4822420"/>
          </a:xfrm>
          <a:prstGeom prst="rect">
            <a:avLst/>
          </a:prstGeom>
        </p:spPr>
      </p:pic>
    </p:spTree>
    <p:extLst>
      <p:ext uri="{BB962C8B-B14F-4D97-AF65-F5344CB8AC3E}">
        <p14:creationId xmlns:p14="http://schemas.microsoft.com/office/powerpoint/2010/main" val="831843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0" name="Rectangle 9"/>
          <p:cNvSpPr/>
          <p:nvPr/>
        </p:nvSpPr>
        <p:spPr>
          <a:xfrm>
            <a:off x="-35278" y="-21819"/>
            <a:ext cx="5063067" cy="2246769"/>
          </a:xfrm>
          <a:prstGeom prst="rect">
            <a:avLst/>
          </a:prstGeom>
        </p:spPr>
        <p:txBody>
          <a:bodyPr wrap="square">
            <a:spAutoFit/>
          </a:bodyPr>
          <a:lstStyle/>
          <a:p>
            <a:r>
              <a:rPr lang="en-US" sz="2800" b="1" dirty="0">
                <a:latin typeface="Times"/>
                <a:cs typeface="Times"/>
              </a:rPr>
              <a:t>C. </a:t>
            </a:r>
            <a:r>
              <a:rPr lang="en-US" sz="2800" b="1" dirty="0" err="1">
                <a:latin typeface="Times"/>
                <a:cs typeface="Times"/>
              </a:rPr>
              <a:t>Lies</a:t>
            </a:r>
            <a:r>
              <a:rPr lang="en-US" sz="2800" b="1" dirty="0" err="1" smtClean="0">
                <a:latin typeface="Times"/>
                <a:cs typeface="Times"/>
              </a:rPr>
              <a:t>:“</a:t>
            </a:r>
            <a:r>
              <a:rPr lang="en-US" sz="2800" b="1" dirty="0" err="1">
                <a:latin typeface="Times"/>
                <a:cs typeface="Times"/>
              </a:rPr>
              <a:t>We</a:t>
            </a:r>
            <a:r>
              <a:rPr lang="en-US" sz="2800" b="1" dirty="0">
                <a:latin typeface="Times"/>
                <a:cs typeface="Times"/>
              </a:rPr>
              <a:t> will protect your life.” </a:t>
            </a:r>
            <a:r>
              <a:rPr lang="en-US" sz="2800" b="1" dirty="0" smtClean="0">
                <a:latin typeface="Times"/>
                <a:cs typeface="Times"/>
              </a:rPr>
              <a:t>(</a:t>
            </a:r>
            <a:r>
              <a:rPr lang="en-US" sz="2800" b="1" dirty="0">
                <a:latin typeface="Times"/>
                <a:cs typeface="Times"/>
              </a:rPr>
              <a:t>6:10-14) </a:t>
            </a:r>
            <a:r>
              <a:rPr lang="en-US" sz="2800" dirty="0">
                <a:latin typeface="Times"/>
                <a:cs typeface="Times"/>
              </a:rPr>
              <a:t>Let us meet in the house of God, inside the temple, and let us close the temple doors to protect you.  </a:t>
            </a:r>
            <a:r>
              <a:rPr lang="en-US" sz="2800" b="1" dirty="0">
                <a:latin typeface="Times"/>
                <a:cs typeface="Times"/>
              </a:rPr>
              <a:t> </a:t>
            </a:r>
            <a:endParaRPr lang="en-US" sz="2800" dirty="0">
              <a:latin typeface="Times"/>
              <a:cs typeface="Times"/>
            </a:endParaRPr>
          </a:p>
        </p:txBody>
      </p:sp>
      <p:sp>
        <p:nvSpPr>
          <p:cNvPr id="12" name="Rectangle 11"/>
          <p:cNvSpPr/>
          <p:nvPr/>
        </p:nvSpPr>
        <p:spPr>
          <a:xfrm>
            <a:off x="-1411" y="5890006"/>
            <a:ext cx="9144000" cy="954107"/>
          </a:xfrm>
          <a:prstGeom prst="rect">
            <a:avLst/>
          </a:prstGeom>
        </p:spPr>
        <p:txBody>
          <a:bodyPr wrap="square">
            <a:spAutoFit/>
          </a:bodyPr>
          <a:lstStyle/>
          <a:p>
            <a:r>
              <a:rPr lang="en-US" sz="2800" dirty="0" smtClean="0">
                <a:latin typeface="Times"/>
                <a:cs typeface="Times"/>
              </a:rPr>
              <a:t>(</a:t>
            </a:r>
            <a:r>
              <a:rPr lang="en-US" sz="2800" dirty="0">
                <a:latin typeface="Times"/>
                <a:cs typeface="Times"/>
              </a:rPr>
              <a:t>2</a:t>
            </a:r>
            <a:r>
              <a:rPr lang="en-US" sz="2800" dirty="0" smtClean="0">
                <a:latin typeface="Times"/>
                <a:cs typeface="Times"/>
              </a:rPr>
              <a:t>)</a:t>
            </a:r>
            <a:r>
              <a:rPr lang="en-US" sz="2800" dirty="0">
                <a:latin typeface="Times"/>
                <a:cs typeface="Times"/>
              </a:rPr>
              <a:t> God’s </a:t>
            </a:r>
            <a:r>
              <a:rPr lang="en-US" sz="2800" dirty="0" smtClean="0">
                <a:latin typeface="Times"/>
                <a:cs typeface="Times"/>
              </a:rPr>
              <a:t> </a:t>
            </a:r>
            <a:r>
              <a:rPr lang="en-US" sz="2800" dirty="0">
                <a:latin typeface="Times"/>
                <a:cs typeface="Times"/>
              </a:rPr>
              <a:t>principle #3</a:t>
            </a:r>
            <a:r>
              <a:rPr lang="en-US" sz="2800" dirty="0" smtClean="0">
                <a:latin typeface="Times"/>
                <a:cs typeface="Times"/>
              </a:rPr>
              <a:t>:Pray </a:t>
            </a:r>
            <a:r>
              <a:rPr lang="en-US" sz="2800" dirty="0">
                <a:latin typeface="Times"/>
                <a:cs typeface="Times"/>
              </a:rPr>
              <a:t>for those who falsely accuse you</a:t>
            </a:r>
            <a:r>
              <a:rPr lang="en-US" sz="2800" dirty="0" smtClean="0">
                <a:latin typeface="Times"/>
                <a:cs typeface="Times"/>
              </a:rPr>
              <a:t>. “</a:t>
            </a:r>
            <a:r>
              <a:rPr lang="en-US" sz="2800" dirty="0">
                <a:latin typeface="Times"/>
                <a:cs typeface="Times"/>
              </a:rPr>
              <a:t>Remember…my </a:t>
            </a:r>
            <a:r>
              <a:rPr lang="en-US" sz="2800" dirty="0" err="1">
                <a:latin typeface="Times"/>
                <a:cs typeface="Times"/>
              </a:rPr>
              <a:t>God</a:t>
            </a:r>
            <a:r>
              <a:rPr lang="en-US" sz="2800" dirty="0" err="1" smtClean="0">
                <a:latin typeface="Times"/>
                <a:cs typeface="Times"/>
              </a:rPr>
              <a:t>,because</a:t>
            </a:r>
            <a:r>
              <a:rPr lang="en-US" sz="2800" dirty="0" smtClean="0">
                <a:latin typeface="Times"/>
                <a:cs typeface="Times"/>
              </a:rPr>
              <a:t> </a:t>
            </a:r>
            <a:r>
              <a:rPr lang="en-US" sz="2800" dirty="0">
                <a:latin typeface="Times"/>
                <a:cs typeface="Times"/>
              </a:rPr>
              <a:t>of what they </a:t>
            </a:r>
            <a:r>
              <a:rPr lang="en-US" sz="2800" dirty="0" smtClean="0">
                <a:latin typeface="Times"/>
                <a:cs typeface="Times"/>
              </a:rPr>
              <a:t>have done”(</a:t>
            </a:r>
            <a:r>
              <a:rPr lang="en-US" sz="2800" dirty="0">
                <a:latin typeface="Times"/>
                <a:cs typeface="Times"/>
              </a:rPr>
              <a:t>7:14</a:t>
            </a:r>
            <a:r>
              <a:rPr lang="en-US" sz="2800" dirty="0" smtClean="0">
                <a:latin typeface="Times"/>
                <a:cs typeface="Times"/>
              </a:rPr>
              <a:t>)</a:t>
            </a:r>
            <a:endParaRPr lang="en-US" sz="2800" dirty="0">
              <a:latin typeface="Times"/>
              <a:cs typeface="Times"/>
            </a:endParaRPr>
          </a:p>
        </p:txBody>
      </p:sp>
      <p:sp>
        <p:nvSpPr>
          <p:cNvPr id="7" name="Rectangle 6"/>
          <p:cNvSpPr/>
          <p:nvPr/>
        </p:nvSpPr>
        <p:spPr>
          <a:xfrm>
            <a:off x="-1411" y="2057585"/>
            <a:ext cx="5199944" cy="3970318"/>
          </a:xfrm>
          <a:prstGeom prst="rect">
            <a:avLst/>
          </a:prstGeom>
        </p:spPr>
        <p:txBody>
          <a:bodyPr wrap="square">
            <a:spAutoFit/>
          </a:bodyPr>
          <a:lstStyle/>
          <a:p>
            <a:r>
              <a:rPr lang="en-US" sz="2800" dirty="0" smtClean="0">
                <a:latin typeface="Times"/>
                <a:cs typeface="Times"/>
              </a:rPr>
              <a:t>(</a:t>
            </a:r>
            <a:r>
              <a:rPr lang="en-US" sz="2800" dirty="0">
                <a:latin typeface="Times"/>
                <a:cs typeface="Times"/>
              </a:rPr>
              <a:t>1) </a:t>
            </a:r>
            <a:r>
              <a:rPr lang="en-US" sz="2800" dirty="0" smtClean="0">
                <a:latin typeface="Times"/>
                <a:cs typeface="Times"/>
              </a:rPr>
              <a:t>Enemy’s </a:t>
            </a:r>
            <a:r>
              <a:rPr lang="en-US" sz="2800" dirty="0">
                <a:latin typeface="Times"/>
                <a:cs typeface="Times"/>
              </a:rPr>
              <a:t>strategy #3</a:t>
            </a:r>
            <a:r>
              <a:rPr lang="en-US" sz="2800" dirty="0" smtClean="0">
                <a:latin typeface="Times"/>
                <a:cs typeface="Times"/>
              </a:rPr>
              <a:t>: Pay </a:t>
            </a:r>
            <a:r>
              <a:rPr lang="en-US" sz="2800" dirty="0">
                <a:latin typeface="Times"/>
                <a:cs typeface="Times"/>
              </a:rPr>
              <a:t>people to falsely accuse and discredit others. </a:t>
            </a:r>
            <a:r>
              <a:rPr lang="en-US" sz="2800" dirty="0" err="1">
                <a:latin typeface="Times"/>
                <a:cs typeface="Times"/>
              </a:rPr>
              <a:t>Shemiah</a:t>
            </a:r>
            <a:r>
              <a:rPr lang="en-US" sz="2800" dirty="0">
                <a:latin typeface="Times"/>
                <a:cs typeface="Times"/>
              </a:rPr>
              <a:t> was “a hired and false prophet to discredit </a:t>
            </a:r>
            <a:r>
              <a:rPr lang="en-US" sz="2800" dirty="0" smtClean="0">
                <a:latin typeface="Times"/>
                <a:cs typeface="Times"/>
              </a:rPr>
              <a:t>Nehemiah, </a:t>
            </a:r>
            <a:r>
              <a:rPr lang="en-US" sz="2800" dirty="0">
                <a:latin typeface="Times"/>
                <a:cs typeface="Times"/>
              </a:rPr>
              <a:t>“I realized that God had not sent him, but that he had prophesied against me because </a:t>
            </a:r>
            <a:r>
              <a:rPr lang="en-US" sz="2800" dirty="0" err="1">
                <a:latin typeface="Times"/>
                <a:cs typeface="Times"/>
              </a:rPr>
              <a:t>Tobiah</a:t>
            </a:r>
            <a:r>
              <a:rPr lang="en-US" sz="2800" dirty="0">
                <a:latin typeface="Times"/>
                <a:cs typeface="Times"/>
              </a:rPr>
              <a:t> and </a:t>
            </a:r>
            <a:r>
              <a:rPr lang="en-US" sz="2800" dirty="0" err="1">
                <a:latin typeface="Times"/>
                <a:cs typeface="Times"/>
              </a:rPr>
              <a:t>Sanballat</a:t>
            </a:r>
            <a:r>
              <a:rPr lang="en-US" sz="2800" dirty="0">
                <a:latin typeface="Times"/>
                <a:cs typeface="Times"/>
              </a:rPr>
              <a:t> had hired him.” (7:12).</a:t>
            </a:r>
          </a:p>
        </p:txBody>
      </p:sp>
      <p:pic>
        <p:nvPicPr>
          <p:cNvPr id="3" name="Picture 2"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89" y="12886"/>
            <a:ext cx="4089400" cy="1993900"/>
          </a:xfrm>
          <a:prstGeom prst="rect">
            <a:avLst/>
          </a:prstGeom>
        </p:spPr>
      </p:pic>
      <p:pic>
        <p:nvPicPr>
          <p:cNvPr id="15" name="Picture 14" descr="d9cc8a4aa7cd4e90d5e58110adcaf49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7789" y="1676041"/>
            <a:ext cx="4114800" cy="4114800"/>
          </a:xfrm>
          <a:prstGeom prst="rect">
            <a:avLst/>
          </a:prstGeom>
        </p:spPr>
      </p:pic>
      <p:sp>
        <p:nvSpPr>
          <p:cNvPr id="17" name="TextBox 16"/>
          <p:cNvSpPr txBox="1"/>
          <p:nvPr/>
        </p:nvSpPr>
        <p:spPr>
          <a:xfrm>
            <a:off x="8643890" y="564490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(6)</a:t>
            </a:r>
            <a:endParaRPr lang="en-US" sz="2800" dirty="0">
              <a:solidFill>
                <a:srgbClr val="0000FF"/>
              </a:solidFill>
              <a:latin typeface="Times"/>
              <a:cs typeface="Times"/>
            </a:endParaRPr>
          </a:p>
        </p:txBody>
      </p:sp>
    </p:spTree>
    <p:extLst>
      <p:ext uri="{BB962C8B-B14F-4D97-AF65-F5344CB8AC3E}">
        <p14:creationId xmlns:p14="http://schemas.microsoft.com/office/powerpoint/2010/main" val="2464850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0" name="Rectangle 9"/>
          <p:cNvSpPr/>
          <p:nvPr/>
        </p:nvSpPr>
        <p:spPr>
          <a:xfrm>
            <a:off x="-35278" y="-21819"/>
            <a:ext cx="5063067" cy="1384995"/>
          </a:xfrm>
          <a:prstGeom prst="rect">
            <a:avLst/>
          </a:prstGeom>
        </p:spPr>
        <p:txBody>
          <a:bodyPr wrap="square">
            <a:spAutoFit/>
          </a:bodyPr>
          <a:lstStyle/>
          <a:p>
            <a:r>
              <a:rPr lang="en-US" sz="2800" b="1" dirty="0">
                <a:latin typeface="Times"/>
                <a:cs typeface="Times"/>
              </a:rPr>
              <a:t>D. Threats: “We will frighten you.” (6</a:t>
            </a:r>
            <a:r>
              <a:rPr lang="en-US" sz="2800" b="1">
                <a:latin typeface="Times"/>
                <a:cs typeface="Times"/>
              </a:rPr>
              <a:t>:</a:t>
            </a:r>
            <a:r>
              <a:rPr lang="en-US" sz="2800" b="1" smtClean="0">
                <a:latin typeface="Times"/>
                <a:cs typeface="Times"/>
              </a:rPr>
              <a:t>15-19) </a:t>
            </a:r>
            <a:r>
              <a:rPr lang="en-US" sz="2800" dirty="0">
                <a:latin typeface="Times"/>
                <a:cs typeface="Times"/>
              </a:rPr>
              <a:t>They were spies who wrote letters of intimidation.</a:t>
            </a:r>
          </a:p>
        </p:txBody>
      </p:sp>
      <p:sp>
        <p:nvSpPr>
          <p:cNvPr id="12" name="Rectangle 11"/>
          <p:cNvSpPr/>
          <p:nvPr/>
        </p:nvSpPr>
        <p:spPr>
          <a:xfrm>
            <a:off x="-59848" y="3343183"/>
            <a:ext cx="4807413" cy="3539431"/>
          </a:xfrm>
          <a:prstGeom prst="rect">
            <a:avLst/>
          </a:prstGeom>
        </p:spPr>
        <p:txBody>
          <a:bodyPr wrap="square">
            <a:spAutoFit/>
          </a:bodyPr>
          <a:lstStyle/>
          <a:p>
            <a:r>
              <a:rPr lang="en-US" sz="2800" dirty="0" smtClean="0">
                <a:latin typeface="Times"/>
                <a:cs typeface="Times"/>
              </a:rPr>
              <a:t>(</a:t>
            </a:r>
            <a:r>
              <a:rPr lang="en-US" sz="2800" dirty="0">
                <a:latin typeface="Times"/>
                <a:cs typeface="Times"/>
              </a:rPr>
              <a:t>2) </a:t>
            </a:r>
            <a:r>
              <a:rPr lang="en-US" sz="2800" dirty="0" smtClean="0">
                <a:latin typeface="Times"/>
                <a:cs typeface="Times"/>
              </a:rPr>
              <a:t>God’s </a:t>
            </a:r>
            <a:r>
              <a:rPr lang="en-US" sz="2800" dirty="0">
                <a:latin typeface="Times"/>
                <a:cs typeface="Times"/>
              </a:rPr>
              <a:t>principle #4: </a:t>
            </a:r>
            <a:r>
              <a:rPr lang="en-US" sz="2800" dirty="0" smtClean="0">
                <a:latin typeface="Times"/>
                <a:cs typeface="Times"/>
              </a:rPr>
              <a:t>When you are threatened, remember that the promises of God are greater than the threats of the enemy. (Stand on the promises). Nehemiah </a:t>
            </a:r>
            <a:r>
              <a:rPr lang="en-US" sz="2800" dirty="0">
                <a:latin typeface="Times"/>
                <a:cs typeface="Times"/>
              </a:rPr>
              <a:t>ignored the letters and threats and kept on working until the job was completed.</a:t>
            </a:r>
          </a:p>
        </p:txBody>
      </p:sp>
      <p:sp>
        <p:nvSpPr>
          <p:cNvPr id="7" name="Rectangle 6"/>
          <p:cNvSpPr/>
          <p:nvPr/>
        </p:nvSpPr>
        <p:spPr>
          <a:xfrm>
            <a:off x="-1411" y="1198012"/>
            <a:ext cx="4748976" cy="2246769"/>
          </a:xfrm>
          <a:prstGeom prst="rect">
            <a:avLst/>
          </a:prstGeom>
        </p:spPr>
        <p:txBody>
          <a:bodyPr wrap="square">
            <a:spAutoFit/>
          </a:bodyPr>
          <a:lstStyle/>
          <a:p>
            <a:r>
              <a:rPr lang="en-US" sz="2800" dirty="0" smtClean="0">
                <a:latin typeface="Times"/>
                <a:cs typeface="Times"/>
              </a:rPr>
              <a:t>(</a:t>
            </a:r>
            <a:r>
              <a:rPr lang="en-US" sz="2800" dirty="0">
                <a:latin typeface="Times"/>
                <a:cs typeface="Times"/>
              </a:rPr>
              <a:t>1) </a:t>
            </a:r>
            <a:r>
              <a:rPr lang="en-US" sz="2800" dirty="0" smtClean="0">
                <a:latin typeface="Times"/>
                <a:cs typeface="Times"/>
              </a:rPr>
              <a:t>Enemy’s </a:t>
            </a:r>
            <a:r>
              <a:rPr lang="en-US" sz="2800" dirty="0">
                <a:latin typeface="Times"/>
                <a:cs typeface="Times"/>
              </a:rPr>
              <a:t>strategy #4: Campaign of intimidation. “Sending many letters to </a:t>
            </a:r>
            <a:r>
              <a:rPr lang="en-US" sz="2800" dirty="0" err="1">
                <a:latin typeface="Times"/>
                <a:cs typeface="Times"/>
              </a:rPr>
              <a:t>Tobiah,and</a:t>
            </a:r>
            <a:r>
              <a:rPr lang="en-US" sz="2800" dirty="0">
                <a:latin typeface="Times"/>
                <a:cs typeface="Times"/>
              </a:rPr>
              <a:t> replies from </a:t>
            </a:r>
            <a:r>
              <a:rPr lang="en-US" sz="2800" dirty="0" err="1">
                <a:latin typeface="Times"/>
                <a:cs typeface="Times"/>
              </a:rPr>
              <a:t>Tobiah</a:t>
            </a:r>
            <a:r>
              <a:rPr lang="en-US" sz="2800" dirty="0">
                <a:latin typeface="Times"/>
                <a:cs typeface="Times"/>
              </a:rPr>
              <a:t> kept coming to them”(6:17)</a:t>
            </a:r>
          </a:p>
        </p:txBody>
      </p:sp>
      <p:pic>
        <p:nvPicPr>
          <p:cNvPr id="4" name="Picture 3" descr="promisesofgodthreatsofenem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565" y="0"/>
            <a:ext cx="4396435" cy="2404533"/>
          </a:xfrm>
          <a:prstGeom prst="rect">
            <a:avLst/>
          </a:prstGeom>
        </p:spPr>
      </p:pic>
      <p:pic>
        <p:nvPicPr>
          <p:cNvPr id="8" name="Picture 7" descr="hq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565" y="1878670"/>
            <a:ext cx="4396435" cy="4979329"/>
          </a:xfrm>
          <a:prstGeom prst="rect">
            <a:avLst/>
          </a:prstGeom>
        </p:spPr>
      </p:pic>
      <p:sp>
        <p:nvSpPr>
          <p:cNvPr id="14" name="TextBox 13"/>
          <p:cNvSpPr txBox="1"/>
          <p:nvPr/>
        </p:nvSpPr>
        <p:spPr>
          <a:xfrm>
            <a:off x="8610028" y="638862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Tree>
    <p:extLst>
      <p:ext uri="{BB962C8B-B14F-4D97-AF65-F5344CB8AC3E}">
        <p14:creationId xmlns:p14="http://schemas.microsoft.com/office/powerpoint/2010/main" val="2939429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93091" y="6334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
        <p:nvSpPr>
          <p:cNvPr id="10" name="Rectangle 9"/>
          <p:cNvSpPr/>
          <p:nvPr/>
        </p:nvSpPr>
        <p:spPr>
          <a:xfrm>
            <a:off x="-35278" y="-21819"/>
            <a:ext cx="9144000" cy="523220"/>
          </a:xfrm>
          <a:prstGeom prst="rect">
            <a:avLst/>
          </a:prstGeom>
        </p:spPr>
        <p:txBody>
          <a:bodyPr wrap="square">
            <a:spAutoFit/>
          </a:bodyPr>
          <a:lstStyle/>
          <a:p>
            <a:r>
              <a:rPr lang="en-US" sz="2800" b="1" dirty="0">
                <a:latin typeface="Times"/>
                <a:cs typeface="Times"/>
              </a:rPr>
              <a:t>How to apply:</a:t>
            </a:r>
            <a:r>
              <a:rPr lang="en-US" sz="2800" dirty="0">
                <a:latin typeface="Times"/>
                <a:cs typeface="Times"/>
              </a:rPr>
              <a:t> Important lessons can be learned</a:t>
            </a:r>
            <a:r>
              <a:rPr lang="en-US" sz="2800" dirty="0" smtClean="0">
                <a:latin typeface="Times"/>
                <a:cs typeface="Times"/>
              </a:rPr>
              <a:t>.</a:t>
            </a:r>
            <a:endParaRPr lang="en-US" sz="2800" dirty="0">
              <a:latin typeface="Times"/>
              <a:cs typeface="Times"/>
            </a:endParaRPr>
          </a:p>
        </p:txBody>
      </p:sp>
      <p:sp>
        <p:nvSpPr>
          <p:cNvPr id="12" name="Rectangle 11"/>
          <p:cNvSpPr/>
          <p:nvPr/>
        </p:nvSpPr>
        <p:spPr>
          <a:xfrm>
            <a:off x="0" y="896086"/>
            <a:ext cx="9144000" cy="5693867"/>
          </a:xfrm>
          <a:prstGeom prst="rect">
            <a:avLst/>
          </a:prstGeom>
        </p:spPr>
        <p:txBody>
          <a:bodyPr wrap="square">
            <a:spAutoFit/>
          </a:bodyPr>
          <a:lstStyle/>
          <a:p>
            <a:r>
              <a:rPr lang="en-US" sz="2800" dirty="0" smtClean="0">
                <a:latin typeface="Times"/>
                <a:cs typeface="Times"/>
              </a:rPr>
              <a:t>B</a:t>
            </a:r>
            <a:r>
              <a:rPr lang="en-US" sz="2800" dirty="0">
                <a:latin typeface="Times"/>
                <a:cs typeface="Times"/>
              </a:rPr>
              <a:t>. Beware of the Menaces—What </a:t>
            </a:r>
            <a:r>
              <a:rPr lang="en-US" sz="2800" dirty="0" smtClean="0">
                <a:latin typeface="Times"/>
                <a:cs typeface="Times"/>
              </a:rPr>
              <a:t>is the opposition </a:t>
            </a:r>
            <a:r>
              <a:rPr lang="en-US" sz="2800" dirty="0">
                <a:latin typeface="Times"/>
                <a:cs typeface="Times"/>
              </a:rPr>
              <a:t>doing to disrupt God’s </a:t>
            </a:r>
            <a:r>
              <a:rPr lang="en-US" sz="2800" dirty="0" smtClean="0">
                <a:latin typeface="Times"/>
                <a:cs typeface="Times"/>
              </a:rPr>
              <a:t>work? </a:t>
            </a:r>
            <a:r>
              <a:rPr lang="en-US" sz="2800" dirty="0">
                <a:latin typeface="Times"/>
                <a:cs typeface="Times"/>
              </a:rPr>
              <a:t>How can you improve the way you handle </a:t>
            </a:r>
            <a:r>
              <a:rPr lang="en-US" sz="2800" dirty="0" smtClean="0">
                <a:latin typeface="Times"/>
                <a:cs typeface="Times"/>
              </a:rPr>
              <a:t>opposition?</a:t>
            </a:r>
            <a:endParaRPr lang="en-US" sz="2800" dirty="0">
              <a:latin typeface="Times"/>
              <a:cs typeface="Times"/>
            </a:endParaRPr>
          </a:p>
          <a:p>
            <a:r>
              <a:rPr lang="en-US" sz="2800" dirty="0">
                <a:latin typeface="Times"/>
                <a:cs typeface="Times"/>
              </a:rPr>
              <a:t>1. Don’t compromise Biblical convictions. “The Bible says it, I believe God’s Word is truth, and that settles it.” God is true, and Satan is a liar (Jn.8:44).</a:t>
            </a:r>
          </a:p>
          <a:p>
            <a:r>
              <a:rPr lang="en-US" sz="2800" dirty="0">
                <a:latin typeface="Times"/>
                <a:cs typeface="Times"/>
              </a:rPr>
              <a:t>2. Don’t listen or repeat gossip and slander. Also don’t believe everything you hear or read about Christian leaders. “Do not entertain an accusation against an elder unless it is brought by two or three witnesses.” (2 </a:t>
            </a:r>
            <a:r>
              <a:rPr lang="en-US" sz="2800" dirty="0" smtClean="0">
                <a:latin typeface="Times"/>
                <a:cs typeface="Times"/>
              </a:rPr>
              <a:t>Timothy 5</a:t>
            </a:r>
            <a:r>
              <a:rPr lang="en-US" sz="2800" dirty="0">
                <a:latin typeface="Times"/>
                <a:cs typeface="Times"/>
              </a:rPr>
              <a:t>:19).</a:t>
            </a:r>
          </a:p>
          <a:p>
            <a:r>
              <a:rPr lang="en-US" sz="2800" dirty="0">
                <a:latin typeface="Times"/>
                <a:cs typeface="Times"/>
              </a:rPr>
              <a:t>3. Ignore lies and listen to truth. Have a discernment to recognize lies and truth. </a:t>
            </a:r>
          </a:p>
          <a:p>
            <a:r>
              <a:rPr lang="en-US" sz="2800" dirty="0">
                <a:latin typeface="Times"/>
                <a:cs typeface="Times"/>
              </a:rPr>
              <a:t>4. Ignore threats and trust God. Stand on God’s promises.</a:t>
            </a:r>
          </a:p>
        </p:txBody>
      </p:sp>
      <p:sp>
        <p:nvSpPr>
          <p:cNvPr id="7" name="Rectangle 6"/>
          <p:cNvSpPr/>
          <p:nvPr/>
        </p:nvSpPr>
        <p:spPr>
          <a:xfrm>
            <a:off x="0" y="431085"/>
            <a:ext cx="9144000" cy="523220"/>
          </a:xfrm>
          <a:prstGeom prst="rect">
            <a:avLst/>
          </a:prstGeom>
        </p:spPr>
        <p:txBody>
          <a:bodyPr wrap="square">
            <a:spAutoFit/>
          </a:bodyPr>
          <a:lstStyle/>
          <a:p>
            <a:r>
              <a:rPr lang="en-US" sz="2800" dirty="0">
                <a:latin typeface="Times"/>
                <a:cs typeface="Times"/>
              </a:rPr>
              <a:t>A. Look for the Miracles—What </a:t>
            </a:r>
            <a:r>
              <a:rPr lang="en-US" sz="2800" dirty="0" smtClean="0">
                <a:latin typeface="Times"/>
                <a:cs typeface="Times"/>
              </a:rPr>
              <a:t>is God doing?</a:t>
            </a:r>
            <a:endParaRPr lang="en-US" sz="2800" dirty="0">
              <a:latin typeface="Times"/>
              <a:cs typeface="Times"/>
            </a:endParaRPr>
          </a:p>
        </p:txBody>
      </p:sp>
    </p:spTree>
    <p:extLst>
      <p:ext uri="{BB962C8B-B14F-4D97-AF65-F5344CB8AC3E}">
        <p14:creationId xmlns:p14="http://schemas.microsoft.com/office/powerpoint/2010/main" val="1079032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93091" y="6334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
        <p:nvSpPr>
          <p:cNvPr id="12" name="Rectangle 11"/>
          <p:cNvSpPr/>
          <p:nvPr/>
        </p:nvSpPr>
        <p:spPr>
          <a:xfrm>
            <a:off x="-35278" y="2919962"/>
            <a:ext cx="9179278" cy="3970318"/>
          </a:xfrm>
          <a:prstGeom prst="rect">
            <a:avLst/>
          </a:prstGeom>
        </p:spPr>
        <p:txBody>
          <a:bodyPr wrap="square">
            <a:spAutoFit/>
          </a:bodyPr>
          <a:lstStyle/>
          <a:p>
            <a:r>
              <a:rPr lang="en-US" sz="2800" b="1" dirty="0">
                <a:latin typeface="Times"/>
                <a:cs typeface="Times"/>
              </a:rPr>
              <a:t>Conclusion: </a:t>
            </a:r>
            <a:r>
              <a:rPr lang="en-US" sz="2800" dirty="0">
                <a:latin typeface="Times"/>
                <a:cs typeface="Times"/>
              </a:rPr>
              <a:t>When God begins a work, He completes it (Phil.1:6). The story of Nehemiah began with “So I prayed” (2:4). Then we read, “So I came to Jerusalem” (2:11), “So they strengthened their hands for this good work” (2:18) is next, followed by, “So built we the wall” (4:6), “So </a:t>
            </a:r>
            <a:r>
              <a:rPr lang="en-US" sz="2800" dirty="0" smtClean="0">
                <a:latin typeface="Times"/>
                <a:cs typeface="Times"/>
              </a:rPr>
              <a:t>we labored</a:t>
            </a:r>
            <a:r>
              <a:rPr lang="en-US" sz="2800" smtClean="0">
                <a:latin typeface="Times"/>
                <a:cs typeface="Times"/>
              </a:rPr>
              <a:t>” </a:t>
            </a:r>
          </a:p>
          <a:p>
            <a:r>
              <a:rPr lang="en-US" sz="2800" smtClean="0">
                <a:latin typeface="Times"/>
                <a:cs typeface="Times"/>
              </a:rPr>
              <a:t>(</a:t>
            </a:r>
            <a:r>
              <a:rPr lang="en-US" sz="2800" dirty="0">
                <a:latin typeface="Times"/>
                <a:cs typeface="Times"/>
              </a:rPr>
              <a:t>4:21). Now we reach the end of this part of the story: “So the wall was finished” (6:15).  But this marks a new beginning, for now Nehemiah must protect what has been accomplished. This is the theme of the rest of the book.</a:t>
            </a:r>
          </a:p>
        </p:txBody>
      </p:sp>
      <p:pic>
        <p:nvPicPr>
          <p:cNvPr id="3" name="Picture 2" descr="phil16.0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50799"/>
            <a:ext cx="5486400" cy="3086100"/>
          </a:xfrm>
          <a:prstGeom prst="rect">
            <a:avLst/>
          </a:prstGeom>
        </p:spPr>
      </p:pic>
    </p:spTree>
    <p:extLst>
      <p:ext uri="{BB962C8B-B14F-4D97-AF65-F5344CB8AC3E}">
        <p14:creationId xmlns:p14="http://schemas.microsoft.com/office/powerpoint/2010/main" val="292447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28667</TotalTime>
  <Words>1356</Words>
  <Application>Microsoft Macintosh PowerPoint</Application>
  <PresentationFormat>On-screen Show (4:3)</PresentationFormat>
  <Paragraphs>49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292</cp:revision>
  <cp:lastPrinted>2016-04-16T18:12:07Z</cp:lastPrinted>
  <dcterms:created xsi:type="dcterms:W3CDTF">2015-09-06T13:13:13Z</dcterms:created>
  <dcterms:modified xsi:type="dcterms:W3CDTF">2016-06-08T16:28:44Z</dcterms:modified>
</cp:coreProperties>
</file>