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8" r:id="rId2"/>
    <p:sldId id="287" r:id="rId3"/>
    <p:sldId id="288" r:id="rId4"/>
    <p:sldId id="286" r:id="rId5"/>
    <p:sldId id="290" r:id="rId6"/>
    <p:sldId id="291" r:id="rId7"/>
    <p:sldId id="294" r:id="rId8"/>
    <p:sldId id="295" r:id="rId9"/>
    <p:sldId id="293" r:id="rId10"/>
    <p:sldId id="296" r:id="rId11"/>
    <p:sldId id="29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1168" y="-2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F71F51-BE6E-164B-9EFF-8786BAC380AF}" type="datetimeFigureOut">
              <a:rPr lang="en-US" smtClean="0"/>
              <a:t>7/5/16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025001-2DF1-D042-99EC-73EA0B711BAF}" type="slidenum">
              <a:rPr lang="en-US" smtClean="0"/>
              <a:t>‹#›</a:t>
            </a:fld>
            <a:endParaRPr lang="en-US"/>
          </a:p>
        </p:txBody>
      </p:sp>
    </p:spTree>
    <p:extLst>
      <p:ext uri="{BB962C8B-B14F-4D97-AF65-F5344CB8AC3E}">
        <p14:creationId xmlns:p14="http://schemas.microsoft.com/office/powerpoint/2010/main" val="33109995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7/5/16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1218387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7/5/16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919528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7/5/16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2514568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t>7/5/16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110446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A292E0-37D3-A14C-827D-0786ED41B778}" type="datetimeFigureOut">
              <a:rPr lang="en-US" smtClean="0"/>
              <a:t>7/5/16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594234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A292E0-37D3-A14C-827D-0786ED41B778}" type="datetimeFigureOut">
              <a:rPr lang="en-US" smtClean="0"/>
              <a:t>7/5/16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75332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A292E0-37D3-A14C-827D-0786ED41B778}" type="datetimeFigureOut">
              <a:rPr lang="en-US" smtClean="0"/>
              <a:t>7/5/16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037870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A292E0-37D3-A14C-827D-0786ED41B778}" type="datetimeFigureOut">
              <a:rPr lang="en-US" smtClean="0"/>
              <a:t>7/5/16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32060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292E0-37D3-A14C-827D-0786ED41B778}" type="datetimeFigureOut">
              <a:rPr lang="en-US" smtClean="0"/>
              <a:t>7/5/16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279687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292E0-37D3-A14C-827D-0786ED41B778}" type="datetimeFigureOut">
              <a:rPr lang="en-US" smtClean="0"/>
              <a:t>7/5/16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138962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292E0-37D3-A14C-827D-0786ED41B778}" type="datetimeFigureOut">
              <a:rPr lang="en-US" smtClean="0"/>
              <a:t>7/5/16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84F7-A98C-444A-BC11-5F3668E892FC}" type="slidenum">
              <a:rPr lang="en-US" smtClean="0"/>
              <a:t>‹#›</a:t>
            </a:fld>
            <a:endParaRPr lang="en-US"/>
          </a:p>
        </p:txBody>
      </p:sp>
    </p:spTree>
    <p:extLst>
      <p:ext uri="{BB962C8B-B14F-4D97-AF65-F5344CB8AC3E}">
        <p14:creationId xmlns:p14="http://schemas.microsoft.com/office/powerpoint/2010/main" val="9085052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292E0-37D3-A14C-827D-0786ED41B778}" type="datetimeFigureOut">
              <a:rPr lang="en-US" smtClean="0"/>
              <a:t>7/5/16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A84F7-A98C-444A-BC11-5F3668E892FC}" type="slidenum">
              <a:rPr lang="en-US" smtClean="0"/>
              <a:t>‹#›</a:t>
            </a:fld>
            <a:endParaRPr lang="en-US"/>
          </a:p>
        </p:txBody>
      </p:sp>
    </p:spTree>
    <p:extLst>
      <p:ext uri="{BB962C8B-B14F-4D97-AF65-F5344CB8AC3E}">
        <p14:creationId xmlns:p14="http://schemas.microsoft.com/office/powerpoint/2010/main" val="3413772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3487" y="1939203"/>
            <a:ext cx="1287283" cy="26084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latin typeface="Times"/>
              <a:cs typeface="Times"/>
            </a:endParaRPr>
          </a:p>
        </p:txBody>
      </p:sp>
      <p:sp>
        <p:nvSpPr>
          <p:cNvPr id="9" name="TextBox 8"/>
          <p:cNvSpPr txBox="1"/>
          <p:nvPr/>
        </p:nvSpPr>
        <p:spPr>
          <a:xfrm>
            <a:off x="8495391" y="630981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a:t>
            </a:r>
            <a:endParaRPr lang="en-US" sz="2800" dirty="0">
              <a:solidFill>
                <a:srgbClr val="0000FF"/>
              </a:solidFill>
              <a:latin typeface="Times"/>
              <a:cs typeface="Times"/>
            </a:endParaRPr>
          </a:p>
        </p:txBody>
      </p:sp>
      <p:sp>
        <p:nvSpPr>
          <p:cNvPr id="13" name="Rectangle 12"/>
          <p:cNvSpPr/>
          <p:nvPr/>
        </p:nvSpPr>
        <p:spPr>
          <a:xfrm>
            <a:off x="-8574" y="-80144"/>
            <a:ext cx="9144000" cy="954107"/>
          </a:xfrm>
          <a:prstGeom prst="rect">
            <a:avLst/>
          </a:prstGeom>
        </p:spPr>
        <p:txBody>
          <a:bodyPr wrap="square">
            <a:spAutoFit/>
          </a:bodyPr>
          <a:lstStyle/>
          <a:p>
            <a:r>
              <a:rPr lang="en-US" sz="2800" b="1" dirty="0" smtClean="0">
                <a:latin typeface="Times"/>
                <a:cs typeface="Times"/>
              </a:rPr>
              <a:t>Pastor Gary Hart	 </a:t>
            </a:r>
          </a:p>
          <a:p>
            <a:r>
              <a:rPr lang="en-US" sz="2800" b="1" dirty="0" smtClean="0">
                <a:latin typeface="Times"/>
                <a:cs typeface="Times"/>
              </a:rPr>
              <a:t>Date: </a:t>
            </a:r>
            <a:r>
              <a:rPr lang="en-US" sz="2800" dirty="0">
                <a:latin typeface="Times"/>
                <a:cs typeface="Times"/>
              </a:rPr>
              <a:t>7</a:t>
            </a:r>
            <a:r>
              <a:rPr lang="en-US" sz="2800" dirty="0" smtClean="0">
                <a:latin typeface="Times"/>
                <a:cs typeface="Times"/>
              </a:rPr>
              <a:t>-10-</a:t>
            </a:r>
            <a:r>
              <a:rPr lang="en-US" sz="2800" dirty="0">
                <a:latin typeface="Times"/>
                <a:cs typeface="Times"/>
              </a:rPr>
              <a:t>16 </a:t>
            </a:r>
            <a:r>
              <a:rPr lang="en-US" sz="2800" b="1" dirty="0" smtClean="0">
                <a:latin typeface="Times"/>
                <a:cs typeface="Times"/>
              </a:rPr>
              <a:t>Text</a:t>
            </a:r>
            <a:r>
              <a:rPr lang="en-US" sz="2800" b="1" dirty="0">
                <a:latin typeface="Times"/>
                <a:cs typeface="Times"/>
              </a:rPr>
              <a:t>:</a:t>
            </a:r>
            <a:r>
              <a:rPr lang="en-US" sz="2800" dirty="0">
                <a:latin typeface="Times"/>
                <a:cs typeface="Times"/>
              </a:rPr>
              <a:t> </a:t>
            </a:r>
            <a:r>
              <a:rPr lang="en-US" sz="2800" dirty="0" smtClean="0">
                <a:latin typeface="Times"/>
                <a:cs typeface="Times"/>
              </a:rPr>
              <a:t>Neh</a:t>
            </a:r>
            <a:r>
              <a:rPr lang="en-US" sz="2800" dirty="0" smtClean="0">
                <a:latin typeface="Times"/>
                <a:cs typeface="Times"/>
              </a:rPr>
              <a:t>.8:</a:t>
            </a:r>
            <a:r>
              <a:rPr lang="en-US" sz="2800" dirty="0" smtClean="0">
                <a:latin typeface="Times"/>
                <a:cs typeface="Times"/>
              </a:rPr>
              <a:t>1</a:t>
            </a:r>
            <a:r>
              <a:rPr lang="en-US" sz="2800" dirty="0" smtClean="0">
                <a:latin typeface="Times"/>
                <a:cs typeface="Times"/>
              </a:rPr>
              <a:t>-10</a:t>
            </a:r>
            <a:endParaRPr lang="en-US" sz="2800" b="1" dirty="0">
              <a:solidFill>
                <a:srgbClr val="0000FF"/>
              </a:solidFill>
              <a:latin typeface="Times"/>
              <a:cs typeface="Times"/>
            </a:endParaRPr>
          </a:p>
        </p:txBody>
      </p:sp>
      <p:sp>
        <p:nvSpPr>
          <p:cNvPr id="6" name="Rectangle 5"/>
          <p:cNvSpPr/>
          <p:nvPr/>
        </p:nvSpPr>
        <p:spPr>
          <a:xfrm>
            <a:off x="-8574" y="833036"/>
            <a:ext cx="5740679" cy="3970318"/>
          </a:xfrm>
          <a:prstGeom prst="rect">
            <a:avLst/>
          </a:prstGeom>
        </p:spPr>
        <p:txBody>
          <a:bodyPr wrap="square">
            <a:spAutoFit/>
          </a:bodyPr>
          <a:lstStyle/>
          <a:p>
            <a:r>
              <a:rPr lang="en-US" sz="2800" b="1" dirty="0">
                <a:latin typeface="Times"/>
                <a:cs typeface="Times"/>
              </a:rPr>
              <a:t>Intro:</a:t>
            </a:r>
            <a:r>
              <a:rPr lang="en-US" sz="2800" dirty="0">
                <a:latin typeface="Times"/>
                <a:cs typeface="Times"/>
              </a:rPr>
              <a:t> The physical needs of the city had been </a:t>
            </a:r>
            <a:r>
              <a:rPr lang="en-US" sz="2800" dirty="0" smtClean="0">
                <a:latin typeface="Times"/>
                <a:cs typeface="Times"/>
              </a:rPr>
              <a:t>met(</a:t>
            </a:r>
            <a:r>
              <a:rPr lang="en-US" sz="2800" dirty="0">
                <a:latin typeface="Times"/>
                <a:cs typeface="Times"/>
              </a:rPr>
              <a:t>Neh.1-6)</a:t>
            </a:r>
            <a:r>
              <a:rPr lang="en-US" sz="2800" dirty="0" smtClean="0">
                <a:latin typeface="Times"/>
                <a:cs typeface="Times"/>
              </a:rPr>
              <a:t>; now </a:t>
            </a:r>
            <a:r>
              <a:rPr lang="en-US" sz="2800" dirty="0">
                <a:latin typeface="Times"/>
                <a:cs typeface="Times"/>
              </a:rPr>
              <a:t>it was time to focus on the spiritual needs of the people of the city(Neh.7-13). The city had been </a:t>
            </a:r>
            <a:r>
              <a:rPr lang="en-US" sz="2800" dirty="0" err="1">
                <a:latin typeface="Times"/>
                <a:cs typeface="Times"/>
              </a:rPr>
              <a:t>strengthened</a:t>
            </a:r>
            <a:r>
              <a:rPr lang="en-US" sz="2800" dirty="0" err="1" smtClean="0">
                <a:latin typeface="Times"/>
                <a:cs typeface="Times"/>
              </a:rPr>
              <a:t>;now</a:t>
            </a:r>
            <a:r>
              <a:rPr lang="en-US" sz="2800" dirty="0" smtClean="0">
                <a:latin typeface="Times"/>
                <a:cs typeface="Times"/>
              </a:rPr>
              <a:t> </a:t>
            </a:r>
            <a:r>
              <a:rPr lang="en-US" sz="2800" dirty="0">
                <a:latin typeface="Times"/>
                <a:cs typeface="Times"/>
              </a:rPr>
              <a:t>is the time to strengthen the people. What brings physical strength/spiritual strength? “For the joy of the Lord is </a:t>
            </a:r>
            <a:r>
              <a:rPr lang="en-US" sz="2800" dirty="0" smtClean="0">
                <a:latin typeface="Times"/>
                <a:cs typeface="Times"/>
              </a:rPr>
              <a:t>your strength” (</a:t>
            </a:r>
            <a:r>
              <a:rPr lang="en-US" sz="2800" dirty="0">
                <a:latin typeface="Times"/>
                <a:cs typeface="Times"/>
              </a:rPr>
              <a:t>8:10). </a:t>
            </a:r>
            <a:endParaRPr lang="en-US" sz="2800" b="1" dirty="0">
              <a:solidFill>
                <a:srgbClr val="FF0000"/>
              </a:solidFill>
              <a:latin typeface="Times"/>
              <a:cs typeface="Times"/>
            </a:endParaRPr>
          </a:p>
        </p:txBody>
      </p:sp>
      <p:sp>
        <p:nvSpPr>
          <p:cNvPr id="19" name="Rectangle 18"/>
          <p:cNvSpPr/>
          <p:nvPr/>
        </p:nvSpPr>
        <p:spPr>
          <a:xfrm>
            <a:off x="-8574" y="4639616"/>
            <a:ext cx="9144000" cy="2246769"/>
          </a:xfrm>
          <a:prstGeom prst="rect">
            <a:avLst/>
          </a:prstGeom>
        </p:spPr>
        <p:txBody>
          <a:bodyPr wrap="square">
            <a:spAutoFit/>
          </a:bodyPr>
          <a:lstStyle/>
          <a:p>
            <a:r>
              <a:rPr lang="en-US" sz="2800" dirty="0">
                <a:latin typeface="Times"/>
                <a:cs typeface="Times"/>
              </a:rPr>
              <a:t>In this world you can find temporary happiness, but in the Lord you can find lasting, great joy(15x Bible;3x Neh.8). There is “great joy in the presence of the Lord”(1Chr.29:22), which brings great revival and results in great strength. </a:t>
            </a:r>
          </a:p>
          <a:p>
            <a:r>
              <a:rPr lang="en-US" sz="2800" b="1" dirty="0">
                <a:latin typeface="Times"/>
                <a:cs typeface="Times"/>
              </a:rPr>
              <a:t>Title: </a:t>
            </a:r>
            <a:r>
              <a:rPr lang="en-US" sz="2800" b="1" dirty="0" smtClean="0">
                <a:latin typeface="Times"/>
                <a:cs typeface="Times"/>
              </a:rPr>
              <a:t>“</a:t>
            </a:r>
            <a:r>
              <a:rPr lang="en-US" sz="2800" dirty="0" smtClean="0">
                <a:latin typeface="Times"/>
                <a:cs typeface="Times"/>
              </a:rPr>
              <a:t>For </a:t>
            </a:r>
            <a:r>
              <a:rPr lang="en-US" sz="2800" dirty="0">
                <a:latin typeface="Times"/>
                <a:cs typeface="Times"/>
              </a:rPr>
              <a:t>the joy of the Lord is your strength</a:t>
            </a:r>
            <a:r>
              <a:rPr lang="en-US" sz="2800" dirty="0" smtClean="0">
                <a:latin typeface="Times"/>
                <a:cs typeface="Times"/>
              </a:rPr>
              <a:t>.” </a:t>
            </a:r>
            <a:endParaRPr lang="en-US" sz="2800" b="1" dirty="0">
              <a:solidFill>
                <a:srgbClr val="FF0000"/>
              </a:solidFill>
              <a:latin typeface="Times"/>
              <a:cs typeface="Times"/>
            </a:endParaRPr>
          </a:p>
        </p:txBody>
      </p:sp>
      <p:pic>
        <p:nvPicPr>
          <p:cNvPr id="20" name="Picture 19"/>
          <p:cNvPicPr>
            <a:picLocks noChangeAspect="1"/>
          </p:cNvPicPr>
          <p:nvPr/>
        </p:nvPicPr>
        <p:blipFill>
          <a:blip r:embed="rId2"/>
          <a:stretch>
            <a:fillRect/>
          </a:stretch>
        </p:blipFill>
        <p:spPr>
          <a:xfrm>
            <a:off x="5566016" y="-29344"/>
            <a:ext cx="3569410" cy="3585344"/>
          </a:xfrm>
          <a:prstGeom prst="rect">
            <a:avLst/>
          </a:prstGeom>
        </p:spPr>
      </p:pic>
      <p:pic>
        <p:nvPicPr>
          <p:cNvPr id="21" name="Picture 20"/>
          <p:cNvPicPr>
            <a:picLocks noChangeAspect="1"/>
          </p:cNvPicPr>
          <p:nvPr/>
        </p:nvPicPr>
        <p:blipFill>
          <a:blip r:embed="rId3"/>
          <a:stretch>
            <a:fillRect/>
          </a:stretch>
        </p:blipFill>
        <p:spPr>
          <a:xfrm>
            <a:off x="5530252" y="20242"/>
            <a:ext cx="3622108" cy="4094557"/>
          </a:xfrm>
          <a:prstGeom prst="rect">
            <a:avLst/>
          </a:prstGeom>
        </p:spPr>
      </p:pic>
    </p:spTree>
    <p:extLst>
      <p:ext uri="{BB962C8B-B14F-4D97-AF65-F5344CB8AC3E}">
        <p14:creationId xmlns:p14="http://schemas.microsoft.com/office/powerpoint/2010/main" val="7619880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0" name="Rectangle 9"/>
          <p:cNvSpPr/>
          <p:nvPr/>
        </p:nvSpPr>
        <p:spPr>
          <a:xfrm>
            <a:off x="-35278" y="-21819"/>
            <a:ext cx="9177867" cy="5755421"/>
          </a:xfrm>
          <a:prstGeom prst="rect">
            <a:avLst/>
          </a:prstGeom>
        </p:spPr>
        <p:txBody>
          <a:bodyPr wrap="square">
            <a:spAutoFit/>
          </a:bodyPr>
          <a:lstStyle/>
          <a:p>
            <a:r>
              <a:rPr lang="en-US" sz="2400" dirty="0">
                <a:latin typeface="Times"/>
                <a:cs typeface="Times"/>
              </a:rPr>
              <a:t>He said to them, “How foolish you are, and how slow to believe all that the prophets have spoken! Did not the Messiah have to suffer these things and then enter his glory?” And beginning with Moses and all the Prophets, he explained to them what was said in all the Scriptures concerning himself. As they approached the village to which they were going, Jesus continued on as if he were going farther. But they urged him strongly, “Stay with us, for it is nearly evening; the day is almost over.” So he went in to stay with them. When he was at the table with them, he took bread, gave thanks, broke it and began to give it to them.</a:t>
            </a:r>
            <a:r>
              <a:rPr lang="en-US" sz="2400" b="1" dirty="0">
                <a:latin typeface="Times"/>
                <a:cs typeface="Times"/>
              </a:rPr>
              <a:t> </a:t>
            </a:r>
            <a:r>
              <a:rPr lang="en-US" sz="2400" dirty="0">
                <a:latin typeface="Times"/>
                <a:cs typeface="Times"/>
              </a:rPr>
              <a:t>Then their eyes were opened and they recognized him, and he disappeared from their sight.</a:t>
            </a:r>
            <a:r>
              <a:rPr lang="en-US" sz="2400" b="1" dirty="0">
                <a:latin typeface="Times"/>
                <a:cs typeface="Times"/>
              </a:rPr>
              <a:t> </a:t>
            </a:r>
            <a:r>
              <a:rPr lang="en-US" sz="2400" dirty="0">
                <a:latin typeface="Times"/>
                <a:cs typeface="Times"/>
              </a:rPr>
              <a:t>They asked each other, “Were not our hearts burning within us while he talked with us on the road and opened the Scriptures to us?” (Lk.24:13-32) </a:t>
            </a:r>
            <a:endParaRPr lang="en-US" sz="2400" dirty="0" smtClean="0">
              <a:latin typeface="Times"/>
              <a:cs typeface="Times"/>
            </a:endParaRPr>
          </a:p>
          <a:p>
            <a:r>
              <a:rPr lang="en-US" sz="2800" dirty="0" smtClean="0">
                <a:latin typeface="Times"/>
                <a:cs typeface="Times"/>
              </a:rPr>
              <a:t>Combination </a:t>
            </a:r>
            <a:r>
              <a:rPr lang="en-US" sz="2800" dirty="0">
                <a:latin typeface="Times"/>
                <a:cs typeface="Times"/>
              </a:rPr>
              <a:t>of delight in God’s Word</a:t>
            </a:r>
            <a:r>
              <a:rPr lang="en-US" sz="2800" dirty="0" smtClean="0">
                <a:latin typeface="Times"/>
                <a:cs typeface="Times"/>
              </a:rPr>
              <a:t>, mix </a:t>
            </a:r>
            <a:r>
              <a:rPr lang="en-US" sz="2800" dirty="0">
                <a:latin typeface="Times"/>
                <a:cs typeface="Times"/>
              </a:rPr>
              <a:t>with great joy</a:t>
            </a:r>
            <a:r>
              <a:rPr lang="en-US" sz="2800" dirty="0" smtClean="0">
                <a:latin typeface="Times"/>
                <a:cs typeface="Times"/>
              </a:rPr>
              <a:t>, results </a:t>
            </a:r>
            <a:r>
              <a:rPr lang="en-US" sz="2800" dirty="0">
                <a:latin typeface="Times"/>
                <a:cs typeface="Times"/>
              </a:rPr>
              <a:t>in great strength.</a:t>
            </a:r>
            <a:endParaRPr lang="en-US" sz="2800" dirty="0">
              <a:latin typeface="Times"/>
              <a:cs typeface="Times"/>
            </a:endParaRPr>
          </a:p>
        </p:txBody>
      </p:sp>
      <p:sp>
        <p:nvSpPr>
          <p:cNvPr id="17" name="TextBox 16"/>
          <p:cNvSpPr txBox="1"/>
          <p:nvPr/>
        </p:nvSpPr>
        <p:spPr>
          <a:xfrm>
            <a:off x="8457627" y="6371322"/>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(10)</a:t>
            </a:r>
            <a:endParaRPr lang="en-US" sz="2800" dirty="0">
              <a:solidFill>
                <a:srgbClr val="0000FF"/>
              </a:solidFill>
              <a:latin typeface="Times"/>
              <a:cs typeface="Times"/>
            </a:endParaRPr>
          </a:p>
        </p:txBody>
      </p:sp>
    </p:spTree>
    <p:extLst>
      <p:ext uri="{BB962C8B-B14F-4D97-AF65-F5344CB8AC3E}">
        <p14:creationId xmlns:p14="http://schemas.microsoft.com/office/powerpoint/2010/main" val="25701594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3" name="TextBox 12"/>
          <p:cNvSpPr txBox="1"/>
          <p:nvPr/>
        </p:nvSpPr>
        <p:spPr>
          <a:xfrm>
            <a:off x="8557813" y="6367060"/>
            <a:ext cx="1101818" cy="523220"/>
          </a:xfrm>
          <a:prstGeom prst="rect">
            <a:avLst/>
          </a:prstGeom>
          <a:noFill/>
        </p:spPr>
        <p:txBody>
          <a:bodyPr wrap="square" rtlCol="0">
            <a:spAutoFit/>
          </a:bodyPr>
          <a:lstStyle/>
          <a:p>
            <a:r>
              <a:rPr lang="en-US" altLang="zh-CN" sz="2800" dirty="0" smtClean="0">
                <a:solidFill>
                  <a:srgbClr val="FFFF00"/>
                </a:solidFill>
                <a:latin typeface="Times"/>
                <a:cs typeface="Times"/>
              </a:rPr>
              <a:t>(2)</a:t>
            </a:r>
            <a:endParaRPr lang="en-US" sz="2800" dirty="0">
              <a:solidFill>
                <a:srgbClr val="FFFF00"/>
              </a:solidFill>
              <a:latin typeface="Times"/>
              <a:cs typeface="Times"/>
            </a:endParaRPr>
          </a:p>
        </p:txBody>
      </p:sp>
      <p:pic>
        <p:nvPicPr>
          <p:cNvPr id="2" name="Picture 1"/>
          <p:cNvPicPr>
            <a:picLocks noChangeAspect="1"/>
          </p:cNvPicPr>
          <p:nvPr/>
        </p:nvPicPr>
        <p:blipFill>
          <a:blip r:embed="rId2"/>
          <a:stretch>
            <a:fillRect/>
          </a:stretch>
        </p:blipFill>
        <p:spPr>
          <a:xfrm>
            <a:off x="-52212" y="0"/>
            <a:ext cx="9211733" cy="5181600"/>
          </a:xfrm>
          <a:prstGeom prst="rect">
            <a:avLst/>
          </a:prstGeom>
        </p:spPr>
      </p:pic>
      <p:pic>
        <p:nvPicPr>
          <p:cNvPr id="4" name="Picture 3"/>
          <p:cNvPicPr>
            <a:picLocks noChangeAspect="1"/>
          </p:cNvPicPr>
          <p:nvPr/>
        </p:nvPicPr>
        <p:blipFill>
          <a:blip r:embed="rId3"/>
          <a:stretch>
            <a:fillRect/>
          </a:stretch>
        </p:blipFill>
        <p:spPr>
          <a:xfrm>
            <a:off x="3848100" y="1373534"/>
            <a:ext cx="5295900" cy="5484466"/>
          </a:xfrm>
          <a:prstGeom prst="rect">
            <a:avLst/>
          </a:prstGeom>
        </p:spPr>
      </p:pic>
      <p:sp>
        <p:nvSpPr>
          <p:cNvPr id="9" name="TextBox 8"/>
          <p:cNvSpPr txBox="1"/>
          <p:nvPr/>
        </p:nvSpPr>
        <p:spPr>
          <a:xfrm>
            <a:off x="8346719" y="641025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(11)</a:t>
            </a:r>
            <a:endParaRPr lang="en-US" sz="2800" dirty="0">
              <a:solidFill>
                <a:srgbClr val="0000FF"/>
              </a:solidFill>
              <a:latin typeface="Times"/>
              <a:cs typeface="Times"/>
            </a:endParaRPr>
          </a:p>
        </p:txBody>
      </p:sp>
    </p:spTree>
    <p:extLst>
      <p:ext uri="{BB962C8B-B14F-4D97-AF65-F5344CB8AC3E}">
        <p14:creationId xmlns:p14="http://schemas.microsoft.com/office/powerpoint/2010/main" val="2939429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3487" y="1871471"/>
            <a:ext cx="1287283" cy="26084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latin typeface="Times"/>
              <a:cs typeface="Times"/>
            </a:endParaRPr>
          </a:p>
        </p:txBody>
      </p:sp>
      <p:sp>
        <p:nvSpPr>
          <p:cNvPr id="9" name="TextBox 8"/>
          <p:cNvSpPr txBox="1"/>
          <p:nvPr/>
        </p:nvSpPr>
        <p:spPr>
          <a:xfrm>
            <a:off x="8495391" y="6360613"/>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(2)</a:t>
            </a:r>
            <a:endParaRPr lang="en-US" sz="2800" dirty="0">
              <a:solidFill>
                <a:srgbClr val="0000FF"/>
              </a:solidFill>
              <a:latin typeface="Times"/>
              <a:cs typeface="Times"/>
            </a:endParaRPr>
          </a:p>
        </p:txBody>
      </p:sp>
      <p:sp>
        <p:nvSpPr>
          <p:cNvPr id="13" name="Rectangle 12"/>
          <p:cNvSpPr/>
          <p:nvPr/>
        </p:nvSpPr>
        <p:spPr>
          <a:xfrm>
            <a:off x="-15486" y="-52056"/>
            <a:ext cx="9294953" cy="2246769"/>
          </a:xfrm>
          <a:prstGeom prst="rect">
            <a:avLst/>
          </a:prstGeom>
        </p:spPr>
        <p:txBody>
          <a:bodyPr wrap="square">
            <a:spAutoFit/>
          </a:bodyPr>
          <a:lstStyle/>
          <a:p>
            <a:r>
              <a:rPr lang="en-US" sz="2800" b="1" dirty="0">
                <a:latin typeface="Times"/>
                <a:cs typeface="Times"/>
              </a:rPr>
              <a:t>1. The time for great joy </a:t>
            </a:r>
            <a:r>
              <a:rPr lang="en-US" sz="2800" dirty="0">
                <a:latin typeface="Times"/>
                <a:cs typeface="Times"/>
              </a:rPr>
              <a:t>— God’s timing for great revival.</a:t>
            </a:r>
          </a:p>
          <a:p>
            <a:r>
              <a:rPr lang="en-US" sz="2800" b="1" dirty="0">
                <a:latin typeface="Times"/>
                <a:cs typeface="Times"/>
              </a:rPr>
              <a:t>A. Historical timing: </a:t>
            </a:r>
            <a:r>
              <a:rPr lang="en-US" sz="2800" dirty="0">
                <a:latin typeface="Times"/>
                <a:cs typeface="Times"/>
              </a:rPr>
              <a:t>It was on the </a:t>
            </a:r>
            <a:r>
              <a:rPr lang="en-US" sz="2800" dirty="0" smtClean="0">
                <a:latin typeface="Times"/>
                <a:cs typeface="Times"/>
              </a:rPr>
              <a:t>7th </a:t>
            </a:r>
            <a:r>
              <a:rPr lang="en-US" sz="2800" dirty="0">
                <a:latin typeface="Times"/>
                <a:cs typeface="Times"/>
              </a:rPr>
              <a:t>month </a:t>
            </a:r>
            <a:r>
              <a:rPr lang="en-US" sz="2800" dirty="0">
                <a:latin typeface="Times"/>
                <a:cs typeface="Times"/>
              </a:rPr>
              <a:t>1</a:t>
            </a:r>
            <a:r>
              <a:rPr lang="en-US" sz="2800" dirty="0" smtClean="0">
                <a:latin typeface="Times"/>
                <a:cs typeface="Times"/>
              </a:rPr>
              <a:t>st </a:t>
            </a:r>
            <a:r>
              <a:rPr lang="en-US" sz="2800" dirty="0">
                <a:latin typeface="Times"/>
                <a:cs typeface="Times"/>
              </a:rPr>
              <a:t>day (8:1-2).</a:t>
            </a:r>
          </a:p>
          <a:p>
            <a:r>
              <a:rPr lang="en-US" sz="2800" dirty="0">
                <a:latin typeface="Times"/>
                <a:cs typeface="Times"/>
              </a:rPr>
              <a:t>(1) It was New Year’s </a:t>
            </a:r>
            <a:r>
              <a:rPr lang="en-US" sz="2800" dirty="0" smtClean="0">
                <a:latin typeface="Times"/>
                <a:cs typeface="Times"/>
              </a:rPr>
              <a:t>Day. </a:t>
            </a:r>
            <a:r>
              <a:rPr lang="en-US" sz="2800" dirty="0">
                <a:latin typeface="Times"/>
                <a:cs typeface="Times"/>
              </a:rPr>
              <a:t>It was on October 8, 444 BC.</a:t>
            </a:r>
          </a:p>
          <a:p>
            <a:r>
              <a:rPr lang="en-US" sz="2800" dirty="0">
                <a:latin typeface="Times"/>
                <a:cs typeface="Times"/>
              </a:rPr>
              <a:t>(2) It was the Festival of Trumpets (Num.29:1-6</a:t>
            </a:r>
            <a:r>
              <a:rPr lang="en-US" sz="2800" dirty="0" smtClean="0">
                <a:latin typeface="Times"/>
                <a:cs typeface="Times"/>
              </a:rPr>
              <a:t>)</a:t>
            </a:r>
            <a:endParaRPr lang="en-US" sz="2800" dirty="0">
              <a:latin typeface="Times"/>
              <a:cs typeface="Times"/>
            </a:endParaRPr>
          </a:p>
          <a:p>
            <a:r>
              <a:rPr lang="en-US" sz="2800" dirty="0">
                <a:latin typeface="Times"/>
                <a:cs typeface="Times"/>
              </a:rPr>
              <a:t>(3) It was a “holy day” (8:9,10,11). </a:t>
            </a:r>
          </a:p>
        </p:txBody>
      </p:sp>
      <p:sp>
        <p:nvSpPr>
          <p:cNvPr id="12" name="Rectangle 11"/>
          <p:cNvSpPr/>
          <p:nvPr/>
        </p:nvSpPr>
        <p:spPr>
          <a:xfrm>
            <a:off x="16157" y="2076182"/>
            <a:ext cx="9280246" cy="1815882"/>
          </a:xfrm>
          <a:prstGeom prst="rect">
            <a:avLst/>
          </a:prstGeom>
        </p:spPr>
        <p:txBody>
          <a:bodyPr wrap="square">
            <a:spAutoFit/>
          </a:bodyPr>
          <a:lstStyle/>
          <a:p>
            <a:r>
              <a:rPr lang="en-US" sz="2800" b="1" dirty="0">
                <a:latin typeface="Times"/>
                <a:cs typeface="Times"/>
              </a:rPr>
              <a:t>B. Spiritual timing: </a:t>
            </a:r>
            <a:r>
              <a:rPr lang="en-US" sz="2800" dirty="0">
                <a:latin typeface="Times"/>
                <a:cs typeface="Times"/>
              </a:rPr>
              <a:t>It was the unity of the people (8:1-2).</a:t>
            </a:r>
          </a:p>
          <a:p>
            <a:r>
              <a:rPr lang="en-US" sz="2800" dirty="0" smtClean="0">
                <a:latin typeface="Times"/>
                <a:cs typeface="Times"/>
              </a:rPr>
              <a:t>(1) “</a:t>
            </a:r>
            <a:r>
              <a:rPr lang="en-US" sz="2800" dirty="0">
                <a:latin typeface="Times"/>
                <a:cs typeface="Times"/>
              </a:rPr>
              <a:t>All the people came together as one.” (8:1) </a:t>
            </a:r>
            <a:endParaRPr lang="en-US" sz="2800" dirty="0" smtClean="0">
              <a:latin typeface="Times"/>
              <a:cs typeface="Times"/>
            </a:endParaRPr>
          </a:p>
          <a:p>
            <a:r>
              <a:rPr lang="en-US" sz="2800" dirty="0" smtClean="0">
                <a:latin typeface="Times"/>
                <a:cs typeface="Times"/>
              </a:rPr>
              <a:t>(</a:t>
            </a:r>
            <a:r>
              <a:rPr lang="en-US" sz="2800" dirty="0">
                <a:latin typeface="Times"/>
                <a:cs typeface="Times"/>
              </a:rPr>
              <a:t>2) “Men and women” and children. (8:2,3) </a:t>
            </a:r>
            <a:endParaRPr lang="en-US" sz="2800" dirty="0" smtClean="0">
              <a:latin typeface="Times"/>
              <a:cs typeface="Times"/>
            </a:endParaRPr>
          </a:p>
          <a:p>
            <a:r>
              <a:rPr lang="en-US" sz="2800" dirty="0" smtClean="0">
                <a:latin typeface="Times"/>
                <a:cs typeface="Times"/>
              </a:rPr>
              <a:t>(</a:t>
            </a:r>
            <a:r>
              <a:rPr lang="en-US" sz="2800" dirty="0">
                <a:latin typeface="Times"/>
                <a:cs typeface="Times"/>
              </a:rPr>
              <a:t>3) It was a day set apart by God.</a:t>
            </a:r>
          </a:p>
        </p:txBody>
      </p:sp>
      <p:sp>
        <p:nvSpPr>
          <p:cNvPr id="10" name="Rectangle 9"/>
          <p:cNvSpPr/>
          <p:nvPr/>
        </p:nvSpPr>
        <p:spPr>
          <a:xfrm>
            <a:off x="-15486" y="3824332"/>
            <a:ext cx="9280246" cy="2246769"/>
          </a:xfrm>
          <a:prstGeom prst="rect">
            <a:avLst/>
          </a:prstGeom>
        </p:spPr>
        <p:txBody>
          <a:bodyPr wrap="square">
            <a:spAutoFit/>
          </a:bodyPr>
          <a:lstStyle/>
          <a:p>
            <a:r>
              <a:rPr lang="en-US" sz="2800" b="1" dirty="0">
                <a:latin typeface="Times"/>
                <a:cs typeface="Times"/>
              </a:rPr>
              <a:t>C. Application: </a:t>
            </a:r>
            <a:r>
              <a:rPr lang="en-US" sz="2800" dirty="0">
                <a:latin typeface="Times"/>
                <a:cs typeface="Times"/>
              </a:rPr>
              <a:t>“If my people, who are called by my name, will humble themselves and pray and seek my face and turn from their wicked ways, then I will hear from heaven, and I will forgive their sin and will heal their land.”(2Chr.7:14) </a:t>
            </a:r>
            <a:endParaRPr lang="en-US" sz="2800" dirty="0" smtClean="0">
              <a:latin typeface="Times"/>
              <a:cs typeface="Times"/>
            </a:endParaRPr>
          </a:p>
          <a:p>
            <a:r>
              <a:rPr lang="en-US" sz="2800" dirty="0" smtClean="0">
                <a:latin typeface="Times"/>
                <a:cs typeface="Times"/>
              </a:rPr>
              <a:t>Great </a:t>
            </a:r>
            <a:r>
              <a:rPr lang="en-US" sz="2800" dirty="0">
                <a:latin typeface="Times"/>
                <a:cs typeface="Times"/>
              </a:rPr>
              <a:t>revivals in History</a:t>
            </a:r>
            <a:r>
              <a:rPr lang="en-US" sz="2800" dirty="0" smtClean="0">
                <a:latin typeface="Times"/>
                <a:cs typeface="Times"/>
              </a:rPr>
              <a:t>.</a:t>
            </a:r>
            <a:endParaRPr lang="en-US" sz="2800" dirty="0">
              <a:latin typeface="Times"/>
              <a:cs typeface="Times"/>
            </a:endParaRPr>
          </a:p>
        </p:txBody>
      </p:sp>
    </p:spTree>
    <p:extLst>
      <p:ext uri="{BB962C8B-B14F-4D97-AF65-F5344CB8AC3E}">
        <p14:creationId xmlns:p14="http://schemas.microsoft.com/office/powerpoint/2010/main" val="42614032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3487" y="1939203"/>
            <a:ext cx="1287283" cy="26084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a:latin typeface="Times"/>
              <a:cs typeface="Times"/>
            </a:endParaRPr>
          </a:p>
        </p:txBody>
      </p:sp>
      <p:sp>
        <p:nvSpPr>
          <p:cNvPr id="9" name="TextBox 8"/>
          <p:cNvSpPr txBox="1"/>
          <p:nvPr/>
        </p:nvSpPr>
        <p:spPr>
          <a:xfrm>
            <a:off x="8542295" y="638816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(3)</a:t>
            </a:r>
            <a:endParaRPr lang="en-US" sz="2800" dirty="0">
              <a:solidFill>
                <a:srgbClr val="0000FF"/>
              </a:solidFill>
              <a:latin typeface="Times"/>
              <a:cs typeface="Times"/>
            </a:endParaRPr>
          </a:p>
        </p:txBody>
      </p:sp>
      <p:sp>
        <p:nvSpPr>
          <p:cNvPr id="13" name="Rectangle 12"/>
          <p:cNvSpPr/>
          <p:nvPr/>
        </p:nvSpPr>
        <p:spPr>
          <a:xfrm>
            <a:off x="-15486" y="0"/>
            <a:ext cx="9294953" cy="1384995"/>
          </a:xfrm>
          <a:prstGeom prst="rect">
            <a:avLst/>
          </a:prstGeom>
        </p:spPr>
        <p:txBody>
          <a:bodyPr wrap="square">
            <a:spAutoFit/>
          </a:bodyPr>
          <a:lstStyle/>
          <a:p>
            <a:r>
              <a:rPr lang="en-US" sz="2800" dirty="0">
                <a:latin typeface="Times"/>
                <a:cs typeface="Times"/>
              </a:rPr>
              <a:t>(1) America’s First Great Awakening. A revival that swept the American colonies in the 1730s and 1740s leaving a permanent impact</a:t>
            </a:r>
            <a:r>
              <a:rPr lang="en-US" sz="2800" dirty="0" smtClean="0">
                <a:latin typeface="Times"/>
                <a:cs typeface="Times"/>
              </a:rPr>
              <a:t>.</a:t>
            </a:r>
            <a:endParaRPr lang="en-US" sz="2800" dirty="0">
              <a:latin typeface="Times"/>
              <a:cs typeface="Times"/>
            </a:endParaRPr>
          </a:p>
        </p:txBody>
      </p:sp>
      <p:sp>
        <p:nvSpPr>
          <p:cNvPr id="12" name="Rectangle 11"/>
          <p:cNvSpPr/>
          <p:nvPr/>
        </p:nvSpPr>
        <p:spPr>
          <a:xfrm>
            <a:off x="0" y="5071380"/>
            <a:ext cx="9159486" cy="1815882"/>
          </a:xfrm>
          <a:prstGeom prst="rect">
            <a:avLst/>
          </a:prstGeom>
        </p:spPr>
        <p:txBody>
          <a:bodyPr wrap="square">
            <a:spAutoFit/>
          </a:bodyPr>
          <a:lstStyle/>
          <a:p>
            <a:r>
              <a:rPr lang="en-US" sz="2800" dirty="0">
                <a:latin typeface="Times"/>
                <a:cs typeface="Times"/>
              </a:rPr>
              <a:t>(2) America’s Second Great Awakening. A revival that swept America from 1790 to 1820 also leaving a permanent impact.</a:t>
            </a:r>
          </a:p>
          <a:p>
            <a:r>
              <a:rPr lang="en-US" sz="2800" dirty="0">
                <a:latin typeface="Times"/>
                <a:cs typeface="Times"/>
              </a:rPr>
              <a:t>(3) America’s next Great Awakening? Today revival is greatly needed in our lives. Pray for God’s timing for great revival.</a:t>
            </a:r>
            <a:endParaRPr lang="en-US" sz="2800" dirty="0">
              <a:latin typeface="Times"/>
              <a:cs typeface="Times"/>
            </a:endParaRPr>
          </a:p>
        </p:txBody>
      </p:sp>
      <p:pic>
        <p:nvPicPr>
          <p:cNvPr id="3" name="Picture 2"/>
          <p:cNvPicPr>
            <a:picLocks noChangeAspect="1"/>
          </p:cNvPicPr>
          <p:nvPr/>
        </p:nvPicPr>
        <p:blipFill>
          <a:blip r:embed="rId2"/>
          <a:stretch>
            <a:fillRect/>
          </a:stretch>
        </p:blipFill>
        <p:spPr>
          <a:xfrm>
            <a:off x="-2310787" y="914400"/>
            <a:ext cx="7631557" cy="4191000"/>
          </a:xfrm>
          <a:prstGeom prst="rect">
            <a:avLst/>
          </a:prstGeom>
        </p:spPr>
      </p:pic>
      <p:pic>
        <p:nvPicPr>
          <p:cNvPr id="5" name="Picture 4"/>
          <p:cNvPicPr>
            <a:picLocks noChangeAspect="1"/>
          </p:cNvPicPr>
          <p:nvPr/>
        </p:nvPicPr>
        <p:blipFill>
          <a:blip r:embed="rId3"/>
          <a:stretch>
            <a:fillRect/>
          </a:stretch>
        </p:blipFill>
        <p:spPr>
          <a:xfrm>
            <a:off x="3657600" y="914400"/>
            <a:ext cx="5486400" cy="4248745"/>
          </a:xfrm>
          <a:prstGeom prst="rect">
            <a:avLst/>
          </a:prstGeom>
        </p:spPr>
      </p:pic>
    </p:spTree>
    <p:extLst>
      <p:ext uri="{BB962C8B-B14F-4D97-AF65-F5344CB8AC3E}">
        <p14:creationId xmlns:p14="http://schemas.microsoft.com/office/powerpoint/2010/main" val="3723506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3" name="TextBox 12"/>
          <p:cNvSpPr txBox="1"/>
          <p:nvPr/>
        </p:nvSpPr>
        <p:spPr>
          <a:xfrm>
            <a:off x="8557813" y="6367060"/>
            <a:ext cx="1101818" cy="523220"/>
          </a:xfrm>
          <a:prstGeom prst="rect">
            <a:avLst/>
          </a:prstGeom>
          <a:noFill/>
        </p:spPr>
        <p:txBody>
          <a:bodyPr wrap="square" rtlCol="0">
            <a:spAutoFit/>
          </a:bodyPr>
          <a:lstStyle/>
          <a:p>
            <a:r>
              <a:rPr lang="en-US" altLang="zh-CN" sz="2800" dirty="0" smtClean="0">
                <a:solidFill>
                  <a:srgbClr val="FFFF00"/>
                </a:solidFill>
                <a:latin typeface="Times"/>
                <a:cs typeface="Times"/>
              </a:rPr>
              <a:t>(2)</a:t>
            </a:r>
            <a:endParaRPr lang="en-US" sz="2800" dirty="0">
              <a:solidFill>
                <a:srgbClr val="FFFF00"/>
              </a:solidFill>
              <a:latin typeface="Times"/>
              <a:cs typeface="Times"/>
            </a:endParaRPr>
          </a:p>
        </p:txBody>
      </p:sp>
      <p:sp>
        <p:nvSpPr>
          <p:cNvPr id="11" name="TextBox 10"/>
          <p:cNvSpPr txBox="1"/>
          <p:nvPr/>
        </p:nvSpPr>
        <p:spPr>
          <a:xfrm>
            <a:off x="8593091" y="633478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(4)</a:t>
            </a:r>
            <a:endParaRPr lang="en-US" sz="2800" dirty="0">
              <a:solidFill>
                <a:srgbClr val="0000FF"/>
              </a:solidFill>
              <a:latin typeface="Times"/>
              <a:cs typeface="Times"/>
            </a:endParaRPr>
          </a:p>
        </p:txBody>
      </p:sp>
      <p:sp>
        <p:nvSpPr>
          <p:cNvPr id="7" name="Rectangle 6"/>
          <p:cNvSpPr/>
          <p:nvPr/>
        </p:nvSpPr>
        <p:spPr>
          <a:xfrm>
            <a:off x="-1411" y="0"/>
            <a:ext cx="9145411" cy="5262980"/>
          </a:xfrm>
          <a:prstGeom prst="rect">
            <a:avLst/>
          </a:prstGeom>
        </p:spPr>
        <p:txBody>
          <a:bodyPr wrap="square">
            <a:spAutoFit/>
          </a:bodyPr>
          <a:lstStyle/>
          <a:p>
            <a:r>
              <a:rPr lang="en-US" sz="2800" b="1" dirty="0">
                <a:latin typeface="Times"/>
                <a:cs typeface="Times"/>
              </a:rPr>
              <a:t>2. The place for great joy </a:t>
            </a:r>
            <a:r>
              <a:rPr lang="en-US" sz="2800" dirty="0">
                <a:latin typeface="Times"/>
                <a:cs typeface="Times"/>
              </a:rPr>
              <a:t>—</a:t>
            </a:r>
            <a:r>
              <a:rPr lang="en-US" sz="2800" b="1" dirty="0">
                <a:latin typeface="Times"/>
                <a:cs typeface="Times"/>
              </a:rPr>
              <a:t> </a:t>
            </a:r>
            <a:r>
              <a:rPr lang="en-US" sz="2800" dirty="0">
                <a:latin typeface="Times"/>
                <a:cs typeface="Times"/>
              </a:rPr>
              <a:t>God’s place for great revival.</a:t>
            </a:r>
          </a:p>
          <a:p>
            <a:r>
              <a:rPr lang="en-US" sz="2800" b="1" dirty="0">
                <a:latin typeface="Times"/>
                <a:cs typeface="Times"/>
              </a:rPr>
              <a:t>A. Historical setting: </a:t>
            </a:r>
            <a:r>
              <a:rPr lang="en-US" sz="2800" dirty="0">
                <a:latin typeface="Times"/>
                <a:cs typeface="Times"/>
              </a:rPr>
              <a:t>It was in Jerusalem (8:1-2).</a:t>
            </a:r>
          </a:p>
          <a:p>
            <a:r>
              <a:rPr lang="en-US" sz="2800" dirty="0" smtClean="0">
                <a:latin typeface="Times"/>
                <a:cs typeface="Times"/>
              </a:rPr>
              <a:t>(1) It </a:t>
            </a:r>
            <a:r>
              <a:rPr lang="en-US" sz="2800" dirty="0">
                <a:latin typeface="Times"/>
                <a:cs typeface="Times"/>
              </a:rPr>
              <a:t>was in the public square, a meeting place. 	</a:t>
            </a:r>
            <a:endParaRPr lang="en-US" sz="2800" dirty="0" smtClean="0">
              <a:latin typeface="Times"/>
              <a:cs typeface="Times"/>
            </a:endParaRPr>
          </a:p>
          <a:p>
            <a:r>
              <a:rPr lang="en-US" sz="2800" dirty="0" smtClean="0">
                <a:latin typeface="Times"/>
                <a:cs typeface="Times"/>
              </a:rPr>
              <a:t>(</a:t>
            </a:r>
            <a:r>
              <a:rPr lang="en-US" sz="2800" dirty="0">
                <a:latin typeface="Times"/>
                <a:cs typeface="Times"/>
              </a:rPr>
              <a:t>2) It was before the water gate. It was a place for washing(Jn.15:3;Eph.5:26).</a:t>
            </a:r>
          </a:p>
          <a:p>
            <a:r>
              <a:rPr lang="en-US" sz="2800" dirty="0">
                <a:latin typeface="Times"/>
                <a:cs typeface="Times"/>
              </a:rPr>
              <a:t>(3) It was before the assembly of the people and a high wooden platform (pulpit) built for the occasion.</a:t>
            </a:r>
          </a:p>
          <a:p>
            <a:r>
              <a:rPr lang="en-US" sz="2800" b="1" dirty="0">
                <a:latin typeface="Times"/>
                <a:cs typeface="Times"/>
              </a:rPr>
              <a:t>B. Spiritual setting: </a:t>
            </a:r>
            <a:r>
              <a:rPr lang="en-US" sz="2800" dirty="0">
                <a:latin typeface="Times"/>
                <a:cs typeface="Times"/>
              </a:rPr>
              <a:t>It was in the City of David, Zion, Holy City, and the City of our God.</a:t>
            </a:r>
          </a:p>
          <a:p>
            <a:r>
              <a:rPr lang="en-US" sz="2800" dirty="0" smtClean="0">
                <a:latin typeface="Times"/>
                <a:cs typeface="Times"/>
              </a:rPr>
              <a:t>(1) It </a:t>
            </a:r>
            <a:r>
              <a:rPr lang="en-US" sz="2800" dirty="0">
                <a:latin typeface="Times"/>
                <a:cs typeface="Times"/>
              </a:rPr>
              <a:t>was a place for prayer. </a:t>
            </a:r>
            <a:endParaRPr lang="en-US" sz="2800" dirty="0" smtClean="0">
              <a:latin typeface="Times"/>
              <a:cs typeface="Times"/>
            </a:endParaRPr>
          </a:p>
          <a:p>
            <a:r>
              <a:rPr lang="en-US" sz="2800" dirty="0" smtClean="0">
                <a:latin typeface="Times"/>
                <a:cs typeface="Times"/>
              </a:rPr>
              <a:t>(</a:t>
            </a:r>
            <a:r>
              <a:rPr lang="en-US" sz="2800" dirty="0">
                <a:latin typeface="Times"/>
                <a:cs typeface="Times"/>
              </a:rPr>
              <a:t>2) It was a place for expository preaching. </a:t>
            </a:r>
            <a:endParaRPr lang="en-US" sz="2800" dirty="0" smtClean="0">
              <a:latin typeface="Times"/>
              <a:cs typeface="Times"/>
            </a:endParaRPr>
          </a:p>
          <a:p>
            <a:r>
              <a:rPr lang="en-US" sz="2800" dirty="0" smtClean="0">
                <a:latin typeface="Times"/>
                <a:cs typeface="Times"/>
              </a:rPr>
              <a:t>(</a:t>
            </a:r>
            <a:r>
              <a:rPr lang="en-US" sz="2800" dirty="0">
                <a:latin typeface="Times"/>
                <a:cs typeface="Times"/>
              </a:rPr>
              <a:t>3) It was a place for moving of God’s Spirit (Acts 2)</a:t>
            </a:r>
            <a:r>
              <a:rPr lang="en-US" sz="2800" dirty="0" smtClean="0">
                <a:latin typeface="Times"/>
                <a:cs typeface="Times"/>
              </a:rPr>
              <a:t>.</a:t>
            </a:r>
            <a:endParaRPr lang="en-US" sz="2800" dirty="0">
              <a:latin typeface="Times"/>
              <a:cs typeface="Times"/>
            </a:endParaRPr>
          </a:p>
        </p:txBody>
      </p:sp>
    </p:spTree>
    <p:extLst>
      <p:ext uri="{BB962C8B-B14F-4D97-AF65-F5344CB8AC3E}">
        <p14:creationId xmlns:p14="http://schemas.microsoft.com/office/powerpoint/2010/main" val="19813960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3" name="TextBox 12"/>
          <p:cNvSpPr txBox="1"/>
          <p:nvPr/>
        </p:nvSpPr>
        <p:spPr>
          <a:xfrm>
            <a:off x="8557813" y="6367060"/>
            <a:ext cx="1101818" cy="523220"/>
          </a:xfrm>
          <a:prstGeom prst="rect">
            <a:avLst/>
          </a:prstGeom>
          <a:noFill/>
        </p:spPr>
        <p:txBody>
          <a:bodyPr wrap="square" rtlCol="0">
            <a:spAutoFit/>
          </a:bodyPr>
          <a:lstStyle/>
          <a:p>
            <a:r>
              <a:rPr lang="en-US" altLang="zh-CN" sz="2800" dirty="0" smtClean="0">
                <a:solidFill>
                  <a:srgbClr val="FFFF00"/>
                </a:solidFill>
                <a:latin typeface="Times"/>
                <a:cs typeface="Times"/>
              </a:rPr>
              <a:t>(2)</a:t>
            </a:r>
            <a:endParaRPr lang="en-US" sz="2800" dirty="0">
              <a:solidFill>
                <a:srgbClr val="FFFF00"/>
              </a:solidFill>
              <a:latin typeface="Times"/>
              <a:cs typeface="Times"/>
            </a:endParaRPr>
          </a:p>
        </p:txBody>
      </p:sp>
      <p:sp>
        <p:nvSpPr>
          <p:cNvPr id="11" name="TextBox 10"/>
          <p:cNvSpPr txBox="1"/>
          <p:nvPr/>
        </p:nvSpPr>
        <p:spPr>
          <a:xfrm>
            <a:off x="8593091" y="633478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(5)</a:t>
            </a:r>
            <a:endParaRPr lang="en-US" sz="2800" dirty="0">
              <a:solidFill>
                <a:srgbClr val="0000FF"/>
              </a:solidFill>
              <a:latin typeface="Times"/>
              <a:cs typeface="Times"/>
            </a:endParaRPr>
          </a:p>
        </p:txBody>
      </p:sp>
      <p:sp>
        <p:nvSpPr>
          <p:cNvPr id="10" name="Rectangle 9"/>
          <p:cNvSpPr/>
          <p:nvPr/>
        </p:nvSpPr>
        <p:spPr>
          <a:xfrm>
            <a:off x="-35278" y="-21819"/>
            <a:ext cx="9179278" cy="6986528"/>
          </a:xfrm>
          <a:prstGeom prst="rect">
            <a:avLst/>
          </a:prstGeom>
        </p:spPr>
        <p:txBody>
          <a:bodyPr wrap="square">
            <a:spAutoFit/>
          </a:bodyPr>
          <a:lstStyle/>
          <a:p>
            <a:r>
              <a:rPr lang="en-US" sz="2800" b="1" dirty="0">
                <a:latin typeface="Times"/>
                <a:cs typeface="Times"/>
              </a:rPr>
              <a:t>C. Application: </a:t>
            </a:r>
            <a:r>
              <a:rPr lang="en-US" sz="2800" dirty="0">
                <a:latin typeface="Times"/>
                <a:cs typeface="Times"/>
              </a:rPr>
              <a:t>“Do not leave Jerusalem, but wait for the gift my Father promised, which you have heard me speak about…When the day of Pentecost came, they were all together in one place.” (Acts 1:4; 2:1) </a:t>
            </a:r>
          </a:p>
          <a:p>
            <a:r>
              <a:rPr lang="en-US" sz="2800" dirty="0" smtClean="0">
                <a:latin typeface="Times"/>
                <a:cs typeface="Times"/>
              </a:rPr>
              <a:t>(1) Draw </a:t>
            </a:r>
            <a:r>
              <a:rPr lang="en-US" sz="2800" dirty="0">
                <a:latin typeface="Times"/>
                <a:cs typeface="Times"/>
              </a:rPr>
              <a:t>a circle around </a:t>
            </a:r>
            <a:r>
              <a:rPr lang="en-US" sz="2800" dirty="0" smtClean="0">
                <a:latin typeface="Times"/>
                <a:cs typeface="Times"/>
              </a:rPr>
              <a:t>										 yourself </a:t>
            </a:r>
            <a:r>
              <a:rPr lang="en-US" sz="2800" dirty="0">
                <a:latin typeface="Times"/>
                <a:cs typeface="Times"/>
              </a:rPr>
              <a:t>and first pray for </a:t>
            </a:r>
            <a:r>
              <a:rPr lang="en-US" sz="2800" dirty="0" smtClean="0">
                <a:latin typeface="Times"/>
                <a:cs typeface="Times"/>
              </a:rPr>
              <a:t>									   revival </a:t>
            </a:r>
            <a:r>
              <a:rPr lang="en-US" sz="2800" dirty="0">
                <a:latin typeface="Times"/>
                <a:cs typeface="Times"/>
              </a:rPr>
              <a:t>within that circle </a:t>
            </a:r>
            <a:endParaRPr lang="en-US" sz="2800" dirty="0" smtClean="0">
              <a:latin typeface="Times"/>
              <a:cs typeface="Times"/>
            </a:endParaRPr>
          </a:p>
          <a:p>
            <a:r>
              <a:rPr lang="en-US" sz="2800" dirty="0" smtClean="0">
                <a:latin typeface="Times"/>
                <a:cs typeface="Times"/>
              </a:rPr>
              <a:t>(</a:t>
            </a:r>
            <a:r>
              <a:rPr lang="en-US" sz="2800" dirty="0">
                <a:latin typeface="Times"/>
                <a:cs typeface="Times"/>
              </a:rPr>
              <a:t>in your heart).</a:t>
            </a:r>
          </a:p>
          <a:p>
            <a:r>
              <a:rPr lang="en-US" sz="2800" dirty="0">
                <a:latin typeface="Times"/>
                <a:cs typeface="Times"/>
              </a:rPr>
              <a:t>(2) Draw a circle around </a:t>
            </a:r>
            <a:r>
              <a:rPr lang="en-US" sz="2800" dirty="0" smtClean="0">
                <a:latin typeface="Times"/>
                <a:cs typeface="Times"/>
              </a:rPr>
              <a:t>										        your </a:t>
            </a:r>
            <a:r>
              <a:rPr lang="en-US" sz="2800" dirty="0">
                <a:latin typeface="Times"/>
                <a:cs typeface="Times"/>
              </a:rPr>
              <a:t>family and second </a:t>
            </a:r>
            <a:r>
              <a:rPr lang="en-US" sz="2800" dirty="0" smtClean="0">
                <a:latin typeface="Times"/>
                <a:cs typeface="Times"/>
              </a:rPr>
              <a:t>										       pray </a:t>
            </a:r>
            <a:r>
              <a:rPr lang="en-US" sz="2800" dirty="0">
                <a:latin typeface="Times"/>
                <a:cs typeface="Times"/>
              </a:rPr>
              <a:t>for revival within </a:t>
            </a:r>
            <a:endParaRPr lang="en-US" sz="2800" dirty="0" smtClean="0">
              <a:latin typeface="Times"/>
              <a:cs typeface="Times"/>
            </a:endParaRPr>
          </a:p>
          <a:p>
            <a:r>
              <a:rPr lang="en-US" sz="2800" dirty="0" smtClean="0">
                <a:latin typeface="Times"/>
                <a:cs typeface="Times"/>
              </a:rPr>
              <a:t>that </a:t>
            </a:r>
            <a:r>
              <a:rPr lang="en-US" sz="2800" dirty="0">
                <a:latin typeface="Times"/>
                <a:cs typeface="Times"/>
              </a:rPr>
              <a:t>circle (in your family).</a:t>
            </a:r>
          </a:p>
          <a:p>
            <a:r>
              <a:rPr lang="en-US" sz="2800" dirty="0">
                <a:latin typeface="Times"/>
                <a:cs typeface="Times"/>
              </a:rPr>
              <a:t>(3) Draw a circle around </a:t>
            </a:r>
            <a:r>
              <a:rPr lang="en-US" sz="2800" dirty="0" smtClean="0">
                <a:latin typeface="Times"/>
                <a:cs typeface="Times"/>
              </a:rPr>
              <a:t>											     the </a:t>
            </a:r>
            <a:r>
              <a:rPr lang="en-US" sz="2800" dirty="0">
                <a:latin typeface="Times"/>
                <a:cs typeface="Times"/>
              </a:rPr>
              <a:t>church and the city and </a:t>
            </a:r>
            <a:r>
              <a:rPr lang="en-US" sz="2800" dirty="0" smtClean="0">
                <a:latin typeface="Times"/>
                <a:cs typeface="Times"/>
              </a:rPr>
              <a:t>										  third </a:t>
            </a:r>
            <a:r>
              <a:rPr lang="en-US" sz="2800" dirty="0">
                <a:latin typeface="Times"/>
                <a:cs typeface="Times"/>
              </a:rPr>
              <a:t>pray for revival within </a:t>
            </a:r>
            <a:r>
              <a:rPr lang="en-US" sz="2800" dirty="0" smtClean="0">
                <a:latin typeface="Times"/>
                <a:cs typeface="Times"/>
              </a:rPr>
              <a:t>										   that </a:t>
            </a:r>
            <a:r>
              <a:rPr lang="en-US" sz="2800" dirty="0">
                <a:latin typeface="Times"/>
                <a:cs typeface="Times"/>
              </a:rPr>
              <a:t>circle (in GKCCCC and Kansas City).</a:t>
            </a:r>
            <a:endParaRPr lang="en-US" sz="2800" dirty="0">
              <a:latin typeface="Times"/>
              <a:cs typeface="Times"/>
            </a:endParaRPr>
          </a:p>
        </p:txBody>
      </p:sp>
      <p:pic>
        <p:nvPicPr>
          <p:cNvPr id="3" name="Picture 2"/>
          <p:cNvPicPr>
            <a:picLocks noChangeAspect="1"/>
          </p:cNvPicPr>
          <p:nvPr/>
        </p:nvPicPr>
        <p:blipFill>
          <a:blip r:embed="rId2"/>
          <a:stretch>
            <a:fillRect/>
          </a:stretch>
        </p:blipFill>
        <p:spPr>
          <a:xfrm rot="5400000">
            <a:off x="4055518" y="1329282"/>
            <a:ext cx="5130801" cy="5215439"/>
          </a:xfrm>
          <a:prstGeom prst="rect">
            <a:avLst/>
          </a:prstGeom>
        </p:spPr>
      </p:pic>
      <p:pic>
        <p:nvPicPr>
          <p:cNvPr id="5" name="Picture 4"/>
          <p:cNvPicPr>
            <a:picLocks noChangeAspect="1"/>
          </p:cNvPicPr>
          <p:nvPr/>
        </p:nvPicPr>
        <p:blipFill>
          <a:blip r:embed="rId3"/>
          <a:stretch>
            <a:fillRect/>
          </a:stretch>
        </p:blipFill>
        <p:spPr>
          <a:xfrm>
            <a:off x="5689599" y="2595029"/>
            <a:ext cx="2180170" cy="2180170"/>
          </a:xfrm>
          <a:prstGeom prst="rect">
            <a:avLst/>
          </a:prstGeom>
        </p:spPr>
      </p:pic>
    </p:spTree>
    <p:extLst>
      <p:ext uri="{BB962C8B-B14F-4D97-AF65-F5344CB8AC3E}">
        <p14:creationId xmlns:p14="http://schemas.microsoft.com/office/powerpoint/2010/main" val="8318431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0" name="Rectangle 9"/>
          <p:cNvSpPr/>
          <p:nvPr/>
        </p:nvSpPr>
        <p:spPr>
          <a:xfrm>
            <a:off x="-35278" y="-21819"/>
            <a:ext cx="9177867" cy="6801862"/>
          </a:xfrm>
          <a:prstGeom prst="rect">
            <a:avLst/>
          </a:prstGeom>
        </p:spPr>
        <p:txBody>
          <a:bodyPr wrap="square">
            <a:spAutoFit/>
          </a:bodyPr>
          <a:lstStyle/>
          <a:p>
            <a:r>
              <a:rPr lang="en-US" sz="2800" b="1" dirty="0">
                <a:latin typeface="Times"/>
                <a:cs typeface="Times"/>
              </a:rPr>
              <a:t>3. The cause for great </a:t>
            </a:r>
            <a:r>
              <a:rPr lang="en-US" sz="2800" b="1" dirty="0" smtClean="0">
                <a:latin typeface="Times"/>
                <a:cs typeface="Times"/>
              </a:rPr>
              <a:t>joy</a:t>
            </a:r>
            <a:r>
              <a:rPr lang="en-US" sz="2800" dirty="0">
                <a:latin typeface="Times"/>
                <a:cs typeface="Times"/>
              </a:rPr>
              <a:t>-</a:t>
            </a:r>
            <a:r>
              <a:rPr lang="en-US" sz="2800" dirty="0" smtClean="0">
                <a:latin typeface="Times"/>
                <a:cs typeface="Times"/>
              </a:rPr>
              <a:t>God’s </a:t>
            </a:r>
            <a:r>
              <a:rPr lang="en-US" sz="2800" dirty="0">
                <a:latin typeface="Times"/>
                <a:cs typeface="Times"/>
              </a:rPr>
              <a:t>movement for great revival.</a:t>
            </a:r>
          </a:p>
          <a:p>
            <a:r>
              <a:rPr lang="en-US" sz="2800" b="1" dirty="0">
                <a:latin typeface="Times"/>
                <a:cs typeface="Times"/>
              </a:rPr>
              <a:t>A. Historical movement: </a:t>
            </a:r>
            <a:r>
              <a:rPr lang="en-US" sz="2800" dirty="0">
                <a:latin typeface="Times"/>
                <a:cs typeface="Times"/>
              </a:rPr>
              <a:t>It was the people and the leaders.</a:t>
            </a:r>
          </a:p>
          <a:p>
            <a:r>
              <a:rPr lang="en-US" sz="2800" dirty="0">
                <a:latin typeface="Times"/>
                <a:cs typeface="Times"/>
              </a:rPr>
              <a:t>(1</a:t>
            </a:r>
            <a:r>
              <a:rPr lang="en-US" sz="2800" dirty="0" smtClean="0">
                <a:latin typeface="Times"/>
                <a:cs typeface="Times"/>
              </a:rPr>
              <a:t>)It </a:t>
            </a:r>
            <a:r>
              <a:rPr lang="en-US" sz="2800" dirty="0">
                <a:latin typeface="Times"/>
                <a:cs typeface="Times"/>
              </a:rPr>
              <a:t>started with the </a:t>
            </a:r>
            <a:r>
              <a:rPr lang="en-US" sz="2800" dirty="0" err="1">
                <a:latin typeface="Times"/>
                <a:cs typeface="Times"/>
              </a:rPr>
              <a:t>people</a:t>
            </a:r>
            <a:r>
              <a:rPr lang="en-US" sz="2800" dirty="0" err="1" smtClean="0">
                <a:latin typeface="Times"/>
                <a:cs typeface="Times"/>
              </a:rPr>
              <a:t>.</a:t>
            </a:r>
            <a:r>
              <a:rPr lang="en-US" sz="2400" dirty="0" err="1" smtClean="0">
                <a:latin typeface="Times"/>
                <a:cs typeface="Times"/>
              </a:rPr>
              <a:t>“</a:t>
            </a:r>
            <a:r>
              <a:rPr lang="en-US" sz="2400" dirty="0" err="1">
                <a:latin typeface="Times"/>
                <a:cs typeface="Times"/>
              </a:rPr>
              <a:t>They</a:t>
            </a:r>
            <a:r>
              <a:rPr lang="en-US" sz="2400" dirty="0">
                <a:latin typeface="Times"/>
                <a:cs typeface="Times"/>
              </a:rPr>
              <a:t> came together as one…They told Ezra the teacher of the Law to bring out the Book of the Law </a:t>
            </a:r>
            <a:r>
              <a:rPr lang="en-US" sz="2400" dirty="0" smtClean="0">
                <a:latin typeface="Times"/>
                <a:cs typeface="Times"/>
              </a:rPr>
              <a:t>of Moses” </a:t>
            </a:r>
          </a:p>
          <a:p>
            <a:r>
              <a:rPr lang="en-US" sz="2400" dirty="0" smtClean="0">
                <a:latin typeface="Times"/>
                <a:cs typeface="Times"/>
              </a:rPr>
              <a:t>(</a:t>
            </a:r>
            <a:r>
              <a:rPr lang="en-US" sz="2400" dirty="0">
                <a:latin typeface="Times"/>
                <a:cs typeface="Times"/>
              </a:rPr>
              <a:t>8:1)</a:t>
            </a:r>
            <a:r>
              <a:rPr lang="en-US" sz="2400" dirty="0" smtClean="0">
                <a:latin typeface="Times"/>
                <a:cs typeface="Times"/>
              </a:rPr>
              <a:t>.For </a:t>
            </a:r>
            <a:r>
              <a:rPr lang="en-US" sz="2400" dirty="0">
                <a:latin typeface="Times"/>
                <a:cs typeface="Times"/>
              </a:rPr>
              <a:t>Ezra had devoted himself to the study and observance of the Law of the </a:t>
            </a:r>
            <a:r>
              <a:rPr lang="en-US" sz="2400" dirty="0" err="1">
                <a:latin typeface="Times"/>
                <a:cs typeface="Times"/>
              </a:rPr>
              <a:t>Lord</a:t>
            </a:r>
            <a:r>
              <a:rPr lang="en-US" sz="2400" dirty="0" err="1" smtClean="0">
                <a:latin typeface="Times"/>
                <a:cs typeface="Times"/>
              </a:rPr>
              <a:t>,and</a:t>
            </a:r>
            <a:r>
              <a:rPr lang="en-US" sz="2400" dirty="0" smtClean="0">
                <a:latin typeface="Times"/>
                <a:cs typeface="Times"/>
              </a:rPr>
              <a:t> </a:t>
            </a:r>
            <a:r>
              <a:rPr lang="en-US" sz="2400" dirty="0">
                <a:latin typeface="Times"/>
                <a:cs typeface="Times"/>
              </a:rPr>
              <a:t>to teaching its decrees and laws in </a:t>
            </a:r>
            <a:r>
              <a:rPr lang="en-US" sz="2400" dirty="0" smtClean="0">
                <a:latin typeface="Times"/>
                <a:cs typeface="Times"/>
              </a:rPr>
              <a:t>Israel(Ezra7:10).</a:t>
            </a:r>
            <a:endParaRPr lang="en-US" sz="2400" dirty="0">
              <a:latin typeface="Times"/>
              <a:cs typeface="Times"/>
            </a:endParaRPr>
          </a:p>
          <a:p>
            <a:r>
              <a:rPr lang="en-US" sz="2800" dirty="0">
                <a:latin typeface="Times"/>
                <a:cs typeface="Times"/>
              </a:rPr>
              <a:t>(2) It continued with the leaders. “So…Ezra the priest brought the Law before the assembly”(8:2)</a:t>
            </a:r>
            <a:r>
              <a:rPr lang="en-US" sz="2800" dirty="0" smtClean="0">
                <a:latin typeface="Times"/>
                <a:cs typeface="Times"/>
              </a:rPr>
              <a:t>.“</a:t>
            </a:r>
            <a:r>
              <a:rPr lang="en-US" sz="2800" dirty="0">
                <a:latin typeface="Times"/>
                <a:cs typeface="Times"/>
              </a:rPr>
              <a:t>He read it aloud from </a:t>
            </a:r>
            <a:r>
              <a:rPr lang="en-US" sz="2800" dirty="0" smtClean="0">
                <a:latin typeface="Times"/>
                <a:cs typeface="Times"/>
              </a:rPr>
              <a:t>day-break </a:t>
            </a:r>
            <a:r>
              <a:rPr lang="en-US" sz="2800" dirty="0">
                <a:latin typeface="Times"/>
                <a:cs typeface="Times"/>
              </a:rPr>
              <a:t>until </a:t>
            </a:r>
            <a:r>
              <a:rPr lang="en-US" sz="2800" dirty="0" smtClean="0">
                <a:latin typeface="Times"/>
                <a:cs typeface="Times"/>
              </a:rPr>
              <a:t>noon.” </a:t>
            </a:r>
            <a:r>
              <a:rPr lang="en-US" sz="2800" dirty="0">
                <a:latin typeface="Times"/>
                <a:cs typeface="Times"/>
              </a:rPr>
              <a:t>He stood with other </a:t>
            </a:r>
            <a:r>
              <a:rPr lang="en-US" sz="2800" dirty="0" smtClean="0">
                <a:latin typeface="Times"/>
                <a:cs typeface="Times"/>
              </a:rPr>
              <a:t>teachers, 13 of them (</a:t>
            </a:r>
            <a:r>
              <a:rPr lang="en-US" sz="2800" dirty="0">
                <a:latin typeface="Times"/>
                <a:cs typeface="Times"/>
              </a:rPr>
              <a:t>8:4). He “opened the book</a:t>
            </a:r>
            <a:r>
              <a:rPr lang="en-US" sz="2800" dirty="0" smtClean="0">
                <a:latin typeface="Times"/>
                <a:cs typeface="Times"/>
              </a:rPr>
              <a:t>”(</a:t>
            </a:r>
            <a:r>
              <a:rPr lang="en-US" sz="2800" dirty="0">
                <a:latin typeface="Times"/>
                <a:cs typeface="Times"/>
              </a:rPr>
              <a:t>8:5)</a:t>
            </a:r>
            <a:r>
              <a:rPr lang="en-US" sz="2800" dirty="0" smtClean="0">
                <a:latin typeface="Times"/>
                <a:cs typeface="Times"/>
              </a:rPr>
              <a:t>.He </a:t>
            </a:r>
            <a:r>
              <a:rPr lang="en-US" sz="2800" dirty="0">
                <a:latin typeface="Times"/>
                <a:cs typeface="Times"/>
              </a:rPr>
              <a:t>“praised the </a:t>
            </a:r>
            <a:r>
              <a:rPr lang="en-US" sz="2800" dirty="0" err="1">
                <a:latin typeface="Times"/>
                <a:cs typeface="Times"/>
              </a:rPr>
              <a:t>Lord</a:t>
            </a:r>
            <a:r>
              <a:rPr lang="en-US" sz="2800" dirty="0" err="1" smtClean="0">
                <a:latin typeface="Times"/>
                <a:cs typeface="Times"/>
              </a:rPr>
              <a:t>,the</a:t>
            </a:r>
            <a:r>
              <a:rPr lang="en-US" sz="2800" dirty="0" smtClean="0">
                <a:latin typeface="Times"/>
                <a:cs typeface="Times"/>
              </a:rPr>
              <a:t> </a:t>
            </a:r>
            <a:r>
              <a:rPr lang="en-US" sz="2800" dirty="0">
                <a:latin typeface="Times"/>
                <a:cs typeface="Times"/>
              </a:rPr>
              <a:t>great God” </a:t>
            </a:r>
            <a:r>
              <a:rPr lang="en-US" sz="2800" dirty="0" smtClean="0">
                <a:latin typeface="Times"/>
                <a:cs typeface="Times"/>
              </a:rPr>
              <a:t>(</a:t>
            </a:r>
            <a:r>
              <a:rPr lang="en-US" sz="2800" dirty="0">
                <a:latin typeface="Times"/>
                <a:cs typeface="Times"/>
              </a:rPr>
              <a:t>8:6). The Levities (13 of them) “instructed the people in the Law”(8:7). “They read from the Book of the Law of God, making it clear and giving the meaning” (8:8). “Then Nehemiah the governor, Ezra the priest and teacher of the Law, and the Levities who were instructing the people said to them all, ‘This day is holy to the LORD </a:t>
            </a:r>
            <a:r>
              <a:rPr lang="en-US" sz="2800">
                <a:latin typeface="Times"/>
                <a:cs typeface="Times"/>
              </a:rPr>
              <a:t>your </a:t>
            </a:r>
            <a:r>
              <a:rPr lang="en-US" sz="2800" smtClean="0">
                <a:latin typeface="Times"/>
                <a:cs typeface="Times"/>
              </a:rPr>
              <a:t>God’</a:t>
            </a:r>
            <a:r>
              <a:rPr lang="en-US" sz="2800" dirty="0">
                <a:latin typeface="Times"/>
                <a:cs typeface="Times"/>
              </a:rPr>
              <a:t>”(8:9). </a:t>
            </a:r>
          </a:p>
        </p:txBody>
      </p:sp>
      <p:sp>
        <p:nvSpPr>
          <p:cNvPr id="17" name="TextBox 16"/>
          <p:cNvSpPr txBox="1"/>
          <p:nvPr/>
        </p:nvSpPr>
        <p:spPr>
          <a:xfrm>
            <a:off x="8593091" y="6354389"/>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(6)</a:t>
            </a:r>
            <a:endParaRPr lang="en-US" sz="2800" dirty="0">
              <a:solidFill>
                <a:srgbClr val="0000FF"/>
              </a:solidFill>
              <a:latin typeface="Times"/>
              <a:cs typeface="Times"/>
            </a:endParaRPr>
          </a:p>
        </p:txBody>
      </p:sp>
    </p:spTree>
    <p:extLst>
      <p:ext uri="{BB962C8B-B14F-4D97-AF65-F5344CB8AC3E}">
        <p14:creationId xmlns:p14="http://schemas.microsoft.com/office/powerpoint/2010/main" val="24648508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0" name="Rectangle 9"/>
          <p:cNvSpPr/>
          <p:nvPr/>
        </p:nvSpPr>
        <p:spPr>
          <a:xfrm>
            <a:off x="-35278" y="-21819"/>
            <a:ext cx="9177867" cy="6740307"/>
          </a:xfrm>
          <a:prstGeom prst="rect">
            <a:avLst/>
          </a:prstGeom>
        </p:spPr>
        <p:txBody>
          <a:bodyPr wrap="square">
            <a:spAutoFit/>
          </a:bodyPr>
          <a:lstStyle/>
          <a:p>
            <a:r>
              <a:rPr lang="en-US" sz="2800" dirty="0">
                <a:latin typeface="Times"/>
                <a:cs typeface="Times"/>
              </a:rPr>
              <a:t>(3</a:t>
            </a:r>
            <a:r>
              <a:rPr lang="en-US" sz="2800" dirty="0" smtClean="0">
                <a:latin typeface="Times"/>
                <a:cs typeface="Times"/>
              </a:rPr>
              <a:t>)It </a:t>
            </a:r>
            <a:r>
              <a:rPr lang="en-US" sz="2800" dirty="0">
                <a:latin typeface="Times"/>
                <a:cs typeface="Times"/>
              </a:rPr>
              <a:t>spread like fire with the people’s </a:t>
            </a:r>
            <a:r>
              <a:rPr lang="en-US" sz="2800" dirty="0" err="1">
                <a:latin typeface="Times"/>
                <a:cs typeface="Times"/>
              </a:rPr>
              <a:t>response</a:t>
            </a:r>
            <a:r>
              <a:rPr lang="en-US" sz="2800" dirty="0" err="1" smtClean="0">
                <a:latin typeface="Times"/>
                <a:cs typeface="Times"/>
              </a:rPr>
              <a:t>.“</a:t>
            </a:r>
            <a:r>
              <a:rPr lang="en-US" sz="2800" dirty="0" err="1">
                <a:latin typeface="Times"/>
                <a:cs typeface="Times"/>
              </a:rPr>
              <a:t>All</a:t>
            </a:r>
            <a:r>
              <a:rPr lang="en-US" sz="2800" dirty="0">
                <a:latin typeface="Times"/>
                <a:cs typeface="Times"/>
              </a:rPr>
              <a:t> the people listened attentively to the Book of the Law</a:t>
            </a:r>
            <a:r>
              <a:rPr lang="en-US" sz="2800" dirty="0" smtClean="0">
                <a:latin typeface="Times"/>
                <a:cs typeface="Times"/>
              </a:rPr>
              <a:t>”(</a:t>
            </a:r>
            <a:r>
              <a:rPr lang="en-US" sz="2800" dirty="0">
                <a:latin typeface="Times"/>
                <a:cs typeface="Times"/>
              </a:rPr>
              <a:t>8:3). “All the people could see </a:t>
            </a:r>
            <a:r>
              <a:rPr lang="en-US" sz="2800" dirty="0" smtClean="0">
                <a:latin typeface="Times"/>
                <a:cs typeface="Times"/>
              </a:rPr>
              <a:t>him…The </a:t>
            </a:r>
            <a:r>
              <a:rPr lang="en-US" sz="2800" dirty="0">
                <a:latin typeface="Times"/>
                <a:cs typeface="Times"/>
              </a:rPr>
              <a:t>people all stood up</a:t>
            </a:r>
            <a:r>
              <a:rPr lang="en-US" sz="2800" dirty="0" smtClean="0">
                <a:latin typeface="Times"/>
                <a:cs typeface="Times"/>
              </a:rPr>
              <a:t>”(</a:t>
            </a:r>
            <a:r>
              <a:rPr lang="en-US" sz="2800" dirty="0">
                <a:latin typeface="Times"/>
                <a:cs typeface="Times"/>
              </a:rPr>
              <a:t>8:5). “All the people lifted their hands and </a:t>
            </a:r>
            <a:r>
              <a:rPr lang="en-US" sz="2800" dirty="0" err="1">
                <a:latin typeface="Times"/>
                <a:cs typeface="Times"/>
              </a:rPr>
              <a:t>responded</a:t>
            </a:r>
            <a:r>
              <a:rPr lang="en-US" sz="2800" dirty="0" err="1" smtClean="0">
                <a:latin typeface="Times"/>
                <a:cs typeface="Times"/>
              </a:rPr>
              <a:t>,‘</a:t>
            </a:r>
            <a:r>
              <a:rPr lang="en-US" sz="2800" dirty="0" err="1">
                <a:latin typeface="Times"/>
                <a:cs typeface="Times"/>
              </a:rPr>
              <a:t>Amen</a:t>
            </a:r>
            <a:r>
              <a:rPr lang="en-US" sz="2800" dirty="0">
                <a:latin typeface="Times"/>
                <a:cs typeface="Times"/>
              </a:rPr>
              <a:t>! Amen!’” (8:6). “Then they bowed down and worshiped the LORD with their faces to the ground</a:t>
            </a:r>
            <a:r>
              <a:rPr lang="en-US" sz="2800" dirty="0" smtClean="0">
                <a:latin typeface="Times"/>
                <a:cs typeface="Times"/>
              </a:rPr>
              <a:t>”(</a:t>
            </a:r>
            <a:r>
              <a:rPr lang="en-US" sz="2800" dirty="0">
                <a:latin typeface="Times"/>
                <a:cs typeface="Times"/>
              </a:rPr>
              <a:t>8:6)</a:t>
            </a:r>
            <a:r>
              <a:rPr lang="en-US" sz="2800" dirty="0" smtClean="0">
                <a:latin typeface="Times"/>
                <a:cs typeface="Times"/>
              </a:rPr>
              <a:t>.“</a:t>
            </a:r>
            <a:r>
              <a:rPr lang="en-US" sz="2800" dirty="0">
                <a:latin typeface="Times"/>
                <a:cs typeface="Times"/>
              </a:rPr>
              <a:t>The people were standing there</a:t>
            </a:r>
            <a:r>
              <a:rPr lang="en-US" sz="2800" dirty="0" smtClean="0">
                <a:latin typeface="Times"/>
                <a:cs typeface="Times"/>
              </a:rPr>
              <a:t>” </a:t>
            </a:r>
          </a:p>
          <a:p>
            <a:r>
              <a:rPr lang="en-US" sz="2800" dirty="0" smtClean="0">
                <a:latin typeface="Times"/>
                <a:cs typeface="Times"/>
              </a:rPr>
              <a:t>(</a:t>
            </a:r>
            <a:r>
              <a:rPr lang="en-US" sz="2800" dirty="0">
                <a:latin typeface="Times"/>
                <a:cs typeface="Times"/>
              </a:rPr>
              <a:t>8:7)</a:t>
            </a:r>
            <a:r>
              <a:rPr lang="en-US" sz="2800" dirty="0" smtClean="0">
                <a:latin typeface="Times"/>
                <a:cs typeface="Times"/>
              </a:rPr>
              <a:t>.“</a:t>
            </a:r>
            <a:r>
              <a:rPr lang="en-US" sz="2800" dirty="0">
                <a:latin typeface="Times"/>
                <a:cs typeface="Times"/>
              </a:rPr>
              <a:t>The people understood what was being read” (8:8). “For all the people had been weeping as they listened to the words to the words of the Law</a:t>
            </a:r>
            <a:r>
              <a:rPr lang="en-US" sz="2800" dirty="0" smtClean="0">
                <a:latin typeface="Times"/>
                <a:cs typeface="Times"/>
              </a:rPr>
              <a:t>”(</a:t>
            </a:r>
            <a:r>
              <a:rPr lang="en-US" sz="2800" dirty="0">
                <a:latin typeface="Times"/>
                <a:cs typeface="Times"/>
              </a:rPr>
              <a:t>8:9). “Then all the people went away to eat and drink, to send portions of food and to celebrate with great </a:t>
            </a:r>
            <a:r>
              <a:rPr lang="en-US" sz="2800" dirty="0" err="1">
                <a:latin typeface="Times"/>
                <a:cs typeface="Times"/>
              </a:rPr>
              <a:t>joy</a:t>
            </a:r>
            <a:r>
              <a:rPr lang="en-US" sz="2800" dirty="0" err="1" smtClean="0">
                <a:latin typeface="Times"/>
                <a:cs typeface="Times"/>
              </a:rPr>
              <a:t>,because</a:t>
            </a:r>
            <a:r>
              <a:rPr lang="en-US" sz="2800" dirty="0" smtClean="0">
                <a:latin typeface="Times"/>
                <a:cs typeface="Times"/>
              </a:rPr>
              <a:t> </a:t>
            </a:r>
            <a:r>
              <a:rPr lang="en-US" sz="2800" dirty="0">
                <a:latin typeface="Times"/>
                <a:cs typeface="Times"/>
              </a:rPr>
              <a:t>they now understood the words that had been made known to them</a:t>
            </a:r>
            <a:r>
              <a:rPr lang="en-US" sz="2800" dirty="0" smtClean="0">
                <a:latin typeface="Times"/>
                <a:cs typeface="Times"/>
              </a:rPr>
              <a:t>”(</a:t>
            </a:r>
            <a:r>
              <a:rPr lang="en-US" sz="2800" dirty="0">
                <a:latin typeface="Times"/>
                <a:cs typeface="Times"/>
              </a:rPr>
              <a:t>8:12)</a:t>
            </a:r>
            <a:r>
              <a:rPr lang="en-US" sz="2800" dirty="0" smtClean="0">
                <a:latin typeface="Times"/>
                <a:cs typeface="Times"/>
              </a:rPr>
              <a:t>.</a:t>
            </a:r>
            <a:r>
              <a:rPr lang="en-US" sz="2400" dirty="0" smtClean="0">
                <a:latin typeface="Times"/>
                <a:cs typeface="Times"/>
              </a:rPr>
              <a:t>“</a:t>
            </a:r>
            <a:r>
              <a:rPr lang="en-US" sz="2400" dirty="0">
                <a:latin typeface="Times"/>
                <a:cs typeface="Times"/>
              </a:rPr>
              <a:t>The heads of the families…gathered around Ezra the teacher to give attention to the words of the Law”(8:13)</a:t>
            </a:r>
            <a:r>
              <a:rPr lang="en-US" sz="2400" dirty="0" smtClean="0">
                <a:latin typeface="Times"/>
                <a:cs typeface="Times"/>
              </a:rPr>
              <a:t>. “</a:t>
            </a:r>
            <a:r>
              <a:rPr lang="en-US" sz="2400" dirty="0">
                <a:latin typeface="Times"/>
                <a:cs typeface="Times"/>
              </a:rPr>
              <a:t>They should proclaim this word and spread it throughout their towns and in Jerusalem”(8:15)</a:t>
            </a:r>
            <a:r>
              <a:rPr lang="en-US" sz="2400" dirty="0" smtClean="0">
                <a:latin typeface="Times"/>
                <a:cs typeface="Times"/>
              </a:rPr>
              <a:t>.“</a:t>
            </a:r>
            <a:r>
              <a:rPr lang="en-US" sz="2400" dirty="0">
                <a:latin typeface="Times"/>
                <a:cs typeface="Times"/>
              </a:rPr>
              <a:t>So the people went out and brought back…and built…and lived in them” (8:16). “Their joy was very great” (8:17).</a:t>
            </a:r>
            <a:endParaRPr lang="en-US" sz="2400" dirty="0">
              <a:latin typeface="Times"/>
              <a:cs typeface="Times"/>
            </a:endParaRPr>
          </a:p>
        </p:txBody>
      </p:sp>
      <p:sp>
        <p:nvSpPr>
          <p:cNvPr id="17" name="TextBox 16"/>
          <p:cNvSpPr txBox="1"/>
          <p:nvPr/>
        </p:nvSpPr>
        <p:spPr>
          <a:xfrm>
            <a:off x="8593091" y="6354389"/>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(7)</a:t>
            </a:r>
            <a:endParaRPr lang="en-US" sz="2800" dirty="0">
              <a:solidFill>
                <a:srgbClr val="0000FF"/>
              </a:solidFill>
              <a:latin typeface="Times"/>
              <a:cs typeface="Times"/>
            </a:endParaRPr>
          </a:p>
        </p:txBody>
      </p:sp>
    </p:spTree>
    <p:extLst>
      <p:ext uri="{BB962C8B-B14F-4D97-AF65-F5344CB8AC3E}">
        <p14:creationId xmlns:p14="http://schemas.microsoft.com/office/powerpoint/2010/main" val="9641769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0" name="Rectangle 9"/>
          <p:cNvSpPr/>
          <p:nvPr/>
        </p:nvSpPr>
        <p:spPr>
          <a:xfrm>
            <a:off x="-35278" y="-21819"/>
            <a:ext cx="9177867" cy="6555642"/>
          </a:xfrm>
          <a:prstGeom prst="rect">
            <a:avLst/>
          </a:prstGeom>
        </p:spPr>
        <p:txBody>
          <a:bodyPr wrap="square">
            <a:spAutoFit/>
          </a:bodyPr>
          <a:lstStyle/>
          <a:p>
            <a:r>
              <a:rPr lang="en-US" sz="2800" b="1" dirty="0">
                <a:latin typeface="Times"/>
                <a:cs typeface="Times"/>
              </a:rPr>
              <a:t>B. Spiritual movement:</a:t>
            </a:r>
            <a:r>
              <a:rPr lang="en-US" sz="2800" dirty="0">
                <a:latin typeface="Times"/>
                <a:cs typeface="Times"/>
              </a:rPr>
              <a:t> What is it like to be in a revival?</a:t>
            </a:r>
          </a:p>
          <a:p>
            <a:r>
              <a:rPr lang="en-US" sz="2800" dirty="0" smtClean="0">
                <a:latin typeface="Times"/>
                <a:cs typeface="Times"/>
              </a:rPr>
              <a:t>(1) It </a:t>
            </a:r>
            <a:r>
              <a:rPr lang="en-US" sz="2800" dirty="0">
                <a:latin typeface="Times"/>
                <a:cs typeface="Times"/>
              </a:rPr>
              <a:t>starts with God’s people </a:t>
            </a:r>
            <a:r>
              <a:rPr lang="en-US" sz="2800" dirty="0" err="1">
                <a:latin typeface="Times"/>
                <a:cs typeface="Times"/>
              </a:rPr>
              <a:t>praying,seeking</a:t>
            </a:r>
            <a:r>
              <a:rPr lang="en-US" sz="2800" dirty="0">
                <a:latin typeface="Times"/>
                <a:cs typeface="Times"/>
              </a:rPr>
              <a:t> His face</a:t>
            </a:r>
            <a:r>
              <a:rPr lang="en-US" sz="2800" dirty="0" smtClean="0">
                <a:latin typeface="Times"/>
                <a:cs typeface="Times"/>
              </a:rPr>
              <a:t>, delighting </a:t>
            </a:r>
            <a:r>
              <a:rPr lang="en-US" sz="2800" dirty="0">
                <a:latin typeface="Times"/>
                <a:cs typeface="Times"/>
              </a:rPr>
              <a:t>in His Word</a:t>
            </a:r>
            <a:r>
              <a:rPr lang="en-US" sz="2800" dirty="0" smtClean="0">
                <a:latin typeface="Times"/>
                <a:cs typeface="Times"/>
              </a:rPr>
              <a:t>.</a:t>
            </a:r>
          </a:p>
          <a:p>
            <a:r>
              <a:rPr lang="en-US" sz="2800" dirty="0" smtClean="0">
                <a:latin typeface="Times"/>
                <a:cs typeface="Times"/>
              </a:rPr>
              <a:t>(</a:t>
            </a:r>
            <a:r>
              <a:rPr lang="en-US" sz="2800" dirty="0">
                <a:latin typeface="Times"/>
                <a:cs typeface="Times"/>
              </a:rPr>
              <a:t>2) It continues with God’s leaders teaching His Word.</a:t>
            </a:r>
          </a:p>
          <a:p>
            <a:r>
              <a:rPr lang="en-US" sz="2800" dirty="0">
                <a:latin typeface="Times"/>
                <a:cs typeface="Times"/>
              </a:rPr>
              <a:t>(3) It spreads rapidly as people respond to God’s Spirit’s moving. “And let us consider how we may spur one another on toward love and good deeds, not giving up meeting together, as some are in the habit of doing, but encouraging one another—and all the more as you see the Day approaching.” (Heb.10:24-25)</a:t>
            </a:r>
          </a:p>
          <a:p>
            <a:r>
              <a:rPr lang="en-US" sz="2800" b="1" dirty="0">
                <a:latin typeface="Times"/>
                <a:cs typeface="Times"/>
              </a:rPr>
              <a:t>C. Application:</a:t>
            </a:r>
            <a:r>
              <a:rPr lang="en-US" sz="2800" dirty="0">
                <a:latin typeface="Times"/>
                <a:cs typeface="Times"/>
              </a:rPr>
              <a:t> Do you want to experience God’s revival in your life, in your family, and in your church and city?</a:t>
            </a:r>
          </a:p>
          <a:p>
            <a:r>
              <a:rPr lang="en-US" sz="2800" dirty="0" smtClean="0">
                <a:latin typeface="Times"/>
                <a:cs typeface="Times"/>
              </a:rPr>
              <a:t>(1) It </a:t>
            </a:r>
            <a:r>
              <a:rPr lang="en-US" sz="2800" dirty="0">
                <a:latin typeface="Times"/>
                <a:cs typeface="Times"/>
              </a:rPr>
              <a:t>is all about God’s timing.	</a:t>
            </a:r>
            <a:endParaRPr lang="en-US" sz="2800" dirty="0" smtClean="0">
              <a:latin typeface="Times"/>
              <a:cs typeface="Times"/>
            </a:endParaRPr>
          </a:p>
          <a:p>
            <a:r>
              <a:rPr lang="en-US" sz="2800" dirty="0" smtClean="0">
                <a:latin typeface="Times"/>
                <a:cs typeface="Times"/>
              </a:rPr>
              <a:t>(</a:t>
            </a:r>
            <a:r>
              <a:rPr lang="en-US" sz="2800" dirty="0">
                <a:latin typeface="Times"/>
                <a:cs typeface="Times"/>
              </a:rPr>
              <a:t>2) It is all about God’s place.	</a:t>
            </a:r>
            <a:endParaRPr lang="en-US" sz="2800" dirty="0" smtClean="0">
              <a:latin typeface="Times"/>
              <a:cs typeface="Times"/>
            </a:endParaRPr>
          </a:p>
          <a:p>
            <a:r>
              <a:rPr lang="en-US" sz="2800" dirty="0" smtClean="0">
                <a:latin typeface="Times"/>
                <a:cs typeface="Times"/>
              </a:rPr>
              <a:t>(</a:t>
            </a:r>
            <a:r>
              <a:rPr lang="en-US" sz="2800" dirty="0">
                <a:latin typeface="Times"/>
                <a:cs typeface="Times"/>
              </a:rPr>
              <a:t>3) It is all about God’s movement.</a:t>
            </a:r>
          </a:p>
        </p:txBody>
      </p:sp>
      <p:sp>
        <p:nvSpPr>
          <p:cNvPr id="17" name="TextBox 16"/>
          <p:cNvSpPr txBox="1"/>
          <p:nvPr/>
        </p:nvSpPr>
        <p:spPr>
          <a:xfrm>
            <a:off x="8593091" y="6354389"/>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(8)</a:t>
            </a:r>
            <a:endParaRPr lang="en-US" sz="2800" dirty="0">
              <a:solidFill>
                <a:srgbClr val="0000FF"/>
              </a:solidFill>
              <a:latin typeface="Times"/>
              <a:cs typeface="Times"/>
            </a:endParaRPr>
          </a:p>
        </p:txBody>
      </p:sp>
    </p:spTree>
    <p:extLst>
      <p:ext uri="{BB962C8B-B14F-4D97-AF65-F5344CB8AC3E}">
        <p14:creationId xmlns:p14="http://schemas.microsoft.com/office/powerpoint/2010/main" val="35484536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0" name="Rectangle 9"/>
          <p:cNvSpPr/>
          <p:nvPr/>
        </p:nvSpPr>
        <p:spPr>
          <a:xfrm>
            <a:off x="-35278" y="-21819"/>
            <a:ext cx="9177867" cy="6740306"/>
          </a:xfrm>
          <a:prstGeom prst="rect">
            <a:avLst/>
          </a:prstGeom>
        </p:spPr>
        <p:txBody>
          <a:bodyPr wrap="square">
            <a:spAutoFit/>
          </a:bodyPr>
          <a:lstStyle/>
          <a:p>
            <a:r>
              <a:rPr lang="en-US" sz="2400" b="1" dirty="0">
                <a:latin typeface="Times"/>
                <a:cs typeface="Times"/>
              </a:rPr>
              <a:t>Conclusion:  </a:t>
            </a:r>
            <a:r>
              <a:rPr lang="en-US" sz="2400" dirty="0">
                <a:latin typeface="Times"/>
                <a:cs typeface="Times"/>
              </a:rPr>
              <a:t>“Now that same day two of them were going to a village called </a:t>
            </a:r>
            <a:r>
              <a:rPr lang="en-US" sz="2400" dirty="0" err="1">
                <a:latin typeface="Times"/>
                <a:cs typeface="Times"/>
              </a:rPr>
              <a:t>Emmaus</a:t>
            </a:r>
            <a:r>
              <a:rPr lang="en-US" sz="2400" dirty="0" err="1" smtClean="0">
                <a:latin typeface="Times"/>
                <a:cs typeface="Times"/>
              </a:rPr>
              <a:t>,about</a:t>
            </a:r>
            <a:r>
              <a:rPr lang="en-US" sz="2400" dirty="0" smtClean="0">
                <a:latin typeface="Times"/>
                <a:cs typeface="Times"/>
              </a:rPr>
              <a:t> </a:t>
            </a:r>
            <a:r>
              <a:rPr lang="en-US" sz="2400" dirty="0">
                <a:latin typeface="Times"/>
                <a:cs typeface="Times"/>
              </a:rPr>
              <a:t>seven miles from Jerusalem.</a:t>
            </a:r>
            <a:r>
              <a:rPr lang="en-US" sz="2400" b="1" dirty="0">
                <a:latin typeface="Times"/>
                <a:cs typeface="Times"/>
              </a:rPr>
              <a:t> </a:t>
            </a:r>
            <a:r>
              <a:rPr lang="en-US" sz="2400" dirty="0">
                <a:latin typeface="Times"/>
                <a:cs typeface="Times"/>
              </a:rPr>
              <a:t>They were talking with each other about everything that had happened. </a:t>
            </a:r>
            <a:r>
              <a:rPr lang="en-US" sz="2400" b="1" dirty="0">
                <a:latin typeface="Times"/>
                <a:cs typeface="Times"/>
              </a:rPr>
              <a:t> </a:t>
            </a:r>
            <a:r>
              <a:rPr lang="en-US" sz="2400" dirty="0">
                <a:latin typeface="Times"/>
                <a:cs typeface="Times"/>
              </a:rPr>
              <a:t>As they talked and discussed these things with each other, Jesus himself came up and walked along with them;</a:t>
            </a:r>
            <a:r>
              <a:rPr lang="en-US" sz="2400" b="1" dirty="0">
                <a:latin typeface="Times"/>
                <a:cs typeface="Times"/>
              </a:rPr>
              <a:t> </a:t>
            </a:r>
            <a:r>
              <a:rPr lang="en-US" sz="2400" dirty="0">
                <a:latin typeface="Times"/>
                <a:cs typeface="Times"/>
              </a:rPr>
              <a:t>but they were kept from recognizing him. He asked them, “What are you discussing together as you walk along?” They stood still, their faces downcast. One of them, named </a:t>
            </a:r>
            <a:r>
              <a:rPr lang="en-US" sz="2400" dirty="0" err="1">
                <a:latin typeface="Times"/>
                <a:cs typeface="Times"/>
              </a:rPr>
              <a:t>Cleopas</a:t>
            </a:r>
            <a:r>
              <a:rPr lang="en-US" sz="2400" dirty="0">
                <a:latin typeface="Times"/>
                <a:cs typeface="Times"/>
              </a:rPr>
              <a:t>, asked him, “Are you the only one visiting Jerusalem who does not know the things that have happened there in these days?” “What things?” he </a:t>
            </a:r>
            <a:r>
              <a:rPr lang="en-US" sz="2400" dirty="0" err="1">
                <a:latin typeface="Times"/>
                <a:cs typeface="Times"/>
              </a:rPr>
              <a:t>asked.“About</a:t>
            </a:r>
            <a:r>
              <a:rPr lang="en-US" sz="2400" dirty="0">
                <a:latin typeface="Times"/>
                <a:cs typeface="Times"/>
              </a:rPr>
              <a:t> Jesus of Nazareth,” they replied. “He was a prophet, powerful in word and deed before God and all the people.</a:t>
            </a:r>
            <a:r>
              <a:rPr lang="en-US" sz="2400" b="1" dirty="0">
                <a:latin typeface="Times"/>
                <a:cs typeface="Times"/>
              </a:rPr>
              <a:t> </a:t>
            </a:r>
            <a:r>
              <a:rPr lang="en-US" sz="2400" dirty="0">
                <a:latin typeface="Times"/>
                <a:cs typeface="Times"/>
              </a:rPr>
              <a:t>The chief priests and our rulers handed him over to be sentenced to death, and they crucified him;</a:t>
            </a:r>
            <a:r>
              <a:rPr lang="en-US" sz="2400" b="1" dirty="0">
                <a:latin typeface="Times"/>
                <a:cs typeface="Times"/>
              </a:rPr>
              <a:t> </a:t>
            </a:r>
            <a:r>
              <a:rPr lang="en-US" sz="2400" dirty="0">
                <a:latin typeface="Times"/>
                <a:cs typeface="Times"/>
              </a:rPr>
              <a:t>but we had hoped that he was the one who was going to redeem Israel. And what is more, it is the third day since all this took place. In addition, some of our women amazed us. They went to the tomb early this morning but didn’t find his body. They came and told us that they had seen a vision of angels, who said he was alive.</a:t>
            </a:r>
            <a:r>
              <a:rPr lang="en-US" sz="2400" b="1" dirty="0">
                <a:latin typeface="Times"/>
                <a:cs typeface="Times"/>
              </a:rPr>
              <a:t> </a:t>
            </a:r>
            <a:r>
              <a:rPr lang="en-US" sz="2400" dirty="0">
                <a:latin typeface="Times"/>
                <a:cs typeface="Times"/>
              </a:rPr>
              <a:t>Then some of our companions went to the tomb and found it just as the women had said, but they did not see Jesus.</a:t>
            </a:r>
            <a:r>
              <a:rPr lang="en-US" sz="2400" dirty="0" smtClean="0">
                <a:latin typeface="Times"/>
                <a:cs typeface="Times"/>
              </a:rPr>
              <a:t>”</a:t>
            </a:r>
            <a:endParaRPr lang="en-US" sz="2400" dirty="0">
              <a:latin typeface="Times"/>
              <a:cs typeface="Times"/>
            </a:endParaRPr>
          </a:p>
        </p:txBody>
      </p:sp>
      <p:sp>
        <p:nvSpPr>
          <p:cNvPr id="17" name="TextBox 16"/>
          <p:cNvSpPr txBox="1"/>
          <p:nvPr/>
        </p:nvSpPr>
        <p:spPr>
          <a:xfrm>
            <a:off x="8593091" y="64221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(9)</a:t>
            </a:r>
            <a:endParaRPr lang="en-US" sz="2800" dirty="0">
              <a:solidFill>
                <a:srgbClr val="0000FF"/>
              </a:solidFill>
              <a:latin typeface="Times"/>
              <a:cs typeface="Times"/>
            </a:endParaRPr>
          </a:p>
        </p:txBody>
      </p:sp>
    </p:spTree>
    <p:extLst>
      <p:ext uri="{BB962C8B-B14F-4D97-AF65-F5344CB8AC3E}">
        <p14:creationId xmlns:p14="http://schemas.microsoft.com/office/powerpoint/2010/main" val="24795589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30053</TotalTime>
  <Words>1455</Words>
  <Application>Microsoft Macintosh PowerPoint</Application>
  <PresentationFormat>On-screen Show (4:3)</PresentationFormat>
  <Paragraphs>66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Gary Hart</cp:lastModifiedBy>
  <cp:revision>322</cp:revision>
  <cp:lastPrinted>2016-04-16T18:12:07Z</cp:lastPrinted>
  <dcterms:created xsi:type="dcterms:W3CDTF">2015-09-06T13:13:13Z</dcterms:created>
  <dcterms:modified xsi:type="dcterms:W3CDTF">2016-07-06T18:38:29Z</dcterms:modified>
</cp:coreProperties>
</file>