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303" r:id="rId3"/>
    <p:sldId id="287" r:id="rId4"/>
    <p:sldId id="298" r:id="rId5"/>
    <p:sldId id="297" r:id="rId6"/>
    <p:sldId id="299" r:id="rId7"/>
    <p:sldId id="301" r:id="rId8"/>
    <p:sldId id="302" r:id="rId9"/>
    <p:sldId id="300" r:id="rId10"/>
    <p:sldId id="29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2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7/19/16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7/19/16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7/19/16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7/19/16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954107"/>
          </a:xfrm>
          <a:prstGeom prst="rect">
            <a:avLst/>
          </a:prstGeom>
        </p:spPr>
        <p:txBody>
          <a:bodyPr wrap="square">
            <a:spAutoFit/>
          </a:bodyPr>
          <a:lstStyle/>
          <a:p>
            <a:r>
              <a:rPr lang="en-US" sz="2800" b="1" dirty="0" smtClean="0">
                <a:latin typeface="Times"/>
                <a:cs typeface="Times"/>
              </a:rPr>
              <a:t>Look at t</a:t>
            </a:r>
            <a:r>
              <a:rPr lang="en-US" sz="2800" b="1" dirty="0" smtClean="0">
                <a:latin typeface="Times"/>
                <a:cs typeface="Times"/>
              </a:rPr>
              <a:t>he problems in America and around the world.</a:t>
            </a:r>
          </a:p>
          <a:p>
            <a:r>
              <a:rPr lang="en-US" sz="2800" b="1" dirty="0" smtClean="0">
                <a:solidFill>
                  <a:srgbClr val="FF0000"/>
                </a:solidFill>
                <a:latin typeface="Times"/>
                <a:cs typeface="Times"/>
              </a:rPr>
              <a:t>What lives matter?</a:t>
            </a:r>
            <a:endParaRPr lang="en-US" sz="2800" b="1" dirty="0">
              <a:solidFill>
                <a:srgbClr val="FF0000"/>
              </a:solidFill>
              <a:latin typeface="Times"/>
              <a:cs typeface="Times"/>
            </a:endParaRPr>
          </a:p>
        </p:txBody>
      </p:sp>
      <p:sp>
        <p:nvSpPr>
          <p:cNvPr id="6" name="Rectangle 5"/>
          <p:cNvSpPr/>
          <p:nvPr/>
        </p:nvSpPr>
        <p:spPr>
          <a:xfrm>
            <a:off x="-8574" y="799170"/>
            <a:ext cx="9152574" cy="954107"/>
          </a:xfrm>
          <a:prstGeom prst="rect">
            <a:avLst/>
          </a:prstGeom>
        </p:spPr>
        <p:txBody>
          <a:bodyPr wrap="square">
            <a:spAutoFit/>
          </a:bodyPr>
          <a:lstStyle/>
          <a:p>
            <a:r>
              <a:rPr lang="en-US" sz="2800" b="1" dirty="0" smtClean="0">
                <a:latin typeface="Times"/>
                <a:cs typeface="Times"/>
              </a:rPr>
              <a:t>The solution is not…</a:t>
            </a:r>
          </a:p>
          <a:p>
            <a:r>
              <a:rPr lang="en-US" sz="2800" b="1" dirty="0" smtClean="0">
                <a:solidFill>
                  <a:srgbClr val="FF0000"/>
                </a:solidFill>
                <a:latin typeface="Times"/>
                <a:cs typeface="Times"/>
              </a:rPr>
              <a:t>What is the solution?</a:t>
            </a:r>
            <a:endParaRPr lang="en-US" sz="2800" b="1" dirty="0">
              <a:solidFill>
                <a:srgbClr val="FF0000"/>
              </a:solidFill>
              <a:latin typeface="Times"/>
              <a:cs typeface="Times"/>
            </a:endParaRPr>
          </a:p>
        </p:txBody>
      </p:sp>
      <p:pic>
        <p:nvPicPr>
          <p:cNvPr id="3" name="Picture 2" descr="13718820_10209982017572815_5937915215635529492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68" y="1100668"/>
            <a:ext cx="5757332" cy="5757332"/>
          </a:xfrm>
          <a:prstGeom prst="rect">
            <a:avLst/>
          </a:prstGeom>
        </p:spPr>
      </p:pic>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pic>
        <p:nvPicPr>
          <p:cNvPr id="3" name="Picture 2"/>
          <p:cNvPicPr>
            <a:picLocks noChangeAspect="1"/>
          </p:cNvPicPr>
          <p:nvPr/>
        </p:nvPicPr>
        <p:blipFill>
          <a:blip r:embed="rId2"/>
          <a:stretch>
            <a:fillRect/>
          </a:stretch>
        </p:blipFill>
        <p:spPr>
          <a:xfrm>
            <a:off x="47977" y="1154981"/>
            <a:ext cx="9144000" cy="5703019"/>
          </a:xfrm>
          <a:prstGeom prst="rect">
            <a:avLst/>
          </a:prstGeom>
        </p:spPr>
      </p:pic>
      <p:sp>
        <p:nvSpPr>
          <p:cNvPr id="11" name="TextBox 10"/>
          <p:cNvSpPr txBox="1"/>
          <p:nvPr/>
        </p:nvSpPr>
        <p:spPr>
          <a:xfrm>
            <a:off x="8006904" y="608554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12" name="TextBox 11"/>
          <p:cNvSpPr txBox="1"/>
          <p:nvPr/>
        </p:nvSpPr>
        <p:spPr>
          <a:xfrm flipH="1">
            <a:off x="47977" y="-10457"/>
            <a:ext cx="9144000" cy="830997"/>
          </a:xfrm>
          <a:prstGeom prst="rect">
            <a:avLst/>
          </a:prstGeom>
          <a:noFill/>
        </p:spPr>
        <p:txBody>
          <a:bodyPr wrap="square" rtlCol="0">
            <a:spAutoFit/>
          </a:bodyPr>
          <a:lstStyle/>
          <a:p>
            <a:r>
              <a:rPr lang="en-US" altLang="zh-CN" sz="2400" b="1" dirty="0" smtClean="0">
                <a:solidFill>
                  <a:srgbClr val="0000FF"/>
                </a:solidFill>
                <a:latin typeface="Times"/>
                <a:cs typeface="Times"/>
              </a:rPr>
              <a:t>“Although my memory’s fading, I remember two things very clearly. I’m a great sinner and Christ is a great Savior.”—John Newton</a:t>
            </a:r>
            <a:endParaRPr lang="en-US" sz="2400" b="1" dirty="0">
              <a:solidFill>
                <a:srgbClr val="0000FF"/>
              </a:solidFill>
              <a:latin typeface="Times"/>
              <a:cs typeface="Times"/>
            </a:endParaRPr>
          </a:p>
        </p:txBody>
      </p:sp>
    </p:spTree>
    <p:extLst>
      <p:ext uri="{BB962C8B-B14F-4D97-AF65-F5344CB8AC3E}">
        <p14:creationId xmlns:p14="http://schemas.microsoft.com/office/powerpoint/2010/main" val="2939429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954107"/>
          </a:xfrm>
          <a:prstGeom prst="rect">
            <a:avLst/>
          </a:prstGeom>
        </p:spPr>
        <p:txBody>
          <a:bodyPr wrap="square">
            <a:spAutoFit/>
          </a:bodyPr>
          <a:lstStyle/>
          <a:p>
            <a:r>
              <a:rPr lang="en-US" sz="2800" b="1" dirty="0" smtClean="0">
                <a:latin typeface="Times"/>
                <a:cs typeface="Times"/>
              </a:rPr>
              <a:t>Pastor Gary Hart	 </a:t>
            </a:r>
          </a:p>
          <a:p>
            <a:r>
              <a:rPr lang="en-US" sz="2800" b="1" dirty="0" smtClean="0">
                <a:latin typeface="Times"/>
                <a:cs typeface="Times"/>
              </a:rPr>
              <a:t>Date: </a:t>
            </a:r>
            <a:r>
              <a:rPr lang="en-US" sz="2800" dirty="0">
                <a:latin typeface="Times"/>
                <a:cs typeface="Times"/>
              </a:rPr>
              <a:t>7</a:t>
            </a:r>
            <a:r>
              <a:rPr lang="en-US" sz="2800" dirty="0" smtClean="0">
                <a:latin typeface="Times"/>
                <a:cs typeface="Times"/>
              </a:rPr>
              <a:t>-</a:t>
            </a:r>
            <a:r>
              <a:rPr lang="en-US" sz="2800" dirty="0" smtClean="0">
                <a:latin typeface="Times"/>
                <a:cs typeface="Times"/>
              </a:rPr>
              <a:t>24</a:t>
            </a:r>
            <a:r>
              <a:rPr lang="en-US" sz="2800" dirty="0" smtClean="0">
                <a:latin typeface="Times"/>
                <a:cs typeface="Times"/>
              </a:rPr>
              <a:t>-</a:t>
            </a:r>
            <a:r>
              <a:rPr lang="en-US" sz="2800" dirty="0">
                <a:latin typeface="Times"/>
                <a:cs typeface="Times"/>
              </a:rPr>
              <a:t>16 </a:t>
            </a:r>
            <a:r>
              <a:rPr lang="en-US" sz="2800" b="1" dirty="0" smtClean="0">
                <a:latin typeface="Times"/>
                <a:cs typeface="Times"/>
              </a:rPr>
              <a:t>Text</a:t>
            </a:r>
            <a:r>
              <a:rPr lang="en-US" sz="2800" b="1" dirty="0">
                <a:latin typeface="Times"/>
                <a:cs typeface="Times"/>
              </a:rPr>
              <a:t>:</a:t>
            </a:r>
            <a:r>
              <a:rPr lang="en-US" sz="2800" dirty="0">
                <a:latin typeface="Times"/>
                <a:cs typeface="Times"/>
              </a:rPr>
              <a:t> </a:t>
            </a:r>
            <a:r>
              <a:rPr lang="en-US" sz="2800" dirty="0" smtClean="0">
                <a:solidFill>
                  <a:srgbClr val="FF0000"/>
                </a:solidFill>
                <a:latin typeface="Times"/>
                <a:cs typeface="Times"/>
              </a:rPr>
              <a:t>Neh</a:t>
            </a:r>
            <a:r>
              <a:rPr lang="en-US" sz="2800" dirty="0" smtClean="0">
                <a:solidFill>
                  <a:srgbClr val="FF0000"/>
                </a:solidFill>
                <a:latin typeface="Times"/>
                <a:cs typeface="Times"/>
              </a:rPr>
              <a:t>emiah </a:t>
            </a:r>
            <a:r>
              <a:rPr lang="en-US" sz="2800" dirty="0" smtClean="0">
                <a:solidFill>
                  <a:srgbClr val="FF0000"/>
                </a:solidFill>
                <a:latin typeface="Times"/>
                <a:cs typeface="Times"/>
              </a:rPr>
              <a:t>9:31-</a:t>
            </a:r>
            <a:r>
              <a:rPr lang="en-US" sz="2800" dirty="0" smtClean="0">
                <a:solidFill>
                  <a:srgbClr val="FF0000"/>
                </a:solidFill>
                <a:latin typeface="Times"/>
                <a:cs typeface="Times"/>
              </a:rPr>
              <a:t>38</a:t>
            </a:r>
            <a:endParaRPr lang="en-US" sz="2800" b="1" dirty="0">
              <a:solidFill>
                <a:srgbClr val="FF0000"/>
              </a:solidFill>
              <a:latin typeface="Times"/>
              <a:cs typeface="Times"/>
            </a:endParaRPr>
          </a:p>
        </p:txBody>
      </p:sp>
      <p:sp>
        <p:nvSpPr>
          <p:cNvPr id="6" name="Rectangle 5"/>
          <p:cNvSpPr/>
          <p:nvPr/>
        </p:nvSpPr>
        <p:spPr>
          <a:xfrm>
            <a:off x="-8574" y="799170"/>
            <a:ext cx="9152574" cy="6124753"/>
          </a:xfrm>
          <a:prstGeom prst="rect">
            <a:avLst/>
          </a:prstGeom>
        </p:spPr>
        <p:txBody>
          <a:bodyPr wrap="square">
            <a:spAutoFit/>
          </a:bodyPr>
          <a:lstStyle/>
          <a:p>
            <a:r>
              <a:rPr lang="en-US" sz="2800" b="1" dirty="0" smtClean="0">
                <a:latin typeface="Times"/>
                <a:cs typeface="Times"/>
              </a:rPr>
              <a:t>Introduction:</a:t>
            </a:r>
            <a:r>
              <a:rPr lang="en-US" sz="2800" dirty="0" smtClean="0">
                <a:latin typeface="Times"/>
                <a:cs typeface="Times"/>
              </a:rPr>
              <a:t> </a:t>
            </a:r>
            <a:r>
              <a:rPr lang="en-US" sz="2400" dirty="0">
                <a:latin typeface="Times"/>
                <a:cs typeface="Times"/>
              </a:rPr>
              <a:t>In Nehemiah</a:t>
            </a:r>
            <a:r>
              <a:rPr lang="en-US" sz="2400" dirty="0" smtClean="0">
                <a:latin typeface="Times"/>
                <a:cs typeface="Times"/>
              </a:rPr>
              <a:t>, we see </a:t>
            </a:r>
            <a:r>
              <a:rPr lang="en-US" sz="2400" dirty="0">
                <a:latin typeface="Times"/>
                <a:cs typeface="Times"/>
              </a:rPr>
              <a:t>great </a:t>
            </a:r>
            <a:r>
              <a:rPr lang="en-US" sz="2400" dirty="0" smtClean="0">
                <a:latin typeface="Times"/>
                <a:cs typeface="Times"/>
              </a:rPr>
              <a:t>joy (</a:t>
            </a:r>
            <a:r>
              <a:rPr lang="en-US" sz="2400" dirty="0">
                <a:latin typeface="Times"/>
                <a:cs typeface="Times"/>
              </a:rPr>
              <a:t>3x-8:12;17;12:43). Great joy came from a great revival and resulted in great strength. The word “great” is found in Nehemiah (22x/7x). God is the main subject of this chapter—who He is, what He does, and what His people do. We see the majesty of God, the history of Israel, and the depravity of mankind. Ezra 9, Nehemiah 9, and Daniel 9 are devoted to confessions of national sin and prayers for God’s grace. Behind these prayers is the promise of 2 Chron.7:14, “If my people, who are called by my name, will humble themselves and pray and seek my face and turn from their wicked ways, then I will hear from heaven, and I will forgive their sin and will heal their land.” We also see the example of Moses when he interceded for the people (Ex.32-33). “History is His story”(A.T. Pierson). “Those who do not remember the past are condemned to relive it”(George Santayana)</a:t>
            </a:r>
            <a:r>
              <a:rPr lang="en-US" sz="2400" dirty="0" smtClean="0">
                <a:latin typeface="Times"/>
                <a:cs typeface="Times"/>
              </a:rPr>
              <a:t>. We </a:t>
            </a:r>
            <a:r>
              <a:rPr lang="en-US" sz="2400" dirty="0">
                <a:latin typeface="Times"/>
                <a:cs typeface="Times"/>
              </a:rPr>
              <a:t>can learn from history or repeat it</a:t>
            </a:r>
            <a:r>
              <a:rPr lang="en-US" sz="2400" dirty="0" smtClean="0">
                <a:latin typeface="Times"/>
                <a:cs typeface="Times"/>
              </a:rPr>
              <a:t>. Are </a:t>
            </a:r>
            <a:r>
              <a:rPr lang="en-US" sz="2400" dirty="0">
                <a:latin typeface="Times"/>
                <a:cs typeface="Times"/>
              </a:rPr>
              <a:t>we are willing to humble ourselves, and receive the truth? </a:t>
            </a:r>
            <a:endParaRPr lang="en-US" sz="2400" dirty="0" smtClean="0">
              <a:latin typeface="Times"/>
              <a:cs typeface="Times"/>
            </a:endParaRPr>
          </a:p>
          <a:p>
            <a:r>
              <a:rPr lang="en-US" sz="2800" b="1" dirty="0" smtClean="0">
                <a:latin typeface="Times"/>
                <a:cs typeface="Times"/>
              </a:rPr>
              <a:t>Title: </a:t>
            </a:r>
            <a:r>
              <a:rPr lang="en-US" sz="2800" dirty="0" smtClean="0">
                <a:solidFill>
                  <a:srgbClr val="FF0000"/>
                </a:solidFill>
                <a:latin typeface="Times"/>
                <a:cs typeface="Times"/>
              </a:rPr>
              <a:t>Amazing </a:t>
            </a:r>
            <a:r>
              <a:rPr lang="en-US" sz="2800" dirty="0">
                <a:solidFill>
                  <a:srgbClr val="FF0000"/>
                </a:solidFill>
                <a:latin typeface="Times"/>
                <a:cs typeface="Times"/>
              </a:rPr>
              <a:t>Grace!</a:t>
            </a:r>
            <a:r>
              <a:rPr lang="en-US" sz="2800" dirty="0">
                <a:solidFill>
                  <a:srgbClr val="FF0000"/>
                </a:solidFill>
                <a:latin typeface="Times"/>
                <a:cs typeface="Times"/>
              </a:rPr>
              <a:t> </a:t>
            </a:r>
            <a:endParaRPr lang="en-US" sz="2800" b="1" dirty="0">
              <a:solidFill>
                <a:srgbClr val="FF0000"/>
              </a:solidFill>
              <a:latin typeface="Times"/>
              <a:cs typeface="Times"/>
            </a:endParaRPr>
          </a:p>
        </p:txBody>
      </p:sp>
    </p:spTree>
    <p:extLst>
      <p:ext uri="{BB962C8B-B14F-4D97-AF65-F5344CB8AC3E}">
        <p14:creationId xmlns:p14="http://schemas.microsoft.com/office/powerpoint/2010/main" val="1438729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606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(2)</a:t>
            </a:r>
            <a:endParaRPr lang="en-US" sz="2800" dirty="0">
              <a:solidFill>
                <a:srgbClr val="0000FF"/>
              </a:solidFill>
              <a:latin typeface="Times"/>
              <a:cs typeface="Times"/>
            </a:endParaRPr>
          </a:p>
        </p:txBody>
      </p:sp>
      <p:sp>
        <p:nvSpPr>
          <p:cNvPr id="13" name="Rectangle 12"/>
          <p:cNvSpPr/>
          <p:nvPr/>
        </p:nvSpPr>
        <p:spPr>
          <a:xfrm>
            <a:off x="-15486" y="-52056"/>
            <a:ext cx="9294953" cy="954107"/>
          </a:xfrm>
          <a:prstGeom prst="rect">
            <a:avLst/>
          </a:prstGeom>
        </p:spPr>
        <p:txBody>
          <a:bodyPr wrap="square">
            <a:spAutoFit/>
          </a:bodyPr>
          <a:lstStyle/>
          <a:p>
            <a:r>
              <a:rPr lang="en-US" sz="2800" b="1" dirty="0">
                <a:latin typeface="Times"/>
                <a:cs typeface="Times"/>
              </a:rPr>
              <a:t>1. The Greatness of God (9:1-6)</a:t>
            </a:r>
            <a:r>
              <a:rPr lang="en-US" sz="2800" dirty="0">
                <a:latin typeface="Times"/>
                <a:cs typeface="Times"/>
              </a:rPr>
              <a:t>— He is the great and awesome God (1:5; 4:14). He is the great God (8:6; 9:32). </a:t>
            </a:r>
            <a:endParaRPr lang="en-US" sz="2800" dirty="0">
              <a:latin typeface="Times"/>
              <a:cs typeface="Times"/>
            </a:endParaRPr>
          </a:p>
        </p:txBody>
      </p:sp>
      <p:sp>
        <p:nvSpPr>
          <p:cNvPr id="12" name="Rectangle 11"/>
          <p:cNvSpPr/>
          <p:nvPr/>
        </p:nvSpPr>
        <p:spPr>
          <a:xfrm>
            <a:off x="-776" y="800453"/>
            <a:ext cx="9280246" cy="4832093"/>
          </a:xfrm>
          <a:prstGeom prst="rect">
            <a:avLst/>
          </a:prstGeom>
        </p:spPr>
        <p:txBody>
          <a:bodyPr wrap="square">
            <a:spAutoFit/>
          </a:bodyPr>
          <a:lstStyle/>
          <a:p>
            <a:r>
              <a:rPr lang="en-US" sz="2800" b="1" dirty="0">
                <a:latin typeface="Times"/>
                <a:cs typeface="Times"/>
              </a:rPr>
              <a:t>A. He receives our worship. </a:t>
            </a:r>
            <a:r>
              <a:rPr lang="en-US" sz="2800" dirty="0">
                <a:latin typeface="Times"/>
                <a:cs typeface="Times"/>
              </a:rPr>
              <a:t>It was on October 30, 444 BC. “The Israelites gathered together, fasting and wearing sackcloth and putting dust on their heads. Those of Israelite descent had separated themselves from all foreigners. They stood in their places and confessed their sins and the sins of their ancestors. They stood where they were and read from the Book of the Law of the Lord their God for a quarter of the day(3 hours), and spent another quarter(3 hours) in confession and in worshiping the Lord their God… They cried out with loud voices to the Lord their God…“Stand up and praise the Lord your God” (9:1-5a).</a:t>
            </a:r>
            <a:endParaRPr lang="en-US" sz="2800" dirty="0">
              <a:latin typeface="Times"/>
              <a:cs typeface="Times"/>
            </a:endParaRPr>
          </a:p>
        </p:txBody>
      </p:sp>
      <p:sp>
        <p:nvSpPr>
          <p:cNvPr id="10" name="Rectangle 9"/>
          <p:cNvSpPr/>
          <p:nvPr/>
        </p:nvSpPr>
        <p:spPr>
          <a:xfrm>
            <a:off x="-15486" y="5491747"/>
            <a:ext cx="9280246" cy="1384995"/>
          </a:xfrm>
          <a:prstGeom prst="rect">
            <a:avLst/>
          </a:prstGeom>
        </p:spPr>
        <p:txBody>
          <a:bodyPr wrap="square">
            <a:spAutoFit/>
          </a:bodyPr>
          <a:lstStyle/>
          <a:p>
            <a:r>
              <a:rPr lang="en-US" sz="2800" b="1" dirty="0" smtClean="0">
                <a:latin typeface="Times"/>
                <a:cs typeface="Times"/>
              </a:rPr>
              <a:t>B</a:t>
            </a:r>
            <a:r>
              <a:rPr lang="en-US" sz="2800" b="1" dirty="0">
                <a:latin typeface="Times"/>
                <a:cs typeface="Times"/>
              </a:rPr>
              <a:t>. He is eternal. </a:t>
            </a:r>
            <a:r>
              <a:rPr lang="en-US" sz="2800" dirty="0">
                <a:latin typeface="Times"/>
                <a:cs typeface="Times"/>
              </a:rPr>
              <a:t>“Who is from everlasting to </a:t>
            </a:r>
            <a:r>
              <a:rPr lang="en-US" sz="2800" dirty="0" err="1">
                <a:latin typeface="Times"/>
                <a:cs typeface="Times"/>
              </a:rPr>
              <a:t>everlasting.Blessed</a:t>
            </a:r>
            <a:r>
              <a:rPr lang="en-US" sz="2800" dirty="0">
                <a:latin typeface="Times"/>
                <a:cs typeface="Times"/>
              </a:rPr>
              <a:t> be your glorious name, and may it be exalted above all blessing and praise” (9:5b).</a:t>
            </a:r>
            <a:r>
              <a:rPr lang="en-US" sz="2800" b="1" dirty="0">
                <a:latin typeface="Times"/>
                <a:cs typeface="Times"/>
              </a:rPr>
              <a:t> </a:t>
            </a:r>
            <a:r>
              <a:rPr lang="en-US" sz="2800" dirty="0">
                <a:latin typeface="Times"/>
                <a:cs typeface="Times"/>
              </a:rPr>
              <a:t> </a:t>
            </a:r>
          </a:p>
        </p:txBody>
      </p:sp>
    </p:spTree>
    <p:extLst>
      <p:ext uri="{BB962C8B-B14F-4D97-AF65-F5344CB8AC3E}">
        <p14:creationId xmlns:p14="http://schemas.microsoft.com/office/powerpoint/2010/main" val="426140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585993" y="6345748"/>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
        <p:nvSpPr>
          <p:cNvPr id="13" name="Rectangle 12"/>
          <p:cNvSpPr/>
          <p:nvPr/>
        </p:nvSpPr>
        <p:spPr>
          <a:xfrm>
            <a:off x="-15486" y="-85922"/>
            <a:ext cx="9294953" cy="1384995"/>
          </a:xfrm>
          <a:prstGeom prst="rect">
            <a:avLst/>
          </a:prstGeom>
        </p:spPr>
        <p:txBody>
          <a:bodyPr wrap="square">
            <a:spAutoFit/>
          </a:bodyPr>
          <a:lstStyle/>
          <a:p>
            <a:r>
              <a:rPr lang="en-US" sz="2800" b="1" dirty="0">
                <a:latin typeface="Times"/>
                <a:cs typeface="Times"/>
              </a:rPr>
              <a:t>C. He is unique. </a:t>
            </a:r>
            <a:r>
              <a:rPr lang="en-US" sz="2800" dirty="0">
                <a:latin typeface="Times"/>
                <a:cs typeface="Times"/>
              </a:rPr>
              <a:t>“You alone are the Lord” (9:6a)</a:t>
            </a:r>
            <a:r>
              <a:rPr lang="en-US" sz="2800" dirty="0" smtClean="0">
                <a:latin typeface="Times"/>
                <a:cs typeface="Times"/>
              </a:rPr>
              <a:t>. </a:t>
            </a:r>
            <a:r>
              <a:rPr lang="en-US" sz="2800" dirty="0">
                <a:latin typeface="Times"/>
                <a:cs typeface="Times"/>
              </a:rPr>
              <a:t>The first two commandments (Ex.20:1-17) declare the uniqueness of God and wickedness of idolatry. </a:t>
            </a:r>
            <a:endParaRPr lang="en-US" sz="2800" dirty="0">
              <a:latin typeface="Times"/>
              <a:cs typeface="Times"/>
            </a:endParaRPr>
          </a:p>
        </p:txBody>
      </p:sp>
      <p:sp>
        <p:nvSpPr>
          <p:cNvPr id="12" name="Rectangle 11"/>
          <p:cNvSpPr/>
          <p:nvPr/>
        </p:nvSpPr>
        <p:spPr>
          <a:xfrm>
            <a:off x="-16933" y="3661365"/>
            <a:ext cx="9280246" cy="1631216"/>
          </a:xfrm>
          <a:prstGeom prst="rect">
            <a:avLst/>
          </a:prstGeom>
        </p:spPr>
        <p:txBody>
          <a:bodyPr wrap="square">
            <a:spAutoFit/>
          </a:bodyPr>
          <a:lstStyle/>
          <a:p>
            <a:r>
              <a:rPr lang="en-US" sz="2800" b="1" dirty="0" smtClean="0">
                <a:latin typeface="Times"/>
                <a:cs typeface="Times"/>
              </a:rPr>
              <a:t>E</a:t>
            </a:r>
            <a:r>
              <a:rPr lang="en-US" sz="2800" b="1" dirty="0">
                <a:latin typeface="Times"/>
                <a:cs typeface="Times"/>
              </a:rPr>
              <a:t>. He takes care of His creation. </a:t>
            </a:r>
            <a:r>
              <a:rPr lang="en-US" sz="2400" dirty="0">
                <a:latin typeface="Times"/>
                <a:cs typeface="Times"/>
              </a:rPr>
              <a:t>“You give life to everything” </a:t>
            </a:r>
          </a:p>
          <a:p>
            <a:r>
              <a:rPr lang="en-US" sz="2400" dirty="0" smtClean="0">
                <a:latin typeface="Times"/>
                <a:cs typeface="Times"/>
              </a:rPr>
              <a:t>(</a:t>
            </a:r>
            <a:r>
              <a:rPr lang="en-US" sz="2400" dirty="0">
                <a:latin typeface="Times"/>
                <a:cs typeface="Times"/>
              </a:rPr>
              <a:t>9:6c).</a:t>
            </a:r>
            <a:r>
              <a:rPr lang="en-US" sz="2400" b="1" dirty="0">
                <a:latin typeface="Times"/>
                <a:cs typeface="Times"/>
              </a:rPr>
              <a:t> </a:t>
            </a:r>
            <a:r>
              <a:rPr lang="en-US" sz="2400" dirty="0">
                <a:latin typeface="Times"/>
                <a:cs typeface="Times"/>
              </a:rPr>
              <a:t> God did not simply make everything and then abandon it to its own </a:t>
            </a:r>
            <a:r>
              <a:rPr lang="en-US" sz="2400" dirty="0" err="1">
                <a:latin typeface="Times"/>
                <a:cs typeface="Times"/>
              </a:rPr>
              <a:t>course.He</a:t>
            </a:r>
            <a:r>
              <a:rPr lang="en-US" sz="2400" dirty="0">
                <a:latin typeface="Times"/>
                <a:cs typeface="Times"/>
              </a:rPr>
              <a:t> is involved in the matters of His creation. “You open your hand and satisfy the desires of every living thing” (Ps.145:16).</a:t>
            </a:r>
            <a:endParaRPr lang="en-US" sz="2400" dirty="0">
              <a:latin typeface="Times"/>
              <a:cs typeface="Times"/>
            </a:endParaRPr>
          </a:p>
        </p:txBody>
      </p:sp>
      <p:sp>
        <p:nvSpPr>
          <p:cNvPr id="10" name="Rectangle 9"/>
          <p:cNvSpPr/>
          <p:nvPr/>
        </p:nvSpPr>
        <p:spPr>
          <a:xfrm>
            <a:off x="-15486" y="5237752"/>
            <a:ext cx="9280246" cy="1631216"/>
          </a:xfrm>
          <a:prstGeom prst="rect">
            <a:avLst/>
          </a:prstGeom>
        </p:spPr>
        <p:txBody>
          <a:bodyPr wrap="square">
            <a:spAutoFit/>
          </a:bodyPr>
          <a:lstStyle/>
          <a:p>
            <a:r>
              <a:rPr lang="en-US" sz="2800" b="1" dirty="0" smtClean="0">
                <a:latin typeface="Times"/>
                <a:cs typeface="Times"/>
              </a:rPr>
              <a:t>F</a:t>
            </a:r>
            <a:r>
              <a:rPr lang="en-US" sz="2800" b="1" dirty="0">
                <a:latin typeface="Times"/>
                <a:cs typeface="Times"/>
              </a:rPr>
              <a:t>. The multitudes of heaven worship Him. </a:t>
            </a:r>
            <a:r>
              <a:rPr lang="en-US" sz="2400" dirty="0">
                <a:latin typeface="Times"/>
                <a:cs typeface="Times"/>
              </a:rPr>
              <a:t>“And the multitudes of heaven worship you” (9:6d).</a:t>
            </a:r>
            <a:r>
              <a:rPr lang="en-US" sz="2400" b="1" dirty="0">
                <a:latin typeface="Times"/>
                <a:cs typeface="Times"/>
              </a:rPr>
              <a:t>  </a:t>
            </a:r>
            <a:r>
              <a:rPr lang="en-US" sz="2400" dirty="0">
                <a:latin typeface="Times"/>
                <a:cs typeface="Times"/>
              </a:rPr>
              <a:t>We have more cause to praise Him than they do? We have been saved by the greatness of God. We are His children and will dwell with Him forever! (I Jn.3:1-3)</a:t>
            </a:r>
          </a:p>
        </p:txBody>
      </p:sp>
      <p:sp>
        <p:nvSpPr>
          <p:cNvPr id="7" name="Rectangle 6"/>
          <p:cNvSpPr/>
          <p:nvPr/>
        </p:nvSpPr>
        <p:spPr>
          <a:xfrm>
            <a:off x="-16933" y="1109805"/>
            <a:ext cx="9280246" cy="2677656"/>
          </a:xfrm>
          <a:prstGeom prst="rect">
            <a:avLst/>
          </a:prstGeom>
        </p:spPr>
        <p:txBody>
          <a:bodyPr wrap="square">
            <a:spAutoFit/>
          </a:bodyPr>
          <a:lstStyle/>
          <a:p>
            <a:r>
              <a:rPr lang="en-US" sz="2800" b="1" dirty="0" smtClean="0">
                <a:latin typeface="Times"/>
                <a:cs typeface="Times"/>
              </a:rPr>
              <a:t>D</a:t>
            </a:r>
            <a:r>
              <a:rPr lang="en-US" sz="2800" b="1" dirty="0">
                <a:latin typeface="Times"/>
                <a:cs typeface="Times"/>
              </a:rPr>
              <a:t>. He created the universe. </a:t>
            </a:r>
            <a:r>
              <a:rPr lang="en-US" sz="2800" dirty="0">
                <a:latin typeface="Times"/>
                <a:cs typeface="Times"/>
              </a:rPr>
              <a:t>“You made the heavens, even the highest heavens, and all their starry host, the earth and all that is on it, the seas and all that is in them” (9:6b).</a:t>
            </a:r>
            <a:r>
              <a:rPr lang="en-US" sz="2800" b="1" dirty="0">
                <a:latin typeface="Times"/>
                <a:cs typeface="Times"/>
              </a:rPr>
              <a:t> </a:t>
            </a:r>
            <a:r>
              <a:rPr lang="en-US" sz="2800" dirty="0">
                <a:latin typeface="Times"/>
                <a:cs typeface="Times"/>
              </a:rPr>
              <a:t> “In the beginning God created the heaven and the earth” (Gen.1:1). Idolatry means worshipping the serving the creature and the creation rather than the Creator (Rom.1:25). </a:t>
            </a:r>
            <a:endParaRPr lang="en-US" sz="2800" dirty="0">
              <a:latin typeface="Times"/>
              <a:cs typeface="Times"/>
            </a:endParaRPr>
          </a:p>
        </p:txBody>
      </p:sp>
    </p:spTree>
    <p:extLst>
      <p:ext uri="{BB962C8B-B14F-4D97-AF65-F5344CB8AC3E}">
        <p14:creationId xmlns:p14="http://schemas.microsoft.com/office/powerpoint/2010/main" val="3456648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0" y="31803"/>
            <a:ext cx="9144000" cy="1200328"/>
          </a:xfrm>
          <a:prstGeom prst="rect">
            <a:avLst/>
          </a:prstGeom>
        </p:spPr>
        <p:txBody>
          <a:bodyPr wrap="square">
            <a:spAutoFit/>
          </a:bodyPr>
          <a:lstStyle/>
          <a:p>
            <a:r>
              <a:rPr lang="en-US" sz="2400" b="1" dirty="0">
                <a:solidFill>
                  <a:srgbClr val="FFFF00"/>
                </a:solidFill>
                <a:latin typeface="Times"/>
                <a:cs typeface="Times"/>
              </a:rPr>
              <a:t>*Apply:</a:t>
            </a:r>
            <a:r>
              <a:rPr lang="en-US" sz="2400" dirty="0">
                <a:solidFill>
                  <a:srgbClr val="FFFF00"/>
                </a:solidFill>
                <a:latin typeface="Times"/>
                <a:cs typeface="Times"/>
              </a:rPr>
              <a:t> I will offer true worship by hearing the Scriptures, praising God, praying, confessing sin, and separating myself from </a:t>
            </a:r>
            <a:r>
              <a:rPr lang="en-US" sz="2400" dirty="0" smtClean="0">
                <a:solidFill>
                  <a:srgbClr val="FFFF00"/>
                </a:solidFill>
                <a:latin typeface="Times"/>
                <a:cs typeface="Times"/>
              </a:rPr>
              <a:t>whatever </a:t>
            </a:r>
            <a:r>
              <a:rPr lang="en-US" sz="2400" dirty="0">
                <a:solidFill>
                  <a:srgbClr val="FFFF00"/>
                </a:solidFill>
                <a:latin typeface="Times"/>
                <a:cs typeface="Times"/>
              </a:rPr>
              <a:t>displeases God. “So here I am to worship…” Not here I am to…</a:t>
            </a:r>
          </a:p>
        </p:txBody>
      </p:sp>
      <p:sp>
        <p:nvSpPr>
          <p:cNvPr id="7" name="TextBox 6"/>
          <p:cNvSpPr txBox="1"/>
          <p:nvPr/>
        </p:nvSpPr>
        <p:spPr>
          <a:xfrm>
            <a:off x="8585993" y="6345748"/>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(4)</a:t>
            </a:r>
            <a:endParaRPr lang="en-US" sz="2800" dirty="0">
              <a:solidFill>
                <a:srgbClr val="FFFF00"/>
              </a:solidFill>
              <a:latin typeface="Times"/>
              <a:cs typeface="Times"/>
            </a:endParaRPr>
          </a:p>
        </p:txBody>
      </p:sp>
    </p:spTree>
    <p:extLst>
      <p:ext uri="{BB962C8B-B14F-4D97-AF65-F5344CB8AC3E}">
        <p14:creationId xmlns:p14="http://schemas.microsoft.com/office/powerpoint/2010/main" val="6421368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538310" y="63606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3" name="Rectangle 12"/>
          <p:cNvSpPr/>
          <p:nvPr/>
        </p:nvSpPr>
        <p:spPr>
          <a:xfrm>
            <a:off x="-15485" y="-85922"/>
            <a:ext cx="9159486" cy="1815882"/>
          </a:xfrm>
          <a:prstGeom prst="rect">
            <a:avLst/>
          </a:prstGeom>
        </p:spPr>
        <p:txBody>
          <a:bodyPr wrap="square">
            <a:spAutoFit/>
          </a:bodyPr>
          <a:lstStyle/>
          <a:p>
            <a:r>
              <a:rPr lang="en-US" sz="2800" b="1" dirty="0">
                <a:latin typeface="Times"/>
                <a:cs typeface="Times"/>
              </a:rPr>
              <a:t>2. The Goodness of God (9:7-31)</a:t>
            </a:r>
            <a:r>
              <a:rPr lang="en-US" sz="2800" dirty="0">
                <a:latin typeface="Times"/>
                <a:cs typeface="Times"/>
              </a:rPr>
              <a:t>— He has great goodness (9:25,35) and great love (13:22). He is a “giving” God (“give” </a:t>
            </a:r>
            <a:r>
              <a:rPr lang="en-US" sz="2800" dirty="0" smtClean="0">
                <a:latin typeface="Times"/>
                <a:cs typeface="Times"/>
              </a:rPr>
              <a:t>21x/</a:t>
            </a:r>
            <a:r>
              <a:rPr lang="en-US" sz="2800" dirty="0">
                <a:latin typeface="Times"/>
                <a:cs typeface="Times"/>
              </a:rPr>
              <a:t>4x “gave” </a:t>
            </a:r>
            <a:r>
              <a:rPr lang="en-US" sz="2800" dirty="0" smtClean="0">
                <a:latin typeface="Times"/>
                <a:cs typeface="Times"/>
              </a:rPr>
              <a:t>19x/</a:t>
            </a:r>
            <a:r>
              <a:rPr lang="en-US" sz="2800" dirty="0">
                <a:latin typeface="Times"/>
                <a:cs typeface="Times"/>
              </a:rPr>
              <a:t>11x). God gave them so much, but they failed to appreciate His gifts. </a:t>
            </a:r>
            <a:endParaRPr lang="en-US" sz="2800" dirty="0">
              <a:latin typeface="Times"/>
              <a:cs typeface="Times"/>
            </a:endParaRPr>
          </a:p>
        </p:txBody>
      </p:sp>
      <p:sp>
        <p:nvSpPr>
          <p:cNvPr id="12" name="Rectangle 11"/>
          <p:cNvSpPr/>
          <p:nvPr/>
        </p:nvSpPr>
        <p:spPr>
          <a:xfrm>
            <a:off x="-33866" y="3441236"/>
            <a:ext cx="9177867" cy="954107"/>
          </a:xfrm>
          <a:prstGeom prst="rect">
            <a:avLst/>
          </a:prstGeom>
        </p:spPr>
        <p:txBody>
          <a:bodyPr wrap="square">
            <a:spAutoFit/>
          </a:bodyPr>
          <a:lstStyle/>
          <a:p>
            <a:r>
              <a:rPr lang="en-US" sz="2800" b="1" dirty="0" smtClean="0">
                <a:latin typeface="Times"/>
                <a:cs typeface="Times"/>
              </a:rPr>
              <a:t>C</a:t>
            </a:r>
            <a:r>
              <a:rPr lang="en-US" sz="2800" b="1" dirty="0">
                <a:latin typeface="Times"/>
                <a:cs typeface="Times"/>
              </a:rPr>
              <a:t>. He lead them out of Egypt and gave them light. </a:t>
            </a:r>
            <a:r>
              <a:rPr lang="en-US" sz="2800" dirty="0">
                <a:latin typeface="Times"/>
                <a:cs typeface="Times"/>
              </a:rPr>
              <a:t>“To give them light on the way they were to take” (9:9-12). </a:t>
            </a:r>
            <a:endParaRPr lang="en-US" sz="2800" dirty="0">
              <a:latin typeface="Times"/>
              <a:cs typeface="Times"/>
            </a:endParaRPr>
          </a:p>
        </p:txBody>
      </p:sp>
      <p:sp>
        <p:nvSpPr>
          <p:cNvPr id="10" name="Rectangle 9"/>
          <p:cNvSpPr/>
          <p:nvPr/>
        </p:nvSpPr>
        <p:spPr>
          <a:xfrm>
            <a:off x="-15486" y="4221772"/>
            <a:ext cx="9159487" cy="2677656"/>
          </a:xfrm>
          <a:prstGeom prst="rect">
            <a:avLst/>
          </a:prstGeom>
        </p:spPr>
        <p:txBody>
          <a:bodyPr wrap="square">
            <a:spAutoFit/>
          </a:bodyPr>
          <a:lstStyle/>
          <a:p>
            <a:r>
              <a:rPr lang="en-US" sz="2800" b="1" dirty="0" smtClean="0">
                <a:latin typeface="Times"/>
                <a:cs typeface="Times"/>
              </a:rPr>
              <a:t>D</a:t>
            </a:r>
            <a:r>
              <a:rPr lang="en-US" sz="2800" b="1" dirty="0">
                <a:latin typeface="Times"/>
                <a:cs typeface="Times"/>
              </a:rPr>
              <a:t>. He gave the law and commandments. </a:t>
            </a:r>
            <a:r>
              <a:rPr lang="en-US" sz="2800" dirty="0">
                <a:latin typeface="Times"/>
                <a:cs typeface="Times"/>
              </a:rPr>
              <a:t>“You came down on Mount Sinai; you spoke to them from heaven. You gave them regulations and laws that are just and right, and decrees and commands that are good. You made known to them your holy Sabbath and gave them commands, decrees and laws through your servant Moses.” (9:13-14). </a:t>
            </a:r>
          </a:p>
        </p:txBody>
      </p:sp>
      <p:sp>
        <p:nvSpPr>
          <p:cNvPr id="7" name="Rectangle 6"/>
          <p:cNvSpPr/>
          <p:nvPr/>
        </p:nvSpPr>
        <p:spPr>
          <a:xfrm>
            <a:off x="-16933" y="1617795"/>
            <a:ext cx="9160934" cy="954107"/>
          </a:xfrm>
          <a:prstGeom prst="rect">
            <a:avLst/>
          </a:prstGeom>
        </p:spPr>
        <p:txBody>
          <a:bodyPr wrap="square">
            <a:spAutoFit/>
          </a:bodyPr>
          <a:lstStyle/>
          <a:p>
            <a:r>
              <a:rPr lang="en-US" sz="2800" b="1" dirty="0">
                <a:latin typeface="Times"/>
                <a:cs typeface="Times"/>
              </a:rPr>
              <a:t>A. He made a covenant with Abraham. </a:t>
            </a:r>
            <a:r>
              <a:rPr lang="en-US" sz="2800" dirty="0">
                <a:latin typeface="Times"/>
                <a:cs typeface="Times"/>
              </a:rPr>
              <a:t>God chose Abraham and made a covenant with him (9:7-8). </a:t>
            </a:r>
          </a:p>
        </p:txBody>
      </p:sp>
      <p:sp>
        <p:nvSpPr>
          <p:cNvPr id="8" name="Rectangle 7"/>
          <p:cNvSpPr/>
          <p:nvPr/>
        </p:nvSpPr>
        <p:spPr>
          <a:xfrm>
            <a:off x="-33863" y="2481381"/>
            <a:ext cx="9280246" cy="954107"/>
          </a:xfrm>
          <a:prstGeom prst="rect">
            <a:avLst/>
          </a:prstGeom>
        </p:spPr>
        <p:txBody>
          <a:bodyPr wrap="square">
            <a:spAutoFit/>
          </a:bodyPr>
          <a:lstStyle/>
          <a:p>
            <a:r>
              <a:rPr lang="en-US" sz="2800" b="1" dirty="0">
                <a:latin typeface="Times"/>
                <a:cs typeface="Times"/>
              </a:rPr>
              <a:t>B. He gave them land. </a:t>
            </a:r>
            <a:r>
              <a:rPr lang="en-US" sz="2800" dirty="0">
                <a:latin typeface="Times"/>
                <a:cs typeface="Times"/>
              </a:rPr>
              <a:t>“To give to his descendants the land” (9:8,15,35).</a:t>
            </a:r>
            <a:r>
              <a:rPr lang="en-US" sz="2800" b="1" dirty="0">
                <a:latin typeface="Times"/>
                <a:cs typeface="Times"/>
              </a:rPr>
              <a:t> </a:t>
            </a:r>
            <a:endParaRPr lang="en-US" sz="2800" dirty="0">
              <a:latin typeface="Times"/>
              <a:cs typeface="Times"/>
            </a:endParaRPr>
          </a:p>
        </p:txBody>
      </p:sp>
    </p:spTree>
    <p:extLst>
      <p:ext uri="{BB962C8B-B14F-4D97-AF65-F5344CB8AC3E}">
        <p14:creationId xmlns:p14="http://schemas.microsoft.com/office/powerpoint/2010/main" val="199041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latin typeface="Times"/>
              <a:cs typeface="Times"/>
            </a:endParaRPr>
          </a:p>
        </p:txBody>
      </p:sp>
      <p:sp>
        <p:nvSpPr>
          <p:cNvPr id="9" name="TextBox 8"/>
          <p:cNvSpPr txBox="1"/>
          <p:nvPr/>
        </p:nvSpPr>
        <p:spPr>
          <a:xfrm>
            <a:off x="8495391" y="636061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(6)</a:t>
            </a:r>
            <a:endParaRPr lang="en-US" sz="2400" dirty="0">
              <a:solidFill>
                <a:srgbClr val="0000FF"/>
              </a:solidFill>
              <a:latin typeface="Times"/>
              <a:cs typeface="Times"/>
            </a:endParaRPr>
          </a:p>
        </p:txBody>
      </p:sp>
      <p:sp>
        <p:nvSpPr>
          <p:cNvPr id="13" name="Rectangle 12"/>
          <p:cNvSpPr/>
          <p:nvPr/>
        </p:nvSpPr>
        <p:spPr>
          <a:xfrm>
            <a:off x="-15486" y="-85922"/>
            <a:ext cx="9294953" cy="3046988"/>
          </a:xfrm>
          <a:prstGeom prst="rect">
            <a:avLst/>
          </a:prstGeom>
        </p:spPr>
        <p:txBody>
          <a:bodyPr wrap="square">
            <a:spAutoFit/>
          </a:bodyPr>
          <a:lstStyle/>
          <a:p>
            <a:r>
              <a:rPr lang="en-US" sz="2400" b="1" dirty="0">
                <a:latin typeface="Times"/>
                <a:cs typeface="Times"/>
              </a:rPr>
              <a:t>E. He gave them food and </a:t>
            </a:r>
            <a:r>
              <a:rPr lang="en-US" sz="2400" b="1" dirty="0" err="1">
                <a:latin typeface="Times"/>
                <a:cs typeface="Times"/>
              </a:rPr>
              <a:t>water.</a:t>
            </a:r>
            <a:r>
              <a:rPr lang="en-US" sz="2400" dirty="0" err="1">
                <a:latin typeface="Times"/>
                <a:cs typeface="Times"/>
              </a:rPr>
              <a:t>“In</a:t>
            </a:r>
            <a:r>
              <a:rPr lang="en-US" sz="2400" dirty="0">
                <a:latin typeface="Times"/>
                <a:cs typeface="Times"/>
              </a:rPr>
              <a:t> their hunger you gave them bread from heaven and in their thirst you brought them water”(9:15,20</a:t>
            </a:r>
            <a:r>
              <a:rPr lang="en-US" sz="2400" dirty="0" smtClean="0">
                <a:latin typeface="Times"/>
                <a:cs typeface="Times"/>
              </a:rPr>
              <a:t>) “Forty </a:t>
            </a:r>
            <a:r>
              <a:rPr lang="en-US" sz="2400" dirty="0">
                <a:latin typeface="Times"/>
                <a:cs typeface="Times"/>
              </a:rPr>
              <a:t>years you sustained them in the wilderness; they lacked nothing, their clothes did not wear out nor did their feet become swollen</a:t>
            </a:r>
            <a:r>
              <a:rPr lang="en-US" sz="2400" dirty="0" smtClean="0">
                <a:latin typeface="Times"/>
                <a:cs typeface="Times"/>
              </a:rPr>
              <a:t>”(</a:t>
            </a:r>
            <a:r>
              <a:rPr lang="en-US" sz="2400" dirty="0">
                <a:latin typeface="Times"/>
                <a:cs typeface="Times"/>
              </a:rPr>
              <a:t>9:21). </a:t>
            </a:r>
            <a:r>
              <a:rPr lang="en-US" sz="2400" b="1" dirty="0">
                <a:latin typeface="Times"/>
                <a:cs typeface="Times"/>
              </a:rPr>
              <a:t>But </a:t>
            </a:r>
            <a:r>
              <a:rPr lang="en-US" sz="2400" dirty="0">
                <a:latin typeface="Times"/>
                <a:cs typeface="Times"/>
              </a:rPr>
              <a:t>they became arrogant and stiff-</a:t>
            </a:r>
            <a:r>
              <a:rPr lang="en-US" sz="2400" dirty="0" err="1" smtClean="0">
                <a:latin typeface="Times"/>
                <a:cs typeface="Times"/>
              </a:rPr>
              <a:t>necked.They</a:t>
            </a:r>
            <a:r>
              <a:rPr lang="en-US" sz="2400" dirty="0" smtClean="0">
                <a:latin typeface="Times"/>
                <a:cs typeface="Times"/>
              </a:rPr>
              <a:t> </a:t>
            </a:r>
            <a:r>
              <a:rPr lang="en-US" sz="2400" dirty="0">
                <a:latin typeface="Times"/>
                <a:cs typeface="Times"/>
              </a:rPr>
              <a:t>did not obey God’s </a:t>
            </a:r>
            <a:r>
              <a:rPr lang="en-US" sz="2400" dirty="0" smtClean="0">
                <a:latin typeface="Times"/>
                <a:cs typeface="Times"/>
              </a:rPr>
              <a:t>com-</a:t>
            </a:r>
            <a:r>
              <a:rPr lang="en-US" sz="2400" dirty="0" err="1" smtClean="0">
                <a:latin typeface="Times"/>
                <a:cs typeface="Times"/>
              </a:rPr>
              <a:t>mands</a:t>
            </a:r>
            <a:r>
              <a:rPr lang="en-US" sz="2400" dirty="0">
                <a:latin typeface="Times"/>
                <a:cs typeface="Times"/>
              </a:rPr>
              <a:t>. They refused to listen and forgot the miracles. “</a:t>
            </a:r>
            <a:r>
              <a:rPr lang="en-US" sz="2400" b="1" dirty="0">
                <a:latin typeface="Times"/>
                <a:cs typeface="Times"/>
              </a:rPr>
              <a:t>But</a:t>
            </a:r>
            <a:r>
              <a:rPr lang="en-US" sz="2400" dirty="0">
                <a:latin typeface="Times"/>
                <a:cs typeface="Times"/>
              </a:rPr>
              <a:t> you are a forgiving God, gracious and compassionate, slow to anger and abounding in love.”(v.16-18).</a:t>
            </a:r>
            <a:endParaRPr lang="en-US" sz="2400" dirty="0">
              <a:latin typeface="Times"/>
              <a:cs typeface="Times"/>
            </a:endParaRPr>
          </a:p>
        </p:txBody>
      </p:sp>
      <p:sp>
        <p:nvSpPr>
          <p:cNvPr id="12" name="Rectangle 11"/>
          <p:cNvSpPr/>
          <p:nvPr/>
        </p:nvSpPr>
        <p:spPr>
          <a:xfrm>
            <a:off x="-33866" y="3441236"/>
            <a:ext cx="9280246" cy="2677656"/>
          </a:xfrm>
          <a:prstGeom prst="rect">
            <a:avLst/>
          </a:prstGeom>
        </p:spPr>
        <p:txBody>
          <a:bodyPr wrap="square">
            <a:spAutoFit/>
          </a:bodyPr>
          <a:lstStyle/>
          <a:p>
            <a:r>
              <a:rPr lang="en-US" sz="2400" b="1" dirty="0" smtClean="0">
                <a:latin typeface="Times"/>
                <a:cs typeface="Times"/>
              </a:rPr>
              <a:t>G</a:t>
            </a:r>
            <a:r>
              <a:rPr lang="en-US" sz="2400" b="1" dirty="0">
                <a:latin typeface="Times"/>
                <a:cs typeface="Times"/>
              </a:rPr>
              <a:t>. He gave victory over their enemies and deliverers. </a:t>
            </a:r>
            <a:r>
              <a:rPr lang="en-US" sz="2400" dirty="0">
                <a:latin typeface="Times"/>
                <a:cs typeface="Times"/>
              </a:rPr>
              <a:t>“You gave them deliverers, who rescued them from the hand of </a:t>
            </a:r>
            <a:r>
              <a:rPr lang="en-US" sz="2400" dirty="0" smtClean="0">
                <a:latin typeface="Times"/>
                <a:cs typeface="Times"/>
              </a:rPr>
              <a:t>their enemies</a:t>
            </a:r>
            <a:r>
              <a:rPr lang="en-US" sz="2400" dirty="0">
                <a:latin typeface="Times"/>
                <a:cs typeface="Times"/>
              </a:rPr>
              <a:t>.” (9:22-25</a:t>
            </a:r>
            <a:r>
              <a:rPr lang="en-US" sz="2400" dirty="0" smtClean="0">
                <a:latin typeface="Times"/>
                <a:cs typeface="Times"/>
              </a:rPr>
              <a:t>, 27</a:t>
            </a:r>
            <a:r>
              <a:rPr lang="en-US" sz="2400" dirty="0">
                <a:latin typeface="Times"/>
                <a:cs typeface="Times"/>
              </a:rPr>
              <a:t>).</a:t>
            </a:r>
            <a:r>
              <a:rPr lang="en-US" sz="2400" b="1" dirty="0">
                <a:latin typeface="Times"/>
                <a:cs typeface="Times"/>
              </a:rPr>
              <a:t> But </a:t>
            </a:r>
            <a:r>
              <a:rPr lang="en-US" sz="2400" dirty="0">
                <a:latin typeface="Times"/>
                <a:cs typeface="Times"/>
              </a:rPr>
              <a:t>they were disobedient. </a:t>
            </a:r>
            <a:r>
              <a:rPr lang="en-US" sz="2400" b="1" dirty="0">
                <a:latin typeface="Times"/>
                <a:cs typeface="Times"/>
              </a:rPr>
              <a:t>But </a:t>
            </a:r>
            <a:r>
              <a:rPr lang="en-US" sz="2400" dirty="0">
                <a:latin typeface="Times"/>
                <a:cs typeface="Times"/>
              </a:rPr>
              <a:t>when they cried out God rescued </a:t>
            </a:r>
            <a:r>
              <a:rPr lang="en-US" sz="2400" dirty="0" err="1" smtClean="0">
                <a:latin typeface="Times"/>
                <a:cs typeface="Times"/>
              </a:rPr>
              <a:t>them.</a:t>
            </a:r>
            <a:r>
              <a:rPr lang="en-US" sz="2400" b="1" dirty="0" err="1" smtClean="0">
                <a:latin typeface="Times"/>
                <a:cs typeface="Times"/>
              </a:rPr>
              <a:t>But</a:t>
            </a:r>
            <a:r>
              <a:rPr lang="en-US" sz="2400" dirty="0" smtClean="0">
                <a:latin typeface="Times"/>
                <a:cs typeface="Times"/>
              </a:rPr>
              <a:t> </a:t>
            </a:r>
            <a:r>
              <a:rPr lang="en-US" sz="2400" dirty="0">
                <a:latin typeface="Times"/>
                <a:cs typeface="Times"/>
              </a:rPr>
              <a:t>they again did evil. “</a:t>
            </a:r>
            <a:r>
              <a:rPr lang="en-US" sz="2400" b="1" dirty="0">
                <a:latin typeface="Times"/>
                <a:cs typeface="Times"/>
              </a:rPr>
              <a:t>But </a:t>
            </a:r>
            <a:r>
              <a:rPr lang="en-US" sz="2400" dirty="0">
                <a:latin typeface="Times"/>
                <a:cs typeface="Times"/>
              </a:rPr>
              <a:t>in your great mercy you did not put an end to them or abandon </a:t>
            </a:r>
            <a:r>
              <a:rPr lang="en-US" sz="2400" dirty="0" err="1">
                <a:latin typeface="Times"/>
                <a:cs typeface="Times"/>
              </a:rPr>
              <a:t>them</a:t>
            </a:r>
            <a:r>
              <a:rPr lang="en-US" sz="2400" dirty="0" err="1" smtClean="0">
                <a:latin typeface="Times"/>
                <a:cs typeface="Times"/>
              </a:rPr>
              <a:t>,for</a:t>
            </a:r>
            <a:r>
              <a:rPr lang="en-US" sz="2400" dirty="0" smtClean="0">
                <a:latin typeface="Times"/>
                <a:cs typeface="Times"/>
              </a:rPr>
              <a:t> </a:t>
            </a:r>
            <a:r>
              <a:rPr lang="en-US" sz="2400" dirty="0">
                <a:latin typeface="Times"/>
                <a:cs typeface="Times"/>
              </a:rPr>
              <a:t>you are a gracious and merciful God</a:t>
            </a:r>
            <a:r>
              <a:rPr lang="en-US" sz="2400" dirty="0" smtClean="0">
                <a:latin typeface="Times"/>
                <a:cs typeface="Times"/>
              </a:rPr>
              <a:t>” </a:t>
            </a:r>
          </a:p>
          <a:p>
            <a:r>
              <a:rPr lang="en-US" sz="2400" dirty="0" smtClean="0">
                <a:latin typeface="Times"/>
                <a:cs typeface="Times"/>
              </a:rPr>
              <a:t>(</a:t>
            </a:r>
            <a:r>
              <a:rPr lang="en-US" sz="2400" dirty="0">
                <a:latin typeface="Times"/>
                <a:cs typeface="Times"/>
              </a:rPr>
              <a:t>9:31). So God disciplined His people in their own land and then away from their own </a:t>
            </a:r>
            <a:r>
              <a:rPr lang="en-US" sz="2400" dirty="0" err="1" smtClean="0">
                <a:latin typeface="Times"/>
                <a:cs typeface="Times"/>
              </a:rPr>
              <a:t>land.God’s</a:t>
            </a:r>
            <a:r>
              <a:rPr lang="en-US" sz="2400" dirty="0" smtClean="0">
                <a:latin typeface="Times"/>
                <a:cs typeface="Times"/>
              </a:rPr>
              <a:t> </a:t>
            </a:r>
            <a:r>
              <a:rPr lang="en-US" sz="2400" dirty="0">
                <a:latin typeface="Times"/>
                <a:cs typeface="Times"/>
              </a:rPr>
              <a:t>discipline is an evidence of His </a:t>
            </a:r>
            <a:r>
              <a:rPr lang="en-US" sz="2400" dirty="0" smtClean="0">
                <a:latin typeface="Times"/>
                <a:cs typeface="Times"/>
              </a:rPr>
              <a:t>love</a:t>
            </a:r>
            <a:r>
              <a:rPr lang="en-US" sz="2000" dirty="0" smtClean="0">
                <a:latin typeface="Times"/>
                <a:cs typeface="Times"/>
              </a:rPr>
              <a:t>(He.12:1-11)</a:t>
            </a:r>
            <a:r>
              <a:rPr lang="en-US" sz="2000" dirty="0">
                <a:latin typeface="Times"/>
                <a:cs typeface="Times"/>
              </a:rPr>
              <a:t>. </a:t>
            </a:r>
            <a:endParaRPr lang="en-US" sz="2000" dirty="0">
              <a:latin typeface="Times"/>
              <a:cs typeface="Times"/>
            </a:endParaRPr>
          </a:p>
        </p:txBody>
      </p:sp>
      <p:sp>
        <p:nvSpPr>
          <p:cNvPr id="10" name="Rectangle 9"/>
          <p:cNvSpPr/>
          <p:nvPr/>
        </p:nvSpPr>
        <p:spPr>
          <a:xfrm>
            <a:off x="0" y="6035956"/>
            <a:ext cx="9280246" cy="830997"/>
          </a:xfrm>
          <a:prstGeom prst="rect">
            <a:avLst/>
          </a:prstGeom>
        </p:spPr>
        <p:txBody>
          <a:bodyPr wrap="square">
            <a:spAutoFit/>
          </a:bodyPr>
          <a:lstStyle/>
          <a:p>
            <a:r>
              <a:rPr lang="en-US" sz="2400" b="1" dirty="0" smtClean="0">
                <a:latin typeface="Times"/>
                <a:cs typeface="Times"/>
              </a:rPr>
              <a:t>*</a:t>
            </a:r>
            <a:r>
              <a:rPr lang="en-US" sz="2400" b="1" dirty="0">
                <a:latin typeface="Times"/>
                <a:cs typeface="Times"/>
              </a:rPr>
              <a:t>Apply:</a:t>
            </a:r>
            <a:r>
              <a:rPr lang="en-US" sz="2400" dirty="0">
                <a:latin typeface="Times"/>
                <a:cs typeface="Times"/>
              </a:rPr>
              <a:t> I will thank God for all of His gifts, and obey Him, or receive His discipline. I will break the cycle of </a:t>
            </a:r>
            <a:r>
              <a:rPr lang="en-US" sz="2400" dirty="0" smtClean="0">
                <a:latin typeface="Times"/>
                <a:cs typeface="Times"/>
              </a:rPr>
              <a:t>disobedience.</a:t>
            </a:r>
            <a:endParaRPr lang="en-US" sz="2400" dirty="0">
              <a:latin typeface="Times"/>
              <a:cs typeface="Times"/>
            </a:endParaRPr>
          </a:p>
        </p:txBody>
      </p:sp>
      <p:sp>
        <p:nvSpPr>
          <p:cNvPr id="8" name="Rectangle 7"/>
          <p:cNvSpPr/>
          <p:nvPr/>
        </p:nvSpPr>
        <p:spPr>
          <a:xfrm>
            <a:off x="-16933" y="2775098"/>
            <a:ext cx="9280246" cy="830997"/>
          </a:xfrm>
          <a:prstGeom prst="rect">
            <a:avLst/>
          </a:prstGeom>
        </p:spPr>
        <p:txBody>
          <a:bodyPr wrap="square">
            <a:spAutoFit/>
          </a:bodyPr>
          <a:lstStyle/>
          <a:p>
            <a:r>
              <a:rPr lang="en-US" sz="2400" b="1" dirty="0" smtClean="0">
                <a:latin typeface="Times"/>
                <a:cs typeface="Times"/>
              </a:rPr>
              <a:t>F</a:t>
            </a:r>
            <a:r>
              <a:rPr lang="en-US" sz="2400" b="1" dirty="0">
                <a:latin typeface="Times"/>
                <a:cs typeface="Times"/>
              </a:rPr>
              <a:t>. He gave His good Spirit. </a:t>
            </a:r>
            <a:r>
              <a:rPr lang="en-US" sz="2400" dirty="0">
                <a:latin typeface="Times"/>
                <a:cs typeface="Times"/>
              </a:rPr>
              <a:t>“You gave your good Spirit to instruct them”</a:t>
            </a:r>
            <a:r>
              <a:rPr lang="en-US" sz="2400" b="1" dirty="0">
                <a:latin typeface="Times"/>
                <a:cs typeface="Times"/>
              </a:rPr>
              <a:t> (9:20).</a:t>
            </a:r>
            <a:r>
              <a:rPr lang="en-US" sz="2400" dirty="0">
                <a:latin typeface="Times"/>
                <a:cs typeface="Times"/>
              </a:rPr>
              <a:t> </a:t>
            </a:r>
            <a:endParaRPr lang="en-US" sz="2400" dirty="0">
              <a:latin typeface="Times"/>
              <a:cs typeface="Times"/>
            </a:endParaRPr>
          </a:p>
        </p:txBody>
      </p:sp>
    </p:spTree>
    <p:extLst>
      <p:ext uri="{BB962C8B-B14F-4D97-AF65-F5344CB8AC3E}">
        <p14:creationId xmlns:p14="http://schemas.microsoft.com/office/powerpoint/2010/main" val="955923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latin typeface="Times"/>
              <a:cs typeface="Times"/>
            </a:endParaRPr>
          </a:p>
        </p:txBody>
      </p:sp>
      <p:sp>
        <p:nvSpPr>
          <p:cNvPr id="9" name="TextBox 8"/>
          <p:cNvSpPr txBox="1"/>
          <p:nvPr/>
        </p:nvSpPr>
        <p:spPr>
          <a:xfrm>
            <a:off x="8653725" y="6405288"/>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(7)</a:t>
            </a:r>
            <a:endParaRPr lang="en-US" sz="2400" dirty="0">
              <a:solidFill>
                <a:srgbClr val="0000FF"/>
              </a:solidFill>
              <a:latin typeface="Times"/>
              <a:cs typeface="Times"/>
            </a:endParaRPr>
          </a:p>
        </p:txBody>
      </p:sp>
      <p:sp>
        <p:nvSpPr>
          <p:cNvPr id="13" name="Rectangle 12"/>
          <p:cNvSpPr/>
          <p:nvPr/>
        </p:nvSpPr>
        <p:spPr>
          <a:xfrm>
            <a:off x="-15486" y="-85922"/>
            <a:ext cx="9294953" cy="1200328"/>
          </a:xfrm>
          <a:prstGeom prst="rect">
            <a:avLst/>
          </a:prstGeom>
        </p:spPr>
        <p:txBody>
          <a:bodyPr wrap="square">
            <a:spAutoFit/>
          </a:bodyPr>
          <a:lstStyle/>
          <a:p>
            <a:r>
              <a:rPr lang="en-US" sz="2400" b="1" dirty="0">
                <a:latin typeface="Times"/>
                <a:cs typeface="Times"/>
              </a:rPr>
              <a:t>3. The Grace of God (9:32-38)</a:t>
            </a:r>
            <a:r>
              <a:rPr lang="en-US" sz="2400" dirty="0">
                <a:latin typeface="Times"/>
                <a:cs typeface="Times"/>
              </a:rPr>
              <a:t>— He has great compassion (9:19,27) and great mercy/grace (9:31). In His mercy, God didn’t give them what they deserved, and in His grace, He gave them what they didn’t deserve.  </a:t>
            </a:r>
          </a:p>
        </p:txBody>
      </p:sp>
      <p:sp>
        <p:nvSpPr>
          <p:cNvPr id="12" name="Rectangle 11"/>
          <p:cNvSpPr/>
          <p:nvPr/>
        </p:nvSpPr>
        <p:spPr>
          <a:xfrm>
            <a:off x="-33866" y="5330350"/>
            <a:ext cx="9280246" cy="830997"/>
          </a:xfrm>
          <a:prstGeom prst="rect">
            <a:avLst/>
          </a:prstGeom>
        </p:spPr>
        <p:txBody>
          <a:bodyPr wrap="square">
            <a:spAutoFit/>
          </a:bodyPr>
          <a:lstStyle/>
          <a:p>
            <a:r>
              <a:rPr lang="en-US" sz="2400" b="1" dirty="0" smtClean="0">
                <a:latin typeface="Times"/>
                <a:cs typeface="Times"/>
              </a:rPr>
              <a:t>C</a:t>
            </a:r>
            <a:r>
              <a:rPr lang="en-US" sz="2400" b="1" dirty="0">
                <a:latin typeface="Times"/>
                <a:cs typeface="Times"/>
              </a:rPr>
              <a:t>. We make a binding agreement. </a:t>
            </a:r>
            <a:r>
              <a:rPr lang="en-US" sz="2400" dirty="0">
                <a:latin typeface="Times"/>
                <a:cs typeface="Times"/>
              </a:rPr>
              <a:t>“In view of all this, we are making a binding agreement, putting it in writing, and our </a:t>
            </a:r>
            <a:r>
              <a:rPr lang="en-US" sz="2400" dirty="0" smtClean="0">
                <a:latin typeface="Times"/>
                <a:cs typeface="Times"/>
              </a:rPr>
              <a:t>leaders…” </a:t>
            </a:r>
            <a:r>
              <a:rPr lang="en-US" sz="2400" dirty="0">
                <a:latin typeface="Times"/>
                <a:cs typeface="Times"/>
              </a:rPr>
              <a:t>(9:38).</a:t>
            </a:r>
            <a:endParaRPr lang="en-US" sz="2400" dirty="0">
              <a:latin typeface="Times"/>
              <a:cs typeface="Times"/>
            </a:endParaRPr>
          </a:p>
        </p:txBody>
      </p:sp>
      <p:sp>
        <p:nvSpPr>
          <p:cNvPr id="10" name="Rectangle 9"/>
          <p:cNvSpPr/>
          <p:nvPr/>
        </p:nvSpPr>
        <p:spPr>
          <a:xfrm>
            <a:off x="0" y="6035956"/>
            <a:ext cx="9280246" cy="830997"/>
          </a:xfrm>
          <a:prstGeom prst="rect">
            <a:avLst/>
          </a:prstGeom>
        </p:spPr>
        <p:txBody>
          <a:bodyPr wrap="square">
            <a:spAutoFit/>
          </a:bodyPr>
          <a:lstStyle/>
          <a:p>
            <a:r>
              <a:rPr lang="en-US" sz="2400" b="1" dirty="0" smtClean="0">
                <a:latin typeface="Times"/>
                <a:cs typeface="Times"/>
              </a:rPr>
              <a:t>*</a:t>
            </a:r>
            <a:r>
              <a:rPr lang="en-US" sz="2400" b="1" dirty="0">
                <a:latin typeface="Times"/>
                <a:cs typeface="Times"/>
              </a:rPr>
              <a:t>Apply:</a:t>
            </a:r>
            <a:r>
              <a:rPr lang="en-US" sz="2400" dirty="0">
                <a:latin typeface="Times"/>
                <a:cs typeface="Times"/>
              </a:rPr>
              <a:t> I will acknowledge God’s greatness, goodness, and grace. I will confess my sins. I will make a binding agreement with </a:t>
            </a:r>
            <a:r>
              <a:rPr lang="en-US" sz="2400" dirty="0" smtClean="0">
                <a:latin typeface="Times"/>
                <a:cs typeface="Times"/>
              </a:rPr>
              <a:t>God.</a:t>
            </a:r>
            <a:endParaRPr lang="en-US" sz="2400" dirty="0">
              <a:latin typeface="Times"/>
              <a:cs typeface="Times"/>
            </a:endParaRPr>
          </a:p>
        </p:txBody>
      </p:sp>
      <p:sp>
        <p:nvSpPr>
          <p:cNvPr id="8" name="Rectangle 7"/>
          <p:cNvSpPr/>
          <p:nvPr/>
        </p:nvSpPr>
        <p:spPr>
          <a:xfrm>
            <a:off x="-16933" y="3469360"/>
            <a:ext cx="9280246" cy="1938992"/>
          </a:xfrm>
          <a:prstGeom prst="rect">
            <a:avLst/>
          </a:prstGeom>
        </p:spPr>
        <p:txBody>
          <a:bodyPr wrap="square">
            <a:spAutoFit/>
          </a:bodyPr>
          <a:lstStyle/>
          <a:p>
            <a:r>
              <a:rPr lang="en-US" sz="2400" b="1" dirty="0" smtClean="0">
                <a:latin typeface="Times"/>
                <a:cs typeface="Times"/>
              </a:rPr>
              <a:t>B</a:t>
            </a:r>
            <a:r>
              <a:rPr lang="en-US" sz="2400" b="1" dirty="0">
                <a:latin typeface="Times"/>
                <a:cs typeface="Times"/>
              </a:rPr>
              <a:t>. We confess our sins. </a:t>
            </a:r>
            <a:r>
              <a:rPr lang="en-US" sz="2400" dirty="0">
                <a:latin typeface="Times"/>
                <a:cs typeface="Times"/>
              </a:rPr>
              <a:t>“While we acted wickedly. Our kings, our leaders, our priests and our ancestors did not follow your law; they did not pay attention to your commands or the statutes you warned them to keep…they did not serve you or turn from their evil ways</a:t>
            </a:r>
            <a:r>
              <a:rPr lang="en-US" sz="2400" dirty="0" smtClean="0">
                <a:latin typeface="Times"/>
                <a:cs typeface="Times"/>
              </a:rPr>
              <a:t>…Because </a:t>
            </a:r>
            <a:r>
              <a:rPr lang="en-US" sz="2400" dirty="0">
                <a:latin typeface="Times"/>
                <a:cs typeface="Times"/>
              </a:rPr>
              <a:t>of our sins…We are in great distress”(9:33b-37).</a:t>
            </a:r>
            <a:endParaRPr lang="en-US" sz="2400" dirty="0">
              <a:latin typeface="Times"/>
              <a:cs typeface="Times"/>
            </a:endParaRPr>
          </a:p>
        </p:txBody>
      </p:sp>
      <p:sp>
        <p:nvSpPr>
          <p:cNvPr id="11" name="Rectangle 10"/>
          <p:cNvSpPr/>
          <p:nvPr/>
        </p:nvSpPr>
        <p:spPr>
          <a:xfrm>
            <a:off x="0" y="945076"/>
            <a:ext cx="9280246" cy="2677656"/>
          </a:xfrm>
          <a:prstGeom prst="rect">
            <a:avLst/>
          </a:prstGeom>
        </p:spPr>
        <p:txBody>
          <a:bodyPr wrap="square">
            <a:spAutoFit/>
          </a:bodyPr>
          <a:lstStyle/>
          <a:p>
            <a:r>
              <a:rPr lang="en-US" sz="2400" b="1" dirty="0">
                <a:latin typeface="Times"/>
                <a:cs typeface="Times"/>
              </a:rPr>
              <a:t>A. We acknowledge God. </a:t>
            </a:r>
            <a:r>
              <a:rPr lang="en-US" sz="2400" dirty="0">
                <a:latin typeface="Times"/>
                <a:cs typeface="Times"/>
              </a:rPr>
              <a:t>“Now therefore, our God, the great God, mighty and awesome, who keeps his covenant of love, do not let all this hardship seem trifling in your eyes—the hardship that has come on us, on our kings and leaders, on our priests and </a:t>
            </a:r>
            <a:r>
              <a:rPr lang="en-US" sz="2400" dirty="0" err="1">
                <a:latin typeface="Times"/>
                <a:cs typeface="Times"/>
              </a:rPr>
              <a:t>prophets</a:t>
            </a:r>
            <a:r>
              <a:rPr lang="en-US" sz="2400" dirty="0" err="1" smtClean="0">
                <a:latin typeface="Times"/>
                <a:cs typeface="Times"/>
              </a:rPr>
              <a:t>,on</a:t>
            </a:r>
            <a:r>
              <a:rPr lang="en-US" sz="2400" dirty="0" smtClean="0">
                <a:latin typeface="Times"/>
                <a:cs typeface="Times"/>
              </a:rPr>
              <a:t> </a:t>
            </a:r>
            <a:r>
              <a:rPr lang="en-US" sz="2400" dirty="0">
                <a:latin typeface="Times"/>
                <a:cs typeface="Times"/>
              </a:rPr>
              <a:t>our ancestors and all your people, from the days of the kings of Assyria until today.</a:t>
            </a:r>
            <a:r>
              <a:rPr lang="en-US" sz="2400" b="1" dirty="0">
                <a:latin typeface="Times"/>
                <a:cs typeface="Times"/>
              </a:rPr>
              <a:t> </a:t>
            </a:r>
            <a:r>
              <a:rPr lang="en-US" sz="2400" dirty="0">
                <a:latin typeface="Times"/>
                <a:cs typeface="Times"/>
              </a:rPr>
              <a:t>In all that has happened to us, you have remained righteous; you have acted faithfully” (9:32-33a).</a:t>
            </a:r>
            <a:endParaRPr lang="en-US" sz="2400" dirty="0">
              <a:latin typeface="Times"/>
              <a:cs typeface="Times"/>
            </a:endParaRPr>
          </a:p>
        </p:txBody>
      </p:sp>
    </p:spTree>
    <p:extLst>
      <p:ext uri="{BB962C8B-B14F-4D97-AF65-F5344CB8AC3E}">
        <p14:creationId xmlns:p14="http://schemas.microsoft.com/office/powerpoint/2010/main" val="2418790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601665"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13" name="Rectangle 12"/>
          <p:cNvSpPr/>
          <p:nvPr/>
        </p:nvSpPr>
        <p:spPr>
          <a:xfrm>
            <a:off x="0" y="2040801"/>
            <a:ext cx="9152574" cy="4893647"/>
          </a:xfrm>
          <a:prstGeom prst="rect">
            <a:avLst/>
          </a:prstGeom>
        </p:spPr>
        <p:txBody>
          <a:bodyPr wrap="square">
            <a:spAutoFit/>
          </a:bodyPr>
          <a:lstStyle/>
          <a:p>
            <a:r>
              <a:rPr lang="en-US" sz="2400" b="1" dirty="0">
                <a:latin typeface="Times"/>
                <a:cs typeface="Times"/>
              </a:rPr>
              <a:t>Conclusion:  </a:t>
            </a:r>
            <a:r>
              <a:rPr lang="en-US" sz="2400" dirty="0">
                <a:latin typeface="Times"/>
                <a:cs typeface="Times"/>
              </a:rPr>
              <a:t>John Newton had rejected his mother's teachings and had led other sailors into unbelief. Certainly he was beyond hope and beyond saving, even if the Scriptures were true. Yet, </a:t>
            </a:r>
            <a:r>
              <a:rPr lang="en-US" sz="2400" dirty="0" smtClean="0">
                <a:latin typeface="Times"/>
                <a:cs typeface="Times"/>
              </a:rPr>
              <a:t>Newton’s </a:t>
            </a:r>
            <a:r>
              <a:rPr lang="en-US" sz="2400" dirty="0">
                <a:latin typeface="Times"/>
                <a:cs typeface="Times"/>
              </a:rPr>
              <a:t>thoughts began to turn to Christ. He found a New Testament and began to read. Luke 11:13 seemed to assure him that God might still hear him: </a:t>
            </a:r>
            <a:r>
              <a:rPr lang="en-US" sz="2400" dirty="0" smtClean="0">
                <a:latin typeface="Times"/>
                <a:cs typeface="Times"/>
              </a:rPr>
              <a:t>“If </a:t>
            </a:r>
            <a:r>
              <a:rPr lang="en-US" sz="2400" dirty="0">
                <a:latin typeface="Times"/>
                <a:cs typeface="Times"/>
              </a:rPr>
              <a:t>ye then, being evil, know how to give good gifts unto your children: how much more shall your heavenly Father give the Holy Spirit to them that ask him</a:t>
            </a:r>
            <a:r>
              <a:rPr lang="en-US" sz="2400" dirty="0" smtClean="0">
                <a:latin typeface="Times"/>
                <a:cs typeface="Times"/>
              </a:rPr>
              <a:t>.” That </a:t>
            </a:r>
            <a:r>
              <a:rPr lang="en-US" sz="2400" dirty="0">
                <a:latin typeface="Times"/>
                <a:cs typeface="Times"/>
              </a:rPr>
              <a:t>day at the helm, March 21, 1748, was a day Newton remembered ever after, for </a:t>
            </a:r>
            <a:r>
              <a:rPr lang="en-US" sz="2400" dirty="0" smtClean="0">
                <a:latin typeface="Times"/>
                <a:cs typeface="Times"/>
              </a:rPr>
              <a:t>“On </a:t>
            </a:r>
            <a:r>
              <a:rPr lang="en-US" sz="2400" dirty="0">
                <a:latin typeface="Times"/>
                <a:cs typeface="Times"/>
              </a:rPr>
              <a:t>that day the Lord sent from on high and delivered me out of deep waters</a:t>
            </a:r>
            <a:r>
              <a:rPr lang="en-US" sz="2400" dirty="0" smtClean="0">
                <a:latin typeface="Times"/>
                <a:cs typeface="Times"/>
              </a:rPr>
              <a:t>.” </a:t>
            </a:r>
            <a:r>
              <a:rPr lang="en-US" sz="2400" dirty="0">
                <a:latin typeface="Times"/>
                <a:cs typeface="Times"/>
              </a:rPr>
              <a:t>Only God's amazing grace could and would take a rude, profane, slave-trading sailor and transform him into a child of God. Newton never ceased to stand in awe of God's work in his life. He wrote “Amazing Grace.”</a:t>
            </a:r>
          </a:p>
        </p:txBody>
      </p:sp>
      <p:pic>
        <p:nvPicPr>
          <p:cNvPr id="7" name="Picture 6"/>
          <p:cNvPicPr>
            <a:picLocks noChangeAspect="1"/>
          </p:cNvPicPr>
          <p:nvPr/>
        </p:nvPicPr>
        <p:blipFill>
          <a:blip r:embed="rId2"/>
          <a:stretch>
            <a:fillRect/>
          </a:stretch>
        </p:blipFill>
        <p:spPr>
          <a:xfrm>
            <a:off x="1" y="-356232"/>
            <a:ext cx="3276600" cy="2504407"/>
          </a:xfrm>
          <a:prstGeom prst="rect">
            <a:avLst/>
          </a:prstGeom>
        </p:spPr>
      </p:pic>
      <p:pic>
        <p:nvPicPr>
          <p:cNvPr id="5" name="Picture 4"/>
          <p:cNvPicPr>
            <a:picLocks noChangeAspect="1"/>
          </p:cNvPicPr>
          <p:nvPr/>
        </p:nvPicPr>
        <p:blipFill>
          <a:blip r:embed="rId3"/>
          <a:stretch>
            <a:fillRect/>
          </a:stretch>
        </p:blipFill>
        <p:spPr>
          <a:xfrm>
            <a:off x="3276601" y="-19490"/>
            <a:ext cx="2111090" cy="2111090"/>
          </a:xfrm>
          <a:prstGeom prst="rect">
            <a:avLst/>
          </a:prstGeom>
        </p:spPr>
      </p:pic>
      <p:pic>
        <p:nvPicPr>
          <p:cNvPr id="8" name="Picture 7"/>
          <p:cNvPicPr>
            <a:picLocks noChangeAspect="1"/>
          </p:cNvPicPr>
          <p:nvPr/>
        </p:nvPicPr>
        <p:blipFill>
          <a:blip r:embed="rId4"/>
          <a:stretch>
            <a:fillRect/>
          </a:stretch>
        </p:blipFill>
        <p:spPr>
          <a:xfrm>
            <a:off x="5342574" y="-2358"/>
            <a:ext cx="3810000" cy="2133600"/>
          </a:xfrm>
          <a:prstGeom prst="rect">
            <a:avLst/>
          </a:prstGeom>
        </p:spPr>
      </p:pic>
    </p:spTree>
    <p:extLst>
      <p:ext uri="{BB962C8B-B14F-4D97-AF65-F5344CB8AC3E}">
        <p14:creationId xmlns:p14="http://schemas.microsoft.com/office/powerpoint/2010/main" val="29774495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36727</TotalTime>
  <Words>1669</Words>
  <Application>Microsoft Macintosh PowerPoint</Application>
  <PresentationFormat>On-screen Show (4:3)</PresentationFormat>
  <Paragraphs>44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340</cp:revision>
  <cp:lastPrinted>2016-04-16T18:12:07Z</cp:lastPrinted>
  <dcterms:created xsi:type="dcterms:W3CDTF">2015-09-06T13:13:13Z</dcterms:created>
  <dcterms:modified xsi:type="dcterms:W3CDTF">2016-07-24T13:04:39Z</dcterms:modified>
</cp:coreProperties>
</file>