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7" r:id="rId3"/>
    <p:sldId id="276" r:id="rId4"/>
    <p:sldId id="277" r:id="rId5"/>
    <p:sldId id="263" r:id="rId6"/>
    <p:sldId id="264" r:id="rId7"/>
    <p:sldId id="265" r:id="rId8"/>
    <p:sldId id="266" r:id="rId9"/>
    <p:sldId id="267" r:id="rId10"/>
    <p:sldId id="269" r:id="rId11"/>
    <p:sldId id="270" r:id="rId12"/>
    <p:sldId id="271" r:id="rId13"/>
    <p:sldId id="273" r:id="rId14"/>
    <p:sldId id="275" r:id="rId15"/>
    <p:sldId id="280" r:id="rId16"/>
    <p:sldId id="281"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5" autoAdjust="0"/>
    <p:restoredTop sz="94660"/>
  </p:normalViewPr>
  <p:slideViewPr>
    <p:cSldViewPr snapToGrid="0" snapToObjects="1">
      <p:cViewPr>
        <p:scale>
          <a:sx n="75" d="100"/>
          <a:sy n="75" d="100"/>
        </p:scale>
        <p:origin x="-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DB63C-D981-CD4E-BF4E-5AE39D16E4F2}" type="datetimeFigureOut">
              <a:rPr lang="en-US" smtClean="0"/>
              <a:t>3/4/19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2B6BE-C329-004F-9DCB-9ABE28E078B2}" type="slidenum">
              <a:rPr lang="en-US" smtClean="0"/>
              <a:t>‹#›</a:t>
            </a:fld>
            <a:endParaRPr lang="en-US"/>
          </a:p>
        </p:txBody>
      </p:sp>
    </p:spTree>
    <p:extLst>
      <p:ext uri="{BB962C8B-B14F-4D97-AF65-F5344CB8AC3E}">
        <p14:creationId xmlns:p14="http://schemas.microsoft.com/office/powerpoint/2010/main" val="30747869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BB15E-1FFC-5140-A5E1-72FEDEDAC4D4}" type="slidenum">
              <a:rPr lang="en-US" smtClean="0"/>
              <a:pPr/>
              <a:t>1</a:t>
            </a:fld>
            <a:endParaRPr lang="en-US"/>
          </a:p>
        </p:txBody>
      </p:sp>
    </p:spTree>
    <p:extLst>
      <p:ext uri="{BB962C8B-B14F-4D97-AF65-F5344CB8AC3E}">
        <p14:creationId xmlns:p14="http://schemas.microsoft.com/office/powerpoint/2010/main" val="57556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Jesus made it clear that true life does not come from an abundance of things, nor do true success or security.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耶稣清楚地表明，真正的生活不是来自丰富的事物，也不是真正的成功或安全。 </a:t>
            </a:r>
            <a:endParaRPr lang="en-US" sz="1200" dirty="0" smtClean="0">
              <a:solidFill>
                <a:srgbClr val="0000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Are you saying, “This is the </a:t>
            </a:r>
            <a:r>
              <a:rPr lang="en-US" sz="1200" dirty="0" err="1" smtClean="0"/>
              <a:t>life!The</a:t>
            </a:r>
            <a:r>
              <a:rPr lang="en-US" sz="1200" dirty="0" smtClean="0"/>
              <a:t> man has </a:t>
            </a:r>
            <a:r>
              <a:rPr lang="en-US" sz="1200" dirty="0" err="1" smtClean="0"/>
              <a:t>success,satisfaction,and</a:t>
            </a:r>
            <a:r>
              <a:rPr lang="en-US" sz="1200" dirty="0" smtClean="0"/>
              <a:t> security! What more could he want?” This man had a false view of life. He thought that life came from accumulating things.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你说，</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这就是生命！ 这个人有成功，满足和安全！ 他还想要什么？</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这个人对生活有一种错误的看法。 他认为生活来自于积累的东西。</a:t>
            </a:r>
            <a:endParaRPr lang="en-US" sz="1200" dirty="0" smtClean="0">
              <a:solidFill>
                <a:srgbClr val="FF0000"/>
              </a:solidFill>
              <a:latin typeface="华文细黑"/>
              <a:ea typeface="华文细黑"/>
              <a:cs typeface="华文细黑"/>
            </a:endParaRPr>
          </a:p>
          <a:p>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man lived without God and died without God, his wealth was but an incident in his </a:t>
            </a:r>
            <a:r>
              <a:rPr lang="en-US" sz="1200" dirty="0" err="1" smtClean="0"/>
              <a:t>life.God</a:t>
            </a:r>
            <a:r>
              <a:rPr lang="en-US" sz="1200" dirty="0" smtClean="0"/>
              <a:t> is not impressed with our money.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00FF"/>
                </a:solidFill>
                <a:latin typeface="华文细黑"/>
                <a:ea typeface="华文细黑"/>
                <a:cs typeface="华文细黑"/>
              </a:rPr>
              <a:t> </a:t>
            </a:r>
            <a:r>
              <a:rPr lang="zh-TW" altLang="en-US" sz="1200" dirty="0" smtClean="0">
                <a:solidFill>
                  <a:srgbClr val="FF0000"/>
                </a:solidFill>
                <a:latin typeface="华文细黑"/>
                <a:ea typeface="华文细黑"/>
                <a:cs typeface="华文细黑"/>
              </a:rPr>
              <a:t>这个人没有</a:t>
            </a:r>
            <a:r>
              <a:rPr lang="zh-CN" altLang="en-US" sz="1200" dirty="0" smtClean="0">
                <a:solidFill>
                  <a:srgbClr val="FF0000"/>
                </a:solidFill>
                <a:latin typeface="华文细黑"/>
                <a:ea typeface="华文细黑"/>
                <a:cs typeface="华文细黑"/>
              </a:rPr>
              <a:t>神</a:t>
            </a:r>
            <a:r>
              <a:rPr lang="zh-TW" altLang="en-US" sz="1200" dirty="0" smtClean="0">
                <a:solidFill>
                  <a:srgbClr val="FF0000"/>
                </a:solidFill>
                <a:latin typeface="华文细黑"/>
                <a:ea typeface="华文细黑"/>
                <a:cs typeface="华文细黑"/>
              </a:rPr>
              <a:t>而没有</a:t>
            </a:r>
            <a:r>
              <a:rPr lang="zh-CN" altLang="en-US" sz="1200" dirty="0" smtClean="0">
                <a:solidFill>
                  <a:srgbClr val="FF0000"/>
                </a:solidFill>
                <a:latin typeface="华文细黑"/>
                <a:ea typeface="华文细黑"/>
                <a:cs typeface="华文细黑"/>
              </a:rPr>
              <a:t>神</a:t>
            </a:r>
            <a:r>
              <a:rPr lang="zh-TW" altLang="en-US" sz="1200" dirty="0" smtClean="0">
                <a:solidFill>
                  <a:srgbClr val="FF0000"/>
                </a:solidFill>
                <a:latin typeface="华文细黑"/>
                <a:ea typeface="华文细黑"/>
                <a:cs typeface="华文细黑"/>
              </a:rPr>
              <a:t>而死，他的财富只是他生命中的一件事。</a:t>
            </a:r>
            <a:r>
              <a:rPr lang="zh-CN" altLang="en-US" sz="1200" dirty="0" smtClean="0">
                <a:solidFill>
                  <a:srgbClr val="FF0000"/>
                </a:solidFill>
                <a:latin typeface="华文细黑"/>
                <a:ea typeface="华文细黑"/>
                <a:cs typeface="华文细黑"/>
              </a:rPr>
              <a:t>神</a:t>
            </a:r>
            <a:r>
              <a:rPr lang="zh-TW" altLang="en-US" sz="1200" dirty="0" smtClean="0">
                <a:solidFill>
                  <a:srgbClr val="FF0000"/>
                </a:solidFill>
                <a:latin typeface="华文细黑"/>
                <a:ea typeface="华文细黑"/>
                <a:cs typeface="华文细黑"/>
              </a:rPr>
              <a:t>对我们的钱没有留下深刻的印象。</a:t>
            </a:r>
            <a:endParaRPr lang="en-US" sz="1200" dirty="0" smtClean="0"/>
          </a:p>
          <a:p>
            <a:r>
              <a:rPr lang="en-US" sz="1200" dirty="0" smtClean="0"/>
              <a:t>But the greatest tragedy is not what the man left behind but what lay before him: eternity without God!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Wealth can be enjoyed and used at the same time if our purpose is to honor God(1Ti.6:10). To be rich toward God means spiritual enrichment, not just personal enjoyment. How tragic when people are rich in this world but poor in the next (Mt.6:19-34).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如果我们的目的是要荣耀</a:t>
            </a:r>
            <a:r>
              <a:rPr lang="zh-CN" altLang="en-US" sz="1200" dirty="0" smtClean="0">
                <a:solidFill>
                  <a:srgbClr val="FF0000"/>
                </a:solidFill>
                <a:latin typeface="华文细黑"/>
                <a:ea typeface="华文细黑"/>
                <a:cs typeface="华文细黑"/>
              </a:rPr>
              <a:t>神</a:t>
            </a:r>
            <a:r>
              <a:rPr lang="en-US" altLang="zh-CN" sz="1200" dirty="0" smtClean="0">
                <a:solidFill>
                  <a:srgbClr val="FF0000"/>
                </a:solidFill>
                <a:latin typeface="华文细黑"/>
                <a:ea typeface="华文细黑"/>
                <a:cs typeface="华文细黑"/>
              </a:rPr>
              <a:t>(</a:t>
            </a:r>
            <a:r>
              <a:rPr lang="zh-CN" altLang="en-US" sz="1200" dirty="0" smtClean="0">
                <a:solidFill>
                  <a:srgbClr val="FF0000"/>
                </a:solidFill>
                <a:latin typeface="华文细黑"/>
                <a:ea typeface="华文细黑"/>
                <a:cs typeface="华文细黑"/>
              </a:rPr>
              <a:t>提前</a:t>
            </a:r>
            <a:r>
              <a:rPr lang="en-US" altLang="zh-TW" sz="1200" dirty="0" smtClean="0">
                <a:solidFill>
                  <a:srgbClr val="FF0000"/>
                </a:solidFill>
                <a:latin typeface="华文细黑"/>
                <a:ea typeface="华文细黑"/>
                <a:cs typeface="华文细黑"/>
              </a:rPr>
              <a:t>6:10)</a:t>
            </a:r>
            <a:r>
              <a:rPr lang="zh-TW" altLang="en-US" sz="1200" dirty="0" smtClean="0">
                <a:solidFill>
                  <a:srgbClr val="FF0000"/>
                </a:solidFill>
                <a:latin typeface="华文细黑"/>
                <a:ea typeface="华文细黑"/>
                <a:cs typeface="华文细黑"/>
              </a:rPr>
              <a:t>，财富可以同时享受和使用。</a:t>
            </a:r>
            <a:r>
              <a:rPr lang="zh-CN" altLang="en-US" sz="1200" dirty="0" smtClean="0">
                <a:solidFill>
                  <a:srgbClr val="FF0000"/>
                </a:solidFill>
                <a:latin typeface="华文细黑"/>
                <a:ea typeface="华文细黑"/>
                <a:cs typeface="华文细黑"/>
              </a:rPr>
              <a:t>在神面前富足的人们在今世富足但在来世贫穷是多么悲惨</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太</a:t>
            </a:r>
            <a:r>
              <a:rPr lang="en-US" altLang="zh-TW" sz="1200" dirty="0" smtClean="0">
                <a:solidFill>
                  <a:srgbClr val="FF0000"/>
                </a:solidFill>
                <a:latin typeface="华文细黑"/>
                <a:ea typeface="华文细黑"/>
                <a:cs typeface="华文细黑"/>
              </a:rPr>
              <a:t>6:19-34)</a:t>
            </a:r>
            <a:r>
              <a:rPr lang="zh-TW" altLang="en-US" sz="1200" dirty="0" smtClean="0">
                <a:solidFill>
                  <a:srgbClr val="FF0000"/>
                </a:solidFill>
                <a:latin typeface="华文细黑"/>
                <a:ea typeface="华文细黑"/>
                <a:cs typeface="华文细黑"/>
              </a:rPr>
              <a:t>。</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farmer assumed that his abundance of stuff assured him an abundance of time. He learned that he will run out of time before he runs out of stuff. Either we’ll give it away while we still have time, or it will be taken away when our time runs out. </a:t>
            </a:r>
          </a:p>
          <a:p>
            <a:r>
              <a:rPr lang="zh-TW" altLang="en-US" sz="1200" dirty="0" smtClean="0">
                <a:solidFill>
                  <a:srgbClr val="FF0000"/>
                </a:solidFill>
                <a:latin typeface="华文细黑"/>
                <a:ea typeface="华文细黑"/>
                <a:cs typeface="华文细黑"/>
              </a:rPr>
              <a:t>农夫认为他丰富的东西给了他足够的时间。 他得知他在用完之前会耗尽时间。 要么在我们还有时间的时候放弃它，要么在我们的时间耗尽时将它带走。 </a:t>
            </a:r>
            <a:endParaRPr lang="en-US" altLang="zh-TW" sz="1200" dirty="0" smtClean="0">
              <a:solidFill>
                <a:srgbClr val="FF0000"/>
              </a:solidFill>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一个为自己储存东西但却没有向</a:t>
            </a:r>
            <a:r>
              <a:rPr lang="zh-CN" altLang="en-US" sz="1200" dirty="0" smtClean="0">
                <a:solidFill>
                  <a:srgbClr val="FF0000"/>
                </a:solidFill>
                <a:latin typeface="华文细黑"/>
                <a:ea typeface="华文细黑"/>
                <a:cs typeface="华文细黑"/>
              </a:rPr>
              <a:t>神</a:t>
            </a:r>
            <a:r>
              <a:rPr lang="zh-TW" altLang="en-US" sz="1200" dirty="0" smtClean="0">
                <a:solidFill>
                  <a:srgbClr val="FF0000"/>
                </a:solidFill>
                <a:latin typeface="华文细黑"/>
                <a:ea typeface="华文细黑"/>
                <a:cs typeface="华文细黑"/>
              </a:rPr>
              <a:t>致富或对那些有需要的人慷慨的人。</a:t>
            </a:r>
            <a:r>
              <a:rPr lang="en-US" sz="1200" dirty="0" smtClean="0">
                <a:solidFill>
                  <a:srgbClr val="FF0000"/>
                </a:solidFill>
                <a:latin typeface="华文细黑"/>
                <a:ea typeface="华文细黑"/>
                <a:cs typeface="华文细黑"/>
              </a:rPr>
              <a:t>贪婪的人为自己积聚，但在神面前却不富足，或吝待有需要的人。贪婪的人努力积聚, 但吝于给予。 他在世上富有, 但向神贫穷。</a:t>
            </a:r>
          </a:p>
          <a:p>
            <a:endParaRPr lang="en-US" sz="1200" dirty="0" smtClean="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When we focus on what we don’t </a:t>
            </a:r>
            <a:r>
              <a:rPr lang="en-US" sz="1200" dirty="0" err="1" smtClean="0"/>
              <a:t>have,it</a:t>
            </a:r>
            <a:r>
              <a:rPr lang="en-US" sz="1200" dirty="0" smtClean="0"/>
              <a:t> makes our hearts greedy. The greedy farmer believed that he deserved it; he didn’t recognize God’s provision. Why has God provided you with more than you need?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当我们专注于我们没有的东西时，它会让我们的心贪婪。 贪婪的农民认为他应得的</a:t>
            </a:r>
            <a:r>
              <a:rPr lang="en-US" altLang="zh-TW" sz="1200" dirty="0" smtClean="0">
                <a:solidFill>
                  <a:srgbClr val="FF0000"/>
                </a:solidFill>
                <a:latin typeface="华文细黑"/>
                <a:ea typeface="华文细黑"/>
                <a:cs typeface="华文细黑"/>
              </a:rPr>
              <a:t>; </a:t>
            </a:r>
            <a:r>
              <a:rPr lang="zh-TW" altLang="en-US" sz="1200" dirty="0" smtClean="0">
                <a:solidFill>
                  <a:srgbClr val="FF0000"/>
                </a:solidFill>
                <a:latin typeface="华文细黑"/>
                <a:ea typeface="华文细黑"/>
                <a:cs typeface="华文细黑"/>
              </a:rPr>
              <a:t>他不承认</a:t>
            </a:r>
            <a:r>
              <a:rPr lang="zh-CN" altLang="en-US" sz="1200" dirty="0" smtClean="0">
                <a:solidFill>
                  <a:srgbClr val="FF0000"/>
                </a:solidFill>
                <a:latin typeface="华文细黑"/>
                <a:ea typeface="华文细黑"/>
                <a:cs typeface="华文细黑"/>
              </a:rPr>
              <a:t>神</a:t>
            </a:r>
            <a:r>
              <a:rPr lang="zh-TW" altLang="en-US" sz="1200" dirty="0" smtClean="0">
                <a:solidFill>
                  <a:srgbClr val="FF0000"/>
                </a:solidFill>
                <a:latin typeface="华文细黑"/>
                <a:ea typeface="华文细黑"/>
                <a:cs typeface="华文细黑"/>
              </a:rPr>
              <a:t>的供应。</a:t>
            </a:r>
            <a:r>
              <a:rPr lang="zh-CN" altLang="en-US" sz="1200" dirty="0" smtClean="0">
                <a:solidFill>
                  <a:srgbClr val="FF0000"/>
                </a:solidFill>
                <a:latin typeface="华文细黑"/>
                <a:ea typeface="华文细黑"/>
                <a:cs typeface="华文细黑"/>
              </a:rPr>
              <a:t>神</a:t>
            </a:r>
            <a:r>
              <a:rPr lang="zh-TW" altLang="en-US" sz="1200" dirty="0" smtClean="0">
                <a:solidFill>
                  <a:srgbClr val="FF0000"/>
                </a:solidFill>
                <a:latin typeface="华文细黑"/>
                <a:ea typeface="华文细黑"/>
                <a:cs typeface="华文细黑"/>
              </a:rPr>
              <a:t>为什么为你提供超过你需要的东西？</a:t>
            </a:r>
            <a:endParaRPr lang="en-US" sz="1200" dirty="0" smtClean="0"/>
          </a:p>
          <a:p>
            <a:r>
              <a:rPr lang="en-US" sz="1200" dirty="0" smtClean="0"/>
              <a:t>Think of all that you have. It’s probably more than your parents had at your age. It’s probably more than most people in the world have. Why do you have so much? </a:t>
            </a:r>
          </a:p>
          <a:p>
            <a:r>
              <a:rPr lang="en-US" sz="1200" dirty="0" smtClean="0"/>
              <a:t>When we don’t have enough, we wonder why. Why not wonder when we have more than </a:t>
            </a:r>
            <a:r>
              <a:rPr lang="en-US" sz="1200" dirty="0" err="1" smtClean="0"/>
              <a:t>enough?Remember</a:t>
            </a:r>
            <a:r>
              <a:rPr lang="en-US" sz="1200" dirty="0" smtClean="0"/>
              <a:t> what your mother told you when you had two cookies and your sibling/friend had none? She would say, Share! Jesus said, “Give to the one who asks you, and do not turn away from the one who wants to borrow from you”(Mt.5:42).Guilt is conquered with confession. Anger is conquered with forgiveness. Greed is conquered with generosity. Generous giving will break the grip of greed on your life. So give and give generously.	</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can feel compassion toward people in need and be as greedy as the rich fool. Greed is evidence not by how you feel but by what you do. Generous feelings and good intentions don’t compensate for a greedy heart. </a:t>
            </a:r>
            <a:r>
              <a:rPr lang="en-US" sz="1200" kern="1200" dirty="0" smtClean="0">
                <a:solidFill>
                  <a:schemeClr val="tx1"/>
                </a:solidFill>
                <a:effectLst/>
                <a:latin typeface="+mn-lt"/>
                <a:ea typeface="+mn-ea"/>
                <a:cs typeface="+mn-cs"/>
              </a:rPr>
              <a:t>Become a % giver. % giving involves giving away a percentage of everything you </a:t>
            </a:r>
            <a:r>
              <a:rPr lang="en-US" sz="1200" kern="1200" dirty="0" err="1" smtClean="0">
                <a:solidFill>
                  <a:schemeClr val="tx1"/>
                </a:solidFill>
                <a:effectLst/>
                <a:latin typeface="+mn-lt"/>
                <a:ea typeface="+mn-ea"/>
                <a:cs typeface="+mn-cs"/>
              </a:rPr>
              <a:t>receive,right</a:t>
            </a:r>
            <a:r>
              <a:rPr lang="en-US" sz="1200" kern="1200" dirty="0" smtClean="0">
                <a:solidFill>
                  <a:schemeClr val="tx1"/>
                </a:solidFill>
                <a:effectLst/>
                <a:latin typeface="+mn-lt"/>
                <a:ea typeface="+mn-ea"/>
                <a:cs typeface="+mn-cs"/>
              </a:rPr>
              <a:t> off the </a:t>
            </a:r>
            <a:r>
              <a:rPr lang="en-US" sz="1200" kern="1200" dirty="0" err="1" smtClean="0">
                <a:solidFill>
                  <a:schemeClr val="tx1"/>
                </a:solidFill>
                <a:effectLst/>
                <a:latin typeface="+mn-lt"/>
                <a:ea typeface="+mn-ea"/>
                <a:cs typeface="+mn-cs"/>
              </a:rPr>
              <a:t>top,as</a:t>
            </a:r>
            <a:r>
              <a:rPr lang="en-US" sz="1200" kern="1200" dirty="0" smtClean="0">
                <a:solidFill>
                  <a:schemeClr val="tx1"/>
                </a:solidFill>
                <a:effectLst/>
                <a:latin typeface="+mn-lt"/>
                <a:ea typeface="+mn-ea"/>
                <a:cs typeface="+mn-cs"/>
              </a:rPr>
              <a:t> soon as you get it. Be a spontaneous giver as well. </a:t>
            </a:r>
            <a:endParaRPr lang="en-US" sz="1200" dirty="0" smtClean="0"/>
          </a:p>
          <a:p>
            <a:r>
              <a:rPr lang="zh-TW" altLang="en-US" sz="1200" dirty="0" smtClean="0">
                <a:solidFill>
                  <a:srgbClr val="FF0000"/>
                </a:solidFill>
                <a:latin typeface="华文细黑"/>
                <a:ea typeface="华文细黑"/>
                <a:cs typeface="华文细黑"/>
              </a:rPr>
              <a:t>你可以对有需要的人感到同情，</a:t>
            </a:r>
            <a:r>
              <a:rPr lang="zh-CN" altLang="en-US" sz="1200" dirty="0" smtClean="0">
                <a:solidFill>
                  <a:srgbClr val="FF0000"/>
                </a:solidFill>
                <a:latin typeface="华文细黑"/>
                <a:ea typeface="华文细黑"/>
                <a:cs typeface="华文细黑"/>
              </a:rPr>
              <a:t>仍然</a:t>
            </a:r>
            <a:r>
              <a:rPr lang="zh-TW" altLang="en-US" sz="1200" dirty="0" smtClean="0">
                <a:solidFill>
                  <a:srgbClr val="FF0000"/>
                </a:solidFill>
                <a:latin typeface="华文细黑"/>
                <a:ea typeface="华文细黑"/>
                <a:cs typeface="华文细黑"/>
              </a:rPr>
              <a:t>像</a:t>
            </a:r>
            <a:r>
              <a:rPr lang="zh-CN" altLang="en-US" sz="1200" dirty="0" smtClean="0">
                <a:solidFill>
                  <a:srgbClr val="FF0000"/>
                </a:solidFill>
                <a:latin typeface="华文细黑"/>
                <a:ea typeface="华文细黑"/>
                <a:cs typeface="华文细黑"/>
              </a:rPr>
              <a:t>无知财主</a:t>
            </a:r>
            <a:r>
              <a:rPr lang="zh-TW" altLang="en-US" sz="1200" dirty="0" smtClean="0">
                <a:solidFill>
                  <a:srgbClr val="FF0000"/>
                </a:solidFill>
                <a:latin typeface="华文细黑"/>
                <a:ea typeface="华文细黑"/>
                <a:cs typeface="华文细黑"/>
              </a:rPr>
              <a:t>一样贪婪。 贪婪不是你的感受，而是你所做的事情。 慷慨的感情和善意并不能弥补贪婪的心。</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t>B</a:t>
            </a:r>
            <a:r>
              <a:rPr lang="en-US" sz="1200" dirty="0" smtClean="0"/>
              <a:t>ecome a % giver. % giving involves giving away a percentage of everything you </a:t>
            </a:r>
            <a:r>
              <a:rPr lang="en-US" sz="1200" dirty="0" err="1" smtClean="0"/>
              <a:t>receive,right</a:t>
            </a:r>
            <a:r>
              <a:rPr lang="en-US" sz="1200" dirty="0" smtClean="0"/>
              <a:t> off the </a:t>
            </a:r>
            <a:r>
              <a:rPr lang="en-US" sz="1200" dirty="0" err="1" smtClean="0"/>
              <a:t>top,as</a:t>
            </a:r>
            <a:r>
              <a:rPr lang="en-US" sz="1200" dirty="0" smtClean="0"/>
              <a:t> soon as you get it. Be a spontaneous giver as </a:t>
            </a:r>
            <a:r>
              <a:rPr lang="en-US" sz="1200" dirty="0" err="1" smtClean="0"/>
              <a:t>well.We’re</a:t>
            </a:r>
            <a:r>
              <a:rPr lang="en-US" sz="1200" dirty="0" smtClean="0"/>
              <a:t> not owners; we’re managers. The truth </a:t>
            </a:r>
            <a:r>
              <a:rPr lang="en-US" sz="1200" dirty="0" err="1" smtClean="0"/>
              <a:t>is,God</a:t>
            </a:r>
            <a:r>
              <a:rPr lang="en-US" sz="1200" dirty="0" smtClean="0"/>
              <a:t> owns everything(1Chr.29:11). Ask </a:t>
            </a:r>
            <a:r>
              <a:rPr lang="en-US" sz="1200" dirty="0" err="1" smtClean="0"/>
              <a:t>God,what</a:t>
            </a:r>
            <a:r>
              <a:rPr lang="en-US" sz="1200" dirty="0" smtClean="0"/>
              <a:t> do you want me to </a:t>
            </a:r>
            <a:r>
              <a:rPr lang="en-US" sz="1200" dirty="0" err="1" smtClean="0"/>
              <a:t>do,after</a:t>
            </a:r>
            <a:r>
              <a:rPr lang="en-US" sz="1200" dirty="0" smtClean="0"/>
              <a:t> all it’s His money</a:t>
            </a:r>
            <a:r>
              <a:rPr lang="en-US" sz="1200" dirty="0" smtClean="0"/>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Greedy people believe they deserve every good thing that comes their way. It’s hard to get a greedy person to part with money or stuff. Why? Because it’s theirs. </a:t>
            </a:r>
          </a:p>
          <a:p>
            <a:r>
              <a:rPr lang="en-US" sz="1200" dirty="0" smtClean="0"/>
              <a:t>Greedy people usually have a story to tell. For example</a:t>
            </a:r>
            <a:r>
              <a:rPr lang="mr-IN" sz="1200" dirty="0" smtClean="0"/>
              <a:t>…</a:t>
            </a:r>
            <a:endParaRPr lang="en-US" sz="1200" dirty="0" smtClean="0"/>
          </a:p>
          <a:p>
            <a:r>
              <a:rPr lang="en-US" altLang="zh-TW" sz="1200" dirty="0" smtClean="0">
                <a:solidFill>
                  <a:srgbClr val="FF0000"/>
                </a:solidFill>
                <a:latin typeface="华文细黑"/>
                <a:ea typeface="华文细黑"/>
                <a:cs typeface="华文细黑"/>
              </a:rPr>
              <a:t>I </a:t>
            </a:r>
            <a:r>
              <a:rPr lang="en-US" altLang="zh-TW" sz="1200" dirty="0" smtClean="0">
                <a:solidFill>
                  <a:srgbClr val="FF0000"/>
                </a:solidFill>
                <a:latin typeface="华文细黑"/>
                <a:ea typeface="华文细黑"/>
                <a:cs typeface="华文细黑"/>
              </a:rPr>
              <a:t>was</a:t>
            </a:r>
            <a:r>
              <a:rPr lang="en-US" altLang="zh-TW" sz="1200" baseline="0" dirty="0" smtClean="0">
                <a:solidFill>
                  <a:srgbClr val="FF0000"/>
                </a:solidFill>
                <a:latin typeface="华文细黑"/>
                <a:ea typeface="华文细黑"/>
                <a:cs typeface="华文细黑"/>
              </a:rPr>
              <a:t> raised in a home with little or no financial security (during the Great Depression/Great famine) or I once lost everything.</a:t>
            </a:r>
            <a:endParaRPr lang="zh-TW" altLang="en-US" sz="1200" dirty="0">
              <a:solidFill>
                <a:srgbClr val="FF0000"/>
              </a:solidFill>
              <a:latin typeface="华文细黑"/>
              <a:ea typeface="华文细黑"/>
              <a:cs typeface="华文细黑"/>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Our ancestors coveted in the garden of Eden(Gen.3:6). </a:t>
            </a:r>
            <a:r>
              <a:rPr lang="en-US" altLang="zh-TW" sz="1200" dirty="0" smtClean="0">
                <a:solidFill>
                  <a:srgbClr val="FF0000"/>
                </a:solidFill>
                <a:latin typeface="华文细黑"/>
                <a:ea typeface="华文细黑"/>
                <a:cs typeface="华文细黑"/>
              </a:rPr>
              <a:t>The</a:t>
            </a:r>
            <a:r>
              <a:rPr lang="en-US" altLang="zh-TW" sz="1200" baseline="0" dirty="0" smtClean="0">
                <a:solidFill>
                  <a:srgbClr val="FF0000"/>
                </a:solidFill>
                <a:latin typeface="华文细黑"/>
                <a:ea typeface="华文细黑"/>
                <a:cs typeface="华文细黑"/>
              </a:rPr>
              <a:t> commandment makes it clear that it is wrong to desire the wrong things. But it is right to desire take pleasure in your own house, wife, and possessions. But Rom.7 argues that there is a fault within which is the real origin of covetousness. It is a fault that transforms pleasure in good things into a passionate longing for what we do not have. To say “don’t covet” makes us aware of desire; it does not quench it. It takes a work of God’s Sprit to redirect our desires and to give us contentment in those things that God intends us to have. Covetous describes a person desirous of having more. It means “greedy.”</a:t>
            </a:r>
            <a:endParaRPr lang="zh-TW" altLang="en-US" sz="1200" dirty="0">
              <a:solidFill>
                <a:srgbClr val="FF0000"/>
              </a:solidFill>
              <a:latin typeface="华文细黑"/>
              <a:ea typeface="华文细黑"/>
              <a:cs typeface="华文细黑"/>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FF"/>
                </a:solidFill>
                <a:latin typeface="华文细黑"/>
                <a:ea typeface="华文细黑"/>
                <a:cs typeface="华文细黑"/>
              </a:rPr>
              <a:t>R</a:t>
            </a:r>
            <a:r>
              <a:rPr lang="en-US" sz="1200" kern="1200" dirty="0" smtClean="0">
                <a:solidFill>
                  <a:schemeClr val="tx1"/>
                </a:solidFill>
                <a:effectLst/>
                <a:latin typeface="+mn-lt"/>
                <a:ea typeface="+mn-ea"/>
                <a:cs typeface="+mn-cs"/>
              </a:rPr>
              <a:t>abbis were expected to help settle legal </a:t>
            </a:r>
            <a:r>
              <a:rPr lang="en-US" sz="1200" kern="1200" dirty="0" err="1" smtClean="0">
                <a:solidFill>
                  <a:schemeClr val="tx1"/>
                </a:solidFill>
                <a:effectLst/>
                <a:latin typeface="+mn-lt"/>
                <a:ea typeface="+mn-ea"/>
                <a:cs typeface="+mn-cs"/>
              </a:rPr>
              <a:t>matters,but</a:t>
            </a:r>
            <a:r>
              <a:rPr lang="en-US" sz="1200" kern="1200" dirty="0" smtClean="0">
                <a:solidFill>
                  <a:schemeClr val="tx1"/>
                </a:solidFill>
                <a:effectLst/>
                <a:latin typeface="+mn-lt"/>
                <a:ea typeface="+mn-ea"/>
                <a:cs typeface="+mn-cs"/>
              </a:rPr>
              <a:t> Jesus refused to get involved. Why? Because He knows that no answer He gave would solve the real problem, which was greed in the hearts of the two brothers (“you” is plural).As long as both men were </a:t>
            </a:r>
            <a:r>
              <a:rPr lang="en-US" sz="1200" kern="1200" dirty="0" err="1" smtClean="0">
                <a:solidFill>
                  <a:schemeClr val="tx1"/>
                </a:solidFill>
                <a:effectLst/>
                <a:latin typeface="+mn-lt"/>
                <a:ea typeface="+mn-ea"/>
                <a:cs typeface="+mn-cs"/>
              </a:rPr>
              <a:t>greedy,no</a:t>
            </a:r>
            <a:r>
              <a:rPr lang="en-US" sz="1200" kern="1200" dirty="0" smtClean="0">
                <a:solidFill>
                  <a:schemeClr val="tx1"/>
                </a:solidFill>
                <a:effectLst/>
                <a:latin typeface="+mn-lt"/>
                <a:ea typeface="+mn-ea"/>
                <a:cs typeface="+mn-cs"/>
              </a:rPr>
              <a:t> settlement would be </a:t>
            </a:r>
            <a:r>
              <a:rPr lang="en-US" sz="1200" kern="1200" dirty="0" err="1" smtClean="0">
                <a:solidFill>
                  <a:schemeClr val="tx1"/>
                </a:solidFill>
                <a:effectLst/>
                <a:latin typeface="+mn-lt"/>
                <a:ea typeface="+mn-ea"/>
                <a:cs typeface="+mn-cs"/>
              </a:rPr>
              <a:t>satisfactory.Their</a:t>
            </a:r>
            <a:r>
              <a:rPr lang="en-US" sz="1200" kern="1200" dirty="0" smtClean="0">
                <a:solidFill>
                  <a:schemeClr val="tx1"/>
                </a:solidFill>
                <a:effectLst/>
                <a:latin typeface="+mn-lt"/>
                <a:ea typeface="+mn-ea"/>
                <a:cs typeface="+mn-cs"/>
              </a:rPr>
              <a:t> greatest need was to have their hearts </a:t>
            </a:r>
            <a:r>
              <a:rPr lang="en-US" sz="1200" kern="1200" dirty="0" err="1" smtClean="0">
                <a:solidFill>
                  <a:schemeClr val="tx1"/>
                </a:solidFill>
                <a:effectLst/>
                <a:latin typeface="+mn-lt"/>
                <a:ea typeface="+mn-ea"/>
                <a:cs typeface="+mn-cs"/>
              </a:rPr>
              <a:t>changed.Like</a:t>
            </a:r>
            <a:r>
              <a:rPr lang="en-US" sz="1200" kern="1200" dirty="0" smtClean="0">
                <a:solidFill>
                  <a:schemeClr val="tx1"/>
                </a:solidFill>
                <a:effectLst/>
                <a:latin typeface="+mn-lt"/>
                <a:ea typeface="+mn-ea"/>
                <a:cs typeface="+mn-cs"/>
              </a:rPr>
              <a:t> too many people </a:t>
            </a:r>
            <a:r>
              <a:rPr lang="en-US" sz="1200" kern="1200" dirty="0" err="1" smtClean="0">
                <a:solidFill>
                  <a:schemeClr val="tx1"/>
                </a:solidFill>
                <a:effectLst/>
                <a:latin typeface="+mn-lt"/>
                <a:ea typeface="+mn-ea"/>
                <a:cs typeface="+mn-cs"/>
              </a:rPr>
              <a:t>today,they</a:t>
            </a:r>
            <a:r>
              <a:rPr lang="en-US" sz="1200" kern="1200" dirty="0" smtClean="0">
                <a:solidFill>
                  <a:schemeClr val="tx1"/>
                </a:solidFill>
                <a:effectLst/>
                <a:latin typeface="+mn-lt"/>
                <a:ea typeface="+mn-ea"/>
                <a:cs typeface="+mn-cs"/>
              </a:rPr>
              <a:t> wanted Jesus to serve them but not to save them.</a:t>
            </a:r>
            <a:r>
              <a:rPr lang="en-US" dirty="0" smtClean="0">
                <a:effectLst/>
              </a:rPr>
              <a:t> </a:t>
            </a:r>
            <a:r>
              <a:rPr lang="en-US" sz="1200" dirty="0" smtClean="0"/>
              <a:t>For the greedy person, stuff equals life. My stuff is my life. </a:t>
            </a:r>
            <a:endParaRPr lang="zh-TW" altLang="en-US" sz="1200" dirty="0" smtClean="0">
              <a:solidFill>
                <a:srgbClr val="FF0000"/>
              </a:solidFill>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did not deny that we have certain basic needs (Mt.6:32;1Ti.6:17).He only affirmed that we will not make life richer by acquiring more of these things. All believers should “guard against all kinds of greed”(12:15).Greed is a common component in the lists of vices that a Christian should avoid(Mk.7:21;Ro.1:29;Eph.5:3;Col.3:5). 	</a:t>
            </a:r>
            <a:r>
              <a:rPr lang="en-US" dirty="0" smtClean="0">
                <a:effectLst/>
              </a:rPr>
              <a:t> </a:t>
            </a:r>
            <a:endParaRPr lang="en-US" sz="1200" dirty="0">
              <a:solidFill>
                <a:srgbClr val="0000FF"/>
              </a:solidFill>
              <a:latin typeface="华文细黑"/>
              <a:ea typeface="华文细黑"/>
              <a:cs typeface="华文细黑"/>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Greed hides behind several </a:t>
            </a:r>
            <a:r>
              <a:rPr lang="en-US" sz="1200" dirty="0" err="1" smtClean="0"/>
              <a:t>virtues.Greedy</a:t>
            </a:r>
            <a:r>
              <a:rPr lang="en-US" sz="1200" dirty="0" smtClean="0"/>
              <a:t> people are </a:t>
            </a:r>
            <a:r>
              <a:rPr lang="en-US" sz="1200" dirty="0" err="1" smtClean="0"/>
              <a:t>savers,and</a:t>
            </a:r>
            <a:r>
              <a:rPr lang="en-US" sz="1200" dirty="0" smtClean="0"/>
              <a:t> saving is a good </a:t>
            </a:r>
            <a:r>
              <a:rPr lang="en-US" sz="1200" dirty="0" err="1" smtClean="0"/>
              <a:t>thing.Greedy</a:t>
            </a:r>
            <a:r>
              <a:rPr lang="en-US" sz="1200" dirty="0" smtClean="0"/>
              <a:t> people are often </a:t>
            </a:r>
            <a:r>
              <a:rPr lang="en-US" sz="1200" dirty="0" err="1" smtClean="0"/>
              <a:t>planners,and</a:t>
            </a:r>
            <a:r>
              <a:rPr lang="en-US" sz="1200" dirty="0" smtClean="0"/>
              <a:t> planning is a good </a:t>
            </a:r>
            <a:r>
              <a:rPr lang="en-US" sz="1200" dirty="0" err="1" smtClean="0"/>
              <a:t>thing.Greedy</a:t>
            </a:r>
            <a:r>
              <a:rPr lang="en-US" sz="1200" dirty="0" smtClean="0"/>
              <a:t> people want to make sure their financial future is secure, and that’s a good thing as well.</a:t>
            </a:r>
          </a:p>
          <a:p>
            <a:r>
              <a:rPr lang="en-US" sz="1200" dirty="0" smtClean="0"/>
              <a:t>There are greedy poor people and greedy rich people.  </a:t>
            </a:r>
          </a:p>
          <a:p>
            <a:r>
              <a:rPr lang="en-US" sz="1200" dirty="0" smtClean="0"/>
              <a:t>Greedy people fight over insignificant amounts of money.</a:t>
            </a:r>
            <a:r>
              <a:rPr lang="zh-TW" altLang="en-US" sz="1200" dirty="0" smtClean="0">
                <a:solidFill>
                  <a:srgbClr val="0000FF"/>
                </a:solidFill>
                <a:latin typeface="华文细黑"/>
                <a:ea typeface="华文细黑"/>
                <a:cs typeface="华文细黑"/>
              </a:rPr>
              <a:t>贪婪的人们争夺无足轻重的金钱。</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Fear is the driving force behind greed. Fear fuels greed.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So,greedy</a:t>
            </a:r>
            <a:r>
              <a:rPr lang="en-US" sz="1200" dirty="0" smtClean="0"/>
              <a:t> people are rarely at peace with others and never at peace with themselves. Their appetite for financial security can never by fully and finally satisfied.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Jesus told this parable to reveal the dangers that lurk in a greedy heart.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耶稣告诉这个比喻，揭示潜藏在一个贪婪，贪婪的心中的危险。</a:t>
            </a:r>
            <a:endParaRPr lang="en-US" sz="1200" dirty="0" smtClean="0">
              <a:solidFill>
                <a:srgbClr val="0000FF"/>
              </a:solidFill>
              <a:latin typeface="华文细黑"/>
              <a:ea typeface="华文细黑"/>
              <a:cs typeface="华文细黑"/>
            </a:endParaRPr>
          </a:p>
          <a:p>
            <a:endParaRPr lang="en-US" sz="1200" dirty="0" smtClean="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Here was a man who had a problem with too much wealth! If suddenly you inherited a great deal of wealth, would it create a problem for you? Or would you simply praise God and ask Him what He wanted you to do with it?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华文细黑"/>
                <a:ea typeface="华文细黑"/>
                <a:cs typeface="华文细黑"/>
              </a:rPr>
              <a:t>这是一个财富多到成问题的人</a:t>
            </a:r>
            <a:r>
              <a:rPr lang="zh-TW" altLang="en-US" sz="1200" dirty="0" smtClean="0">
                <a:solidFill>
                  <a:srgbClr val="FF0000"/>
                </a:solidFill>
                <a:latin typeface="华文细黑"/>
                <a:ea typeface="华文细黑"/>
                <a:cs typeface="华文细黑"/>
              </a:rPr>
              <a:t>！如果突然你继承了大量的财富，它会为你造成问题吗？ 或者你只是赞美上帝并问他他想要你做什么？</a:t>
            </a:r>
            <a:endParaRPr lang="en-US" sz="1200" dirty="0" smtClean="0">
              <a:solidFill>
                <a:srgbClr val="0000FF"/>
              </a:solidFill>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question he should be asking is, “Lord, what do you want me to do with the extra?”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Are you saying, “He is a wise businessman! Save and have it ready for the future!” But Jesus sa</a:t>
            </a:r>
            <a:r>
              <a:rPr lang="en-US" altLang="zh-CN" sz="1200" dirty="0" smtClean="0"/>
              <a:t>w</a:t>
            </a:r>
            <a:r>
              <a:rPr lang="en-US" sz="1200" dirty="0" smtClean="0"/>
              <a:t> selfish-ness in all that this man did, and He said the man was a fool.</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华文细黑"/>
                <a:ea typeface="华文细黑"/>
                <a:cs typeface="华文细黑"/>
              </a:rPr>
              <a:t>你是说，“</a:t>
            </a:r>
            <a:r>
              <a:rPr lang="zh-CN" altLang="en-US" sz="1200" dirty="0" smtClean="0">
                <a:solidFill>
                  <a:srgbClr val="FF0000"/>
                </a:solidFill>
                <a:latin typeface="华文细黑"/>
                <a:ea typeface="华文细黑"/>
                <a:cs typeface="华文细黑"/>
              </a:rPr>
              <a:t>他</a:t>
            </a:r>
            <a:r>
              <a:rPr lang="zh-TW" altLang="en-US" sz="1200" dirty="0" smtClean="0">
                <a:solidFill>
                  <a:srgbClr val="FF0000"/>
                </a:solidFill>
                <a:latin typeface="华文细黑"/>
                <a:ea typeface="华文细黑"/>
                <a:cs typeface="华文细黑"/>
              </a:rPr>
              <a:t>是</a:t>
            </a:r>
            <a:r>
              <a:rPr lang="zh-CN" altLang="en-US" sz="1200" dirty="0" smtClean="0">
                <a:solidFill>
                  <a:srgbClr val="FF0000"/>
                </a:solidFill>
                <a:latin typeface="华文细黑"/>
                <a:ea typeface="华文细黑"/>
                <a:cs typeface="华文细黑"/>
              </a:rPr>
              <a:t>一个聪明生意人</a:t>
            </a:r>
            <a:r>
              <a:rPr lang="zh-TW" altLang="en-US" sz="1200" dirty="0" smtClean="0">
                <a:solidFill>
                  <a:srgbClr val="FF0000"/>
                </a:solidFill>
                <a:latin typeface="华文细黑"/>
                <a:ea typeface="华文细黑"/>
                <a:cs typeface="华文细黑"/>
              </a:rPr>
              <a:t>！ 拯救并为未来做好准备！</a:t>
            </a:r>
            <a:r>
              <a:rPr lang="zh-CN" altLang="en-US" sz="1200" dirty="0" smtClean="0">
                <a:solidFill>
                  <a:srgbClr val="FF0000"/>
                </a:solidFill>
                <a:latin typeface="华文细黑"/>
                <a:ea typeface="华文细黑"/>
                <a:cs typeface="华文细黑"/>
              </a:rPr>
              <a:t>”</a:t>
            </a:r>
            <a:r>
              <a:rPr lang="en-US" sz="1200" dirty="0" smtClean="0">
                <a:solidFill>
                  <a:srgbClr val="FF0000"/>
                </a:solidFill>
                <a:latin typeface="华文细黑"/>
                <a:ea typeface="华文细黑"/>
                <a:cs typeface="华文细黑"/>
              </a:rPr>
              <a:t> 但是耶稣看見这个人所做的一切都是自私的。</a:t>
            </a:r>
            <a:r>
              <a:rPr lang="zh-TW" altLang="en-US" sz="1200" dirty="0" smtClean="0">
                <a:solidFill>
                  <a:srgbClr val="FF0000"/>
                </a:solidFill>
                <a:latin typeface="华文细黑"/>
                <a:ea typeface="华文细黑"/>
                <a:cs typeface="华文细黑"/>
              </a:rPr>
              <a:t>他说这个人是个傻子。</a:t>
            </a:r>
            <a:endParaRPr lang="en-US" sz="1200" dirty="0" smtClean="0"/>
          </a:p>
          <a:p>
            <a:r>
              <a:rPr lang="en-US" sz="1200" dirty="0" smtClean="0"/>
              <a:t>The world’s philosophy is “Take care of Number One!” But Jesus does not endorse that philosophy. There is certainly nothing wrong with following good business principles or even with saving for the future(1ti.5:8). Jesus does not encourage waste(Jn.6:12). But neither does He encourage selfishness motivated by greed. We build bigger barns or rent bigger barns(storage units).</a:t>
            </a:r>
          </a:p>
          <a:p>
            <a:r>
              <a:rPr lang="en-US" sz="1200" dirty="0" smtClean="0"/>
              <a:t>(note the 11 personal pronouns)</a:t>
            </a: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3D3E5-7ECB-D340-B490-51EDE67FEE5B}"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116225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3D3E5-7ECB-D340-B490-51EDE67FEE5B}"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186177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3D3E5-7ECB-D340-B490-51EDE67FEE5B}"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408397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3D3E5-7ECB-D340-B490-51EDE67FEE5B}"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316559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3D3E5-7ECB-D340-B490-51EDE67FEE5B}"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17127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3D3E5-7ECB-D340-B490-51EDE67FEE5B}"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69294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3D3E5-7ECB-D340-B490-51EDE67FEE5B}" type="datetimeFigureOut">
              <a:rPr lang="en-US" smtClean="0"/>
              <a:t>3/4/19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215643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3D3E5-7ECB-D340-B490-51EDE67FEE5B}" type="datetimeFigureOut">
              <a:rPr lang="en-US" smtClean="0"/>
              <a:t>3/4/19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411569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3D3E5-7ECB-D340-B490-51EDE67FEE5B}" type="datetimeFigureOut">
              <a:rPr lang="en-US" smtClean="0"/>
              <a:t>3/4/19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157424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3D3E5-7ECB-D340-B490-51EDE67FEE5B}"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98088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3D3E5-7ECB-D340-B490-51EDE67FEE5B}"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07933-384E-DE47-B7A0-6840D8FAB6FE}" type="slidenum">
              <a:rPr lang="en-US" smtClean="0"/>
              <a:t>‹#›</a:t>
            </a:fld>
            <a:endParaRPr lang="en-US"/>
          </a:p>
        </p:txBody>
      </p:sp>
    </p:spTree>
    <p:extLst>
      <p:ext uri="{BB962C8B-B14F-4D97-AF65-F5344CB8AC3E}">
        <p14:creationId xmlns:p14="http://schemas.microsoft.com/office/powerpoint/2010/main" val="380205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3D3E5-7ECB-D340-B490-51EDE67FEE5B}" type="datetimeFigureOut">
              <a:rPr lang="en-US" smtClean="0"/>
              <a:t>3/4/19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07933-384E-DE47-B7A0-6840D8FAB6FE}" type="slidenum">
              <a:rPr lang="en-US" smtClean="0"/>
              <a:t>‹#›</a:t>
            </a:fld>
            <a:endParaRPr lang="en-US"/>
          </a:p>
        </p:txBody>
      </p:sp>
    </p:spTree>
    <p:extLst>
      <p:ext uri="{BB962C8B-B14F-4D97-AF65-F5344CB8AC3E}">
        <p14:creationId xmlns:p14="http://schemas.microsoft.com/office/powerpoint/2010/main" val="39844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55067" y="-16172"/>
            <a:ext cx="4441146" cy="6771083"/>
          </a:xfrm>
          <a:prstGeom prst="rect">
            <a:avLst/>
          </a:prstGeom>
          <a:noFill/>
        </p:spPr>
        <p:txBody>
          <a:bodyPr wrap="square" rtlCol="0">
            <a:spAutoFit/>
          </a:bodyPr>
          <a:lstStyle/>
          <a:p>
            <a:r>
              <a:rPr lang="zh-CN" altLang="en-US" sz="1400" b="1" dirty="0">
                <a:solidFill>
                  <a:srgbClr val="000000"/>
                </a:solidFill>
                <a:latin typeface="华文细黑"/>
                <a:ea typeface="华文细黑"/>
                <a:cs typeface="华文细黑"/>
              </a:rPr>
              <a:t>文字</a:t>
            </a:r>
            <a:r>
              <a:rPr lang="zh-CN" altLang="en-US" sz="1400" b="1" dirty="0" smtClean="0">
                <a:solidFill>
                  <a:srgbClr val="000000"/>
                </a:solidFill>
                <a:latin typeface="华文细黑"/>
                <a:ea typeface="华文细黑"/>
                <a:cs typeface="华文细黑"/>
              </a:rPr>
              <a:t>：路</a:t>
            </a:r>
            <a:r>
              <a:rPr lang="en-US" altLang="zh-CN" sz="1400" b="1" dirty="0" smtClean="0">
                <a:solidFill>
                  <a:srgbClr val="000000"/>
                </a:solidFill>
                <a:latin typeface="华文细黑"/>
                <a:ea typeface="华文细黑"/>
                <a:cs typeface="华文细黑"/>
              </a:rPr>
              <a:t>12:13</a:t>
            </a:r>
            <a:r>
              <a:rPr lang="en-US" altLang="zh-CN" sz="1400" b="1" dirty="0">
                <a:solidFill>
                  <a:srgbClr val="000000"/>
                </a:solidFill>
                <a:latin typeface="华文细黑"/>
                <a:ea typeface="华文细黑"/>
                <a:cs typeface="华文细黑"/>
              </a:rPr>
              <a:t>-21.Topic</a:t>
            </a:r>
            <a:r>
              <a:rPr lang="zh-CN" altLang="en-US" sz="1400" b="1" dirty="0">
                <a:solidFill>
                  <a:srgbClr val="000000"/>
                </a:solidFill>
                <a:latin typeface="华文细黑"/>
                <a:ea typeface="华文细黑"/>
                <a:cs typeface="华文细黑"/>
              </a:rPr>
              <a:t>：</a:t>
            </a:r>
            <a:r>
              <a:rPr lang="zh-CN" altLang="en-US" sz="1400" b="1" dirty="0" smtClean="0">
                <a:solidFill>
                  <a:srgbClr val="000000"/>
                </a:solidFill>
                <a:latin typeface="华文细黑"/>
                <a:ea typeface="华文细黑"/>
                <a:cs typeface="华文细黑"/>
              </a:rPr>
              <a:t>根与果</a:t>
            </a:r>
            <a:r>
              <a:rPr lang="zh-CN" altLang="en-US" sz="1400" b="1" dirty="0">
                <a:solidFill>
                  <a:srgbClr val="000000"/>
                </a:solidFill>
                <a:latin typeface="华文细黑"/>
                <a:ea typeface="华文细黑"/>
                <a:cs typeface="华文细黑"/>
              </a:rPr>
              <a:t>：贪婪和慷慨。</a:t>
            </a:r>
          </a:p>
          <a:p>
            <a:r>
              <a:rPr lang="zh-CN" altLang="en-US" sz="1400" b="1" dirty="0" smtClean="0">
                <a:solidFill>
                  <a:srgbClr val="000000"/>
                </a:solidFill>
                <a:latin typeface="华文细黑"/>
                <a:ea typeface="华文细黑"/>
                <a:cs typeface="华文细黑"/>
              </a:rPr>
              <a:t>“</a:t>
            </a:r>
            <a:r>
              <a:rPr lang="en-US" sz="1400" dirty="0"/>
              <a:t>你们要谨慎自守、免去一切的贪心．因为人的生命、不在乎家道</a:t>
            </a:r>
            <a:r>
              <a:rPr lang="en-US" sz="1400" dirty="0" smtClean="0"/>
              <a:t>丰富</a:t>
            </a:r>
            <a:r>
              <a:rPr lang="zh-CN" altLang="en-US" sz="1400" b="1" dirty="0" smtClean="0">
                <a:solidFill>
                  <a:srgbClr val="000000"/>
                </a:solidFill>
                <a:latin typeface="华文细黑"/>
                <a:ea typeface="华文细黑"/>
                <a:cs typeface="华文细黑"/>
              </a:rPr>
              <a:t>”</a:t>
            </a:r>
            <a:r>
              <a:rPr lang="zh-CN" altLang="en-US" sz="1400" b="1" dirty="0">
                <a:solidFill>
                  <a:srgbClr val="000000"/>
                </a:solidFill>
                <a:latin typeface="华文细黑"/>
                <a:ea typeface="华文细黑"/>
                <a:cs typeface="华文细黑"/>
              </a:rPr>
              <a:t>（路</a:t>
            </a:r>
            <a:r>
              <a:rPr lang="en-US" altLang="zh-CN" sz="1400" b="1" dirty="0">
                <a:solidFill>
                  <a:srgbClr val="000000"/>
                </a:solidFill>
                <a:latin typeface="华文细黑"/>
                <a:ea typeface="华文细黑"/>
                <a:cs typeface="华文细黑"/>
              </a:rPr>
              <a:t>12:15</a:t>
            </a:r>
            <a:r>
              <a:rPr lang="zh-CN" altLang="en-US" sz="1400" b="1" dirty="0">
                <a:solidFill>
                  <a:srgbClr val="000000"/>
                </a:solidFill>
                <a:latin typeface="华文细黑"/>
                <a:ea typeface="华文细黑"/>
                <a:cs typeface="华文细黑"/>
              </a:rPr>
              <a:t>）。 </a:t>
            </a:r>
            <a:endParaRPr lang="en-US" altLang="zh-CN" sz="1400" b="1" dirty="0" smtClean="0">
              <a:solidFill>
                <a:srgbClr val="000000"/>
              </a:solidFill>
              <a:latin typeface="华文细黑"/>
              <a:ea typeface="华文细黑"/>
              <a:cs typeface="华文细黑"/>
            </a:endParaRPr>
          </a:p>
          <a:p>
            <a:r>
              <a:rPr lang="zh-CN" altLang="en-US" sz="1400" b="1" dirty="0" smtClean="0">
                <a:solidFill>
                  <a:srgbClr val="000000"/>
                </a:solidFill>
                <a:latin typeface="华文细黑"/>
                <a:ea typeface="华文细黑"/>
                <a:cs typeface="华文细黑"/>
              </a:rPr>
              <a:t>引言：</a:t>
            </a:r>
            <a:endParaRPr lang="zh-CN" altLang="en-US" sz="1400" b="1" dirty="0">
              <a:solidFill>
                <a:srgbClr val="000000"/>
              </a:solidFill>
              <a:latin typeface="华文细黑"/>
              <a:ea typeface="华文细黑"/>
              <a:cs typeface="华文细黑"/>
            </a:endParaRPr>
          </a:p>
          <a:p>
            <a:r>
              <a:rPr lang="zh-CN" altLang="en-US" sz="1400" b="1" dirty="0">
                <a:solidFill>
                  <a:srgbClr val="000000"/>
                </a:solidFill>
                <a:latin typeface="华文细黑"/>
                <a:ea typeface="华文细黑"/>
                <a:cs typeface="华文细黑"/>
              </a:rPr>
              <a:t>开题问题：</a:t>
            </a:r>
          </a:p>
          <a:p>
            <a:r>
              <a:rPr lang="zh-CN" altLang="en-US" sz="1400" b="1" dirty="0">
                <a:solidFill>
                  <a:srgbClr val="000000"/>
                </a:solidFill>
                <a:latin typeface="华文细黑"/>
                <a:ea typeface="华文细黑"/>
                <a:cs typeface="华文细黑"/>
              </a:rPr>
              <a:t>那个是从哪里来的？</a:t>
            </a:r>
          </a:p>
          <a:p>
            <a:r>
              <a:rPr lang="zh-CN" altLang="en-US" sz="1400" b="1" dirty="0">
                <a:solidFill>
                  <a:srgbClr val="000000"/>
                </a:solidFill>
                <a:latin typeface="华文细黑"/>
                <a:ea typeface="华文细黑"/>
                <a:cs typeface="华文细黑"/>
              </a:rPr>
              <a:t>什么是</a:t>
            </a:r>
            <a:r>
              <a:rPr lang="zh-CN" altLang="en-US" sz="1400" b="1" dirty="0" smtClean="0">
                <a:solidFill>
                  <a:srgbClr val="000000"/>
                </a:solidFill>
                <a:latin typeface="华文细黑"/>
                <a:ea typeface="华文细黑"/>
                <a:cs typeface="华文细黑"/>
              </a:rPr>
              <a:t>心的坏</a:t>
            </a:r>
            <a:r>
              <a:rPr lang="zh-CN" altLang="en-US" sz="1400" b="1" dirty="0">
                <a:solidFill>
                  <a:srgbClr val="000000"/>
                </a:solidFill>
                <a:latin typeface="华文细黑"/>
                <a:ea typeface="华文细黑"/>
                <a:cs typeface="华文细黑"/>
              </a:rPr>
              <a:t>根？</a:t>
            </a:r>
          </a:p>
          <a:p>
            <a:r>
              <a:rPr lang="zh-CN" altLang="en-US" sz="1400" b="1" dirty="0">
                <a:solidFill>
                  <a:srgbClr val="000000"/>
                </a:solidFill>
                <a:latin typeface="华文细黑"/>
                <a:ea typeface="华文细黑"/>
                <a:cs typeface="华文细黑"/>
              </a:rPr>
              <a:t>你的心怎么样？</a:t>
            </a:r>
          </a:p>
          <a:p>
            <a:r>
              <a:rPr lang="zh-CN" altLang="en-US" sz="1400" b="1" dirty="0">
                <a:solidFill>
                  <a:srgbClr val="000000"/>
                </a:solidFill>
                <a:latin typeface="华文细黑"/>
                <a:ea typeface="华文细黑"/>
                <a:cs typeface="华文细黑"/>
              </a:rPr>
              <a:t>关键理念：如何处理贪婪的根源。</a:t>
            </a:r>
          </a:p>
          <a:p>
            <a:r>
              <a:rPr lang="zh-CN" altLang="en-US" sz="1400" b="1" dirty="0">
                <a:solidFill>
                  <a:srgbClr val="000000"/>
                </a:solidFill>
                <a:latin typeface="华文细黑"/>
                <a:ea typeface="华文细黑"/>
                <a:cs typeface="华文细黑"/>
              </a:rPr>
              <a:t>（</a:t>
            </a:r>
            <a:r>
              <a:rPr lang="en-US" altLang="zh-CN" sz="1400" b="1" dirty="0">
                <a:solidFill>
                  <a:srgbClr val="000000"/>
                </a:solidFill>
                <a:latin typeface="华文细黑"/>
                <a:ea typeface="华文细黑"/>
                <a:cs typeface="华文细黑"/>
              </a:rPr>
              <a:t>1</a:t>
            </a:r>
            <a:r>
              <a:rPr lang="zh-CN" altLang="en-US" sz="1400" b="1" dirty="0">
                <a:solidFill>
                  <a:srgbClr val="000000"/>
                </a:solidFill>
                <a:latin typeface="华文细黑"/>
                <a:ea typeface="华文细黑"/>
                <a:cs typeface="华文细黑"/>
              </a:rPr>
              <a:t>）贪婪的定义。</a:t>
            </a: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r>
              <a:rPr lang="zh-CN" altLang="en-US" sz="1400" b="1" dirty="0">
                <a:solidFill>
                  <a:srgbClr val="000000"/>
                </a:solidFill>
                <a:latin typeface="华文细黑"/>
                <a:ea typeface="华文细黑"/>
                <a:cs typeface="华文细黑"/>
              </a:rPr>
              <a:t>（</a:t>
            </a:r>
            <a:r>
              <a:rPr lang="en-US" altLang="zh-CN" sz="1400" b="1" dirty="0">
                <a:solidFill>
                  <a:srgbClr val="000000"/>
                </a:solidFill>
                <a:latin typeface="华文细黑"/>
                <a:ea typeface="华文细黑"/>
                <a:cs typeface="华文细黑"/>
              </a:rPr>
              <a:t>2</a:t>
            </a:r>
            <a:r>
              <a:rPr lang="zh-CN" altLang="en-US" sz="1400" b="1" dirty="0">
                <a:solidFill>
                  <a:srgbClr val="000000"/>
                </a:solidFill>
                <a:latin typeface="华文细黑"/>
                <a:ea typeface="华文细黑"/>
                <a:cs typeface="华文细黑"/>
              </a:rPr>
              <a:t>）贪婪的描述。</a:t>
            </a: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r>
              <a:rPr lang="zh-CN" altLang="en-US" sz="1400" b="1" dirty="0">
                <a:solidFill>
                  <a:srgbClr val="000000"/>
                </a:solidFill>
                <a:latin typeface="华文细黑"/>
                <a:ea typeface="华文细黑"/>
                <a:cs typeface="华文细黑"/>
              </a:rPr>
              <a:t>（</a:t>
            </a:r>
            <a:r>
              <a:rPr lang="en-US" altLang="zh-CN" sz="1400" b="1" dirty="0">
                <a:solidFill>
                  <a:srgbClr val="000000"/>
                </a:solidFill>
                <a:latin typeface="华文细黑"/>
                <a:ea typeface="华文细黑"/>
                <a:cs typeface="华文细黑"/>
              </a:rPr>
              <a:t>3</a:t>
            </a:r>
            <a:r>
              <a:rPr lang="zh-CN" altLang="en-US" sz="1400" b="1" dirty="0" smtClean="0">
                <a:solidFill>
                  <a:srgbClr val="000000"/>
                </a:solidFill>
                <a:latin typeface="华文细黑"/>
                <a:ea typeface="华文细黑"/>
                <a:cs typeface="华文细黑"/>
              </a:rPr>
              <a:t>）贪婪的原因。</a:t>
            </a:r>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r>
              <a:rPr lang="zh-CN" altLang="en-US" sz="1400" b="1" dirty="0">
                <a:solidFill>
                  <a:srgbClr val="000000"/>
                </a:solidFill>
                <a:latin typeface="华文细黑"/>
                <a:ea typeface="华文细黑"/>
                <a:cs typeface="华文细黑"/>
              </a:rPr>
              <a:t>（</a:t>
            </a:r>
            <a:r>
              <a:rPr lang="en-US" altLang="zh-CN" sz="1400" b="1" dirty="0">
                <a:solidFill>
                  <a:srgbClr val="000000"/>
                </a:solidFill>
                <a:latin typeface="华文细黑"/>
                <a:ea typeface="华文细黑"/>
                <a:cs typeface="华文细黑"/>
              </a:rPr>
              <a:t>4</a:t>
            </a:r>
            <a:r>
              <a:rPr lang="zh-CN" altLang="en-US" sz="1400" b="1" dirty="0">
                <a:solidFill>
                  <a:srgbClr val="000000"/>
                </a:solidFill>
                <a:latin typeface="华文细黑"/>
                <a:ea typeface="华文细黑"/>
                <a:cs typeface="华文细黑"/>
              </a:rPr>
              <a:t>）贪婪的例子。</a:t>
            </a: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r>
              <a:rPr lang="zh-CN" altLang="en-US" sz="1400" b="1" dirty="0">
                <a:solidFill>
                  <a:srgbClr val="000000"/>
                </a:solidFill>
                <a:latin typeface="华文细黑"/>
                <a:ea typeface="华文细黑"/>
                <a:cs typeface="华文细黑"/>
              </a:rPr>
              <a:t>（</a:t>
            </a:r>
            <a:r>
              <a:rPr lang="en-US" altLang="zh-CN" sz="1400" b="1" dirty="0">
                <a:solidFill>
                  <a:srgbClr val="000000"/>
                </a:solidFill>
                <a:latin typeface="华文细黑"/>
                <a:ea typeface="华文细黑"/>
                <a:cs typeface="华文细黑"/>
              </a:rPr>
              <a:t>5</a:t>
            </a:r>
            <a:r>
              <a:rPr lang="zh-CN" altLang="en-US" sz="1400" b="1" dirty="0">
                <a:solidFill>
                  <a:srgbClr val="000000"/>
                </a:solidFill>
                <a:latin typeface="华文细黑"/>
                <a:ea typeface="华文细黑"/>
                <a:cs typeface="华文细黑"/>
              </a:rPr>
              <a:t>）贪婪的补救措施。</a:t>
            </a: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endParaRPr lang="zh-CN" altLang="en-US" sz="1400" b="1" dirty="0">
              <a:solidFill>
                <a:srgbClr val="000000"/>
              </a:solidFill>
              <a:latin typeface="华文细黑"/>
              <a:ea typeface="华文细黑"/>
              <a:cs typeface="华文细黑"/>
            </a:endParaRPr>
          </a:p>
          <a:p>
            <a:r>
              <a:rPr lang="zh-CN" altLang="en-US" sz="1400" b="1" dirty="0">
                <a:solidFill>
                  <a:srgbClr val="000000"/>
                </a:solidFill>
                <a:latin typeface="华文细黑"/>
                <a:ea typeface="华文细黑"/>
                <a:cs typeface="华文细黑"/>
              </a:rPr>
              <a:t>（</a:t>
            </a:r>
            <a:r>
              <a:rPr lang="en-US" altLang="zh-CN" sz="1400" b="1" dirty="0">
                <a:solidFill>
                  <a:srgbClr val="000000"/>
                </a:solidFill>
                <a:latin typeface="华文细黑"/>
                <a:ea typeface="华文细黑"/>
                <a:cs typeface="华文细黑"/>
              </a:rPr>
              <a:t>6</a:t>
            </a:r>
            <a:r>
              <a:rPr lang="zh-CN" altLang="en-US" sz="1400" b="1" dirty="0">
                <a:solidFill>
                  <a:srgbClr val="000000"/>
                </a:solidFill>
                <a:latin typeface="华文细黑"/>
                <a:ea typeface="华文细黑"/>
                <a:cs typeface="华文细黑"/>
              </a:rPr>
              <a:t>）关键应用是慷慨的习惯。</a:t>
            </a:r>
          </a:p>
          <a:p>
            <a:r>
              <a:rPr lang="zh-CN" altLang="en-US" sz="1400" b="1" dirty="0">
                <a:solidFill>
                  <a:srgbClr val="000000"/>
                </a:solidFill>
                <a:latin typeface="华文细黑"/>
                <a:ea typeface="华文细黑"/>
                <a:cs typeface="华文细黑"/>
              </a:rPr>
              <a:t>结论：</a:t>
            </a:r>
            <a:endParaRPr lang="en-US" sz="1400" b="1" dirty="0">
              <a:solidFill>
                <a:srgbClr val="000000"/>
              </a:solidFill>
              <a:latin typeface="华文细黑"/>
              <a:ea typeface="华文细黑"/>
              <a:cs typeface="华文细黑"/>
            </a:endParaRPr>
          </a:p>
        </p:txBody>
      </p:sp>
      <p:sp>
        <p:nvSpPr>
          <p:cNvPr id="6" name="TextBox 5"/>
          <p:cNvSpPr txBox="1"/>
          <p:nvPr/>
        </p:nvSpPr>
        <p:spPr>
          <a:xfrm>
            <a:off x="-1" y="-72867"/>
            <a:ext cx="4555067" cy="6986526"/>
          </a:xfrm>
          <a:prstGeom prst="rect">
            <a:avLst/>
          </a:prstGeom>
          <a:noFill/>
        </p:spPr>
        <p:txBody>
          <a:bodyPr wrap="square" rtlCol="0">
            <a:spAutoFit/>
          </a:bodyPr>
          <a:lstStyle/>
          <a:p>
            <a:r>
              <a:rPr lang="en-US" sz="1400" b="1" dirty="0" smtClean="0">
                <a:ea typeface="华文细黑"/>
                <a:cs typeface="华文细黑"/>
              </a:rPr>
              <a:t>Text:Lk.12:13-21</a:t>
            </a:r>
            <a:r>
              <a:rPr lang="en-US" sz="1400" b="1" dirty="0" smtClean="0"/>
              <a:t>.</a:t>
            </a:r>
            <a:r>
              <a:rPr lang="en-US" sz="1400" b="1" dirty="0" smtClean="0">
                <a:ea typeface="华文细黑"/>
                <a:cs typeface="华文细黑"/>
              </a:rPr>
              <a:t>Topic:Roots&amp;Fruits:</a:t>
            </a:r>
            <a:r>
              <a:rPr lang="en-US" altLang="zh-CN" sz="1400" b="1" dirty="0" smtClean="0">
                <a:ea typeface="华文细黑"/>
                <a:cs typeface="华文细黑"/>
              </a:rPr>
              <a:t>Greed&amp;Generosity</a:t>
            </a:r>
            <a:r>
              <a:rPr lang="en-US" sz="1400" b="1" dirty="0" smtClean="0">
                <a:ea typeface="华文细黑"/>
                <a:cs typeface="华文细黑"/>
              </a:rPr>
              <a:t>.</a:t>
            </a:r>
            <a:endParaRPr lang="en-US" altLang="zh-CN" sz="1400" b="1" dirty="0" smtClean="0">
              <a:ea typeface="华文细黑"/>
              <a:cs typeface="华文细黑"/>
            </a:endParaRPr>
          </a:p>
          <a:p>
            <a:r>
              <a:rPr lang="en-US" sz="1400" dirty="0" smtClean="0">
                <a:solidFill>
                  <a:srgbClr val="000000"/>
                </a:solidFill>
              </a:rPr>
              <a:t>“</a:t>
            </a:r>
            <a:r>
              <a:rPr lang="en-US" sz="1400" dirty="0" smtClean="0"/>
              <a:t>Watch </a:t>
            </a:r>
            <a:r>
              <a:rPr lang="en-US" sz="1400" dirty="0" err="1"/>
              <a:t>out</a:t>
            </a:r>
            <a:r>
              <a:rPr lang="en-US" sz="1400" dirty="0" err="1" smtClean="0"/>
              <a:t>!Be</a:t>
            </a:r>
            <a:r>
              <a:rPr lang="en-US" sz="1400" dirty="0" smtClean="0"/>
              <a:t> </a:t>
            </a:r>
            <a:r>
              <a:rPr lang="en-US" sz="1400" dirty="0"/>
              <a:t>on your guard against all kinds of </a:t>
            </a:r>
            <a:r>
              <a:rPr lang="en-US" sz="1400" dirty="0" err="1"/>
              <a:t>greed</a:t>
            </a:r>
            <a:r>
              <a:rPr lang="en-US" sz="1400" dirty="0" err="1" smtClean="0"/>
              <a:t>;life</a:t>
            </a:r>
            <a:r>
              <a:rPr lang="en-US" sz="1400" dirty="0" smtClean="0"/>
              <a:t> </a:t>
            </a:r>
            <a:r>
              <a:rPr lang="en-US" sz="1400" dirty="0"/>
              <a:t>does not consist in an abundance of possessions”(Lk.12:15). </a:t>
            </a:r>
            <a:r>
              <a:rPr lang="en-US" sz="1400" b="1" dirty="0" smtClean="0">
                <a:solidFill>
                  <a:srgbClr val="000000"/>
                </a:solidFill>
              </a:rPr>
              <a:t>Introduction: </a:t>
            </a:r>
          </a:p>
          <a:p>
            <a:r>
              <a:rPr lang="en-US" altLang="zh-CN" sz="1400" b="1" dirty="0" smtClean="0">
                <a:solidFill>
                  <a:srgbClr val="000000"/>
                </a:solidFill>
              </a:rPr>
              <a:t>Opening Questions:</a:t>
            </a:r>
            <a:endParaRPr lang="en-US" altLang="zh-TW" sz="1400" b="1" dirty="0" smtClean="0">
              <a:solidFill>
                <a:srgbClr val="000000"/>
              </a:solidFill>
              <a:latin typeface="华文细黑"/>
              <a:ea typeface="华文细黑"/>
              <a:cs typeface="华文细黑"/>
            </a:endParaRPr>
          </a:p>
          <a:p>
            <a:r>
              <a:rPr lang="en-US" sz="1400" b="1" dirty="0" smtClean="0">
                <a:solidFill>
                  <a:srgbClr val="000000"/>
                </a:solidFill>
              </a:rPr>
              <a:t>Where did that come from?</a:t>
            </a:r>
          </a:p>
          <a:p>
            <a:r>
              <a:rPr lang="en-US" altLang="zh-CN" sz="1400" b="1" dirty="0" smtClean="0">
                <a:solidFill>
                  <a:srgbClr val="000000"/>
                </a:solidFill>
              </a:rPr>
              <a:t>What are bad roots of the heart?</a:t>
            </a:r>
          </a:p>
          <a:p>
            <a:r>
              <a:rPr lang="en-US" altLang="zh-CN" sz="1400" b="1" dirty="0" smtClean="0">
                <a:solidFill>
                  <a:srgbClr val="000000"/>
                </a:solidFill>
              </a:rPr>
              <a:t>How is your heart</a:t>
            </a:r>
            <a:r>
              <a:rPr lang="en-US" sz="1400" b="1" dirty="0" smtClean="0">
                <a:solidFill>
                  <a:srgbClr val="000000"/>
                </a:solidFill>
              </a:rPr>
              <a:t>?</a:t>
            </a:r>
            <a:r>
              <a:rPr lang="en-US" sz="1400" dirty="0" smtClean="0">
                <a:solidFill>
                  <a:srgbClr val="000000"/>
                </a:solidFill>
              </a:rPr>
              <a:t> </a:t>
            </a:r>
            <a:endParaRPr lang="en-US" sz="1400" b="1" dirty="0" smtClean="0">
              <a:solidFill>
                <a:srgbClr val="000000"/>
              </a:solidFill>
            </a:endParaRPr>
          </a:p>
          <a:p>
            <a:r>
              <a:rPr lang="en-US" sz="1400" b="1" dirty="0" smtClean="0">
                <a:solidFill>
                  <a:srgbClr val="000000"/>
                </a:solidFill>
              </a:rPr>
              <a:t>Key Idea: How to deal with the root of greed.</a:t>
            </a:r>
            <a:endParaRPr lang="en-US" altLang="zh-CN" sz="1400" b="1" dirty="0" smtClean="0">
              <a:solidFill>
                <a:srgbClr val="000000"/>
              </a:solidFill>
              <a:ea typeface="华文细黑"/>
              <a:cs typeface="华文细黑"/>
            </a:endParaRPr>
          </a:p>
          <a:p>
            <a:r>
              <a:rPr lang="en-US" altLang="zh-CN" sz="1400" b="1" dirty="0" smtClean="0">
                <a:solidFill>
                  <a:srgbClr val="000000"/>
                </a:solidFill>
                <a:ea typeface="华文细黑"/>
                <a:cs typeface="华文细黑"/>
              </a:rPr>
              <a:t>(1) Definition of greed.</a:t>
            </a: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r>
              <a:rPr lang="en-US" altLang="zh-CN" sz="1400" b="1" dirty="0" smtClean="0">
                <a:solidFill>
                  <a:srgbClr val="000000"/>
                </a:solidFill>
                <a:ea typeface="华文细黑"/>
                <a:cs typeface="华文细黑"/>
              </a:rPr>
              <a:t>(2) Description of </a:t>
            </a:r>
            <a:r>
              <a:rPr lang="en-US" altLang="zh-CN" sz="1400" b="1" dirty="0">
                <a:solidFill>
                  <a:srgbClr val="000000"/>
                </a:solidFill>
                <a:ea typeface="华文细黑"/>
                <a:cs typeface="华文细黑"/>
              </a:rPr>
              <a:t>greed.</a:t>
            </a:r>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r>
              <a:rPr lang="en-US" altLang="zh-CN" sz="1400" b="1" dirty="0" smtClean="0">
                <a:solidFill>
                  <a:srgbClr val="000000"/>
                </a:solidFill>
                <a:ea typeface="华文细黑"/>
                <a:cs typeface="华文细黑"/>
              </a:rPr>
              <a:t>(3)</a:t>
            </a:r>
            <a:r>
              <a:rPr lang="en-US" altLang="zh-CN" sz="1400" b="1" dirty="0">
                <a:solidFill>
                  <a:srgbClr val="000000"/>
                </a:solidFill>
                <a:ea typeface="华文细黑"/>
                <a:cs typeface="华文细黑"/>
              </a:rPr>
              <a:t> </a:t>
            </a:r>
            <a:r>
              <a:rPr lang="en-US" altLang="zh-CN" sz="1400" b="1" dirty="0" smtClean="0">
                <a:solidFill>
                  <a:srgbClr val="000000"/>
                </a:solidFill>
                <a:ea typeface="华文细黑"/>
                <a:cs typeface="华文细黑"/>
              </a:rPr>
              <a:t>Cause of greed.</a:t>
            </a: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r>
              <a:rPr lang="en-US" altLang="zh-CN" sz="1400" b="1" dirty="0" smtClean="0">
                <a:solidFill>
                  <a:srgbClr val="000000"/>
                </a:solidFill>
                <a:ea typeface="华文细黑"/>
                <a:cs typeface="华文细黑"/>
              </a:rPr>
              <a:t>(4) Example of greed.</a:t>
            </a: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endParaRPr lang="en-US" altLang="zh-CN" sz="1400" b="1" dirty="0">
              <a:solidFill>
                <a:srgbClr val="000000"/>
              </a:solidFill>
              <a:ea typeface="华文细黑"/>
              <a:cs typeface="华文细黑"/>
            </a:endParaRPr>
          </a:p>
          <a:p>
            <a:r>
              <a:rPr lang="en-US" altLang="zh-CN" sz="1400" b="1" dirty="0" smtClean="0">
                <a:solidFill>
                  <a:srgbClr val="000000"/>
                </a:solidFill>
                <a:ea typeface="华文细黑"/>
                <a:cs typeface="华文细黑"/>
              </a:rPr>
              <a:t>(5) </a:t>
            </a:r>
            <a:r>
              <a:rPr lang="en-US" altLang="zh-CN" sz="1400" b="1" dirty="0" smtClean="0">
                <a:solidFill>
                  <a:srgbClr val="000000"/>
                </a:solidFill>
                <a:ea typeface="华文细黑"/>
                <a:cs typeface="华文细黑"/>
              </a:rPr>
              <a:t>Cure</a:t>
            </a:r>
            <a:r>
              <a:rPr lang="en-US" altLang="zh-CN" sz="1400" b="1" dirty="0" smtClean="0">
                <a:solidFill>
                  <a:srgbClr val="000000"/>
                </a:solidFill>
                <a:ea typeface="华文细黑"/>
                <a:cs typeface="华文细黑"/>
              </a:rPr>
              <a:t> </a:t>
            </a:r>
            <a:r>
              <a:rPr lang="en-US" altLang="zh-CN" sz="1400" b="1" dirty="0" smtClean="0">
                <a:solidFill>
                  <a:srgbClr val="000000"/>
                </a:solidFill>
                <a:ea typeface="华文细黑"/>
                <a:cs typeface="华文细黑"/>
              </a:rPr>
              <a:t>for greed.</a:t>
            </a:r>
          </a:p>
          <a:p>
            <a:endParaRPr lang="en-US" altLang="zh-CN" sz="1400" b="1" dirty="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endParaRPr lang="en-US" altLang="zh-CN" sz="1400" b="1" dirty="0" smtClean="0">
              <a:solidFill>
                <a:srgbClr val="000000"/>
              </a:solidFill>
              <a:ea typeface="华文细黑"/>
              <a:cs typeface="华文细黑"/>
            </a:endParaRPr>
          </a:p>
          <a:p>
            <a:r>
              <a:rPr lang="en-US" altLang="zh-CN" sz="1400" b="1" dirty="0" smtClean="0">
                <a:solidFill>
                  <a:srgbClr val="000000"/>
                </a:solidFill>
                <a:ea typeface="华文细黑"/>
                <a:cs typeface="华文细黑"/>
              </a:rPr>
              <a:t>(6) Key Application</a:t>
            </a:r>
            <a:r>
              <a:rPr lang="en-US" altLang="zh-CN" sz="1400" b="1" dirty="0">
                <a:solidFill>
                  <a:srgbClr val="000000"/>
                </a:solidFill>
                <a:ea typeface="华文细黑"/>
                <a:cs typeface="华文细黑"/>
              </a:rPr>
              <a:t> </a:t>
            </a:r>
            <a:r>
              <a:rPr lang="en-US" altLang="zh-CN" sz="1400" b="1" dirty="0" smtClean="0">
                <a:solidFill>
                  <a:srgbClr val="000000"/>
                </a:solidFill>
                <a:ea typeface="华文细黑"/>
                <a:cs typeface="华文细黑"/>
              </a:rPr>
              <a:t>is the habit of generosity.</a:t>
            </a:r>
          </a:p>
          <a:p>
            <a:r>
              <a:rPr lang="en-US" altLang="zh-CN" sz="1400" b="1" dirty="0" smtClean="0">
                <a:solidFill>
                  <a:srgbClr val="000000"/>
                </a:solidFill>
                <a:ea typeface="华文细黑"/>
                <a:cs typeface="华文细黑"/>
              </a:rPr>
              <a:t>Conclusion:</a:t>
            </a:r>
            <a:endParaRPr lang="en-US" sz="1400" b="1" dirty="0">
              <a:solidFill>
                <a:srgbClr val="000000"/>
              </a:solidFill>
              <a:latin typeface="华文细黑"/>
              <a:ea typeface="华文细黑"/>
              <a:cs typeface="华文细黑"/>
            </a:endParaRPr>
          </a:p>
        </p:txBody>
      </p:sp>
    </p:spTree>
    <p:extLst>
      <p:ext uri="{BB962C8B-B14F-4D97-AF65-F5344CB8AC3E}">
        <p14:creationId xmlns:p14="http://schemas.microsoft.com/office/powerpoint/2010/main" val="4056350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20" y="-67732"/>
            <a:ext cx="9131280" cy="3108544"/>
          </a:xfrm>
          <a:prstGeom prst="rect">
            <a:avLst/>
          </a:prstGeom>
        </p:spPr>
        <p:txBody>
          <a:bodyPr wrap="square">
            <a:spAutoFit/>
          </a:bodyPr>
          <a:lstStyle/>
          <a:p>
            <a:r>
              <a:rPr lang="en-US" sz="2800" dirty="0"/>
              <a:t>(b) How do you respond to the decisions of the rich man? </a:t>
            </a:r>
            <a:r>
              <a:rPr lang="en-US" sz="2800" dirty="0">
                <a:solidFill>
                  <a:srgbClr val="0000FF"/>
                </a:solidFill>
              </a:rPr>
              <a:t>“Then he </a:t>
            </a:r>
            <a:r>
              <a:rPr lang="en-US" sz="2800" dirty="0" err="1">
                <a:solidFill>
                  <a:srgbClr val="0000FF"/>
                </a:solidFill>
              </a:rPr>
              <a:t>said,This</a:t>
            </a:r>
            <a:r>
              <a:rPr lang="en-US" sz="2800" dirty="0">
                <a:solidFill>
                  <a:srgbClr val="0000FF"/>
                </a:solidFill>
              </a:rPr>
              <a:t> is what I’ll </a:t>
            </a:r>
            <a:r>
              <a:rPr lang="en-US" sz="2800" dirty="0" err="1" smtClean="0">
                <a:solidFill>
                  <a:srgbClr val="0000FF"/>
                </a:solidFill>
              </a:rPr>
              <a:t>do.I</a:t>
            </a:r>
            <a:r>
              <a:rPr lang="en-US" sz="2800" dirty="0" smtClean="0">
                <a:solidFill>
                  <a:srgbClr val="0000FF"/>
                </a:solidFill>
              </a:rPr>
              <a:t> </a:t>
            </a:r>
            <a:r>
              <a:rPr lang="en-US" sz="2800" dirty="0">
                <a:solidFill>
                  <a:srgbClr val="0000FF"/>
                </a:solidFill>
              </a:rPr>
              <a:t>will tear down my barns and build bigger </a:t>
            </a:r>
            <a:r>
              <a:rPr lang="en-US" sz="2800" dirty="0" err="1">
                <a:solidFill>
                  <a:srgbClr val="0000FF"/>
                </a:solidFill>
              </a:rPr>
              <a:t>ones</a:t>
            </a:r>
            <a:r>
              <a:rPr lang="en-US" sz="2800" dirty="0" err="1" smtClean="0">
                <a:solidFill>
                  <a:srgbClr val="0000FF"/>
                </a:solidFill>
              </a:rPr>
              <a:t>,and</a:t>
            </a:r>
            <a:r>
              <a:rPr lang="en-US" sz="2800" dirty="0" smtClean="0">
                <a:solidFill>
                  <a:srgbClr val="0000FF"/>
                </a:solidFill>
              </a:rPr>
              <a:t> </a:t>
            </a:r>
            <a:r>
              <a:rPr lang="en-US" sz="2800" dirty="0">
                <a:solidFill>
                  <a:srgbClr val="0000FF"/>
                </a:solidFill>
              </a:rPr>
              <a:t>there I will store my </a:t>
            </a:r>
            <a:r>
              <a:rPr lang="en-US" sz="2800" dirty="0" smtClean="0">
                <a:solidFill>
                  <a:srgbClr val="0000FF"/>
                </a:solidFill>
              </a:rPr>
              <a:t>surplus grain” </a:t>
            </a:r>
          </a:p>
          <a:p>
            <a:r>
              <a:rPr lang="en-US" sz="2800" dirty="0" smtClean="0">
                <a:solidFill>
                  <a:srgbClr val="0000FF"/>
                </a:solidFill>
              </a:rPr>
              <a:t>(</a:t>
            </a:r>
            <a:r>
              <a:rPr lang="en-US" sz="2800" dirty="0">
                <a:solidFill>
                  <a:srgbClr val="0000FF"/>
                </a:solidFill>
              </a:rPr>
              <a:t>12:18). </a:t>
            </a:r>
            <a:endParaRPr lang="en-US" sz="2800" dirty="0" smtClean="0">
              <a:solidFill>
                <a:srgbClr val="0000FF"/>
              </a:solidFill>
            </a:endParaRPr>
          </a:p>
          <a:p>
            <a:r>
              <a:rPr lang="en-US" altLang="zh-TW" sz="2800" dirty="0" smtClean="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b)</a:t>
            </a:r>
            <a:r>
              <a:rPr lang="zh-TW" altLang="en-US" sz="2800" dirty="0">
                <a:solidFill>
                  <a:srgbClr val="FF0000"/>
                </a:solidFill>
                <a:latin typeface="华文细黑"/>
                <a:ea typeface="华文细黑"/>
                <a:cs typeface="华文细黑"/>
              </a:rPr>
              <a:t>你如何回应富人的决定？</a:t>
            </a:r>
            <a:r>
              <a:rPr lang="zh-TW" altLang="en-US" sz="2800" dirty="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又说、我要这么办．要把我的仓房拆了、另盖更大的．在那里好收藏我一切的粮食和财物</a:t>
            </a:r>
            <a:r>
              <a:rPr lang="zh-TW" altLang="en-US" sz="2800" dirty="0">
                <a:solidFill>
                  <a:srgbClr val="0000FF"/>
                </a:solidFill>
                <a:latin typeface="华文细黑"/>
                <a:ea typeface="华文细黑"/>
                <a:cs typeface="华文细黑"/>
              </a:rPr>
              <a:t>”</a:t>
            </a:r>
            <a:r>
              <a:rPr lang="en-US" altLang="zh-TW" sz="2800" dirty="0">
                <a:solidFill>
                  <a:srgbClr val="0000FF"/>
                </a:solidFill>
                <a:latin typeface="华文细黑"/>
                <a:ea typeface="华文细黑"/>
                <a:cs typeface="华文细黑"/>
              </a:rPr>
              <a:t>(12:18)</a:t>
            </a:r>
            <a:r>
              <a:rPr lang="zh-TW" altLang="en-US" sz="2800" dirty="0" smtClean="0">
                <a:solidFill>
                  <a:srgbClr val="0000FF"/>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
        <p:nvSpPr>
          <p:cNvPr id="6" name="TextBox 5"/>
          <p:cNvSpPr txBox="1"/>
          <p:nvPr/>
        </p:nvSpPr>
        <p:spPr>
          <a:xfrm>
            <a:off x="8542292" y="6378645"/>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9</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5" name="Picture 4"/>
          <p:cNvPicPr>
            <a:picLocks noChangeAspect="1"/>
          </p:cNvPicPr>
          <p:nvPr/>
        </p:nvPicPr>
        <p:blipFill>
          <a:blip r:embed="rId3"/>
          <a:stretch>
            <a:fillRect/>
          </a:stretch>
        </p:blipFill>
        <p:spPr>
          <a:xfrm>
            <a:off x="-957" y="2984500"/>
            <a:ext cx="5164667" cy="3873500"/>
          </a:xfrm>
          <a:prstGeom prst="rect">
            <a:avLst/>
          </a:prstGeom>
        </p:spPr>
      </p:pic>
      <p:sp>
        <p:nvSpPr>
          <p:cNvPr id="9" name="TextBox 8"/>
          <p:cNvSpPr txBox="1"/>
          <p:nvPr/>
        </p:nvSpPr>
        <p:spPr>
          <a:xfrm>
            <a:off x="5130801" y="3426973"/>
            <a:ext cx="4012241" cy="3539430"/>
          </a:xfrm>
          <a:prstGeom prst="rect">
            <a:avLst/>
          </a:prstGeom>
          <a:noFill/>
        </p:spPr>
        <p:txBody>
          <a:bodyPr wrap="square" rtlCol="0">
            <a:spAutoFit/>
          </a:bodyPr>
          <a:lstStyle/>
          <a:p>
            <a:r>
              <a:rPr lang="en-US" sz="2800" b="1" dirty="0" smtClean="0"/>
              <a:t>Big</a:t>
            </a:r>
            <a:r>
              <a:rPr lang="mr-IN" sz="2800" b="1" dirty="0" smtClean="0"/>
              <a:t>…</a:t>
            </a:r>
            <a:endParaRPr lang="en-US" sz="2800" b="1" dirty="0" smtClean="0"/>
          </a:p>
          <a:p>
            <a:r>
              <a:rPr lang="en-US" sz="3600" b="1" dirty="0" smtClean="0"/>
              <a:t>Bigger</a:t>
            </a:r>
            <a:r>
              <a:rPr lang="mr-IN" sz="3600" b="1" dirty="0" smtClean="0"/>
              <a:t>…</a:t>
            </a:r>
            <a:endParaRPr lang="en-US" sz="3600" b="1" dirty="0"/>
          </a:p>
          <a:p>
            <a:r>
              <a:rPr lang="en-US" sz="4800" b="1" dirty="0" smtClean="0"/>
              <a:t>Biggest</a:t>
            </a:r>
            <a:r>
              <a:rPr lang="mr-IN" sz="4800" b="1" dirty="0" smtClean="0"/>
              <a:t>…</a:t>
            </a:r>
            <a:endParaRPr lang="en-US" sz="4800" b="1" dirty="0" smtClean="0"/>
          </a:p>
          <a:p>
            <a:r>
              <a:rPr lang="zh-TW" altLang="en-US" sz="2800" b="1" dirty="0" smtClean="0">
                <a:solidFill>
                  <a:srgbClr val="FF0000"/>
                </a:solidFill>
                <a:latin typeface="华文细黑"/>
                <a:ea typeface="华文细黑"/>
                <a:cs typeface="华文细黑"/>
              </a:rPr>
              <a:t>大</a:t>
            </a:r>
            <a:r>
              <a:rPr lang="mr-IN" sz="2800" b="1" dirty="0" smtClean="0">
                <a:solidFill>
                  <a:srgbClr val="FF0000"/>
                </a:solidFill>
              </a:rPr>
              <a:t>…</a:t>
            </a:r>
            <a:endParaRPr lang="en-US" sz="2800" b="1" dirty="0" smtClean="0">
              <a:solidFill>
                <a:srgbClr val="FF0000"/>
              </a:solidFill>
            </a:endParaRPr>
          </a:p>
          <a:p>
            <a:r>
              <a:rPr lang="zh-TW" altLang="en-US" sz="3600" b="1" dirty="0" smtClean="0">
                <a:solidFill>
                  <a:srgbClr val="FF0000"/>
                </a:solidFill>
                <a:latin typeface="华文细黑"/>
                <a:ea typeface="华文细黑"/>
                <a:cs typeface="华文细黑"/>
              </a:rPr>
              <a:t>更大</a:t>
            </a:r>
            <a:r>
              <a:rPr lang="mr-IN" sz="3600" b="1" dirty="0" smtClean="0">
                <a:solidFill>
                  <a:srgbClr val="FF0000"/>
                </a:solidFill>
              </a:rPr>
              <a:t>…</a:t>
            </a:r>
            <a:endParaRPr lang="en-US" sz="3600" b="1" dirty="0" smtClean="0">
              <a:solidFill>
                <a:srgbClr val="FF0000"/>
              </a:solidFill>
            </a:endParaRPr>
          </a:p>
          <a:p>
            <a:r>
              <a:rPr lang="zh-TW" altLang="en-US" sz="4800" b="1" dirty="0" smtClean="0">
                <a:solidFill>
                  <a:srgbClr val="FF0000"/>
                </a:solidFill>
                <a:latin typeface="华文细黑"/>
                <a:ea typeface="华文细黑"/>
                <a:cs typeface="华文细黑"/>
              </a:rPr>
              <a:t>最大</a:t>
            </a:r>
            <a:r>
              <a:rPr lang="mr-IN" sz="4800" b="1" dirty="0" smtClean="0">
                <a:solidFill>
                  <a:srgbClr val="FF0000"/>
                </a:solidFill>
              </a:rPr>
              <a:t>…</a:t>
            </a:r>
            <a:endParaRPr lang="en-US" sz="4800" b="1" dirty="0">
              <a:solidFill>
                <a:srgbClr val="FF0000"/>
              </a:solidFill>
            </a:endParaRPr>
          </a:p>
        </p:txBody>
      </p:sp>
    </p:spTree>
    <p:extLst>
      <p:ext uri="{BB962C8B-B14F-4D97-AF65-F5344CB8AC3E}">
        <p14:creationId xmlns:p14="http://schemas.microsoft.com/office/powerpoint/2010/main" val="2048520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19" y="-67732"/>
            <a:ext cx="9131281" cy="2677656"/>
          </a:xfrm>
          <a:prstGeom prst="rect">
            <a:avLst/>
          </a:prstGeom>
        </p:spPr>
        <p:txBody>
          <a:bodyPr wrap="square">
            <a:spAutoFit/>
          </a:bodyPr>
          <a:lstStyle/>
          <a:p>
            <a:r>
              <a:rPr lang="en-US" sz="2800" dirty="0"/>
              <a:t>(c)How do you respond to the farmer’s desires?</a:t>
            </a:r>
            <a:r>
              <a:rPr lang="en-US" sz="2800" dirty="0">
                <a:solidFill>
                  <a:srgbClr val="0000FF"/>
                </a:solidFill>
              </a:rPr>
              <a:t> “And I’ll say to myself, You have plenty of grain laid up for many years. Take life easy</a:t>
            </a:r>
            <a:r>
              <a:rPr lang="en-US" sz="2800" dirty="0" smtClean="0">
                <a:solidFill>
                  <a:srgbClr val="0000FF"/>
                </a:solidFill>
              </a:rPr>
              <a:t>; eat, drink </a:t>
            </a:r>
            <a:r>
              <a:rPr lang="en-US" sz="2800" dirty="0">
                <a:solidFill>
                  <a:srgbClr val="0000FF"/>
                </a:solidFill>
              </a:rPr>
              <a:t>and be merry”(12:19)</a:t>
            </a:r>
            <a:r>
              <a:rPr lang="en-US" sz="2800" dirty="0" smtClean="0">
                <a:solidFill>
                  <a:srgbClr val="0000FF"/>
                </a:solidFill>
              </a:rPr>
              <a:t>.</a:t>
            </a:r>
            <a:r>
              <a:rPr lang="en-US" sz="2800" dirty="0" smtClean="0"/>
              <a:t> </a:t>
            </a:r>
          </a:p>
          <a:p>
            <a:r>
              <a:rPr lang="en-US" altLang="zh-TW" sz="2800" dirty="0" smtClean="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c)</a:t>
            </a:r>
            <a:r>
              <a:rPr lang="zh-TW" altLang="en-US" sz="2800" dirty="0">
                <a:solidFill>
                  <a:srgbClr val="FF0000"/>
                </a:solidFill>
                <a:latin typeface="华文细黑"/>
                <a:ea typeface="华文细黑"/>
                <a:cs typeface="华文细黑"/>
              </a:rPr>
              <a:t>你如何回应</a:t>
            </a:r>
            <a:r>
              <a:rPr lang="zh-CN" altLang="en-US" sz="2800" dirty="0">
                <a:solidFill>
                  <a:srgbClr val="FF0000"/>
                </a:solidFill>
                <a:latin typeface="华文细黑"/>
                <a:ea typeface="华文细黑"/>
                <a:cs typeface="华文细黑"/>
              </a:rPr>
              <a:t>农夫</a:t>
            </a:r>
            <a:r>
              <a:rPr lang="zh-TW" altLang="en-US" sz="2800" dirty="0">
                <a:solidFill>
                  <a:srgbClr val="FF0000"/>
                </a:solidFill>
                <a:latin typeface="华文细黑"/>
                <a:ea typeface="华文细黑"/>
                <a:cs typeface="华文细黑"/>
              </a:rPr>
              <a:t>的愿望？</a:t>
            </a:r>
            <a:r>
              <a:rPr lang="zh-TW" altLang="en-US" sz="2800" dirty="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然后要对我的灵魂说、灵魂哪、你有许多财物积存、可作多年的费用．只管安安逸逸的吃喝快乐吧</a:t>
            </a:r>
            <a:r>
              <a:rPr lang="zh-TW" altLang="en-US" sz="2800" dirty="0">
                <a:solidFill>
                  <a:srgbClr val="0000FF"/>
                </a:solidFill>
                <a:latin typeface="华文细黑"/>
                <a:ea typeface="华文细黑"/>
                <a:cs typeface="华文细黑"/>
              </a:rPr>
              <a:t>”</a:t>
            </a:r>
            <a:r>
              <a:rPr lang="en-US" altLang="zh-TW" sz="2800" dirty="0">
                <a:solidFill>
                  <a:srgbClr val="0000FF"/>
                </a:solidFill>
                <a:latin typeface="华文细黑"/>
                <a:ea typeface="华文细黑"/>
                <a:cs typeface="华文细黑"/>
              </a:rPr>
              <a:t>(12:19)</a:t>
            </a:r>
            <a:r>
              <a:rPr lang="zh-TW" altLang="en-US" sz="2800" dirty="0" smtClean="0">
                <a:solidFill>
                  <a:srgbClr val="0000FF"/>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
        <p:nvSpPr>
          <p:cNvPr id="6" name="TextBox 5"/>
          <p:cNvSpPr txBox="1"/>
          <p:nvPr/>
        </p:nvSpPr>
        <p:spPr>
          <a:xfrm>
            <a:off x="8525359" y="6364141"/>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(10)</a:t>
            </a:r>
            <a:endParaRPr lang="en-US" sz="2800" dirty="0">
              <a:solidFill>
                <a:srgbClr val="0000FF"/>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21147" y="2582333"/>
            <a:ext cx="5723466" cy="4292600"/>
          </a:xfrm>
          <a:prstGeom prst="rect">
            <a:avLst/>
          </a:prstGeom>
        </p:spPr>
      </p:pic>
      <p:sp>
        <p:nvSpPr>
          <p:cNvPr id="5" name="TextBox 4"/>
          <p:cNvSpPr txBox="1"/>
          <p:nvPr/>
        </p:nvSpPr>
        <p:spPr>
          <a:xfrm>
            <a:off x="5702320" y="3318570"/>
            <a:ext cx="3052214" cy="3539430"/>
          </a:xfrm>
          <a:prstGeom prst="rect">
            <a:avLst/>
          </a:prstGeom>
          <a:noFill/>
        </p:spPr>
        <p:txBody>
          <a:bodyPr wrap="square" rtlCol="0">
            <a:spAutoFit/>
          </a:bodyPr>
          <a:lstStyle/>
          <a:p>
            <a:r>
              <a:rPr lang="en-US" sz="2800" b="1" dirty="0" smtClean="0"/>
              <a:t>Big</a:t>
            </a:r>
            <a:r>
              <a:rPr lang="mr-IN" sz="2800" b="1" dirty="0" smtClean="0"/>
              <a:t>…</a:t>
            </a:r>
            <a:endParaRPr lang="en-US" sz="2800" b="1" dirty="0" smtClean="0"/>
          </a:p>
          <a:p>
            <a:r>
              <a:rPr lang="en-US" sz="3600" b="1" dirty="0" smtClean="0"/>
              <a:t>Bigger</a:t>
            </a:r>
            <a:r>
              <a:rPr lang="mr-IN" sz="3600" b="1" dirty="0" smtClean="0"/>
              <a:t>…</a:t>
            </a:r>
            <a:endParaRPr lang="en-US" sz="3600" b="1" dirty="0"/>
          </a:p>
          <a:p>
            <a:r>
              <a:rPr lang="en-US" sz="4800" b="1" dirty="0" smtClean="0"/>
              <a:t>Biggest</a:t>
            </a:r>
            <a:r>
              <a:rPr lang="mr-IN" sz="4800" b="1" dirty="0" smtClean="0"/>
              <a:t>…</a:t>
            </a:r>
            <a:endParaRPr lang="en-US" sz="4800" b="1" dirty="0" smtClean="0"/>
          </a:p>
          <a:p>
            <a:r>
              <a:rPr lang="zh-TW" altLang="en-US" sz="2800" b="1" dirty="0" smtClean="0">
                <a:solidFill>
                  <a:srgbClr val="FF0000"/>
                </a:solidFill>
                <a:latin typeface="华文细黑"/>
                <a:ea typeface="华文细黑"/>
                <a:cs typeface="华文细黑"/>
              </a:rPr>
              <a:t>大</a:t>
            </a:r>
            <a:r>
              <a:rPr lang="mr-IN" sz="2800" b="1" dirty="0" smtClean="0">
                <a:solidFill>
                  <a:srgbClr val="FF0000"/>
                </a:solidFill>
              </a:rPr>
              <a:t>…</a:t>
            </a:r>
            <a:endParaRPr lang="en-US" sz="2800" b="1" dirty="0" smtClean="0">
              <a:solidFill>
                <a:srgbClr val="FF0000"/>
              </a:solidFill>
            </a:endParaRPr>
          </a:p>
          <a:p>
            <a:r>
              <a:rPr lang="zh-TW" altLang="en-US" sz="3600" b="1" dirty="0" smtClean="0">
                <a:solidFill>
                  <a:srgbClr val="FF0000"/>
                </a:solidFill>
                <a:latin typeface="华文细黑"/>
                <a:ea typeface="华文细黑"/>
                <a:cs typeface="华文细黑"/>
              </a:rPr>
              <a:t>更大</a:t>
            </a:r>
            <a:r>
              <a:rPr lang="mr-IN" sz="3600" b="1" dirty="0" smtClean="0">
                <a:solidFill>
                  <a:srgbClr val="FF0000"/>
                </a:solidFill>
              </a:rPr>
              <a:t>…</a:t>
            </a:r>
            <a:endParaRPr lang="en-US" sz="3600" b="1" dirty="0" smtClean="0">
              <a:solidFill>
                <a:srgbClr val="FF0000"/>
              </a:solidFill>
            </a:endParaRPr>
          </a:p>
          <a:p>
            <a:r>
              <a:rPr lang="zh-TW" altLang="en-US" sz="4800" b="1" dirty="0" smtClean="0">
                <a:solidFill>
                  <a:srgbClr val="FF0000"/>
                </a:solidFill>
                <a:latin typeface="华文细黑"/>
                <a:ea typeface="华文细黑"/>
                <a:cs typeface="华文细黑"/>
              </a:rPr>
              <a:t>最大</a:t>
            </a:r>
            <a:r>
              <a:rPr lang="mr-IN" sz="4800" b="1" dirty="0" smtClean="0">
                <a:solidFill>
                  <a:srgbClr val="FF0000"/>
                </a:solidFill>
              </a:rPr>
              <a:t>…</a:t>
            </a:r>
            <a:endParaRPr lang="en-US" sz="4800" b="1" dirty="0">
              <a:solidFill>
                <a:srgbClr val="FF0000"/>
              </a:solidFill>
            </a:endParaRPr>
          </a:p>
        </p:txBody>
      </p:sp>
    </p:spTree>
    <p:extLst>
      <p:ext uri="{BB962C8B-B14F-4D97-AF65-F5344CB8AC3E}">
        <p14:creationId xmlns:p14="http://schemas.microsoft.com/office/powerpoint/2010/main" val="3300871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19" y="-16930"/>
            <a:ext cx="9131281" cy="3539431"/>
          </a:xfrm>
          <a:prstGeom prst="rect">
            <a:avLst/>
          </a:prstGeom>
        </p:spPr>
        <p:txBody>
          <a:bodyPr wrap="square">
            <a:spAutoFit/>
          </a:bodyPr>
          <a:lstStyle/>
          <a:p>
            <a:r>
              <a:rPr lang="en-US" sz="2800" dirty="0"/>
              <a:t>(d)How do you respond to death of this </a:t>
            </a:r>
            <a:r>
              <a:rPr lang="en-US" sz="2800" dirty="0" err="1"/>
              <a:t>farmer?</a:t>
            </a:r>
            <a:r>
              <a:rPr lang="en-US" sz="2800" dirty="0" err="1">
                <a:solidFill>
                  <a:srgbClr val="0000FF"/>
                </a:solidFill>
              </a:rPr>
              <a:t>“But</a:t>
            </a:r>
            <a:r>
              <a:rPr lang="en-US" sz="2800" dirty="0">
                <a:solidFill>
                  <a:srgbClr val="0000FF"/>
                </a:solidFill>
              </a:rPr>
              <a:t> God said to </a:t>
            </a:r>
            <a:r>
              <a:rPr lang="en-US" sz="2800" dirty="0" err="1">
                <a:solidFill>
                  <a:srgbClr val="0000FF"/>
                </a:solidFill>
              </a:rPr>
              <a:t>him,You</a:t>
            </a:r>
            <a:r>
              <a:rPr lang="en-US" sz="2800" dirty="0">
                <a:solidFill>
                  <a:srgbClr val="0000FF"/>
                </a:solidFill>
              </a:rPr>
              <a:t> </a:t>
            </a:r>
            <a:r>
              <a:rPr lang="en-US" sz="2800" dirty="0" err="1">
                <a:solidFill>
                  <a:srgbClr val="0000FF"/>
                </a:solidFill>
              </a:rPr>
              <a:t>fool!This</a:t>
            </a:r>
            <a:r>
              <a:rPr lang="en-US" sz="2800" dirty="0">
                <a:solidFill>
                  <a:srgbClr val="0000FF"/>
                </a:solidFill>
              </a:rPr>
              <a:t> very night your life will be demanded from </a:t>
            </a:r>
            <a:r>
              <a:rPr lang="en-US" sz="2800" dirty="0" err="1" smtClean="0">
                <a:solidFill>
                  <a:srgbClr val="0000FF"/>
                </a:solidFill>
              </a:rPr>
              <a:t>you.Then</a:t>
            </a:r>
            <a:r>
              <a:rPr lang="en-US" sz="2800" dirty="0" smtClean="0">
                <a:solidFill>
                  <a:srgbClr val="0000FF"/>
                </a:solidFill>
              </a:rPr>
              <a:t> </a:t>
            </a:r>
            <a:r>
              <a:rPr lang="en-US" sz="2800" dirty="0">
                <a:solidFill>
                  <a:srgbClr val="0000FF"/>
                </a:solidFill>
              </a:rPr>
              <a:t>who will get what you have prepared for </a:t>
            </a:r>
            <a:r>
              <a:rPr lang="en-US" sz="2800" dirty="0" smtClean="0">
                <a:solidFill>
                  <a:srgbClr val="0000FF"/>
                </a:solidFill>
              </a:rPr>
              <a:t>your-self</a:t>
            </a:r>
            <a:r>
              <a:rPr lang="en-US" sz="2800" dirty="0">
                <a:solidFill>
                  <a:srgbClr val="0000FF"/>
                </a:solidFill>
              </a:rPr>
              <a:t>? This is how it will be with whoever stores up things for themselves but is not rich toward God” (12:20-21). </a:t>
            </a:r>
            <a:endParaRPr lang="en-US" sz="2800" dirty="0" smtClean="0">
              <a:solidFill>
                <a:srgbClr val="0000FF"/>
              </a:solidFill>
            </a:endParaRPr>
          </a:p>
          <a:p>
            <a:r>
              <a:rPr lang="en-US" altLang="zh-TW" sz="2800" dirty="0" smtClean="0">
                <a:solidFill>
                  <a:srgbClr val="FF0000"/>
                </a:solidFill>
                <a:latin typeface="华文细黑"/>
                <a:ea typeface="华文细黑"/>
                <a:cs typeface="华文细黑"/>
              </a:rPr>
              <a:t>(d)</a:t>
            </a:r>
            <a:r>
              <a:rPr lang="zh-TW" altLang="en-US" sz="2800" dirty="0" smtClean="0">
                <a:solidFill>
                  <a:srgbClr val="FF0000"/>
                </a:solidFill>
                <a:latin typeface="华文细黑"/>
                <a:ea typeface="华文细黑"/>
                <a:cs typeface="华文细黑"/>
              </a:rPr>
              <a:t>你如何应对这位农</a:t>
            </a:r>
            <a:r>
              <a:rPr lang="zh-TW" altLang="en-US" sz="2800" dirty="0">
                <a:solidFill>
                  <a:srgbClr val="FF0000"/>
                </a:solidFill>
                <a:latin typeface="华文细黑"/>
                <a:ea typeface="华文细黑"/>
                <a:cs typeface="华文细黑"/>
              </a:rPr>
              <a:t>民的死亡？</a:t>
            </a:r>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神却对他说、无知的人哪、今夜必要你的灵魂．你所预备的、要归谁呢</a:t>
            </a:r>
            <a:r>
              <a:rPr lang="en-US" sz="2800" dirty="0" smtClean="0">
                <a:solidFill>
                  <a:srgbClr val="0000FF"/>
                </a:solidFill>
                <a:latin typeface="华文细黑"/>
                <a:ea typeface="华文细黑"/>
                <a:cs typeface="华文细黑"/>
              </a:rPr>
              <a:t>。凡</a:t>
            </a:r>
            <a:r>
              <a:rPr lang="en-US" sz="2800" dirty="0">
                <a:solidFill>
                  <a:srgbClr val="0000FF"/>
                </a:solidFill>
                <a:latin typeface="华文细黑"/>
                <a:ea typeface="华文细黑"/>
                <a:cs typeface="华文细黑"/>
              </a:rPr>
              <a:t>为自己积财、</a:t>
            </a:r>
            <a:r>
              <a:rPr lang="en-US" sz="2800" dirty="0" smtClean="0">
                <a:solidFill>
                  <a:srgbClr val="0000FF"/>
                </a:solidFill>
                <a:latin typeface="华文细黑"/>
                <a:ea typeface="华文细黑"/>
                <a:cs typeface="华文细黑"/>
              </a:rPr>
              <a:t>在神</a:t>
            </a:r>
            <a:r>
              <a:rPr lang="en-US" sz="2800" dirty="0">
                <a:solidFill>
                  <a:srgbClr val="0000FF"/>
                </a:solidFill>
                <a:latin typeface="华文细黑"/>
                <a:ea typeface="华文细黑"/>
                <a:cs typeface="华文细黑"/>
              </a:rPr>
              <a:t>面前却不富足的、也是</a:t>
            </a:r>
            <a:r>
              <a:rPr lang="en-US" sz="2800" dirty="0" smtClean="0">
                <a:solidFill>
                  <a:srgbClr val="0000FF"/>
                </a:solidFill>
                <a:latin typeface="华文细黑"/>
                <a:ea typeface="华文细黑"/>
                <a:cs typeface="华文细黑"/>
              </a:rPr>
              <a:t>这样</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(12:20</a:t>
            </a:r>
            <a:r>
              <a:rPr lang="en-US" altLang="zh-TW" sz="2800" dirty="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21)</a:t>
            </a:r>
            <a:r>
              <a:rPr lang="zh-TW" altLang="en-US" sz="2800" dirty="0" smtClean="0">
                <a:solidFill>
                  <a:srgbClr val="0000FF"/>
                </a:solidFill>
                <a:latin typeface="华文细黑"/>
                <a:ea typeface="华文细黑"/>
                <a:cs typeface="华文细黑"/>
              </a:rPr>
              <a:t>。</a:t>
            </a:r>
            <a:endParaRPr lang="en-US" altLang="zh-TW" sz="2800" dirty="0" smtClean="0">
              <a:solidFill>
                <a:srgbClr val="0000FF"/>
              </a:solidFill>
              <a:latin typeface="华文细黑"/>
              <a:ea typeface="华文细黑"/>
              <a:cs typeface="华文细黑"/>
            </a:endParaRPr>
          </a:p>
        </p:txBody>
      </p:sp>
      <p:sp>
        <p:nvSpPr>
          <p:cNvPr id="9" name="TextBox 8"/>
          <p:cNvSpPr txBox="1"/>
          <p:nvPr/>
        </p:nvSpPr>
        <p:spPr>
          <a:xfrm>
            <a:off x="8525359" y="6310914"/>
            <a:ext cx="1101818" cy="523220"/>
          </a:xfrm>
          <a:prstGeom prst="rect">
            <a:avLst/>
          </a:prstGeom>
          <a:noFill/>
        </p:spPr>
        <p:txBody>
          <a:bodyPr wrap="square" rtlCol="0">
            <a:spAutoFit/>
          </a:bodyPr>
          <a:lstStyle/>
          <a:p>
            <a:r>
              <a:rPr lang="en-US" altLang="zh-CN" sz="2800" dirty="0" smtClean="0">
                <a:solidFill>
                  <a:srgbClr val="660066"/>
                </a:solidFill>
                <a:latin typeface="Arial Narrow"/>
                <a:ea typeface="华文细黑"/>
                <a:cs typeface="Arial Narrow"/>
              </a:rPr>
              <a:t>(11)</a:t>
            </a:r>
            <a:endParaRPr lang="en-US" sz="2800" dirty="0">
              <a:solidFill>
                <a:srgbClr val="660066"/>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423331" y="3505568"/>
            <a:ext cx="4504267" cy="3378200"/>
          </a:xfrm>
          <a:prstGeom prst="rect">
            <a:avLst/>
          </a:prstGeom>
        </p:spPr>
      </p:pic>
      <p:pic>
        <p:nvPicPr>
          <p:cNvPr id="3" name="Picture 2"/>
          <p:cNvPicPr>
            <a:picLocks noChangeAspect="1"/>
          </p:cNvPicPr>
          <p:nvPr/>
        </p:nvPicPr>
        <p:blipFill>
          <a:blip r:embed="rId4"/>
          <a:stretch>
            <a:fillRect/>
          </a:stretch>
        </p:blipFill>
        <p:spPr>
          <a:xfrm>
            <a:off x="4080933" y="3496732"/>
            <a:ext cx="5080000" cy="2844800"/>
          </a:xfrm>
          <a:prstGeom prst="rect">
            <a:avLst/>
          </a:prstGeom>
        </p:spPr>
      </p:pic>
      <p:sp>
        <p:nvSpPr>
          <p:cNvPr id="4" name="TextBox 3"/>
          <p:cNvSpPr txBox="1"/>
          <p:nvPr/>
        </p:nvSpPr>
        <p:spPr>
          <a:xfrm>
            <a:off x="4030137" y="6214528"/>
            <a:ext cx="4927597" cy="707886"/>
          </a:xfrm>
          <a:prstGeom prst="rect">
            <a:avLst/>
          </a:prstGeom>
          <a:noFill/>
        </p:spPr>
        <p:txBody>
          <a:bodyPr wrap="square" rtlCol="0">
            <a:spAutoFit/>
          </a:bodyPr>
          <a:lstStyle/>
          <a:p>
            <a:r>
              <a:rPr lang="en-US" sz="2000" dirty="0" smtClean="0"/>
              <a:t>Have you ever seen a hearse with a U-Haul?</a:t>
            </a:r>
            <a:r>
              <a:rPr lang="zh-TW" altLang="en-US" sz="2000" dirty="0"/>
              <a:t> </a:t>
            </a:r>
            <a:r>
              <a:rPr lang="zh-TW" altLang="en-US" sz="2000" dirty="0" smtClean="0">
                <a:solidFill>
                  <a:srgbClr val="FF0000"/>
                </a:solidFill>
                <a:latin typeface="华文细黑"/>
                <a:ea typeface="华文细黑"/>
                <a:cs typeface="华文细黑"/>
              </a:rPr>
              <a:t>你有没见过灵车</a:t>
            </a:r>
            <a:r>
              <a:rPr lang="zh-CN" altLang="en-US" sz="2000" dirty="0" smtClean="0">
                <a:solidFill>
                  <a:srgbClr val="FF0000"/>
                </a:solidFill>
                <a:latin typeface="华文细黑"/>
                <a:ea typeface="华文细黑"/>
                <a:cs typeface="华文细黑"/>
              </a:rPr>
              <a:t>有</a:t>
            </a:r>
            <a:r>
              <a:rPr lang="en-US" altLang="zh-TW" sz="2000" dirty="0">
                <a:solidFill>
                  <a:srgbClr val="FF0000"/>
                </a:solidFill>
                <a:latin typeface="华文细黑"/>
                <a:ea typeface="华文细黑"/>
                <a:cs typeface="华文细黑"/>
              </a:rPr>
              <a:t>U-Haul</a:t>
            </a:r>
            <a:r>
              <a:rPr lang="zh-TW" altLang="en-US" sz="2000" dirty="0" smtClean="0">
                <a:solidFill>
                  <a:srgbClr val="FF0000"/>
                </a:solidFill>
                <a:latin typeface="华文细黑"/>
                <a:ea typeface="华文细黑"/>
                <a:cs typeface="华文细黑"/>
              </a:rPr>
              <a:t>？</a:t>
            </a:r>
            <a:endParaRPr lang="en-US" sz="20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628384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20" y="-33866"/>
            <a:ext cx="9131281" cy="3108544"/>
          </a:xfrm>
          <a:prstGeom prst="rect">
            <a:avLst/>
          </a:prstGeom>
        </p:spPr>
        <p:txBody>
          <a:bodyPr wrap="square">
            <a:spAutoFit/>
          </a:bodyPr>
          <a:lstStyle/>
          <a:p>
            <a:r>
              <a:rPr lang="en-US" sz="2800" dirty="0"/>
              <a:t>What does it mean to be </a:t>
            </a:r>
            <a:r>
              <a:rPr lang="en-US" sz="2800" dirty="0">
                <a:solidFill>
                  <a:srgbClr val="0000FF"/>
                </a:solidFill>
              </a:rPr>
              <a:t>“rich toward God”</a:t>
            </a:r>
            <a:r>
              <a:rPr lang="en-US" sz="2800" dirty="0"/>
              <a:t>? It means to acknowledge gratefully that everything we have comes from God, and then make an effort to use what He gives us for the good of others and the glory of God. </a:t>
            </a:r>
            <a:endParaRPr lang="en-US" sz="2800" dirty="0" smtClean="0"/>
          </a:p>
          <a:p>
            <a:r>
              <a:rPr lang="zh-TW" altLang="en-US" sz="2800" dirty="0" smtClean="0">
                <a:solidFill>
                  <a:srgbClr val="0000FF"/>
                </a:solidFill>
                <a:latin typeface="华文细黑"/>
                <a:ea typeface="华文细黑"/>
                <a:cs typeface="华文细黑"/>
              </a:rPr>
              <a:t>“</a:t>
            </a:r>
            <a:r>
              <a:rPr lang="en-US" sz="2800" dirty="0" smtClean="0">
                <a:solidFill>
                  <a:srgbClr val="0000FF"/>
                </a:solidFill>
                <a:latin typeface="华文细黑"/>
                <a:ea typeface="华文细黑"/>
                <a:cs typeface="华文细黑"/>
              </a:rPr>
              <a:t>在神面前富足的</a:t>
            </a:r>
            <a:r>
              <a:rPr lang="zh-TW" altLang="en-US" sz="2800" dirty="0" smtClean="0">
                <a:solidFill>
                  <a:srgbClr val="0000FF"/>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是什么意思？这意味着要感激地承认我们所拥有的一切都来自</a:t>
            </a:r>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，然后努力利用祂所赐给我们的东西来造福别人和荣耀</a:t>
            </a:r>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 </a:t>
            </a:r>
            <a:r>
              <a:rPr lang="en-US" sz="2800" dirty="0" smtClean="0">
                <a:solidFill>
                  <a:srgbClr val="FF0000"/>
                </a:solidFill>
                <a:latin typeface="华文细黑"/>
                <a:ea typeface="华文细黑"/>
                <a:cs typeface="华文细黑"/>
              </a:rPr>
              <a:t>		</a:t>
            </a:r>
            <a:r>
              <a:rPr lang="en-US" sz="2800" dirty="0" smtClean="0"/>
              <a:t>		 </a:t>
            </a:r>
            <a:endParaRPr lang="en-US" sz="2800" dirty="0" smtClean="0">
              <a:solidFill>
                <a:srgbClr val="0000FF"/>
              </a:solidFill>
            </a:endParaRPr>
          </a:p>
        </p:txBody>
      </p:sp>
      <p:sp>
        <p:nvSpPr>
          <p:cNvPr id="11" name="TextBox 10"/>
          <p:cNvSpPr txBox="1"/>
          <p:nvPr/>
        </p:nvSpPr>
        <p:spPr>
          <a:xfrm>
            <a:off x="8525359" y="633478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(12)</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0" y="2590800"/>
            <a:ext cx="4978400" cy="4978400"/>
          </a:xfrm>
          <a:prstGeom prst="rect">
            <a:avLst/>
          </a:prstGeom>
        </p:spPr>
      </p:pic>
      <p:sp>
        <p:nvSpPr>
          <p:cNvPr id="3" name="TextBox 2"/>
          <p:cNvSpPr txBox="1"/>
          <p:nvPr/>
        </p:nvSpPr>
        <p:spPr>
          <a:xfrm>
            <a:off x="4978400" y="2794000"/>
            <a:ext cx="4165600" cy="3416320"/>
          </a:xfrm>
          <a:prstGeom prst="rect">
            <a:avLst/>
          </a:prstGeom>
          <a:noFill/>
        </p:spPr>
        <p:txBody>
          <a:bodyPr wrap="square" rtlCol="0">
            <a:spAutoFit/>
          </a:bodyPr>
          <a:lstStyle/>
          <a:p>
            <a:pPr algn="ctr"/>
            <a:r>
              <a:rPr lang="en-US"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因为</a:t>
            </a:r>
            <a:endParaRPr lang="en-US" altLang="zh-CN" sz="3600" dirty="0" smtClean="0">
              <a:solidFill>
                <a:srgbClr val="0000FF"/>
              </a:solidFill>
              <a:latin typeface="华文细黑"/>
              <a:ea typeface="华文细黑"/>
              <a:cs typeface="华文细黑"/>
            </a:endParaRPr>
          </a:p>
          <a:p>
            <a:pPr algn="ctr"/>
            <a:r>
              <a:rPr lang="zh-CN" altLang="en-US" sz="3600" dirty="0" smtClean="0">
                <a:solidFill>
                  <a:srgbClr val="0000FF"/>
                </a:solidFill>
                <a:latin typeface="华文细黑"/>
                <a:ea typeface="华文细黑"/>
                <a:cs typeface="华文细黑"/>
              </a:rPr>
              <a:t>你</a:t>
            </a:r>
            <a:r>
              <a:rPr lang="zh-CN" altLang="en-US" sz="3600" dirty="0" smtClean="0">
                <a:solidFill>
                  <a:srgbClr val="0000FF"/>
                </a:solidFill>
                <a:latin typeface="华文细黑"/>
                <a:ea typeface="华文细黑"/>
                <a:cs typeface="华文细黑"/>
              </a:rPr>
              <a:t>们</a:t>
            </a:r>
            <a:r>
              <a:rPr lang="zh-CN" altLang="en-US" sz="3600" dirty="0" smtClean="0">
                <a:solidFill>
                  <a:srgbClr val="0000FF"/>
                </a:solidFill>
                <a:latin typeface="华文细黑"/>
                <a:ea typeface="华文细黑"/>
                <a:cs typeface="华文细黑"/>
              </a:rPr>
              <a:t>的财</a:t>
            </a:r>
            <a:r>
              <a:rPr lang="zh-CN" altLang="en-US" sz="3600" dirty="0" smtClean="0">
                <a:solidFill>
                  <a:srgbClr val="0000FF"/>
                </a:solidFill>
                <a:latin typeface="华文细黑"/>
                <a:ea typeface="华文细黑"/>
                <a:cs typeface="华文细黑"/>
              </a:rPr>
              <a:t>宝</a:t>
            </a:r>
            <a:endParaRPr lang="en-US" altLang="zh-CN" sz="3600" dirty="0" smtClean="0">
              <a:solidFill>
                <a:srgbClr val="0000FF"/>
              </a:solidFill>
              <a:latin typeface="华文细黑"/>
              <a:ea typeface="华文细黑"/>
              <a:cs typeface="华文细黑"/>
            </a:endParaRPr>
          </a:p>
          <a:p>
            <a:pPr algn="ctr"/>
            <a:r>
              <a:rPr lang="zh-CN" altLang="en-US" sz="3600" dirty="0" smtClean="0">
                <a:solidFill>
                  <a:srgbClr val="0000FF"/>
                </a:solidFill>
                <a:latin typeface="华文细黑"/>
                <a:ea typeface="华文细黑"/>
                <a:cs typeface="华文细黑"/>
              </a:rPr>
              <a:t>在哪里，</a:t>
            </a:r>
            <a:endParaRPr lang="en-US" altLang="zh-CN" sz="3600" dirty="0" smtClean="0">
              <a:solidFill>
                <a:srgbClr val="0000FF"/>
              </a:solidFill>
              <a:latin typeface="华文细黑"/>
              <a:ea typeface="华文细黑"/>
              <a:cs typeface="华文细黑"/>
            </a:endParaRPr>
          </a:p>
          <a:p>
            <a:pPr algn="ctr"/>
            <a:r>
              <a:rPr lang="zh-CN" altLang="en-US" sz="3600" dirty="0">
                <a:solidFill>
                  <a:srgbClr val="0000FF"/>
                </a:solidFill>
                <a:latin typeface="华文细黑"/>
                <a:ea typeface="华文细黑"/>
                <a:cs typeface="华文细黑"/>
              </a:rPr>
              <a:t>你们的</a:t>
            </a:r>
            <a:r>
              <a:rPr lang="zh-CN" altLang="en-US" sz="3600" dirty="0" smtClean="0">
                <a:solidFill>
                  <a:srgbClr val="0000FF"/>
                </a:solidFill>
                <a:latin typeface="华文细黑"/>
                <a:ea typeface="华文细黑"/>
                <a:cs typeface="华文细黑"/>
              </a:rPr>
              <a:t>心</a:t>
            </a:r>
            <a:endParaRPr lang="en-US" altLang="zh-CN" sz="3600" dirty="0" smtClean="0">
              <a:solidFill>
                <a:srgbClr val="FF0000"/>
              </a:solidFill>
              <a:latin typeface="华文细黑"/>
              <a:ea typeface="华文细黑"/>
              <a:cs typeface="华文细黑"/>
            </a:endParaRPr>
          </a:p>
          <a:p>
            <a:pPr algn="ctr"/>
            <a:r>
              <a:rPr lang="zh-CN" altLang="en-US" sz="3600" dirty="0" smtClean="0">
                <a:solidFill>
                  <a:srgbClr val="0000FF"/>
                </a:solidFill>
                <a:latin typeface="华文细黑"/>
                <a:ea typeface="华文细黑"/>
                <a:cs typeface="华文细黑"/>
              </a:rPr>
              <a:t>也在哪里”</a:t>
            </a:r>
            <a:endParaRPr lang="en-US" altLang="zh-CN" sz="3600" dirty="0" smtClean="0">
              <a:solidFill>
                <a:srgbClr val="0000FF"/>
              </a:solidFill>
              <a:latin typeface="华文细黑"/>
              <a:ea typeface="华文细黑"/>
              <a:cs typeface="华文细黑"/>
            </a:endParaRPr>
          </a:p>
          <a:p>
            <a:pPr algn="ctr"/>
            <a:r>
              <a:rPr lang="en-US" altLang="zh-CN"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路</a:t>
            </a:r>
            <a:r>
              <a:rPr lang="en-US" altLang="zh-CN" sz="3600" dirty="0" smtClean="0">
                <a:solidFill>
                  <a:srgbClr val="0000FF"/>
                </a:solidFill>
                <a:latin typeface="华文细黑"/>
                <a:ea typeface="华文细黑"/>
                <a:cs typeface="华文细黑"/>
              </a:rPr>
              <a:t>12:34)</a:t>
            </a:r>
            <a:r>
              <a:rPr lang="zh-CN" altLang="en-US" sz="3600" dirty="0" smtClean="0">
                <a:solidFill>
                  <a:srgbClr val="0000FF"/>
                </a:solidFill>
                <a:latin typeface="华文细黑"/>
                <a:ea typeface="华文细黑"/>
                <a:cs typeface="华文细黑"/>
              </a:rPr>
              <a:t>。</a:t>
            </a:r>
            <a:endParaRPr lang="en-US" sz="36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136289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24" y="3793067"/>
            <a:ext cx="9131281" cy="1815882"/>
          </a:xfrm>
          <a:prstGeom prst="rect">
            <a:avLst/>
          </a:prstGeom>
        </p:spPr>
        <p:txBody>
          <a:bodyPr wrap="square">
            <a:spAutoFit/>
          </a:bodyPr>
          <a:lstStyle/>
          <a:p>
            <a:r>
              <a:rPr lang="en-US" sz="2800" dirty="0" smtClean="0"/>
              <a:t>A </a:t>
            </a:r>
            <a:r>
              <a:rPr lang="en-US" sz="2800" dirty="0"/>
              <a:t>person who stores up things for himself but isn’t rich toward God or generous toward those in need. A greedy person is one who saves carefully but gives sparingly. He was rich in this world but poor toward God</a:t>
            </a:r>
            <a:r>
              <a:rPr lang="en-US" sz="2800" dirty="0" smtClean="0"/>
              <a:t>.</a:t>
            </a:r>
            <a:endParaRPr lang="en-US" sz="2800" dirty="0" smtClean="0"/>
          </a:p>
        </p:txBody>
      </p:sp>
      <p:sp>
        <p:nvSpPr>
          <p:cNvPr id="5" name="TextBox 4"/>
          <p:cNvSpPr txBox="1"/>
          <p:nvPr/>
        </p:nvSpPr>
        <p:spPr>
          <a:xfrm>
            <a:off x="8525359" y="633478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(13)</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42908" y="0"/>
            <a:ext cx="9144000" cy="3810000"/>
          </a:xfrm>
          <a:prstGeom prst="rect">
            <a:avLst/>
          </a:prstGeom>
        </p:spPr>
      </p:pic>
    </p:spTree>
    <p:extLst>
      <p:ext uri="{BB962C8B-B14F-4D97-AF65-F5344CB8AC3E}">
        <p14:creationId xmlns:p14="http://schemas.microsoft.com/office/powerpoint/2010/main" val="17769875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19" y="-50799"/>
            <a:ext cx="9148214" cy="2677656"/>
          </a:xfrm>
          <a:prstGeom prst="rect">
            <a:avLst/>
          </a:prstGeom>
        </p:spPr>
        <p:txBody>
          <a:bodyPr wrap="square">
            <a:spAutoFit/>
          </a:bodyPr>
          <a:lstStyle/>
          <a:p>
            <a:r>
              <a:rPr lang="en-US" sz="2800" dirty="0"/>
              <a:t>(</a:t>
            </a:r>
            <a:r>
              <a:rPr lang="en-US" sz="2800" b="1" dirty="0"/>
              <a:t>5</a:t>
            </a:r>
            <a:r>
              <a:rPr lang="en-US" sz="2800" b="1" dirty="0" smtClean="0"/>
              <a:t>)Cure </a:t>
            </a:r>
            <a:r>
              <a:rPr lang="en-US" sz="2800" b="1" dirty="0"/>
              <a:t>for </a:t>
            </a:r>
            <a:r>
              <a:rPr lang="en-US" sz="2800" b="1" dirty="0" err="1"/>
              <a:t>greed</a:t>
            </a:r>
            <a:r>
              <a:rPr lang="en-US" sz="2800" b="1" dirty="0" err="1" smtClean="0"/>
              <a:t>.</a:t>
            </a:r>
            <a:r>
              <a:rPr lang="en-US" sz="2800" dirty="0" err="1" smtClean="0">
                <a:solidFill>
                  <a:srgbClr val="0000FF"/>
                </a:solidFill>
              </a:rPr>
              <a:t>“</a:t>
            </a:r>
            <a:r>
              <a:rPr lang="en-US" sz="2800" dirty="0" err="1">
                <a:solidFill>
                  <a:srgbClr val="0000FF"/>
                </a:solidFill>
              </a:rPr>
              <a:t>No</a:t>
            </a:r>
            <a:r>
              <a:rPr lang="en-US" sz="2800" dirty="0">
                <a:solidFill>
                  <a:srgbClr val="0000FF"/>
                </a:solidFill>
              </a:rPr>
              <a:t> one can serve two </a:t>
            </a:r>
            <a:r>
              <a:rPr lang="en-US" sz="2800" dirty="0" smtClean="0">
                <a:solidFill>
                  <a:srgbClr val="0000FF"/>
                </a:solidFill>
              </a:rPr>
              <a:t>masters. Either </a:t>
            </a:r>
            <a:r>
              <a:rPr lang="en-US" sz="2800" dirty="0">
                <a:solidFill>
                  <a:srgbClr val="0000FF"/>
                </a:solidFill>
              </a:rPr>
              <a:t>you will hate the one and love the other</a:t>
            </a:r>
            <a:r>
              <a:rPr lang="en-US" sz="2800" dirty="0" smtClean="0">
                <a:solidFill>
                  <a:srgbClr val="0000FF"/>
                </a:solidFill>
              </a:rPr>
              <a:t>, or </a:t>
            </a:r>
            <a:r>
              <a:rPr lang="en-US" sz="2800" dirty="0">
                <a:solidFill>
                  <a:srgbClr val="0000FF"/>
                </a:solidFill>
              </a:rPr>
              <a:t>you will be devoted to the one and despise the </a:t>
            </a:r>
            <a:r>
              <a:rPr lang="en-US" sz="2800" dirty="0" err="1" smtClean="0">
                <a:solidFill>
                  <a:srgbClr val="0000FF"/>
                </a:solidFill>
              </a:rPr>
              <a:t>other.You</a:t>
            </a:r>
            <a:r>
              <a:rPr lang="en-US" sz="2800" dirty="0" smtClean="0">
                <a:solidFill>
                  <a:srgbClr val="0000FF"/>
                </a:solidFill>
              </a:rPr>
              <a:t> </a:t>
            </a:r>
            <a:r>
              <a:rPr lang="en-US" sz="2800" dirty="0">
                <a:solidFill>
                  <a:srgbClr val="0000FF"/>
                </a:solidFill>
              </a:rPr>
              <a:t>cannot serve both God and money”(Mt.6:24</a:t>
            </a:r>
            <a:r>
              <a:rPr lang="en-US" sz="2800" dirty="0" smtClean="0">
                <a:solidFill>
                  <a:srgbClr val="0000FF"/>
                </a:solidFill>
              </a:rPr>
              <a:t>).</a:t>
            </a:r>
            <a:r>
              <a:rPr lang="en-US" sz="2800" dirty="0" smtClean="0"/>
              <a:t>The cure is a choice to serve </a:t>
            </a:r>
            <a:r>
              <a:rPr lang="en-US" sz="2800" dirty="0" err="1" smtClean="0"/>
              <a:t>God,which</a:t>
            </a:r>
            <a:r>
              <a:rPr lang="en-US" sz="2800" dirty="0" smtClean="0"/>
              <a:t> is followed by a truth. </a:t>
            </a:r>
            <a:r>
              <a:rPr lang="en-US" sz="2800" dirty="0" smtClean="0">
                <a:solidFill>
                  <a:srgbClr val="0000FF"/>
                </a:solidFill>
              </a:rPr>
              <a:t>“</a:t>
            </a:r>
            <a:r>
              <a:rPr lang="en-US" sz="2800" dirty="0">
                <a:solidFill>
                  <a:srgbClr val="0000FF"/>
                </a:solidFill>
              </a:rPr>
              <a:t>It is more blessed to give than to receive”(Ac.20:35).</a:t>
            </a:r>
            <a:r>
              <a:rPr lang="en-US" sz="2800" dirty="0"/>
              <a:t> </a:t>
            </a:r>
            <a:endParaRPr lang="en-US" sz="2800" dirty="0" smtClean="0"/>
          </a:p>
        </p:txBody>
      </p:sp>
      <p:sp>
        <p:nvSpPr>
          <p:cNvPr id="6" name="Rectangle 5"/>
          <p:cNvSpPr/>
          <p:nvPr/>
        </p:nvSpPr>
        <p:spPr>
          <a:xfrm>
            <a:off x="12719" y="4797440"/>
            <a:ext cx="5113868" cy="1384995"/>
          </a:xfrm>
          <a:prstGeom prst="rect">
            <a:avLst/>
          </a:prstGeom>
          <a:solidFill>
            <a:srgbClr val="FFCF33"/>
          </a:solidFill>
        </p:spPr>
        <p:txBody>
          <a:bodyPr wrap="square">
            <a:spAutoFit/>
          </a:bodyPr>
          <a:lstStyle/>
          <a:p>
            <a:r>
              <a:rPr lang="en-US" sz="2800" b="1" dirty="0"/>
              <a:t>(6)Key application is the habit of </a:t>
            </a:r>
            <a:r>
              <a:rPr lang="en-US" sz="2800" b="1" dirty="0" smtClean="0"/>
              <a:t>generosity. </a:t>
            </a:r>
          </a:p>
          <a:p>
            <a:r>
              <a:rPr lang="en-US" altLang="zh-TW" sz="2800" b="1" dirty="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6)</a:t>
            </a:r>
            <a:r>
              <a:rPr lang="zh-TW" altLang="en-US" sz="2800" b="1" dirty="0" smtClean="0">
                <a:solidFill>
                  <a:srgbClr val="FF0000"/>
                </a:solidFill>
                <a:latin typeface="华文细黑"/>
                <a:ea typeface="华文细黑"/>
                <a:cs typeface="华文细黑"/>
              </a:rPr>
              <a:t>关键应</a:t>
            </a:r>
            <a:r>
              <a:rPr lang="zh-TW" altLang="en-US" sz="2800" b="1" dirty="0">
                <a:solidFill>
                  <a:srgbClr val="FF0000"/>
                </a:solidFill>
                <a:latin typeface="华文细黑"/>
                <a:ea typeface="华文细黑"/>
                <a:cs typeface="华文细黑"/>
              </a:rPr>
              <a:t>用是</a:t>
            </a:r>
            <a:r>
              <a:rPr lang="zh-TW" altLang="en-US" sz="2800" b="1" dirty="0" smtClean="0">
                <a:solidFill>
                  <a:srgbClr val="FF0000"/>
                </a:solidFill>
                <a:latin typeface="华文细黑"/>
                <a:ea typeface="华文细黑"/>
                <a:cs typeface="华文细黑"/>
              </a:rPr>
              <a:t>慷慨的习惯。</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5113867" y="3522133"/>
            <a:ext cx="4047066" cy="3335866"/>
          </a:xfrm>
          <a:prstGeom prst="rect">
            <a:avLst/>
          </a:prstGeom>
        </p:spPr>
      </p:pic>
      <p:sp>
        <p:nvSpPr>
          <p:cNvPr id="8" name="TextBox 7"/>
          <p:cNvSpPr txBox="1"/>
          <p:nvPr/>
        </p:nvSpPr>
        <p:spPr>
          <a:xfrm>
            <a:off x="8525359" y="6353427"/>
            <a:ext cx="1101818" cy="523220"/>
          </a:xfrm>
          <a:prstGeom prst="rect">
            <a:avLst/>
          </a:prstGeom>
          <a:noFill/>
        </p:spPr>
        <p:txBody>
          <a:bodyPr wrap="square" rtlCol="0">
            <a:spAutoFit/>
          </a:bodyPr>
          <a:lstStyle/>
          <a:p>
            <a:r>
              <a:rPr lang="en-US" altLang="zh-CN" sz="2800" dirty="0" smtClean="0">
                <a:solidFill>
                  <a:srgbClr val="FFFF00"/>
                </a:solidFill>
                <a:latin typeface="Arial Narrow"/>
                <a:ea typeface="华文细黑"/>
                <a:cs typeface="Arial Narrow"/>
              </a:rPr>
              <a:t>(14)</a:t>
            </a:r>
            <a:endParaRPr lang="en-US" sz="2800" dirty="0">
              <a:solidFill>
                <a:srgbClr val="FFFF00"/>
              </a:solidFill>
              <a:latin typeface="Arial Narrow"/>
              <a:ea typeface="华文细黑"/>
              <a:cs typeface="Arial Narrow"/>
            </a:endParaRPr>
          </a:p>
        </p:txBody>
      </p:sp>
      <p:sp>
        <p:nvSpPr>
          <p:cNvPr id="7" name="Rectangle 6"/>
          <p:cNvSpPr/>
          <p:nvPr/>
        </p:nvSpPr>
        <p:spPr>
          <a:xfrm>
            <a:off x="-38081" y="2525259"/>
            <a:ext cx="9148214" cy="2246769"/>
          </a:xfrm>
          <a:prstGeom prst="rect">
            <a:avLst/>
          </a:prstGeom>
        </p:spPr>
        <p:txBody>
          <a:bodyPr wrap="square">
            <a:spAutoFit/>
          </a:bodyPr>
          <a:lstStyle/>
          <a:p>
            <a:r>
              <a:rPr lang="en-US" altLang="zh-TW" sz="2800" dirty="0">
                <a:solidFill>
                  <a:srgbClr val="FF0000"/>
                </a:solidFill>
                <a:latin typeface="华文细黑"/>
                <a:ea typeface="华文细黑"/>
                <a:cs typeface="华文细黑"/>
              </a:rPr>
              <a:t>(5)</a:t>
            </a:r>
            <a:r>
              <a:rPr lang="zh-TW" altLang="en-US" sz="2800" dirty="0">
                <a:solidFill>
                  <a:srgbClr val="FF0000"/>
                </a:solidFill>
                <a:latin typeface="华文细黑"/>
                <a:ea typeface="华文细黑"/>
                <a:cs typeface="华文细黑"/>
              </a:rPr>
              <a:t>贪婪的补救措施</a:t>
            </a:r>
            <a:r>
              <a:rPr lang="zh-TW" altLang="en-US" sz="2800" dirty="0" smtClean="0">
                <a:solidFill>
                  <a:srgbClr val="FF0000"/>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一个人不能事奉两个主．不是恶这个爱那个、就是重这个轻那个．你们不能又事</a:t>
            </a:r>
            <a:r>
              <a:rPr lang="en-US" sz="2800" dirty="0" smtClean="0">
                <a:solidFill>
                  <a:srgbClr val="0000FF"/>
                </a:solidFill>
                <a:latin typeface="华文细黑"/>
                <a:ea typeface="华文细黑"/>
                <a:cs typeface="华文细黑"/>
              </a:rPr>
              <a:t>奉神</a:t>
            </a:r>
            <a:r>
              <a:rPr lang="en-US" sz="2800" dirty="0">
                <a:solidFill>
                  <a:srgbClr val="0000FF"/>
                </a:solidFill>
                <a:latin typeface="华文细黑"/>
                <a:ea typeface="华文细黑"/>
                <a:cs typeface="华文细黑"/>
              </a:rPr>
              <a:t>、又事奉玛</a:t>
            </a:r>
            <a:r>
              <a:rPr lang="en-US" sz="2800" dirty="0" smtClean="0">
                <a:solidFill>
                  <a:srgbClr val="0000FF"/>
                </a:solidFill>
                <a:latin typeface="华文细黑"/>
                <a:ea typeface="华文细黑"/>
                <a:cs typeface="华文细黑"/>
              </a:rPr>
              <a:t>门</a:t>
            </a: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太</a:t>
            </a:r>
            <a:r>
              <a:rPr lang="en-US" altLang="zh-CN" sz="2800" dirty="0" smtClean="0">
                <a:solidFill>
                  <a:srgbClr val="0000FF"/>
                </a:solidFill>
                <a:latin typeface="华文细黑"/>
                <a:ea typeface="华文细黑"/>
                <a:cs typeface="华文细黑"/>
              </a:rPr>
              <a:t>6:24</a:t>
            </a: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a:t>
            </a:r>
            <a:r>
              <a:rPr lang="en-US" sz="2800" dirty="0" smtClean="0">
                <a:solidFill>
                  <a:srgbClr val="FF0000"/>
                </a:solidFill>
                <a:latin typeface="华文细黑"/>
                <a:ea typeface="华文细黑"/>
                <a:cs typeface="华文细黑"/>
              </a:rPr>
              <a:t>治愈是</a:t>
            </a:r>
            <a:r>
              <a:rPr lang="zh-CN" altLang="en-US" sz="2800" dirty="0" smtClean="0">
                <a:solidFill>
                  <a:srgbClr val="FF0000"/>
                </a:solidFill>
                <a:latin typeface="华文细黑"/>
                <a:ea typeface="华文细黑"/>
                <a:cs typeface="华文细黑"/>
              </a:rPr>
              <a:t>事</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奉神</a:t>
            </a:r>
            <a:r>
              <a:rPr lang="en-US" sz="2800" dirty="0" smtClean="0">
                <a:solidFill>
                  <a:srgbClr val="FF0000"/>
                </a:solidFill>
                <a:latin typeface="华文细黑"/>
                <a:ea typeface="华文细黑"/>
                <a:cs typeface="华文细黑"/>
              </a:rPr>
              <a:t>的</a:t>
            </a:r>
            <a:r>
              <a:rPr lang="en-US" sz="2800" dirty="0">
                <a:solidFill>
                  <a:srgbClr val="FF0000"/>
                </a:solidFill>
                <a:latin typeface="华文细黑"/>
                <a:ea typeface="华文细黑"/>
                <a:cs typeface="华文细黑"/>
              </a:rPr>
              <a:t>选择，</a:t>
            </a:r>
            <a:r>
              <a:rPr lang="en-US" sz="2800" dirty="0" smtClean="0">
                <a:solidFill>
                  <a:srgbClr val="FF0000"/>
                </a:solidFill>
                <a:latin typeface="华文细黑"/>
                <a:ea typeface="华文细黑"/>
                <a:cs typeface="华文细黑"/>
              </a:rPr>
              <a:t>然后</a:t>
            </a:r>
            <a:r>
              <a:rPr lang="zh-CN" altLang="en-US" sz="2800" dirty="0" smtClean="0">
                <a:solidFill>
                  <a:srgbClr val="FF0000"/>
                </a:solidFill>
                <a:latin typeface="华文细黑"/>
                <a:ea typeface="华文细黑"/>
                <a:cs typeface="华文细黑"/>
              </a:rPr>
              <a:t>有一个</a:t>
            </a:r>
            <a:r>
              <a:rPr lang="en-US" sz="2800" dirty="0" smtClean="0">
                <a:solidFill>
                  <a:srgbClr val="FF0000"/>
                </a:solidFill>
                <a:latin typeface="华文细黑"/>
                <a:ea typeface="华文细黑"/>
                <a:cs typeface="华文细黑"/>
              </a:rPr>
              <a:t>真理。</a:t>
            </a:r>
          </a:p>
          <a:p>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施比受更为有福</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CN" altLang="en-US" sz="2800" dirty="0">
                <a:solidFill>
                  <a:srgbClr val="0000FF"/>
                </a:solidFill>
                <a:latin typeface="华文细黑"/>
                <a:ea typeface="华文细黑"/>
                <a:cs typeface="华文细黑"/>
              </a:rPr>
              <a:t>徒</a:t>
            </a:r>
            <a:r>
              <a:rPr lang="en-US" altLang="zh-TW" sz="2800" dirty="0">
                <a:solidFill>
                  <a:srgbClr val="0000FF"/>
                </a:solidFill>
                <a:latin typeface="华文细黑"/>
                <a:ea typeface="华文细黑"/>
                <a:cs typeface="华文细黑"/>
              </a:rPr>
              <a:t>20:35)</a:t>
            </a:r>
            <a:r>
              <a:rPr lang="zh-TW"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944820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25359" y="633478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(15)</a:t>
            </a:r>
            <a:endParaRPr lang="en-US" sz="2800" dirty="0">
              <a:solidFill>
                <a:srgbClr val="008000"/>
              </a:solidFill>
              <a:latin typeface="Arial Narrow"/>
              <a:ea typeface="华文细黑"/>
              <a:cs typeface="Arial Narrow"/>
            </a:endParaRPr>
          </a:p>
        </p:txBody>
      </p:sp>
      <p:sp>
        <p:nvSpPr>
          <p:cNvPr id="8" name="Rectangle 7"/>
          <p:cNvSpPr/>
          <p:nvPr/>
        </p:nvSpPr>
        <p:spPr>
          <a:xfrm>
            <a:off x="0" y="7557"/>
            <a:ext cx="9144000" cy="2677656"/>
          </a:xfrm>
          <a:prstGeom prst="rect">
            <a:avLst/>
          </a:prstGeom>
        </p:spPr>
        <p:txBody>
          <a:bodyPr wrap="square">
            <a:spAutoFit/>
          </a:bodyPr>
          <a:lstStyle/>
          <a:p>
            <a:r>
              <a:rPr lang="en-US" sz="2800" b="1" dirty="0"/>
              <a:t>Conclusion:</a:t>
            </a:r>
            <a:r>
              <a:rPr lang="en-US" sz="2800" dirty="0"/>
              <a:t> </a:t>
            </a:r>
            <a:r>
              <a:rPr lang="en-US" sz="2800" dirty="0" smtClean="0"/>
              <a:t>Giving </a:t>
            </a:r>
            <a:r>
              <a:rPr lang="en-US" sz="2800" dirty="0"/>
              <a:t>is the way God chooses to change our hearts. As your heart changes, your attitude and feelings will follow. God loves a cheerful giver. Give until you get </a:t>
            </a:r>
            <a:r>
              <a:rPr lang="en-US" sz="2800" dirty="0" smtClean="0"/>
              <a:t>cheerful.</a:t>
            </a:r>
          </a:p>
          <a:p>
            <a:r>
              <a:rPr lang="zh-TW" altLang="en-US" sz="2800" dirty="0">
                <a:solidFill>
                  <a:srgbClr val="FF0000"/>
                </a:solidFill>
                <a:latin typeface="华文细黑"/>
                <a:ea typeface="华文细黑"/>
                <a:cs typeface="华文细黑"/>
              </a:rPr>
              <a:t>结论</a:t>
            </a:r>
            <a:r>
              <a:rPr lang="zh-TW" altLang="en-US" sz="2800" dirty="0" smtClean="0">
                <a:solidFill>
                  <a:srgbClr val="FF0000"/>
                </a:solidFill>
                <a:latin typeface="华文细黑"/>
                <a:ea typeface="华文细黑"/>
                <a:cs typeface="华文细黑"/>
              </a:rPr>
              <a:t>：给予</a:t>
            </a:r>
            <a:r>
              <a:rPr lang="zh-CN" altLang="en-US" sz="2800" dirty="0" smtClean="0">
                <a:solidFill>
                  <a:srgbClr val="FF0000"/>
                </a:solidFill>
                <a:latin typeface="华文细黑"/>
                <a:ea typeface="华文细黑"/>
                <a:cs typeface="华文细黑"/>
              </a:rPr>
              <a:t>是</a:t>
            </a:r>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选择改变我们心灵</a:t>
            </a:r>
            <a:r>
              <a:rPr lang="zh-TW" altLang="en-US" sz="2800" dirty="0">
                <a:solidFill>
                  <a:srgbClr val="FF0000"/>
                </a:solidFill>
                <a:latin typeface="华文细黑"/>
                <a:ea typeface="华文细黑"/>
                <a:cs typeface="华文细黑"/>
              </a:rPr>
              <a:t>的方式。 随着你</a:t>
            </a:r>
            <a:r>
              <a:rPr lang="zh-TW" altLang="en-US" sz="2800" dirty="0" smtClean="0">
                <a:solidFill>
                  <a:srgbClr val="FF0000"/>
                </a:solidFill>
                <a:latin typeface="华文细黑"/>
                <a:ea typeface="华文细黑"/>
                <a:cs typeface="华文细黑"/>
              </a:rPr>
              <a:t>的心改变，你</a:t>
            </a:r>
            <a:r>
              <a:rPr lang="zh-TW" altLang="en-US" sz="2800" dirty="0">
                <a:solidFill>
                  <a:srgbClr val="FF0000"/>
                </a:solidFill>
                <a:latin typeface="华文细黑"/>
                <a:ea typeface="华文细黑"/>
                <a:cs typeface="华文细黑"/>
              </a:rPr>
              <a:t>的态度和感受将随之而来</a:t>
            </a:r>
            <a:r>
              <a:rPr lang="zh-TW" altLang="en-US" sz="2800" dirty="0" smtClean="0">
                <a:solidFill>
                  <a:srgbClr val="FF0000"/>
                </a:solidFill>
                <a:latin typeface="华文细黑"/>
                <a:ea typeface="华文细黑"/>
                <a:cs typeface="华文细黑"/>
              </a:rPr>
              <a:t>。</a:t>
            </a:r>
            <a:r>
              <a:rPr lang="en-US" sz="2800" dirty="0">
                <a:solidFill>
                  <a:srgbClr val="FF0000"/>
                </a:solidFill>
              </a:rPr>
              <a:t>神喜欢给得乐意的人。给予，直到你有</a:t>
            </a:r>
            <a:r>
              <a:rPr lang="en-US" sz="2800" dirty="0" smtClean="0">
                <a:solidFill>
                  <a:srgbClr val="FF0000"/>
                </a:solidFill>
              </a:rPr>
              <a:t>喜悦</a:t>
            </a:r>
            <a:r>
              <a:rPr lang="zh-TW" alt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pic>
        <p:nvPicPr>
          <p:cNvPr id="4" name="Picture 3" descr="Screen Shot 2019-02-17 at 12.1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5213"/>
            <a:ext cx="5740400" cy="3238500"/>
          </a:xfrm>
          <a:prstGeom prst="rect">
            <a:avLst/>
          </a:prstGeom>
        </p:spPr>
      </p:pic>
      <p:sp>
        <p:nvSpPr>
          <p:cNvPr id="5" name="TextBox 4"/>
          <p:cNvSpPr txBox="1"/>
          <p:nvPr/>
        </p:nvSpPr>
        <p:spPr>
          <a:xfrm>
            <a:off x="5740400" y="3028259"/>
            <a:ext cx="3403600" cy="2246769"/>
          </a:xfrm>
          <a:prstGeom prst="rect">
            <a:avLst/>
          </a:prstGeom>
          <a:noFill/>
        </p:spPr>
        <p:txBody>
          <a:bodyPr wrap="square" rtlCol="0">
            <a:spAutoFit/>
          </a:bodyPr>
          <a:lstStyle/>
          <a:p>
            <a:r>
              <a:rPr lang="zh-TW" altLang="en-US" sz="2800" dirty="0">
                <a:solidFill>
                  <a:srgbClr val="FF0000"/>
                </a:solidFill>
                <a:latin typeface="华文细黑"/>
                <a:ea typeface="华文细黑"/>
                <a:cs typeface="华文细黑"/>
              </a:rPr>
              <a:t>慷慨是给予的习惯而不期待任何回报。 它可能涉及提供时间，资产或人才来帮助有需要的人。</a:t>
            </a:r>
            <a:endParaRPr lang="en-US" sz="28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3190722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25359" y="633478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(16)</a:t>
            </a:r>
            <a:endParaRPr lang="en-US" sz="2800" dirty="0">
              <a:solidFill>
                <a:srgbClr val="008000"/>
              </a:solidFill>
              <a:latin typeface="Arial Narrow"/>
              <a:ea typeface="华文细黑"/>
              <a:cs typeface="Arial Narrow"/>
            </a:endParaRPr>
          </a:p>
        </p:txBody>
      </p:sp>
      <p:sp>
        <p:nvSpPr>
          <p:cNvPr id="13" name="TextBox 12"/>
          <p:cNvSpPr txBox="1"/>
          <p:nvPr/>
        </p:nvSpPr>
        <p:spPr>
          <a:xfrm>
            <a:off x="4605867" y="5362142"/>
            <a:ext cx="4538133" cy="1292662"/>
          </a:xfrm>
          <a:prstGeom prst="rect">
            <a:avLst/>
          </a:prstGeom>
          <a:noFill/>
        </p:spPr>
        <p:txBody>
          <a:bodyPr wrap="square" rtlCol="0">
            <a:spAutoFit/>
          </a:bodyPr>
          <a:lstStyle/>
          <a:p>
            <a:pPr algn="ctr"/>
            <a:r>
              <a:rPr lang="zh-TW" altLang="en-US" sz="2600" dirty="0">
                <a:solidFill>
                  <a:srgbClr val="FF0000"/>
                </a:solidFill>
                <a:latin typeface="华文细黑"/>
                <a:ea typeface="华文细黑"/>
                <a:cs typeface="华文细黑"/>
              </a:rPr>
              <a:t>让我们用我们的奉献来尊敬主</a:t>
            </a:r>
            <a:r>
              <a:rPr lang="zh-TW" altLang="en-US" sz="2600" dirty="0" smtClean="0">
                <a:solidFill>
                  <a:srgbClr val="FF0000"/>
                </a:solidFill>
                <a:latin typeface="华文细黑"/>
                <a:ea typeface="华文细黑"/>
                <a:cs typeface="华文细黑"/>
              </a:rPr>
              <a:t>。</a:t>
            </a:r>
            <a:endParaRPr lang="en-US" altLang="zh-TW" sz="2600" dirty="0" smtClean="0">
              <a:solidFill>
                <a:srgbClr val="FF0000"/>
              </a:solidFill>
              <a:latin typeface="华文细黑"/>
              <a:ea typeface="华文细黑"/>
              <a:cs typeface="华文细黑"/>
            </a:endParaRPr>
          </a:p>
          <a:p>
            <a:pPr algn="ctr"/>
            <a:r>
              <a:rPr lang="en-US" sz="2600" dirty="0" smtClean="0">
                <a:solidFill>
                  <a:srgbClr val="0000FF"/>
                </a:solidFill>
                <a:latin typeface="华文细黑"/>
                <a:ea typeface="华文细黑"/>
                <a:cs typeface="华文细黑"/>
              </a:rPr>
              <a:t>“少</a:t>
            </a:r>
            <a:r>
              <a:rPr lang="en-US" sz="2600" dirty="0">
                <a:solidFill>
                  <a:srgbClr val="0000FF"/>
                </a:solidFill>
                <a:latin typeface="华文细黑"/>
                <a:ea typeface="华文细黑"/>
                <a:cs typeface="华文细黑"/>
              </a:rPr>
              <a:t>种的少收、多种的</a:t>
            </a:r>
            <a:r>
              <a:rPr lang="en-US" sz="2600" dirty="0" smtClean="0">
                <a:solidFill>
                  <a:srgbClr val="0000FF"/>
                </a:solidFill>
                <a:latin typeface="华文细黑"/>
                <a:ea typeface="华文细黑"/>
                <a:cs typeface="华文细黑"/>
              </a:rPr>
              <a:t>多收</a:t>
            </a:r>
            <a:r>
              <a:rPr lang="en-US" sz="2600" dirty="0" smtClean="0">
                <a:solidFill>
                  <a:srgbClr val="0000FF"/>
                </a:solidFill>
                <a:latin typeface="华文细黑"/>
                <a:ea typeface="华文细黑"/>
                <a:cs typeface="华文细黑"/>
              </a:rPr>
              <a:t>．这</a:t>
            </a:r>
            <a:r>
              <a:rPr lang="en-US" sz="2600" dirty="0" smtClean="0">
                <a:solidFill>
                  <a:srgbClr val="0000FF"/>
                </a:solidFill>
                <a:latin typeface="华文细黑"/>
                <a:ea typeface="华文细黑"/>
                <a:cs typeface="华文细黑"/>
              </a:rPr>
              <a:t>话是真的</a:t>
            </a:r>
            <a:r>
              <a:rPr lang="en-US" sz="2600" dirty="0" smtClean="0">
                <a:solidFill>
                  <a:srgbClr val="0000FF"/>
                </a:solidFill>
                <a:latin typeface="华文细黑"/>
                <a:ea typeface="华文细黑"/>
                <a:cs typeface="华文细黑"/>
              </a:rPr>
              <a:t>”(</a:t>
            </a:r>
            <a:r>
              <a:rPr lang="zh-CN" altLang="en-US" sz="2600" dirty="0" smtClean="0">
                <a:solidFill>
                  <a:srgbClr val="0000FF"/>
                </a:solidFill>
                <a:latin typeface="华文细黑"/>
                <a:ea typeface="华文细黑"/>
                <a:cs typeface="华文细黑"/>
              </a:rPr>
              <a:t>林后</a:t>
            </a:r>
            <a:r>
              <a:rPr lang="en-US" altLang="zh-CN" sz="2600" dirty="0" smtClean="0">
                <a:solidFill>
                  <a:srgbClr val="0000FF"/>
                </a:solidFill>
                <a:latin typeface="华文细黑"/>
                <a:ea typeface="华文细黑"/>
                <a:cs typeface="华文细黑"/>
              </a:rPr>
              <a:t>9:6</a:t>
            </a:r>
            <a:r>
              <a:rPr lang="en-US" sz="2600" dirty="0" smtClean="0">
                <a:solidFill>
                  <a:srgbClr val="0000FF"/>
                </a:solidFill>
                <a:latin typeface="华文细黑"/>
                <a:ea typeface="华文细黑"/>
                <a:cs typeface="华文细黑"/>
              </a:rPr>
              <a:t>)</a:t>
            </a:r>
            <a:r>
              <a:rPr lang="zh-CN" altLang="en-US" sz="2600" dirty="0" smtClean="0">
                <a:solidFill>
                  <a:srgbClr val="0000FF"/>
                </a:solidFill>
                <a:latin typeface="华文细黑"/>
                <a:ea typeface="华文细黑"/>
                <a:cs typeface="华文细黑"/>
              </a:rPr>
              <a:t>。</a:t>
            </a:r>
            <a:endParaRPr lang="en-US" sz="26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0"/>
            <a:ext cx="9144000" cy="5143500"/>
          </a:xfrm>
          <a:prstGeom prst="rect">
            <a:avLst/>
          </a:prstGeom>
        </p:spPr>
      </p:pic>
      <p:pic>
        <p:nvPicPr>
          <p:cNvPr id="8" name="Picture 7"/>
          <p:cNvPicPr>
            <a:picLocks noChangeAspect="1"/>
          </p:cNvPicPr>
          <p:nvPr/>
        </p:nvPicPr>
        <p:blipFill>
          <a:blip r:embed="rId4"/>
          <a:stretch>
            <a:fillRect/>
          </a:stretch>
        </p:blipFill>
        <p:spPr>
          <a:xfrm>
            <a:off x="-16933" y="5134003"/>
            <a:ext cx="4538133" cy="2767155"/>
          </a:xfrm>
          <a:prstGeom prst="rect">
            <a:avLst/>
          </a:prstGeom>
        </p:spPr>
      </p:pic>
      <p:sp>
        <p:nvSpPr>
          <p:cNvPr id="9" name="TextBox 8"/>
          <p:cNvSpPr txBox="1"/>
          <p:nvPr/>
        </p:nvSpPr>
        <p:spPr>
          <a:xfrm>
            <a:off x="0" y="3850838"/>
            <a:ext cx="4538133" cy="1323439"/>
          </a:xfrm>
          <a:prstGeom prst="rect">
            <a:avLst/>
          </a:prstGeom>
          <a:noFill/>
        </p:spPr>
        <p:txBody>
          <a:bodyPr wrap="square" rtlCol="0">
            <a:spAutoFit/>
          </a:bodyPr>
          <a:lstStyle/>
          <a:p>
            <a:pPr algn="ctr">
              <a:defRPr/>
            </a:pPr>
            <a:r>
              <a:rPr lang="en-US" sz="2000" dirty="0" smtClean="0">
                <a:solidFill>
                  <a:schemeClr val="bg1"/>
                </a:solidFill>
              </a:rPr>
              <a:t>“</a:t>
            </a:r>
            <a:r>
              <a:rPr lang="en-US" sz="2000" dirty="0">
                <a:solidFill>
                  <a:schemeClr val="bg1"/>
                </a:solidFill>
              </a:rPr>
              <a:t>We are put on this earth to give</a:t>
            </a:r>
            <a:r>
              <a:rPr lang="en-US" sz="2000" dirty="0" smtClean="0">
                <a:solidFill>
                  <a:schemeClr val="bg1"/>
                </a:solidFill>
              </a:rPr>
              <a:t>,</a:t>
            </a:r>
          </a:p>
          <a:p>
            <a:pPr algn="ctr">
              <a:defRPr/>
            </a:pPr>
            <a:r>
              <a:rPr lang="en-US" sz="2000" dirty="0" smtClean="0">
                <a:solidFill>
                  <a:schemeClr val="bg1"/>
                </a:solidFill>
              </a:rPr>
              <a:t> </a:t>
            </a:r>
            <a:r>
              <a:rPr lang="en-US" sz="2000" dirty="0">
                <a:solidFill>
                  <a:schemeClr val="bg1"/>
                </a:solidFill>
              </a:rPr>
              <a:t>to devote ourselves to a radical brand of generosity that changes lives </a:t>
            </a:r>
            <a:endParaRPr lang="en-US" sz="2000" dirty="0" smtClean="0">
              <a:solidFill>
                <a:schemeClr val="bg1"/>
              </a:solidFill>
            </a:endParaRPr>
          </a:p>
          <a:p>
            <a:pPr algn="ctr">
              <a:defRPr/>
            </a:pPr>
            <a:r>
              <a:rPr lang="en-US" sz="2000" dirty="0">
                <a:solidFill>
                  <a:schemeClr val="bg1"/>
                </a:solidFill>
              </a:rPr>
              <a:t>a</a:t>
            </a:r>
            <a:r>
              <a:rPr lang="en-US" sz="2000" dirty="0" smtClean="0">
                <a:solidFill>
                  <a:schemeClr val="bg1"/>
                </a:solidFill>
              </a:rPr>
              <a:t>nd leaves </a:t>
            </a:r>
            <a:r>
              <a:rPr lang="en-US" sz="2000" dirty="0">
                <a:solidFill>
                  <a:schemeClr val="bg1"/>
                </a:solidFill>
              </a:rPr>
              <a:t>a </a:t>
            </a:r>
            <a:r>
              <a:rPr lang="en-US" sz="2000" dirty="0" smtClean="0">
                <a:solidFill>
                  <a:schemeClr val="bg1"/>
                </a:solidFill>
              </a:rPr>
              <a:t>legacy.” </a:t>
            </a:r>
            <a:r>
              <a:rPr lang="mr-IN" sz="2000" dirty="0" smtClean="0">
                <a:solidFill>
                  <a:schemeClr val="bg1"/>
                </a:solidFill>
              </a:rPr>
              <a:t>–</a:t>
            </a:r>
            <a:r>
              <a:rPr lang="en-US" sz="2000" dirty="0" smtClean="0">
                <a:solidFill>
                  <a:schemeClr val="bg1"/>
                </a:solidFill>
              </a:rPr>
              <a:t>David Green</a:t>
            </a:r>
            <a:endParaRPr lang="en-US" sz="2000" dirty="0">
              <a:solidFill>
                <a:schemeClr val="bg1"/>
              </a:solidFill>
            </a:endParaRPr>
          </a:p>
        </p:txBody>
      </p:sp>
      <p:pic>
        <p:nvPicPr>
          <p:cNvPr id="6" name="Picture 5" descr="Screen Shot 2019-03-05 at 2.36.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934" y="3403599"/>
            <a:ext cx="4565588" cy="1889209"/>
          </a:xfrm>
          <a:prstGeom prst="rect">
            <a:avLst/>
          </a:prstGeom>
        </p:spPr>
      </p:pic>
    </p:spTree>
    <p:extLst>
      <p:ext uri="{BB962C8B-B14F-4D97-AF65-F5344CB8AC3E}">
        <p14:creationId xmlns:p14="http://schemas.microsoft.com/office/powerpoint/2010/main" val="3341746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1-03 at 9.29.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178"/>
          </a:xfrm>
          <a:prstGeom prst="rect">
            <a:avLst/>
          </a:prstGeom>
        </p:spPr>
      </p:pic>
      <p:sp>
        <p:nvSpPr>
          <p:cNvPr id="5" name="Subtitle 2"/>
          <p:cNvSpPr>
            <a:spLocks noGrp="1"/>
          </p:cNvSpPr>
          <p:nvPr>
            <p:ph type="subTitle" idx="1"/>
          </p:nvPr>
        </p:nvSpPr>
        <p:spPr>
          <a:xfrm>
            <a:off x="-19241" y="4394178"/>
            <a:ext cx="9298707" cy="2480746"/>
          </a:xfrm>
        </p:spPr>
        <p:txBody>
          <a:bodyPr>
            <a:noAutofit/>
          </a:bodyPr>
          <a:lstStyle/>
          <a:p>
            <a:r>
              <a:rPr lang="zh-CN" altLang="en-US" sz="2400" b="1" dirty="0" smtClean="0">
                <a:solidFill>
                  <a:srgbClr val="660066"/>
                </a:solidFill>
                <a:latin typeface="华文细黑"/>
                <a:ea typeface="华文细黑"/>
                <a:cs typeface="华文细黑"/>
              </a:rPr>
              <a:t>主题</a:t>
            </a:r>
            <a:r>
              <a:rPr lang="en-US" altLang="zh-CN" sz="2400" b="1" dirty="0" smtClean="0">
                <a:solidFill>
                  <a:srgbClr val="660066"/>
                </a:solidFill>
                <a:latin typeface="华文细黑"/>
                <a:ea typeface="华文细黑"/>
                <a:cs typeface="华文细黑"/>
              </a:rPr>
              <a:t>:</a:t>
            </a:r>
            <a:r>
              <a:rPr lang="zh-CN" altLang="en-US" sz="2400" dirty="0" smtClean="0">
                <a:solidFill>
                  <a:srgbClr val="660066"/>
                </a:solidFill>
                <a:latin typeface="华文细黑"/>
                <a:ea typeface="华文细黑"/>
                <a:cs typeface="华文细黑"/>
              </a:rPr>
              <a:t>“根与果</a:t>
            </a:r>
            <a:r>
              <a:rPr lang="en-US" altLang="zh-CN" sz="2400" dirty="0" smtClean="0">
                <a:solidFill>
                  <a:srgbClr val="660066"/>
                </a:solidFill>
                <a:latin typeface="华文细黑"/>
                <a:ea typeface="华文细黑"/>
                <a:cs typeface="华文细黑"/>
              </a:rPr>
              <a:t>:</a:t>
            </a:r>
            <a:r>
              <a:rPr lang="zh-TW" altLang="en-US" sz="2400" dirty="0">
                <a:solidFill>
                  <a:srgbClr val="660066"/>
                </a:solidFill>
                <a:latin typeface="华文细黑"/>
                <a:ea typeface="华文细黑"/>
                <a:cs typeface="华文细黑"/>
              </a:rPr>
              <a:t>贪婪和慷慨</a:t>
            </a:r>
            <a:r>
              <a:rPr lang="zh-CN" altLang="en-US" sz="2400" b="1" dirty="0" smtClean="0">
                <a:solidFill>
                  <a:srgbClr val="660066"/>
                </a:solidFill>
                <a:latin typeface="华文细黑"/>
                <a:ea typeface="华文细黑"/>
                <a:cs typeface="华文细黑"/>
              </a:rPr>
              <a:t>”</a:t>
            </a:r>
            <a:r>
              <a:rPr lang="en-US" sz="2400" b="1" dirty="0" smtClean="0">
                <a:solidFill>
                  <a:srgbClr val="660066"/>
                </a:solidFill>
                <a:ea typeface="华文细黑"/>
                <a:cs typeface="华文细黑"/>
              </a:rPr>
              <a:t>Topic:</a:t>
            </a:r>
            <a:r>
              <a:rPr lang="en-US" sz="2400" dirty="0" smtClean="0">
                <a:solidFill>
                  <a:srgbClr val="660066"/>
                </a:solidFill>
                <a:ea typeface="华文细黑"/>
                <a:cs typeface="华文细黑"/>
              </a:rPr>
              <a:t>“</a:t>
            </a:r>
            <a:r>
              <a:rPr lang="en-US" sz="2400" b="1" dirty="0" err="1" smtClean="0">
                <a:solidFill>
                  <a:srgbClr val="660066"/>
                </a:solidFill>
              </a:rPr>
              <a:t>Roots&amp;Fruits:Greed&amp;Generosity</a:t>
            </a:r>
            <a:r>
              <a:rPr lang="en-US" sz="2400" dirty="0" smtClean="0">
                <a:solidFill>
                  <a:srgbClr val="660066"/>
                </a:solidFill>
                <a:ea typeface="华文细黑"/>
                <a:cs typeface="华文细黑"/>
              </a:rPr>
              <a:t>”</a:t>
            </a:r>
            <a:r>
              <a:rPr lang="en-US" altLang="zh-CN" sz="2400" dirty="0" smtClean="0">
                <a:solidFill>
                  <a:srgbClr val="660066"/>
                </a:solidFill>
                <a:ea typeface="华文细黑"/>
                <a:cs typeface="华文细黑"/>
              </a:rPr>
              <a:t>  </a:t>
            </a:r>
          </a:p>
          <a:p>
            <a:r>
              <a:rPr lang="zh-TW" altLang="en-US" sz="2400" b="1"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你们</a:t>
            </a:r>
            <a:r>
              <a:rPr lang="en-US" sz="2400" dirty="0">
                <a:solidFill>
                  <a:srgbClr val="0000FF"/>
                </a:solidFill>
                <a:latin typeface="华文细黑"/>
                <a:ea typeface="华文细黑"/>
                <a:cs typeface="华文细黑"/>
              </a:rPr>
              <a:t>要谨慎自守、免去一切的贪心</a:t>
            </a:r>
            <a:r>
              <a:rPr lang="en-US" sz="2400" dirty="0" smtClean="0">
                <a:solidFill>
                  <a:srgbClr val="0000FF"/>
                </a:solidFill>
                <a:latin typeface="华文细黑"/>
                <a:ea typeface="华文细黑"/>
                <a:cs typeface="华文细黑"/>
              </a:rPr>
              <a:t>．								  因为</a:t>
            </a:r>
            <a:r>
              <a:rPr lang="en-US" sz="2400" dirty="0">
                <a:solidFill>
                  <a:srgbClr val="0000FF"/>
                </a:solidFill>
                <a:latin typeface="华文细黑"/>
                <a:ea typeface="华文细黑"/>
                <a:cs typeface="华文细黑"/>
              </a:rPr>
              <a:t>人的生命、不在乎家道丰富</a:t>
            </a:r>
            <a:r>
              <a:rPr lang="zh-CN" altLang="en-US" sz="2400" b="1" dirty="0">
                <a:solidFill>
                  <a:srgbClr val="0000FF"/>
                </a:solidFill>
                <a:latin typeface="华文细黑"/>
                <a:ea typeface="华文细黑"/>
                <a:cs typeface="华文细黑"/>
              </a:rPr>
              <a:t>”（路</a:t>
            </a:r>
            <a:r>
              <a:rPr lang="en-US" altLang="zh-CN" sz="2400" b="1" dirty="0">
                <a:solidFill>
                  <a:srgbClr val="0000FF"/>
                </a:solidFill>
                <a:latin typeface="华文细黑"/>
                <a:ea typeface="华文细黑"/>
                <a:cs typeface="华文细黑"/>
              </a:rPr>
              <a:t>12:15</a:t>
            </a:r>
            <a:r>
              <a:rPr lang="zh-CN" altLang="en-US" sz="2400" b="1" dirty="0">
                <a:solidFill>
                  <a:srgbClr val="0000FF"/>
                </a:solidFill>
                <a:latin typeface="华文细黑"/>
                <a:ea typeface="华文细黑"/>
                <a:cs typeface="华文细黑"/>
              </a:rPr>
              <a:t>）。 </a:t>
            </a:r>
            <a:endParaRPr lang="en-US" altLang="zh-CN" sz="2400" b="1" dirty="0">
              <a:solidFill>
                <a:srgbClr val="0000FF"/>
              </a:solidFill>
              <a:latin typeface="华文细黑"/>
              <a:ea typeface="华文细黑"/>
              <a:cs typeface="华文细黑"/>
            </a:endParaRPr>
          </a:p>
          <a:p>
            <a:r>
              <a:rPr lang="en-US" sz="2400" dirty="0" smtClean="0">
                <a:solidFill>
                  <a:srgbClr val="0000FF"/>
                </a:solidFill>
              </a:rPr>
              <a:t>“Watch </a:t>
            </a:r>
            <a:r>
              <a:rPr lang="en-US" sz="2400" dirty="0">
                <a:solidFill>
                  <a:srgbClr val="0000FF"/>
                </a:solidFill>
              </a:rPr>
              <a:t>out</a:t>
            </a:r>
            <a:r>
              <a:rPr lang="en-US" sz="2400" dirty="0" smtClean="0">
                <a:solidFill>
                  <a:srgbClr val="0000FF"/>
                </a:solidFill>
              </a:rPr>
              <a:t>! Be </a:t>
            </a:r>
            <a:r>
              <a:rPr lang="en-US" sz="2400" dirty="0">
                <a:solidFill>
                  <a:srgbClr val="0000FF"/>
                </a:solidFill>
              </a:rPr>
              <a:t>on your guard against all kinds of greed</a:t>
            </a:r>
            <a:r>
              <a:rPr lang="en-US" sz="2400" dirty="0" smtClean="0">
                <a:solidFill>
                  <a:srgbClr val="0000FF"/>
                </a:solidFill>
              </a:rPr>
              <a:t>;				 life does not consist in an abundance of possessions”(Lk.12:15).</a:t>
            </a:r>
          </a:p>
          <a:p>
            <a:r>
              <a:rPr lang="zh-CN" altLang="en-US" sz="2400" b="1" dirty="0" smtClean="0">
                <a:solidFill>
                  <a:schemeClr val="tx1"/>
                </a:solidFill>
                <a:ea typeface="华文细黑"/>
                <a:cs typeface="华文细黑"/>
              </a:rPr>
              <a:t>主日</a:t>
            </a:r>
            <a:r>
              <a:rPr lang="en-US" altLang="zh-CN" sz="2400" b="1" dirty="0" smtClean="0">
                <a:solidFill>
                  <a:schemeClr val="tx1"/>
                </a:solidFill>
                <a:ea typeface="华文细黑"/>
                <a:cs typeface="华文细黑"/>
              </a:rPr>
              <a:t>:</a:t>
            </a:r>
            <a:r>
              <a:rPr lang="zh-CN" altLang="en-US" sz="2400" dirty="0" smtClean="0">
                <a:solidFill>
                  <a:schemeClr val="tx1"/>
                </a:solidFill>
                <a:ea typeface="华文细黑"/>
                <a:cs typeface="华文细黑"/>
              </a:rPr>
              <a:t>二零一九年三月十日</a:t>
            </a:r>
            <a:r>
              <a:rPr lang="en-US" altLang="zh-CN" sz="2400" dirty="0" smtClean="0">
                <a:solidFill>
                  <a:schemeClr val="tx1"/>
                </a:solidFill>
                <a:ea typeface="华文细黑"/>
                <a:cs typeface="华文细黑"/>
              </a:rPr>
              <a:t> </a:t>
            </a:r>
            <a:r>
              <a:rPr lang="en-US" altLang="zh-CN" sz="2400" b="1" dirty="0" smtClean="0">
                <a:solidFill>
                  <a:schemeClr val="tx1"/>
                </a:solidFill>
                <a:ea typeface="华文细黑"/>
                <a:cs typeface="华文细黑"/>
              </a:rPr>
              <a:t>Sunday: </a:t>
            </a:r>
            <a:r>
              <a:rPr lang="en-US" altLang="zh-CN" sz="2400" dirty="0" smtClean="0">
                <a:solidFill>
                  <a:schemeClr val="tx1"/>
                </a:solidFill>
                <a:ea typeface="华文细黑"/>
                <a:cs typeface="华文细黑"/>
              </a:rPr>
              <a:t>Mar.10, 2019 </a:t>
            </a:r>
            <a:endParaRPr lang="en-US" altLang="zh-CN" sz="2400" dirty="0">
              <a:solidFill>
                <a:schemeClr val="tx1"/>
              </a:solidFill>
              <a:ea typeface="华文细黑"/>
              <a:cs typeface="华文细黑"/>
            </a:endParaRPr>
          </a:p>
        </p:txBody>
      </p:sp>
      <p:sp>
        <p:nvSpPr>
          <p:cNvPr id="8" name="Rectangle 7"/>
          <p:cNvSpPr/>
          <p:nvPr/>
        </p:nvSpPr>
        <p:spPr>
          <a:xfrm>
            <a:off x="-19241" y="3050096"/>
            <a:ext cx="2309346" cy="830997"/>
          </a:xfrm>
          <a:prstGeom prst="rect">
            <a:avLst/>
          </a:prstGeom>
        </p:spPr>
        <p:txBody>
          <a:bodyPr wrap="none">
            <a:spAutoFit/>
          </a:bodyPr>
          <a:lstStyle/>
          <a:p>
            <a:r>
              <a:rPr lang="zh-CN" altLang="en-US" sz="2400" b="1" dirty="0" smtClean="0">
                <a:solidFill>
                  <a:srgbClr val="008000"/>
                </a:solidFill>
                <a:latin typeface="华文细黑"/>
                <a:ea typeface="华文细黑"/>
                <a:cs typeface="华文细黑"/>
              </a:rPr>
              <a:t>何礼义牧师</a:t>
            </a:r>
            <a:r>
              <a:rPr lang="en-US" altLang="zh-CN" sz="2400" b="1" dirty="0" smtClean="0">
                <a:solidFill>
                  <a:srgbClr val="008000"/>
                </a:solidFill>
                <a:ea typeface="华文细黑"/>
                <a:cs typeface="华文细黑"/>
              </a:rPr>
              <a:t> </a:t>
            </a:r>
          </a:p>
          <a:p>
            <a:r>
              <a:rPr lang="en-US" sz="2400" b="1" dirty="0" smtClean="0">
                <a:solidFill>
                  <a:srgbClr val="008000"/>
                </a:solidFill>
                <a:ea typeface="华文细黑"/>
                <a:cs typeface="华文细黑"/>
              </a:rPr>
              <a:t>Pastor Gary Hart</a:t>
            </a:r>
            <a:endParaRPr lang="en-US" sz="2400" b="1" dirty="0">
              <a:solidFill>
                <a:srgbClr val="008000"/>
              </a:solidFill>
              <a:ea typeface="华文细黑"/>
              <a:cs typeface="华文细黑"/>
            </a:endParaRPr>
          </a:p>
        </p:txBody>
      </p:sp>
      <p:sp>
        <p:nvSpPr>
          <p:cNvPr id="9" name="Rectangle 8"/>
          <p:cNvSpPr/>
          <p:nvPr/>
        </p:nvSpPr>
        <p:spPr>
          <a:xfrm>
            <a:off x="4572000" y="3083962"/>
            <a:ext cx="4572000" cy="830997"/>
          </a:xfrm>
          <a:prstGeom prst="rect">
            <a:avLst/>
          </a:prstGeom>
        </p:spPr>
        <p:txBody>
          <a:bodyPr>
            <a:spAutoFit/>
          </a:bodyPr>
          <a:lstStyle/>
          <a:p>
            <a:pPr algn="r"/>
            <a:r>
              <a:rPr lang="zh-CN" altLang="en-US" sz="2400" b="1" dirty="0" smtClean="0">
                <a:solidFill>
                  <a:srgbClr val="FF0000"/>
                </a:solidFill>
                <a:latin typeface="华文细黑"/>
                <a:ea typeface="华文细黑"/>
                <a:cs typeface="华文细黑"/>
              </a:rPr>
              <a:t>经文</a:t>
            </a:r>
            <a:r>
              <a:rPr lang="en-US" altLang="zh-CN"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路</a:t>
            </a:r>
            <a:r>
              <a:rPr lang="en-US" altLang="zh-CN" sz="2400" b="1" dirty="0">
                <a:solidFill>
                  <a:srgbClr val="FF0000"/>
                </a:solidFill>
                <a:ea typeface="华文细黑"/>
                <a:cs typeface="华文细黑"/>
              </a:rPr>
              <a:t>12</a:t>
            </a:r>
            <a:r>
              <a:rPr lang="en-US" sz="2400" b="1" dirty="0">
                <a:solidFill>
                  <a:srgbClr val="FF0000"/>
                </a:solidFill>
                <a:ea typeface="华文细黑"/>
                <a:cs typeface="华文细黑"/>
              </a:rPr>
              <a:t>:13-21</a:t>
            </a:r>
          </a:p>
          <a:p>
            <a:pPr algn="r"/>
            <a:r>
              <a:rPr lang="en-US" sz="2400" b="1" dirty="0" smtClean="0">
                <a:solidFill>
                  <a:srgbClr val="FF0000"/>
                </a:solidFill>
                <a:ea typeface="华文细黑"/>
                <a:cs typeface="华文细黑"/>
              </a:rPr>
              <a:t>Text:</a:t>
            </a:r>
            <a:r>
              <a:rPr lang="en-US" altLang="zh-CN" sz="2400" b="1" dirty="0" smtClean="0">
                <a:solidFill>
                  <a:srgbClr val="FF0000"/>
                </a:solidFill>
                <a:ea typeface="华文细黑"/>
                <a:cs typeface="华文细黑"/>
              </a:rPr>
              <a:t>Lk.12:13-21</a:t>
            </a:r>
            <a:endParaRPr lang="en-US" sz="2400" b="1" dirty="0" smtClean="0">
              <a:solidFill>
                <a:srgbClr val="FF0000"/>
              </a:solidFill>
              <a:ea typeface="华文细黑"/>
              <a:cs typeface="华文细黑"/>
            </a:endParaRPr>
          </a:p>
        </p:txBody>
      </p:sp>
    </p:spTree>
    <p:extLst>
      <p:ext uri="{BB962C8B-B14F-4D97-AF65-F5344CB8AC3E}">
        <p14:creationId xmlns:p14="http://schemas.microsoft.com/office/powerpoint/2010/main" val="20008232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17" y="-33866"/>
            <a:ext cx="9148217" cy="954107"/>
          </a:xfrm>
          <a:prstGeom prst="rect">
            <a:avLst/>
          </a:prstGeom>
        </p:spPr>
        <p:txBody>
          <a:bodyPr wrap="square">
            <a:spAutoFit/>
          </a:bodyPr>
          <a:lstStyle/>
          <a:p>
            <a:r>
              <a:rPr lang="en-US" sz="2800" b="1" dirty="0"/>
              <a:t>Introduction</a:t>
            </a:r>
            <a:r>
              <a:rPr lang="en-US" sz="2800" b="1" dirty="0" smtClean="0"/>
              <a:t>:</a:t>
            </a:r>
            <a:r>
              <a:rPr lang="zh-CN" altLang="en-US" sz="2800" b="1" dirty="0">
                <a:solidFill>
                  <a:srgbClr val="FF0000"/>
                </a:solidFill>
                <a:latin typeface="华文细黑"/>
                <a:ea typeface="华文细黑"/>
                <a:cs typeface="华文细黑"/>
              </a:rPr>
              <a:t>引言</a:t>
            </a:r>
            <a:r>
              <a:rPr lang="en-US" altLang="zh-CN" sz="2800" b="1" dirty="0" smtClean="0">
                <a:solidFill>
                  <a:srgbClr val="FF0000"/>
                </a:solidFill>
                <a:latin typeface="华文细黑"/>
                <a:ea typeface="华文细黑"/>
                <a:cs typeface="华文细黑"/>
              </a:rPr>
              <a:t>:</a:t>
            </a:r>
            <a:endParaRPr lang="en-US" altLang="zh-CN" sz="2800" b="1" dirty="0"/>
          </a:p>
          <a:p>
            <a:r>
              <a:rPr lang="en-US" sz="2800" b="1" dirty="0" smtClean="0"/>
              <a:t>Opening </a:t>
            </a:r>
            <a:r>
              <a:rPr lang="en-US" sz="2800" b="1" dirty="0"/>
              <a:t>Questions</a:t>
            </a:r>
            <a:r>
              <a:rPr lang="en-US" sz="2800" b="1" dirty="0" smtClean="0"/>
              <a:t>:</a:t>
            </a:r>
            <a:r>
              <a:rPr lang="zh-TW" altLang="en-US" sz="2800" b="1" dirty="0">
                <a:solidFill>
                  <a:srgbClr val="FF0000"/>
                </a:solidFill>
                <a:latin typeface="华文细黑"/>
                <a:ea typeface="华文细黑"/>
                <a:cs typeface="华文细黑"/>
              </a:rPr>
              <a:t>开场问题</a:t>
            </a:r>
            <a:r>
              <a:rPr lang="en-US" altLang="zh-TW" sz="2800" b="1" dirty="0" smtClean="0">
                <a:solidFill>
                  <a:srgbClr val="FF0000"/>
                </a:solidFill>
                <a:latin typeface="华文细黑"/>
                <a:ea typeface="华文细黑"/>
                <a:cs typeface="华文细黑"/>
              </a:rPr>
              <a:t>:</a:t>
            </a:r>
            <a:endParaRPr lang="en-US" sz="2800" b="1" dirty="0" smtClean="0"/>
          </a:p>
        </p:txBody>
      </p:sp>
      <p:sp>
        <p:nvSpPr>
          <p:cNvPr id="11" name="Rectangle 10"/>
          <p:cNvSpPr/>
          <p:nvPr/>
        </p:nvSpPr>
        <p:spPr>
          <a:xfrm>
            <a:off x="17345" y="759026"/>
            <a:ext cx="9148215" cy="2677656"/>
          </a:xfrm>
          <a:prstGeom prst="rect">
            <a:avLst/>
          </a:prstGeom>
        </p:spPr>
        <p:txBody>
          <a:bodyPr wrap="square">
            <a:spAutoFit/>
          </a:bodyPr>
          <a:lstStyle/>
          <a:p>
            <a:r>
              <a:rPr lang="en-US" sz="2800" b="1" dirty="0"/>
              <a:t>Where did that come </a:t>
            </a:r>
            <a:r>
              <a:rPr lang="en-US" sz="2800" b="1" dirty="0" err="1"/>
              <a:t>from</a:t>
            </a:r>
            <a:r>
              <a:rPr lang="en-US" sz="2800" b="1" dirty="0" err="1" smtClean="0"/>
              <a:t>?</a:t>
            </a:r>
            <a:r>
              <a:rPr lang="en-US" sz="2800" dirty="0" err="1" smtClean="0"/>
              <a:t>It</a:t>
            </a:r>
            <a:r>
              <a:rPr lang="en-US" sz="2800" dirty="0" smtClean="0"/>
              <a:t> </a:t>
            </a:r>
            <a:r>
              <a:rPr lang="en-US" sz="2800" dirty="0"/>
              <a:t>came from </a:t>
            </a:r>
            <a:endParaRPr lang="en-US" sz="2800" dirty="0" smtClean="0"/>
          </a:p>
          <a:p>
            <a:r>
              <a:rPr lang="en-US" sz="2800" dirty="0" err="1" smtClean="0"/>
              <a:t>within</a:t>
            </a:r>
            <a:r>
              <a:rPr lang="en-US" sz="2800" dirty="0" err="1"/>
              <a:t>,from</a:t>
            </a:r>
            <a:r>
              <a:rPr lang="en-US" sz="2800" dirty="0"/>
              <a:t> the </a:t>
            </a:r>
            <a:r>
              <a:rPr lang="en-US" sz="2800" dirty="0" err="1"/>
              <a:t>heart</a:t>
            </a:r>
            <a:r>
              <a:rPr lang="en-US" sz="2800" dirty="0" err="1" smtClean="0"/>
              <a:t>.</a:t>
            </a:r>
            <a:r>
              <a:rPr lang="en-US" sz="2800" dirty="0" err="1" smtClean="0">
                <a:solidFill>
                  <a:srgbClr val="0000FF"/>
                </a:solidFill>
              </a:rPr>
              <a:t>“</a:t>
            </a:r>
            <a:r>
              <a:rPr lang="en-US" sz="2800" dirty="0" err="1" smtClean="0">
                <a:solidFill>
                  <a:srgbClr val="0000FF"/>
                </a:solidFill>
              </a:rPr>
              <a:t>Above</a:t>
            </a:r>
            <a:r>
              <a:rPr lang="en-US" sz="2800" dirty="0" smtClean="0">
                <a:solidFill>
                  <a:srgbClr val="0000FF"/>
                </a:solidFill>
              </a:rPr>
              <a:t> all </a:t>
            </a:r>
            <a:r>
              <a:rPr lang="en-US" sz="2800" dirty="0" err="1" smtClean="0">
                <a:solidFill>
                  <a:srgbClr val="0000FF"/>
                </a:solidFill>
              </a:rPr>
              <a:t>else</a:t>
            </a:r>
            <a:r>
              <a:rPr lang="en-US" sz="2800" dirty="0" err="1" smtClean="0">
                <a:solidFill>
                  <a:srgbClr val="0000FF"/>
                </a:solidFill>
              </a:rPr>
              <a:t>,guard</a:t>
            </a:r>
            <a:r>
              <a:rPr lang="en-US" sz="2800" dirty="0" smtClean="0">
                <a:solidFill>
                  <a:srgbClr val="0000FF"/>
                </a:solidFill>
              </a:rPr>
              <a:t> </a:t>
            </a:r>
          </a:p>
          <a:p>
            <a:r>
              <a:rPr lang="en-US" sz="2800" dirty="0" smtClean="0">
                <a:solidFill>
                  <a:srgbClr val="0000FF"/>
                </a:solidFill>
              </a:rPr>
              <a:t>your </a:t>
            </a:r>
            <a:r>
              <a:rPr lang="en-US" sz="2800" dirty="0" err="1" smtClean="0">
                <a:solidFill>
                  <a:srgbClr val="0000FF"/>
                </a:solidFill>
              </a:rPr>
              <a:t>heart,for</a:t>
            </a:r>
            <a:r>
              <a:rPr lang="en-US" sz="2800" dirty="0" smtClean="0">
                <a:solidFill>
                  <a:srgbClr val="0000FF"/>
                </a:solidFill>
              </a:rPr>
              <a:t> everything you do flows from it”(Pr.4:23).</a:t>
            </a:r>
            <a:r>
              <a:rPr lang="en-US" sz="2800" dirty="0" smtClean="0">
                <a:solidFill>
                  <a:srgbClr val="0000FF"/>
                </a:solidFill>
                <a:effectLst/>
              </a:rPr>
              <a:t> </a:t>
            </a:r>
          </a:p>
          <a:p>
            <a:r>
              <a:rPr lang="zh-CN" altLang="en-US" sz="2800" b="1" dirty="0">
                <a:solidFill>
                  <a:srgbClr val="FF0000"/>
                </a:solidFill>
                <a:latin typeface="华文细黑"/>
                <a:ea typeface="华文细黑"/>
                <a:cs typeface="华文细黑"/>
              </a:rPr>
              <a:t>那个是从哪里来的？</a:t>
            </a:r>
            <a:r>
              <a:rPr lang="zh-TW" altLang="en-US" sz="2800" dirty="0" smtClean="0">
                <a:solidFill>
                  <a:srgbClr val="FF0000"/>
                </a:solidFill>
                <a:latin typeface="华文细黑"/>
                <a:ea typeface="华文细黑"/>
                <a:cs typeface="华文细黑"/>
              </a:rPr>
              <a:t>它</a:t>
            </a:r>
            <a:r>
              <a:rPr lang="zh-TW" altLang="en-US" sz="2800" dirty="0">
                <a:solidFill>
                  <a:srgbClr val="FF0000"/>
                </a:solidFill>
                <a:latin typeface="华文细黑"/>
                <a:ea typeface="华文细黑"/>
                <a:cs typeface="华文细黑"/>
              </a:rPr>
              <a:t>来自内心。</a:t>
            </a:r>
            <a:r>
              <a:rPr lang="en-US" sz="2800" dirty="0" smtClean="0">
                <a:solidFill>
                  <a:srgbClr val="0000FF"/>
                </a:solidFill>
                <a:latin typeface="华文细黑"/>
                <a:ea typeface="华文细黑"/>
                <a:cs typeface="华文细黑"/>
              </a:rPr>
              <a:t>你要</a:t>
            </a:r>
            <a:r>
              <a:rPr lang="en-US" sz="2800" dirty="0">
                <a:solidFill>
                  <a:srgbClr val="0000FF"/>
                </a:solidFill>
                <a:latin typeface="华文细黑"/>
                <a:ea typeface="华文细黑"/>
                <a:cs typeface="华文细黑"/>
              </a:rPr>
              <a:t>保守你心，胜过保守</a:t>
            </a:r>
            <a:r>
              <a:rPr lang="en-US" sz="2800" dirty="0" smtClean="0">
                <a:solidFill>
                  <a:srgbClr val="0000FF"/>
                </a:solidFill>
                <a:latin typeface="华文细黑"/>
                <a:ea typeface="华文细黑"/>
                <a:cs typeface="华文细黑"/>
              </a:rPr>
              <a:t>一切</a:t>
            </a:r>
            <a:r>
              <a:rPr lang="en-US" sz="2800" dirty="0">
                <a:solidFill>
                  <a:srgbClr val="0000FF"/>
                </a:solidFill>
                <a:latin typeface="华文细黑"/>
                <a:ea typeface="华文细黑"/>
                <a:cs typeface="华文细黑"/>
              </a:rPr>
              <a:t>，因为一生的果效是由心发出(</a:t>
            </a:r>
            <a:r>
              <a:rPr lang="zh-CN" altLang="en-US" sz="2800" dirty="0">
                <a:solidFill>
                  <a:srgbClr val="0000FF"/>
                </a:solidFill>
                <a:latin typeface="华文细黑"/>
                <a:ea typeface="华文细黑"/>
                <a:cs typeface="华文细黑"/>
              </a:rPr>
              <a:t>箴</a:t>
            </a:r>
            <a:r>
              <a:rPr lang="en-US" sz="2800" dirty="0">
                <a:solidFill>
                  <a:srgbClr val="0000FF"/>
                </a:solidFill>
                <a:latin typeface="华文细黑"/>
                <a:ea typeface="华文细黑"/>
                <a:cs typeface="华文细黑"/>
              </a:rPr>
              <a:t>4:23)。</a:t>
            </a:r>
          </a:p>
          <a:p>
            <a:endParaRPr lang="en-US" altLang="zh-TW" sz="2800" b="1" dirty="0">
              <a:solidFill>
                <a:srgbClr val="0000FF"/>
              </a:solidFill>
              <a:latin typeface="华文细黑"/>
              <a:ea typeface="华文细黑"/>
              <a:cs typeface="华文细黑"/>
            </a:endParaRPr>
          </a:p>
        </p:txBody>
      </p:sp>
      <p:sp>
        <p:nvSpPr>
          <p:cNvPr id="10" name="Rectangle 9"/>
          <p:cNvSpPr/>
          <p:nvPr/>
        </p:nvSpPr>
        <p:spPr>
          <a:xfrm>
            <a:off x="34278" y="2954996"/>
            <a:ext cx="9148214" cy="523220"/>
          </a:xfrm>
          <a:prstGeom prst="rect">
            <a:avLst/>
          </a:prstGeom>
        </p:spPr>
        <p:txBody>
          <a:bodyPr wrap="square">
            <a:spAutoFit/>
          </a:bodyPr>
          <a:lstStyle/>
          <a:p>
            <a:r>
              <a:rPr lang="en-US" sz="2800" b="1" dirty="0"/>
              <a:t>What are bad roots of the heart</a:t>
            </a:r>
            <a:r>
              <a:rPr lang="en-US" sz="2800" b="1" dirty="0" smtClean="0"/>
              <a:t>?</a:t>
            </a:r>
            <a:r>
              <a:rPr lang="zh-TW" altLang="en-US" sz="2800" b="1" dirty="0">
                <a:solidFill>
                  <a:srgbClr val="FF0000"/>
                </a:solidFill>
                <a:latin typeface="华文细黑"/>
                <a:ea typeface="华文细黑"/>
                <a:cs typeface="华文细黑"/>
              </a:rPr>
              <a:t> 什么是</a:t>
            </a:r>
            <a:r>
              <a:rPr lang="zh-TW" altLang="en-US" sz="2800" b="1" dirty="0" smtClean="0">
                <a:solidFill>
                  <a:srgbClr val="FF0000"/>
                </a:solidFill>
                <a:latin typeface="华文细黑"/>
                <a:ea typeface="华文细黑"/>
                <a:cs typeface="华文细黑"/>
              </a:rPr>
              <a:t>心的坏根？</a:t>
            </a:r>
            <a:r>
              <a:rPr lang="en-US" sz="2800" dirty="0" smtClean="0">
                <a:solidFill>
                  <a:srgbClr val="FF0000"/>
                </a:solidFill>
                <a:latin typeface="华文细黑"/>
                <a:ea typeface="华文细黑"/>
                <a:cs typeface="华文细黑"/>
              </a:rPr>
              <a:t> </a:t>
            </a:r>
            <a:endParaRPr lang="en-US" altLang="zh-TW" sz="2800" b="1" dirty="0">
              <a:solidFill>
                <a:srgbClr val="FF0000"/>
              </a:solidFill>
              <a:latin typeface="华文细黑"/>
              <a:ea typeface="华文细黑"/>
              <a:cs typeface="华文细黑"/>
            </a:endParaRPr>
          </a:p>
        </p:txBody>
      </p:sp>
      <p:sp>
        <p:nvSpPr>
          <p:cNvPr id="17" name="Rectangle 16"/>
          <p:cNvSpPr/>
          <p:nvPr/>
        </p:nvSpPr>
        <p:spPr>
          <a:xfrm>
            <a:off x="22798" y="3385593"/>
            <a:ext cx="4481469" cy="1384995"/>
          </a:xfrm>
          <a:prstGeom prst="rect">
            <a:avLst/>
          </a:prstGeom>
        </p:spPr>
        <p:txBody>
          <a:bodyPr wrap="square">
            <a:spAutoFit/>
          </a:bodyPr>
          <a:lstStyle/>
          <a:p>
            <a:r>
              <a:rPr lang="en-US" sz="2800" dirty="0" smtClean="0"/>
              <a:t>Guilt </a:t>
            </a:r>
            <a:r>
              <a:rPr lang="en-US" sz="2800" dirty="0"/>
              <a:t>says</a:t>
            </a:r>
            <a:r>
              <a:rPr lang="en-US" sz="2800" dirty="0" smtClean="0"/>
              <a:t>, “</a:t>
            </a:r>
            <a:r>
              <a:rPr lang="en-US" sz="2800" dirty="0"/>
              <a:t>I owe you.” </a:t>
            </a:r>
            <a:endParaRPr lang="en-US" sz="2800" dirty="0" smtClean="0"/>
          </a:p>
          <a:p>
            <a:r>
              <a:rPr lang="en-US" sz="2800" dirty="0" smtClean="0"/>
              <a:t>Anger </a:t>
            </a:r>
            <a:r>
              <a:rPr lang="en-US" sz="2800" dirty="0"/>
              <a:t>says</a:t>
            </a:r>
            <a:r>
              <a:rPr lang="en-US" sz="2800" dirty="0" smtClean="0"/>
              <a:t>, “</a:t>
            </a:r>
            <a:r>
              <a:rPr lang="en-US" sz="2800" dirty="0"/>
              <a:t>You owe me.” </a:t>
            </a:r>
            <a:endParaRPr lang="en-US" sz="2800" dirty="0" smtClean="0"/>
          </a:p>
          <a:p>
            <a:r>
              <a:rPr lang="en-US" sz="2800" dirty="0" smtClean="0"/>
              <a:t>Greed </a:t>
            </a:r>
            <a:r>
              <a:rPr lang="en-US" sz="2800" dirty="0"/>
              <a:t>says, “I owe me.” </a:t>
            </a:r>
            <a:endParaRPr lang="en-US" sz="2800" dirty="0" smtClean="0"/>
          </a:p>
        </p:txBody>
      </p:sp>
      <p:sp>
        <p:nvSpPr>
          <p:cNvPr id="18" name="TextBox 17"/>
          <p:cNvSpPr txBox="1"/>
          <p:nvPr/>
        </p:nvSpPr>
        <p:spPr>
          <a:xfrm>
            <a:off x="8597308" y="6309368"/>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a:t>
            </a:r>
            <a:endParaRPr lang="en-US" sz="2800" dirty="0">
              <a:solidFill>
                <a:srgbClr val="008000"/>
              </a:solidFill>
              <a:latin typeface="Arial Narrow"/>
              <a:ea typeface="华文细黑"/>
              <a:cs typeface="Arial Narrow"/>
            </a:endParaRPr>
          </a:p>
        </p:txBody>
      </p:sp>
      <p:sp>
        <p:nvSpPr>
          <p:cNvPr id="9" name="Rectangle 8"/>
          <p:cNvSpPr/>
          <p:nvPr/>
        </p:nvSpPr>
        <p:spPr>
          <a:xfrm>
            <a:off x="10492" y="4638659"/>
            <a:ext cx="9121201" cy="2246769"/>
          </a:xfrm>
          <a:prstGeom prst="rect">
            <a:avLst/>
          </a:prstGeom>
        </p:spPr>
        <p:txBody>
          <a:bodyPr wrap="square">
            <a:spAutoFit/>
          </a:bodyPr>
          <a:lstStyle/>
          <a:p>
            <a:r>
              <a:rPr lang="en-US" sz="2800" dirty="0" smtClean="0">
                <a:solidFill>
                  <a:srgbClr val="0000FF"/>
                </a:solidFill>
              </a:rPr>
              <a:t>“For </a:t>
            </a:r>
            <a:r>
              <a:rPr lang="en-US" sz="2800" dirty="0">
                <a:solidFill>
                  <a:srgbClr val="0000FF"/>
                </a:solidFill>
              </a:rPr>
              <a:t>the love of money is a root of all kinds of evil. Some people, eager for money, have wandered from the faith and pierced themselves with many </a:t>
            </a:r>
            <a:r>
              <a:rPr lang="en-US" sz="2800" dirty="0" err="1" smtClean="0">
                <a:solidFill>
                  <a:srgbClr val="0000FF"/>
                </a:solidFill>
              </a:rPr>
              <a:t>griefs</a:t>
            </a:r>
            <a:r>
              <a:rPr lang="en-US" sz="2800" dirty="0" smtClean="0">
                <a:solidFill>
                  <a:srgbClr val="0000FF"/>
                </a:solidFill>
              </a:rPr>
              <a:t>”(1Ti.6:10).</a:t>
            </a:r>
          </a:p>
          <a:p>
            <a:r>
              <a:rPr lang="en-US" sz="2800" dirty="0" smtClean="0">
                <a:solidFill>
                  <a:srgbClr val="0000FF"/>
                </a:solidFill>
                <a:latin typeface="华文细黑"/>
                <a:ea typeface="华文细黑"/>
                <a:cs typeface="华文细黑"/>
              </a:rPr>
              <a:t>“</a:t>
            </a:r>
            <a:r>
              <a:rPr lang="en-US" sz="2800" dirty="0">
                <a:solidFill>
                  <a:srgbClr val="0000FF"/>
                </a:solidFill>
              </a:rPr>
              <a:t>贪财是万恶之根．有人贪恋钱财、就被引诱离了真道、用许多愁苦把自己刺</a:t>
            </a:r>
            <a:r>
              <a:rPr lang="en-US" sz="2800" dirty="0" smtClean="0">
                <a:solidFill>
                  <a:srgbClr val="0000FF"/>
                </a:solidFill>
              </a:rPr>
              <a:t>透了</a:t>
            </a:r>
            <a:r>
              <a:rPr lang="en-US"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提前</a:t>
            </a:r>
            <a:r>
              <a:rPr lang="en-US" altLang="zh-CN" sz="2800" dirty="0" smtClean="0">
                <a:solidFill>
                  <a:srgbClr val="0000FF"/>
                </a:solidFill>
                <a:latin typeface="华文细黑"/>
                <a:ea typeface="华文细黑"/>
                <a:cs typeface="华文细黑"/>
              </a:rPr>
              <a:t>6:10</a:t>
            </a:r>
            <a:r>
              <a:rPr lang="en-US" sz="2800" dirty="0" smtClean="0">
                <a:solidFill>
                  <a:srgbClr val="0000FF"/>
                </a:solidFill>
                <a:latin typeface="华文细黑"/>
                <a:ea typeface="华文细黑"/>
                <a:cs typeface="华文细黑"/>
              </a:rPr>
              <a:t>)</a:t>
            </a:r>
            <a:r>
              <a:rPr lang="zh-CN" altLang="zh-CN" sz="2800" dirty="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12" name="Rectangle 11"/>
          <p:cNvSpPr/>
          <p:nvPr/>
        </p:nvSpPr>
        <p:spPr>
          <a:xfrm>
            <a:off x="4470401" y="3410484"/>
            <a:ext cx="4481469" cy="1384995"/>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罪恶感</a:t>
            </a:r>
            <a:r>
              <a:rPr lang="zh-TW" altLang="en-US" sz="2800" dirty="0" smtClean="0">
                <a:solidFill>
                  <a:srgbClr val="FF0000"/>
                </a:solidFill>
                <a:latin typeface="华文细黑"/>
                <a:ea typeface="华文细黑"/>
                <a:cs typeface="华文细黑"/>
              </a:rPr>
              <a:t>说</a:t>
            </a:r>
            <a:r>
              <a:rPr lang="zh-TW" altLang="en-US" sz="2800" dirty="0">
                <a:solidFill>
                  <a:srgbClr val="FF0000"/>
                </a:solidFill>
                <a:latin typeface="华文细黑"/>
                <a:ea typeface="华文细黑"/>
                <a:cs typeface="华文细黑"/>
              </a:rPr>
              <a:t>：“我欠你的。”</a:t>
            </a:r>
          </a:p>
          <a:p>
            <a:r>
              <a:rPr lang="zh-CN" altLang="en-US" sz="2800" dirty="0" smtClean="0">
                <a:solidFill>
                  <a:srgbClr val="FF0000"/>
                </a:solidFill>
                <a:latin typeface="华文细黑"/>
                <a:ea typeface="华文细黑"/>
                <a:cs typeface="华文细黑"/>
              </a:rPr>
              <a:t>生气</a:t>
            </a:r>
            <a:r>
              <a:rPr lang="zh-TW" altLang="en-US" sz="2800" dirty="0" smtClean="0">
                <a:solidFill>
                  <a:srgbClr val="FF0000"/>
                </a:solidFill>
                <a:latin typeface="华文细黑"/>
                <a:ea typeface="华文细黑"/>
                <a:cs typeface="华文细黑"/>
              </a:rPr>
              <a:t>说</a:t>
            </a:r>
            <a:r>
              <a:rPr lang="zh-TW" altLang="en-US" sz="2800" dirty="0">
                <a:solidFill>
                  <a:srgbClr val="FF0000"/>
                </a:solidFill>
                <a:latin typeface="华文细黑"/>
                <a:ea typeface="华文细黑"/>
                <a:cs typeface="华文细黑"/>
              </a:rPr>
              <a:t>：“你欠我的。”</a:t>
            </a:r>
          </a:p>
          <a:p>
            <a:r>
              <a:rPr lang="zh-CN" altLang="en-US" sz="2800" dirty="0" smtClean="0">
                <a:solidFill>
                  <a:srgbClr val="FF0000"/>
                </a:solidFill>
                <a:latin typeface="华文细黑"/>
                <a:ea typeface="华文细黑"/>
                <a:cs typeface="华文细黑"/>
              </a:rPr>
              <a:t>贪婪</a:t>
            </a:r>
            <a:r>
              <a:rPr lang="zh-TW" altLang="en-US" sz="2800" dirty="0" smtClean="0">
                <a:solidFill>
                  <a:srgbClr val="FF0000"/>
                </a:solidFill>
                <a:latin typeface="华文细黑"/>
                <a:ea typeface="华文细黑"/>
                <a:cs typeface="华文细黑"/>
              </a:rPr>
              <a:t>说</a:t>
            </a:r>
            <a:r>
              <a:rPr lang="zh-TW" altLang="en-US" sz="2800" dirty="0">
                <a:solidFill>
                  <a:srgbClr val="FF0000"/>
                </a:solidFill>
                <a:latin typeface="华文细黑"/>
                <a:ea typeface="华文细黑"/>
                <a:cs typeface="华文细黑"/>
              </a:rPr>
              <a:t>：“我欠我的。”</a:t>
            </a:r>
            <a:endParaRPr lang="en-US" sz="2800" dirty="0" smtClean="0">
              <a:solidFill>
                <a:srgbClr val="FF0000"/>
              </a:solidFill>
              <a:latin typeface="华文细黑"/>
              <a:ea typeface="华文细黑"/>
              <a:cs typeface="华文细黑"/>
            </a:endParaRPr>
          </a:p>
        </p:txBody>
      </p:sp>
      <p:pic>
        <p:nvPicPr>
          <p:cNvPr id="13" name="Picture 12"/>
          <p:cNvPicPr>
            <a:picLocks noChangeAspect="1"/>
          </p:cNvPicPr>
          <p:nvPr/>
        </p:nvPicPr>
        <p:blipFill>
          <a:blip r:embed="rId3"/>
          <a:stretch>
            <a:fillRect/>
          </a:stretch>
        </p:blipFill>
        <p:spPr>
          <a:xfrm>
            <a:off x="6468533" y="29875"/>
            <a:ext cx="2663160" cy="1718168"/>
          </a:xfrm>
          <a:prstGeom prst="rect">
            <a:avLst/>
          </a:prstGeom>
        </p:spPr>
      </p:pic>
    </p:spTree>
    <p:extLst>
      <p:ext uri="{BB962C8B-B14F-4D97-AF65-F5344CB8AC3E}">
        <p14:creationId xmlns:p14="http://schemas.microsoft.com/office/powerpoint/2010/main" val="4237256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4" y="416627"/>
            <a:ext cx="8885626" cy="1815882"/>
          </a:xfrm>
          <a:prstGeom prst="rect">
            <a:avLst/>
          </a:prstGeom>
        </p:spPr>
        <p:txBody>
          <a:bodyPr wrap="square">
            <a:spAutoFit/>
          </a:bodyPr>
          <a:lstStyle/>
          <a:p>
            <a:r>
              <a:rPr lang="en-US" sz="2800" dirty="0">
                <a:solidFill>
                  <a:srgbClr val="0000FF"/>
                </a:solidFill>
              </a:rPr>
              <a:t>“Watch out! Be on your guard against all kinds of greed; life does not consist in an abundance of possessions”(Lk.12:15). </a:t>
            </a:r>
            <a:endParaRPr lang="en-US" sz="2800" dirty="0" smtClean="0">
              <a:solidFill>
                <a:srgbClr val="0000FF"/>
              </a:solidFill>
            </a:endParaRPr>
          </a:p>
          <a:p>
            <a:r>
              <a:rPr lang="zh-CN" altLang="en-US" sz="2800" b="1" dirty="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你们要谨慎自守、免去一切的贪心．因为</a:t>
            </a:r>
            <a:r>
              <a:rPr lang="en-US" sz="2800" dirty="0" smtClean="0">
                <a:solidFill>
                  <a:srgbClr val="0000FF"/>
                </a:solidFill>
                <a:latin typeface="华文细黑"/>
                <a:ea typeface="华文细黑"/>
                <a:cs typeface="华文细黑"/>
              </a:rPr>
              <a:t>人</a:t>
            </a:r>
          </a:p>
          <a:p>
            <a:r>
              <a:rPr lang="en-US" sz="2800" dirty="0" smtClean="0">
                <a:solidFill>
                  <a:srgbClr val="0000FF"/>
                </a:solidFill>
                <a:latin typeface="华文细黑"/>
                <a:ea typeface="华文细黑"/>
                <a:cs typeface="华文细黑"/>
              </a:rPr>
              <a:t>的</a:t>
            </a:r>
            <a:r>
              <a:rPr lang="en-US" sz="2800" dirty="0">
                <a:solidFill>
                  <a:srgbClr val="0000FF"/>
                </a:solidFill>
                <a:latin typeface="华文细黑"/>
                <a:ea typeface="华文细黑"/>
                <a:cs typeface="华文细黑"/>
              </a:rPr>
              <a:t>生命、不在乎家道丰富</a:t>
            </a:r>
            <a:r>
              <a:rPr lang="zh-CN" altLang="en-US" sz="2800" b="1" dirty="0">
                <a:solidFill>
                  <a:srgbClr val="0000FF"/>
                </a:solidFill>
                <a:latin typeface="华文细黑"/>
                <a:ea typeface="华文细黑"/>
                <a:cs typeface="华文细黑"/>
              </a:rPr>
              <a:t>”（路</a:t>
            </a:r>
            <a:r>
              <a:rPr lang="en-US" altLang="zh-CN" sz="2800" b="1" dirty="0">
                <a:solidFill>
                  <a:srgbClr val="0000FF"/>
                </a:solidFill>
                <a:latin typeface="华文细黑"/>
                <a:ea typeface="华文细黑"/>
                <a:cs typeface="华文细黑"/>
              </a:rPr>
              <a:t>12:15</a:t>
            </a:r>
            <a:r>
              <a:rPr lang="zh-CN" altLang="en-US" sz="2800" b="1" dirty="0">
                <a:solidFill>
                  <a:srgbClr val="0000FF"/>
                </a:solidFill>
                <a:latin typeface="华文细黑"/>
                <a:ea typeface="华文细黑"/>
                <a:cs typeface="华文细黑"/>
              </a:rPr>
              <a:t>）。 </a:t>
            </a:r>
            <a:endParaRPr lang="en-US" altLang="zh-CN" sz="2800" b="1" dirty="0">
              <a:solidFill>
                <a:srgbClr val="0000FF"/>
              </a:solidFill>
              <a:latin typeface="华文细黑"/>
              <a:ea typeface="华文细黑"/>
              <a:cs typeface="华文细黑"/>
            </a:endParaRPr>
          </a:p>
        </p:txBody>
      </p:sp>
      <p:sp>
        <p:nvSpPr>
          <p:cNvPr id="12" name="Rectangle 11"/>
          <p:cNvSpPr/>
          <p:nvPr/>
        </p:nvSpPr>
        <p:spPr>
          <a:xfrm>
            <a:off x="0" y="-4995"/>
            <a:ext cx="9148268" cy="523220"/>
          </a:xfrm>
          <a:prstGeom prst="rect">
            <a:avLst/>
          </a:prstGeom>
          <a:noFill/>
        </p:spPr>
        <p:txBody>
          <a:bodyPr wrap="square">
            <a:spAutoFit/>
          </a:bodyPr>
          <a:lstStyle/>
          <a:p>
            <a:r>
              <a:rPr lang="en-US" sz="2800" b="1" dirty="0" smtClean="0"/>
              <a:t>Key </a:t>
            </a:r>
            <a:r>
              <a:rPr lang="en-US" sz="2800" b="1" dirty="0" err="1" smtClean="0"/>
              <a:t>Question:How</a:t>
            </a:r>
            <a:r>
              <a:rPr lang="en-US" sz="2800" b="1" dirty="0" smtClean="0"/>
              <a:t> is your heart?</a:t>
            </a:r>
            <a:r>
              <a:rPr lang="zh-TW" altLang="en-US" sz="2800" b="1" dirty="0"/>
              <a:t> </a:t>
            </a:r>
            <a:r>
              <a:rPr lang="zh-TW" altLang="en-US" sz="2800" b="1" dirty="0" smtClean="0">
                <a:solidFill>
                  <a:srgbClr val="FF0000"/>
                </a:solidFill>
                <a:latin typeface="华文细黑"/>
                <a:ea typeface="华文细黑"/>
                <a:cs typeface="华文细黑"/>
              </a:rPr>
              <a:t>关键问题</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你的心怎么样</a:t>
            </a:r>
            <a:r>
              <a:rPr lang="zh-TW" altLang="en-US" sz="2800" b="1" dirty="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pic>
        <p:nvPicPr>
          <p:cNvPr id="15" name="Picture 14"/>
          <p:cNvPicPr>
            <a:picLocks noChangeAspect="1"/>
          </p:cNvPicPr>
          <p:nvPr/>
        </p:nvPicPr>
        <p:blipFill>
          <a:blip r:embed="rId3"/>
          <a:stretch>
            <a:fillRect/>
          </a:stretch>
        </p:blipFill>
        <p:spPr>
          <a:xfrm>
            <a:off x="7105274" y="1151467"/>
            <a:ext cx="2276505" cy="2472266"/>
          </a:xfrm>
          <a:prstGeom prst="rect">
            <a:avLst/>
          </a:prstGeom>
        </p:spPr>
      </p:pic>
      <p:sp>
        <p:nvSpPr>
          <p:cNvPr id="13" name="Rectangle 12"/>
          <p:cNvSpPr/>
          <p:nvPr/>
        </p:nvSpPr>
        <p:spPr>
          <a:xfrm>
            <a:off x="-4268" y="2284162"/>
            <a:ext cx="7109541" cy="954107"/>
          </a:xfrm>
          <a:prstGeom prst="rect">
            <a:avLst/>
          </a:prstGeom>
          <a:solidFill>
            <a:srgbClr val="F9CD11"/>
          </a:solidFill>
        </p:spPr>
        <p:txBody>
          <a:bodyPr wrap="square">
            <a:spAutoFit/>
          </a:bodyPr>
          <a:lstStyle/>
          <a:p>
            <a:r>
              <a:rPr lang="en-US" sz="2800" b="1" dirty="0"/>
              <a:t>Key </a:t>
            </a:r>
            <a:r>
              <a:rPr lang="en-US" sz="2800" b="1" dirty="0" err="1"/>
              <a:t>Idea</a:t>
            </a:r>
            <a:r>
              <a:rPr lang="en-US" sz="2800" b="1" dirty="0" err="1" smtClean="0"/>
              <a:t>:How</a:t>
            </a:r>
            <a:r>
              <a:rPr lang="en-US" sz="2800" b="1" dirty="0" smtClean="0"/>
              <a:t> </a:t>
            </a:r>
            <a:r>
              <a:rPr lang="en-US" sz="2800" b="1" dirty="0"/>
              <a:t>to deal with </a:t>
            </a:r>
            <a:r>
              <a:rPr lang="en-US" sz="2800" b="1" dirty="0" smtClean="0"/>
              <a:t>the </a:t>
            </a:r>
            <a:r>
              <a:rPr lang="en-US" sz="2800" b="1" dirty="0"/>
              <a:t>root of </a:t>
            </a:r>
            <a:r>
              <a:rPr lang="en-US" sz="2800" b="1" dirty="0" smtClean="0"/>
              <a:t>greed.</a:t>
            </a:r>
            <a:r>
              <a:rPr lang="en-US" sz="2800" dirty="0" smtClean="0"/>
              <a:t> </a:t>
            </a:r>
          </a:p>
          <a:p>
            <a:r>
              <a:rPr lang="zh-TW" altLang="en-US" sz="2800" b="1" dirty="0">
                <a:solidFill>
                  <a:srgbClr val="FF0000"/>
                </a:solidFill>
                <a:latin typeface="华文细黑"/>
                <a:ea typeface="华文细黑"/>
                <a:cs typeface="华文细黑"/>
              </a:rPr>
              <a:t>关键理念：如何处理贪婪的根源。</a:t>
            </a:r>
          </a:p>
        </p:txBody>
      </p:sp>
      <p:sp>
        <p:nvSpPr>
          <p:cNvPr id="14" name="Rectangle 13"/>
          <p:cNvSpPr/>
          <p:nvPr/>
        </p:nvSpPr>
        <p:spPr>
          <a:xfrm>
            <a:off x="25222" y="3227197"/>
            <a:ext cx="9356557" cy="1384995"/>
          </a:xfrm>
          <a:prstGeom prst="rect">
            <a:avLst/>
          </a:prstGeom>
          <a:noFill/>
        </p:spPr>
        <p:txBody>
          <a:bodyPr wrap="square">
            <a:spAutoFit/>
          </a:bodyPr>
          <a:lstStyle/>
          <a:p>
            <a:r>
              <a:rPr lang="en-US" sz="2800" dirty="0" smtClean="0"/>
              <a:t>There </a:t>
            </a:r>
            <a:r>
              <a:rPr lang="en-US" sz="2800" dirty="0"/>
              <a:t>are 4 </a:t>
            </a:r>
            <a:r>
              <a:rPr lang="en-US" sz="2800" dirty="0" smtClean="0"/>
              <a:t>roots </a:t>
            </a:r>
            <a:r>
              <a:rPr lang="en-US" sz="2800" dirty="0"/>
              <a:t>of the heart</a:t>
            </a:r>
            <a:r>
              <a:rPr lang="en-US" sz="2800" dirty="0" smtClean="0"/>
              <a:t>: </a:t>
            </a:r>
            <a:r>
              <a:rPr lang="en-US" sz="2800" b="1" dirty="0" smtClean="0">
                <a:solidFill>
                  <a:srgbClr val="660066"/>
                </a:solidFill>
              </a:rPr>
              <a:t>guilt,</a:t>
            </a:r>
            <a:r>
              <a:rPr lang="en-US" sz="2800" b="1" dirty="0" smtClean="0"/>
              <a:t> </a:t>
            </a:r>
            <a:r>
              <a:rPr lang="en-US" sz="2800" b="1" dirty="0" smtClean="0">
                <a:solidFill>
                  <a:srgbClr val="000090"/>
                </a:solidFill>
              </a:rPr>
              <a:t>anger, </a:t>
            </a:r>
            <a:r>
              <a:rPr lang="en-US" sz="2800" b="1" dirty="0" smtClean="0">
                <a:solidFill>
                  <a:srgbClr val="3366FF"/>
                </a:solidFill>
              </a:rPr>
              <a:t>greed, </a:t>
            </a:r>
            <a:r>
              <a:rPr lang="en-US" sz="2800" b="1" dirty="0" smtClean="0">
                <a:solidFill>
                  <a:srgbClr val="008000"/>
                </a:solidFill>
              </a:rPr>
              <a:t>jealousy. </a:t>
            </a:r>
          </a:p>
          <a:p>
            <a:r>
              <a:rPr lang="en-US" sz="2800" dirty="0" smtClean="0"/>
              <a:t>We </a:t>
            </a:r>
            <a:r>
              <a:rPr lang="en-US" sz="2800" dirty="0"/>
              <a:t>deal with the root of guilt with </a:t>
            </a:r>
            <a:r>
              <a:rPr lang="en-US" sz="2800" dirty="0" smtClean="0"/>
              <a:t>confession a</a:t>
            </a:r>
            <a:r>
              <a:rPr lang="en-US" altLang="zh-CN" sz="2800" dirty="0" smtClean="0"/>
              <a:t>nd </a:t>
            </a:r>
            <a:r>
              <a:rPr lang="en-US" sz="2800" dirty="0" smtClean="0"/>
              <a:t>the </a:t>
            </a:r>
            <a:r>
              <a:rPr lang="en-US" sz="2800" dirty="0"/>
              <a:t>root of anger with </a:t>
            </a:r>
            <a:r>
              <a:rPr lang="en-US" sz="2800" dirty="0" err="1" smtClean="0"/>
              <a:t>forgiveness.Pull</a:t>
            </a:r>
            <a:r>
              <a:rPr lang="en-US" sz="2800" dirty="0" smtClean="0"/>
              <a:t> out </a:t>
            </a:r>
            <a:r>
              <a:rPr lang="en-US" sz="2800" dirty="0"/>
              <a:t>bad </a:t>
            </a:r>
            <a:r>
              <a:rPr lang="en-US" sz="2800" dirty="0" smtClean="0"/>
              <a:t>roots </a:t>
            </a:r>
            <a:r>
              <a:rPr lang="en-US" sz="2800" dirty="0" smtClean="0"/>
              <a:t>and </a:t>
            </a:r>
            <a:r>
              <a:rPr lang="en-US" sz="2800" dirty="0" smtClean="0"/>
              <a:t>reap </a:t>
            </a:r>
            <a:r>
              <a:rPr lang="en-US" sz="2800" dirty="0"/>
              <a:t>good fruits.  </a:t>
            </a:r>
          </a:p>
        </p:txBody>
      </p:sp>
      <p:sp>
        <p:nvSpPr>
          <p:cNvPr id="18" name="TextBox 17"/>
          <p:cNvSpPr txBox="1"/>
          <p:nvPr/>
        </p:nvSpPr>
        <p:spPr>
          <a:xfrm>
            <a:off x="8698906" y="6360167"/>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(3)</a:t>
            </a:r>
            <a:endParaRPr lang="en-US" sz="2800" dirty="0">
              <a:solidFill>
                <a:srgbClr val="008000"/>
              </a:solidFill>
              <a:latin typeface="Arial Narrow"/>
              <a:ea typeface="华文细黑"/>
              <a:cs typeface="Arial Narrow"/>
            </a:endParaRPr>
          </a:p>
        </p:txBody>
      </p:sp>
      <p:sp>
        <p:nvSpPr>
          <p:cNvPr id="19" name="Rectangle 18"/>
          <p:cNvSpPr/>
          <p:nvPr/>
        </p:nvSpPr>
        <p:spPr>
          <a:xfrm>
            <a:off x="25221" y="4557541"/>
            <a:ext cx="9135711" cy="2246769"/>
          </a:xfrm>
          <a:prstGeom prst="rect">
            <a:avLst/>
          </a:prstGeom>
          <a:noFill/>
        </p:spPr>
        <p:txBody>
          <a:bodyPr wrap="square">
            <a:spAutoFit/>
          </a:bodyPr>
          <a:lstStyle/>
          <a:p>
            <a:r>
              <a:rPr lang="en-US" sz="2800" dirty="0" smtClean="0">
                <a:solidFill>
                  <a:srgbClr val="0000FF"/>
                </a:solidFill>
              </a:rPr>
              <a:t>“</a:t>
            </a:r>
            <a:r>
              <a:rPr lang="en-US" sz="2800" dirty="0">
                <a:solidFill>
                  <a:srgbClr val="0000FF"/>
                </a:solidFill>
              </a:rPr>
              <a:t>You shall not covet your neighbor’s </a:t>
            </a:r>
            <a:r>
              <a:rPr lang="en-US" sz="2800" dirty="0" smtClean="0">
                <a:solidFill>
                  <a:srgbClr val="0000FF"/>
                </a:solidFill>
              </a:rPr>
              <a:t>house</a:t>
            </a:r>
            <a:r>
              <a:rPr lang="mr-IN" sz="2800" dirty="0" smtClean="0">
                <a:solidFill>
                  <a:srgbClr val="0000FF"/>
                </a:solidFill>
              </a:rPr>
              <a:t>…</a:t>
            </a:r>
            <a:r>
              <a:rPr lang="en-US" sz="2800" dirty="0" smtClean="0">
                <a:solidFill>
                  <a:srgbClr val="0000FF"/>
                </a:solidFill>
              </a:rPr>
              <a:t>your </a:t>
            </a:r>
            <a:r>
              <a:rPr lang="en-US" sz="2800" dirty="0" smtClean="0">
                <a:solidFill>
                  <a:srgbClr val="0000FF"/>
                </a:solidFill>
              </a:rPr>
              <a:t>neighbor’s </a:t>
            </a:r>
            <a:r>
              <a:rPr lang="en-US" sz="2800" dirty="0" err="1">
                <a:solidFill>
                  <a:srgbClr val="0000FF"/>
                </a:solidFill>
              </a:rPr>
              <a:t>wife</a:t>
            </a:r>
            <a:r>
              <a:rPr lang="en-US" sz="2800" dirty="0" err="1" smtClean="0">
                <a:solidFill>
                  <a:srgbClr val="0000FF"/>
                </a:solidFill>
              </a:rPr>
              <a:t>,or</a:t>
            </a:r>
            <a:r>
              <a:rPr lang="en-US" sz="2800" dirty="0" smtClean="0">
                <a:solidFill>
                  <a:srgbClr val="0000FF"/>
                </a:solidFill>
              </a:rPr>
              <a:t> </a:t>
            </a:r>
            <a:r>
              <a:rPr lang="en-US" sz="2800" dirty="0">
                <a:solidFill>
                  <a:srgbClr val="0000FF"/>
                </a:solidFill>
              </a:rPr>
              <a:t>his male or female </a:t>
            </a:r>
            <a:r>
              <a:rPr lang="en-US" sz="2800" dirty="0" err="1">
                <a:solidFill>
                  <a:srgbClr val="0000FF"/>
                </a:solidFill>
              </a:rPr>
              <a:t>servant</a:t>
            </a:r>
            <a:r>
              <a:rPr lang="en-US" sz="2800" dirty="0" err="1" smtClean="0">
                <a:solidFill>
                  <a:srgbClr val="0000FF"/>
                </a:solidFill>
              </a:rPr>
              <a:t>,his</a:t>
            </a:r>
            <a:r>
              <a:rPr lang="en-US" sz="2800" dirty="0" smtClean="0">
                <a:solidFill>
                  <a:srgbClr val="0000FF"/>
                </a:solidFill>
              </a:rPr>
              <a:t> </a:t>
            </a:r>
            <a:r>
              <a:rPr lang="en-US" sz="2800" dirty="0">
                <a:solidFill>
                  <a:srgbClr val="0000FF"/>
                </a:solidFill>
              </a:rPr>
              <a:t>ox or donkey, or </a:t>
            </a:r>
            <a:r>
              <a:rPr lang="en-US" sz="2800" b="1" dirty="0">
                <a:solidFill>
                  <a:srgbClr val="0000FF"/>
                </a:solidFill>
              </a:rPr>
              <a:t>anything that belongs to your </a:t>
            </a:r>
            <a:r>
              <a:rPr lang="en-US" sz="2800" b="1" dirty="0" smtClean="0">
                <a:solidFill>
                  <a:srgbClr val="0000FF"/>
                </a:solidFill>
              </a:rPr>
              <a:t>neighbor</a:t>
            </a:r>
            <a:r>
              <a:rPr lang="en-US" sz="2800" dirty="0" smtClean="0">
                <a:solidFill>
                  <a:srgbClr val="0000FF"/>
                </a:solidFill>
              </a:rPr>
              <a:t>”(Ex.20:17).</a:t>
            </a:r>
          </a:p>
          <a:p>
            <a:r>
              <a:rPr lang="en-US" sz="2800" dirty="0">
                <a:solidFill>
                  <a:srgbClr val="0000FF"/>
                </a:solidFill>
                <a:latin typeface="华文细黑"/>
                <a:ea typeface="华文细黑"/>
                <a:cs typeface="华文细黑"/>
              </a:rPr>
              <a:t>“不可贪恋人的房屋、</a:t>
            </a:r>
            <a:r>
              <a:rPr lang="mr-IN" sz="2800" dirty="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人的妻子、仆婢、牛驴</a:t>
            </a:r>
            <a:r>
              <a:rPr lang="en-US" sz="2800" dirty="0" smtClean="0">
                <a:solidFill>
                  <a:srgbClr val="0000FF"/>
                </a:solidFill>
                <a:latin typeface="华文细黑"/>
                <a:ea typeface="华文细黑"/>
                <a:cs typeface="华文细黑"/>
              </a:rPr>
              <a:t>、并</a:t>
            </a:r>
            <a:r>
              <a:rPr lang="en-US" sz="2800" b="1" dirty="0">
                <a:solidFill>
                  <a:srgbClr val="0000FF"/>
                </a:solidFill>
                <a:latin typeface="华文细黑"/>
                <a:ea typeface="华文细黑"/>
                <a:cs typeface="华文细黑"/>
              </a:rPr>
              <a:t>他一切所有的</a:t>
            </a:r>
            <a:r>
              <a:rPr lang="en-US" sz="2800" dirty="0">
                <a:solidFill>
                  <a:srgbClr val="0000FF"/>
                </a:solidFill>
                <a:latin typeface="华文细黑"/>
                <a:ea typeface="华文细黑"/>
                <a:cs typeface="华文细黑"/>
              </a:rPr>
              <a:t>”(</a:t>
            </a:r>
            <a:r>
              <a:rPr lang="zh-CN" altLang="en-US" sz="2800" dirty="0">
                <a:solidFill>
                  <a:srgbClr val="0000FF"/>
                </a:solidFill>
                <a:latin typeface="华文细黑"/>
                <a:ea typeface="华文细黑"/>
                <a:cs typeface="华文细黑"/>
              </a:rPr>
              <a:t>出</a:t>
            </a:r>
            <a:r>
              <a:rPr lang="en-US" altLang="zh-CN" sz="2800" dirty="0">
                <a:solidFill>
                  <a:srgbClr val="0000FF"/>
                </a:solidFill>
                <a:latin typeface="华文细黑"/>
                <a:ea typeface="华文细黑"/>
                <a:cs typeface="华文细黑"/>
              </a:rPr>
              <a:t>20:17</a:t>
            </a:r>
            <a:r>
              <a:rPr lang="en-US" sz="2800" dirty="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738321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875"/>
            <a:ext cx="9144000" cy="4278094"/>
          </a:xfrm>
          <a:prstGeom prst="rect">
            <a:avLst/>
          </a:prstGeom>
        </p:spPr>
        <p:txBody>
          <a:bodyPr wrap="square">
            <a:spAutoFit/>
          </a:bodyPr>
          <a:lstStyle/>
          <a:p>
            <a:r>
              <a:rPr lang="en-US" sz="2800" b="1" dirty="0"/>
              <a:t>(1)Definition of greed. </a:t>
            </a:r>
            <a:r>
              <a:rPr lang="en-US" sz="2600" dirty="0">
                <a:solidFill>
                  <a:srgbClr val="0000FF"/>
                </a:solidFill>
              </a:rPr>
              <a:t>“Someone in the crowd said to him</a:t>
            </a:r>
            <a:r>
              <a:rPr lang="en-US" sz="2600" dirty="0" smtClean="0">
                <a:solidFill>
                  <a:srgbClr val="0000FF"/>
                </a:solidFill>
              </a:rPr>
              <a:t>, </a:t>
            </a:r>
            <a:r>
              <a:rPr lang="en-US" sz="2600" dirty="0" err="1" smtClean="0">
                <a:solidFill>
                  <a:srgbClr val="0000FF"/>
                </a:solidFill>
              </a:rPr>
              <a:t>Teacher,tell</a:t>
            </a:r>
            <a:r>
              <a:rPr lang="en-US" sz="2600" dirty="0" smtClean="0">
                <a:solidFill>
                  <a:srgbClr val="0000FF"/>
                </a:solidFill>
              </a:rPr>
              <a:t> </a:t>
            </a:r>
            <a:r>
              <a:rPr lang="en-US" sz="2600" dirty="0">
                <a:solidFill>
                  <a:srgbClr val="0000FF"/>
                </a:solidFill>
              </a:rPr>
              <a:t>my brother to divide the inheritance with me. Jesus replied</a:t>
            </a:r>
            <a:r>
              <a:rPr lang="en-US" sz="2600" dirty="0" smtClean="0">
                <a:solidFill>
                  <a:srgbClr val="0000FF"/>
                </a:solidFill>
              </a:rPr>
              <a:t>, Man, who </a:t>
            </a:r>
            <a:r>
              <a:rPr lang="en-US" sz="2600" dirty="0">
                <a:solidFill>
                  <a:srgbClr val="0000FF"/>
                </a:solidFill>
              </a:rPr>
              <a:t>appointed me a judge or an arbiter between you</a:t>
            </a:r>
            <a:r>
              <a:rPr lang="en-US" sz="2600" dirty="0" smtClean="0">
                <a:solidFill>
                  <a:srgbClr val="0000FF"/>
                </a:solidFill>
              </a:rPr>
              <a:t>? Watch </a:t>
            </a:r>
            <a:r>
              <a:rPr lang="en-US" sz="2600" dirty="0">
                <a:solidFill>
                  <a:srgbClr val="0000FF"/>
                </a:solidFill>
              </a:rPr>
              <a:t>out</a:t>
            </a:r>
            <a:r>
              <a:rPr lang="en-US" sz="2600" dirty="0" smtClean="0">
                <a:solidFill>
                  <a:srgbClr val="0000FF"/>
                </a:solidFill>
              </a:rPr>
              <a:t>! Be </a:t>
            </a:r>
            <a:r>
              <a:rPr lang="en-US" sz="2600" dirty="0">
                <a:solidFill>
                  <a:srgbClr val="0000FF"/>
                </a:solidFill>
              </a:rPr>
              <a:t>on your guard against </a:t>
            </a:r>
            <a:r>
              <a:rPr lang="en-US" sz="2600" b="1" dirty="0">
                <a:solidFill>
                  <a:srgbClr val="0000FF"/>
                </a:solidFill>
              </a:rPr>
              <a:t>all kinds of greed</a:t>
            </a:r>
            <a:r>
              <a:rPr lang="en-US" sz="2600" dirty="0" smtClean="0">
                <a:solidFill>
                  <a:srgbClr val="0000FF"/>
                </a:solidFill>
              </a:rPr>
              <a:t>; life </a:t>
            </a:r>
            <a:r>
              <a:rPr lang="en-US" sz="2600" dirty="0">
                <a:solidFill>
                  <a:srgbClr val="0000FF"/>
                </a:solidFill>
              </a:rPr>
              <a:t>does not consist in </a:t>
            </a:r>
            <a:r>
              <a:rPr lang="en-US" sz="2600" b="1" dirty="0">
                <a:solidFill>
                  <a:srgbClr val="0000FF"/>
                </a:solidFill>
              </a:rPr>
              <a:t>an abundance of possessions</a:t>
            </a:r>
            <a:r>
              <a:rPr lang="en-US" sz="2600" dirty="0" smtClean="0">
                <a:solidFill>
                  <a:srgbClr val="0000FF"/>
                </a:solidFill>
              </a:rPr>
              <a:t>” (Lk.12</a:t>
            </a:r>
            <a:r>
              <a:rPr lang="en-US" sz="2600" dirty="0">
                <a:solidFill>
                  <a:srgbClr val="0000FF"/>
                </a:solidFill>
              </a:rPr>
              <a:t>:13-</a:t>
            </a:r>
            <a:r>
              <a:rPr lang="en-US" sz="2600" dirty="0" smtClean="0">
                <a:solidFill>
                  <a:srgbClr val="0000FF"/>
                </a:solidFill>
              </a:rPr>
              <a:t>1</a:t>
            </a:r>
            <a:r>
              <a:rPr lang="en-US" altLang="zh-CN" sz="2600" dirty="0" smtClean="0">
                <a:solidFill>
                  <a:srgbClr val="0000FF"/>
                </a:solidFill>
              </a:rPr>
              <a:t>5</a:t>
            </a:r>
            <a:r>
              <a:rPr lang="en-US" sz="2600" dirty="0" smtClean="0">
                <a:solidFill>
                  <a:srgbClr val="0000FF"/>
                </a:solidFill>
              </a:rPr>
              <a:t>)</a:t>
            </a:r>
            <a:r>
              <a:rPr lang="en-US" sz="2600" dirty="0">
                <a:solidFill>
                  <a:srgbClr val="0000FF"/>
                </a:solidFill>
              </a:rPr>
              <a:t>. </a:t>
            </a:r>
            <a:endParaRPr lang="en-US" sz="2600" dirty="0" smtClean="0">
              <a:solidFill>
                <a:srgbClr val="0000FF"/>
              </a:solidFill>
            </a:endParaRPr>
          </a:p>
          <a:p>
            <a:r>
              <a:rPr lang="en-US" altLang="zh-TW" sz="2800" dirty="0" smtClean="0">
                <a:solidFill>
                  <a:srgbClr val="FF0000"/>
                </a:solidFill>
                <a:latin typeface="华文细黑"/>
                <a:ea typeface="华文细黑"/>
                <a:cs typeface="华文细黑"/>
              </a:rPr>
              <a:t>(1)</a:t>
            </a:r>
            <a:r>
              <a:rPr lang="zh-CN" altLang="en-US" sz="2800" dirty="0" smtClean="0">
                <a:solidFill>
                  <a:srgbClr val="FF0000"/>
                </a:solidFill>
                <a:latin typeface="华文细黑"/>
                <a:ea typeface="华文细黑"/>
                <a:cs typeface="华文细黑"/>
              </a:rPr>
              <a:t>贪婪</a:t>
            </a:r>
            <a:r>
              <a:rPr lang="zh-TW" altLang="en-US" sz="2800" dirty="0" smtClean="0">
                <a:solidFill>
                  <a:srgbClr val="FF0000"/>
                </a:solidFill>
                <a:latin typeface="华文细黑"/>
                <a:ea typeface="华文细黑"/>
                <a:cs typeface="华文细黑"/>
              </a:rPr>
              <a:t>的定义。</a:t>
            </a:r>
            <a:r>
              <a:rPr lang="en-US" altLang="zh-TW"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众人中有一个人对耶稣说、夫子、请你吩咐我的兄长和我分开家业。耶稣说、你这个人、谁立我作你们断事的官、给你们分家业</a:t>
            </a:r>
            <a:r>
              <a:rPr lang="en-US" sz="2800" dirty="0" smtClean="0">
                <a:solidFill>
                  <a:srgbClr val="0000FF"/>
                </a:solidFill>
                <a:latin typeface="华文细黑"/>
                <a:ea typeface="华文细黑"/>
                <a:cs typeface="华文细黑"/>
              </a:rPr>
              <a:t>呢</a:t>
            </a:r>
            <a:r>
              <a:rPr lang="zh-CN"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你们要谨慎自守、免去一切的</a:t>
            </a:r>
            <a:r>
              <a:rPr lang="en-US" sz="2800" dirty="0" smtClean="0">
                <a:solidFill>
                  <a:srgbClr val="0000FF"/>
                </a:solidFill>
                <a:latin typeface="华文细黑"/>
                <a:ea typeface="华文细黑"/>
                <a:cs typeface="华文细黑"/>
              </a:rPr>
              <a:t>贪心</a:t>
            </a:r>
            <a:r>
              <a:rPr lang="zh-CN" altLang="en-US" sz="2800" dirty="0" smtClean="0">
                <a:solidFill>
                  <a:srgbClr val="0000FF"/>
                </a:solidFill>
                <a:latin typeface="华文细黑"/>
                <a:ea typeface="华文细黑"/>
                <a:cs typeface="华文细黑"/>
              </a:rPr>
              <a:t>。</a:t>
            </a:r>
            <a:r>
              <a:rPr lang="en-US" sz="2800" dirty="0" smtClean="0">
                <a:solidFill>
                  <a:srgbClr val="0000FF"/>
                </a:solidFill>
                <a:latin typeface="华文细黑"/>
                <a:ea typeface="华文细黑"/>
                <a:cs typeface="华文细黑"/>
              </a:rPr>
              <a:t>因为</a:t>
            </a:r>
            <a:r>
              <a:rPr lang="en-US" sz="2800" dirty="0">
                <a:solidFill>
                  <a:srgbClr val="0000FF"/>
                </a:solidFill>
                <a:latin typeface="华文细黑"/>
                <a:ea typeface="华文细黑"/>
                <a:cs typeface="华文细黑"/>
              </a:rPr>
              <a:t>人的生命、不在乎家道丰富</a:t>
            </a: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路1</a:t>
            </a:r>
            <a:r>
              <a:rPr lang="en-US" altLang="zh-CN" sz="2800" dirty="0" smtClean="0">
                <a:solidFill>
                  <a:srgbClr val="0000FF"/>
                </a:solidFill>
                <a:latin typeface="华文细黑"/>
                <a:ea typeface="华文细黑"/>
                <a:cs typeface="华文细黑"/>
              </a:rPr>
              <a:t>2:13-14</a:t>
            </a: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
        <p:nvSpPr>
          <p:cNvPr id="4" name="TextBox 3"/>
          <p:cNvSpPr txBox="1"/>
          <p:nvPr/>
        </p:nvSpPr>
        <p:spPr>
          <a:xfrm>
            <a:off x="8593092" y="633478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(4)</a:t>
            </a:r>
            <a:endParaRPr lang="en-US" sz="2800" dirty="0">
              <a:solidFill>
                <a:srgbClr val="008000"/>
              </a:solidFill>
              <a:latin typeface="Arial Narrow"/>
              <a:ea typeface="华文细黑"/>
              <a:cs typeface="Arial Narrow"/>
            </a:endParaRPr>
          </a:p>
        </p:txBody>
      </p:sp>
      <p:sp>
        <p:nvSpPr>
          <p:cNvPr id="5" name="Rectangle 4"/>
          <p:cNvSpPr/>
          <p:nvPr/>
        </p:nvSpPr>
        <p:spPr>
          <a:xfrm>
            <a:off x="0" y="4134405"/>
            <a:ext cx="9144000" cy="2677656"/>
          </a:xfrm>
          <a:prstGeom prst="rect">
            <a:avLst/>
          </a:prstGeom>
        </p:spPr>
        <p:txBody>
          <a:bodyPr wrap="square">
            <a:spAutoFit/>
          </a:bodyPr>
          <a:lstStyle/>
          <a:p>
            <a:r>
              <a:rPr lang="en-US" sz="2800" dirty="0"/>
              <a:t>G</a:t>
            </a:r>
            <a:r>
              <a:rPr lang="en-US" sz="2800" dirty="0" smtClean="0"/>
              <a:t>reed was in the hearts of the two brothers. Greed is </a:t>
            </a:r>
            <a:r>
              <a:rPr lang="en-US" sz="2800" dirty="0"/>
              <a:t>the unquenchable thirst for getting more and more of something we think we need in order to be truly satisfied. </a:t>
            </a:r>
            <a:r>
              <a:rPr lang="en-US" sz="2800" dirty="0" smtClean="0"/>
              <a:t>Greed </a:t>
            </a:r>
            <a:r>
              <a:rPr lang="en-US" sz="2800" dirty="0"/>
              <a:t>may be a thirst for money or the things that money can buy, or even a thirst for position and power. Jesus made it clear that true life does not depend on an abundance of possessions. </a:t>
            </a:r>
            <a:endParaRPr lang="en-US" sz="2800" dirty="0">
              <a:solidFill>
                <a:srgbClr val="0000FF"/>
              </a:solidFill>
            </a:endParaRPr>
          </a:p>
        </p:txBody>
      </p:sp>
    </p:spTree>
    <p:extLst>
      <p:ext uri="{BB962C8B-B14F-4D97-AF65-F5344CB8AC3E}">
        <p14:creationId xmlns:p14="http://schemas.microsoft.com/office/powerpoint/2010/main" val="19648804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147" y="-50799"/>
            <a:ext cx="9165147" cy="3539431"/>
          </a:xfrm>
          <a:prstGeom prst="rect">
            <a:avLst/>
          </a:prstGeom>
        </p:spPr>
        <p:txBody>
          <a:bodyPr wrap="square">
            <a:spAutoFit/>
          </a:bodyPr>
          <a:lstStyle/>
          <a:p>
            <a:r>
              <a:rPr lang="en-US" sz="2800" b="1" dirty="0"/>
              <a:t>(2)Description of </a:t>
            </a:r>
            <a:r>
              <a:rPr lang="en-US" sz="2800" b="1" dirty="0" err="1" smtClean="0"/>
              <a:t>greed.</a:t>
            </a:r>
            <a:r>
              <a:rPr lang="en-US" sz="2800" dirty="0" err="1" smtClean="0"/>
              <a:t>Greed</a:t>
            </a:r>
            <a:r>
              <a:rPr lang="en-US" sz="2800" dirty="0" smtClean="0"/>
              <a:t> </a:t>
            </a:r>
            <a:r>
              <a:rPr lang="en-US" sz="2800" dirty="0"/>
              <a:t>is easy to </a:t>
            </a:r>
            <a:r>
              <a:rPr lang="en-US" sz="2800" dirty="0" smtClean="0"/>
              <a:t>hide</a:t>
            </a:r>
            <a:r>
              <a:rPr lang="en-US" sz="2800" dirty="0"/>
              <a:t> </a:t>
            </a:r>
            <a:r>
              <a:rPr lang="en-US" sz="2800" dirty="0" smtClean="0"/>
              <a:t>from ourselves</a:t>
            </a:r>
            <a:r>
              <a:rPr lang="en-US" sz="2800" dirty="0"/>
              <a:t>. </a:t>
            </a:r>
            <a:endParaRPr lang="en-US" sz="2800" dirty="0" smtClean="0"/>
          </a:p>
          <a:p>
            <a:r>
              <a:rPr lang="en-US" sz="2800" dirty="0" smtClean="0"/>
              <a:t>Greedy </a:t>
            </a:r>
            <a:r>
              <a:rPr lang="en-US" sz="2800" dirty="0"/>
              <a:t>people talk a lot and worry a lot about </a:t>
            </a:r>
            <a:r>
              <a:rPr lang="en-US" sz="2800" dirty="0" err="1" smtClean="0"/>
              <a:t>money.Greedy</a:t>
            </a:r>
            <a:r>
              <a:rPr lang="en-US" sz="2800" dirty="0" smtClean="0"/>
              <a:t> </a:t>
            </a:r>
            <a:r>
              <a:rPr lang="en-US" sz="2800" dirty="0"/>
              <a:t>people are not cheerful </a:t>
            </a:r>
            <a:r>
              <a:rPr lang="en-US" sz="2800" dirty="0" err="1"/>
              <a:t>givers.Greedy</a:t>
            </a:r>
            <a:r>
              <a:rPr lang="en-US" sz="2800" dirty="0"/>
              <a:t> people are reluctant to share</a:t>
            </a:r>
            <a:r>
              <a:rPr lang="en-US" sz="2800" dirty="0" smtClean="0"/>
              <a:t>. Greedy </a:t>
            </a:r>
            <a:r>
              <a:rPr lang="en-US" sz="2800" dirty="0"/>
              <a:t>people talk as if they have just enough to get </a:t>
            </a:r>
            <a:r>
              <a:rPr lang="en-US" sz="2800" dirty="0" err="1"/>
              <a:t>by.Greedy</a:t>
            </a:r>
            <a:r>
              <a:rPr lang="en-US" sz="2800" dirty="0"/>
              <a:t> people are reluctant to express </a:t>
            </a:r>
            <a:r>
              <a:rPr lang="en-US" sz="2800" dirty="0" err="1"/>
              <a:t>gratitude.Greedy</a:t>
            </a:r>
            <a:r>
              <a:rPr lang="en-US" sz="2800" dirty="0"/>
              <a:t> people aren’t content with what they </a:t>
            </a:r>
            <a:r>
              <a:rPr lang="en-US" sz="2800" dirty="0" err="1"/>
              <a:t>have.Greedy</a:t>
            </a:r>
            <a:r>
              <a:rPr lang="en-US" sz="2800" dirty="0"/>
              <a:t> people attempt to control people with their money</a:t>
            </a:r>
            <a:r>
              <a:rPr lang="en-US" sz="2800" dirty="0" smtClean="0"/>
              <a:t>. </a:t>
            </a:r>
            <a:r>
              <a:rPr lang="en-US" sz="2800" dirty="0"/>
              <a:t>Greed isn’t a financial issue; it’s a heart issue. </a:t>
            </a:r>
            <a:endParaRPr lang="en-US" sz="2800" dirty="0" smtClean="0"/>
          </a:p>
        </p:txBody>
      </p:sp>
      <p:sp>
        <p:nvSpPr>
          <p:cNvPr id="4" name="Rectangle 3"/>
          <p:cNvSpPr/>
          <p:nvPr/>
        </p:nvSpPr>
        <p:spPr>
          <a:xfrm>
            <a:off x="0" y="3318569"/>
            <a:ext cx="6819899" cy="3539431"/>
          </a:xfrm>
          <a:prstGeom prst="rect">
            <a:avLst/>
          </a:prstGeom>
        </p:spPr>
        <p:txBody>
          <a:bodyPr wrap="square">
            <a:spAutoFit/>
          </a:bodyPr>
          <a:lstStyle/>
          <a:p>
            <a:r>
              <a:rPr lang="en-US" altLang="zh-TW" sz="2800" dirty="0">
                <a:solidFill>
                  <a:srgbClr val="FF0000"/>
                </a:solidFill>
                <a:latin typeface="华文细黑"/>
                <a:ea typeface="华文细黑"/>
                <a:cs typeface="华文细黑"/>
              </a:rPr>
              <a:t>(2)</a:t>
            </a:r>
            <a:r>
              <a:rPr lang="zh-TW" altLang="en-US" sz="2800" dirty="0">
                <a:solidFill>
                  <a:srgbClr val="FF0000"/>
                </a:solidFill>
                <a:latin typeface="华文细黑"/>
                <a:ea typeface="华文细黑"/>
                <a:cs typeface="华文细黑"/>
              </a:rPr>
              <a:t>贪婪的描述。</a:t>
            </a:r>
            <a:r>
              <a:rPr lang="en-US" sz="2800" dirty="0">
                <a:solidFill>
                  <a:srgbClr val="FF0000"/>
                </a:solidFill>
                <a:latin typeface="华文细黑"/>
                <a:ea typeface="华文细黑"/>
                <a:cs typeface="华文细黑"/>
              </a:rPr>
              <a:t>贪婪很容易隐藏，让我们自己看不见</a:t>
            </a:r>
            <a:r>
              <a:rPr lang="zh-TW" altLang="en-US" sz="2800" dirty="0">
                <a:solidFill>
                  <a:srgbClr val="FF0000"/>
                </a:solidFill>
                <a:latin typeface="华文细黑"/>
                <a:ea typeface="华文细黑"/>
                <a:cs typeface="华文细黑"/>
              </a:rPr>
              <a:t>。</a:t>
            </a:r>
            <a:r>
              <a:rPr lang="en-US" sz="2800" dirty="0">
                <a:solidFill>
                  <a:srgbClr val="FF0000"/>
                </a:solidFill>
                <a:latin typeface="华文细黑"/>
                <a:ea typeface="华文细黑"/>
                <a:cs typeface="华文细黑"/>
              </a:rPr>
              <a:t>贪婪的人总是谈论钱，并且为钱忧虑</a:t>
            </a:r>
            <a:r>
              <a:rPr lang="zh-TW" altLang="en-US" sz="2800" dirty="0">
                <a:solidFill>
                  <a:srgbClr val="FF0000"/>
                </a:solidFill>
                <a:latin typeface="华文细黑"/>
                <a:ea typeface="华文细黑"/>
                <a:cs typeface="华文细黑"/>
              </a:rPr>
              <a:t>。贪婪的人不是快乐的人。贪婪的人不愿意分享。贪婪的人说话</a:t>
            </a:r>
            <a:r>
              <a:rPr lang="zh-TW" altLang="en-US" sz="2800" dirty="0" smtClean="0">
                <a:solidFill>
                  <a:srgbClr val="FF0000"/>
                </a:solidFill>
                <a:latin typeface="华文细黑"/>
                <a:ea typeface="华文细黑"/>
                <a:cs typeface="华文细黑"/>
              </a:rPr>
              <a:t>好像他们</a:t>
            </a:r>
            <a:r>
              <a:rPr lang="en-US" sz="2800" dirty="0">
                <a:solidFill>
                  <a:srgbClr val="FF0000"/>
                </a:solidFill>
                <a:latin typeface="华文细黑"/>
                <a:ea typeface="华文细黑"/>
                <a:cs typeface="华文细黑"/>
              </a:rPr>
              <a:t>只是勉強</a:t>
            </a:r>
            <a:r>
              <a:rPr lang="en-US" sz="2800" dirty="0" smtClean="0">
                <a:solidFill>
                  <a:srgbClr val="FF0000"/>
                </a:solidFill>
                <a:latin typeface="华文细黑"/>
                <a:ea typeface="华文细黑"/>
                <a:cs typeface="华文细黑"/>
              </a:rPr>
              <a:t>足够</a:t>
            </a:r>
            <a:r>
              <a:rPr lang="zh-CN"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贪婪的人不愿意表达感激之情。贪婪的人不满足于他们所拥有的东西。贪婪的人们试图用他们的钱来控制人们</a:t>
            </a:r>
            <a:r>
              <a:rPr lang="zh-TW" altLang="en-US" sz="2800" dirty="0" smtClean="0">
                <a:solidFill>
                  <a:srgbClr val="FF0000"/>
                </a:solidFill>
                <a:latin typeface="华文细黑"/>
                <a:ea typeface="华文细黑"/>
                <a:cs typeface="华文细黑"/>
              </a:rPr>
              <a:t>。贪婪不是财务问题</a:t>
            </a:r>
            <a:r>
              <a:rPr lang="en-US" altLang="zh-TW" sz="2800" dirty="0">
                <a:solidFill>
                  <a:srgbClr val="FF0000"/>
                </a:solidFill>
                <a:latin typeface="华文细黑"/>
                <a:ea typeface="华文细黑"/>
                <a:cs typeface="华文细黑"/>
              </a:rPr>
              <a:t>; </a:t>
            </a:r>
            <a:r>
              <a:rPr lang="zh-TW" altLang="en-US" sz="2800" dirty="0">
                <a:solidFill>
                  <a:srgbClr val="FF0000"/>
                </a:solidFill>
                <a:latin typeface="华文细黑"/>
                <a:ea typeface="华文细黑"/>
                <a:cs typeface="华文细黑"/>
              </a:rPr>
              <a:t>这是一个心</a:t>
            </a:r>
            <a:r>
              <a:rPr lang="zh-CN" altLang="en-US" sz="2800" dirty="0">
                <a:solidFill>
                  <a:srgbClr val="FF0000"/>
                </a:solidFill>
                <a:latin typeface="华文细黑"/>
                <a:ea typeface="华文细黑"/>
                <a:cs typeface="华文细黑"/>
              </a:rPr>
              <a:t>的</a:t>
            </a:r>
            <a:r>
              <a:rPr lang="zh-TW" altLang="en-US" sz="2800" dirty="0">
                <a:solidFill>
                  <a:srgbClr val="FF0000"/>
                </a:solidFill>
                <a:latin typeface="华文细黑"/>
                <a:ea typeface="华文细黑"/>
                <a:cs typeface="华文细黑"/>
              </a:rPr>
              <a:t>问题。</a:t>
            </a:r>
            <a:endParaRPr lang="en-US" sz="2800" dirty="0">
              <a:solidFill>
                <a:srgbClr val="FF0000"/>
              </a:solidFill>
              <a:latin typeface="华文细黑"/>
              <a:ea typeface="华文细黑"/>
              <a:cs typeface="华文细黑"/>
            </a:endParaRPr>
          </a:p>
        </p:txBody>
      </p:sp>
      <p:pic>
        <p:nvPicPr>
          <p:cNvPr id="7" name="Picture 6" descr="Screen Shot 2019-03-04 at 3.10.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632" y="3060879"/>
            <a:ext cx="2324100" cy="3797121"/>
          </a:xfrm>
          <a:prstGeom prst="rect">
            <a:avLst/>
          </a:prstGeom>
        </p:spPr>
      </p:pic>
      <p:sp>
        <p:nvSpPr>
          <p:cNvPr id="9" name="TextBox 8"/>
          <p:cNvSpPr txBox="1"/>
          <p:nvPr/>
        </p:nvSpPr>
        <p:spPr>
          <a:xfrm>
            <a:off x="8626957" y="6419445"/>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(5)</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882663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19" y="-50796"/>
            <a:ext cx="9131281" cy="6986528"/>
          </a:xfrm>
          <a:prstGeom prst="rect">
            <a:avLst/>
          </a:prstGeom>
        </p:spPr>
        <p:txBody>
          <a:bodyPr wrap="square">
            <a:spAutoFit/>
          </a:bodyPr>
          <a:lstStyle/>
          <a:p>
            <a:r>
              <a:rPr lang="en-US" sz="2800" b="1" dirty="0"/>
              <a:t>(3</a:t>
            </a:r>
            <a:r>
              <a:rPr lang="en-US" sz="2800" b="1" dirty="0" smtClean="0"/>
              <a:t>)Cause of </a:t>
            </a:r>
            <a:r>
              <a:rPr lang="en-US" sz="2800" b="1" dirty="0"/>
              <a:t>greed. </a:t>
            </a:r>
            <a:r>
              <a:rPr lang="en-US" sz="2800" dirty="0" smtClean="0"/>
              <a:t>Greed </a:t>
            </a:r>
            <a:r>
              <a:rPr lang="en-US" sz="2800" dirty="0"/>
              <a:t>is supported by an endless cast of “what ifs.” What if it gets lost? What if there’s not enough? What if I don’t get my fair share? What if the economy collapses? A fear that God either can’t or won’t take care of them. Greedy people can never have enough to satisfy their need to feel secure. There is always another “What if” that drives them to acquire </a:t>
            </a:r>
            <a:r>
              <a:rPr lang="en-US" sz="2800" dirty="0" err="1"/>
              <a:t>more.Their</a:t>
            </a:r>
            <a:r>
              <a:rPr lang="en-US" sz="2800" dirty="0"/>
              <a:t> appetites cannot be satisfied. </a:t>
            </a:r>
            <a:r>
              <a:rPr lang="en-US" sz="2800" dirty="0" smtClean="0"/>
              <a:t>There’s </a:t>
            </a:r>
            <a:r>
              <a:rPr lang="en-US" sz="2800" dirty="0"/>
              <a:t>never enough. So the acquisition and hoarding continues. </a:t>
            </a:r>
            <a:endParaRPr lang="en-US" sz="2800" dirty="0" smtClean="0"/>
          </a:p>
          <a:p>
            <a:r>
              <a:rPr lang="en-US" altLang="zh-TW" sz="2800" b="1" dirty="0" smtClean="0">
                <a:solidFill>
                  <a:srgbClr val="FF0000"/>
                </a:solidFill>
                <a:latin typeface="华文细黑"/>
                <a:ea typeface="华文细黑"/>
                <a:cs typeface="华文细黑"/>
              </a:rPr>
              <a:t>(</a:t>
            </a:r>
            <a:r>
              <a:rPr lang="zh-CN" altLang="zh-TW" sz="2800" b="1" dirty="0">
                <a:solidFill>
                  <a:srgbClr val="FF0000"/>
                </a:solidFill>
                <a:latin typeface="华文细黑"/>
                <a:ea typeface="华文细黑"/>
                <a:cs typeface="华文细黑"/>
              </a:rPr>
              <a:t>3</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贪婪</a:t>
            </a:r>
            <a:r>
              <a:rPr lang="zh-CN" altLang="en-US" sz="2800" b="1" dirty="0" smtClean="0">
                <a:solidFill>
                  <a:srgbClr val="FF0000"/>
                </a:solidFill>
                <a:latin typeface="华文细黑"/>
                <a:ea typeface="华文细黑"/>
                <a:cs typeface="华文细黑"/>
              </a:rPr>
              <a:t>的原因</a:t>
            </a:r>
            <a:r>
              <a:rPr lang="zh-TW" altLang="en-US" sz="2800" b="1" dirty="0" smtClean="0">
                <a:solidFill>
                  <a:srgbClr val="FF0000"/>
                </a:solidFill>
                <a:latin typeface="华文细黑"/>
                <a:ea typeface="华文细黑"/>
                <a:cs typeface="华文细黑"/>
              </a:rPr>
              <a:t>。贪婪得到了无穷无尽</a:t>
            </a:r>
            <a:r>
              <a:rPr lang="zh-TW" altLang="en-US" sz="2800" b="1" dirty="0">
                <a:solidFill>
                  <a:srgbClr val="FF0000"/>
                </a:solidFill>
                <a:latin typeface="华文细黑"/>
                <a:ea typeface="华文细黑"/>
                <a:cs typeface="华文细黑"/>
              </a:rPr>
              <a:t>的“假设”的支持。如果它丢失了怎么办？ 如果还不够怎么办？ 如果我没有得到我的公平份额怎么办？ 如果经济崩溃怎么办？ 担心上帝不能或不会照顾他们。 贪婪的人永远无法满足他们感到安全的需要。 总有另一个“假设”会促使他们获得更多。他们的胃口不能满足。 永远都不够。 因此收购和囤积仍在继续。</a:t>
            </a:r>
            <a:endParaRPr lang="en-US" sz="2800" dirty="0">
              <a:solidFill>
                <a:srgbClr val="FF0000"/>
              </a:solidFill>
              <a:latin typeface="华文细黑"/>
              <a:ea typeface="华文细黑"/>
              <a:cs typeface="华文细黑"/>
            </a:endParaRPr>
          </a:p>
        </p:txBody>
      </p:sp>
      <p:sp>
        <p:nvSpPr>
          <p:cNvPr id="10" name="TextBox 9"/>
          <p:cNvSpPr txBox="1"/>
          <p:nvPr/>
        </p:nvSpPr>
        <p:spPr>
          <a:xfrm>
            <a:off x="8694689" y="6334780"/>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(6)</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val="21314443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25928"/>
            <a:ext cx="9144000" cy="2246769"/>
          </a:xfrm>
          <a:prstGeom prst="rect">
            <a:avLst/>
          </a:prstGeom>
        </p:spPr>
        <p:txBody>
          <a:bodyPr wrap="square">
            <a:spAutoFit/>
          </a:bodyPr>
          <a:lstStyle/>
          <a:p>
            <a:r>
              <a:rPr lang="en-US" sz="2800" b="1" dirty="0"/>
              <a:t>(4)Example of greed. </a:t>
            </a:r>
            <a:r>
              <a:rPr lang="en-US" sz="2800" dirty="0"/>
              <a:t>Jesus tells about the parable of a wealthy landowner whose property yielded a much larger crop than he expected or needed. </a:t>
            </a:r>
            <a:r>
              <a:rPr lang="en-US" sz="2800" dirty="0">
                <a:solidFill>
                  <a:srgbClr val="0000FF"/>
                </a:solidFill>
              </a:rPr>
              <a:t>“And he told them this </a:t>
            </a:r>
            <a:r>
              <a:rPr lang="en-US" sz="2800" dirty="0" err="1">
                <a:solidFill>
                  <a:srgbClr val="0000FF"/>
                </a:solidFill>
              </a:rPr>
              <a:t>parable:The</a:t>
            </a:r>
            <a:r>
              <a:rPr lang="en-US" sz="2800" dirty="0">
                <a:solidFill>
                  <a:srgbClr val="0000FF"/>
                </a:solidFill>
              </a:rPr>
              <a:t> ground of a certain rich man yielded an abundant harvest”(12:16)</a:t>
            </a:r>
            <a:r>
              <a:rPr lang="en-US" sz="2800" dirty="0" smtClean="0">
                <a:solidFill>
                  <a:srgbClr val="0000FF"/>
                </a:solidFill>
              </a:rPr>
              <a:t>.</a:t>
            </a:r>
            <a:endParaRPr lang="en-US" sz="2800" dirty="0" smtClean="0"/>
          </a:p>
        </p:txBody>
      </p:sp>
      <p:sp>
        <p:nvSpPr>
          <p:cNvPr id="7" name="TextBox 6"/>
          <p:cNvSpPr txBox="1"/>
          <p:nvPr/>
        </p:nvSpPr>
        <p:spPr>
          <a:xfrm>
            <a:off x="8626957" y="6396335"/>
            <a:ext cx="1101818" cy="461665"/>
          </a:xfrm>
          <a:prstGeom prst="rect">
            <a:avLst/>
          </a:prstGeom>
          <a:noFill/>
        </p:spPr>
        <p:txBody>
          <a:bodyPr wrap="square" rtlCol="0">
            <a:spAutoFit/>
          </a:bodyPr>
          <a:lstStyle/>
          <a:p>
            <a:r>
              <a:rPr lang="en-US" altLang="zh-CN" sz="2400" dirty="0" smtClean="0">
                <a:solidFill>
                  <a:srgbClr val="008000"/>
                </a:solidFill>
                <a:latin typeface="华文细黑"/>
                <a:ea typeface="华文细黑"/>
                <a:cs typeface="华文细黑"/>
              </a:rPr>
              <a:t>(7)</a:t>
            </a:r>
            <a:endParaRPr lang="en-US" sz="2400" dirty="0">
              <a:solidFill>
                <a:srgbClr val="008000"/>
              </a:solidFill>
              <a:latin typeface="华文细黑"/>
              <a:ea typeface="华文细黑"/>
              <a:cs typeface="华文细黑"/>
            </a:endParaRPr>
          </a:p>
        </p:txBody>
      </p:sp>
      <p:pic>
        <p:nvPicPr>
          <p:cNvPr id="5" name="Picture 4" descr="Screen Shot 2019-02-17 at 12.08.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137"/>
            <a:ext cx="4013200" cy="4916835"/>
          </a:xfrm>
          <a:prstGeom prst="rect">
            <a:avLst/>
          </a:prstGeom>
        </p:spPr>
      </p:pic>
      <p:sp>
        <p:nvSpPr>
          <p:cNvPr id="9" name="Rectangle 8"/>
          <p:cNvSpPr/>
          <p:nvPr/>
        </p:nvSpPr>
        <p:spPr>
          <a:xfrm>
            <a:off x="4030133" y="2160137"/>
            <a:ext cx="5113867" cy="2677656"/>
          </a:xfrm>
          <a:prstGeom prst="rect">
            <a:avLst/>
          </a:prstGeom>
        </p:spPr>
        <p:txBody>
          <a:bodyPr wrap="square">
            <a:spAutoFit/>
          </a:bodyPr>
          <a:lstStyle/>
          <a:p>
            <a:r>
              <a:rPr lang="en-US" altLang="zh-TW" sz="2800" b="1" dirty="0">
                <a:solidFill>
                  <a:srgbClr val="FF0000"/>
                </a:solidFill>
                <a:latin typeface="华文细黑"/>
                <a:ea typeface="华文细黑"/>
                <a:cs typeface="华文细黑"/>
              </a:rPr>
              <a:t>(</a:t>
            </a:r>
            <a:r>
              <a:rPr lang="zh-CN" altLang="zh-TW" sz="2800" b="1" dirty="0">
                <a:solidFill>
                  <a:srgbClr val="FF0000"/>
                </a:solidFill>
                <a:latin typeface="华文细黑"/>
                <a:ea typeface="华文细黑"/>
                <a:cs typeface="华文细黑"/>
              </a:rPr>
              <a:t>4</a:t>
            </a:r>
            <a:r>
              <a:rPr lang="en-US" altLang="zh-TW" sz="2800" b="1" dirty="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贪婪的例子。 </a:t>
            </a:r>
            <a:r>
              <a:rPr lang="zh-TW" altLang="en-US" sz="2800" dirty="0">
                <a:solidFill>
                  <a:srgbClr val="FF0000"/>
                </a:solidFill>
                <a:latin typeface="华文细黑"/>
                <a:ea typeface="华文细黑"/>
                <a:cs typeface="华文细黑"/>
              </a:rPr>
              <a:t>耶稣讲述了一个富裕的土地所有者的比喻，他的财产产生了比他预期或需要的更大的收成</a:t>
            </a:r>
            <a:r>
              <a:rPr lang="zh-TW" altLang="en-US" sz="2800" dirty="0" smtClean="0">
                <a:solidFill>
                  <a:srgbClr val="FF0000"/>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就用比喻对他们说、有一个财主、田产丰盛</a:t>
            </a:r>
            <a:r>
              <a:rPr lang="zh-TW" altLang="en-US" sz="2800" dirty="0">
                <a:solidFill>
                  <a:srgbClr val="0000FF"/>
                </a:solidFill>
                <a:latin typeface="华文细黑"/>
                <a:ea typeface="华文细黑"/>
                <a:cs typeface="华文细黑"/>
              </a:rPr>
              <a:t>”</a:t>
            </a:r>
            <a:r>
              <a:rPr lang="en-US" altLang="zh-TW" sz="2800" dirty="0">
                <a:solidFill>
                  <a:srgbClr val="0000FF"/>
                </a:solidFill>
                <a:latin typeface="华文细黑"/>
                <a:ea typeface="华文细黑"/>
                <a:cs typeface="华文细黑"/>
              </a:rPr>
              <a:t>(12:16)</a:t>
            </a:r>
            <a:r>
              <a:rPr lang="zh-TW"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303054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19" y="-101595"/>
            <a:ext cx="9199018" cy="2246769"/>
          </a:xfrm>
          <a:prstGeom prst="rect">
            <a:avLst/>
          </a:prstGeom>
        </p:spPr>
        <p:txBody>
          <a:bodyPr wrap="square">
            <a:spAutoFit/>
          </a:bodyPr>
          <a:lstStyle/>
          <a:p>
            <a:r>
              <a:rPr lang="en-US" sz="2800" dirty="0" smtClean="0"/>
              <a:t>(</a:t>
            </a:r>
            <a:r>
              <a:rPr lang="en-US" sz="2800" dirty="0"/>
              <a:t>a)How do you respond to the wealthy farmer’s dilemma? </a:t>
            </a:r>
            <a:r>
              <a:rPr lang="en-US" sz="2800" dirty="0">
                <a:solidFill>
                  <a:srgbClr val="0000FF"/>
                </a:solidFill>
              </a:rPr>
              <a:t>“He thought to </a:t>
            </a:r>
            <a:r>
              <a:rPr lang="en-US" sz="2800" dirty="0" err="1">
                <a:solidFill>
                  <a:srgbClr val="0000FF"/>
                </a:solidFill>
              </a:rPr>
              <a:t>himself</a:t>
            </a:r>
            <a:r>
              <a:rPr lang="en-US" sz="2800" dirty="0" err="1" smtClean="0">
                <a:solidFill>
                  <a:srgbClr val="0000FF"/>
                </a:solidFill>
              </a:rPr>
              <a:t>,What</a:t>
            </a:r>
            <a:r>
              <a:rPr lang="en-US" sz="2800" dirty="0" smtClean="0">
                <a:solidFill>
                  <a:srgbClr val="0000FF"/>
                </a:solidFill>
              </a:rPr>
              <a:t> </a:t>
            </a:r>
            <a:r>
              <a:rPr lang="en-US" sz="2800" dirty="0">
                <a:solidFill>
                  <a:srgbClr val="0000FF"/>
                </a:solidFill>
              </a:rPr>
              <a:t>shall I </a:t>
            </a:r>
            <a:r>
              <a:rPr lang="en-US" sz="2800" dirty="0" err="1">
                <a:solidFill>
                  <a:srgbClr val="0000FF"/>
                </a:solidFill>
              </a:rPr>
              <a:t>do</a:t>
            </a:r>
            <a:r>
              <a:rPr lang="en-US" sz="2800" dirty="0" err="1" smtClean="0">
                <a:solidFill>
                  <a:srgbClr val="0000FF"/>
                </a:solidFill>
              </a:rPr>
              <a:t>?I</a:t>
            </a:r>
            <a:r>
              <a:rPr lang="en-US" sz="2800" dirty="0" smtClean="0">
                <a:solidFill>
                  <a:srgbClr val="0000FF"/>
                </a:solidFill>
              </a:rPr>
              <a:t> </a:t>
            </a:r>
            <a:r>
              <a:rPr lang="en-US" sz="2800" dirty="0">
                <a:solidFill>
                  <a:srgbClr val="0000FF"/>
                </a:solidFill>
              </a:rPr>
              <a:t>have no place to store my crops”(12:17). </a:t>
            </a:r>
            <a:endParaRPr lang="en-US" sz="2800" dirty="0" smtClean="0">
              <a:solidFill>
                <a:srgbClr val="0000FF"/>
              </a:solidFill>
            </a:endParaRPr>
          </a:p>
          <a:p>
            <a:r>
              <a:rPr lang="en-US" altLang="zh-TW" sz="2800" b="1" dirty="0">
                <a:solidFill>
                  <a:srgbClr val="FF0000"/>
                </a:solidFill>
                <a:latin typeface="华文细黑"/>
                <a:ea typeface="华文细黑"/>
                <a:cs typeface="华文细黑"/>
              </a:rPr>
              <a:t>(a)</a:t>
            </a:r>
            <a:r>
              <a:rPr lang="zh-TW" altLang="en-US" sz="2800" b="1" dirty="0">
                <a:solidFill>
                  <a:srgbClr val="FF0000"/>
                </a:solidFill>
                <a:latin typeface="华文细黑"/>
                <a:ea typeface="华文细黑"/>
                <a:cs typeface="华文细黑"/>
              </a:rPr>
              <a:t> 你如何应对</a:t>
            </a:r>
            <a:r>
              <a:rPr lang="zh-CN" altLang="en-US" sz="2800" b="1" dirty="0">
                <a:solidFill>
                  <a:srgbClr val="FF0000"/>
                </a:solidFill>
                <a:latin typeface="华文细黑"/>
                <a:ea typeface="华文细黑"/>
                <a:cs typeface="华文细黑"/>
              </a:rPr>
              <a:t>财主</a:t>
            </a:r>
            <a:r>
              <a:rPr lang="zh-TW" altLang="en-US" sz="2800" b="1" dirty="0">
                <a:solidFill>
                  <a:srgbClr val="FF0000"/>
                </a:solidFill>
                <a:latin typeface="华文细黑"/>
                <a:ea typeface="华文细黑"/>
                <a:cs typeface="华文细黑"/>
              </a:rPr>
              <a:t>的困境？</a:t>
            </a:r>
            <a:r>
              <a:rPr lang="zh-TW" altLang="en-US" sz="2800" b="1" dirty="0">
                <a:solidFill>
                  <a:srgbClr val="0000FF"/>
                </a:solidFill>
                <a:latin typeface="华文细黑"/>
                <a:ea typeface="华文细黑"/>
                <a:cs typeface="华文细黑"/>
              </a:rPr>
              <a:t>“</a:t>
            </a:r>
            <a:r>
              <a:rPr lang="en-US" sz="2800" dirty="0" err="1">
                <a:solidFill>
                  <a:srgbClr val="0000FF"/>
                </a:solidFill>
                <a:latin typeface="华文细黑"/>
                <a:ea typeface="华文细黑"/>
                <a:cs typeface="华文细黑"/>
              </a:rPr>
              <a:t>自己心里思想说,我的出产没有地方收藏,怎么办呢</a:t>
            </a:r>
            <a:r>
              <a:rPr lang="zh-TW" altLang="en-US" sz="2800" b="1" dirty="0">
                <a:solidFill>
                  <a:srgbClr val="0000FF"/>
                </a:solidFill>
                <a:latin typeface="华文细黑"/>
                <a:ea typeface="华文细黑"/>
                <a:cs typeface="华文细黑"/>
              </a:rPr>
              <a:t>”</a:t>
            </a:r>
            <a:r>
              <a:rPr lang="en-US" altLang="zh-TW" sz="2800" b="1" dirty="0">
                <a:solidFill>
                  <a:srgbClr val="0000FF"/>
                </a:solidFill>
                <a:latin typeface="华文细黑"/>
                <a:ea typeface="华文细黑"/>
                <a:cs typeface="华文细黑"/>
              </a:rPr>
              <a:t>(12:17)</a:t>
            </a:r>
            <a:r>
              <a:rPr lang="zh-TW" altLang="en-US" sz="2800" b="1"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10" name="TextBox 9"/>
          <p:cNvSpPr txBox="1"/>
          <p:nvPr/>
        </p:nvSpPr>
        <p:spPr>
          <a:xfrm>
            <a:off x="8643890" y="6368646"/>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8</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21147" y="3596302"/>
            <a:ext cx="4373014" cy="3275539"/>
          </a:xfrm>
          <a:prstGeom prst="rect">
            <a:avLst/>
          </a:prstGeom>
        </p:spPr>
      </p:pic>
      <p:sp>
        <p:nvSpPr>
          <p:cNvPr id="9" name="Rectangle 8"/>
          <p:cNvSpPr/>
          <p:nvPr/>
        </p:nvSpPr>
        <p:spPr>
          <a:xfrm>
            <a:off x="12718" y="2026643"/>
            <a:ext cx="9131281" cy="1569660"/>
          </a:xfrm>
          <a:prstGeom prst="rect">
            <a:avLst/>
          </a:prstGeom>
        </p:spPr>
        <p:txBody>
          <a:bodyPr wrap="square">
            <a:spAutoFit/>
          </a:bodyPr>
          <a:lstStyle/>
          <a:p>
            <a:r>
              <a:rPr lang="en-US" sz="2400" dirty="0"/>
              <a:t>What are the </a:t>
            </a:r>
            <a:r>
              <a:rPr lang="en-US" sz="2400" dirty="0" smtClean="0"/>
              <a:t>dangers of prosperity</a:t>
            </a:r>
            <a:r>
              <a:rPr lang="en-US" sz="2400" dirty="0"/>
              <a:t>(Pr.30:7-9)? </a:t>
            </a:r>
            <a:r>
              <a:rPr lang="en-US" sz="2400" dirty="0" smtClean="0"/>
              <a:t>Wealth </a:t>
            </a:r>
            <a:r>
              <a:rPr lang="en-US" sz="2400" dirty="0"/>
              <a:t>can choke the Word of God(Mt.13:22),create snares and temptations(</a:t>
            </a:r>
            <a:r>
              <a:rPr lang="en-US" sz="2400" dirty="0" smtClean="0"/>
              <a:t>1T6</a:t>
            </a:r>
            <a:r>
              <a:rPr lang="en-US" sz="2400" dirty="0"/>
              <a:t>:6-10,17-19), and give you a false sense of security. This farmer saw his wealth as an opportunity to please himself. He had no thoughts of others or of God. </a:t>
            </a:r>
          </a:p>
        </p:txBody>
      </p:sp>
      <p:sp>
        <p:nvSpPr>
          <p:cNvPr id="4" name="TextBox 3"/>
          <p:cNvSpPr txBox="1"/>
          <p:nvPr/>
        </p:nvSpPr>
        <p:spPr>
          <a:xfrm>
            <a:off x="4386692" y="3426973"/>
            <a:ext cx="4012241" cy="3539430"/>
          </a:xfrm>
          <a:prstGeom prst="rect">
            <a:avLst/>
          </a:prstGeom>
          <a:noFill/>
        </p:spPr>
        <p:txBody>
          <a:bodyPr wrap="square" rtlCol="0">
            <a:spAutoFit/>
          </a:bodyPr>
          <a:lstStyle/>
          <a:p>
            <a:r>
              <a:rPr lang="en-US" sz="2800" b="1" dirty="0" smtClean="0"/>
              <a:t>Big</a:t>
            </a:r>
            <a:r>
              <a:rPr lang="mr-IN" sz="2800" b="1" dirty="0" smtClean="0"/>
              <a:t>…</a:t>
            </a:r>
            <a:endParaRPr lang="en-US" sz="2800" b="1" dirty="0" smtClean="0"/>
          </a:p>
          <a:p>
            <a:r>
              <a:rPr lang="en-US" sz="3600" b="1" dirty="0" smtClean="0"/>
              <a:t>Bigger</a:t>
            </a:r>
            <a:r>
              <a:rPr lang="mr-IN" sz="3600" b="1" dirty="0" smtClean="0"/>
              <a:t>…</a:t>
            </a:r>
            <a:endParaRPr lang="en-US" sz="3600" b="1" dirty="0"/>
          </a:p>
          <a:p>
            <a:r>
              <a:rPr lang="en-US" sz="4800" b="1" dirty="0" smtClean="0"/>
              <a:t>Biggest</a:t>
            </a:r>
            <a:r>
              <a:rPr lang="mr-IN" sz="4800" b="1" dirty="0" smtClean="0"/>
              <a:t>…</a:t>
            </a:r>
            <a:endParaRPr lang="en-US" sz="4800" b="1" dirty="0" smtClean="0"/>
          </a:p>
          <a:p>
            <a:r>
              <a:rPr lang="zh-TW" altLang="en-US" sz="2800" b="1" dirty="0" smtClean="0">
                <a:solidFill>
                  <a:srgbClr val="FF0000"/>
                </a:solidFill>
                <a:latin typeface="华文细黑"/>
                <a:ea typeface="华文细黑"/>
                <a:cs typeface="华文细黑"/>
              </a:rPr>
              <a:t>大</a:t>
            </a:r>
            <a:r>
              <a:rPr lang="mr-IN" sz="2800" b="1" dirty="0" smtClean="0">
                <a:solidFill>
                  <a:srgbClr val="FF0000"/>
                </a:solidFill>
              </a:rPr>
              <a:t>…</a:t>
            </a:r>
            <a:endParaRPr lang="en-US" sz="2800" b="1" dirty="0" smtClean="0">
              <a:solidFill>
                <a:srgbClr val="FF0000"/>
              </a:solidFill>
            </a:endParaRPr>
          </a:p>
          <a:p>
            <a:r>
              <a:rPr lang="zh-TW" altLang="en-US" sz="3600" b="1" dirty="0" smtClean="0">
                <a:solidFill>
                  <a:srgbClr val="FF0000"/>
                </a:solidFill>
                <a:latin typeface="华文细黑"/>
                <a:ea typeface="华文细黑"/>
                <a:cs typeface="华文细黑"/>
              </a:rPr>
              <a:t>更大</a:t>
            </a:r>
            <a:r>
              <a:rPr lang="mr-IN" sz="3600" b="1" dirty="0" smtClean="0">
                <a:solidFill>
                  <a:srgbClr val="FF0000"/>
                </a:solidFill>
              </a:rPr>
              <a:t>…</a:t>
            </a:r>
            <a:endParaRPr lang="en-US" sz="3600" b="1" dirty="0" smtClean="0">
              <a:solidFill>
                <a:srgbClr val="FF0000"/>
              </a:solidFill>
            </a:endParaRPr>
          </a:p>
          <a:p>
            <a:r>
              <a:rPr lang="zh-TW" altLang="en-US" sz="4800" b="1" dirty="0" smtClean="0">
                <a:solidFill>
                  <a:srgbClr val="FF0000"/>
                </a:solidFill>
                <a:latin typeface="华文细黑"/>
                <a:ea typeface="华文细黑"/>
                <a:cs typeface="华文细黑"/>
              </a:rPr>
              <a:t>最大</a:t>
            </a:r>
            <a:r>
              <a:rPr lang="mr-IN" sz="4800" b="1" dirty="0" smtClean="0">
                <a:solidFill>
                  <a:srgbClr val="FF0000"/>
                </a:solidFill>
              </a:rPr>
              <a:t>…</a:t>
            </a:r>
            <a:endParaRPr lang="en-US" sz="4800" b="1" dirty="0">
              <a:solidFill>
                <a:srgbClr val="FF0000"/>
              </a:solidFill>
            </a:endParaRPr>
          </a:p>
        </p:txBody>
      </p:sp>
    </p:spTree>
    <p:extLst>
      <p:ext uri="{BB962C8B-B14F-4D97-AF65-F5344CB8AC3E}">
        <p14:creationId xmlns:p14="http://schemas.microsoft.com/office/powerpoint/2010/main" val="4097025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33649</TotalTime>
  <Words>3766</Words>
  <Application>Microsoft Macintosh PowerPoint</Application>
  <PresentationFormat>On-screen Show (4:3)</PresentationFormat>
  <Paragraphs>226</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269</cp:revision>
  <dcterms:created xsi:type="dcterms:W3CDTF">2019-01-03T17:52:13Z</dcterms:created>
  <dcterms:modified xsi:type="dcterms:W3CDTF">2019-03-10T12:28:57Z</dcterms:modified>
</cp:coreProperties>
</file>