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8" r:id="rId2"/>
    <p:sldId id="256" r:id="rId3"/>
    <p:sldId id="259" r:id="rId4"/>
    <p:sldId id="263" r:id="rId5"/>
    <p:sldId id="262" r:id="rId6"/>
    <p:sldId id="260" r:id="rId7"/>
    <p:sldId id="264" r:id="rId8"/>
    <p:sldId id="265" r:id="rId9"/>
    <p:sldId id="261" r:id="rId10"/>
    <p:sldId id="25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pPr/>
              <a:t>9/13/2015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pPr/>
              <a:t>‹#›</a:t>
            </a:fld>
            <a:endParaRPr lang="en-US"/>
          </a:p>
        </p:txBody>
      </p:sp>
    </p:spTree>
    <p:extLst>
      <p:ext uri="{BB962C8B-B14F-4D97-AF65-F5344CB8AC3E}">
        <p14:creationId xmlns:p14="http://schemas.microsoft.com/office/powerpoint/2010/main" xmlns=""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025001-2DF1-D042-99EC-73EA0B711BAF}" type="slidenum">
              <a:rPr lang="en-US" smtClean="0"/>
              <a:pPr/>
              <a:t>9</a:t>
            </a:fld>
            <a:endParaRPr lang="en-US"/>
          </a:p>
        </p:txBody>
      </p:sp>
    </p:spTree>
    <p:extLst>
      <p:ext uri="{BB962C8B-B14F-4D97-AF65-F5344CB8AC3E}">
        <p14:creationId xmlns:p14="http://schemas.microsoft.com/office/powerpoint/2010/main" xmlns="" val="1350884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pPr/>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pPr/>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pPr/>
              <a:t>9/13/2015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pPr/>
              <a:t>9/13/2015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pPr/>
              <a:t>9/13/2015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pPr/>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pPr/>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90850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pPr/>
              <a:t>9/13/2015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arroomthemovie.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p>
        </p:txBody>
      </p:sp>
      <p:sp>
        <p:nvSpPr>
          <p:cNvPr id="8" name="Rectangle 7"/>
          <p:cNvSpPr/>
          <p:nvPr/>
        </p:nvSpPr>
        <p:spPr>
          <a:xfrm>
            <a:off x="0" y="482976"/>
            <a:ext cx="9144000" cy="4524316"/>
          </a:xfrm>
          <a:prstGeom prst="rect">
            <a:avLst/>
          </a:prstGeom>
        </p:spPr>
        <p:txBody>
          <a:bodyPr wrap="square">
            <a:spAutoFit/>
          </a:bodyPr>
          <a:lstStyle/>
          <a:p>
            <a:r>
              <a:rPr lang="en-US" sz="3600" dirty="0" smtClean="0">
                <a:solidFill>
                  <a:srgbClr val="FF0000"/>
                </a:solidFill>
                <a:latin typeface="Times"/>
                <a:cs typeface="Times"/>
              </a:rPr>
              <a:t>Text: “</a:t>
            </a:r>
            <a:r>
              <a:rPr lang="en-US" sz="3600" dirty="0">
                <a:solidFill>
                  <a:srgbClr val="FF0000"/>
                </a:solidFill>
                <a:latin typeface="Times"/>
                <a:cs typeface="Times"/>
              </a:rPr>
              <a:t>Our Father, who art in heaven, hallowed be thy name. Thy Kingdom come, thy will be done, on earth as it is in heaven. Give us this day our daily bread. And forgive us our trespasses, as we forgive those who trespass against us. And lead us not into temptation, but deliver us from evil. For </a:t>
            </a:r>
            <a:r>
              <a:rPr lang="en-US" sz="3600" dirty="0" err="1">
                <a:solidFill>
                  <a:srgbClr val="FF0000"/>
                </a:solidFill>
                <a:latin typeface="Times"/>
                <a:cs typeface="Times"/>
              </a:rPr>
              <a:t>thine</a:t>
            </a:r>
            <a:r>
              <a:rPr lang="en-US" sz="3600" dirty="0">
                <a:solidFill>
                  <a:srgbClr val="FF0000"/>
                </a:solidFill>
                <a:latin typeface="Times"/>
                <a:cs typeface="Times"/>
              </a:rPr>
              <a:t> is the kingdom, the power and the glory, for ever and ever. Amen.” </a:t>
            </a:r>
            <a:r>
              <a:rPr lang="en-US" sz="3600" dirty="0" smtClean="0">
                <a:solidFill>
                  <a:srgbClr val="FF0000"/>
                </a:solidFill>
                <a:latin typeface="Times"/>
                <a:cs typeface="Times"/>
              </a:rPr>
              <a:t>Mt.6:9-13</a:t>
            </a:r>
            <a:endParaRPr lang="en-US" sz="3600" dirty="0">
              <a:solidFill>
                <a:srgbClr val="FF0000"/>
              </a:solidFill>
              <a:latin typeface="Times"/>
              <a:cs typeface="Times"/>
            </a:endParaRPr>
          </a:p>
        </p:txBody>
      </p:sp>
      <p:sp>
        <p:nvSpPr>
          <p:cNvPr id="9" name="TextBox 8"/>
          <p:cNvSpPr txBox="1"/>
          <p:nvPr/>
        </p:nvSpPr>
        <p:spPr>
          <a:xfrm>
            <a:off x="8516106"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(1)</a:t>
            </a:r>
            <a:endParaRPr lang="en-US" sz="3600" dirty="0">
              <a:solidFill>
                <a:srgbClr val="0000FF"/>
              </a:solidFill>
              <a:latin typeface="Times"/>
              <a:cs typeface="Times"/>
            </a:endParaRPr>
          </a:p>
        </p:txBody>
      </p:sp>
      <p:sp>
        <p:nvSpPr>
          <p:cNvPr id="6" name="Rectangle 5"/>
          <p:cNvSpPr/>
          <p:nvPr/>
        </p:nvSpPr>
        <p:spPr>
          <a:xfrm>
            <a:off x="-17396" y="4963200"/>
            <a:ext cx="9516244" cy="646331"/>
          </a:xfrm>
          <a:prstGeom prst="rect">
            <a:avLst/>
          </a:prstGeom>
        </p:spPr>
        <p:txBody>
          <a:bodyPr wrap="square">
            <a:spAutoFit/>
          </a:bodyPr>
          <a:lstStyle/>
          <a:p>
            <a:r>
              <a:rPr lang="en-US" sz="3600" b="1" dirty="0">
                <a:solidFill>
                  <a:srgbClr val="0000FF"/>
                </a:solidFill>
                <a:latin typeface="Times"/>
                <a:cs typeface="Times"/>
              </a:rPr>
              <a:t>Title</a:t>
            </a:r>
            <a:r>
              <a:rPr lang="en-US" sz="3600" b="1" dirty="0" smtClean="0">
                <a:solidFill>
                  <a:srgbClr val="0000FF"/>
                </a:solidFill>
                <a:latin typeface="Times"/>
                <a:cs typeface="Times"/>
              </a:rPr>
              <a:t>:</a:t>
            </a:r>
            <a:r>
              <a:rPr lang="en-US" sz="3600" dirty="0" smtClean="0">
                <a:solidFill>
                  <a:srgbClr val="0000FF"/>
                </a:solidFill>
                <a:latin typeface="Times"/>
                <a:cs typeface="Times"/>
              </a:rPr>
              <a:t>“</a:t>
            </a:r>
            <a:r>
              <a:rPr lang="en-US" sz="3600" dirty="0">
                <a:solidFill>
                  <a:srgbClr val="0000FF"/>
                </a:solidFill>
                <a:latin typeface="Times"/>
                <a:cs typeface="Times"/>
              </a:rPr>
              <a:t>7 main questions </a:t>
            </a:r>
            <a:r>
              <a:rPr lang="en-US" sz="3600" dirty="0" smtClean="0">
                <a:solidFill>
                  <a:srgbClr val="0000FF"/>
                </a:solidFill>
                <a:latin typeface="Times"/>
                <a:cs typeface="Times"/>
              </a:rPr>
              <a:t>&amp; </a:t>
            </a:r>
            <a:r>
              <a:rPr lang="en-US" sz="3600" dirty="0">
                <a:solidFill>
                  <a:srgbClr val="0000FF"/>
                </a:solidFill>
                <a:latin typeface="Times"/>
                <a:cs typeface="Times"/>
              </a:rPr>
              <a:t>answers about prayer.” </a:t>
            </a:r>
          </a:p>
        </p:txBody>
      </p:sp>
      <p:sp>
        <p:nvSpPr>
          <p:cNvPr id="11" name="Rectangle 10"/>
          <p:cNvSpPr/>
          <p:nvPr/>
        </p:nvSpPr>
        <p:spPr>
          <a:xfrm>
            <a:off x="0" y="5612891"/>
            <a:ext cx="9144000" cy="1200329"/>
          </a:xfrm>
          <a:prstGeom prst="rect">
            <a:avLst/>
          </a:prstGeom>
        </p:spPr>
        <p:txBody>
          <a:bodyPr wrap="square">
            <a:spAutoFit/>
          </a:bodyPr>
          <a:lstStyle/>
          <a:p>
            <a:r>
              <a:rPr lang="en-US" sz="3600" b="1" dirty="0" smtClean="0">
                <a:solidFill>
                  <a:srgbClr val="008000"/>
                </a:solidFill>
                <a:latin typeface="Times"/>
                <a:cs typeface="Times"/>
              </a:rPr>
              <a:t>Announcement: </a:t>
            </a:r>
            <a:r>
              <a:rPr lang="en-US" sz="3600" dirty="0">
                <a:solidFill>
                  <a:srgbClr val="008000"/>
                </a:solidFill>
                <a:latin typeface="Times"/>
                <a:cs typeface="Times"/>
              </a:rPr>
              <a:t>N</a:t>
            </a:r>
            <a:r>
              <a:rPr lang="en-US" sz="3600" dirty="0" smtClean="0">
                <a:solidFill>
                  <a:srgbClr val="008000"/>
                </a:solidFill>
                <a:latin typeface="Times"/>
                <a:cs typeface="Times"/>
              </a:rPr>
              <a:t>ext Sunday Sept. 20 at 9+11 a.m. our Commissioning Service at </a:t>
            </a:r>
            <a:r>
              <a:rPr lang="en-US" sz="3600" dirty="0" err="1" smtClean="0">
                <a:solidFill>
                  <a:srgbClr val="008000"/>
                </a:solidFill>
                <a:latin typeface="Times"/>
                <a:cs typeface="Times"/>
              </a:rPr>
              <a:t>Graceway</a:t>
            </a:r>
            <a:r>
              <a:rPr lang="en-US" sz="3600" dirty="0" smtClean="0">
                <a:solidFill>
                  <a:srgbClr val="008000"/>
                </a:solidFill>
                <a:latin typeface="Times"/>
                <a:cs typeface="Times"/>
              </a:rPr>
              <a:t>.</a:t>
            </a:r>
            <a:endParaRPr lang="en-US" sz="3600" dirty="0">
              <a:solidFill>
                <a:srgbClr val="008000"/>
              </a:solidFill>
              <a:latin typeface="Times"/>
              <a:cs typeface="Times"/>
            </a:endParaRPr>
          </a:p>
        </p:txBody>
      </p:sp>
      <p:sp>
        <p:nvSpPr>
          <p:cNvPr id="13" name="Rectangle 12"/>
          <p:cNvSpPr/>
          <p:nvPr/>
        </p:nvSpPr>
        <p:spPr>
          <a:xfrm>
            <a:off x="-8574" y="-80144"/>
            <a:ext cx="9144000" cy="646331"/>
          </a:xfrm>
          <a:prstGeom prst="rect">
            <a:avLst/>
          </a:prstGeom>
        </p:spPr>
        <p:txBody>
          <a:bodyPr wrap="square">
            <a:spAutoFit/>
          </a:bodyPr>
          <a:lstStyle/>
          <a:p>
            <a:r>
              <a:rPr lang="en-US" sz="3600" b="1" dirty="0" smtClean="0">
                <a:latin typeface="Times"/>
                <a:cs typeface="Times"/>
              </a:rPr>
              <a:t>Pastor Gary Hart				September 13, 2015</a:t>
            </a:r>
            <a:endParaRPr lang="en-US" sz="3600" b="1" dirty="0">
              <a:latin typeface="Times"/>
              <a:cs typeface="Times"/>
            </a:endParaRPr>
          </a:p>
        </p:txBody>
      </p:sp>
    </p:spTree>
    <p:extLst>
      <p:ext uri="{BB962C8B-B14F-4D97-AF65-F5344CB8AC3E}">
        <p14:creationId xmlns:p14="http://schemas.microsoft.com/office/powerpoint/2010/main" xmlns="" val="7619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1dx2dXgdjXXcnE439_073642.jpg_310x31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4664874" cy="6858000"/>
          </a:xfrm>
          <a:prstGeom prst="rect">
            <a:avLst/>
          </a:prstGeom>
        </p:spPr>
      </p:pic>
      <p:pic>
        <p:nvPicPr>
          <p:cNvPr id="6" name="Picture 5" descr="the-lords-prayer-439998-1-s-307x51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5444" y="-8909"/>
            <a:ext cx="3898900" cy="6858000"/>
          </a:xfrm>
          <a:prstGeom prst="rect">
            <a:avLst/>
          </a:prstGeom>
        </p:spPr>
      </p:pic>
      <p:sp>
        <p:nvSpPr>
          <p:cNvPr id="4" name="TextBox 3"/>
          <p:cNvSpPr txBox="1"/>
          <p:nvPr/>
        </p:nvSpPr>
        <p:spPr>
          <a:xfrm>
            <a:off x="8345137" y="6166984"/>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(10)</a:t>
            </a:r>
            <a:endParaRPr lang="en-US" sz="3600" dirty="0">
              <a:solidFill>
                <a:srgbClr val="0000FF"/>
              </a:solidFill>
              <a:latin typeface="Times"/>
              <a:cs typeface="Times"/>
            </a:endParaRPr>
          </a:p>
        </p:txBody>
      </p:sp>
    </p:spTree>
    <p:extLst>
      <p:ext uri="{BB962C8B-B14F-4D97-AF65-F5344CB8AC3E}">
        <p14:creationId xmlns:p14="http://schemas.microsoft.com/office/powerpoint/2010/main" xmlns="" val="1527548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063019"/>
            <a:ext cx="9144000" cy="4785360"/>
          </a:xfrm>
          <a:prstGeom prst="rect">
            <a:avLst/>
          </a:prstGeom>
        </p:spPr>
      </p:pic>
      <p:sp>
        <p:nvSpPr>
          <p:cNvPr id="9" name="Rectangle 8"/>
          <p:cNvSpPr/>
          <p:nvPr/>
        </p:nvSpPr>
        <p:spPr>
          <a:xfrm>
            <a:off x="0" y="5875098"/>
            <a:ext cx="9144000" cy="646331"/>
          </a:xfrm>
          <a:prstGeom prst="rect">
            <a:avLst/>
          </a:prstGeom>
        </p:spPr>
        <p:txBody>
          <a:bodyPr wrap="square">
            <a:spAutoFit/>
          </a:bodyPr>
          <a:lstStyle/>
          <a:p>
            <a:pPr algn="ctr"/>
            <a:r>
              <a:rPr lang="en-US" sz="3600" b="1" dirty="0" smtClean="0">
                <a:latin typeface="Times"/>
                <a:cs typeface="Times"/>
                <a:hlinkClick r:id="rId3"/>
              </a:rPr>
              <a:t>http://warroomthemovie.com</a:t>
            </a:r>
            <a:endParaRPr lang="en-US" sz="3600" b="1" dirty="0" smtClean="0">
              <a:latin typeface="Times"/>
              <a:cs typeface="Times"/>
            </a:endParaRPr>
          </a:p>
        </p:txBody>
      </p:sp>
      <p:sp>
        <p:nvSpPr>
          <p:cNvPr id="11" name="Rectangle 10"/>
          <p:cNvSpPr/>
          <p:nvPr/>
        </p:nvSpPr>
        <p:spPr>
          <a:xfrm>
            <a:off x="0" y="63709"/>
            <a:ext cx="9144000" cy="830997"/>
          </a:xfrm>
          <a:prstGeom prst="rect">
            <a:avLst/>
          </a:prstGeom>
        </p:spPr>
        <p:txBody>
          <a:bodyPr wrap="square">
            <a:spAutoFit/>
          </a:bodyPr>
          <a:lstStyle/>
          <a:p>
            <a:pPr algn="ctr"/>
            <a:r>
              <a:rPr lang="en-US" sz="4800" b="1" dirty="0" smtClean="0">
                <a:solidFill>
                  <a:srgbClr val="FF0000"/>
                </a:solidFill>
                <a:latin typeface="Times"/>
                <a:cs typeface="Times"/>
              </a:rPr>
              <a:t>Prayer is a powerful weapon.</a:t>
            </a:r>
          </a:p>
        </p:txBody>
      </p:sp>
      <p:sp>
        <p:nvSpPr>
          <p:cNvPr id="12" name="TextBox 11"/>
          <p:cNvSpPr txBox="1"/>
          <p:nvPr/>
        </p:nvSpPr>
        <p:spPr>
          <a:xfrm>
            <a:off x="8397030"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(2)</a:t>
            </a:r>
            <a:endParaRPr lang="en-US" sz="3600" dirty="0">
              <a:solidFill>
                <a:srgbClr val="0000FF"/>
              </a:solidFill>
              <a:latin typeface="Times"/>
              <a:cs typeface="Times"/>
            </a:endParaRPr>
          </a:p>
        </p:txBody>
      </p:sp>
    </p:spTree>
    <p:extLst>
      <p:ext uri="{BB962C8B-B14F-4D97-AF65-F5344CB8AC3E}">
        <p14:creationId xmlns:p14="http://schemas.microsoft.com/office/powerpoint/2010/main" xmlns="" val="963881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43925"/>
            <a:ext cx="9144000" cy="646331"/>
          </a:xfrm>
          <a:prstGeom prst="rect">
            <a:avLst/>
          </a:prstGeom>
        </p:spPr>
        <p:txBody>
          <a:bodyPr wrap="square">
            <a:spAutoFit/>
          </a:bodyPr>
          <a:lstStyle/>
          <a:p>
            <a:r>
              <a:rPr lang="en-US" altLang="zh-CN" sz="3600" b="1" dirty="0" smtClean="0">
                <a:latin typeface="Times"/>
                <a:cs typeface="Times"/>
              </a:rPr>
              <a:t>I. </a:t>
            </a:r>
            <a:r>
              <a:rPr lang="en-US" sz="3600" b="1" dirty="0" smtClean="0">
                <a:latin typeface="Times"/>
                <a:cs typeface="Times"/>
              </a:rPr>
              <a:t>What </a:t>
            </a:r>
            <a:r>
              <a:rPr lang="en-US" sz="3600" b="1" dirty="0">
                <a:latin typeface="Times"/>
                <a:cs typeface="Times"/>
              </a:rPr>
              <a:t>is this prayer</a:t>
            </a:r>
            <a:r>
              <a:rPr lang="en-US" sz="3600" b="1" dirty="0" smtClean="0">
                <a:latin typeface="Times"/>
                <a:cs typeface="Times"/>
              </a:rPr>
              <a:t>? (Mt. 6, </a:t>
            </a:r>
            <a:r>
              <a:rPr lang="en-US" sz="3600" b="1" dirty="0" err="1" smtClean="0">
                <a:latin typeface="Times"/>
                <a:cs typeface="Times"/>
              </a:rPr>
              <a:t>Lk</a:t>
            </a:r>
            <a:r>
              <a:rPr lang="en-US" sz="3600" b="1" dirty="0" smtClean="0">
                <a:latin typeface="Times"/>
                <a:cs typeface="Times"/>
              </a:rPr>
              <a:t>. 11, Jn.17) </a:t>
            </a:r>
            <a:endParaRPr lang="en-US" sz="3600" b="1" dirty="0">
              <a:solidFill>
                <a:srgbClr val="FF0000"/>
              </a:solidFill>
              <a:latin typeface="Times"/>
              <a:cs typeface="Times"/>
            </a:endParaRPr>
          </a:p>
        </p:txBody>
      </p:sp>
      <p:sp>
        <p:nvSpPr>
          <p:cNvPr id="9" name="TextBox 8"/>
          <p:cNvSpPr txBox="1"/>
          <p:nvPr/>
        </p:nvSpPr>
        <p:spPr>
          <a:xfrm>
            <a:off x="8362238"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(3)</a:t>
            </a:r>
            <a:endParaRPr lang="en-US" sz="3600" dirty="0">
              <a:solidFill>
                <a:srgbClr val="0000FF"/>
              </a:solidFill>
              <a:latin typeface="Times"/>
              <a:cs typeface="Times"/>
            </a:endParaRPr>
          </a:p>
        </p:txBody>
      </p:sp>
      <p:sp>
        <p:nvSpPr>
          <p:cNvPr id="7" name="Rectangle 6"/>
          <p:cNvSpPr/>
          <p:nvPr/>
        </p:nvSpPr>
        <p:spPr>
          <a:xfrm>
            <a:off x="-4164" y="1838850"/>
            <a:ext cx="9144000" cy="646331"/>
          </a:xfrm>
          <a:prstGeom prst="rect">
            <a:avLst/>
          </a:prstGeom>
        </p:spPr>
        <p:txBody>
          <a:bodyPr wrap="square">
            <a:spAutoFit/>
          </a:bodyPr>
          <a:lstStyle/>
          <a:p>
            <a:r>
              <a:rPr lang="en-US" sz="3600" b="1" dirty="0" smtClean="0">
                <a:latin typeface="Times"/>
                <a:cs typeface="Times"/>
              </a:rPr>
              <a:t>II. What </a:t>
            </a:r>
            <a:r>
              <a:rPr lang="en-US" sz="3600" b="1" dirty="0">
                <a:latin typeface="Times"/>
                <a:cs typeface="Times"/>
              </a:rPr>
              <a:t>is this prayer’s setting? </a:t>
            </a:r>
            <a:r>
              <a:rPr lang="en-US" sz="3600" b="1" dirty="0" smtClean="0">
                <a:latin typeface="Times"/>
                <a:cs typeface="Times"/>
              </a:rPr>
              <a:t>(Mt. 5-7)</a:t>
            </a:r>
            <a:endParaRPr lang="en-US" sz="3600" b="1" dirty="0">
              <a:solidFill>
                <a:srgbClr val="FF0000"/>
              </a:solidFill>
              <a:latin typeface="Times"/>
              <a:cs typeface="Times"/>
            </a:endParaRPr>
          </a:p>
        </p:txBody>
      </p:sp>
      <p:sp>
        <p:nvSpPr>
          <p:cNvPr id="13" name="Rectangle 12"/>
          <p:cNvSpPr/>
          <p:nvPr/>
        </p:nvSpPr>
        <p:spPr>
          <a:xfrm>
            <a:off x="4817" y="701448"/>
            <a:ext cx="9144000" cy="1200329"/>
          </a:xfrm>
          <a:prstGeom prst="rect">
            <a:avLst/>
          </a:prstGeom>
        </p:spPr>
        <p:txBody>
          <a:bodyPr wrap="square">
            <a:spAutoFit/>
          </a:bodyPr>
          <a:lstStyle/>
          <a:p>
            <a:r>
              <a:rPr lang="en-US" sz="3600" b="1" dirty="0" smtClean="0">
                <a:solidFill>
                  <a:srgbClr val="FF0000"/>
                </a:solidFill>
                <a:latin typeface="Times"/>
                <a:cs typeface="Times"/>
              </a:rPr>
              <a:t>1. Teaching disciples’ prayer.</a:t>
            </a:r>
          </a:p>
          <a:p>
            <a:r>
              <a:rPr lang="en-US" sz="3600" b="1" dirty="0" smtClean="0">
                <a:solidFill>
                  <a:srgbClr val="0000FF"/>
                </a:solidFill>
                <a:latin typeface="Times"/>
                <a:cs typeface="Times"/>
              </a:rPr>
              <a:t>2. The Lord’s model prayer.</a:t>
            </a:r>
            <a:endParaRPr lang="en-US" sz="3600" b="1" dirty="0">
              <a:solidFill>
                <a:srgbClr val="0000FF"/>
              </a:solidFill>
              <a:latin typeface="Times"/>
              <a:cs typeface="Times"/>
            </a:endParaRPr>
          </a:p>
        </p:txBody>
      </p:sp>
      <p:sp>
        <p:nvSpPr>
          <p:cNvPr id="14" name="Rectangle 13"/>
          <p:cNvSpPr/>
          <p:nvPr/>
        </p:nvSpPr>
        <p:spPr>
          <a:xfrm>
            <a:off x="-34792" y="2485181"/>
            <a:ext cx="9144000" cy="646331"/>
          </a:xfrm>
          <a:prstGeom prst="rect">
            <a:avLst/>
          </a:prstGeom>
        </p:spPr>
        <p:txBody>
          <a:bodyPr wrap="square">
            <a:spAutoFit/>
          </a:bodyPr>
          <a:lstStyle/>
          <a:p>
            <a:r>
              <a:rPr lang="en-US" sz="3600" b="1" dirty="0" smtClean="0">
                <a:solidFill>
                  <a:srgbClr val="FF0000"/>
                </a:solidFill>
                <a:latin typeface="Times"/>
                <a:cs typeface="Times"/>
              </a:rPr>
              <a:t>1. In Matthew, God’s expectations for prayer.</a:t>
            </a:r>
            <a:endParaRPr lang="en-US" sz="3600" b="1" dirty="0">
              <a:solidFill>
                <a:srgbClr val="FF0000"/>
              </a:solidFill>
              <a:latin typeface="Times"/>
              <a:cs typeface="Times"/>
            </a:endParaRPr>
          </a:p>
        </p:txBody>
      </p:sp>
      <p:sp>
        <p:nvSpPr>
          <p:cNvPr id="15" name="Rectangle 14"/>
          <p:cNvSpPr/>
          <p:nvPr/>
        </p:nvSpPr>
        <p:spPr>
          <a:xfrm>
            <a:off x="-25728" y="3042072"/>
            <a:ext cx="9144000" cy="646331"/>
          </a:xfrm>
          <a:prstGeom prst="rect">
            <a:avLst/>
          </a:prstGeom>
        </p:spPr>
        <p:txBody>
          <a:bodyPr wrap="square">
            <a:spAutoFit/>
          </a:bodyPr>
          <a:lstStyle/>
          <a:p>
            <a:r>
              <a:rPr lang="en-US" sz="3600" b="1" dirty="0" smtClean="0">
                <a:solidFill>
                  <a:srgbClr val="0000FF"/>
                </a:solidFill>
                <a:latin typeface="Times"/>
                <a:cs typeface="Times"/>
              </a:rPr>
              <a:t>2. In Luke, man’s need for prayer (</a:t>
            </a:r>
            <a:r>
              <a:rPr lang="en-US" sz="3600" b="1" dirty="0" err="1" smtClean="0">
                <a:solidFill>
                  <a:srgbClr val="0000FF"/>
                </a:solidFill>
                <a:latin typeface="Times"/>
                <a:cs typeface="Times"/>
              </a:rPr>
              <a:t>Lk</a:t>
            </a:r>
            <a:r>
              <a:rPr lang="en-US" sz="3600" b="1" dirty="0" smtClean="0">
                <a:solidFill>
                  <a:srgbClr val="0000FF"/>
                </a:solidFill>
                <a:latin typeface="Times"/>
                <a:cs typeface="Times"/>
              </a:rPr>
              <a:t>. 11:1).</a:t>
            </a:r>
            <a:endParaRPr lang="en-US" sz="3600" b="1" dirty="0">
              <a:solidFill>
                <a:srgbClr val="0000FF"/>
              </a:solidFill>
              <a:latin typeface="Times"/>
              <a:cs typeface="Times"/>
            </a:endParaRPr>
          </a:p>
        </p:txBody>
      </p:sp>
      <p:sp>
        <p:nvSpPr>
          <p:cNvPr id="16" name="Rectangle 15"/>
          <p:cNvSpPr/>
          <p:nvPr/>
        </p:nvSpPr>
        <p:spPr>
          <a:xfrm>
            <a:off x="-35278" y="3527411"/>
            <a:ext cx="9144000" cy="1200329"/>
          </a:xfrm>
          <a:prstGeom prst="rect">
            <a:avLst/>
          </a:prstGeom>
        </p:spPr>
        <p:txBody>
          <a:bodyPr wrap="square">
            <a:spAutoFit/>
          </a:bodyPr>
          <a:lstStyle/>
          <a:p>
            <a:r>
              <a:rPr lang="en-US" sz="3600" dirty="0" smtClean="0">
                <a:solidFill>
                  <a:srgbClr val="0000FF"/>
                </a:solidFill>
                <a:latin typeface="Times"/>
                <a:cs typeface="Times"/>
              </a:rPr>
              <a:t>“</a:t>
            </a:r>
            <a:r>
              <a:rPr lang="en-US" sz="3600" dirty="0">
                <a:solidFill>
                  <a:srgbClr val="0000FF"/>
                </a:solidFill>
                <a:latin typeface="Times"/>
                <a:cs typeface="Times"/>
              </a:rPr>
              <a:t>But Jesus often withdrew to lonely places and prayed</a:t>
            </a:r>
            <a:r>
              <a:rPr lang="en-US" sz="3600" dirty="0" smtClean="0">
                <a:solidFill>
                  <a:srgbClr val="0000FF"/>
                </a:solidFill>
                <a:latin typeface="Times"/>
                <a:cs typeface="Times"/>
              </a:rPr>
              <a:t>” (Lk.5</a:t>
            </a:r>
            <a:r>
              <a:rPr lang="en-US" sz="3600" dirty="0">
                <a:solidFill>
                  <a:srgbClr val="0000FF"/>
                </a:solidFill>
                <a:latin typeface="Times"/>
                <a:cs typeface="Times"/>
              </a:rPr>
              <a:t>:16). </a:t>
            </a:r>
            <a:endParaRPr lang="en-US" sz="3600" b="1" dirty="0">
              <a:solidFill>
                <a:srgbClr val="0000FF"/>
              </a:solidFill>
              <a:latin typeface="Times"/>
              <a:cs typeface="Times"/>
            </a:endParaRPr>
          </a:p>
        </p:txBody>
      </p:sp>
      <p:sp>
        <p:nvSpPr>
          <p:cNvPr id="17" name="Rectangle 16"/>
          <p:cNvSpPr/>
          <p:nvPr/>
        </p:nvSpPr>
        <p:spPr>
          <a:xfrm>
            <a:off x="10786" y="4588736"/>
            <a:ext cx="9144000" cy="2308324"/>
          </a:xfrm>
          <a:prstGeom prst="rect">
            <a:avLst/>
          </a:prstGeom>
        </p:spPr>
        <p:txBody>
          <a:bodyPr wrap="square">
            <a:spAutoFit/>
          </a:bodyPr>
          <a:lstStyle/>
          <a:p>
            <a:r>
              <a:rPr lang="en-US" sz="3600" dirty="0" smtClean="0">
                <a:solidFill>
                  <a:srgbClr val="0000FF"/>
                </a:solidFill>
                <a:latin typeface="Times"/>
                <a:cs typeface="Times"/>
              </a:rPr>
              <a:t>“One day Jesus was praying in a certain place. When he finished, one of his disciples said to him, ‘Lord, teach us to pray, just as John taught his disciples’”(Lk.11:1). </a:t>
            </a:r>
            <a:endParaRPr lang="en-US" sz="3600" b="1" dirty="0">
              <a:solidFill>
                <a:srgbClr val="0000FF"/>
              </a:solidFill>
              <a:latin typeface="Times"/>
              <a:cs typeface="Times"/>
            </a:endParaRPr>
          </a:p>
        </p:txBody>
      </p:sp>
    </p:spTree>
    <p:extLst>
      <p:ext uri="{BB962C8B-B14F-4D97-AF65-F5344CB8AC3E}">
        <p14:creationId xmlns:p14="http://schemas.microsoft.com/office/powerpoint/2010/main" xmlns="" val="58265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43925"/>
            <a:ext cx="9144000" cy="646331"/>
          </a:xfrm>
          <a:prstGeom prst="rect">
            <a:avLst/>
          </a:prstGeom>
        </p:spPr>
        <p:txBody>
          <a:bodyPr wrap="square">
            <a:spAutoFit/>
          </a:bodyPr>
          <a:lstStyle/>
          <a:p>
            <a:r>
              <a:rPr lang="en-US" sz="3600" b="1" dirty="0" smtClean="0">
                <a:latin typeface="Times"/>
                <a:cs typeface="Times"/>
              </a:rPr>
              <a:t>III. What is the place for prayer? </a:t>
            </a:r>
            <a:endParaRPr lang="en-US" sz="3600" b="1" dirty="0">
              <a:solidFill>
                <a:srgbClr val="FF0000"/>
              </a:solidFill>
              <a:latin typeface="Times"/>
              <a:cs typeface="Times"/>
            </a:endParaRPr>
          </a:p>
        </p:txBody>
      </p:sp>
      <p:sp>
        <p:nvSpPr>
          <p:cNvPr id="9" name="TextBox 8"/>
          <p:cNvSpPr txBox="1"/>
          <p:nvPr/>
        </p:nvSpPr>
        <p:spPr>
          <a:xfrm>
            <a:off x="8362238" y="6201138"/>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(4)</a:t>
            </a:r>
            <a:endParaRPr lang="en-US" sz="3600" dirty="0">
              <a:solidFill>
                <a:srgbClr val="0000FF"/>
              </a:solidFill>
              <a:latin typeface="Times"/>
              <a:cs typeface="Times"/>
            </a:endParaRPr>
          </a:p>
        </p:txBody>
      </p:sp>
      <p:sp>
        <p:nvSpPr>
          <p:cNvPr id="16" name="Rectangle 15"/>
          <p:cNvSpPr/>
          <p:nvPr/>
        </p:nvSpPr>
        <p:spPr>
          <a:xfrm>
            <a:off x="0" y="664325"/>
            <a:ext cx="9144000" cy="646331"/>
          </a:xfrm>
          <a:prstGeom prst="rect">
            <a:avLst/>
          </a:prstGeom>
        </p:spPr>
        <p:txBody>
          <a:bodyPr wrap="square">
            <a:spAutoFit/>
          </a:bodyPr>
          <a:lstStyle/>
          <a:p>
            <a:r>
              <a:rPr lang="en-US" sz="3600" b="1" dirty="0" smtClean="0">
                <a:solidFill>
                  <a:srgbClr val="FF0000"/>
                </a:solidFill>
                <a:latin typeface="Times"/>
                <a:cs typeface="Times"/>
              </a:rPr>
              <a:t>1. A place for public prayers (Mt. 21:13).</a:t>
            </a:r>
            <a:endParaRPr lang="en-US" sz="3600" b="1" dirty="0">
              <a:solidFill>
                <a:srgbClr val="FF0000"/>
              </a:solidFill>
              <a:latin typeface="Times"/>
              <a:cs typeface="Times"/>
            </a:endParaRPr>
          </a:p>
        </p:txBody>
      </p:sp>
      <p:sp>
        <p:nvSpPr>
          <p:cNvPr id="17" name="Rectangle 16"/>
          <p:cNvSpPr/>
          <p:nvPr/>
        </p:nvSpPr>
        <p:spPr>
          <a:xfrm>
            <a:off x="8826" y="1329777"/>
            <a:ext cx="9144000" cy="646331"/>
          </a:xfrm>
          <a:prstGeom prst="rect">
            <a:avLst/>
          </a:prstGeom>
        </p:spPr>
        <p:txBody>
          <a:bodyPr wrap="square">
            <a:spAutoFit/>
          </a:bodyPr>
          <a:lstStyle/>
          <a:p>
            <a:r>
              <a:rPr lang="en-US" sz="3600" b="1" dirty="0" smtClean="0">
                <a:solidFill>
                  <a:srgbClr val="0000FF"/>
                </a:solidFill>
                <a:latin typeface="Times"/>
                <a:cs typeface="Times"/>
              </a:rPr>
              <a:t>2. A place for private prayers (Mt. 6:6).</a:t>
            </a:r>
            <a:endParaRPr lang="en-US" sz="3600" b="1" dirty="0">
              <a:solidFill>
                <a:srgbClr val="0000FF"/>
              </a:solidFill>
              <a:latin typeface="Times"/>
              <a:cs typeface="Times"/>
            </a:endParaRPr>
          </a:p>
        </p:txBody>
      </p:sp>
      <p:sp>
        <p:nvSpPr>
          <p:cNvPr id="11" name="Rectangle 10"/>
          <p:cNvSpPr/>
          <p:nvPr/>
        </p:nvSpPr>
        <p:spPr>
          <a:xfrm>
            <a:off x="-35278" y="1917491"/>
            <a:ext cx="9499334" cy="584776"/>
          </a:xfrm>
          <a:prstGeom prst="rect">
            <a:avLst/>
          </a:prstGeom>
        </p:spPr>
        <p:txBody>
          <a:bodyPr wrap="square">
            <a:spAutoFit/>
          </a:bodyPr>
          <a:lstStyle/>
          <a:p>
            <a:r>
              <a:rPr lang="en-US" sz="3200" dirty="0" smtClean="0">
                <a:solidFill>
                  <a:srgbClr val="FF0000"/>
                </a:solidFill>
                <a:latin typeface="Times"/>
                <a:cs typeface="Times"/>
              </a:rPr>
              <a:t>“My house will be called a house of prayer”(Mt.21:13)</a:t>
            </a:r>
            <a:r>
              <a:rPr lang="en-US" sz="3200" dirty="0">
                <a:solidFill>
                  <a:srgbClr val="FF0000"/>
                </a:solidFill>
                <a:latin typeface="Times"/>
                <a:cs typeface="Times"/>
              </a:rPr>
              <a:t>. </a:t>
            </a:r>
            <a:endParaRPr lang="en-US" sz="3200" b="1" dirty="0">
              <a:solidFill>
                <a:srgbClr val="FF0000"/>
              </a:solidFill>
              <a:latin typeface="Times"/>
              <a:cs typeface="Times"/>
            </a:endParaRPr>
          </a:p>
        </p:txBody>
      </p:sp>
      <p:sp>
        <p:nvSpPr>
          <p:cNvPr id="12" name="Rectangle 11"/>
          <p:cNvSpPr/>
          <p:nvPr/>
        </p:nvSpPr>
        <p:spPr>
          <a:xfrm>
            <a:off x="-35278" y="4539145"/>
            <a:ext cx="8978065" cy="2308324"/>
          </a:xfrm>
          <a:prstGeom prst="rect">
            <a:avLst/>
          </a:prstGeom>
        </p:spPr>
        <p:txBody>
          <a:bodyPr wrap="square">
            <a:spAutoFit/>
          </a:bodyPr>
          <a:lstStyle/>
          <a:p>
            <a:r>
              <a:rPr lang="en-US" sz="3600" dirty="0" smtClean="0">
                <a:solidFill>
                  <a:srgbClr val="0000FF"/>
                </a:solidFill>
                <a:latin typeface="Times"/>
                <a:cs typeface="Times"/>
              </a:rPr>
              <a:t>But when you pray</a:t>
            </a:r>
            <a:r>
              <a:rPr lang="en-US" sz="3600" smtClean="0">
                <a:solidFill>
                  <a:srgbClr val="0000FF"/>
                </a:solidFill>
                <a:latin typeface="Times"/>
                <a:cs typeface="Times"/>
              </a:rPr>
              <a:t>, </a:t>
            </a:r>
            <a:r>
              <a:rPr lang="en-US" sz="3600" smtClean="0">
                <a:solidFill>
                  <a:srgbClr val="0000FF"/>
                </a:solidFill>
                <a:latin typeface="Times"/>
                <a:cs typeface="Times"/>
              </a:rPr>
              <a:t>go into </a:t>
            </a:r>
            <a:r>
              <a:rPr lang="en-US" sz="3600" dirty="0" smtClean="0">
                <a:solidFill>
                  <a:srgbClr val="0000FF"/>
                </a:solidFill>
                <a:latin typeface="Times"/>
                <a:cs typeface="Times"/>
              </a:rPr>
              <a:t>your room, close the door and pray to your Father, who is unseen. Then your Father, who sees what is done in secret, will reward you.” (Mt.6:6)</a:t>
            </a:r>
            <a:endParaRPr lang="en-US" sz="3600" b="1" dirty="0">
              <a:solidFill>
                <a:srgbClr val="0000FF"/>
              </a:solidFill>
              <a:latin typeface="Times"/>
              <a:cs typeface="Times"/>
            </a:endParaRPr>
          </a:p>
        </p:txBody>
      </p:sp>
      <p:sp>
        <p:nvSpPr>
          <p:cNvPr id="18" name="Rectangle 17"/>
          <p:cNvSpPr/>
          <p:nvPr/>
        </p:nvSpPr>
        <p:spPr>
          <a:xfrm>
            <a:off x="0" y="2473386"/>
            <a:ext cx="9144000" cy="2062103"/>
          </a:xfrm>
          <a:prstGeom prst="rect">
            <a:avLst/>
          </a:prstGeom>
        </p:spPr>
        <p:txBody>
          <a:bodyPr wrap="square">
            <a:spAutoFit/>
          </a:bodyPr>
          <a:lstStyle/>
          <a:p>
            <a:r>
              <a:rPr lang="en-US" sz="3200" dirty="0" smtClean="0">
                <a:solidFill>
                  <a:srgbClr val="FF0000"/>
                </a:solidFill>
                <a:latin typeface="Times"/>
                <a:cs typeface="Times"/>
              </a:rPr>
              <a:t>“And when you pray, do not be like the hypocrites, for love to pray standing in the synagogues and on the street corners to be seen by others. Truly I tell you, they have received their reward in full.” (Mt.6:5)</a:t>
            </a:r>
            <a:endParaRPr lang="en-US" sz="3200" b="1" dirty="0">
              <a:solidFill>
                <a:srgbClr val="FF0000"/>
              </a:solidFill>
              <a:latin typeface="Times"/>
              <a:cs typeface="Times"/>
            </a:endParaRPr>
          </a:p>
        </p:txBody>
      </p:sp>
    </p:spTree>
    <p:extLst>
      <p:ext uri="{BB962C8B-B14F-4D97-AF65-F5344CB8AC3E}">
        <p14:creationId xmlns:p14="http://schemas.microsoft.com/office/powerpoint/2010/main" xmlns="" val="356734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1" grpId="0"/>
      <p:bldP spid="12"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5070852" cy="6858000"/>
          </a:xfrm>
          <a:prstGeom prst="rect">
            <a:avLst/>
          </a:prstGeom>
        </p:spPr>
      </p:pic>
      <p:pic>
        <p:nvPicPr>
          <p:cNvPr id="5" name="Picture 4"/>
          <p:cNvPicPr>
            <a:picLocks noChangeAspect="1"/>
          </p:cNvPicPr>
          <p:nvPr/>
        </p:nvPicPr>
        <p:blipFill>
          <a:blip r:embed="rId3"/>
          <a:stretch>
            <a:fillRect/>
          </a:stretch>
        </p:blipFill>
        <p:spPr>
          <a:xfrm>
            <a:off x="4438552" y="0"/>
            <a:ext cx="4891583" cy="6858000"/>
          </a:xfrm>
          <a:prstGeom prst="rect">
            <a:avLst/>
          </a:prstGeom>
        </p:spPr>
      </p:pic>
      <p:sp>
        <p:nvSpPr>
          <p:cNvPr id="6" name="TextBox 5"/>
          <p:cNvSpPr txBox="1"/>
          <p:nvPr/>
        </p:nvSpPr>
        <p:spPr>
          <a:xfrm>
            <a:off x="5214553" y="6211669"/>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(5)</a:t>
            </a:r>
            <a:endParaRPr lang="en-US" sz="3600" dirty="0">
              <a:solidFill>
                <a:srgbClr val="0000FF"/>
              </a:solidFill>
              <a:latin typeface="Times"/>
              <a:cs typeface="Times"/>
            </a:endParaRPr>
          </a:p>
        </p:txBody>
      </p:sp>
      <p:sp>
        <p:nvSpPr>
          <p:cNvPr id="7" name="TextBox 6"/>
          <p:cNvSpPr txBox="1"/>
          <p:nvPr/>
        </p:nvSpPr>
        <p:spPr>
          <a:xfrm>
            <a:off x="-27020" y="-54059"/>
            <a:ext cx="3918375" cy="646331"/>
          </a:xfrm>
          <a:prstGeom prst="rect">
            <a:avLst/>
          </a:prstGeom>
          <a:noFill/>
        </p:spPr>
        <p:txBody>
          <a:bodyPr wrap="square" rtlCol="0">
            <a:spAutoFit/>
          </a:bodyPr>
          <a:lstStyle/>
          <a:p>
            <a:r>
              <a:rPr lang="en-US" sz="3600" b="1" dirty="0">
                <a:solidFill>
                  <a:schemeClr val="bg1"/>
                </a:solidFill>
                <a:latin typeface="Times"/>
                <a:cs typeface="Times"/>
              </a:rPr>
              <a:t>Susanna Wesley</a:t>
            </a:r>
          </a:p>
        </p:txBody>
      </p:sp>
    </p:spTree>
    <p:extLst>
      <p:ext uri="{BB962C8B-B14F-4D97-AF65-F5344CB8AC3E}">
        <p14:creationId xmlns:p14="http://schemas.microsoft.com/office/powerpoint/2010/main" xmlns="" val="2564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43925"/>
            <a:ext cx="9144000" cy="646331"/>
          </a:xfrm>
          <a:prstGeom prst="rect">
            <a:avLst/>
          </a:prstGeom>
        </p:spPr>
        <p:txBody>
          <a:bodyPr wrap="square">
            <a:spAutoFit/>
          </a:bodyPr>
          <a:lstStyle/>
          <a:p>
            <a:r>
              <a:rPr lang="en-US" sz="3600" b="1" dirty="0" smtClean="0">
                <a:latin typeface="Times"/>
                <a:cs typeface="Times"/>
              </a:rPr>
              <a:t>IV. What is prayer? (Mt. 6:7-8)</a:t>
            </a:r>
            <a:endParaRPr lang="en-US" sz="3600" b="1" dirty="0">
              <a:solidFill>
                <a:srgbClr val="FF0000"/>
              </a:solidFill>
              <a:latin typeface="Times"/>
              <a:cs typeface="Times"/>
            </a:endParaRPr>
          </a:p>
        </p:txBody>
      </p:sp>
      <p:sp>
        <p:nvSpPr>
          <p:cNvPr id="9" name="TextBox 8"/>
          <p:cNvSpPr txBox="1"/>
          <p:nvPr/>
        </p:nvSpPr>
        <p:spPr>
          <a:xfrm>
            <a:off x="8408595" y="6211669"/>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(6)</a:t>
            </a:r>
            <a:endParaRPr lang="en-US" sz="3600" dirty="0">
              <a:solidFill>
                <a:srgbClr val="0000FF"/>
              </a:solidFill>
              <a:latin typeface="Times"/>
              <a:cs typeface="Times"/>
            </a:endParaRPr>
          </a:p>
        </p:txBody>
      </p:sp>
      <p:sp>
        <p:nvSpPr>
          <p:cNvPr id="13" name="Rectangle 12"/>
          <p:cNvSpPr/>
          <p:nvPr/>
        </p:nvSpPr>
        <p:spPr>
          <a:xfrm>
            <a:off x="-54721" y="701448"/>
            <a:ext cx="9144000" cy="646331"/>
          </a:xfrm>
          <a:prstGeom prst="rect">
            <a:avLst/>
          </a:prstGeom>
        </p:spPr>
        <p:txBody>
          <a:bodyPr wrap="square">
            <a:spAutoFit/>
          </a:bodyPr>
          <a:lstStyle/>
          <a:p>
            <a:r>
              <a:rPr lang="en-US" sz="3600" b="1" dirty="0" smtClean="0">
                <a:solidFill>
                  <a:srgbClr val="FF0000"/>
                </a:solidFill>
                <a:latin typeface="Times"/>
                <a:cs typeface="Times"/>
              </a:rPr>
              <a:t>1. Prayer is not babbling words.</a:t>
            </a:r>
          </a:p>
        </p:txBody>
      </p:sp>
      <p:sp>
        <p:nvSpPr>
          <p:cNvPr id="11" name="Rectangle 10"/>
          <p:cNvSpPr/>
          <p:nvPr/>
        </p:nvSpPr>
        <p:spPr>
          <a:xfrm>
            <a:off x="-50224" y="1337102"/>
            <a:ext cx="9687850" cy="1200329"/>
          </a:xfrm>
          <a:prstGeom prst="rect">
            <a:avLst/>
          </a:prstGeom>
        </p:spPr>
        <p:txBody>
          <a:bodyPr wrap="square">
            <a:spAutoFit/>
          </a:bodyPr>
          <a:lstStyle/>
          <a:p>
            <a:r>
              <a:rPr lang="en-US" sz="3600" b="1" dirty="0" smtClean="0">
                <a:solidFill>
                  <a:srgbClr val="0000FF"/>
                </a:solidFill>
                <a:latin typeface="Times"/>
                <a:cs typeface="Times"/>
              </a:rPr>
              <a:t>2. Prayer is talking from my heart to God’s heart.</a:t>
            </a:r>
          </a:p>
        </p:txBody>
      </p:sp>
      <p:sp>
        <p:nvSpPr>
          <p:cNvPr id="19" name="Rectangle 18"/>
          <p:cNvSpPr/>
          <p:nvPr/>
        </p:nvSpPr>
        <p:spPr>
          <a:xfrm>
            <a:off x="0" y="2421072"/>
            <a:ext cx="9144000" cy="1754327"/>
          </a:xfrm>
          <a:prstGeom prst="rect">
            <a:avLst/>
          </a:prstGeom>
        </p:spPr>
        <p:txBody>
          <a:bodyPr wrap="square">
            <a:spAutoFit/>
          </a:bodyPr>
          <a:lstStyle/>
          <a:p>
            <a:r>
              <a:rPr lang="en-US" sz="3600" b="1" dirty="0" smtClean="0">
                <a:solidFill>
                  <a:srgbClr val="FF0000"/>
                </a:solidFill>
                <a:latin typeface="Times"/>
                <a:cs typeface="Times"/>
              </a:rPr>
              <a:t>“And when you pray, do not keep on </a:t>
            </a:r>
            <a:r>
              <a:rPr lang="en-US" sz="3600" b="1" dirty="0" err="1" smtClean="0">
                <a:solidFill>
                  <a:srgbClr val="FF0000"/>
                </a:solidFill>
                <a:latin typeface="Times"/>
                <a:cs typeface="Times"/>
              </a:rPr>
              <a:t>bab</a:t>
            </a:r>
            <a:r>
              <a:rPr lang="en-US" sz="3600" b="1" dirty="0" smtClean="0">
                <a:solidFill>
                  <a:srgbClr val="FF0000"/>
                </a:solidFill>
                <a:latin typeface="Times"/>
                <a:cs typeface="Times"/>
              </a:rPr>
              <a:t>-bling like pagans, for they think they will be heard because of their many words.” (Mt.6:7)</a:t>
            </a:r>
            <a:endParaRPr lang="en-US" sz="3600" b="1" dirty="0">
              <a:solidFill>
                <a:srgbClr val="FF0000"/>
              </a:solidFill>
              <a:latin typeface="Times"/>
              <a:cs typeface="Times"/>
            </a:endParaRPr>
          </a:p>
        </p:txBody>
      </p:sp>
      <p:sp>
        <p:nvSpPr>
          <p:cNvPr id="20" name="Rectangle 19"/>
          <p:cNvSpPr/>
          <p:nvPr/>
        </p:nvSpPr>
        <p:spPr>
          <a:xfrm>
            <a:off x="22703" y="4116906"/>
            <a:ext cx="9144000" cy="1200329"/>
          </a:xfrm>
          <a:prstGeom prst="rect">
            <a:avLst/>
          </a:prstGeom>
        </p:spPr>
        <p:txBody>
          <a:bodyPr wrap="square">
            <a:spAutoFit/>
          </a:bodyPr>
          <a:lstStyle/>
          <a:p>
            <a:r>
              <a:rPr lang="en-US" sz="3600" b="1" dirty="0" smtClean="0">
                <a:solidFill>
                  <a:srgbClr val="0000FF"/>
                </a:solidFill>
                <a:latin typeface="Times"/>
                <a:cs typeface="Times"/>
              </a:rPr>
              <a:t>“Do not be like them, for your Father knows what you need before you ask him.” (Mt.6:8)</a:t>
            </a:r>
            <a:endParaRPr lang="en-US" sz="3600" b="1" dirty="0">
              <a:solidFill>
                <a:srgbClr val="0000FF"/>
              </a:solidFill>
              <a:latin typeface="Times"/>
              <a:cs typeface="Times"/>
            </a:endParaRPr>
          </a:p>
        </p:txBody>
      </p:sp>
    </p:spTree>
    <p:extLst>
      <p:ext uri="{BB962C8B-B14F-4D97-AF65-F5344CB8AC3E}">
        <p14:creationId xmlns:p14="http://schemas.microsoft.com/office/powerpoint/2010/main" xmlns="" val="279174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43925"/>
            <a:ext cx="9144000" cy="646331"/>
          </a:xfrm>
          <a:prstGeom prst="rect">
            <a:avLst/>
          </a:prstGeom>
        </p:spPr>
        <p:txBody>
          <a:bodyPr wrap="square">
            <a:spAutoFit/>
          </a:bodyPr>
          <a:lstStyle/>
          <a:p>
            <a:r>
              <a:rPr lang="en-US" sz="3600" b="1" dirty="0" smtClean="0">
                <a:latin typeface="Times"/>
                <a:cs typeface="Times"/>
              </a:rPr>
              <a:t>V. How to begin prayers? (Lk.18:9-14)</a:t>
            </a:r>
            <a:endParaRPr lang="en-US" sz="3600" b="1" dirty="0">
              <a:solidFill>
                <a:srgbClr val="FF0000"/>
              </a:solidFill>
              <a:latin typeface="Times"/>
              <a:cs typeface="Times"/>
            </a:endParaRPr>
          </a:p>
        </p:txBody>
      </p:sp>
      <p:sp>
        <p:nvSpPr>
          <p:cNvPr id="9" name="TextBox 8"/>
          <p:cNvSpPr txBox="1"/>
          <p:nvPr/>
        </p:nvSpPr>
        <p:spPr>
          <a:xfrm>
            <a:off x="8483754" y="6211669"/>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a:t>
            </a:r>
            <a:r>
              <a:rPr lang="en-US" altLang="zh-CN" sz="3600" dirty="0">
                <a:solidFill>
                  <a:srgbClr val="0000FF"/>
                </a:solidFill>
                <a:latin typeface="Times"/>
                <a:cs typeface="Times"/>
              </a:rPr>
              <a:t>7</a:t>
            </a:r>
            <a:r>
              <a:rPr lang="en-US" altLang="zh-CN" sz="3600" dirty="0" smtClean="0">
                <a:solidFill>
                  <a:srgbClr val="0000FF"/>
                </a:solidFill>
                <a:latin typeface="Times"/>
                <a:cs typeface="Times"/>
              </a:rPr>
              <a:t>)</a:t>
            </a:r>
            <a:endParaRPr lang="en-US" sz="3600" dirty="0">
              <a:solidFill>
                <a:srgbClr val="0000FF"/>
              </a:solidFill>
              <a:latin typeface="Times"/>
              <a:cs typeface="Times"/>
            </a:endParaRPr>
          </a:p>
        </p:txBody>
      </p:sp>
      <p:sp>
        <p:nvSpPr>
          <p:cNvPr id="14" name="Rectangle 13"/>
          <p:cNvSpPr/>
          <p:nvPr/>
        </p:nvSpPr>
        <p:spPr>
          <a:xfrm>
            <a:off x="-34792" y="520952"/>
            <a:ext cx="9672418" cy="615553"/>
          </a:xfrm>
          <a:prstGeom prst="rect">
            <a:avLst/>
          </a:prstGeom>
        </p:spPr>
        <p:txBody>
          <a:bodyPr wrap="square">
            <a:spAutoFit/>
          </a:bodyPr>
          <a:lstStyle/>
          <a:p>
            <a:r>
              <a:rPr lang="en-US" sz="3400" b="1" dirty="0" smtClean="0">
                <a:solidFill>
                  <a:srgbClr val="FF0000"/>
                </a:solidFill>
                <a:latin typeface="Times"/>
                <a:cs typeface="Times"/>
              </a:rPr>
              <a:t>1. The key to prayer is the heart attitude(Mt.5:8).</a:t>
            </a:r>
            <a:endParaRPr lang="en-US" sz="3400" b="1" dirty="0">
              <a:solidFill>
                <a:srgbClr val="FF0000"/>
              </a:solidFill>
              <a:latin typeface="Times"/>
              <a:cs typeface="Times"/>
            </a:endParaRPr>
          </a:p>
        </p:txBody>
      </p:sp>
      <p:sp>
        <p:nvSpPr>
          <p:cNvPr id="15" name="Rectangle 14"/>
          <p:cNvSpPr/>
          <p:nvPr/>
        </p:nvSpPr>
        <p:spPr>
          <a:xfrm>
            <a:off x="-65420" y="1077843"/>
            <a:ext cx="9144000" cy="646331"/>
          </a:xfrm>
          <a:prstGeom prst="rect">
            <a:avLst/>
          </a:prstGeom>
        </p:spPr>
        <p:txBody>
          <a:bodyPr wrap="square">
            <a:spAutoFit/>
          </a:bodyPr>
          <a:lstStyle/>
          <a:p>
            <a:r>
              <a:rPr lang="en-US" sz="3600" b="1" dirty="0" smtClean="0">
                <a:solidFill>
                  <a:srgbClr val="0000FF"/>
                </a:solidFill>
                <a:latin typeface="Times"/>
                <a:cs typeface="Times"/>
              </a:rPr>
              <a:t>2. The front door is through Jesus (Jn.14:6).</a:t>
            </a:r>
            <a:endParaRPr lang="en-US" sz="3600" b="1" dirty="0">
              <a:solidFill>
                <a:srgbClr val="0000FF"/>
              </a:solidFill>
              <a:latin typeface="Times"/>
              <a:cs typeface="Times"/>
            </a:endParaRPr>
          </a:p>
        </p:txBody>
      </p:sp>
      <p:sp>
        <p:nvSpPr>
          <p:cNvPr id="19" name="Rectangle 18"/>
          <p:cNvSpPr/>
          <p:nvPr/>
        </p:nvSpPr>
        <p:spPr>
          <a:xfrm>
            <a:off x="-35773" y="1668426"/>
            <a:ext cx="9179773" cy="3816429"/>
          </a:xfrm>
          <a:prstGeom prst="rect">
            <a:avLst/>
          </a:prstGeom>
        </p:spPr>
        <p:txBody>
          <a:bodyPr wrap="square">
            <a:spAutoFit/>
          </a:bodyPr>
          <a:lstStyle/>
          <a:p>
            <a:r>
              <a:rPr lang="en-US" sz="2200" b="1" dirty="0">
                <a:solidFill>
                  <a:srgbClr val="FF0000"/>
                </a:solidFill>
                <a:latin typeface="Times"/>
                <a:cs typeface="Times"/>
              </a:rPr>
              <a:t>The Parable of the Pharisee and the Tax </a:t>
            </a:r>
            <a:r>
              <a:rPr lang="en-US" sz="2200" b="1" dirty="0" smtClean="0">
                <a:solidFill>
                  <a:srgbClr val="FF0000"/>
                </a:solidFill>
                <a:latin typeface="Times"/>
                <a:cs typeface="Times"/>
              </a:rPr>
              <a:t>Collector: “</a:t>
            </a:r>
            <a:r>
              <a:rPr lang="en-US" sz="2200" b="1" dirty="0">
                <a:solidFill>
                  <a:srgbClr val="FF0000"/>
                </a:solidFill>
                <a:latin typeface="Times"/>
                <a:cs typeface="Times"/>
              </a:rPr>
              <a:t>To some who were confident of their own righteousness and looked down on everyone else. Jesus told this parable. ‘Two men went up to the temple to pray, one a Pharisee and the other a tax collector. The Pharisee stood by himself and prayed: ‘God, I thank you that I am not like other people—robbers, evildoers, adulterers—or even like this tax collector. I fast twice a week and give a tenth of all I get.’ But the tax collector stood at a distance. He would not even look up to heaven, but beat his breast and said, “God</a:t>
            </a:r>
            <a:r>
              <a:rPr lang="en-US" sz="2200" b="1" dirty="0" smtClean="0">
                <a:solidFill>
                  <a:srgbClr val="FF0000"/>
                </a:solidFill>
                <a:latin typeface="Times"/>
                <a:cs typeface="Times"/>
              </a:rPr>
              <a:t>, have </a:t>
            </a:r>
            <a:r>
              <a:rPr lang="en-US" sz="2200" b="1" dirty="0">
                <a:solidFill>
                  <a:srgbClr val="FF0000"/>
                </a:solidFill>
                <a:latin typeface="Times"/>
                <a:cs typeface="Times"/>
              </a:rPr>
              <a:t>mercy on me</a:t>
            </a:r>
            <a:r>
              <a:rPr lang="en-US" sz="2200" b="1" dirty="0" smtClean="0">
                <a:solidFill>
                  <a:srgbClr val="FF0000"/>
                </a:solidFill>
                <a:latin typeface="Times"/>
                <a:cs typeface="Times"/>
              </a:rPr>
              <a:t>, a </a:t>
            </a:r>
            <a:r>
              <a:rPr lang="en-US" sz="2200" b="1" dirty="0">
                <a:solidFill>
                  <a:srgbClr val="FF0000"/>
                </a:solidFill>
                <a:latin typeface="Times"/>
                <a:cs typeface="Times"/>
              </a:rPr>
              <a:t>sinner.’ I tell you that this man, rather than the other, went home justified before God. For all those who exalt </a:t>
            </a:r>
            <a:r>
              <a:rPr lang="en-US" sz="2200" b="1" dirty="0" smtClean="0">
                <a:solidFill>
                  <a:srgbClr val="FF0000"/>
                </a:solidFill>
                <a:latin typeface="Times"/>
                <a:cs typeface="Times"/>
              </a:rPr>
              <a:t>themselves </a:t>
            </a:r>
            <a:r>
              <a:rPr lang="en-US" sz="2200" b="1" dirty="0">
                <a:solidFill>
                  <a:srgbClr val="FF0000"/>
                </a:solidFill>
                <a:latin typeface="Times"/>
                <a:cs typeface="Times"/>
              </a:rPr>
              <a:t>will be humbled</a:t>
            </a:r>
            <a:r>
              <a:rPr lang="en-US" sz="2200" b="1" dirty="0" smtClean="0">
                <a:solidFill>
                  <a:srgbClr val="FF0000"/>
                </a:solidFill>
                <a:latin typeface="Times"/>
                <a:cs typeface="Times"/>
              </a:rPr>
              <a:t>, and </a:t>
            </a:r>
            <a:r>
              <a:rPr lang="en-US" sz="2200" b="1" dirty="0">
                <a:solidFill>
                  <a:srgbClr val="FF0000"/>
                </a:solidFill>
                <a:latin typeface="Times"/>
                <a:cs typeface="Times"/>
              </a:rPr>
              <a:t>those who humble themselves will be </a:t>
            </a:r>
            <a:r>
              <a:rPr lang="en-US" sz="2200" b="1" dirty="0" smtClean="0">
                <a:solidFill>
                  <a:srgbClr val="FF0000"/>
                </a:solidFill>
                <a:latin typeface="Times"/>
                <a:cs typeface="Times"/>
              </a:rPr>
              <a:t>exalted</a:t>
            </a:r>
            <a:r>
              <a:rPr lang="en-US" sz="2200" b="1" dirty="0">
                <a:solidFill>
                  <a:srgbClr val="FF0000"/>
                </a:solidFill>
                <a:latin typeface="Times"/>
                <a:cs typeface="Times"/>
              </a:rPr>
              <a:t>.” </a:t>
            </a:r>
            <a:r>
              <a:rPr lang="en-US" sz="2200" b="1" dirty="0" smtClean="0">
                <a:solidFill>
                  <a:srgbClr val="FF0000"/>
                </a:solidFill>
                <a:latin typeface="Times"/>
                <a:cs typeface="Times"/>
              </a:rPr>
              <a:t>(Lk.18:9-14)</a:t>
            </a:r>
            <a:endParaRPr lang="en-US" sz="2200" b="1" dirty="0">
              <a:solidFill>
                <a:srgbClr val="FF0000"/>
              </a:solidFill>
              <a:latin typeface="Times"/>
              <a:cs typeface="Times"/>
            </a:endParaRPr>
          </a:p>
        </p:txBody>
      </p:sp>
      <p:sp>
        <p:nvSpPr>
          <p:cNvPr id="20" name="Rectangle 19"/>
          <p:cNvSpPr/>
          <p:nvPr/>
        </p:nvSpPr>
        <p:spPr>
          <a:xfrm>
            <a:off x="-35772" y="5426810"/>
            <a:ext cx="9482422" cy="523220"/>
          </a:xfrm>
          <a:prstGeom prst="rect">
            <a:avLst/>
          </a:prstGeom>
        </p:spPr>
        <p:txBody>
          <a:bodyPr wrap="square">
            <a:spAutoFit/>
          </a:bodyPr>
          <a:lstStyle/>
          <a:p>
            <a:r>
              <a:rPr lang="en-US" sz="2800" b="1" dirty="0" smtClean="0">
                <a:solidFill>
                  <a:srgbClr val="FF0000"/>
                </a:solidFill>
                <a:latin typeface="Times"/>
                <a:cs typeface="Times"/>
              </a:rPr>
              <a:t>“Blessed are the pure in </a:t>
            </a:r>
            <a:r>
              <a:rPr lang="en-US" sz="2800" b="1" dirty="0" err="1" smtClean="0">
                <a:solidFill>
                  <a:srgbClr val="FF0000"/>
                </a:solidFill>
                <a:latin typeface="Times"/>
                <a:cs typeface="Times"/>
              </a:rPr>
              <a:t>heart,for</a:t>
            </a:r>
            <a:r>
              <a:rPr lang="en-US" sz="2800" b="1" dirty="0" smtClean="0">
                <a:solidFill>
                  <a:srgbClr val="FF0000"/>
                </a:solidFill>
                <a:latin typeface="Times"/>
                <a:cs typeface="Times"/>
              </a:rPr>
              <a:t> they will see God.”(Mt5:8)</a:t>
            </a:r>
            <a:endParaRPr lang="en-US" sz="2800" b="1" dirty="0">
              <a:solidFill>
                <a:srgbClr val="FF0000"/>
              </a:solidFill>
              <a:latin typeface="Times"/>
              <a:cs typeface="Times"/>
            </a:endParaRPr>
          </a:p>
        </p:txBody>
      </p:sp>
      <p:sp>
        <p:nvSpPr>
          <p:cNvPr id="21" name="Rectangle 20"/>
          <p:cNvSpPr/>
          <p:nvPr/>
        </p:nvSpPr>
        <p:spPr>
          <a:xfrm>
            <a:off x="-8574" y="5883306"/>
            <a:ext cx="9144000" cy="954107"/>
          </a:xfrm>
          <a:prstGeom prst="rect">
            <a:avLst/>
          </a:prstGeom>
        </p:spPr>
        <p:txBody>
          <a:bodyPr wrap="square">
            <a:spAutoFit/>
          </a:bodyPr>
          <a:lstStyle/>
          <a:p>
            <a:r>
              <a:rPr lang="en-US" sz="2800" b="1" dirty="0">
                <a:solidFill>
                  <a:srgbClr val="0000FF"/>
                </a:solidFill>
                <a:latin typeface="Times"/>
                <a:cs typeface="Times"/>
              </a:rPr>
              <a:t>“I am the way and the truth and the life. No one comes to the Father except through me” (Jn.14:6). </a:t>
            </a:r>
          </a:p>
        </p:txBody>
      </p:sp>
    </p:spTree>
    <p:extLst>
      <p:ext uri="{BB962C8B-B14F-4D97-AF65-F5344CB8AC3E}">
        <p14:creationId xmlns:p14="http://schemas.microsoft.com/office/powerpoint/2010/main" xmlns="" val="231871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43925"/>
            <a:ext cx="9144000" cy="646331"/>
          </a:xfrm>
          <a:prstGeom prst="rect">
            <a:avLst/>
          </a:prstGeom>
        </p:spPr>
        <p:txBody>
          <a:bodyPr wrap="square">
            <a:spAutoFit/>
          </a:bodyPr>
          <a:lstStyle/>
          <a:p>
            <a:r>
              <a:rPr lang="en-US" sz="3600" b="1" dirty="0" smtClean="0">
                <a:latin typeface="Times"/>
                <a:cs typeface="Times"/>
              </a:rPr>
              <a:t>VI. To whom should you pray? (Mt. 6:9) </a:t>
            </a:r>
            <a:endParaRPr lang="en-US" sz="3600" b="1" dirty="0">
              <a:solidFill>
                <a:srgbClr val="FF0000"/>
              </a:solidFill>
              <a:latin typeface="Times"/>
              <a:cs typeface="Times"/>
            </a:endParaRPr>
          </a:p>
        </p:txBody>
      </p:sp>
      <p:sp>
        <p:nvSpPr>
          <p:cNvPr id="9" name="TextBox 8"/>
          <p:cNvSpPr txBox="1"/>
          <p:nvPr/>
        </p:nvSpPr>
        <p:spPr>
          <a:xfrm>
            <a:off x="8527671" y="6229941"/>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a:t>
            </a:r>
            <a:r>
              <a:rPr lang="en-US" altLang="zh-CN" sz="3600" dirty="0">
                <a:solidFill>
                  <a:srgbClr val="0000FF"/>
                </a:solidFill>
                <a:latin typeface="Times"/>
                <a:cs typeface="Times"/>
              </a:rPr>
              <a:t>8</a:t>
            </a:r>
            <a:r>
              <a:rPr lang="en-US" altLang="zh-CN" sz="3600" dirty="0" smtClean="0">
                <a:solidFill>
                  <a:srgbClr val="0000FF"/>
                </a:solidFill>
                <a:latin typeface="Times"/>
                <a:cs typeface="Times"/>
              </a:rPr>
              <a:t>)</a:t>
            </a:r>
            <a:endParaRPr lang="en-US" sz="3600" dirty="0">
              <a:solidFill>
                <a:srgbClr val="0000FF"/>
              </a:solidFill>
              <a:latin typeface="Times"/>
              <a:cs typeface="Times"/>
            </a:endParaRPr>
          </a:p>
        </p:txBody>
      </p:sp>
      <p:sp>
        <p:nvSpPr>
          <p:cNvPr id="16" name="Rectangle 15"/>
          <p:cNvSpPr/>
          <p:nvPr/>
        </p:nvSpPr>
        <p:spPr>
          <a:xfrm>
            <a:off x="14460" y="540066"/>
            <a:ext cx="9144000" cy="646331"/>
          </a:xfrm>
          <a:prstGeom prst="rect">
            <a:avLst/>
          </a:prstGeom>
        </p:spPr>
        <p:txBody>
          <a:bodyPr wrap="square">
            <a:spAutoFit/>
          </a:bodyPr>
          <a:lstStyle/>
          <a:p>
            <a:r>
              <a:rPr lang="en-US" sz="3600" b="1" dirty="0" smtClean="0">
                <a:solidFill>
                  <a:srgbClr val="FF0000"/>
                </a:solidFill>
                <a:latin typeface="Times"/>
                <a:cs typeface="Times"/>
              </a:rPr>
              <a:t>1. To the LORD God (Gen. 4:26).</a:t>
            </a:r>
            <a:endParaRPr lang="en-US" sz="3600" b="1" dirty="0">
              <a:solidFill>
                <a:srgbClr val="FF0000"/>
              </a:solidFill>
              <a:latin typeface="Times"/>
              <a:cs typeface="Times"/>
            </a:endParaRPr>
          </a:p>
        </p:txBody>
      </p:sp>
      <p:sp>
        <p:nvSpPr>
          <p:cNvPr id="17" name="Rectangle 16"/>
          <p:cNvSpPr/>
          <p:nvPr/>
        </p:nvSpPr>
        <p:spPr>
          <a:xfrm>
            <a:off x="24752" y="1125229"/>
            <a:ext cx="9144000" cy="646331"/>
          </a:xfrm>
          <a:prstGeom prst="rect">
            <a:avLst/>
          </a:prstGeom>
        </p:spPr>
        <p:txBody>
          <a:bodyPr wrap="square">
            <a:spAutoFit/>
          </a:bodyPr>
          <a:lstStyle/>
          <a:p>
            <a:r>
              <a:rPr lang="en-US" sz="3600" b="1" dirty="0" smtClean="0">
                <a:solidFill>
                  <a:srgbClr val="0000FF"/>
                </a:solidFill>
                <a:latin typeface="Times"/>
                <a:cs typeface="Times"/>
              </a:rPr>
              <a:t>2. To Almighty God (Gen. 17:1; 35:11).</a:t>
            </a:r>
          </a:p>
        </p:txBody>
      </p:sp>
      <p:sp>
        <p:nvSpPr>
          <p:cNvPr id="12" name="Rectangle 11"/>
          <p:cNvSpPr/>
          <p:nvPr/>
        </p:nvSpPr>
        <p:spPr>
          <a:xfrm>
            <a:off x="32592" y="1718771"/>
            <a:ext cx="9144000" cy="646331"/>
          </a:xfrm>
          <a:prstGeom prst="rect">
            <a:avLst/>
          </a:prstGeom>
        </p:spPr>
        <p:txBody>
          <a:bodyPr wrap="square">
            <a:spAutoFit/>
          </a:bodyPr>
          <a:lstStyle/>
          <a:p>
            <a:r>
              <a:rPr lang="en-US" sz="3600" b="1" dirty="0" smtClean="0">
                <a:solidFill>
                  <a:srgbClr val="008000"/>
                </a:solidFill>
                <a:latin typeface="Times"/>
                <a:cs typeface="Times"/>
              </a:rPr>
              <a:t>3. To Heavenly Father (Jn. 17:1, 11, 24, 25).</a:t>
            </a:r>
            <a:endParaRPr lang="en-US" sz="3600" b="1" dirty="0">
              <a:solidFill>
                <a:srgbClr val="008000"/>
              </a:solidFill>
              <a:latin typeface="Times"/>
              <a:cs typeface="Times"/>
            </a:endParaRPr>
          </a:p>
        </p:txBody>
      </p:sp>
      <p:sp>
        <p:nvSpPr>
          <p:cNvPr id="18" name="Rectangle 17"/>
          <p:cNvSpPr/>
          <p:nvPr/>
        </p:nvSpPr>
        <p:spPr>
          <a:xfrm>
            <a:off x="38956" y="2303934"/>
            <a:ext cx="9144000" cy="646331"/>
          </a:xfrm>
          <a:prstGeom prst="rect">
            <a:avLst/>
          </a:prstGeom>
        </p:spPr>
        <p:txBody>
          <a:bodyPr wrap="square">
            <a:spAutoFit/>
          </a:bodyPr>
          <a:lstStyle/>
          <a:p>
            <a:r>
              <a:rPr lang="en-US" sz="3600" b="1" dirty="0" smtClean="0">
                <a:solidFill>
                  <a:srgbClr val="660066"/>
                </a:solidFill>
                <a:latin typeface="Times"/>
                <a:cs typeface="Times"/>
              </a:rPr>
              <a:t>4. To Abba Father(Mk.14:36;Ro.8:15;Ga.4:6).</a:t>
            </a:r>
          </a:p>
        </p:txBody>
      </p:sp>
      <p:sp>
        <p:nvSpPr>
          <p:cNvPr id="11" name="Rectangle 10"/>
          <p:cNvSpPr/>
          <p:nvPr/>
        </p:nvSpPr>
        <p:spPr>
          <a:xfrm>
            <a:off x="-71545" y="2775293"/>
            <a:ext cx="9418966" cy="461665"/>
          </a:xfrm>
          <a:prstGeom prst="rect">
            <a:avLst/>
          </a:prstGeom>
        </p:spPr>
        <p:txBody>
          <a:bodyPr wrap="square">
            <a:spAutoFit/>
          </a:bodyPr>
          <a:lstStyle/>
          <a:p>
            <a:r>
              <a:rPr lang="en-US" sz="2400" b="1" dirty="0" smtClean="0">
                <a:solidFill>
                  <a:srgbClr val="FF0000"/>
                </a:solidFill>
                <a:latin typeface="Times"/>
                <a:cs typeface="Times"/>
              </a:rPr>
              <a:t>“At that time people began to call on the name of the LORD.”(Ge4:26)</a:t>
            </a:r>
            <a:endParaRPr lang="en-US" sz="2400" b="1" dirty="0">
              <a:solidFill>
                <a:srgbClr val="FF0000"/>
              </a:solidFill>
              <a:latin typeface="Times"/>
              <a:cs typeface="Times"/>
            </a:endParaRPr>
          </a:p>
        </p:txBody>
      </p:sp>
      <p:sp>
        <p:nvSpPr>
          <p:cNvPr id="13" name="Rectangle 12"/>
          <p:cNvSpPr/>
          <p:nvPr/>
        </p:nvSpPr>
        <p:spPr>
          <a:xfrm>
            <a:off x="14706" y="3132320"/>
            <a:ext cx="9144000" cy="830997"/>
          </a:xfrm>
          <a:prstGeom prst="rect">
            <a:avLst/>
          </a:prstGeom>
        </p:spPr>
        <p:txBody>
          <a:bodyPr wrap="square">
            <a:spAutoFit/>
          </a:bodyPr>
          <a:lstStyle/>
          <a:p>
            <a:r>
              <a:rPr lang="en-US" sz="2400" b="1" dirty="0" smtClean="0">
                <a:solidFill>
                  <a:srgbClr val="0000FF"/>
                </a:solidFill>
                <a:latin typeface="Times"/>
                <a:cs typeface="Times"/>
              </a:rPr>
              <a:t>“The LORD appeared to him (Abram) and said, “I am God Almighty (</a:t>
            </a:r>
            <a:r>
              <a:rPr lang="en-US" sz="2400" b="1" dirty="0">
                <a:solidFill>
                  <a:srgbClr val="0000FF"/>
                </a:solidFill>
                <a:latin typeface="Times"/>
                <a:cs typeface="Times"/>
              </a:rPr>
              <a:t>El </a:t>
            </a:r>
            <a:r>
              <a:rPr lang="en-US" sz="2400" b="1" dirty="0" err="1" smtClean="0">
                <a:solidFill>
                  <a:srgbClr val="0000FF"/>
                </a:solidFill>
                <a:latin typeface="Times"/>
                <a:cs typeface="Times"/>
              </a:rPr>
              <a:t>Shaddai</a:t>
            </a:r>
            <a:r>
              <a:rPr lang="en-US" sz="2400" b="1" dirty="0" smtClean="0">
                <a:solidFill>
                  <a:srgbClr val="0000FF"/>
                </a:solidFill>
                <a:latin typeface="Times"/>
                <a:cs typeface="Times"/>
              </a:rPr>
              <a:t>)…’” (Gen.17:1; 35:11)</a:t>
            </a:r>
            <a:endParaRPr lang="en-US" sz="2400" b="1" dirty="0">
              <a:solidFill>
                <a:srgbClr val="0000FF"/>
              </a:solidFill>
              <a:latin typeface="Times"/>
              <a:cs typeface="Times"/>
            </a:endParaRPr>
          </a:p>
        </p:txBody>
      </p:sp>
      <p:sp>
        <p:nvSpPr>
          <p:cNvPr id="19" name="Rectangle 18"/>
          <p:cNvSpPr/>
          <p:nvPr/>
        </p:nvSpPr>
        <p:spPr>
          <a:xfrm>
            <a:off x="-8574" y="4969016"/>
            <a:ext cx="9144000" cy="830997"/>
          </a:xfrm>
          <a:prstGeom prst="rect">
            <a:avLst/>
          </a:prstGeom>
        </p:spPr>
        <p:txBody>
          <a:bodyPr wrap="square">
            <a:spAutoFit/>
          </a:bodyPr>
          <a:lstStyle/>
          <a:p>
            <a:r>
              <a:rPr lang="en-US" sz="2400" b="1" dirty="0" smtClean="0">
                <a:solidFill>
                  <a:srgbClr val="008000"/>
                </a:solidFill>
                <a:latin typeface="Times"/>
                <a:cs typeface="Times"/>
              </a:rPr>
              <a:t>“</a:t>
            </a:r>
            <a:r>
              <a:rPr lang="en-US" sz="2400" b="1" dirty="0">
                <a:solidFill>
                  <a:srgbClr val="008000"/>
                </a:solidFill>
                <a:latin typeface="Times"/>
                <a:cs typeface="Times"/>
              </a:rPr>
              <a:t>Father” </a:t>
            </a:r>
            <a:r>
              <a:rPr lang="en-US" sz="2400" b="1" dirty="0" smtClean="0">
                <a:solidFill>
                  <a:srgbClr val="008000"/>
                </a:solidFill>
                <a:latin typeface="Times"/>
                <a:cs typeface="Times"/>
              </a:rPr>
              <a:t>(Jn.17:1</a:t>
            </a:r>
            <a:r>
              <a:rPr lang="en-US" sz="2400" b="1" dirty="0">
                <a:solidFill>
                  <a:srgbClr val="008000"/>
                </a:solidFill>
                <a:latin typeface="Times"/>
                <a:cs typeface="Times"/>
              </a:rPr>
              <a:t>), “Holy Father” (v.11), “Father” (v.24), “Righteous Father” (v.25). </a:t>
            </a:r>
          </a:p>
        </p:txBody>
      </p:sp>
      <p:sp>
        <p:nvSpPr>
          <p:cNvPr id="20" name="Rectangle 19"/>
          <p:cNvSpPr/>
          <p:nvPr/>
        </p:nvSpPr>
        <p:spPr>
          <a:xfrm>
            <a:off x="6132" y="3875024"/>
            <a:ext cx="9144000" cy="1200328"/>
          </a:xfrm>
          <a:prstGeom prst="rect">
            <a:avLst/>
          </a:prstGeom>
        </p:spPr>
        <p:txBody>
          <a:bodyPr wrap="square">
            <a:spAutoFit/>
          </a:bodyPr>
          <a:lstStyle/>
          <a:p>
            <a:r>
              <a:rPr lang="en-US" sz="2400" b="1" dirty="0">
                <a:solidFill>
                  <a:srgbClr val="008000"/>
                </a:solidFill>
                <a:latin typeface="Times"/>
                <a:cs typeface="Times"/>
              </a:rPr>
              <a:t>“Our Father in Heaven” (Mt.6:9). </a:t>
            </a:r>
            <a:r>
              <a:rPr lang="en-US" sz="2400" b="1" dirty="0" smtClean="0">
                <a:solidFill>
                  <a:srgbClr val="008000"/>
                </a:solidFill>
                <a:latin typeface="Times"/>
                <a:cs typeface="Times"/>
              </a:rPr>
              <a:t>How to become God’s child. </a:t>
            </a:r>
            <a:r>
              <a:rPr lang="en-US" sz="2400" b="1" dirty="0">
                <a:solidFill>
                  <a:srgbClr val="008000"/>
                </a:solidFill>
                <a:latin typeface="Times"/>
                <a:cs typeface="Times"/>
              </a:rPr>
              <a:t>“Yet to all who did receive him, to those who believed in his name, he gave the right to become children of God”(Jn.1:12).</a:t>
            </a:r>
            <a:r>
              <a:rPr lang="en-US" sz="2400" b="1" dirty="0" smtClean="0">
                <a:solidFill>
                  <a:srgbClr val="008000"/>
                </a:solidFill>
                <a:effectLst/>
                <a:latin typeface="Times"/>
                <a:cs typeface="Times"/>
              </a:rPr>
              <a:t> </a:t>
            </a:r>
            <a:endParaRPr lang="en-US" sz="2400" b="1" dirty="0">
              <a:solidFill>
                <a:srgbClr val="008000"/>
              </a:solidFill>
              <a:latin typeface="Times"/>
              <a:cs typeface="Times"/>
            </a:endParaRPr>
          </a:p>
        </p:txBody>
      </p:sp>
      <p:sp>
        <p:nvSpPr>
          <p:cNvPr id="21" name="Rectangle 20"/>
          <p:cNvSpPr/>
          <p:nvPr/>
        </p:nvSpPr>
        <p:spPr>
          <a:xfrm>
            <a:off x="-17148" y="5675944"/>
            <a:ext cx="9144000" cy="1200328"/>
          </a:xfrm>
          <a:prstGeom prst="rect">
            <a:avLst/>
          </a:prstGeom>
        </p:spPr>
        <p:txBody>
          <a:bodyPr wrap="square">
            <a:spAutoFit/>
          </a:bodyPr>
          <a:lstStyle/>
          <a:p>
            <a:r>
              <a:rPr lang="en-US" sz="2400" b="1" dirty="0" smtClean="0">
                <a:solidFill>
                  <a:srgbClr val="660066"/>
                </a:solidFill>
                <a:latin typeface="Times"/>
                <a:cs typeface="Times"/>
              </a:rPr>
              <a:t>“</a:t>
            </a:r>
            <a:r>
              <a:rPr lang="en-US" sz="2400" b="1" dirty="0">
                <a:solidFill>
                  <a:srgbClr val="660066"/>
                </a:solidFill>
                <a:latin typeface="Times"/>
                <a:cs typeface="Times"/>
              </a:rPr>
              <a:t>Abba </a:t>
            </a:r>
            <a:r>
              <a:rPr lang="en-US" sz="2400" b="1" dirty="0" smtClean="0">
                <a:solidFill>
                  <a:srgbClr val="660066"/>
                </a:solidFill>
                <a:latin typeface="Times"/>
                <a:cs typeface="Times"/>
              </a:rPr>
              <a:t>Father”(</a:t>
            </a:r>
            <a:r>
              <a:rPr lang="en-US" sz="2400" b="1" dirty="0">
                <a:solidFill>
                  <a:srgbClr val="660066"/>
                </a:solidFill>
                <a:latin typeface="Times"/>
                <a:cs typeface="Times"/>
              </a:rPr>
              <a:t>Mk.14:36)</a:t>
            </a:r>
            <a:r>
              <a:rPr lang="en-US" sz="2400" b="1" dirty="0" smtClean="0">
                <a:solidFill>
                  <a:srgbClr val="660066"/>
                </a:solidFill>
                <a:latin typeface="Times"/>
                <a:cs typeface="Times"/>
              </a:rPr>
              <a:t>.“And by him we </a:t>
            </a:r>
            <a:r>
              <a:rPr lang="en-US" sz="2400" b="1" dirty="0" err="1" smtClean="0">
                <a:solidFill>
                  <a:srgbClr val="660066"/>
                </a:solidFill>
                <a:latin typeface="Times"/>
                <a:cs typeface="Times"/>
              </a:rPr>
              <a:t>cry,‘Abba</a:t>
            </a:r>
            <a:r>
              <a:rPr lang="en-US" sz="2400" b="1" dirty="0" smtClean="0">
                <a:solidFill>
                  <a:srgbClr val="660066"/>
                </a:solidFill>
                <a:latin typeface="Times"/>
                <a:cs typeface="Times"/>
              </a:rPr>
              <a:t>, Father.’” (Ro.8:15). “Because you are his sons, God sent the Spirit of his Son into our hearts, the Spirit who calls out, ‘Abba, Father.’” (Ga.4:6).</a:t>
            </a:r>
            <a:endParaRPr lang="en-US" sz="2400" b="1" dirty="0">
              <a:solidFill>
                <a:srgbClr val="660066"/>
              </a:solidFill>
              <a:latin typeface="Times"/>
              <a:cs typeface="Times"/>
            </a:endParaRPr>
          </a:p>
        </p:txBody>
      </p:sp>
    </p:spTree>
    <p:extLst>
      <p:ext uri="{BB962C8B-B14F-4D97-AF65-F5344CB8AC3E}">
        <p14:creationId xmlns:p14="http://schemas.microsoft.com/office/powerpoint/2010/main" xmlns="" val="210402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2" grpId="0"/>
      <p:bldP spid="18" grpId="0"/>
      <p:bldP spid="11" grpId="0"/>
      <p:bldP spid="13"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792" y="-27627"/>
            <a:ext cx="9144000" cy="646331"/>
          </a:xfrm>
          <a:prstGeom prst="rect">
            <a:avLst/>
          </a:prstGeom>
        </p:spPr>
        <p:txBody>
          <a:bodyPr wrap="square">
            <a:spAutoFit/>
          </a:bodyPr>
          <a:lstStyle/>
          <a:p>
            <a:r>
              <a:rPr lang="en-US" sz="3600" b="1" dirty="0" smtClean="0">
                <a:latin typeface="Times"/>
                <a:cs typeface="Times"/>
              </a:rPr>
              <a:t>VII. What happens when you pray?</a:t>
            </a:r>
            <a:endParaRPr lang="en-US" sz="3600" b="1" dirty="0">
              <a:solidFill>
                <a:srgbClr val="FF0000"/>
              </a:solidFill>
              <a:latin typeface="Times"/>
              <a:cs typeface="Times"/>
            </a:endParaRPr>
          </a:p>
        </p:txBody>
      </p:sp>
      <p:sp>
        <p:nvSpPr>
          <p:cNvPr id="9" name="TextBox 8"/>
          <p:cNvSpPr txBox="1"/>
          <p:nvPr/>
        </p:nvSpPr>
        <p:spPr>
          <a:xfrm>
            <a:off x="8456258" y="6218357"/>
            <a:ext cx="1101818" cy="646331"/>
          </a:xfrm>
          <a:prstGeom prst="rect">
            <a:avLst/>
          </a:prstGeom>
          <a:noFill/>
        </p:spPr>
        <p:txBody>
          <a:bodyPr wrap="square" rtlCol="0">
            <a:spAutoFit/>
          </a:bodyPr>
          <a:lstStyle/>
          <a:p>
            <a:r>
              <a:rPr lang="en-US" altLang="zh-CN" sz="3600" dirty="0" smtClean="0">
                <a:solidFill>
                  <a:srgbClr val="0000FF"/>
                </a:solidFill>
                <a:latin typeface="Times"/>
                <a:cs typeface="Times"/>
              </a:rPr>
              <a:t>(</a:t>
            </a:r>
            <a:r>
              <a:rPr lang="en-US" altLang="zh-CN" sz="3600" dirty="0">
                <a:solidFill>
                  <a:srgbClr val="0000FF"/>
                </a:solidFill>
                <a:latin typeface="Times"/>
                <a:cs typeface="Times"/>
              </a:rPr>
              <a:t>9</a:t>
            </a:r>
            <a:r>
              <a:rPr lang="en-US" altLang="zh-CN" sz="3600" dirty="0" smtClean="0">
                <a:solidFill>
                  <a:srgbClr val="0000FF"/>
                </a:solidFill>
                <a:latin typeface="Times"/>
                <a:cs typeface="Times"/>
              </a:rPr>
              <a:t>)</a:t>
            </a:r>
            <a:endParaRPr lang="en-US" sz="3600" dirty="0">
              <a:solidFill>
                <a:srgbClr val="0000FF"/>
              </a:solidFill>
              <a:latin typeface="Times"/>
              <a:cs typeface="Times"/>
            </a:endParaRPr>
          </a:p>
        </p:txBody>
      </p:sp>
      <p:sp>
        <p:nvSpPr>
          <p:cNvPr id="13" name="Rectangle 12"/>
          <p:cNvSpPr/>
          <p:nvPr/>
        </p:nvSpPr>
        <p:spPr>
          <a:xfrm>
            <a:off x="4817" y="451016"/>
            <a:ext cx="9144000" cy="646331"/>
          </a:xfrm>
          <a:prstGeom prst="rect">
            <a:avLst/>
          </a:prstGeom>
        </p:spPr>
        <p:txBody>
          <a:bodyPr wrap="square">
            <a:spAutoFit/>
          </a:bodyPr>
          <a:lstStyle/>
          <a:p>
            <a:r>
              <a:rPr lang="en-US" sz="3600" b="1" dirty="0" smtClean="0">
                <a:solidFill>
                  <a:srgbClr val="FF0000"/>
                </a:solidFill>
                <a:latin typeface="Times"/>
                <a:cs typeface="Times"/>
              </a:rPr>
              <a:t>1. Prayer draws us closer to God (</a:t>
            </a:r>
            <a:r>
              <a:rPr lang="en-US" sz="3600" b="1" dirty="0" err="1" smtClean="0">
                <a:solidFill>
                  <a:srgbClr val="FF0000"/>
                </a:solidFill>
                <a:latin typeface="Times"/>
                <a:cs typeface="Times"/>
              </a:rPr>
              <a:t>Ja</a:t>
            </a:r>
            <a:r>
              <a:rPr lang="en-US" sz="3600" b="1" dirty="0" smtClean="0">
                <a:solidFill>
                  <a:srgbClr val="FF0000"/>
                </a:solidFill>
                <a:latin typeface="Times"/>
                <a:cs typeface="Times"/>
              </a:rPr>
              <a:t>. 4:8).</a:t>
            </a:r>
            <a:endParaRPr lang="en-US" sz="3600" b="1" dirty="0">
              <a:solidFill>
                <a:srgbClr val="FF0000"/>
              </a:solidFill>
              <a:latin typeface="Times"/>
              <a:cs typeface="Times"/>
            </a:endParaRPr>
          </a:p>
        </p:txBody>
      </p:sp>
      <p:sp>
        <p:nvSpPr>
          <p:cNvPr id="14" name="Rectangle 13"/>
          <p:cNvSpPr/>
          <p:nvPr/>
        </p:nvSpPr>
        <p:spPr>
          <a:xfrm>
            <a:off x="9068" y="1025795"/>
            <a:ext cx="9144000" cy="646331"/>
          </a:xfrm>
          <a:prstGeom prst="rect">
            <a:avLst/>
          </a:prstGeom>
        </p:spPr>
        <p:txBody>
          <a:bodyPr wrap="square">
            <a:spAutoFit/>
          </a:bodyPr>
          <a:lstStyle/>
          <a:p>
            <a:r>
              <a:rPr lang="en-US" sz="3600" b="1" dirty="0" smtClean="0">
                <a:solidFill>
                  <a:srgbClr val="0000FF"/>
                </a:solidFill>
                <a:latin typeface="Times"/>
                <a:cs typeface="Times"/>
              </a:rPr>
              <a:t>2. Prayer changes us (2 Chron.7:14).</a:t>
            </a:r>
            <a:endParaRPr lang="en-US" sz="3600" b="1" dirty="0">
              <a:solidFill>
                <a:srgbClr val="0000FF"/>
              </a:solidFill>
              <a:latin typeface="Times"/>
              <a:cs typeface="Times"/>
            </a:endParaRPr>
          </a:p>
        </p:txBody>
      </p:sp>
      <p:sp>
        <p:nvSpPr>
          <p:cNvPr id="16" name="Rectangle 15"/>
          <p:cNvSpPr/>
          <p:nvPr/>
        </p:nvSpPr>
        <p:spPr>
          <a:xfrm>
            <a:off x="9068" y="1601983"/>
            <a:ext cx="9144000" cy="1200329"/>
          </a:xfrm>
          <a:prstGeom prst="rect">
            <a:avLst/>
          </a:prstGeom>
        </p:spPr>
        <p:txBody>
          <a:bodyPr wrap="square">
            <a:spAutoFit/>
          </a:bodyPr>
          <a:lstStyle/>
          <a:p>
            <a:r>
              <a:rPr lang="en-US" sz="3600" b="1" dirty="0" smtClean="0">
                <a:solidFill>
                  <a:srgbClr val="008000"/>
                </a:solidFill>
                <a:latin typeface="Times"/>
                <a:cs typeface="Times"/>
              </a:rPr>
              <a:t>3. Prayer is not a religion but a relationship with my Heavenly Father.</a:t>
            </a:r>
            <a:endParaRPr lang="en-US" sz="3600" b="1" dirty="0">
              <a:solidFill>
                <a:srgbClr val="008000"/>
              </a:solidFill>
              <a:latin typeface="Times"/>
              <a:cs typeface="Times"/>
            </a:endParaRPr>
          </a:p>
        </p:txBody>
      </p:sp>
      <p:pic>
        <p:nvPicPr>
          <p:cNvPr id="3" name="Picture 2"/>
          <p:cNvPicPr>
            <a:picLocks noChangeAspect="1"/>
          </p:cNvPicPr>
          <p:nvPr/>
        </p:nvPicPr>
        <p:blipFill>
          <a:blip r:embed="rId3"/>
          <a:stretch>
            <a:fillRect/>
          </a:stretch>
        </p:blipFill>
        <p:spPr>
          <a:xfrm>
            <a:off x="-8328" y="4477229"/>
            <a:ext cx="3443446" cy="2370239"/>
          </a:xfrm>
          <a:prstGeom prst="rect">
            <a:avLst/>
          </a:prstGeom>
        </p:spPr>
      </p:pic>
      <p:pic>
        <p:nvPicPr>
          <p:cNvPr id="4" name="Picture 3"/>
          <p:cNvPicPr>
            <a:picLocks noChangeAspect="1"/>
          </p:cNvPicPr>
          <p:nvPr/>
        </p:nvPicPr>
        <p:blipFill>
          <a:blip r:embed="rId4"/>
          <a:stretch>
            <a:fillRect/>
          </a:stretch>
        </p:blipFill>
        <p:spPr>
          <a:xfrm>
            <a:off x="3409601" y="4477228"/>
            <a:ext cx="3476351" cy="2370239"/>
          </a:xfrm>
          <a:prstGeom prst="rect">
            <a:avLst/>
          </a:prstGeom>
        </p:spPr>
      </p:pic>
      <p:sp>
        <p:nvSpPr>
          <p:cNvPr id="18" name="TextBox 17"/>
          <p:cNvSpPr txBox="1"/>
          <p:nvPr/>
        </p:nvSpPr>
        <p:spPr>
          <a:xfrm>
            <a:off x="5146059" y="4477228"/>
            <a:ext cx="2299788" cy="1323439"/>
          </a:xfrm>
          <a:prstGeom prst="rect">
            <a:avLst/>
          </a:prstGeom>
          <a:noFill/>
        </p:spPr>
        <p:txBody>
          <a:bodyPr wrap="square" rtlCol="0">
            <a:spAutoFit/>
          </a:bodyPr>
          <a:lstStyle/>
          <a:p>
            <a:r>
              <a:rPr lang="en-US" altLang="zh-CN" sz="4000" b="1" dirty="0" smtClean="0">
                <a:solidFill>
                  <a:schemeClr val="bg1">
                    <a:lumMod val="95000"/>
                  </a:schemeClr>
                </a:solidFill>
                <a:latin typeface="华文楷体"/>
                <a:ea typeface="华文楷体"/>
                <a:cs typeface="华文楷体"/>
              </a:rPr>
              <a:t>Isaac</a:t>
            </a:r>
          </a:p>
          <a:p>
            <a:r>
              <a:rPr lang="en-US" sz="4000" b="1" dirty="0" smtClean="0">
                <a:solidFill>
                  <a:schemeClr val="bg1">
                    <a:lumMod val="95000"/>
                  </a:schemeClr>
                </a:solidFill>
                <a:latin typeface="华文楷体"/>
                <a:ea typeface="华文楷体"/>
                <a:cs typeface="华文楷体"/>
              </a:rPr>
              <a:t>Newton</a:t>
            </a:r>
            <a:endParaRPr lang="en-US" sz="4000" b="1" dirty="0">
              <a:solidFill>
                <a:schemeClr val="bg1">
                  <a:lumMod val="95000"/>
                </a:schemeClr>
              </a:solidFill>
              <a:latin typeface="华文楷体"/>
              <a:ea typeface="华文楷体"/>
              <a:cs typeface="华文楷体"/>
            </a:endParaRPr>
          </a:p>
        </p:txBody>
      </p:sp>
      <p:sp>
        <p:nvSpPr>
          <p:cNvPr id="19" name="Rectangle 18"/>
          <p:cNvSpPr/>
          <p:nvPr/>
        </p:nvSpPr>
        <p:spPr>
          <a:xfrm>
            <a:off x="-3180" y="2649344"/>
            <a:ext cx="9144000" cy="461665"/>
          </a:xfrm>
          <a:prstGeom prst="rect">
            <a:avLst/>
          </a:prstGeom>
        </p:spPr>
        <p:txBody>
          <a:bodyPr wrap="square">
            <a:spAutoFit/>
          </a:bodyPr>
          <a:lstStyle/>
          <a:p>
            <a:r>
              <a:rPr lang="en-US" sz="2400" b="1" dirty="0" smtClean="0">
                <a:solidFill>
                  <a:srgbClr val="FF0000"/>
                </a:solidFill>
                <a:latin typeface="Times"/>
                <a:cs typeface="Times"/>
              </a:rPr>
              <a:t>“Come near to God and he will come near to you.” (Ja.4:8)</a:t>
            </a:r>
            <a:endParaRPr lang="en-US" sz="2400" b="1" dirty="0">
              <a:solidFill>
                <a:srgbClr val="FF0000"/>
              </a:solidFill>
              <a:latin typeface="Times"/>
              <a:cs typeface="Times"/>
            </a:endParaRPr>
          </a:p>
        </p:txBody>
      </p:sp>
      <p:sp>
        <p:nvSpPr>
          <p:cNvPr id="20" name="Rectangle 19"/>
          <p:cNvSpPr/>
          <p:nvPr/>
        </p:nvSpPr>
        <p:spPr>
          <a:xfrm>
            <a:off x="14706" y="2985308"/>
            <a:ext cx="9144000" cy="1569660"/>
          </a:xfrm>
          <a:prstGeom prst="rect">
            <a:avLst/>
          </a:prstGeom>
        </p:spPr>
        <p:txBody>
          <a:bodyPr wrap="square">
            <a:spAutoFit/>
          </a:bodyPr>
          <a:lstStyle/>
          <a:p>
            <a:r>
              <a:rPr lang="en-US" sz="2400" b="1" dirty="0" smtClean="0">
                <a:solidFill>
                  <a:srgbClr val="0000FF"/>
                </a:solidFill>
                <a:latin typeface="Times"/>
                <a:cs typeface="Times"/>
              </a:rPr>
              <a:t>“If my people, who are called by my name, will humble themselves and pray and seek my face and turn from their wicked ways, then I will hear from heaven, and I will forgive their sin and will heal their land.” (2 Chron.7:14)</a:t>
            </a:r>
            <a:endParaRPr lang="en-US" sz="2400" b="1" dirty="0">
              <a:solidFill>
                <a:srgbClr val="0000FF"/>
              </a:solidFill>
              <a:latin typeface="Times"/>
              <a:cs typeface="Times"/>
            </a:endParaRPr>
          </a:p>
        </p:txBody>
      </p:sp>
    </p:spTree>
    <p:extLst>
      <p:ext uri="{BB962C8B-B14F-4D97-AF65-F5344CB8AC3E}">
        <p14:creationId xmlns:p14="http://schemas.microsoft.com/office/powerpoint/2010/main" xmlns="" val="149624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9464</TotalTime>
  <Words>1084</Words>
  <Application>Microsoft Office PowerPoint</Application>
  <PresentationFormat>On-screen Show (4:3)</PresentationFormat>
  <Paragraphs>61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Kansas City Baptist Temple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gkcccc</cp:lastModifiedBy>
  <cp:revision>52</cp:revision>
  <cp:lastPrinted>2015-09-13T02:01:03Z</cp:lastPrinted>
  <dcterms:created xsi:type="dcterms:W3CDTF">2015-09-06T13:13:13Z</dcterms:created>
  <dcterms:modified xsi:type="dcterms:W3CDTF">2015-09-13T14:14:17Z</dcterms:modified>
</cp:coreProperties>
</file>