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59" r:id="rId3"/>
    <p:sldId id="272" r:id="rId4"/>
    <p:sldId id="263" r:id="rId5"/>
    <p:sldId id="273" r:id="rId6"/>
    <p:sldId id="274" r:id="rId7"/>
    <p:sldId id="275" r:id="rId8"/>
    <p:sldId id="276" r:id="rId9"/>
    <p:sldId id="270" r:id="rId10"/>
    <p:sldId id="277" r:id="rId11"/>
    <p:sldId id="278" r:id="rId12"/>
    <p:sldId id="269" r:id="rId13"/>
    <p:sldId id="25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9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t>11/6/15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t>‹#›</a:t>
            </a:fld>
            <a:endParaRPr lang="en-US"/>
          </a:p>
        </p:txBody>
      </p:sp>
    </p:spTree>
    <p:extLst>
      <p:ext uri="{BB962C8B-B14F-4D97-AF65-F5344CB8AC3E}">
        <p14:creationId xmlns:p14="http://schemas.microsoft.com/office/powerpoint/2010/main"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t>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t>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t>11/6/15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t>11/6/15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t>11/6/15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90850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t>11/6/15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t>‹#›</a:t>
            </a:fld>
            <a:endParaRPr lang="en-US"/>
          </a:p>
        </p:txBody>
      </p:sp>
    </p:spTree>
    <p:extLst>
      <p:ext uri="{BB962C8B-B14F-4D97-AF65-F5344CB8AC3E}">
        <p14:creationId xmlns:p14="http://schemas.microsoft.com/office/powerpoint/2010/main"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p>
        </p:txBody>
      </p:sp>
      <p:sp>
        <p:nvSpPr>
          <p:cNvPr id="8" name="Rectangle 7"/>
          <p:cNvSpPr/>
          <p:nvPr/>
        </p:nvSpPr>
        <p:spPr>
          <a:xfrm>
            <a:off x="0" y="428922"/>
            <a:ext cx="9144000" cy="4524315"/>
          </a:xfrm>
          <a:prstGeom prst="rect">
            <a:avLst/>
          </a:prstGeom>
        </p:spPr>
        <p:txBody>
          <a:bodyPr wrap="square">
            <a:spAutoFit/>
          </a:bodyPr>
          <a:lstStyle/>
          <a:p>
            <a:r>
              <a:rPr lang="en-US" sz="3200" b="1" dirty="0" smtClean="0">
                <a:solidFill>
                  <a:srgbClr val="FF0000"/>
                </a:solidFill>
                <a:latin typeface="Times"/>
                <a:cs typeface="Times"/>
              </a:rPr>
              <a:t>Text:</a:t>
            </a:r>
            <a:r>
              <a:rPr lang="en-US" sz="3200" dirty="0">
                <a:solidFill>
                  <a:srgbClr val="FF0000"/>
                </a:solidFill>
                <a:latin typeface="Times"/>
                <a:cs typeface="Times"/>
              </a:rPr>
              <a:t> </a:t>
            </a:r>
            <a:r>
              <a:rPr lang="en-US" sz="3200" dirty="0" smtClean="0">
                <a:solidFill>
                  <a:srgbClr val="FF0000"/>
                </a:solidFill>
                <a:latin typeface="Times"/>
                <a:cs typeface="Times"/>
              </a:rPr>
              <a:t>“</a:t>
            </a:r>
            <a:r>
              <a:rPr lang="en-US" sz="3200" dirty="0">
                <a:solidFill>
                  <a:srgbClr val="FF0000"/>
                </a:solidFill>
                <a:latin typeface="Times"/>
                <a:cs typeface="Times"/>
              </a:rPr>
              <a:t>Whoever wants to be my disciple must deny themselves and take up their cross daily and follow me. For whoever wants to save their life will lose it, but whoever loses their life for me will save it.</a:t>
            </a:r>
            <a:r>
              <a:rPr lang="en-US" sz="3200" b="1" dirty="0">
                <a:solidFill>
                  <a:srgbClr val="FF0000"/>
                </a:solidFill>
                <a:latin typeface="Times"/>
                <a:cs typeface="Times"/>
              </a:rPr>
              <a:t> </a:t>
            </a:r>
            <a:r>
              <a:rPr lang="en-US" sz="3200" dirty="0" smtClean="0">
                <a:solidFill>
                  <a:srgbClr val="FF0000"/>
                </a:solidFill>
                <a:latin typeface="Times"/>
                <a:cs typeface="Times"/>
              </a:rPr>
              <a:t>What </a:t>
            </a:r>
            <a:r>
              <a:rPr lang="en-US" sz="3200" dirty="0">
                <a:solidFill>
                  <a:srgbClr val="FF0000"/>
                </a:solidFill>
                <a:latin typeface="Times"/>
                <a:cs typeface="Times"/>
              </a:rPr>
              <a:t>good is it for someone to gain the whole world, and yet lose or forfeit their very self?</a:t>
            </a:r>
            <a:r>
              <a:rPr lang="en-US" sz="3200" b="1" dirty="0">
                <a:solidFill>
                  <a:srgbClr val="FF0000"/>
                </a:solidFill>
                <a:latin typeface="Times"/>
                <a:cs typeface="Times"/>
              </a:rPr>
              <a:t> </a:t>
            </a:r>
            <a:r>
              <a:rPr lang="en-US" sz="3200" dirty="0">
                <a:solidFill>
                  <a:srgbClr val="FF0000"/>
                </a:solidFill>
                <a:latin typeface="Times"/>
                <a:cs typeface="Times"/>
              </a:rPr>
              <a:t>Whoever is ashamed of me and my words, the Son of Man will be ashamed of them when he comes in his glory and in the glory of the Father and of the holy angels</a:t>
            </a:r>
            <a:r>
              <a:rPr lang="en-US" sz="3200" dirty="0" smtClean="0">
                <a:solidFill>
                  <a:srgbClr val="FF0000"/>
                </a:solidFill>
                <a:latin typeface="Times"/>
                <a:cs typeface="Times"/>
              </a:rPr>
              <a:t>.” (</a:t>
            </a:r>
            <a:r>
              <a:rPr lang="en-US" sz="3200" dirty="0">
                <a:solidFill>
                  <a:srgbClr val="FF0000"/>
                </a:solidFill>
                <a:latin typeface="Times"/>
                <a:cs typeface="Times"/>
              </a:rPr>
              <a:t>Lk.9:23-26)</a:t>
            </a:r>
          </a:p>
        </p:txBody>
      </p:sp>
      <p:sp>
        <p:nvSpPr>
          <p:cNvPr id="9" name="TextBox 8"/>
          <p:cNvSpPr txBox="1"/>
          <p:nvPr/>
        </p:nvSpPr>
        <p:spPr>
          <a:xfrm>
            <a:off x="8367646" y="-151270"/>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(1)</a:t>
            </a:r>
            <a:endParaRPr lang="en-US" sz="3600" dirty="0">
              <a:solidFill>
                <a:srgbClr val="0000FF"/>
              </a:solidFill>
              <a:latin typeface="Times"/>
              <a:cs typeface="Times"/>
            </a:endParaRPr>
          </a:p>
        </p:txBody>
      </p:sp>
      <p:sp>
        <p:nvSpPr>
          <p:cNvPr id="6" name="Rectangle 5"/>
          <p:cNvSpPr/>
          <p:nvPr/>
        </p:nvSpPr>
        <p:spPr>
          <a:xfrm>
            <a:off x="-46780" y="4953238"/>
            <a:ext cx="9182206" cy="646331"/>
          </a:xfrm>
          <a:prstGeom prst="rect">
            <a:avLst/>
          </a:prstGeom>
        </p:spPr>
        <p:txBody>
          <a:bodyPr wrap="square">
            <a:spAutoFit/>
          </a:bodyPr>
          <a:lstStyle/>
          <a:p>
            <a:r>
              <a:rPr lang="en-US" sz="3600" b="1" dirty="0">
                <a:solidFill>
                  <a:srgbClr val="0000FF"/>
                </a:solidFill>
                <a:latin typeface="Times"/>
                <a:cs typeface="Times"/>
              </a:rPr>
              <a:t>Title</a:t>
            </a:r>
            <a:r>
              <a:rPr lang="en-US" sz="3600" b="1" dirty="0" smtClean="0">
                <a:solidFill>
                  <a:srgbClr val="0000FF"/>
                </a:solidFill>
                <a:latin typeface="Times"/>
                <a:cs typeface="Times"/>
              </a:rPr>
              <a:t>:</a:t>
            </a:r>
            <a:r>
              <a:rPr lang="en-US" sz="3600" dirty="0">
                <a:solidFill>
                  <a:srgbClr val="0000FF"/>
                </a:solidFill>
                <a:latin typeface="Times"/>
                <a:cs typeface="Times"/>
              </a:rPr>
              <a:t> </a:t>
            </a:r>
            <a:r>
              <a:rPr lang="en-US" sz="3600" dirty="0" smtClean="0">
                <a:solidFill>
                  <a:srgbClr val="0000FF"/>
                </a:solidFill>
                <a:latin typeface="Times"/>
                <a:cs typeface="Times"/>
              </a:rPr>
              <a:t>“</a:t>
            </a:r>
            <a:r>
              <a:rPr lang="en-US" sz="3600" dirty="0">
                <a:solidFill>
                  <a:srgbClr val="0000FF"/>
                </a:solidFill>
                <a:latin typeface="Times"/>
                <a:cs typeface="Times"/>
              </a:rPr>
              <a:t>Thy </a:t>
            </a:r>
            <a:r>
              <a:rPr lang="en-US" sz="3600" dirty="0" smtClean="0">
                <a:solidFill>
                  <a:srgbClr val="0000FF"/>
                </a:solidFill>
                <a:latin typeface="Times"/>
                <a:cs typeface="Times"/>
              </a:rPr>
              <a:t>will be </a:t>
            </a:r>
            <a:r>
              <a:rPr lang="en-US" sz="3600" dirty="0" smtClean="0">
                <a:solidFill>
                  <a:srgbClr val="0000FF"/>
                </a:solidFill>
                <a:latin typeface="Times"/>
                <a:cs typeface="Times"/>
              </a:rPr>
              <a:t>don</a:t>
            </a:r>
            <a:r>
              <a:rPr lang="en-US" sz="3600" dirty="0" smtClean="0">
                <a:solidFill>
                  <a:srgbClr val="0000FF"/>
                </a:solidFill>
                <a:latin typeface="Times"/>
                <a:cs typeface="Times"/>
              </a:rPr>
              <a:t>e</a:t>
            </a:r>
            <a:r>
              <a:rPr lang="en-US" sz="3600" dirty="0" smtClean="0">
                <a:solidFill>
                  <a:srgbClr val="0000FF"/>
                </a:solidFill>
                <a:latin typeface="Times"/>
                <a:cs typeface="Times"/>
              </a:rPr>
              <a:t>.” (Lord’s </a:t>
            </a:r>
            <a:r>
              <a:rPr lang="en-US" sz="3600" dirty="0">
                <a:solidFill>
                  <a:srgbClr val="0000FF"/>
                </a:solidFill>
                <a:latin typeface="Times"/>
                <a:cs typeface="Times"/>
              </a:rPr>
              <a:t>Prayer</a:t>
            </a:r>
            <a:r>
              <a:rPr lang="en-US" sz="3600" dirty="0" smtClean="0">
                <a:solidFill>
                  <a:srgbClr val="0000FF"/>
                </a:solidFill>
                <a:latin typeface="Times"/>
                <a:cs typeface="Times"/>
              </a:rPr>
              <a:t>-4)</a:t>
            </a:r>
            <a:endParaRPr lang="en-US" sz="3600" dirty="0">
              <a:solidFill>
                <a:srgbClr val="0000FF"/>
              </a:solidFill>
              <a:latin typeface="Times"/>
              <a:cs typeface="Times"/>
            </a:endParaRPr>
          </a:p>
        </p:txBody>
      </p:sp>
      <p:sp>
        <p:nvSpPr>
          <p:cNvPr id="13" name="Rectangle 12"/>
          <p:cNvSpPr/>
          <p:nvPr/>
        </p:nvSpPr>
        <p:spPr>
          <a:xfrm>
            <a:off x="-8574" y="-80144"/>
            <a:ext cx="9144000" cy="646331"/>
          </a:xfrm>
          <a:prstGeom prst="rect">
            <a:avLst/>
          </a:prstGeom>
        </p:spPr>
        <p:txBody>
          <a:bodyPr wrap="square">
            <a:spAutoFit/>
          </a:bodyPr>
          <a:lstStyle/>
          <a:p>
            <a:r>
              <a:rPr lang="en-US" sz="3600" b="1" dirty="0" smtClean="0">
                <a:latin typeface="Times"/>
                <a:cs typeface="Times"/>
              </a:rPr>
              <a:t>Pastor Gary Hart			</a:t>
            </a:r>
            <a:r>
              <a:rPr lang="en-US" sz="3600" b="1" dirty="0" smtClean="0">
                <a:latin typeface="Times"/>
                <a:cs typeface="Times"/>
              </a:rPr>
              <a:t>Novem</a:t>
            </a:r>
            <a:r>
              <a:rPr lang="en-US" sz="3600" b="1" dirty="0" smtClean="0">
                <a:latin typeface="Times"/>
                <a:cs typeface="Times"/>
              </a:rPr>
              <a:t>ber </a:t>
            </a:r>
            <a:r>
              <a:rPr lang="en-US" sz="3600" b="1" dirty="0">
                <a:latin typeface="Times"/>
                <a:cs typeface="Times"/>
              </a:rPr>
              <a:t>8</a:t>
            </a:r>
            <a:r>
              <a:rPr lang="en-US" sz="3600" b="1" dirty="0" smtClean="0">
                <a:latin typeface="Times"/>
                <a:cs typeface="Times"/>
              </a:rPr>
              <a:t>, </a:t>
            </a:r>
            <a:r>
              <a:rPr lang="en-US" sz="3600" b="1" dirty="0" smtClean="0">
                <a:latin typeface="Times"/>
                <a:cs typeface="Times"/>
              </a:rPr>
              <a:t>2015</a:t>
            </a:r>
            <a:endParaRPr lang="en-US" sz="3600" b="1" dirty="0">
              <a:latin typeface="Times"/>
              <a:cs typeface="Times"/>
            </a:endParaRPr>
          </a:p>
        </p:txBody>
      </p:sp>
      <p:sp>
        <p:nvSpPr>
          <p:cNvPr id="7" name="Rectangle 6"/>
          <p:cNvSpPr/>
          <p:nvPr/>
        </p:nvSpPr>
        <p:spPr>
          <a:xfrm>
            <a:off x="-29495" y="5592124"/>
            <a:ext cx="9173495" cy="1077218"/>
          </a:xfrm>
          <a:prstGeom prst="rect">
            <a:avLst/>
          </a:prstGeom>
        </p:spPr>
        <p:txBody>
          <a:bodyPr wrap="square">
            <a:spAutoFit/>
          </a:bodyPr>
          <a:lstStyle/>
          <a:p>
            <a:r>
              <a:rPr lang="en-US" sz="3200" dirty="0">
                <a:latin typeface="Times"/>
                <a:cs typeface="Times"/>
              </a:rPr>
              <a:t>Here are 4 requests about God(on </a:t>
            </a:r>
            <a:r>
              <a:rPr lang="en-US" sz="3200" dirty="0" smtClean="0">
                <a:latin typeface="Times"/>
                <a:cs typeface="Times"/>
              </a:rPr>
              <a:t>earth &amp; heaven) and </a:t>
            </a:r>
          </a:p>
          <a:p>
            <a:r>
              <a:rPr lang="en-US" sz="3200" dirty="0" smtClean="0">
                <a:latin typeface="Times"/>
                <a:cs typeface="Times"/>
              </a:rPr>
              <a:t>4 </a:t>
            </a:r>
            <a:r>
              <a:rPr lang="en-US" sz="3200" dirty="0">
                <a:latin typeface="Times"/>
                <a:cs typeface="Times"/>
              </a:rPr>
              <a:t>requests about us.</a:t>
            </a:r>
          </a:p>
        </p:txBody>
      </p:sp>
    </p:spTree>
    <p:extLst>
      <p:ext uri="{BB962C8B-B14F-4D97-AF65-F5344CB8AC3E}">
        <p14:creationId xmlns:p14="http://schemas.microsoft.com/office/powerpoint/2010/main" val="76198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11290"/>
            <a:ext cx="9144000" cy="646331"/>
          </a:xfrm>
          <a:prstGeom prst="rect">
            <a:avLst/>
          </a:prstGeom>
        </p:spPr>
        <p:txBody>
          <a:bodyPr wrap="square">
            <a:spAutoFit/>
          </a:bodyPr>
          <a:lstStyle/>
          <a:p>
            <a:r>
              <a:rPr lang="en-US" sz="3600" b="1" dirty="0" smtClean="0">
                <a:solidFill>
                  <a:srgbClr val="FF0000"/>
                </a:solidFill>
                <a:latin typeface="Times"/>
                <a:cs typeface="Times"/>
              </a:rPr>
              <a:t>4.</a:t>
            </a:r>
            <a:r>
              <a:rPr lang="en-US" sz="3600" b="1" dirty="0">
                <a:solidFill>
                  <a:srgbClr val="FF0000"/>
                </a:solidFill>
                <a:latin typeface="Times"/>
                <a:cs typeface="Times"/>
              </a:rPr>
              <a:t>	How </a:t>
            </a:r>
            <a:r>
              <a:rPr lang="en-US" sz="3600" b="1" dirty="0" smtClean="0">
                <a:solidFill>
                  <a:srgbClr val="FF0000"/>
                </a:solidFill>
                <a:latin typeface="Times"/>
                <a:cs typeface="Times"/>
              </a:rPr>
              <a:t>to pray for God’s </a:t>
            </a:r>
            <a:r>
              <a:rPr lang="en-US" sz="3600" b="1" dirty="0">
                <a:solidFill>
                  <a:srgbClr val="FF0000"/>
                </a:solidFill>
                <a:latin typeface="Times"/>
                <a:cs typeface="Times"/>
              </a:rPr>
              <a:t>will? </a:t>
            </a:r>
            <a:endParaRPr lang="en-US" sz="3600" b="1" dirty="0">
              <a:solidFill>
                <a:srgbClr val="0000FF"/>
              </a:solidFill>
              <a:latin typeface="Times"/>
              <a:cs typeface="Times"/>
            </a:endParaRPr>
          </a:p>
        </p:txBody>
      </p:sp>
      <p:sp>
        <p:nvSpPr>
          <p:cNvPr id="9" name="TextBox 8"/>
          <p:cNvSpPr txBox="1"/>
          <p:nvPr/>
        </p:nvSpPr>
        <p:spPr>
          <a:xfrm>
            <a:off x="8472686"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(8)</a:t>
            </a:r>
            <a:endParaRPr lang="en-US" sz="3600" dirty="0">
              <a:solidFill>
                <a:srgbClr val="0000FF"/>
              </a:solidFill>
              <a:latin typeface="Times"/>
              <a:cs typeface="Times"/>
            </a:endParaRPr>
          </a:p>
        </p:txBody>
      </p:sp>
      <p:sp>
        <p:nvSpPr>
          <p:cNvPr id="7" name="Rectangle 6"/>
          <p:cNvSpPr/>
          <p:nvPr/>
        </p:nvSpPr>
        <p:spPr>
          <a:xfrm>
            <a:off x="-17507" y="509705"/>
            <a:ext cx="9188308" cy="584776"/>
          </a:xfrm>
          <a:prstGeom prst="rect">
            <a:avLst/>
          </a:prstGeom>
        </p:spPr>
        <p:txBody>
          <a:bodyPr wrap="square">
            <a:spAutoFit/>
          </a:bodyPr>
          <a:lstStyle/>
          <a:p>
            <a:r>
              <a:rPr lang="en-US" sz="3200" dirty="0">
                <a:latin typeface="Times"/>
                <a:cs typeface="Times"/>
              </a:rPr>
              <a:t>a.	Pray that God’s will be </a:t>
            </a:r>
            <a:r>
              <a:rPr lang="en-US" sz="3200" dirty="0" err="1" smtClean="0">
                <a:latin typeface="Times"/>
                <a:cs typeface="Times"/>
              </a:rPr>
              <a:t>done.Thy</a:t>
            </a:r>
            <a:r>
              <a:rPr lang="en-US" sz="3200" dirty="0" smtClean="0">
                <a:latin typeface="Times"/>
                <a:cs typeface="Times"/>
              </a:rPr>
              <a:t> </a:t>
            </a:r>
            <a:r>
              <a:rPr lang="en-US" sz="3200" dirty="0">
                <a:latin typeface="Times"/>
                <a:cs typeface="Times"/>
              </a:rPr>
              <a:t>will be </a:t>
            </a:r>
            <a:r>
              <a:rPr lang="en-US" sz="3200" dirty="0" smtClean="0">
                <a:latin typeface="Times"/>
                <a:cs typeface="Times"/>
              </a:rPr>
              <a:t>done</a:t>
            </a:r>
            <a:r>
              <a:rPr lang="en-US" sz="2000" dirty="0" smtClean="0">
                <a:latin typeface="Times"/>
                <a:cs typeface="Times"/>
              </a:rPr>
              <a:t>(</a:t>
            </a:r>
            <a:r>
              <a:rPr lang="en-US" sz="2000" dirty="0">
                <a:latin typeface="Times"/>
                <a:cs typeface="Times"/>
              </a:rPr>
              <a:t>Mt.6:10).</a:t>
            </a:r>
            <a:endParaRPr lang="en-US" sz="2000" dirty="0">
              <a:latin typeface="Times"/>
              <a:cs typeface="Times"/>
            </a:endParaRPr>
          </a:p>
        </p:txBody>
      </p:sp>
      <p:sp>
        <p:nvSpPr>
          <p:cNvPr id="10" name="Rectangle 9"/>
          <p:cNvSpPr/>
          <p:nvPr/>
        </p:nvSpPr>
        <p:spPr>
          <a:xfrm>
            <a:off x="-10015" y="1066007"/>
            <a:ext cx="9144000" cy="4524315"/>
          </a:xfrm>
          <a:prstGeom prst="rect">
            <a:avLst/>
          </a:prstGeom>
        </p:spPr>
        <p:txBody>
          <a:bodyPr wrap="square">
            <a:spAutoFit/>
          </a:bodyPr>
          <a:lstStyle/>
          <a:p>
            <a:r>
              <a:rPr lang="en-US" sz="3200" dirty="0" smtClean="0">
                <a:latin typeface="Times"/>
                <a:cs typeface="Times"/>
              </a:rPr>
              <a:t>b</a:t>
            </a:r>
            <a:r>
              <a:rPr lang="en-US" sz="3200" dirty="0">
                <a:latin typeface="Times"/>
                <a:cs typeface="Times"/>
              </a:rPr>
              <a:t>.	Pray that things happen by God’s will. </a:t>
            </a:r>
            <a:r>
              <a:rPr lang="en-US" sz="3200" dirty="0" smtClean="0">
                <a:solidFill>
                  <a:srgbClr val="0000FF"/>
                </a:solidFill>
                <a:latin typeface="Times"/>
                <a:cs typeface="Times"/>
              </a:rPr>
              <a:t>Paul </a:t>
            </a:r>
            <a:r>
              <a:rPr lang="en-US" sz="3200" dirty="0" err="1" smtClean="0">
                <a:solidFill>
                  <a:srgbClr val="0000FF"/>
                </a:solidFill>
                <a:latin typeface="Times"/>
                <a:cs typeface="Times"/>
              </a:rPr>
              <a:t>promis-ed</a:t>
            </a:r>
            <a:r>
              <a:rPr lang="en-US" sz="3200" dirty="0" smtClean="0">
                <a:solidFill>
                  <a:srgbClr val="0000FF"/>
                </a:solidFill>
                <a:latin typeface="Times"/>
                <a:cs typeface="Times"/>
              </a:rPr>
              <a:t>, “</a:t>
            </a:r>
            <a:r>
              <a:rPr lang="en-US" sz="3200" dirty="0">
                <a:solidFill>
                  <a:srgbClr val="0000FF"/>
                </a:solidFill>
                <a:latin typeface="Times"/>
                <a:cs typeface="Times"/>
              </a:rPr>
              <a:t>I will come back if it is God’s will.” </a:t>
            </a:r>
            <a:r>
              <a:rPr lang="en-US" sz="3200" dirty="0" smtClean="0">
                <a:solidFill>
                  <a:srgbClr val="0000FF"/>
                </a:solidFill>
                <a:latin typeface="Times"/>
                <a:cs typeface="Times"/>
              </a:rPr>
              <a:t>(</a:t>
            </a:r>
            <a:r>
              <a:rPr lang="en-US" sz="3200" dirty="0">
                <a:solidFill>
                  <a:srgbClr val="0000FF"/>
                </a:solidFill>
                <a:latin typeface="Times"/>
                <a:cs typeface="Times"/>
              </a:rPr>
              <a:t>Ac.18:21</a:t>
            </a:r>
            <a:r>
              <a:rPr lang="en-US" sz="3200" dirty="0" smtClean="0">
                <a:solidFill>
                  <a:srgbClr val="0000FF"/>
                </a:solidFill>
                <a:latin typeface="Times"/>
                <a:cs typeface="Times"/>
              </a:rPr>
              <a:t>) Now </a:t>
            </a:r>
            <a:r>
              <a:rPr lang="en-US" sz="3200" dirty="0">
                <a:solidFill>
                  <a:srgbClr val="0000FF"/>
                </a:solidFill>
                <a:latin typeface="Times"/>
                <a:cs typeface="Times"/>
              </a:rPr>
              <a:t>listen, you who say, “Today or tomorrow we will go to this or that city, spend a year there, carry on business and </a:t>
            </a:r>
            <a:r>
              <a:rPr lang="en-US" sz="3200" dirty="0" smtClean="0">
                <a:solidFill>
                  <a:srgbClr val="0000FF"/>
                </a:solidFill>
                <a:latin typeface="Times"/>
                <a:cs typeface="Times"/>
              </a:rPr>
              <a:t>make </a:t>
            </a:r>
            <a:r>
              <a:rPr lang="en-US" sz="3200" dirty="0">
                <a:solidFill>
                  <a:srgbClr val="0000FF"/>
                </a:solidFill>
                <a:latin typeface="Times"/>
                <a:cs typeface="Times"/>
              </a:rPr>
              <a:t>money.”</a:t>
            </a:r>
            <a:r>
              <a:rPr lang="en-US" sz="3200" b="1" dirty="0">
                <a:solidFill>
                  <a:srgbClr val="0000FF"/>
                </a:solidFill>
                <a:latin typeface="Times"/>
                <a:cs typeface="Times"/>
              </a:rPr>
              <a:t> </a:t>
            </a:r>
            <a:r>
              <a:rPr lang="en-US" sz="3200" dirty="0">
                <a:solidFill>
                  <a:srgbClr val="0000FF"/>
                </a:solidFill>
                <a:latin typeface="Times"/>
                <a:cs typeface="Times"/>
              </a:rPr>
              <a:t>Why</a:t>
            </a:r>
            <a:r>
              <a:rPr lang="en-US" sz="3200" dirty="0" smtClean="0">
                <a:solidFill>
                  <a:srgbClr val="0000FF"/>
                </a:solidFill>
                <a:latin typeface="Times"/>
                <a:cs typeface="Times"/>
              </a:rPr>
              <a:t>, you </a:t>
            </a:r>
            <a:r>
              <a:rPr lang="en-US" sz="3200" dirty="0">
                <a:solidFill>
                  <a:srgbClr val="0000FF"/>
                </a:solidFill>
                <a:latin typeface="Times"/>
                <a:cs typeface="Times"/>
              </a:rPr>
              <a:t>do not even know what will happen tomorrow</a:t>
            </a:r>
            <a:r>
              <a:rPr lang="en-US" sz="3200" dirty="0" smtClean="0">
                <a:solidFill>
                  <a:srgbClr val="0000FF"/>
                </a:solidFill>
                <a:latin typeface="Times"/>
                <a:cs typeface="Times"/>
              </a:rPr>
              <a:t>. What </a:t>
            </a:r>
            <a:r>
              <a:rPr lang="en-US" sz="3200" dirty="0">
                <a:solidFill>
                  <a:srgbClr val="0000FF"/>
                </a:solidFill>
                <a:latin typeface="Times"/>
                <a:cs typeface="Times"/>
              </a:rPr>
              <a:t>is your </a:t>
            </a:r>
            <a:r>
              <a:rPr lang="en-US" sz="3200" dirty="0" err="1">
                <a:solidFill>
                  <a:srgbClr val="0000FF"/>
                </a:solidFill>
                <a:latin typeface="Times"/>
                <a:cs typeface="Times"/>
              </a:rPr>
              <a:t>life?You</a:t>
            </a:r>
            <a:r>
              <a:rPr lang="en-US" sz="3200" dirty="0">
                <a:solidFill>
                  <a:srgbClr val="0000FF"/>
                </a:solidFill>
                <a:latin typeface="Times"/>
                <a:cs typeface="Times"/>
              </a:rPr>
              <a:t> are a mist that appears for a little while and </a:t>
            </a:r>
            <a:r>
              <a:rPr lang="en-US" sz="3200" dirty="0" smtClean="0">
                <a:solidFill>
                  <a:srgbClr val="0000FF"/>
                </a:solidFill>
                <a:latin typeface="Times"/>
                <a:cs typeface="Times"/>
              </a:rPr>
              <a:t>then </a:t>
            </a:r>
            <a:r>
              <a:rPr lang="en-US" sz="3200" dirty="0">
                <a:solidFill>
                  <a:srgbClr val="0000FF"/>
                </a:solidFill>
                <a:latin typeface="Times"/>
                <a:cs typeface="Times"/>
              </a:rPr>
              <a:t>vanishes.</a:t>
            </a:r>
            <a:r>
              <a:rPr lang="en-US" sz="3200" b="1" dirty="0">
                <a:solidFill>
                  <a:srgbClr val="0000FF"/>
                </a:solidFill>
                <a:latin typeface="Times"/>
                <a:cs typeface="Times"/>
              </a:rPr>
              <a:t> </a:t>
            </a:r>
            <a:r>
              <a:rPr lang="en-US" sz="3200" dirty="0">
                <a:solidFill>
                  <a:srgbClr val="0000FF"/>
                </a:solidFill>
                <a:latin typeface="Times"/>
                <a:cs typeface="Times"/>
              </a:rPr>
              <a:t>Instead, you ought to say, “If it is the Lord’s will, we will live and do this or that.” (Ja.4:13-15).</a:t>
            </a:r>
          </a:p>
        </p:txBody>
      </p:sp>
      <p:sp>
        <p:nvSpPr>
          <p:cNvPr id="12" name="Rectangle 11"/>
          <p:cNvSpPr/>
          <p:nvPr/>
        </p:nvSpPr>
        <p:spPr>
          <a:xfrm>
            <a:off x="-34792" y="5367062"/>
            <a:ext cx="9144000" cy="1569660"/>
          </a:xfrm>
          <a:prstGeom prst="rect">
            <a:avLst/>
          </a:prstGeom>
        </p:spPr>
        <p:txBody>
          <a:bodyPr wrap="square">
            <a:spAutoFit/>
          </a:bodyPr>
          <a:lstStyle/>
          <a:p>
            <a:r>
              <a:rPr lang="en-US" sz="3200" dirty="0" smtClean="0">
                <a:latin typeface="Times"/>
                <a:cs typeface="Times"/>
              </a:rPr>
              <a:t>c</a:t>
            </a:r>
            <a:r>
              <a:rPr lang="en-US" sz="3200" dirty="0">
                <a:latin typeface="Times"/>
                <a:cs typeface="Times"/>
              </a:rPr>
              <a:t>.	Submit to God’s plan for us. </a:t>
            </a:r>
            <a:r>
              <a:rPr lang="en-US" sz="3200" dirty="0" smtClean="0">
                <a:latin typeface="Times"/>
                <a:cs typeface="Times"/>
              </a:rPr>
              <a:t>Paul </a:t>
            </a:r>
            <a:r>
              <a:rPr lang="en-US" sz="3200" dirty="0">
                <a:latin typeface="Times"/>
                <a:cs typeface="Times"/>
              </a:rPr>
              <a:t>must go to Rome. </a:t>
            </a:r>
            <a:r>
              <a:rPr lang="en-US" sz="3200" dirty="0">
                <a:solidFill>
                  <a:srgbClr val="0000FF"/>
                </a:solidFill>
                <a:latin typeface="Times"/>
                <a:cs typeface="Times"/>
              </a:rPr>
              <a:t>We gave up and said, “The Lord’s will be done.” (Ac.21:14).</a:t>
            </a:r>
          </a:p>
        </p:txBody>
      </p:sp>
    </p:spTree>
    <p:extLst>
      <p:ext uri="{BB962C8B-B14F-4D97-AF65-F5344CB8AC3E}">
        <p14:creationId xmlns:p14="http://schemas.microsoft.com/office/powerpoint/2010/main" val="4143399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ngMing-Da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584" y="0"/>
            <a:ext cx="7139836" cy="6858000"/>
          </a:xfrm>
          <a:prstGeom prst="rect">
            <a:avLst/>
          </a:prstGeom>
        </p:spPr>
      </p:pic>
    </p:spTree>
    <p:extLst>
      <p:ext uri="{BB962C8B-B14F-4D97-AF65-F5344CB8AC3E}">
        <p14:creationId xmlns:p14="http://schemas.microsoft.com/office/powerpoint/2010/main" val="327357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815" y="-10129"/>
            <a:ext cx="9144000" cy="646331"/>
          </a:xfrm>
          <a:prstGeom prst="rect">
            <a:avLst/>
          </a:prstGeom>
        </p:spPr>
        <p:txBody>
          <a:bodyPr wrap="square">
            <a:spAutoFit/>
          </a:bodyPr>
          <a:lstStyle/>
          <a:p>
            <a:r>
              <a:rPr lang="en-US" sz="3600" b="1" dirty="0" smtClean="0">
                <a:solidFill>
                  <a:srgbClr val="FF0000"/>
                </a:solidFill>
                <a:latin typeface="Times"/>
                <a:cs typeface="Times"/>
              </a:rPr>
              <a:t>Conclusion: </a:t>
            </a:r>
            <a:endParaRPr lang="en-US" sz="3600" b="1" dirty="0">
              <a:solidFill>
                <a:srgbClr val="FF0000"/>
              </a:solidFill>
              <a:latin typeface="Times"/>
              <a:cs typeface="Times"/>
            </a:endParaRPr>
          </a:p>
        </p:txBody>
      </p:sp>
      <p:sp>
        <p:nvSpPr>
          <p:cNvPr id="9" name="TextBox 8"/>
          <p:cNvSpPr txBox="1"/>
          <p:nvPr/>
        </p:nvSpPr>
        <p:spPr>
          <a:xfrm>
            <a:off x="8384012" y="610837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(9)</a:t>
            </a:r>
            <a:endParaRPr lang="en-US" sz="3600" dirty="0">
              <a:solidFill>
                <a:srgbClr val="0000FF"/>
              </a:solidFill>
              <a:latin typeface="Times"/>
              <a:cs typeface="Times"/>
            </a:endParaRPr>
          </a:p>
        </p:txBody>
      </p:sp>
      <p:sp>
        <p:nvSpPr>
          <p:cNvPr id="10" name="Rectangle 9"/>
          <p:cNvSpPr/>
          <p:nvPr/>
        </p:nvSpPr>
        <p:spPr>
          <a:xfrm>
            <a:off x="17063" y="550200"/>
            <a:ext cx="9126938" cy="5078314"/>
          </a:xfrm>
          <a:prstGeom prst="rect">
            <a:avLst/>
          </a:prstGeom>
        </p:spPr>
        <p:txBody>
          <a:bodyPr wrap="square">
            <a:spAutoFit/>
          </a:bodyPr>
          <a:lstStyle/>
          <a:p>
            <a:r>
              <a:rPr lang="en-US" sz="3600" dirty="0">
                <a:latin typeface="Times"/>
                <a:cs typeface="Times"/>
              </a:rPr>
              <a:t>As a disciple, I must deny myself and take up my cross daily and follow Jesus. </a:t>
            </a:r>
            <a:r>
              <a:rPr lang="en-US" sz="3600" dirty="0" smtClean="0">
                <a:latin typeface="Times"/>
                <a:cs typeface="Times"/>
              </a:rPr>
              <a:t>Let </a:t>
            </a:r>
            <a:r>
              <a:rPr lang="en-US" sz="3600" dirty="0">
                <a:latin typeface="Times"/>
                <a:cs typeface="Times"/>
              </a:rPr>
              <a:t>us look for and pray for God’s will. What is God’s will for your life? My mission is…(to be a disciple and to make disciples of Jesus). My vision is…(to look for God’s will to be done in my life). What is God’s will for this church? Our mission is…Our vision is… </a:t>
            </a:r>
            <a:r>
              <a:rPr lang="en-US" sz="3600" dirty="0" smtClean="0">
                <a:latin typeface="Times"/>
                <a:cs typeface="Times"/>
              </a:rPr>
              <a:t>Let </a:t>
            </a:r>
            <a:r>
              <a:rPr lang="en-US" sz="3600" dirty="0">
                <a:latin typeface="Times"/>
                <a:cs typeface="Times"/>
              </a:rPr>
              <a:t>us pray together, </a:t>
            </a:r>
            <a:r>
              <a:rPr lang="en-US" sz="3600" dirty="0">
                <a:solidFill>
                  <a:srgbClr val="0000FF"/>
                </a:solidFill>
                <a:latin typeface="Times"/>
                <a:cs typeface="Times"/>
              </a:rPr>
              <a:t>“Our Father…” </a:t>
            </a:r>
            <a:endParaRPr lang="en-US" sz="3200" dirty="0">
              <a:solidFill>
                <a:srgbClr val="0000FF"/>
              </a:solidFill>
              <a:latin typeface="Times"/>
              <a:cs typeface="Times"/>
            </a:endParaRPr>
          </a:p>
        </p:txBody>
      </p:sp>
    </p:spTree>
    <p:extLst>
      <p:ext uri="{BB962C8B-B14F-4D97-AF65-F5344CB8AC3E}">
        <p14:creationId xmlns:p14="http://schemas.microsoft.com/office/powerpoint/2010/main" val="1053845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1dx2dXgdjXXcnE439_073642.jpg_310x3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64874" cy="6858000"/>
          </a:xfrm>
          <a:prstGeom prst="rect">
            <a:avLst/>
          </a:prstGeom>
        </p:spPr>
      </p:pic>
      <p:pic>
        <p:nvPicPr>
          <p:cNvPr id="6" name="Picture 5" descr="the-lords-prayer-439998-1-s-307x5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513" y="-8909"/>
            <a:ext cx="3898900" cy="6858000"/>
          </a:xfrm>
          <a:prstGeom prst="rect">
            <a:avLst/>
          </a:prstGeom>
        </p:spPr>
      </p:pic>
      <p:sp>
        <p:nvSpPr>
          <p:cNvPr id="4" name="TextBox 3"/>
          <p:cNvSpPr txBox="1"/>
          <p:nvPr/>
        </p:nvSpPr>
        <p:spPr>
          <a:xfrm>
            <a:off x="8453229" y="6166984"/>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a:t>
            </a:r>
            <a:r>
              <a:rPr lang="en-US" altLang="zh-CN" sz="3600" dirty="0">
                <a:solidFill>
                  <a:srgbClr val="0000FF"/>
                </a:solidFill>
                <a:latin typeface="Times"/>
                <a:cs typeface="Times"/>
              </a:rPr>
              <a:t>9</a:t>
            </a:r>
            <a:r>
              <a:rPr lang="en-US" altLang="zh-CN" sz="3600" dirty="0" smtClean="0">
                <a:solidFill>
                  <a:srgbClr val="0000FF"/>
                </a:solidFill>
                <a:latin typeface="Times"/>
                <a:cs typeface="Times"/>
              </a:rPr>
              <a:t>)</a:t>
            </a:r>
            <a:endParaRPr lang="en-US" sz="3600" dirty="0">
              <a:solidFill>
                <a:srgbClr val="0000FF"/>
              </a:solidFill>
              <a:latin typeface="Times"/>
              <a:cs typeface="Times"/>
            </a:endParaRPr>
          </a:p>
        </p:txBody>
      </p:sp>
    </p:spTree>
    <p:extLst>
      <p:ext uri="{BB962C8B-B14F-4D97-AF65-F5344CB8AC3E}">
        <p14:creationId xmlns:p14="http://schemas.microsoft.com/office/powerpoint/2010/main" val="15275484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91210"/>
            <a:ext cx="9144000" cy="646331"/>
          </a:xfrm>
          <a:prstGeom prst="rect">
            <a:avLst/>
          </a:prstGeom>
        </p:spPr>
        <p:txBody>
          <a:bodyPr wrap="square">
            <a:spAutoFit/>
          </a:bodyPr>
          <a:lstStyle/>
          <a:p>
            <a:r>
              <a:rPr lang="en-US" sz="3600" b="1" dirty="0" smtClean="0">
                <a:latin typeface="Times"/>
                <a:cs typeface="Times"/>
              </a:rPr>
              <a:t>4</a:t>
            </a:r>
            <a:r>
              <a:rPr lang="en-US" sz="3600" b="1" baseline="30000" dirty="0" smtClean="0">
                <a:latin typeface="Times"/>
                <a:cs typeface="Times"/>
              </a:rPr>
              <a:t>th</a:t>
            </a:r>
            <a:r>
              <a:rPr lang="en-US" sz="3600" b="1" dirty="0" smtClean="0">
                <a:latin typeface="Times"/>
                <a:cs typeface="Times"/>
              </a:rPr>
              <a:t> </a:t>
            </a:r>
            <a:r>
              <a:rPr lang="en-US" sz="3600" b="1" dirty="0">
                <a:latin typeface="Times"/>
                <a:cs typeface="Times"/>
              </a:rPr>
              <a:t>message in a series on the Lord’s Prayer. </a:t>
            </a:r>
            <a:endParaRPr lang="en-US" sz="3600" b="1" dirty="0">
              <a:solidFill>
                <a:srgbClr val="FF0000"/>
              </a:solidFill>
              <a:latin typeface="Times"/>
              <a:cs typeface="Times"/>
            </a:endParaRPr>
          </a:p>
        </p:txBody>
      </p:sp>
      <p:sp>
        <p:nvSpPr>
          <p:cNvPr id="9" name="TextBox 8"/>
          <p:cNvSpPr txBox="1"/>
          <p:nvPr/>
        </p:nvSpPr>
        <p:spPr>
          <a:xfrm>
            <a:off x="8558956" y="-13321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(2)</a:t>
            </a:r>
            <a:endParaRPr lang="en-US" sz="3600" dirty="0">
              <a:solidFill>
                <a:srgbClr val="0000FF"/>
              </a:solidFill>
              <a:latin typeface="Times"/>
              <a:cs typeface="Times"/>
            </a:endParaRPr>
          </a:p>
        </p:txBody>
      </p:sp>
      <p:sp>
        <p:nvSpPr>
          <p:cNvPr id="13" name="Rectangle 12"/>
          <p:cNvSpPr/>
          <p:nvPr/>
        </p:nvSpPr>
        <p:spPr>
          <a:xfrm>
            <a:off x="4817" y="477771"/>
            <a:ext cx="9144000" cy="584776"/>
          </a:xfrm>
          <a:prstGeom prst="rect">
            <a:avLst/>
          </a:prstGeom>
        </p:spPr>
        <p:txBody>
          <a:bodyPr wrap="square">
            <a:spAutoFit/>
          </a:bodyPr>
          <a:lstStyle/>
          <a:p>
            <a:r>
              <a:rPr lang="en-US" sz="3200" b="1" dirty="0" smtClean="0">
                <a:solidFill>
                  <a:srgbClr val="FF0000"/>
                </a:solidFill>
                <a:latin typeface="Times"/>
                <a:cs typeface="Times"/>
              </a:rPr>
              <a:t>Here is t</a:t>
            </a:r>
            <a:r>
              <a:rPr lang="en-US" sz="3200" b="1" dirty="0" smtClean="0">
                <a:solidFill>
                  <a:srgbClr val="FF0000"/>
                </a:solidFill>
                <a:latin typeface="Times"/>
                <a:cs typeface="Times"/>
              </a:rPr>
              <a:t>eaching </a:t>
            </a:r>
            <a:r>
              <a:rPr lang="en-US" sz="3200" b="1" dirty="0" smtClean="0">
                <a:solidFill>
                  <a:srgbClr val="FF0000"/>
                </a:solidFill>
                <a:latin typeface="Times"/>
                <a:cs typeface="Times"/>
              </a:rPr>
              <a:t>disciples’ prayer. What is prayer?</a:t>
            </a:r>
            <a:endParaRPr lang="en-US" sz="3200" b="1" dirty="0">
              <a:solidFill>
                <a:srgbClr val="FF0000"/>
              </a:solidFill>
              <a:latin typeface="Times"/>
              <a:cs typeface="Times"/>
            </a:endParaRPr>
          </a:p>
        </p:txBody>
      </p:sp>
      <p:sp>
        <p:nvSpPr>
          <p:cNvPr id="10" name="Rectangle 9"/>
          <p:cNvSpPr/>
          <p:nvPr/>
        </p:nvSpPr>
        <p:spPr>
          <a:xfrm>
            <a:off x="22102" y="1008549"/>
            <a:ext cx="9144000" cy="1077218"/>
          </a:xfrm>
          <a:prstGeom prst="rect">
            <a:avLst/>
          </a:prstGeom>
        </p:spPr>
        <p:txBody>
          <a:bodyPr wrap="square">
            <a:spAutoFit/>
          </a:bodyPr>
          <a:lstStyle/>
          <a:p>
            <a:r>
              <a:rPr lang="en-US" sz="3200" b="1" dirty="0">
                <a:solidFill>
                  <a:srgbClr val="FF0000"/>
                </a:solidFill>
                <a:latin typeface="Times"/>
                <a:cs typeface="Times"/>
              </a:rPr>
              <a:t>a</a:t>
            </a:r>
            <a:r>
              <a:rPr lang="en-US" sz="3200" b="1" dirty="0" smtClean="0">
                <a:solidFill>
                  <a:srgbClr val="FF0000"/>
                </a:solidFill>
                <a:latin typeface="Times"/>
                <a:cs typeface="Times"/>
              </a:rPr>
              <a:t>. </a:t>
            </a:r>
            <a:r>
              <a:rPr lang="en-US" sz="3200" b="1" dirty="0" smtClean="0">
                <a:solidFill>
                  <a:srgbClr val="FF0000"/>
                </a:solidFill>
                <a:latin typeface="Times"/>
                <a:cs typeface="Times"/>
              </a:rPr>
              <a:t>Prayer is calling on God’s name </a:t>
            </a:r>
            <a:r>
              <a:rPr lang="en-US" sz="3200" b="1" dirty="0" smtClean="0">
                <a:solidFill>
                  <a:srgbClr val="FF0000"/>
                </a:solidFill>
                <a:latin typeface="Times"/>
                <a:cs typeface="Times"/>
              </a:rPr>
              <a:t>over other names (</a:t>
            </a:r>
            <a:r>
              <a:rPr lang="en-US" sz="3200" b="1" dirty="0" smtClean="0">
                <a:solidFill>
                  <a:srgbClr val="FF0000"/>
                </a:solidFill>
                <a:latin typeface="Times"/>
                <a:cs typeface="Times"/>
              </a:rPr>
              <a:t>Our Father, who art in heaven</a:t>
            </a:r>
            <a:r>
              <a:rPr lang="en-US" sz="3200" b="1" dirty="0" smtClean="0">
                <a:solidFill>
                  <a:srgbClr val="FF0000"/>
                </a:solidFill>
                <a:latin typeface="Times"/>
                <a:cs typeface="Times"/>
              </a:rPr>
              <a:t>)</a:t>
            </a:r>
            <a:r>
              <a:rPr lang="en-US" sz="3200" b="1" dirty="0" smtClean="0">
                <a:solidFill>
                  <a:srgbClr val="FF0000"/>
                </a:solidFill>
                <a:latin typeface="Times"/>
                <a:cs typeface="Times"/>
              </a:rPr>
              <a:t>.</a:t>
            </a:r>
            <a:endParaRPr lang="en-US" sz="3200" b="1" dirty="0">
              <a:solidFill>
                <a:srgbClr val="0000FF"/>
              </a:solidFill>
              <a:latin typeface="Times"/>
              <a:cs typeface="Times"/>
            </a:endParaRPr>
          </a:p>
        </p:txBody>
      </p:sp>
      <p:sp>
        <p:nvSpPr>
          <p:cNvPr id="20" name="Rectangle 19"/>
          <p:cNvSpPr/>
          <p:nvPr/>
        </p:nvSpPr>
        <p:spPr>
          <a:xfrm>
            <a:off x="-8290" y="1947398"/>
            <a:ext cx="9144000" cy="1077218"/>
          </a:xfrm>
          <a:prstGeom prst="rect">
            <a:avLst/>
          </a:prstGeom>
        </p:spPr>
        <p:txBody>
          <a:bodyPr wrap="square">
            <a:spAutoFit/>
          </a:bodyPr>
          <a:lstStyle/>
          <a:p>
            <a:r>
              <a:rPr lang="en-US" sz="3200" b="1" dirty="0" smtClean="0">
                <a:solidFill>
                  <a:srgbClr val="FF0000"/>
                </a:solidFill>
                <a:latin typeface="Times"/>
                <a:cs typeface="Times"/>
              </a:rPr>
              <a:t>b. </a:t>
            </a:r>
            <a:r>
              <a:rPr lang="en-US" sz="3200" b="1" dirty="0" smtClean="0">
                <a:solidFill>
                  <a:srgbClr val="FF0000"/>
                </a:solidFill>
                <a:latin typeface="Times"/>
                <a:cs typeface="Times"/>
              </a:rPr>
              <a:t>Prayer is seeing </a:t>
            </a:r>
            <a:r>
              <a:rPr lang="en-US" sz="3200" b="1" dirty="0" smtClean="0">
                <a:solidFill>
                  <a:srgbClr val="FF0000"/>
                </a:solidFill>
                <a:latin typeface="Times"/>
                <a:cs typeface="Times"/>
              </a:rPr>
              <a:t>God’s greatness over our problems (Hallowed be thy name).</a:t>
            </a:r>
            <a:endParaRPr lang="en-US" sz="3200" b="1" dirty="0" smtClean="0">
              <a:solidFill>
                <a:srgbClr val="FF0000"/>
              </a:solidFill>
              <a:latin typeface="Times"/>
              <a:cs typeface="Times"/>
            </a:endParaRPr>
          </a:p>
        </p:txBody>
      </p:sp>
      <p:sp>
        <p:nvSpPr>
          <p:cNvPr id="21" name="Rectangle 20"/>
          <p:cNvSpPr/>
          <p:nvPr/>
        </p:nvSpPr>
        <p:spPr>
          <a:xfrm>
            <a:off x="-34792" y="3024616"/>
            <a:ext cx="9144000" cy="1077218"/>
          </a:xfrm>
          <a:prstGeom prst="rect">
            <a:avLst/>
          </a:prstGeom>
        </p:spPr>
        <p:txBody>
          <a:bodyPr wrap="square">
            <a:spAutoFit/>
          </a:bodyPr>
          <a:lstStyle/>
          <a:p>
            <a:r>
              <a:rPr lang="en-US" sz="3200" b="1" dirty="0" smtClean="0">
                <a:solidFill>
                  <a:srgbClr val="FF0000"/>
                </a:solidFill>
                <a:latin typeface="Times"/>
                <a:cs typeface="Times"/>
              </a:rPr>
              <a:t>c. </a:t>
            </a:r>
            <a:r>
              <a:rPr lang="en-US" sz="3200" b="1" dirty="0" smtClean="0">
                <a:solidFill>
                  <a:srgbClr val="FF0000"/>
                </a:solidFill>
                <a:latin typeface="Times"/>
                <a:cs typeface="Times"/>
              </a:rPr>
              <a:t>Prayer is seeking God’s </a:t>
            </a:r>
            <a:r>
              <a:rPr lang="en-US" sz="3200" b="1" dirty="0" smtClean="0">
                <a:solidFill>
                  <a:srgbClr val="FF0000"/>
                </a:solidFill>
                <a:latin typeface="Times"/>
                <a:cs typeface="Times"/>
              </a:rPr>
              <a:t>missio</a:t>
            </a:r>
            <a:r>
              <a:rPr lang="en-US" sz="3200" b="1" dirty="0" smtClean="0">
                <a:solidFill>
                  <a:srgbClr val="FF0000"/>
                </a:solidFill>
                <a:latin typeface="Times"/>
                <a:cs typeface="Times"/>
              </a:rPr>
              <a:t>n over our mission (Thy kingdom come)</a:t>
            </a:r>
            <a:r>
              <a:rPr lang="en-US" sz="3200" b="1" dirty="0" smtClean="0">
                <a:solidFill>
                  <a:srgbClr val="FF0000"/>
                </a:solidFill>
                <a:latin typeface="Times"/>
                <a:cs typeface="Times"/>
              </a:rPr>
              <a:t>.</a:t>
            </a:r>
            <a:endParaRPr lang="en-US" sz="3200" b="1" dirty="0">
              <a:solidFill>
                <a:srgbClr val="FF0000"/>
              </a:solidFill>
              <a:latin typeface="Times"/>
              <a:cs typeface="Times"/>
            </a:endParaRPr>
          </a:p>
        </p:txBody>
      </p:sp>
      <p:sp>
        <p:nvSpPr>
          <p:cNvPr id="22" name="Rectangle 21"/>
          <p:cNvSpPr/>
          <p:nvPr/>
        </p:nvSpPr>
        <p:spPr>
          <a:xfrm>
            <a:off x="28526" y="5036011"/>
            <a:ext cx="9144000" cy="646331"/>
          </a:xfrm>
          <a:prstGeom prst="rect">
            <a:avLst/>
          </a:prstGeom>
        </p:spPr>
        <p:txBody>
          <a:bodyPr wrap="square">
            <a:spAutoFit/>
          </a:bodyPr>
          <a:lstStyle/>
          <a:p>
            <a:pPr algn="ctr"/>
            <a:r>
              <a:rPr lang="en-US" sz="3600" b="1" dirty="0" smtClean="0">
                <a:solidFill>
                  <a:srgbClr val="0000FF"/>
                </a:solidFill>
                <a:latin typeface="Times"/>
                <a:cs typeface="Times"/>
              </a:rPr>
              <a:t>God’s name, greatness, mission and plan.</a:t>
            </a:r>
          </a:p>
        </p:txBody>
      </p:sp>
      <p:sp>
        <p:nvSpPr>
          <p:cNvPr id="14" name="Rectangle 13"/>
          <p:cNvSpPr/>
          <p:nvPr/>
        </p:nvSpPr>
        <p:spPr>
          <a:xfrm>
            <a:off x="7160" y="3986836"/>
            <a:ext cx="9144000" cy="1077218"/>
          </a:xfrm>
          <a:prstGeom prst="rect">
            <a:avLst/>
          </a:prstGeom>
        </p:spPr>
        <p:txBody>
          <a:bodyPr wrap="square">
            <a:spAutoFit/>
          </a:bodyPr>
          <a:lstStyle/>
          <a:p>
            <a:r>
              <a:rPr lang="en-US" sz="3200" b="1" dirty="0" smtClean="0">
                <a:solidFill>
                  <a:srgbClr val="FF0000"/>
                </a:solidFill>
                <a:latin typeface="Times"/>
                <a:cs typeface="Times"/>
              </a:rPr>
              <a:t>d</a:t>
            </a:r>
            <a:r>
              <a:rPr lang="en-US" sz="3200" b="1" dirty="0" smtClean="0">
                <a:solidFill>
                  <a:srgbClr val="FF0000"/>
                </a:solidFill>
                <a:latin typeface="Times"/>
                <a:cs typeface="Times"/>
              </a:rPr>
              <a:t>. </a:t>
            </a:r>
            <a:r>
              <a:rPr lang="en-US" sz="3200" b="1" dirty="0" smtClean="0">
                <a:solidFill>
                  <a:srgbClr val="FF0000"/>
                </a:solidFill>
                <a:latin typeface="Times"/>
                <a:cs typeface="Times"/>
              </a:rPr>
              <a:t>Prayer is </a:t>
            </a:r>
            <a:r>
              <a:rPr lang="en-US" sz="3200" b="1" dirty="0" smtClean="0">
                <a:solidFill>
                  <a:srgbClr val="FF0000"/>
                </a:solidFill>
                <a:latin typeface="Times"/>
                <a:cs typeface="Times"/>
              </a:rPr>
              <a:t>look</a:t>
            </a:r>
            <a:r>
              <a:rPr lang="en-US" sz="3200" b="1" dirty="0" smtClean="0">
                <a:solidFill>
                  <a:srgbClr val="FF0000"/>
                </a:solidFill>
                <a:latin typeface="Times"/>
                <a:cs typeface="Times"/>
              </a:rPr>
              <a:t>ing for God’s plan over our plans </a:t>
            </a:r>
            <a:r>
              <a:rPr lang="en-US" sz="3200" b="1" dirty="0" smtClean="0">
                <a:solidFill>
                  <a:srgbClr val="FF0000"/>
                </a:solidFill>
                <a:latin typeface="Times"/>
                <a:cs typeface="Times"/>
              </a:rPr>
              <a:t>(Thy will be done)</a:t>
            </a:r>
            <a:r>
              <a:rPr lang="en-US" sz="3200" b="1" dirty="0" smtClean="0">
                <a:solidFill>
                  <a:srgbClr val="FF0000"/>
                </a:solidFill>
                <a:latin typeface="Times"/>
                <a:cs typeface="Times"/>
              </a:rPr>
              <a:t>.</a:t>
            </a:r>
            <a:endParaRPr lang="en-US" sz="3200" b="1" dirty="0">
              <a:solidFill>
                <a:srgbClr val="FF0000"/>
              </a:solidFill>
              <a:latin typeface="Times"/>
              <a:cs typeface="Times"/>
            </a:endParaRPr>
          </a:p>
        </p:txBody>
      </p:sp>
      <p:sp>
        <p:nvSpPr>
          <p:cNvPr id="15" name="Rectangle 14"/>
          <p:cNvSpPr/>
          <p:nvPr/>
        </p:nvSpPr>
        <p:spPr>
          <a:xfrm>
            <a:off x="88886" y="5574916"/>
            <a:ext cx="9144000" cy="646331"/>
          </a:xfrm>
          <a:prstGeom prst="rect">
            <a:avLst/>
          </a:prstGeom>
        </p:spPr>
        <p:txBody>
          <a:bodyPr wrap="square">
            <a:spAutoFit/>
          </a:bodyPr>
          <a:lstStyle/>
          <a:p>
            <a:pPr algn="ctr"/>
            <a:r>
              <a:rPr lang="en-US" sz="3600" b="1" dirty="0" smtClean="0">
                <a:solidFill>
                  <a:srgbClr val="0000FF"/>
                </a:solidFill>
                <a:latin typeface="Times"/>
                <a:cs typeface="Times"/>
              </a:rPr>
              <a:t>Other names, problems, missions and plans.</a:t>
            </a:r>
          </a:p>
        </p:txBody>
      </p:sp>
      <p:sp>
        <p:nvSpPr>
          <p:cNvPr id="16" name="Rectangle 15"/>
          <p:cNvSpPr/>
          <p:nvPr/>
        </p:nvSpPr>
        <p:spPr>
          <a:xfrm>
            <a:off x="75614" y="6150631"/>
            <a:ext cx="9144000" cy="646331"/>
          </a:xfrm>
          <a:prstGeom prst="rect">
            <a:avLst/>
          </a:prstGeom>
        </p:spPr>
        <p:txBody>
          <a:bodyPr wrap="square">
            <a:spAutoFit/>
          </a:bodyPr>
          <a:lstStyle/>
          <a:p>
            <a:pPr algn="ctr"/>
            <a:r>
              <a:rPr lang="en-US" sz="3600" b="1" dirty="0">
                <a:solidFill>
                  <a:srgbClr val="0000FF"/>
                </a:solidFill>
                <a:latin typeface="Times"/>
                <a:cs typeface="Times"/>
              </a:rPr>
              <a:t>Prayer is lifting up your eyes to see God.</a:t>
            </a:r>
          </a:p>
        </p:txBody>
      </p:sp>
    </p:spTree>
    <p:extLst>
      <p:ext uri="{BB962C8B-B14F-4D97-AF65-F5344CB8AC3E}">
        <p14:creationId xmlns:p14="http://schemas.microsoft.com/office/powerpoint/2010/main" val="582653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20" grpId="0"/>
      <p:bldP spid="21" grpId="0"/>
      <p:bldP spid="22"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llSizeRen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441720"/>
            <a:ext cx="9443124" cy="2785378"/>
          </a:xfrm>
          <a:prstGeom prst="rect">
            <a:avLst/>
          </a:prstGeom>
          <a:noFill/>
        </p:spPr>
        <p:txBody>
          <a:bodyPr wrap="square" rtlCol="0">
            <a:spAutoFit/>
          </a:bodyPr>
          <a:lstStyle/>
          <a:p>
            <a:r>
              <a:rPr lang="zh-CN" altLang="en-US" sz="17500" b="1" dirty="0" smtClean="0">
                <a:latin typeface="华文楷体"/>
                <a:ea typeface="华文楷体"/>
                <a:cs typeface="华文楷体"/>
              </a:rPr>
              <a:t>抬头见喜</a:t>
            </a:r>
            <a:endParaRPr lang="en-US" sz="17500" b="1" dirty="0">
              <a:latin typeface="华文楷体"/>
              <a:ea typeface="华文楷体"/>
              <a:cs typeface="华文楷体"/>
            </a:endParaRPr>
          </a:p>
        </p:txBody>
      </p:sp>
      <p:sp>
        <p:nvSpPr>
          <p:cNvPr id="6" name="TextBox 5"/>
          <p:cNvSpPr txBox="1"/>
          <p:nvPr/>
        </p:nvSpPr>
        <p:spPr>
          <a:xfrm>
            <a:off x="-73631" y="4900799"/>
            <a:ext cx="9443124" cy="1661993"/>
          </a:xfrm>
          <a:prstGeom prst="rect">
            <a:avLst/>
          </a:prstGeom>
          <a:noFill/>
        </p:spPr>
        <p:txBody>
          <a:bodyPr wrap="square" rtlCol="0">
            <a:spAutoFit/>
          </a:bodyPr>
          <a:lstStyle/>
          <a:p>
            <a:pPr algn="ctr"/>
            <a:r>
              <a:rPr lang="en-US" altLang="zh-CN" sz="10000" b="1" dirty="0" smtClean="0">
                <a:solidFill>
                  <a:srgbClr val="FFFF00"/>
                </a:solidFill>
                <a:latin typeface="华文楷体"/>
                <a:ea typeface="华文楷体"/>
                <a:cs typeface="华文楷体"/>
              </a:rPr>
              <a:t>Look up see joy.</a:t>
            </a:r>
            <a:endParaRPr lang="en-US" sz="10000" b="1" dirty="0">
              <a:solidFill>
                <a:srgbClr val="FFFF00"/>
              </a:solidFill>
              <a:latin typeface="华文楷体"/>
              <a:ea typeface="华文楷体"/>
              <a:cs typeface="华文楷体"/>
            </a:endParaRPr>
          </a:p>
        </p:txBody>
      </p:sp>
    </p:spTree>
    <p:extLst>
      <p:ext uri="{BB962C8B-B14F-4D97-AF65-F5344CB8AC3E}">
        <p14:creationId xmlns:p14="http://schemas.microsoft.com/office/powerpoint/2010/main" val="3428034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43925"/>
            <a:ext cx="9144000" cy="646331"/>
          </a:xfrm>
          <a:prstGeom prst="rect">
            <a:avLst/>
          </a:prstGeom>
        </p:spPr>
        <p:txBody>
          <a:bodyPr wrap="square">
            <a:spAutoFit/>
          </a:bodyPr>
          <a:lstStyle/>
          <a:p>
            <a:r>
              <a:rPr lang="en-US" sz="3600" b="1" dirty="0">
                <a:solidFill>
                  <a:srgbClr val="FF0000"/>
                </a:solidFill>
                <a:latin typeface="Times"/>
                <a:cs typeface="Times"/>
              </a:rPr>
              <a:t>1.	What is </a:t>
            </a:r>
            <a:r>
              <a:rPr lang="en-US" altLang="zh-CN" sz="3600" b="1" dirty="0" smtClean="0">
                <a:solidFill>
                  <a:srgbClr val="FF0000"/>
                </a:solidFill>
                <a:latin typeface="Times"/>
                <a:cs typeface="Times"/>
              </a:rPr>
              <a:t>God’s will</a:t>
            </a:r>
            <a:r>
              <a:rPr lang="en-US" sz="3600" b="1" dirty="0" smtClean="0">
                <a:solidFill>
                  <a:srgbClr val="FF0000"/>
                </a:solidFill>
                <a:latin typeface="Times"/>
                <a:cs typeface="Times"/>
              </a:rPr>
              <a:t>?</a:t>
            </a:r>
            <a:r>
              <a:rPr lang="en-US" sz="3600" dirty="0" smtClean="0">
                <a:solidFill>
                  <a:srgbClr val="FF0000"/>
                </a:solidFill>
                <a:latin typeface="Times"/>
                <a:cs typeface="Times"/>
              </a:rPr>
              <a:t> </a:t>
            </a:r>
            <a:r>
              <a:rPr lang="en-US" sz="3600" b="1" dirty="0" smtClean="0">
                <a:solidFill>
                  <a:srgbClr val="0000FF"/>
                </a:solidFill>
                <a:latin typeface="Times"/>
                <a:cs typeface="Times"/>
              </a:rPr>
              <a:t>It is not… It is…</a:t>
            </a:r>
            <a:endParaRPr lang="en-US" sz="3600" b="1" dirty="0">
              <a:solidFill>
                <a:srgbClr val="0000FF"/>
              </a:solidFill>
              <a:latin typeface="Times"/>
              <a:cs typeface="Times"/>
            </a:endParaRPr>
          </a:p>
        </p:txBody>
      </p:sp>
      <p:sp>
        <p:nvSpPr>
          <p:cNvPr id="9" name="TextBox 8"/>
          <p:cNvSpPr txBox="1"/>
          <p:nvPr/>
        </p:nvSpPr>
        <p:spPr>
          <a:xfrm>
            <a:off x="8362238"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(3)</a:t>
            </a:r>
            <a:endParaRPr lang="en-US" sz="3600" dirty="0">
              <a:solidFill>
                <a:srgbClr val="0000FF"/>
              </a:solidFill>
              <a:latin typeface="Times"/>
              <a:cs typeface="Times"/>
            </a:endParaRPr>
          </a:p>
        </p:txBody>
      </p:sp>
      <p:sp>
        <p:nvSpPr>
          <p:cNvPr id="7" name="Rectangle 6"/>
          <p:cNvSpPr/>
          <p:nvPr/>
        </p:nvSpPr>
        <p:spPr>
          <a:xfrm>
            <a:off x="-17507" y="509705"/>
            <a:ext cx="9144000" cy="2062103"/>
          </a:xfrm>
          <a:prstGeom prst="rect">
            <a:avLst/>
          </a:prstGeom>
        </p:spPr>
        <p:txBody>
          <a:bodyPr wrap="square">
            <a:spAutoFit/>
          </a:bodyPr>
          <a:lstStyle/>
          <a:p>
            <a:r>
              <a:rPr lang="en-US" sz="3200" dirty="0" smtClean="0">
                <a:latin typeface="Times"/>
                <a:cs typeface="Times"/>
              </a:rPr>
              <a:t>a.	</a:t>
            </a:r>
            <a:r>
              <a:rPr lang="en-US" sz="3200" dirty="0">
                <a:latin typeface="Times"/>
                <a:cs typeface="Times"/>
              </a:rPr>
              <a:t>God reveals His will in His </a:t>
            </a:r>
            <a:r>
              <a:rPr lang="en-US" sz="3200" dirty="0" smtClean="0">
                <a:latin typeface="Times"/>
                <a:cs typeface="Times"/>
              </a:rPr>
              <a:t>word. </a:t>
            </a:r>
            <a:r>
              <a:rPr lang="en-US" sz="3200" dirty="0">
                <a:solidFill>
                  <a:srgbClr val="0000FF"/>
                </a:solidFill>
                <a:latin typeface="Times"/>
                <a:cs typeface="Times"/>
              </a:rPr>
              <a:t>They do not live the rest of their earthly lives for evil human desires, but rather for the will </a:t>
            </a:r>
            <a:r>
              <a:rPr lang="en-US" sz="3200" dirty="0" smtClean="0">
                <a:solidFill>
                  <a:srgbClr val="0000FF"/>
                </a:solidFill>
                <a:latin typeface="Times"/>
                <a:cs typeface="Times"/>
              </a:rPr>
              <a:t>of God</a:t>
            </a:r>
            <a:r>
              <a:rPr lang="en-US" sz="3200" dirty="0">
                <a:solidFill>
                  <a:srgbClr val="0000FF"/>
                </a:solidFill>
                <a:latin typeface="Times"/>
                <a:cs typeface="Times"/>
              </a:rPr>
              <a:t>.(1 Pet.4:2) For I have…proclaim to you the whole will of God. (Ac.20:27). </a:t>
            </a:r>
            <a:endParaRPr lang="en-US" sz="3200" dirty="0">
              <a:latin typeface="Times"/>
              <a:cs typeface="Times"/>
            </a:endParaRPr>
          </a:p>
        </p:txBody>
      </p:sp>
      <p:sp>
        <p:nvSpPr>
          <p:cNvPr id="10" name="Rectangle 9"/>
          <p:cNvSpPr/>
          <p:nvPr/>
        </p:nvSpPr>
        <p:spPr>
          <a:xfrm>
            <a:off x="26801" y="2409572"/>
            <a:ext cx="9144000" cy="1569660"/>
          </a:xfrm>
          <a:prstGeom prst="rect">
            <a:avLst/>
          </a:prstGeom>
        </p:spPr>
        <p:txBody>
          <a:bodyPr wrap="square">
            <a:spAutoFit/>
          </a:bodyPr>
          <a:lstStyle/>
          <a:p>
            <a:r>
              <a:rPr lang="en-US" sz="3200" dirty="0">
                <a:latin typeface="Times"/>
                <a:cs typeface="Times"/>
              </a:rPr>
              <a:t>b.	</a:t>
            </a:r>
            <a:r>
              <a:rPr lang="en-US" sz="3200" dirty="0">
                <a:latin typeface="Times"/>
                <a:cs typeface="Times"/>
              </a:rPr>
              <a:t>God wants us to do what is good. </a:t>
            </a:r>
            <a:r>
              <a:rPr lang="en-US" sz="3200" dirty="0">
                <a:solidFill>
                  <a:srgbClr val="0000FF"/>
                </a:solidFill>
                <a:latin typeface="Times"/>
                <a:cs typeface="Times"/>
              </a:rPr>
              <a:t>For it is God’s will that by doing good you should silence the ignorant talk of foolish people.  (1 Pet.2:15) </a:t>
            </a:r>
            <a:endParaRPr lang="en-US" sz="3200" dirty="0">
              <a:solidFill>
                <a:srgbClr val="0000FF"/>
              </a:solidFill>
              <a:latin typeface="Times"/>
              <a:cs typeface="Times"/>
            </a:endParaRPr>
          </a:p>
        </p:txBody>
      </p:sp>
      <p:sp>
        <p:nvSpPr>
          <p:cNvPr id="12" name="Rectangle 11"/>
          <p:cNvSpPr/>
          <p:nvPr/>
        </p:nvSpPr>
        <p:spPr>
          <a:xfrm>
            <a:off x="25678" y="3876341"/>
            <a:ext cx="9144000" cy="1569660"/>
          </a:xfrm>
          <a:prstGeom prst="rect">
            <a:avLst/>
          </a:prstGeom>
        </p:spPr>
        <p:txBody>
          <a:bodyPr wrap="square">
            <a:spAutoFit/>
          </a:bodyPr>
          <a:lstStyle/>
          <a:p>
            <a:r>
              <a:rPr lang="en-US" sz="3200" dirty="0" smtClean="0">
                <a:latin typeface="Times"/>
                <a:cs typeface="Times"/>
              </a:rPr>
              <a:t>c. God </a:t>
            </a:r>
            <a:r>
              <a:rPr lang="en-US" sz="3200" dirty="0">
                <a:latin typeface="Times"/>
                <a:cs typeface="Times"/>
              </a:rPr>
              <a:t>wants us to be </a:t>
            </a:r>
            <a:r>
              <a:rPr lang="en-US" sz="3200" dirty="0" smtClean="0">
                <a:latin typeface="Times"/>
                <a:cs typeface="Times"/>
              </a:rPr>
              <a:t>saved, to </a:t>
            </a:r>
            <a:r>
              <a:rPr lang="en-US" sz="3200" dirty="0">
                <a:latin typeface="Times"/>
                <a:cs typeface="Times"/>
              </a:rPr>
              <a:t>grow and live pure lives. </a:t>
            </a:r>
            <a:r>
              <a:rPr lang="en-US" sz="3200" dirty="0">
                <a:solidFill>
                  <a:srgbClr val="0000FF"/>
                </a:solidFill>
                <a:latin typeface="Times"/>
                <a:cs typeface="Times"/>
              </a:rPr>
              <a:t>It is God’s will that you should be </a:t>
            </a:r>
            <a:r>
              <a:rPr lang="en-US" sz="3200" dirty="0" smtClean="0">
                <a:solidFill>
                  <a:srgbClr val="0000FF"/>
                </a:solidFill>
                <a:latin typeface="Times"/>
                <a:cs typeface="Times"/>
              </a:rPr>
              <a:t>sanctified</a:t>
            </a:r>
            <a:r>
              <a:rPr lang="en-US" sz="3200" dirty="0">
                <a:solidFill>
                  <a:srgbClr val="0000FF"/>
                </a:solidFill>
                <a:latin typeface="Times"/>
                <a:cs typeface="Times"/>
              </a:rPr>
              <a:t>: that you should avoid sexual immorality (1 Thes.4:3).</a:t>
            </a:r>
          </a:p>
        </p:txBody>
      </p:sp>
      <p:sp>
        <p:nvSpPr>
          <p:cNvPr id="11" name="Rectangle 10"/>
          <p:cNvSpPr/>
          <p:nvPr/>
        </p:nvSpPr>
        <p:spPr>
          <a:xfrm>
            <a:off x="30814" y="5353901"/>
            <a:ext cx="9144000" cy="1569660"/>
          </a:xfrm>
          <a:prstGeom prst="rect">
            <a:avLst/>
          </a:prstGeom>
        </p:spPr>
        <p:txBody>
          <a:bodyPr wrap="square">
            <a:spAutoFit/>
          </a:bodyPr>
          <a:lstStyle/>
          <a:p>
            <a:r>
              <a:rPr lang="en-US" sz="3200" dirty="0" smtClean="0">
                <a:latin typeface="Times"/>
                <a:cs typeface="Times"/>
              </a:rPr>
              <a:t>d. God </a:t>
            </a:r>
            <a:r>
              <a:rPr lang="en-US" sz="3200" dirty="0">
                <a:latin typeface="Times"/>
                <a:cs typeface="Times"/>
              </a:rPr>
              <a:t>wants us to give thanks in all circumstances. </a:t>
            </a:r>
            <a:r>
              <a:rPr lang="en-US" sz="3200" dirty="0">
                <a:solidFill>
                  <a:srgbClr val="0000FF"/>
                </a:solidFill>
                <a:latin typeface="Times"/>
                <a:cs typeface="Times"/>
              </a:rPr>
              <a:t>Give thanks in all circumstances; for this is God’s will for you in Christ Jesus. (1 Thes.5:18). </a:t>
            </a:r>
          </a:p>
        </p:txBody>
      </p:sp>
    </p:spTree>
    <p:extLst>
      <p:ext uri="{BB962C8B-B14F-4D97-AF65-F5344CB8AC3E}">
        <p14:creationId xmlns:p14="http://schemas.microsoft.com/office/powerpoint/2010/main" val="3567343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17462"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(4)</a:t>
            </a:r>
            <a:endParaRPr lang="en-US" sz="3600" dirty="0">
              <a:solidFill>
                <a:srgbClr val="0000FF"/>
              </a:solidFill>
              <a:latin typeface="Times"/>
              <a:cs typeface="Times"/>
            </a:endParaRPr>
          </a:p>
        </p:txBody>
      </p:sp>
      <p:sp>
        <p:nvSpPr>
          <p:cNvPr id="7" name="Rectangle 6"/>
          <p:cNvSpPr/>
          <p:nvPr/>
        </p:nvSpPr>
        <p:spPr>
          <a:xfrm>
            <a:off x="-17507" y="0"/>
            <a:ext cx="9144000" cy="1569660"/>
          </a:xfrm>
          <a:prstGeom prst="rect">
            <a:avLst/>
          </a:prstGeom>
        </p:spPr>
        <p:txBody>
          <a:bodyPr wrap="square">
            <a:spAutoFit/>
          </a:bodyPr>
          <a:lstStyle/>
          <a:p>
            <a:r>
              <a:rPr lang="en-US" sz="3200" dirty="0">
                <a:latin typeface="Times"/>
                <a:cs typeface="Times"/>
              </a:rPr>
              <a:t>e.	God wants us to follow Jesus and to be His </a:t>
            </a:r>
            <a:r>
              <a:rPr lang="en-US" sz="3200" dirty="0" smtClean="0">
                <a:latin typeface="Times"/>
                <a:cs typeface="Times"/>
              </a:rPr>
              <a:t>disciples. Paul </a:t>
            </a:r>
            <a:r>
              <a:rPr lang="en-US" sz="3200" dirty="0">
                <a:latin typeface="Times"/>
                <a:cs typeface="Times"/>
              </a:rPr>
              <a:t>said, </a:t>
            </a:r>
            <a:r>
              <a:rPr lang="en-US" sz="3200" dirty="0">
                <a:solidFill>
                  <a:srgbClr val="0000FF"/>
                </a:solidFill>
                <a:latin typeface="Times"/>
                <a:cs typeface="Times"/>
              </a:rPr>
              <a:t>Follow my example, as I follow the example of </a:t>
            </a:r>
            <a:r>
              <a:rPr lang="en-US" sz="3200" dirty="0" smtClean="0">
                <a:solidFill>
                  <a:srgbClr val="0000FF"/>
                </a:solidFill>
                <a:latin typeface="Times"/>
                <a:cs typeface="Times"/>
              </a:rPr>
              <a:t>Christ (</a:t>
            </a:r>
            <a:r>
              <a:rPr lang="en-US" sz="3200" dirty="0">
                <a:solidFill>
                  <a:srgbClr val="0000FF"/>
                </a:solidFill>
                <a:latin typeface="Times"/>
                <a:cs typeface="Times"/>
              </a:rPr>
              <a:t>1 Co.11:1).</a:t>
            </a:r>
            <a:r>
              <a:rPr lang="en-US" sz="3200" dirty="0">
                <a:solidFill>
                  <a:srgbClr val="0000FF"/>
                </a:solidFill>
                <a:latin typeface="Times"/>
                <a:cs typeface="Times"/>
              </a:rPr>
              <a:t> </a:t>
            </a:r>
            <a:endParaRPr lang="en-US" sz="3200" dirty="0">
              <a:solidFill>
                <a:srgbClr val="0000FF"/>
              </a:solidFill>
              <a:latin typeface="Times"/>
              <a:cs typeface="Times"/>
            </a:endParaRPr>
          </a:p>
        </p:txBody>
      </p:sp>
      <p:sp>
        <p:nvSpPr>
          <p:cNvPr id="10" name="Rectangle 9"/>
          <p:cNvSpPr/>
          <p:nvPr/>
        </p:nvSpPr>
        <p:spPr>
          <a:xfrm>
            <a:off x="26801" y="1440825"/>
            <a:ext cx="9144000" cy="2062103"/>
          </a:xfrm>
          <a:prstGeom prst="rect">
            <a:avLst/>
          </a:prstGeom>
        </p:spPr>
        <p:txBody>
          <a:bodyPr wrap="square">
            <a:spAutoFit/>
          </a:bodyPr>
          <a:lstStyle/>
          <a:p>
            <a:r>
              <a:rPr lang="en-US" sz="3200" dirty="0">
                <a:latin typeface="Times"/>
                <a:cs typeface="Times"/>
              </a:rPr>
              <a:t>(1) </a:t>
            </a:r>
            <a:r>
              <a:rPr lang="en-US" sz="3200" dirty="0" smtClean="0">
                <a:latin typeface="Times"/>
                <a:cs typeface="Times"/>
              </a:rPr>
              <a:t>Jesus </a:t>
            </a:r>
            <a:r>
              <a:rPr lang="en-US" sz="3200" dirty="0">
                <a:latin typeface="Times"/>
                <a:cs typeface="Times"/>
              </a:rPr>
              <a:t>came to do God’s will. </a:t>
            </a:r>
            <a:r>
              <a:rPr lang="en-US" sz="3200" dirty="0">
                <a:solidFill>
                  <a:srgbClr val="0000FF"/>
                </a:solidFill>
                <a:latin typeface="Times"/>
                <a:cs typeface="Times"/>
              </a:rPr>
              <a:t>“My </a:t>
            </a:r>
            <a:r>
              <a:rPr lang="en-US" sz="3200" dirty="0" err="1">
                <a:solidFill>
                  <a:srgbClr val="0000FF"/>
                </a:solidFill>
                <a:latin typeface="Times"/>
                <a:cs typeface="Times"/>
              </a:rPr>
              <a:t>food,</a:t>
            </a:r>
            <a:r>
              <a:rPr lang="en-US" sz="3200" dirty="0" err="1" smtClean="0">
                <a:solidFill>
                  <a:srgbClr val="0000FF"/>
                </a:solidFill>
                <a:latin typeface="Times"/>
                <a:cs typeface="Times"/>
              </a:rPr>
              <a:t>”said</a:t>
            </a:r>
            <a:r>
              <a:rPr lang="en-US" sz="3200" dirty="0" smtClean="0">
                <a:solidFill>
                  <a:srgbClr val="0000FF"/>
                </a:solidFill>
                <a:latin typeface="Times"/>
                <a:cs typeface="Times"/>
              </a:rPr>
              <a:t> </a:t>
            </a:r>
            <a:r>
              <a:rPr lang="en-US" sz="3200" dirty="0">
                <a:solidFill>
                  <a:srgbClr val="0000FF"/>
                </a:solidFill>
                <a:latin typeface="Times"/>
                <a:cs typeface="Times"/>
              </a:rPr>
              <a:t>Jesus, “is to do the will of him who sent me and to finish his work.</a:t>
            </a:r>
            <a:r>
              <a:rPr lang="en-US" sz="2400" dirty="0">
                <a:solidFill>
                  <a:srgbClr val="0000FF"/>
                </a:solidFill>
                <a:latin typeface="Times"/>
                <a:cs typeface="Times"/>
              </a:rPr>
              <a:t>(Jn.4:34) </a:t>
            </a:r>
            <a:r>
              <a:rPr lang="en-US" sz="3200" dirty="0">
                <a:solidFill>
                  <a:srgbClr val="0000FF"/>
                </a:solidFill>
                <a:latin typeface="Times"/>
                <a:cs typeface="Times"/>
              </a:rPr>
              <a:t>For I have come down from heaven not to do my will but to do the will of him who sent </a:t>
            </a:r>
            <a:r>
              <a:rPr lang="en-US" sz="3200" dirty="0" smtClean="0">
                <a:solidFill>
                  <a:srgbClr val="0000FF"/>
                </a:solidFill>
                <a:latin typeface="Times"/>
                <a:cs typeface="Times"/>
              </a:rPr>
              <a:t>me</a:t>
            </a:r>
            <a:r>
              <a:rPr lang="en-US" sz="2800" dirty="0" smtClean="0">
                <a:solidFill>
                  <a:srgbClr val="0000FF"/>
                </a:solidFill>
                <a:latin typeface="Times"/>
                <a:cs typeface="Times"/>
              </a:rPr>
              <a:t>(</a:t>
            </a:r>
            <a:r>
              <a:rPr lang="en-US" sz="2800" dirty="0">
                <a:solidFill>
                  <a:srgbClr val="0000FF"/>
                </a:solidFill>
                <a:latin typeface="Times"/>
                <a:cs typeface="Times"/>
              </a:rPr>
              <a:t>6:38). </a:t>
            </a:r>
            <a:endParaRPr lang="en-US" sz="3200" dirty="0">
              <a:solidFill>
                <a:srgbClr val="0000FF"/>
              </a:solidFill>
              <a:latin typeface="Times"/>
              <a:cs typeface="Times"/>
            </a:endParaRPr>
          </a:p>
        </p:txBody>
      </p:sp>
      <p:sp>
        <p:nvSpPr>
          <p:cNvPr id="12" name="Rectangle 11"/>
          <p:cNvSpPr/>
          <p:nvPr/>
        </p:nvSpPr>
        <p:spPr>
          <a:xfrm>
            <a:off x="25678" y="3342596"/>
            <a:ext cx="9144000" cy="1569660"/>
          </a:xfrm>
          <a:prstGeom prst="rect">
            <a:avLst/>
          </a:prstGeom>
        </p:spPr>
        <p:txBody>
          <a:bodyPr wrap="square">
            <a:spAutoFit/>
          </a:bodyPr>
          <a:lstStyle/>
          <a:p>
            <a:r>
              <a:rPr lang="en-US" sz="3200" dirty="0">
                <a:latin typeface="Times"/>
                <a:cs typeface="Times"/>
              </a:rPr>
              <a:t>(2) </a:t>
            </a:r>
            <a:r>
              <a:rPr lang="en-US" sz="3200" dirty="0" smtClean="0">
                <a:latin typeface="Times"/>
                <a:cs typeface="Times"/>
              </a:rPr>
              <a:t>Jesus </a:t>
            </a:r>
            <a:r>
              <a:rPr lang="en-US" sz="3200" dirty="0">
                <a:latin typeface="Times"/>
                <a:cs typeface="Times"/>
              </a:rPr>
              <a:t>was obedient to God’s will. </a:t>
            </a:r>
            <a:r>
              <a:rPr lang="en-US" sz="3200" dirty="0">
                <a:solidFill>
                  <a:srgbClr val="0000FF"/>
                </a:solidFill>
                <a:latin typeface="Times"/>
                <a:cs typeface="Times"/>
              </a:rPr>
              <a:t>And being found in appearance as a </a:t>
            </a:r>
            <a:r>
              <a:rPr lang="en-US" sz="3200" dirty="0" err="1">
                <a:solidFill>
                  <a:srgbClr val="0000FF"/>
                </a:solidFill>
                <a:latin typeface="Times"/>
                <a:cs typeface="Times"/>
              </a:rPr>
              <a:t>man</a:t>
            </a:r>
            <a:r>
              <a:rPr lang="en-US" sz="3200" dirty="0" err="1" smtClean="0">
                <a:solidFill>
                  <a:srgbClr val="0000FF"/>
                </a:solidFill>
                <a:latin typeface="Times"/>
                <a:cs typeface="Times"/>
              </a:rPr>
              <a:t>,he</a:t>
            </a:r>
            <a:r>
              <a:rPr lang="en-US" sz="3200" dirty="0" smtClean="0">
                <a:solidFill>
                  <a:srgbClr val="0000FF"/>
                </a:solidFill>
                <a:latin typeface="Times"/>
                <a:cs typeface="Times"/>
              </a:rPr>
              <a:t> </a:t>
            </a:r>
            <a:r>
              <a:rPr lang="en-US" sz="3200" dirty="0">
                <a:solidFill>
                  <a:srgbClr val="0000FF"/>
                </a:solidFill>
                <a:latin typeface="Times"/>
                <a:cs typeface="Times"/>
              </a:rPr>
              <a:t>humbled himself by </a:t>
            </a:r>
            <a:r>
              <a:rPr lang="en-US" sz="3200" dirty="0" err="1" smtClean="0">
                <a:solidFill>
                  <a:srgbClr val="0000FF"/>
                </a:solidFill>
                <a:latin typeface="Times"/>
                <a:cs typeface="Times"/>
              </a:rPr>
              <a:t>becom-ing</a:t>
            </a:r>
            <a:r>
              <a:rPr lang="en-US" sz="3200" dirty="0" smtClean="0">
                <a:solidFill>
                  <a:srgbClr val="0000FF"/>
                </a:solidFill>
                <a:latin typeface="Times"/>
                <a:cs typeface="Times"/>
              </a:rPr>
              <a:t> </a:t>
            </a:r>
            <a:r>
              <a:rPr lang="en-US" sz="3200" dirty="0">
                <a:solidFill>
                  <a:srgbClr val="0000FF"/>
                </a:solidFill>
                <a:latin typeface="Times"/>
                <a:cs typeface="Times"/>
              </a:rPr>
              <a:t>obedient to </a:t>
            </a:r>
            <a:r>
              <a:rPr lang="en-US" sz="3200" dirty="0" smtClean="0">
                <a:solidFill>
                  <a:srgbClr val="0000FF"/>
                </a:solidFill>
                <a:latin typeface="Times"/>
                <a:cs typeface="Times"/>
              </a:rPr>
              <a:t>death-even </a:t>
            </a:r>
            <a:r>
              <a:rPr lang="en-US" sz="3200" dirty="0">
                <a:solidFill>
                  <a:srgbClr val="0000FF"/>
                </a:solidFill>
                <a:latin typeface="Times"/>
                <a:cs typeface="Times"/>
              </a:rPr>
              <a:t>death on a cross</a:t>
            </a:r>
            <a:r>
              <a:rPr lang="en-US" sz="3200" dirty="0" smtClean="0">
                <a:solidFill>
                  <a:srgbClr val="0000FF"/>
                </a:solidFill>
                <a:latin typeface="Times"/>
                <a:cs typeface="Times"/>
              </a:rPr>
              <a:t>!(</a:t>
            </a:r>
            <a:r>
              <a:rPr lang="en-US" sz="3200" dirty="0">
                <a:solidFill>
                  <a:srgbClr val="0000FF"/>
                </a:solidFill>
                <a:latin typeface="Times"/>
                <a:cs typeface="Times"/>
              </a:rPr>
              <a:t>Phil.2:8).</a:t>
            </a:r>
          </a:p>
        </p:txBody>
      </p:sp>
      <p:sp>
        <p:nvSpPr>
          <p:cNvPr id="11" name="Rectangle 10"/>
          <p:cNvSpPr/>
          <p:nvPr/>
        </p:nvSpPr>
        <p:spPr>
          <a:xfrm>
            <a:off x="30814" y="4820156"/>
            <a:ext cx="9144000" cy="2062103"/>
          </a:xfrm>
          <a:prstGeom prst="rect">
            <a:avLst/>
          </a:prstGeom>
        </p:spPr>
        <p:txBody>
          <a:bodyPr wrap="square">
            <a:spAutoFit/>
          </a:bodyPr>
          <a:lstStyle/>
          <a:p>
            <a:r>
              <a:rPr lang="en-US" sz="3200" dirty="0">
                <a:latin typeface="Times"/>
                <a:cs typeface="Times"/>
              </a:rPr>
              <a:t>(3) </a:t>
            </a:r>
            <a:r>
              <a:rPr lang="en-US" sz="3200" dirty="0" smtClean="0">
                <a:latin typeface="Times"/>
                <a:cs typeface="Times"/>
              </a:rPr>
              <a:t>Jesus </a:t>
            </a:r>
            <a:r>
              <a:rPr lang="en-US" sz="3200" dirty="0">
                <a:latin typeface="Times"/>
                <a:cs typeface="Times"/>
              </a:rPr>
              <a:t>submitted to God’s will for him</a:t>
            </a:r>
            <a:r>
              <a:rPr lang="en-US" sz="3200" dirty="0" smtClean="0">
                <a:latin typeface="Times"/>
                <a:cs typeface="Times"/>
              </a:rPr>
              <a:t>. </a:t>
            </a:r>
            <a:r>
              <a:rPr lang="en-US" sz="3200" dirty="0" smtClean="0">
                <a:solidFill>
                  <a:srgbClr val="0000FF"/>
                </a:solidFill>
                <a:latin typeface="Times"/>
                <a:cs typeface="Times"/>
              </a:rPr>
              <a:t>“</a:t>
            </a:r>
            <a:r>
              <a:rPr lang="en-US" sz="3200" dirty="0">
                <a:solidFill>
                  <a:srgbClr val="0000FF"/>
                </a:solidFill>
                <a:latin typeface="Times"/>
                <a:cs typeface="Times"/>
              </a:rPr>
              <a:t>My Father, if it is possible, may this cup be taken from </a:t>
            </a:r>
            <a:r>
              <a:rPr lang="en-US" sz="3200" dirty="0" err="1">
                <a:solidFill>
                  <a:srgbClr val="0000FF"/>
                </a:solidFill>
                <a:latin typeface="Times"/>
                <a:cs typeface="Times"/>
              </a:rPr>
              <a:t>me.Yet</a:t>
            </a:r>
            <a:r>
              <a:rPr lang="en-US" sz="3200" dirty="0">
                <a:solidFill>
                  <a:srgbClr val="0000FF"/>
                </a:solidFill>
                <a:latin typeface="Times"/>
                <a:cs typeface="Times"/>
              </a:rPr>
              <a:t> not as I </a:t>
            </a:r>
            <a:r>
              <a:rPr lang="en-US" sz="3200" dirty="0" err="1">
                <a:solidFill>
                  <a:srgbClr val="0000FF"/>
                </a:solidFill>
                <a:latin typeface="Times"/>
                <a:cs typeface="Times"/>
              </a:rPr>
              <a:t>will,but</a:t>
            </a:r>
            <a:r>
              <a:rPr lang="en-US" sz="3200" dirty="0">
                <a:solidFill>
                  <a:srgbClr val="0000FF"/>
                </a:solidFill>
                <a:latin typeface="Times"/>
                <a:cs typeface="Times"/>
              </a:rPr>
              <a:t> as you will</a:t>
            </a:r>
            <a:r>
              <a:rPr lang="en-US" sz="3200" dirty="0" smtClean="0">
                <a:solidFill>
                  <a:srgbClr val="0000FF"/>
                </a:solidFill>
                <a:latin typeface="Times"/>
                <a:cs typeface="Times"/>
              </a:rPr>
              <a:t>…may </a:t>
            </a:r>
            <a:r>
              <a:rPr lang="en-US" sz="3200" dirty="0">
                <a:solidFill>
                  <a:srgbClr val="0000FF"/>
                </a:solidFill>
                <a:latin typeface="Times"/>
                <a:cs typeface="Times"/>
              </a:rPr>
              <a:t>your will be done.”(Mt.26:</a:t>
            </a:r>
            <a:r>
              <a:rPr lang="en-US" sz="3200" dirty="0" smtClean="0">
                <a:solidFill>
                  <a:srgbClr val="0000FF"/>
                </a:solidFill>
                <a:latin typeface="Times"/>
                <a:cs typeface="Times"/>
              </a:rPr>
              <a:t>39,42)</a:t>
            </a:r>
            <a:endParaRPr lang="en-US" sz="3200" dirty="0">
              <a:solidFill>
                <a:srgbClr val="0000FF"/>
              </a:solidFill>
              <a:latin typeface="Times"/>
              <a:cs typeface="Times"/>
            </a:endParaRPr>
          </a:p>
        </p:txBody>
      </p:sp>
    </p:spTree>
    <p:extLst>
      <p:ext uri="{BB962C8B-B14F-4D97-AF65-F5344CB8AC3E}">
        <p14:creationId xmlns:p14="http://schemas.microsoft.com/office/powerpoint/2010/main" val="3061085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11290"/>
            <a:ext cx="9144000" cy="646331"/>
          </a:xfrm>
          <a:prstGeom prst="rect">
            <a:avLst/>
          </a:prstGeom>
        </p:spPr>
        <p:txBody>
          <a:bodyPr wrap="square">
            <a:spAutoFit/>
          </a:bodyPr>
          <a:lstStyle/>
          <a:p>
            <a:r>
              <a:rPr lang="en-US" sz="3600" b="1" dirty="0">
                <a:solidFill>
                  <a:srgbClr val="FF0000"/>
                </a:solidFill>
                <a:latin typeface="Times"/>
                <a:cs typeface="Times"/>
              </a:rPr>
              <a:t>2.	How do we relate to God’s will? </a:t>
            </a:r>
            <a:r>
              <a:rPr lang="en-US" sz="3600" b="1" dirty="0" smtClean="0">
                <a:solidFill>
                  <a:srgbClr val="FF0000"/>
                </a:solidFill>
                <a:latin typeface="Times"/>
                <a:cs typeface="Times"/>
              </a:rPr>
              <a:t>It is/not…</a:t>
            </a:r>
            <a:endParaRPr lang="en-US" sz="3600" b="1" dirty="0">
              <a:solidFill>
                <a:srgbClr val="0000FF"/>
              </a:solidFill>
              <a:latin typeface="Times"/>
              <a:cs typeface="Times"/>
            </a:endParaRPr>
          </a:p>
        </p:txBody>
      </p:sp>
      <p:sp>
        <p:nvSpPr>
          <p:cNvPr id="9" name="TextBox 8"/>
          <p:cNvSpPr txBox="1"/>
          <p:nvPr/>
        </p:nvSpPr>
        <p:spPr>
          <a:xfrm>
            <a:off x="8454278"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(5)</a:t>
            </a:r>
            <a:endParaRPr lang="en-US" sz="3600" dirty="0">
              <a:solidFill>
                <a:srgbClr val="0000FF"/>
              </a:solidFill>
              <a:latin typeface="Times"/>
              <a:cs typeface="Times"/>
            </a:endParaRPr>
          </a:p>
        </p:txBody>
      </p:sp>
      <p:sp>
        <p:nvSpPr>
          <p:cNvPr id="7" name="Rectangle 6"/>
          <p:cNvSpPr/>
          <p:nvPr/>
        </p:nvSpPr>
        <p:spPr>
          <a:xfrm>
            <a:off x="-17507" y="509705"/>
            <a:ext cx="9144000" cy="2062103"/>
          </a:xfrm>
          <a:prstGeom prst="rect">
            <a:avLst/>
          </a:prstGeom>
        </p:spPr>
        <p:txBody>
          <a:bodyPr wrap="square">
            <a:spAutoFit/>
          </a:bodyPr>
          <a:lstStyle/>
          <a:p>
            <a:r>
              <a:rPr lang="en-US" sz="3200" dirty="0" smtClean="0">
                <a:solidFill>
                  <a:srgbClr val="0000FF"/>
                </a:solidFill>
                <a:latin typeface="Times"/>
                <a:cs typeface="Times"/>
              </a:rPr>
              <a:t>Whoever </a:t>
            </a:r>
            <a:r>
              <a:rPr lang="en-US" sz="3200" dirty="0">
                <a:solidFill>
                  <a:srgbClr val="0000FF"/>
                </a:solidFill>
                <a:latin typeface="Times"/>
                <a:cs typeface="Times"/>
              </a:rPr>
              <a:t>does not </a:t>
            </a:r>
            <a:r>
              <a:rPr lang="en-US" sz="3200" b="1" dirty="0">
                <a:solidFill>
                  <a:srgbClr val="0000FF"/>
                </a:solidFill>
                <a:latin typeface="Times"/>
                <a:cs typeface="Times"/>
              </a:rPr>
              <a:t>take</a:t>
            </a:r>
            <a:r>
              <a:rPr lang="en-US" sz="3200" dirty="0">
                <a:solidFill>
                  <a:srgbClr val="0000FF"/>
                </a:solidFill>
                <a:latin typeface="Times"/>
                <a:cs typeface="Times"/>
              </a:rPr>
              <a:t> </a:t>
            </a:r>
            <a:r>
              <a:rPr lang="en-US" sz="3200" b="1" dirty="0">
                <a:solidFill>
                  <a:srgbClr val="0000FF"/>
                </a:solidFill>
                <a:latin typeface="Times"/>
                <a:cs typeface="Times"/>
              </a:rPr>
              <a:t>up</a:t>
            </a:r>
            <a:r>
              <a:rPr lang="en-US" sz="3200" dirty="0">
                <a:solidFill>
                  <a:srgbClr val="0000FF"/>
                </a:solidFill>
                <a:latin typeface="Times"/>
                <a:cs typeface="Times"/>
              </a:rPr>
              <a:t> </a:t>
            </a:r>
            <a:r>
              <a:rPr lang="en-US" sz="3200" b="1" dirty="0">
                <a:solidFill>
                  <a:srgbClr val="0000FF"/>
                </a:solidFill>
                <a:latin typeface="Times"/>
                <a:cs typeface="Times"/>
              </a:rPr>
              <a:t>their</a:t>
            </a:r>
            <a:r>
              <a:rPr lang="en-US" sz="3200" dirty="0">
                <a:solidFill>
                  <a:srgbClr val="0000FF"/>
                </a:solidFill>
                <a:latin typeface="Times"/>
                <a:cs typeface="Times"/>
              </a:rPr>
              <a:t> </a:t>
            </a:r>
            <a:r>
              <a:rPr lang="en-US" sz="3200" b="1" dirty="0">
                <a:solidFill>
                  <a:srgbClr val="0000FF"/>
                </a:solidFill>
                <a:latin typeface="Times"/>
                <a:cs typeface="Times"/>
              </a:rPr>
              <a:t>cross</a:t>
            </a:r>
            <a:r>
              <a:rPr lang="en-US" sz="3200" dirty="0">
                <a:solidFill>
                  <a:srgbClr val="0000FF"/>
                </a:solidFill>
                <a:latin typeface="Times"/>
                <a:cs typeface="Times"/>
              </a:rPr>
              <a:t> and follow me is not worthy of me. (Mt.10:38) Whoever wants to be my disciple must deny themselves and </a:t>
            </a:r>
            <a:r>
              <a:rPr lang="en-US" sz="3200" b="1" dirty="0">
                <a:solidFill>
                  <a:srgbClr val="0000FF"/>
                </a:solidFill>
                <a:latin typeface="Times"/>
                <a:cs typeface="Times"/>
              </a:rPr>
              <a:t>take</a:t>
            </a:r>
            <a:r>
              <a:rPr lang="en-US" sz="3200" dirty="0">
                <a:solidFill>
                  <a:srgbClr val="0000FF"/>
                </a:solidFill>
                <a:latin typeface="Times"/>
                <a:cs typeface="Times"/>
              </a:rPr>
              <a:t> </a:t>
            </a:r>
            <a:r>
              <a:rPr lang="en-US" sz="3200" b="1" dirty="0">
                <a:solidFill>
                  <a:srgbClr val="0000FF"/>
                </a:solidFill>
                <a:latin typeface="Times"/>
                <a:cs typeface="Times"/>
              </a:rPr>
              <a:t>up</a:t>
            </a:r>
            <a:r>
              <a:rPr lang="en-US" sz="3200" dirty="0">
                <a:solidFill>
                  <a:srgbClr val="0000FF"/>
                </a:solidFill>
                <a:latin typeface="Times"/>
                <a:cs typeface="Times"/>
              </a:rPr>
              <a:t> </a:t>
            </a:r>
            <a:r>
              <a:rPr lang="en-US" sz="3200" b="1" dirty="0">
                <a:solidFill>
                  <a:srgbClr val="0000FF"/>
                </a:solidFill>
                <a:latin typeface="Times"/>
                <a:cs typeface="Times"/>
              </a:rPr>
              <a:t>their</a:t>
            </a:r>
            <a:r>
              <a:rPr lang="en-US" sz="3200" dirty="0">
                <a:solidFill>
                  <a:srgbClr val="0000FF"/>
                </a:solidFill>
                <a:latin typeface="Times"/>
                <a:cs typeface="Times"/>
              </a:rPr>
              <a:t> </a:t>
            </a:r>
            <a:r>
              <a:rPr lang="en-US" sz="3200" b="1" dirty="0">
                <a:solidFill>
                  <a:srgbClr val="0000FF"/>
                </a:solidFill>
                <a:latin typeface="Times"/>
                <a:cs typeface="Times"/>
              </a:rPr>
              <a:t>cross</a:t>
            </a:r>
            <a:r>
              <a:rPr lang="en-US" sz="3200" dirty="0">
                <a:solidFill>
                  <a:srgbClr val="0000FF"/>
                </a:solidFill>
                <a:latin typeface="Times"/>
                <a:cs typeface="Times"/>
              </a:rPr>
              <a:t> and follow me. (Mt.16:24, Mk. 8:34, Lk.9:23) </a:t>
            </a:r>
          </a:p>
        </p:txBody>
      </p:sp>
      <p:sp>
        <p:nvSpPr>
          <p:cNvPr id="10" name="Rectangle 9"/>
          <p:cNvSpPr/>
          <p:nvPr/>
        </p:nvSpPr>
        <p:spPr>
          <a:xfrm>
            <a:off x="26801" y="2409572"/>
            <a:ext cx="9144000" cy="1569660"/>
          </a:xfrm>
          <a:prstGeom prst="rect">
            <a:avLst/>
          </a:prstGeom>
        </p:spPr>
        <p:txBody>
          <a:bodyPr wrap="square">
            <a:spAutoFit/>
          </a:bodyPr>
          <a:lstStyle/>
          <a:p>
            <a:r>
              <a:rPr lang="en-US" sz="3200" dirty="0">
                <a:latin typeface="Times"/>
                <a:cs typeface="Times"/>
              </a:rPr>
              <a:t>a.	We must know His will. </a:t>
            </a:r>
            <a:r>
              <a:rPr lang="en-US" sz="3200" dirty="0">
                <a:solidFill>
                  <a:srgbClr val="0000FF"/>
                </a:solidFill>
                <a:latin typeface="Times"/>
                <a:cs typeface="Times"/>
              </a:rPr>
              <a:t>We continually ask God to fill you with the knowledge of his will through all the wisdom and </a:t>
            </a:r>
            <a:r>
              <a:rPr lang="en-US" sz="3200" dirty="0" smtClean="0">
                <a:solidFill>
                  <a:srgbClr val="0000FF"/>
                </a:solidFill>
                <a:latin typeface="Times"/>
                <a:cs typeface="Times"/>
              </a:rPr>
              <a:t>understanding </a:t>
            </a:r>
            <a:r>
              <a:rPr lang="en-US" sz="3200" dirty="0">
                <a:solidFill>
                  <a:srgbClr val="0000FF"/>
                </a:solidFill>
                <a:latin typeface="Times"/>
                <a:cs typeface="Times"/>
              </a:rPr>
              <a:t>that the Spirit </a:t>
            </a:r>
            <a:r>
              <a:rPr lang="en-US" sz="3200" dirty="0" smtClean="0">
                <a:solidFill>
                  <a:srgbClr val="0000FF"/>
                </a:solidFill>
                <a:latin typeface="Times"/>
                <a:cs typeface="Times"/>
              </a:rPr>
              <a:t>gives</a:t>
            </a:r>
            <a:r>
              <a:rPr lang="en-US" sz="2800" dirty="0" smtClean="0">
                <a:solidFill>
                  <a:srgbClr val="0000FF"/>
                </a:solidFill>
                <a:latin typeface="Times"/>
                <a:cs typeface="Times"/>
              </a:rPr>
              <a:t>(Co.1</a:t>
            </a:r>
            <a:r>
              <a:rPr lang="en-US" sz="2800" dirty="0">
                <a:solidFill>
                  <a:srgbClr val="0000FF"/>
                </a:solidFill>
                <a:latin typeface="Times"/>
                <a:cs typeface="Times"/>
              </a:rPr>
              <a:t>:9).</a:t>
            </a:r>
          </a:p>
        </p:txBody>
      </p:sp>
      <p:sp>
        <p:nvSpPr>
          <p:cNvPr id="12" name="Rectangle 11"/>
          <p:cNvSpPr/>
          <p:nvPr/>
        </p:nvSpPr>
        <p:spPr>
          <a:xfrm>
            <a:off x="25678" y="3876341"/>
            <a:ext cx="9144000" cy="2554545"/>
          </a:xfrm>
          <a:prstGeom prst="rect">
            <a:avLst/>
          </a:prstGeom>
        </p:spPr>
        <p:txBody>
          <a:bodyPr wrap="square">
            <a:spAutoFit/>
          </a:bodyPr>
          <a:lstStyle/>
          <a:p>
            <a:r>
              <a:rPr lang="en-US" sz="3200" dirty="0" smtClean="0">
                <a:latin typeface="Times"/>
                <a:cs typeface="Times"/>
              </a:rPr>
              <a:t>b.	We </a:t>
            </a:r>
            <a:r>
              <a:rPr lang="en-US" sz="3200" dirty="0">
                <a:latin typeface="Times"/>
                <a:cs typeface="Times"/>
              </a:rPr>
              <a:t>must understand His will. </a:t>
            </a:r>
            <a:r>
              <a:rPr lang="en-US" sz="3200" dirty="0">
                <a:solidFill>
                  <a:srgbClr val="0000FF"/>
                </a:solidFill>
                <a:latin typeface="Times"/>
                <a:cs typeface="Times"/>
              </a:rPr>
              <a:t>Be very careful, then, how you live—not as unwise but as wise, making the most of every </a:t>
            </a:r>
            <a:r>
              <a:rPr lang="en-US" sz="3200" dirty="0" smtClean="0">
                <a:solidFill>
                  <a:srgbClr val="0000FF"/>
                </a:solidFill>
                <a:latin typeface="Times"/>
                <a:cs typeface="Times"/>
              </a:rPr>
              <a:t>opportunity, because </a:t>
            </a:r>
            <a:r>
              <a:rPr lang="en-US" sz="3200" dirty="0">
                <a:solidFill>
                  <a:srgbClr val="0000FF"/>
                </a:solidFill>
                <a:latin typeface="Times"/>
                <a:cs typeface="Times"/>
              </a:rPr>
              <a:t>the days are evil.</a:t>
            </a:r>
            <a:r>
              <a:rPr lang="en-US" sz="3200" b="1" dirty="0">
                <a:solidFill>
                  <a:srgbClr val="0000FF"/>
                </a:solidFill>
                <a:latin typeface="Times"/>
                <a:cs typeface="Times"/>
              </a:rPr>
              <a:t> </a:t>
            </a:r>
            <a:endParaRPr lang="en-US" sz="3200" b="1" dirty="0" smtClean="0">
              <a:solidFill>
                <a:srgbClr val="0000FF"/>
              </a:solidFill>
              <a:latin typeface="Times"/>
              <a:cs typeface="Times"/>
            </a:endParaRPr>
          </a:p>
          <a:p>
            <a:r>
              <a:rPr lang="en-US" sz="3200" dirty="0" smtClean="0">
                <a:solidFill>
                  <a:srgbClr val="0000FF"/>
                </a:solidFill>
                <a:latin typeface="Times"/>
                <a:cs typeface="Times"/>
              </a:rPr>
              <a:t>Therefore </a:t>
            </a:r>
            <a:r>
              <a:rPr lang="en-US" sz="3200" dirty="0">
                <a:solidFill>
                  <a:srgbClr val="0000FF"/>
                </a:solidFill>
                <a:latin typeface="Times"/>
                <a:cs typeface="Times"/>
              </a:rPr>
              <a:t>do not be foolish, but understand what the Lord’s will is. (Eph.5:15-17).</a:t>
            </a:r>
          </a:p>
        </p:txBody>
      </p:sp>
    </p:spTree>
    <p:extLst>
      <p:ext uri="{BB962C8B-B14F-4D97-AF65-F5344CB8AC3E}">
        <p14:creationId xmlns:p14="http://schemas.microsoft.com/office/powerpoint/2010/main" val="1030339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35870"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(6)</a:t>
            </a:r>
            <a:endParaRPr lang="en-US" sz="3600" dirty="0">
              <a:solidFill>
                <a:srgbClr val="0000FF"/>
              </a:solidFill>
              <a:latin typeface="Times"/>
              <a:cs typeface="Times"/>
            </a:endParaRPr>
          </a:p>
        </p:txBody>
      </p:sp>
      <p:sp>
        <p:nvSpPr>
          <p:cNvPr id="7" name="Rectangle 6"/>
          <p:cNvSpPr/>
          <p:nvPr/>
        </p:nvSpPr>
        <p:spPr>
          <a:xfrm>
            <a:off x="-17507" y="-42445"/>
            <a:ext cx="9144000" cy="2062103"/>
          </a:xfrm>
          <a:prstGeom prst="rect">
            <a:avLst/>
          </a:prstGeom>
        </p:spPr>
        <p:txBody>
          <a:bodyPr wrap="square">
            <a:spAutoFit/>
          </a:bodyPr>
          <a:lstStyle/>
          <a:p>
            <a:r>
              <a:rPr lang="en-US" sz="3200" dirty="0" smtClean="0">
                <a:latin typeface="Times"/>
                <a:cs typeface="Times"/>
              </a:rPr>
              <a:t>c. We </a:t>
            </a:r>
            <a:r>
              <a:rPr lang="en-US" sz="3200" dirty="0">
                <a:latin typeface="Times"/>
                <a:cs typeface="Times"/>
              </a:rPr>
              <a:t>must choose to do his will. </a:t>
            </a:r>
            <a:r>
              <a:rPr lang="en-US" sz="3200" dirty="0">
                <a:solidFill>
                  <a:srgbClr val="0000FF"/>
                </a:solidFill>
                <a:latin typeface="Times"/>
                <a:cs typeface="Times"/>
              </a:rPr>
              <a:t>Anyone who chooses to do the will of God will find out whether my </a:t>
            </a:r>
            <a:r>
              <a:rPr lang="en-US" sz="3200" dirty="0" smtClean="0">
                <a:solidFill>
                  <a:srgbClr val="0000FF"/>
                </a:solidFill>
                <a:latin typeface="Times"/>
                <a:cs typeface="Times"/>
              </a:rPr>
              <a:t>teach-</a:t>
            </a:r>
            <a:r>
              <a:rPr lang="en-US" sz="3200" dirty="0" err="1" smtClean="0">
                <a:solidFill>
                  <a:srgbClr val="0000FF"/>
                </a:solidFill>
                <a:latin typeface="Times"/>
                <a:cs typeface="Times"/>
              </a:rPr>
              <a:t>ing</a:t>
            </a:r>
            <a:r>
              <a:rPr lang="en-US" sz="3200" dirty="0" smtClean="0">
                <a:solidFill>
                  <a:srgbClr val="0000FF"/>
                </a:solidFill>
                <a:latin typeface="Times"/>
                <a:cs typeface="Times"/>
              </a:rPr>
              <a:t> </a:t>
            </a:r>
            <a:r>
              <a:rPr lang="en-US" sz="3200" dirty="0">
                <a:solidFill>
                  <a:srgbClr val="0000FF"/>
                </a:solidFill>
                <a:latin typeface="Times"/>
                <a:cs typeface="Times"/>
              </a:rPr>
              <a:t>comes from God or </a:t>
            </a:r>
            <a:r>
              <a:rPr lang="en-US" sz="3200" dirty="0" smtClean="0">
                <a:solidFill>
                  <a:srgbClr val="0000FF"/>
                </a:solidFill>
                <a:latin typeface="Times"/>
                <a:cs typeface="Times"/>
              </a:rPr>
              <a:t>whether </a:t>
            </a:r>
            <a:r>
              <a:rPr lang="en-US" sz="3200" dirty="0">
                <a:solidFill>
                  <a:srgbClr val="0000FF"/>
                </a:solidFill>
                <a:latin typeface="Times"/>
                <a:cs typeface="Times"/>
              </a:rPr>
              <a:t>I speak on my own.  (Jn.7:17).</a:t>
            </a:r>
          </a:p>
        </p:txBody>
      </p:sp>
      <p:sp>
        <p:nvSpPr>
          <p:cNvPr id="10" name="Rectangle 9"/>
          <p:cNvSpPr/>
          <p:nvPr/>
        </p:nvSpPr>
        <p:spPr>
          <a:xfrm>
            <a:off x="26801" y="1802207"/>
            <a:ext cx="9144000" cy="2062103"/>
          </a:xfrm>
          <a:prstGeom prst="rect">
            <a:avLst/>
          </a:prstGeom>
        </p:spPr>
        <p:txBody>
          <a:bodyPr wrap="square">
            <a:spAutoFit/>
          </a:bodyPr>
          <a:lstStyle/>
          <a:p>
            <a:r>
              <a:rPr lang="en-US" sz="3200" dirty="0">
                <a:latin typeface="Times"/>
                <a:cs typeface="Times"/>
              </a:rPr>
              <a:t>d.	We must do His will. </a:t>
            </a:r>
            <a:r>
              <a:rPr lang="en-US" sz="3200" dirty="0">
                <a:solidFill>
                  <a:srgbClr val="0000FF"/>
                </a:solidFill>
                <a:latin typeface="Times"/>
                <a:cs typeface="Times"/>
              </a:rPr>
              <a:t>I desire to do your will, my God; your law is within my heart.” (Ps.40:8) Teach me to do your will, for you are my God; may your good Spirit lead me on level ground. (143:10) </a:t>
            </a:r>
          </a:p>
        </p:txBody>
      </p:sp>
      <p:sp>
        <p:nvSpPr>
          <p:cNvPr id="12" name="Rectangle 11"/>
          <p:cNvSpPr/>
          <p:nvPr/>
        </p:nvSpPr>
        <p:spPr>
          <a:xfrm>
            <a:off x="25678" y="3729101"/>
            <a:ext cx="9144000" cy="3046988"/>
          </a:xfrm>
          <a:prstGeom prst="rect">
            <a:avLst/>
          </a:prstGeom>
        </p:spPr>
        <p:txBody>
          <a:bodyPr wrap="square">
            <a:spAutoFit/>
          </a:bodyPr>
          <a:lstStyle/>
          <a:p>
            <a:r>
              <a:rPr lang="en-US" sz="3200" dirty="0">
                <a:latin typeface="Times"/>
                <a:cs typeface="Times"/>
              </a:rPr>
              <a:t>e.	We must approve his will by obedience. </a:t>
            </a:r>
            <a:r>
              <a:rPr lang="en-US" sz="3200" dirty="0" smtClean="0">
                <a:solidFill>
                  <a:srgbClr val="0000FF"/>
                </a:solidFill>
                <a:latin typeface="Times"/>
                <a:cs typeface="Times"/>
              </a:rPr>
              <a:t>Offer </a:t>
            </a:r>
            <a:r>
              <a:rPr lang="en-US" sz="3200" dirty="0">
                <a:solidFill>
                  <a:srgbClr val="0000FF"/>
                </a:solidFill>
                <a:latin typeface="Times"/>
                <a:cs typeface="Times"/>
              </a:rPr>
              <a:t>your </a:t>
            </a:r>
          </a:p>
          <a:p>
            <a:r>
              <a:rPr lang="en-US" sz="3200" dirty="0">
                <a:solidFill>
                  <a:srgbClr val="0000FF"/>
                </a:solidFill>
                <a:latin typeface="Times"/>
                <a:cs typeface="Times"/>
              </a:rPr>
              <a:t>bodies as a living sacrifice, holy and pleasing to God</a:t>
            </a:r>
            <a:r>
              <a:rPr lang="en-US" sz="3200" dirty="0">
                <a:solidFill>
                  <a:srgbClr val="0000FF"/>
                </a:solidFill>
                <a:latin typeface="Times"/>
                <a:cs typeface="Times"/>
              </a:rPr>
              <a:t> </a:t>
            </a:r>
            <a:r>
              <a:rPr lang="en-US" sz="3200" dirty="0" smtClean="0">
                <a:solidFill>
                  <a:srgbClr val="0000FF"/>
                </a:solidFill>
                <a:latin typeface="Times"/>
                <a:cs typeface="Times"/>
              </a:rPr>
              <a:t>Do </a:t>
            </a:r>
            <a:r>
              <a:rPr lang="en-US" sz="3200" dirty="0">
                <a:solidFill>
                  <a:srgbClr val="0000FF"/>
                </a:solidFill>
                <a:latin typeface="Times"/>
                <a:cs typeface="Times"/>
              </a:rPr>
              <a:t>not conform to the pattern of this </a:t>
            </a:r>
            <a:r>
              <a:rPr lang="en-US" sz="3200" dirty="0" smtClean="0">
                <a:solidFill>
                  <a:srgbClr val="0000FF"/>
                </a:solidFill>
                <a:latin typeface="Times"/>
                <a:cs typeface="Times"/>
              </a:rPr>
              <a:t>world</a:t>
            </a:r>
            <a:r>
              <a:rPr lang="en-US" sz="3200" dirty="0">
                <a:solidFill>
                  <a:srgbClr val="0000FF"/>
                </a:solidFill>
                <a:latin typeface="Times"/>
                <a:cs typeface="Times"/>
              </a:rPr>
              <a:t>, but be </a:t>
            </a:r>
            <a:r>
              <a:rPr lang="en-US" sz="3200" dirty="0" smtClean="0">
                <a:solidFill>
                  <a:srgbClr val="0000FF"/>
                </a:solidFill>
                <a:latin typeface="Times"/>
                <a:cs typeface="Times"/>
              </a:rPr>
              <a:t>transformed </a:t>
            </a:r>
            <a:r>
              <a:rPr lang="en-US" sz="3200" dirty="0">
                <a:solidFill>
                  <a:srgbClr val="0000FF"/>
                </a:solidFill>
                <a:latin typeface="Times"/>
                <a:cs typeface="Times"/>
              </a:rPr>
              <a:t>by the renewing of your mind. Then you will be able to test and approve what God’s will is—his good, </a:t>
            </a:r>
            <a:r>
              <a:rPr lang="en-US" sz="3200" dirty="0" smtClean="0">
                <a:solidFill>
                  <a:srgbClr val="0000FF"/>
                </a:solidFill>
                <a:latin typeface="Times"/>
                <a:cs typeface="Times"/>
              </a:rPr>
              <a:t>pleasing </a:t>
            </a:r>
            <a:r>
              <a:rPr lang="en-US" sz="3200" dirty="0">
                <a:solidFill>
                  <a:srgbClr val="0000FF"/>
                </a:solidFill>
                <a:latin typeface="Times"/>
                <a:cs typeface="Times"/>
              </a:rPr>
              <a:t>and perfect will. (Ro.12:1-2).</a:t>
            </a:r>
          </a:p>
        </p:txBody>
      </p:sp>
    </p:spTree>
    <p:extLst>
      <p:ext uri="{BB962C8B-B14F-4D97-AF65-F5344CB8AC3E}">
        <p14:creationId xmlns:p14="http://schemas.microsoft.com/office/powerpoint/2010/main" val="3960455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11290"/>
            <a:ext cx="9144000" cy="646331"/>
          </a:xfrm>
          <a:prstGeom prst="rect">
            <a:avLst/>
          </a:prstGeom>
        </p:spPr>
        <p:txBody>
          <a:bodyPr wrap="square">
            <a:spAutoFit/>
          </a:bodyPr>
          <a:lstStyle/>
          <a:p>
            <a:r>
              <a:rPr lang="en-US" sz="3600" b="1" dirty="0">
                <a:solidFill>
                  <a:srgbClr val="FF0000"/>
                </a:solidFill>
                <a:latin typeface="Times"/>
                <a:cs typeface="Times"/>
              </a:rPr>
              <a:t>3.	What does God’s will include? </a:t>
            </a:r>
            <a:endParaRPr lang="en-US" sz="3600" b="1" dirty="0">
              <a:solidFill>
                <a:srgbClr val="FF0000"/>
              </a:solidFill>
              <a:latin typeface="Times"/>
              <a:cs typeface="Times"/>
            </a:endParaRPr>
          </a:p>
        </p:txBody>
      </p:sp>
      <p:sp>
        <p:nvSpPr>
          <p:cNvPr id="9" name="TextBox 8"/>
          <p:cNvSpPr txBox="1"/>
          <p:nvPr/>
        </p:nvSpPr>
        <p:spPr>
          <a:xfrm>
            <a:off x="8435870"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(7)</a:t>
            </a:r>
            <a:endParaRPr lang="en-US" sz="3600" dirty="0">
              <a:solidFill>
                <a:srgbClr val="0000FF"/>
              </a:solidFill>
              <a:latin typeface="Times"/>
              <a:cs typeface="Times"/>
            </a:endParaRPr>
          </a:p>
        </p:txBody>
      </p:sp>
      <p:sp>
        <p:nvSpPr>
          <p:cNvPr id="10" name="Rectangle 9"/>
          <p:cNvSpPr/>
          <p:nvPr/>
        </p:nvSpPr>
        <p:spPr>
          <a:xfrm>
            <a:off x="26801" y="2869697"/>
            <a:ext cx="9144000" cy="2062103"/>
          </a:xfrm>
          <a:prstGeom prst="rect">
            <a:avLst/>
          </a:prstGeom>
        </p:spPr>
        <p:txBody>
          <a:bodyPr wrap="square">
            <a:spAutoFit/>
          </a:bodyPr>
          <a:lstStyle/>
          <a:p>
            <a:r>
              <a:rPr lang="en-US" sz="3200" dirty="0">
                <a:latin typeface="Times"/>
                <a:cs typeface="Times"/>
              </a:rPr>
              <a:t>a.	His will may include </a:t>
            </a:r>
            <a:r>
              <a:rPr lang="en-US" sz="3200" dirty="0" smtClean="0">
                <a:latin typeface="Times"/>
                <a:cs typeface="Times"/>
              </a:rPr>
              <a:t>suffering </a:t>
            </a:r>
            <a:r>
              <a:rPr lang="en-US" sz="3200" dirty="0">
                <a:latin typeface="Times"/>
                <a:cs typeface="Times"/>
              </a:rPr>
              <a:t>(Job 1:6-22</a:t>
            </a:r>
            <a:r>
              <a:rPr lang="en-US" sz="3200" dirty="0" smtClean="0">
                <a:latin typeface="Times"/>
                <a:cs typeface="Times"/>
              </a:rPr>
              <a:t>). </a:t>
            </a:r>
            <a:r>
              <a:rPr lang="en-US" sz="3200" dirty="0">
                <a:solidFill>
                  <a:srgbClr val="0000FF"/>
                </a:solidFill>
                <a:latin typeface="Times"/>
                <a:cs typeface="Times"/>
              </a:rPr>
              <a:t>So then, those who suffer according to God’s will should </a:t>
            </a:r>
            <a:r>
              <a:rPr lang="en-US" sz="3200" dirty="0" smtClean="0">
                <a:solidFill>
                  <a:srgbClr val="0000FF"/>
                </a:solidFill>
                <a:latin typeface="Times"/>
                <a:cs typeface="Times"/>
              </a:rPr>
              <a:t>commit </a:t>
            </a:r>
            <a:r>
              <a:rPr lang="en-US" sz="3200" dirty="0">
                <a:solidFill>
                  <a:srgbClr val="0000FF"/>
                </a:solidFill>
                <a:latin typeface="Times"/>
                <a:cs typeface="Times"/>
              </a:rPr>
              <a:t>themselves to their faithful Creator and continue to do good. (1 Pet. 4:19). </a:t>
            </a:r>
            <a:endParaRPr lang="en-US" sz="2800" dirty="0">
              <a:solidFill>
                <a:srgbClr val="0000FF"/>
              </a:solidFill>
              <a:latin typeface="Times"/>
              <a:cs typeface="Times"/>
            </a:endParaRPr>
          </a:p>
        </p:txBody>
      </p:sp>
      <p:sp>
        <p:nvSpPr>
          <p:cNvPr id="12" name="Rectangle 11"/>
          <p:cNvSpPr/>
          <p:nvPr/>
        </p:nvSpPr>
        <p:spPr>
          <a:xfrm>
            <a:off x="25678" y="4870211"/>
            <a:ext cx="9144000" cy="2062103"/>
          </a:xfrm>
          <a:prstGeom prst="rect">
            <a:avLst/>
          </a:prstGeom>
        </p:spPr>
        <p:txBody>
          <a:bodyPr wrap="square">
            <a:spAutoFit/>
          </a:bodyPr>
          <a:lstStyle/>
          <a:p>
            <a:r>
              <a:rPr lang="en-US" sz="3200" dirty="0">
                <a:latin typeface="Times"/>
                <a:cs typeface="Times"/>
              </a:rPr>
              <a:t>b.	God works for his people’s good. </a:t>
            </a:r>
            <a:r>
              <a:rPr lang="en-US" sz="3200" dirty="0">
                <a:solidFill>
                  <a:srgbClr val="0000FF"/>
                </a:solidFill>
                <a:latin typeface="Times"/>
                <a:cs typeface="Times"/>
              </a:rPr>
              <a:t>You intended to harm me, but God intended it for good to accomplish what is now being </a:t>
            </a:r>
            <a:r>
              <a:rPr lang="en-US" sz="3200" dirty="0" err="1">
                <a:solidFill>
                  <a:srgbClr val="0000FF"/>
                </a:solidFill>
                <a:latin typeface="Times"/>
                <a:cs typeface="Times"/>
              </a:rPr>
              <a:t>done</a:t>
            </a:r>
            <a:r>
              <a:rPr lang="en-US" sz="3200" dirty="0" err="1" smtClean="0">
                <a:solidFill>
                  <a:srgbClr val="0000FF"/>
                </a:solidFill>
                <a:latin typeface="Times"/>
                <a:cs typeface="Times"/>
              </a:rPr>
              <a:t>,the</a:t>
            </a:r>
            <a:r>
              <a:rPr lang="en-US" sz="3200" dirty="0" smtClean="0">
                <a:solidFill>
                  <a:srgbClr val="0000FF"/>
                </a:solidFill>
                <a:latin typeface="Times"/>
                <a:cs typeface="Times"/>
              </a:rPr>
              <a:t> </a:t>
            </a:r>
            <a:r>
              <a:rPr lang="en-US" sz="3200" dirty="0">
                <a:solidFill>
                  <a:srgbClr val="0000FF"/>
                </a:solidFill>
                <a:latin typeface="Times"/>
                <a:cs typeface="Times"/>
              </a:rPr>
              <a:t>saving of many </a:t>
            </a:r>
            <a:r>
              <a:rPr lang="en-US" sz="3200" dirty="0" smtClean="0">
                <a:solidFill>
                  <a:srgbClr val="0000FF"/>
                </a:solidFill>
                <a:latin typeface="Times"/>
                <a:cs typeface="Times"/>
              </a:rPr>
              <a:t>lives (Gen.50</a:t>
            </a:r>
            <a:r>
              <a:rPr lang="en-US" sz="3200" dirty="0">
                <a:solidFill>
                  <a:srgbClr val="0000FF"/>
                </a:solidFill>
                <a:latin typeface="Times"/>
                <a:cs typeface="Times"/>
              </a:rPr>
              <a:t>:20)</a:t>
            </a:r>
            <a:endParaRPr lang="en-US" sz="3200" dirty="0">
              <a:solidFill>
                <a:srgbClr val="0000FF"/>
              </a:solidFill>
              <a:latin typeface="Times"/>
              <a:cs typeface="Times"/>
            </a:endParaRPr>
          </a:p>
        </p:txBody>
      </p:sp>
      <p:pic>
        <p:nvPicPr>
          <p:cNvPr id="11" name="Picture 10" descr="Screen Shot 2015-11-03 at 6.21.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150"/>
            <a:ext cx="9203178" cy="2466211"/>
          </a:xfrm>
          <a:prstGeom prst="rect">
            <a:avLst/>
          </a:prstGeom>
        </p:spPr>
      </p:pic>
    </p:spTree>
    <p:extLst>
      <p:ext uri="{BB962C8B-B14F-4D97-AF65-F5344CB8AC3E}">
        <p14:creationId xmlns:p14="http://schemas.microsoft.com/office/powerpoint/2010/main" val="2396375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53229" y="6166984"/>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a:t>
            </a:r>
            <a:r>
              <a:rPr lang="en-US" altLang="zh-CN" sz="3600" dirty="0">
                <a:solidFill>
                  <a:srgbClr val="0000FF"/>
                </a:solidFill>
                <a:latin typeface="Times"/>
                <a:cs typeface="Times"/>
              </a:rPr>
              <a:t>9</a:t>
            </a:r>
            <a:r>
              <a:rPr lang="en-US" altLang="zh-CN" sz="3600" dirty="0" smtClean="0">
                <a:solidFill>
                  <a:srgbClr val="0000FF"/>
                </a:solidFill>
                <a:latin typeface="Times"/>
                <a:cs typeface="Times"/>
              </a:rPr>
              <a:t>)</a:t>
            </a:r>
            <a:endParaRPr lang="en-US" sz="3600" dirty="0">
              <a:solidFill>
                <a:srgbClr val="0000FF"/>
              </a:solidFill>
              <a:latin typeface="Times"/>
              <a:cs typeface="Times"/>
            </a:endParaRPr>
          </a:p>
        </p:txBody>
      </p:sp>
      <p:pic>
        <p:nvPicPr>
          <p:cNvPr id="3" name="Picture 2" descr="12189126_10153617084346291_7090540176000677255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1975"/>
            <a:ext cx="9144000" cy="6296025"/>
          </a:xfrm>
          <a:prstGeom prst="rect">
            <a:avLst/>
          </a:prstGeom>
        </p:spPr>
      </p:pic>
      <p:pic>
        <p:nvPicPr>
          <p:cNvPr id="5" name="Picture 4" descr="12049304_10153617084261291_3309344713747427949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477" y="4495"/>
            <a:ext cx="3583524" cy="5022165"/>
          </a:xfrm>
          <a:prstGeom prst="rect">
            <a:avLst/>
          </a:prstGeom>
        </p:spPr>
      </p:pic>
    </p:spTree>
    <p:extLst>
      <p:ext uri="{BB962C8B-B14F-4D97-AF65-F5344CB8AC3E}">
        <p14:creationId xmlns:p14="http://schemas.microsoft.com/office/powerpoint/2010/main" val="17651193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16942</TotalTime>
  <Words>699</Words>
  <Application>Microsoft Macintosh PowerPoint</Application>
  <PresentationFormat>On-screen Show (4:3)</PresentationFormat>
  <Paragraphs>54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131</cp:revision>
  <cp:lastPrinted>2015-11-07T19:42:48Z</cp:lastPrinted>
  <dcterms:created xsi:type="dcterms:W3CDTF">2015-09-06T13:13:13Z</dcterms:created>
  <dcterms:modified xsi:type="dcterms:W3CDTF">2015-11-08T14:31:48Z</dcterms:modified>
</cp:coreProperties>
</file>