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8" r:id="rId2"/>
    <p:sldId id="259" r:id="rId3"/>
    <p:sldId id="263" r:id="rId4"/>
    <p:sldId id="284" r:id="rId5"/>
    <p:sldId id="273" r:id="rId6"/>
    <p:sldId id="285" r:id="rId7"/>
    <p:sldId id="286" r:id="rId8"/>
    <p:sldId id="288" r:id="rId9"/>
    <p:sldId id="289" r:id="rId10"/>
    <p:sldId id="290" r:id="rId11"/>
    <p:sldId id="292" r:id="rId12"/>
    <p:sldId id="293" r:id="rId13"/>
    <p:sldId id="25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F71F51-BE6E-164B-9EFF-8786BAC380AF}" type="datetimeFigureOut">
              <a:rPr lang="en-US" smtClean="0"/>
              <a:pPr/>
              <a:t>12/13/2015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025001-2DF1-D042-99EC-73EA0B711BAF}" type="slidenum">
              <a:rPr lang="en-US" smtClean="0"/>
              <a:pPr/>
              <a:t>‹#›</a:t>
            </a:fld>
            <a:endParaRPr lang="en-US"/>
          </a:p>
        </p:txBody>
      </p:sp>
    </p:spTree>
    <p:extLst>
      <p:ext uri="{BB962C8B-B14F-4D97-AF65-F5344CB8AC3E}">
        <p14:creationId xmlns:p14="http://schemas.microsoft.com/office/powerpoint/2010/main" xmlns="" val="33109995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0CE74D-D05A-6A40-A959-336E5D33C7E2}" type="slidenum">
              <a:rPr lang="en-US" smtClean="0"/>
              <a:pPr/>
              <a:t>4</a:t>
            </a:fld>
            <a:endParaRPr lang="en-US"/>
          </a:p>
        </p:txBody>
      </p:sp>
    </p:spTree>
    <p:extLst>
      <p:ext uri="{BB962C8B-B14F-4D97-AF65-F5344CB8AC3E}">
        <p14:creationId xmlns:p14="http://schemas.microsoft.com/office/powerpoint/2010/main" xmlns="" val="414925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121838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391952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251456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110446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59423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3753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3037870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320602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279687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1389627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292E0-37D3-A14C-827D-0786ED41B778}" type="datetimeFigureOut">
              <a:rPr lang="en-US" smtClean="0"/>
              <a:pPr/>
              <a:t>12/13/2015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908505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292E0-37D3-A14C-827D-0786ED41B778}" type="datetimeFigureOut">
              <a:rPr lang="en-US" smtClean="0"/>
              <a:pPr/>
              <a:t>12/13/2015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A84F7-A98C-444A-BC11-5F3668E892FC}" type="slidenum">
              <a:rPr lang="en-US" smtClean="0"/>
              <a:pPr/>
              <a:t>‹#›</a:t>
            </a:fld>
            <a:endParaRPr lang="en-US"/>
          </a:p>
        </p:txBody>
      </p:sp>
    </p:spTree>
    <p:extLst>
      <p:ext uri="{BB962C8B-B14F-4D97-AF65-F5344CB8AC3E}">
        <p14:creationId xmlns:p14="http://schemas.microsoft.com/office/powerpoint/2010/main" xmlns="" val="3413772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foreverymom.com/this-pastors-message-for-the-man-who-killed-his-pregnant-wife-should-bring-us-all-to-our-kne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Twivg7GkY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3487" y="1841513"/>
            <a:ext cx="1287283" cy="2608485"/>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b="1"/>
          </a:p>
        </p:txBody>
      </p:sp>
      <p:sp>
        <p:nvSpPr>
          <p:cNvPr id="8" name="Rectangle 7"/>
          <p:cNvSpPr/>
          <p:nvPr/>
        </p:nvSpPr>
        <p:spPr>
          <a:xfrm>
            <a:off x="-1" y="135852"/>
            <a:ext cx="9144001" cy="6863416"/>
          </a:xfrm>
          <a:prstGeom prst="rect">
            <a:avLst/>
          </a:prstGeom>
        </p:spPr>
        <p:txBody>
          <a:bodyPr wrap="square">
            <a:spAutoFit/>
          </a:bodyPr>
          <a:lstStyle/>
          <a:p>
            <a:r>
              <a:rPr lang="en-US" sz="2200" b="1" dirty="0" smtClean="0">
                <a:solidFill>
                  <a:srgbClr val="FF0000"/>
                </a:solidFill>
                <a:latin typeface="Times"/>
                <a:cs typeface="Times"/>
              </a:rPr>
              <a:t>Text:</a:t>
            </a:r>
            <a:r>
              <a:rPr lang="en-US" sz="2200" dirty="0">
                <a:solidFill>
                  <a:srgbClr val="FF0000"/>
                </a:solidFill>
                <a:latin typeface="Times"/>
                <a:cs typeface="Times"/>
              </a:rPr>
              <a:t> </a:t>
            </a:r>
            <a:r>
              <a:rPr lang="en-US" sz="2200" dirty="0">
                <a:solidFill>
                  <a:srgbClr val="0000FF"/>
                </a:solidFill>
                <a:latin typeface="Times"/>
                <a:cs typeface="Times"/>
              </a:rPr>
              <a:t>“Therefore, the kingdom of heaven is like a king who wanted to settle accounts with his servants. As he began the settlement, a man who owed him </a:t>
            </a:r>
            <a:r>
              <a:rPr lang="en-US" sz="2200" b="1" dirty="0" smtClean="0">
                <a:solidFill>
                  <a:srgbClr val="0000FF"/>
                </a:solidFill>
                <a:latin typeface="Times"/>
                <a:cs typeface="Times"/>
              </a:rPr>
              <a:t>ten thousand bags of gold [20 years wages] </a:t>
            </a:r>
            <a:r>
              <a:rPr lang="en-US" sz="2200" dirty="0" smtClean="0">
                <a:solidFill>
                  <a:srgbClr val="0000FF"/>
                </a:solidFill>
                <a:latin typeface="Times"/>
                <a:cs typeface="Times"/>
              </a:rPr>
              <a:t>was </a:t>
            </a:r>
            <a:r>
              <a:rPr lang="en-US" sz="2200" dirty="0">
                <a:solidFill>
                  <a:srgbClr val="0000FF"/>
                </a:solidFill>
                <a:latin typeface="Times"/>
                <a:cs typeface="Times"/>
              </a:rPr>
              <a:t>brought to him.</a:t>
            </a:r>
            <a:r>
              <a:rPr lang="en-US" sz="2200" b="1" dirty="0">
                <a:solidFill>
                  <a:srgbClr val="0000FF"/>
                </a:solidFill>
                <a:latin typeface="Times"/>
                <a:cs typeface="Times"/>
              </a:rPr>
              <a:t> </a:t>
            </a:r>
            <a:r>
              <a:rPr lang="en-US" sz="2200" dirty="0">
                <a:solidFill>
                  <a:srgbClr val="0000FF"/>
                </a:solidFill>
                <a:latin typeface="Times"/>
                <a:cs typeface="Times"/>
              </a:rPr>
              <a:t>Since he was not able to pay, the master ordered that he and his wife and his children and all that he had be sold to repay the debt. “At this the servant fell on his knees before him. ‘Be patient with me,’ he begged, ‘and I will pay back everything.’ The servant’s master took pity on him, canceled the debt and let him go. “But when that </a:t>
            </a:r>
            <a:r>
              <a:rPr lang="en-US" sz="2200" dirty="0" smtClean="0">
                <a:solidFill>
                  <a:srgbClr val="0000FF"/>
                </a:solidFill>
                <a:latin typeface="Times"/>
                <a:cs typeface="Times"/>
              </a:rPr>
              <a:t>servant </a:t>
            </a:r>
            <a:r>
              <a:rPr lang="en-US" sz="2200" dirty="0">
                <a:solidFill>
                  <a:srgbClr val="0000FF"/>
                </a:solidFill>
                <a:latin typeface="Times"/>
                <a:cs typeface="Times"/>
              </a:rPr>
              <a:t>went out, he found one of his fellow servants who owed him </a:t>
            </a:r>
            <a:r>
              <a:rPr lang="en-US" sz="2200" b="1" dirty="0">
                <a:solidFill>
                  <a:srgbClr val="0000FF"/>
                </a:solidFill>
                <a:latin typeface="Times"/>
                <a:cs typeface="Times"/>
              </a:rPr>
              <a:t>a hundred silver </a:t>
            </a:r>
            <a:r>
              <a:rPr lang="en-US" sz="2200" b="1" dirty="0" smtClean="0">
                <a:solidFill>
                  <a:srgbClr val="0000FF"/>
                </a:solidFill>
                <a:latin typeface="Times"/>
                <a:cs typeface="Times"/>
              </a:rPr>
              <a:t>coins [1 day’s wage]</a:t>
            </a:r>
            <a:r>
              <a:rPr lang="en-US" sz="2200" dirty="0" smtClean="0">
                <a:solidFill>
                  <a:srgbClr val="0000FF"/>
                </a:solidFill>
                <a:latin typeface="Times"/>
                <a:cs typeface="Times"/>
              </a:rPr>
              <a:t>. </a:t>
            </a:r>
            <a:r>
              <a:rPr lang="en-US" sz="2200" dirty="0">
                <a:solidFill>
                  <a:srgbClr val="0000FF"/>
                </a:solidFill>
                <a:latin typeface="Times"/>
                <a:cs typeface="Times"/>
              </a:rPr>
              <a:t>He grabbed him and began to choke him. ‘Pay back what you owe me!’ he demanded. “His fellow servant fell to his knees and begged him</a:t>
            </a:r>
            <a:r>
              <a:rPr lang="en-US" sz="2200" dirty="0" smtClean="0">
                <a:solidFill>
                  <a:srgbClr val="0000FF"/>
                </a:solidFill>
                <a:latin typeface="Times"/>
                <a:cs typeface="Times"/>
              </a:rPr>
              <a:t>, ‘</a:t>
            </a:r>
            <a:r>
              <a:rPr lang="en-US" sz="2200" dirty="0">
                <a:solidFill>
                  <a:srgbClr val="0000FF"/>
                </a:solidFill>
                <a:latin typeface="Times"/>
                <a:cs typeface="Times"/>
              </a:rPr>
              <a:t>Be patient with me, and I will pay it back.’ “But he refused. Instead, he went off and had the man thrown into prison until he could pay the debt.</a:t>
            </a:r>
            <a:r>
              <a:rPr lang="en-US" sz="2200" b="1" dirty="0">
                <a:solidFill>
                  <a:srgbClr val="0000FF"/>
                </a:solidFill>
                <a:latin typeface="Times"/>
                <a:cs typeface="Times"/>
              </a:rPr>
              <a:t> </a:t>
            </a:r>
            <a:r>
              <a:rPr lang="en-US" sz="2200" dirty="0">
                <a:solidFill>
                  <a:srgbClr val="0000FF"/>
                </a:solidFill>
                <a:latin typeface="Times"/>
                <a:cs typeface="Times"/>
              </a:rPr>
              <a:t>When the other servants saw what had happened, they were outraged and went and told their master everything that had happened. “Then the master called the servant in. ‘You wicked servant,</a:t>
            </a:r>
            <a:r>
              <a:rPr lang="en-US" sz="2200" dirty="0" smtClean="0">
                <a:solidFill>
                  <a:srgbClr val="0000FF"/>
                </a:solidFill>
                <a:latin typeface="Times"/>
                <a:cs typeface="Times"/>
              </a:rPr>
              <a:t>’ he </a:t>
            </a:r>
            <a:r>
              <a:rPr lang="en-US" sz="2200" dirty="0" err="1">
                <a:solidFill>
                  <a:srgbClr val="0000FF"/>
                </a:solidFill>
                <a:latin typeface="Times"/>
                <a:cs typeface="Times"/>
              </a:rPr>
              <a:t>said,‘I</a:t>
            </a:r>
            <a:r>
              <a:rPr lang="en-US" sz="2200" dirty="0">
                <a:solidFill>
                  <a:srgbClr val="0000FF"/>
                </a:solidFill>
                <a:latin typeface="Times"/>
                <a:cs typeface="Times"/>
              </a:rPr>
              <a:t> canceled all that debt of yours because you </a:t>
            </a:r>
            <a:r>
              <a:rPr lang="en-US" sz="2200" dirty="0" smtClean="0">
                <a:solidFill>
                  <a:srgbClr val="0000FF"/>
                </a:solidFill>
                <a:latin typeface="Times"/>
                <a:cs typeface="Times"/>
              </a:rPr>
              <a:t>begged </a:t>
            </a:r>
            <a:r>
              <a:rPr lang="en-US" sz="2200" dirty="0">
                <a:solidFill>
                  <a:srgbClr val="0000FF"/>
                </a:solidFill>
                <a:latin typeface="Times"/>
                <a:cs typeface="Times"/>
              </a:rPr>
              <a:t>me to.</a:t>
            </a:r>
            <a:r>
              <a:rPr lang="en-US" sz="2200" b="1" dirty="0">
                <a:solidFill>
                  <a:srgbClr val="0000FF"/>
                </a:solidFill>
                <a:latin typeface="Times"/>
                <a:cs typeface="Times"/>
              </a:rPr>
              <a:t> </a:t>
            </a:r>
            <a:r>
              <a:rPr lang="en-US" sz="2200" dirty="0">
                <a:solidFill>
                  <a:srgbClr val="0000FF"/>
                </a:solidFill>
                <a:latin typeface="Times"/>
                <a:cs typeface="Times"/>
              </a:rPr>
              <a:t>Shouldn’t you have had mercy on your fellow servant just as I had on you?’</a:t>
            </a:r>
            <a:r>
              <a:rPr lang="en-US" sz="2200" b="1" dirty="0">
                <a:solidFill>
                  <a:srgbClr val="0000FF"/>
                </a:solidFill>
                <a:latin typeface="Times"/>
                <a:cs typeface="Times"/>
              </a:rPr>
              <a:t> </a:t>
            </a:r>
            <a:r>
              <a:rPr lang="en-US" sz="2200" dirty="0">
                <a:solidFill>
                  <a:srgbClr val="0000FF"/>
                </a:solidFill>
                <a:latin typeface="Times"/>
                <a:cs typeface="Times"/>
              </a:rPr>
              <a:t>In anger his master handed him over to the jailers to be tortured, until he should pay back all he owed. “This is how my heavenly Father will treat each of you unless you forgive your brother or sister from your heart.”(Mt.18:23-35) </a:t>
            </a:r>
            <a:endParaRPr lang="en-US" sz="2200" dirty="0" smtClean="0">
              <a:solidFill>
                <a:srgbClr val="0000FF"/>
              </a:solidFill>
              <a:latin typeface="Times"/>
              <a:cs typeface="Times"/>
            </a:endParaRPr>
          </a:p>
        </p:txBody>
      </p:sp>
      <p:sp>
        <p:nvSpPr>
          <p:cNvPr id="9" name="TextBox 8"/>
          <p:cNvSpPr txBox="1"/>
          <p:nvPr/>
        </p:nvSpPr>
        <p:spPr>
          <a:xfrm>
            <a:off x="8641178" y="-53580"/>
            <a:ext cx="1101818" cy="430887"/>
          </a:xfrm>
          <a:prstGeom prst="rect">
            <a:avLst/>
          </a:prstGeom>
          <a:noFill/>
        </p:spPr>
        <p:txBody>
          <a:bodyPr wrap="square" rtlCol="0">
            <a:spAutoFit/>
          </a:bodyPr>
          <a:lstStyle/>
          <a:p>
            <a:r>
              <a:rPr lang="en-US" altLang="zh-CN" sz="2200" dirty="0" smtClean="0">
                <a:solidFill>
                  <a:srgbClr val="0000FF"/>
                </a:solidFill>
                <a:latin typeface="Times"/>
                <a:cs typeface="Times"/>
              </a:rPr>
              <a:t>(1)</a:t>
            </a:r>
            <a:endParaRPr lang="en-US" sz="2200" dirty="0">
              <a:solidFill>
                <a:srgbClr val="0000FF"/>
              </a:solidFill>
              <a:latin typeface="Times"/>
              <a:cs typeface="Times"/>
            </a:endParaRPr>
          </a:p>
        </p:txBody>
      </p:sp>
      <p:sp>
        <p:nvSpPr>
          <p:cNvPr id="13" name="Rectangle 12"/>
          <p:cNvSpPr/>
          <p:nvPr/>
        </p:nvSpPr>
        <p:spPr>
          <a:xfrm>
            <a:off x="50040" y="-99682"/>
            <a:ext cx="9144000" cy="430887"/>
          </a:xfrm>
          <a:prstGeom prst="rect">
            <a:avLst/>
          </a:prstGeom>
        </p:spPr>
        <p:txBody>
          <a:bodyPr wrap="square">
            <a:spAutoFit/>
          </a:bodyPr>
          <a:lstStyle/>
          <a:p>
            <a:r>
              <a:rPr lang="en-US" sz="2200" b="1" dirty="0" smtClean="0">
                <a:latin typeface="Times"/>
                <a:cs typeface="Times"/>
              </a:rPr>
              <a:t>Pastor Gary Hart			December 13, 2015		Lord’s Prayer-6	</a:t>
            </a:r>
            <a:endParaRPr lang="en-US" sz="2200" b="1" dirty="0">
              <a:latin typeface="Times"/>
              <a:cs typeface="Times"/>
            </a:endParaRPr>
          </a:p>
        </p:txBody>
      </p:sp>
    </p:spTree>
    <p:extLst>
      <p:ext uri="{BB962C8B-B14F-4D97-AF65-F5344CB8AC3E}">
        <p14:creationId xmlns:p14="http://schemas.microsoft.com/office/powerpoint/2010/main" xmlns="" val="761988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418466" y="6302561"/>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(10)</a:t>
            </a:r>
            <a:endParaRPr lang="en-US" sz="2800" dirty="0">
              <a:solidFill>
                <a:srgbClr val="0000FF"/>
              </a:solidFill>
              <a:latin typeface="Times"/>
              <a:cs typeface="Times"/>
            </a:endParaRPr>
          </a:p>
        </p:txBody>
      </p:sp>
      <p:sp>
        <p:nvSpPr>
          <p:cNvPr id="7" name="Rectangle 6"/>
          <p:cNvSpPr/>
          <p:nvPr/>
        </p:nvSpPr>
        <p:spPr>
          <a:xfrm>
            <a:off x="-17508" y="-76495"/>
            <a:ext cx="9289649" cy="523220"/>
          </a:xfrm>
          <a:prstGeom prst="rect">
            <a:avLst/>
          </a:prstGeom>
        </p:spPr>
        <p:txBody>
          <a:bodyPr wrap="square">
            <a:spAutoFit/>
          </a:bodyPr>
          <a:lstStyle/>
          <a:p>
            <a:r>
              <a:rPr lang="en-US" sz="2800" b="1" dirty="0">
                <a:solidFill>
                  <a:srgbClr val="FF0000"/>
                </a:solidFill>
                <a:latin typeface="Times"/>
                <a:cs typeface="Times"/>
              </a:rPr>
              <a:t>3. Gift #3: Giving Forgiveness to others</a:t>
            </a:r>
            <a:r>
              <a:rPr lang="en-US" sz="2800" dirty="0">
                <a:solidFill>
                  <a:srgbClr val="FF0000"/>
                </a:solidFill>
                <a:latin typeface="Times"/>
                <a:cs typeface="Times"/>
              </a:rPr>
              <a:t>. </a:t>
            </a:r>
            <a:endParaRPr lang="en-US" sz="2800" dirty="0" smtClean="0">
              <a:solidFill>
                <a:srgbClr val="FF0000"/>
              </a:solidFill>
              <a:latin typeface="Times"/>
              <a:cs typeface="Times"/>
            </a:endParaRPr>
          </a:p>
        </p:txBody>
      </p:sp>
      <p:sp>
        <p:nvSpPr>
          <p:cNvPr id="8" name="Rectangle 7"/>
          <p:cNvSpPr/>
          <p:nvPr/>
        </p:nvSpPr>
        <p:spPr>
          <a:xfrm>
            <a:off x="-18118" y="290091"/>
            <a:ext cx="9289649" cy="2369880"/>
          </a:xfrm>
          <a:prstGeom prst="rect">
            <a:avLst/>
          </a:prstGeom>
        </p:spPr>
        <p:txBody>
          <a:bodyPr wrap="square">
            <a:spAutoFit/>
          </a:bodyPr>
          <a:lstStyle/>
          <a:p>
            <a:r>
              <a:rPr lang="en-US" sz="2800" b="1" dirty="0">
                <a:solidFill>
                  <a:srgbClr val="008000"/>
                </a:solidFill>
                <a:latin typeface="Times"/>
                <a:cs typeface="Times"/>
              </a:rPr>
              <a:t>c. What happens to our heart?</a:t>
            </a:r>
            <a:r>
              <a:rPr lang="en-US" sz="2400" b="1" dirty="0">
                <a:solidFill>
                  <a:srgbClr val="008000"/>
                </a:solidFill>
                <a:latin typeface="Times"/>
                <a:cs typeface="Times"/>
              </a:rPr>
              <a:t> </a:t>
            </a:r>
            <a:r>
              <a:rPr lang="en-US" sz="2400" dirty="0">
                <a:latin typeface="Times"/>
                <a:cs typeface="Times"/>
              </a:rPr>
              <a:t>Instead of becoming bitter, we become better. </a:t>
            </a:r>
            <a:r>
              <a:rPr lang="en-US" sz="2400" dirty="0">
                <a:solidFill>
                  <a:srgbClr val="0000FF"/>
                </a:solidFill>
                <a:latin typeface="Times"/>
                <a:cs typeface="Times"/>
              </a:rPr>
              <a:t>Because you are to clothe yourselves with compassion, kindness, humility, gentleness and patience. Bear with each other and forgive one another if any of you has a grievance against someone. Forgive as the Lord forgave you. And over all these virtues put on love, which binds them all together in perfect unity. (Col.3:13) </a:t>
            </a:r>
            <a:endParaRPr lang="en-US" sz="2400" dirty="0" smtClean="0">
              <a:solidFill>
                <a:srgbClr val="0000FF"/>
              </a:solidFill>
              <a:latin typeface="Times"/>
              <a:cs typeface="Times"/>
            </a:endParaRPr>
          </a:p>
        </p:txBody>
      </p:sp>
      <p:sp>
        <p:nvSpPr>
          <p:cNvPr id="5" name="Rectangle 4"/>
          <p:cNvSpPr/>
          <p:nvPr/>
        </p:nvSpPr>
        <p:spPr>
          <a:xfrm>
            <a:off x="-18728" y="2506981"/>
            <a:ext cx="9289649" cy="4708981"/>
          </a:xfrm>
          <a:prstGeom prst="rect">
            <a:avLst/>
          </a:prstGeom>
        </p:spPr>
        <p:txBody>
          <a:bodyPr wrap="square">
            <a:spAutoFit/>
          </a:bodyPr>
          <a:lstStyle/>
          <a:p>
            <a:r>
              <a:rPr lang="en-US" sz="2000" b="1" dirty="0">
                <a:latin typeface="Times"/>
                <a:cs typeface="Times"/>
              </a:rPr>
              <a:t>Pastor Davy Blackburn’s statement </a:t>
            </a:r>
            <a:r>
              <a:rPr lang="en-US" sz="2000" dirty="0">
                <a:latin typeface="Times"/>
                <a:cs typeface="Times"/>
              </a:rPr>
              <a:t>after his pregnant wife had been shot in the head during a home invasion. </a:t>
            </a:r>
            <a:r>
              <a:rPr lang="en-US" sz="2000" dirty="0" smtClean="0">
                <a:latin typeface="Times"/>
                <a:cs typeface="Times"/>
              </a:rPr>
              <a:t>“My </a:t>
            </a:r>
            <a:r>
              <a:rPr lang="en-US" sz="2000" dirty="0">
                <a:latin typeface="Times"/>
                <a:cs typeface="Times"/>
              </a:rPr>
              <a:t>hope is for 3 things in the weeks and months to come: (1) That the court system would have wisdom on how to prosecute this man, so that no one else endures the pain Amanda and our family have had to endure because of his actions. (2) That through all of this and although there will be great consequences for his actions, he would become truly sorry for what he has done and would even begin to experience the life-transforming power of the Grace and Mercy of Jesus Christ. (3)That Jesus would give me and our family a heart of forgiveness. Though everything inside of me wants to hate, be angry, and slip into despair I choose the route of forgiveness, grace and hope..</a:t>
            </a:r>
            <a:r>
              <a:rPr lang="en-US" sz="2000" dirty="0" smtClean="0">
                <a:latin typeface="Times"/>
                <a:cs typeface="Times"/>
              </a:rPr>
              <a:t>. Today </a:t>
            </a:r>
            <a:r>
              <a:rPr lang="en-US" sz="2000" dirty="0">
                <a:latin typeface="Times"/>
                <a:cs typeface="Times"/>
              </a:rPr>
              <a:t>I am deciding to love, not hate. Today I am deciding to extend forgiveness, not bitterness. Today I am deciding to hope, not despair. By Jesus’ power at work within us, the best is STILL yet to come. Even when I don’t see it, I believe it to be true.”</a:t>
            </a:r>
            <a:endParaRPr lang="en-US" sz="2000" b="1" dirty="0">
              <a:solidFill>
                <a:srgbClr val="0000FF"/>
              </a:solidFill>
              <a:latin typeface="Times"/>
              <a:cs typeface="Times"/>
            </a:endParaRPr>
          </a:p>
          <a:p>
            <a:r>
              <a:rPr lang="en-US" sz="2000" dirty="0">
                <a:latin typeface="Times"/>
                <a:cs typeface="Times"/>
                <a:hlinkClick r:id="rId2"/>
              </a:rPr>
              <a:t>http://www.foreverymom.com/this-pastors-message-for-the-man-who-killed-his-pregnant-wife-should-bring-us-all-to-our-knees/</a:t>
            </a:r>
          </a:p>
          <a:p>
            <a:endParaRPr lang="en-US" sz="2000" b="1" dirty="0">
              <a:solidFill>
                <a:srgbClr val="0000FF"/>
              </a:solidFill>
              <a:latin typeface="Times"/>
              <a:cs typeface="Times"/>
            </a:endParaRPr>
          </a:p>
        </p:txBody>
      </p:sp>
    </p:spTree>
    <p:extLst>
      <p:ext uri="{BB962C8B-B14F-4D97-AF65-F5344CB8AC3E}">
        <p14:creationId xmlns:p14="http://schemas.microsoft.com/office/powerpoint/2010/main" xmlns="" val="366547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480244" y="6305255"/>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(11)</a:t>
            </a:r>
            <a:endParaRPr lang="en-US" sz="2800" dirty="0">
              <a:solidFill>
                <a:srgbClr val="0000FF"/>
              </a:solidFill>
              <a:latin typeface="Times"/>
              <a:cs typeface="Times"/>
            </a:endParaRPr>
          </a:p>
        </p:txBody>
      </p:sp>
      <p:sp>
        <p:nvSpPr>
          <p:cNvPr id="7" name="Rectangle 6"/>
          <p:cNvSpPr/>
          <p:nvPr/>
        </p:nvSpPr>
        <p:spPr>
          <a:xfrm>
            <a:off x="-17508" y="-76495"/>
            <a:ext cx="9289649" cy="523220"/>
          </a:xfrm>
          <a:prstGeom prst="rect">
            <a:avLst/>
          </a:prstGeom>
        </p:spPr>
        <p:txBody>
          <a:bodyPr wrap="square">
            <a:spAutoFit/>
          </a:bodyPr>
          <a:lstStyle/>
          <a:p>
            <a:r>
              <a:rPr lang="en-US" sz="2800" b="1" dirty="0">
                <a:solidFill>
                  <a:srgbClr val="FF0000"/>
                </a:solidFill>
                <a:latin typeface="Times"/>
                <a:cs typeface="Times"/>
              </a:rPr>
              <a:t>4. Gift #4: Receiving Forgiveness from others. </a:t>
            </a:r>
            <a:endParaRPr lang="en-US" sz="2800" b="1" dirty="0" smtClean="0">
              <a:solidFill>
                <a:srgbClr val="FF0000"/>
              </a:solidFill>
              <a:latin typeface="Times"/>
              <a:cs typeface="Times"/>
            </a:endParaRPr>
          </a:p>
        </p:txBody>
      </p:sp>
      <p:sp>
        <p:nvSpPr>
          <p:cNvPr id="4" name="Rectangle 3"/>
          <p:cNvSpPr/>
          <p:nvPr/>
        </p:nvSpPr>
        <p:spPr>
          <a:xfrm>
            <a:off x="27785" y="1682300"/>
            <a:ext cx="9289649" cy="2246769"/>
          </a:xfrm>
          <a:prstGeom prst="rect">
            <a:avLst/>
          </a:prstGeom>
        </p:spPr>
        <p:txBody>
          <a:bodyPr wrap="square">
            <a:spAutoFit/>
          </a:bodyPr>
          <a:lstStyle/>
          <a:p>
            <a:r>
              <a:rPr lang="en-US" sz="2800" b="1" dirty="0">
                <a:latin typeface="Times"/>
                <a:cs typeface="Times"/>
              </a:rPr>
              <a:t>b. How should we ask for forgiveness? </a:t>
            </a:r>
            <a:r>
              <a:rPr lang="en-US" sz="2800" dirty="0">
                <a:latin typeface="Times"/>
                <a:cs typeface="Times"/>
              </a:rPr>
              <a:t>To apologize (“I am sorry”), to confess all wrong-doing (“I was wrong”), to seek forgiveness (“Please forgive me”) followed by changed attitudes, words, and actions, and to restore </a:t>
            </a:r>
            <a:r>
              <a:rPr lang="en-US" sz="2800" dirty="0" smtClean="0">
                <a:latin typeface="Times"/>
                <a:cs typeface="Times"/>
              </a:rPr>
              <a:t>in relationship (</a:t>
            </a:r>
            <a:r>
              <a:rPr lang="en-US" sz="2800" dirty="0">
                <a:latin typeface="Times"/>
                <a:cs typeface="Times"/>
              </a:rPr>
              <a:t>“Peace and harmony”). </a:t>
            </a:r>
          </a:p>
        </p:txBody>
      </p:sp>
      <p:sp>
        <p:nvSpPr>
          <p:cNvPr id="5" name="Rectangle 4"/>
          <p:cNvSpPr/>
          <p:nvPr/>
        </p:nvSpPr>
        <p:spPr>
          <a:xfrm>
            <a:off x="11874" y="3823570"/>
            <a:ext cx="9289649" cy="1815882"/>
          </a:xfrm>
          <a:prstGeom prst="rect">
            <a:avLst/>
          </a:prstGeom>
        </p:spPr>
        <p:txBody>
          <a:bodyPr wrap="square">
            <a:spAutoFit/>
          </a:bodyPr>
          <a:lstStyle/>
          <a:p>
            <a:r>
              <a:rPr lang="en-US" sz="2800" b="1" dirty="0" err="1">
                <a:latin typeface="Times"/>
                <a:cs typeface="Times"/>
              </a:rPr>
              <a:t>c.What</a:t>
            </a:r>
            <a:r>
              <a:rPr lang="en-US" sz="2800" b="1" dirty="0">
                <a:latin typeface="Times"/>
                <a:cs typeface="Times"/>
              </a:rPr>
              <a:t> happens to our relationships? </a:t>
            </a:r>
            <a:r>
              <a:rPr lang="en-US" sz="2800" dirty="0">
                <a:solidFill>
                  <a:srgbClr val="0000FF"/>
                </a:solidFill>
                <a:latin typeface="Times"/>
                <a:cs typeface="Times"/>
              </a:rPr>
              <a:t>“If your brother or sister sins, go and point out their fault, just between the two of you. If they listen to you, you have won them over.” (Mat.18:15)</a:t>
            </a:r>
          </a:p>
        </p:txBody>
      </p:sp>
      <p:sp>
        <p:nvSpPr>
          <p:cNvPr id="6" name="Rectangle 5"/>
          <p:cNvSpPr/>
          <p:nvPr/>
        </p:nvSpPr>
        <p:spPr>
          <a:xfrm>
            <a:off x="-18118" y="335988"/>
            <a:ext cx="9289649" cy="1384995"/>
          </a:xfrm>
          <a:prstGeom prst="rect">
            <a:avLst/>
          </a:prstGeom>
        </p:spPr>
        <p:txBody>
          <a:bodyPr wrap="square">
            <a:spAutoFit/>
          </a:bodyPr>
          <a:lstStyle/>
          <a:p>
            <a:r>
              <a:rPr lang="en-US" sz="2800" b="1" dirty="0" err="1">
                <a:latin typeface="Times"/>
                <a:cs typeface="Times"/>
              </a:rPr>
              <a:t>a.Why</a:t>
            </a:r>
            <a:r>
              <a:rPr lang="en-US" sz="2800" b="1" dirty="0">
                <a:latin typeface="Times"/>
                <a:cs typeface="Times"/>
              </a:rPr>
              <a:t> should I ask forgiveness? </a:t>
            </a:r>
            <a:r>
              <a:rPr lang="en-US" sz="2800" dirty="0">
                <a:solidFill>
                  <a:srgbClr val="0000FF"/>
                </a:solidFill>
                <a:latin typeface="Times"/>
                <a:cs typeface="Times"/>
              </a:rPr>
              <a:t>Therefore confess your sins to each other and pray for each other so that you may be healed. (James 5:16). </a:t>
            </a:r>
          </a:p>
        </p:txBody>
      </p:sp>
    </p:spTree>
    <p:extLst>
      <p:ext uri="{BB962C8B-B14F-4D97-AF65-F5344CB8AC3E}">
        <p14:creationId xmlns:p14="http://schemas.microsoft.com/office/powerpoint/2010/main" xmlns="" val="274310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451370" y="633478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(12)</a:t>
            </a:r>
            <a:endParaRPr lang="en-US" sz="2800" dirty="0">
              <a:solidFill>
                <a:srgbClr val="0000FF"/>
              </a:solidFill>
              <a:latin typeface="Times"/>
              <a:cs typeface="Times"/>
            </a:endParaRPr>
          </a:p>
        </p:txBody>
      </p:sp>
      <p:sp>
        <p:nvSpPr>
          <p:cNvPr id="7" name="Rectangle 6"/>
          <p:cNvSpPr/>
          <p:nvPr/>
        </p:nvSpPr>
        <p:spPr>
          <a:xfrm>
            <a:off x="-17508" y="-76495"/>
            <a:ext cx="9289649" cy="1384995"/>
          </a:xfrm>
          <a:prstGeom prst="rect">
            <a:avLst/>
          </a:prstGeom>
        </p:spPr>
        <p:txBody>
          <a:bodyPr wrap="square">
            <a:spAutoFit/>
          </a:bodyPr>
          <a:lstStyle/>
          <a:p>
            <a:r>
              <a:rPr lang="en-US" sz="2800" b="1" dirty="0">
                <a:latin typeface="Times"/>
                <a:cs typeface="Times"/>
              </a:rPr>
              <a:t>Conclusion: </a:t>
            </a:r>
            <a:r>
              <a:rPr lang="en-US" sz="2800" dirty="0">
                <a:latin typeface="Times"/>
                <a:cs typeface="Times"/>
              </a:rPr>
              <a:t>It is time to get out of the </a:t>
            </a:r>
            <a:r>
              <a:rPr lang="en-US" sz="2800" dirty="0" err="1" smtClean="0">
                <a:latin typeface="Times"/>
                <a:cs typeface="Times"/>
              </a:rPr>
              <a:t>doghouse:with</a:t>
            </a:r>
            <a:r>
              <a:rPr lang="en-US" sz="2800" dirty="0" smtClean="0">
                <a:latin typeface="Times"/>
                <a:cs typeface="Times"/>
              </a:rPr>
              <a:t> </a:t>
            </a:r>
            <a:r>
              <a:rPr lang="en-US" sz="2800" dirty="0">
                <a:latin typeface="Times"/>
                <a:cs typeface="Times"/>
              </a:rPr>
              <a:t>God and with </a:t>
            </a:r>
            <a:r>
              <a:rPr lang="en-US" sz="2800" dirty="0" err="1" smtClean="0">
                <a:latin typeface="Times"/>
                <a:cs typeface="Times"/>
              </a:rPr>
              <a:t>others.How</a:t>
            </a:r>
            <a:r>
              <a:rPr lang="en-US" sz="2800" dirty="0" smtClean="0">
                <a:latin typeface="Times"/>
                <a:cs typeface="Times"/>
              </a:rPr>
              <a:t> </a:t>
            </a:r>
            <a:r>
              <a:rPr lang="en-US" sz="2800" dirty="0">
                <a:latin typeface="Times"/>
                <a:cs typeface="Times"/>
              </a:rPr>
              <a:t>can you get out of the doghouse? How do you apply? </a:t>
            </a:r>
            <a:endParaRPr lang="en-US" sz="2800" dirty="0" smtClean="0">
              <a:latin typeface="Times"/>
              <a:cs typeface="Times"/>
            </a:endParaRPr>
          </a:p>
        </p:txBody>
      </p:sp>
      <p:sp>
        <p:nvSpPr>
          <p:cNvPr id="8" name="Rectangle 7"/>
          <p:cNvSpPr/>
          <p:nvPr/>
        </p:nvSpPr>
        <p:spPr>
          <a:xfrm>
            <a:off x="0" y="1143000"/>
            <a:ext cx="9289649" cy="954107"/>
          </a:xfrm>
          <a:prstGeom prst="rect">
            <a:avLst/>
          </a:prstGeom>
        </p:spPr>
        <p:txBody>
          <a:bodyPr wrap="square">
            <a:spAutoFit/>
          </a:bodyPr>
          <a:lstStyle/>
          <a:p>
            <a:r>
              <a:rPr lang="en-US" sz="2800" b="1" dirty="0">
                <a:solidFill>
                  <a:srgbClr val="FF0000"/>
                </a:solidFill>
                <a:latin typeface="Times"/>
                <a:cs typeface="Times"/>
              </a:rPr>
              <a:t>(1) I will ask for God’s forgiveness </a:t>
            </a:r>
            <a:r>
              <a:rPr lang="en-US" sz="2800" b="1" dirty="0" smtClean="0">
                <a:solidFill>
                  <a:srgbClr val="FF0000"/>
                </a:solidFill>
                <a:latin typeface="Times"/>
                <a:cs typeface="Times"/>
              </a:rPr>
              <a:t>to establish my </a:t>
            </a:r>
            <a:r>
              <a:rPr lang="en-US" sz="2800" b="1" dirty="0">
                <a:solidFill>
                  <a:srgbClr val="FF0000"/>
                </a:solidFill>
                <a:latin typeface="Times"/>
                <a:cs typeface="Times"/>
              </a:rPr>
              <a:t>relationship and </a:t>
            </a:r>
            <a:r>
              <a:rPr lang="en-US" sz="2800" b="1" dirty="0" smtClean="0">
                <a:solidFill>
                  <a:srgbClr val="FF0000"/>
                </a:solidFill>
                <a:latin typeface="Times"/>
                <a:cs typeface="Times"/>
              </a:rPr>
              <a:t>to maintain fellowship with God.</a:t>
            </a:r>
            <a:endParaRPr lang="en-US" sz="2800" b="1" dirty="0">
              <a:solidFill>
                <a:srgbClr val="FF0000"/>
              </a:solidFill>
              <a:latin typeface="Times"/>
              <a:cs typeface="Times"/>
            </a:endParaRPr>
          </a:p>
        </p:txBody>
      </p:sp>
      <p:sp>
        <p:nvSpPr>
          <p:cNvPr id="10" name="Rectangle 9"/>
          <p:cNvSpPr/>
          <p:nvPr/>
        </p:nvSpPr>
        <p:spPr>
          <a:xfrm>
            <a:off x="-45903" y="2051691"/>
            <a:ext cx="9289649" cy="523220"/>
          </a:xfrm>
          <a:prstGeom prst="rect">
            <a:avLst/>
          </a:prstGeom>
        </p:spPr>
        <p:txBody>
          <a:bodyPr wrap="square">
            <a:spAutoFit/>
          </a:bodyPr>
          <a:lstStyle/>
          <a:p>
            <a:r>
              <a:rPr lang="en-US" sz="2800" b="1" dirty="0">
                <a:solidFill>
                  <a:srgbClr val="008000"/>
                </a:solidFill>
                <a:latin typeface="Times"/>
                <a:cs typeface="Times"/>
              </a:rPr>
              <a:t>(2) I will accept God’s forgiveness. </a:t>
            </a:r>
          </a:p>
        </p:txBody>
      </p:sp>
      <p:sp>
        <p:nvSpPr>
          <p:cNvPr id="11" name="Rectangle 10"/>
          <p:cNvSpPr/>
          <p:nvPr/>
        </p:nvSpPr>
        <p:spPr>
          <a:xfrm>
            <a:off x="-30602" y="2685000"/>
            <a:ext cx="9289649" cy="523220"/>
          </a:xfrm>
          <a:prstGeom prst="rect">
            <a:avLst/>
          </a:prstGeom>
        </p:spPr>
        <p:txBody>
          <a:bodyPr wrap="square">
            <a:spAutoFit/>
          </a:bodyPr>
          <a:lstStyle/>
          <a:p>
            <a:r>
              <a:rPr lang="en-US" sz="2800" b="1" dirty="0" smtClean="0">
                <a:solidFill>
                  <a:srgbClr val="0000FF"/>
                </a:solidFill>
                <a:latin typeface="Times"/>
                <a:cs typeface="Times"/>
              </a:rPr>
              <a:t>(</a:t>
            </a:r>
            <a:r>
              <a:rPr lang="en-US" sz="2800" b="1" dirty="0">
                <a:solidFill>
                  <a:srgbClr val="0000FF"/>
                </a:solidFill>
                <a:latin typeface="Times"/>
                <a:cs typeface="Times"/>
              </a:rPr>
              <a:t>3) I will forgive others who have wronged me. </a:t>
            </a:r>
          </a:p>
        </p:txBody>
      </p:sp>
      <p:sp>
        <p:nvSpPr>
          <p:cNvPr id="12" name="Rectangle 11"/>
          <p:cNvSpPr/>
          <p:nvPr/>
        </p:nvSpPr>
        <p:spPr>
          <a:xfrm>
            <a:off x="-15301" y="3318309"/>
            <a:ext cx="9289649" cy="523220"/>
          </a:xfrm>
          <a:prstGeom prst="rect">
            <a:avLst/>
          </a:prstGeom>
        </p:spPr>
        <p:txBody>
          <a:bodyPr wrap="square">
            <a:spAutoFit/>
          </a:bodyPr>
          <a:lstStyle/>
          <a:p>
            <a:r>
              <a:rPr lang="en-US" sz="2800" b="1" dirty="0" smtClean="0">
                <a:solidFill>
                  <a:srgbClr val="660066"/>
                </a:solidFill>
                <a:latin typeface="Times"/>
                <a:cs typeface="Times"/>
              </a:rPr>
              <a:t>(4) I will ask forgiveness from others. </a:t>
            </a:r>
            <a:endParaRPr lang="en-US" sz="2800" b="1" dirty="0">
              <a:solidFill>
                <a:srgbClr val="660066"/>
              </a:solidFill>
              <a:latin typeface="Times"/>
              <a:cs typeface="Times"/>
            </a:endParaRPr>
          </a:p>
        </p:txBody>
      </p:sp>
      <p:sp>
        <p:nvSpPr>
          <p:cNvPr id="13" name="Rectangle 12"/>
          <p:cNvSpPr/>
          <p:nvPr/>
        </p:nvSpPr>
        <p:spPr>
          <a:xfrm>
            <a:off x="-610" y="3807283"/>
            <a:ext cx="9289649" cy="954107"/>
          </a:xfrm>
          <a:prstGeom prst="rect">
            <a:avLst/>
          </a:prstGeom>
        </p:spPr>
        <p:txBody>
          <a:bodyPr wrap="square">
            <a:spAutoFit/>
          </a:bodyPr>
          <a:lstStyle/>
          <a:p>
            <a:r>
              <a:rPr lang="en-US" sz="2800" dirty="0">
                <a:latin typeface="Times"/>
                <a:cs typeface="Times"/>
              </a:rPr>
              <a:t>Let us say the Lord’s Prayer together, </a:t>
            </a:r>
            <a:endParaRPr lang="en-US" sz="2800" dirty="0" smtClean="0">
              <a:latin typeface="Times"/>
              <a:cs typeface="Times"/>
            </a:endParaRPr>
          </a:p>
          <a:p>
            <a:r>
              <a:rPr lang="en-US" sz="2800" dirty="0" smtClean="0">
                <a:latin typeface="Times"/>
                <a:cs typeface="Times"/>
              </a:rPr>
              <a:t>“</a:t>
            </a:r>
            <a:r>
              <a:rPr lang="en-US" sz="2800" dirty="0">
                <a:latin typeface="Times"/>
                <a:cs typeface="Times"/>
              </a:rPr>
              <a:t>Our Father, who art in heaven…”</a:t>
            </a:r>
          </a:p>
        </p:txBody>
      </p:sp>
      <p:sp>
        <p:nvSpPr>
          <p:cNvPr id="14" name="Rectangle 13"/>
          <p:cNvSpPr/>
          <p:nvPr/>
        </p:nvSpPr>
        <p:spPr>
          <a:xfrm>
            <a:off x="-62424" y="4755227"/>
            <a:ext cx="9289649" cy="954107"/>
          </a:xfrm>
          <a:prstGeom prst="rect">
            <a:avLst/>
          </a:prstGeom>
        </p:spPr>
        <p:txBody>
          <a:bodyPr wrap="square">
            <a:spAutoFit/>
          </a:bodyPr>
          <a:lstStyle/>
          <a:p>
            <a:r>
              <a:rPr lang="en-US" sz="2800" dirty="0" smtClean="0">
                <a:latin typeface="Times"/>
                <a:cs typeface="Times"/>
              </a:rPr>
              <a:t>Pastor Sam Shockley will come to sing </a:t>
            </a:r>
          </a:p>
          <a:p>
            <a:r>
              <a:rPr lang="en-US" sz="2800" dirty="0" smtClean="0">
                <a:latin typeface="Times"/>
                <a:cs typeface="Times"/>
              </a:rPr>
              <a:t>for us the Lord’s Prayer.</a:t>
            </a:r>
            <a:endParaRPr lang="en-US" sz="2800" dirty="0">
              <a:latin typeface="Times"/>
              <a:cs typeface="Times"/>
            </a:endParaRPr>
          </a:p>
        </p:txBody>
      </p:sp>
      <p:pic>
        <p:nvPicPr>
          <p:cNvPr id="2" name="Picture 1" descr="Forgive-Them-Banner.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710738" y="3531147"/>
            <a:ext cx="3433262" cy="2803633"/>
          </a:xfrm>
          <a:prstGeom prst="rect">
            <a:avLst/>
          </a:prstGeom>
        </p:spPr>
      </p:pic>
    </p:spTree>
    <p:extLst>
      <p:ext uri="{BB962C8B-B14F-4D97-AF65-F5344CB8AC3E}">
        <p14:creationId xmlns:p14="http://schemas.microsoft.com/office/powerpoint/2010/main" xmlns="" val="401534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1dx2dXgdjXXcnE439_073642.jpg_310x310.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4664874" cy="6858000"/>
          </a:xfrm>
          <a:prstGeom prst="rect">
            <a:avLst/>
          </a:prstGeom>
        </p:spPr>
      </p:pic>
      <p:pic>
        <p:nvPicPr>
          <p:cNvPr id="6" name="Picture 5" descr="the-lords-prayer-439998-1-s-307x512.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656513" y="-8909"/>
            <a:ext cx="3898900" cy="6858000"/>
          </a:xfrm>
          <a:prstGeom prst="rect">
            <a:avLst/>
          </a:prstGeom>
        </p:spPr>
      </p:pic>
      <p:sp>
        <p:nvSpPr>
          <p:cNvPr id="4" name="TextBox 3"/>
          <p:cNvSpPr txBox="1"/>
          <p:nvPr/>
        </p:nvSpPr>
        <p:spPr>
          <a:xfrm>
            <a:off x="8486629" y="6357484"/>
            <a:ext cx="1101818" cy="461665"/>
          </a:xfrm>
          <a:prstGeom prst="rect">
            <a:avLst/>
          </a:prstGeom>
          <a:noFill/>
        </p:spPr>
        <p:txBody>
          <a:bodyPr wrap="square" rtlCol="0">
            <a:spAutoFit/>
          </a:bodyPr>
          <a:lstStyle/>
          <a:p>
            <a:r>
              <a:rPr lang="en-US" altLang="zh-CN" sz="2400" dirty="0" smtClean="0">
                <a:solidFill>
                  <a:srgbClr val="0000FF"/>
                </a:solidFill>
                <a:latin typeface="Times"/>
                <a:cs typeface="Times"/>
              </a:rPr>
              <a:t>(12)</a:t>
            </a:r>
            <a:endParaRPr lang="en-US" sz="2400" dirty="0">
              <a:solidFill>
                <a:srgbClr val="0000FF"/>
              </a:solidFill>
              <a:latin typeface="Times"/>
              <a:cs typeface="Times"/>
            </a:endParaRPr>
          </a:p>
        </p:txBody>
      </p:sp>
    </p:spTree>
    <p:extLst>
      <p:ext uri="{BB962C8B-B14F-4D97-AF65-F5344CB8AC3E}">
        <p14:creationId xmlns:p14="http://schemas.microsoft.com/office/powerpoint/2010/main" xmlns="" val="1527548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609375" y="6391018"/>
            <a:ext cx="1101818" cy="461665"/>
          </a:xfrm>
          <a:prstGeom prst="rect">
            <a:avLst/>
          </a:prstGeom>
          <a:noFill/>
        </p:spPr>
        <p:txBody>
          <a:bodyPr wrap="square" rtlCol="0">
            <a:spAutoFit/>
          </a:bodyPr>
          <a:lstStyle/>
          <a:p>
            <a:r>
              <a:rPr lang="en-US" altLang="zh-CN" sz="2400" dirty="0" smtClean="0">
                <a:solidFill>
                  <a:srgbClr val="0000FF"/>
                </a:solidFill>
                <a:latin typeface="Times"/>
                <a:cs typeface="Times"/>
              </a:rPr>
              <a:t>(2)</a:t>
            </a:r>
            <a:endParaRPr lang="en-US" sz="2400" dirty="0">
              <a:solidFill>
                <a:srgbClr val="0000FF"/>
              </a:solidFill>
              <a:latin typeface="Times"/>
              <a:cs typeface="Times"/>
            </a:endParaRPr>
          </a:p>
        </p:txBody>
      </p:sp>
      <p:sp>
        <p:nvSpPr>
          <p:cNvPr id="13" name="Rectangle 12"/>
          <p:cNvSpPr/>
          <p:nvPr/>
        </p:nvSpPr>
        <p:spPr>
          <a:xfrm>
            <a:off x="-17465" y="477771"/>
            <a:ext cx="9126673" cy="523220"/>
          </a:xfrm>
          <a:prstGeom prst="rect">
            <a:avLst/>
          </a:prstGeom>
        </p:spPr>
        <p:txBody>
          <a:bodyPr wrap="square">
            <a:spAutoFit/>
          </a:bodyPr>
          <a:lstStyle/>
          <a:p>
            <a:r>
              <a:rPr lang="en-US" sz="2800" b="1" dirty="0" smtClean="0">
                <a:latin typeface="Times"/>
                <a:cs typeface="Times"/>
              </a:rPr>
              <a:t>Intro: </a:t>
            </a:r>
            <a:r>
              <a:rPr lang="en-US" sz="2800" dirty="0" smtClean="0">
                <a:latin typeface="Times"/>
                <a:cs typeface="Times"/>
              </a:rPr>
              <a:t>Jesus is teaching disciples’ prayer. What is prayer?</a:t>
            </a:r>
            <a:endParaRPr lang="en-US" sz="2800" dirty="0">
              <a:latin typeface="Times"/>
              <a:cs typeface="Times"/>
            </a:endParaRPr>
          </a:p>
        </p:txBody>
      </p:sp>
      <p:sp>
        <p:nvSpPr>
          <p:cNvPr id="10" name="Rectangle 9"/>
          <p:cNvSpPr/>
          <p:nvPr/>
        </p:nvSpPr>
        <p:spPr>
          <a:xfrm>
            <a:off x="22102" y="1008549"/>
            <a:ext cx="9144000" cy="954107"/>
          </a:xfrm>
          <a:prstGeom prst="rect">
            <a:avLst/>
          </a:prstGeom>
        </p:spPr>
        <p:txBody>
          <a:bodyPr wrap="square">
            <a:spAutoFit/>
          </a:bodyPr>
          <a:lstStyle/>
          <a:p>
            <a:r>
              <a:rPr lang="en-US" sz="2800" b="1" dirty="0" smtClean="0">
                <a:solidFill>
                  <a:srgbClr val="FF0000"/>
                </a:solidFill>
                <a:latin typeface="Times"/>
                <a:cs typeface="Times"/>
              </a:rPr>
              <a:t>a. Prayer is calling on God’s name </a:t>
            </a:r>
            <a:r>
              <a:rPr lang="en-US" sz="2800" dirty="0" smtClean="0">
                <a:solidFill>
                  <a:srgbClr val="0000FF"/>
                </a:solidFill>
                <a:latin typeface="Times"/>
                <a:cs typeface="Times"/>
              </a:rPr>
              <a:t>(Our Father, who art in heaven)</a:t>
            </a:r>
            <a:r>
              <a:rPr lang="en-US" sz="2800" dirty="0" smtClean="0">
                <a:solidFill>
                  <a:srgbClr val="FF0000"/>
                </a:solidFill>
                <a:latin typeface="Times"/>
                <a:cs typeface="Times"/>
              </a:rPr>
              <a:t>.</a:t>
            </a:r>
            <a:endParaRPr lang="en-US" sz="2800" dirty="0">
              <a:solidFill>
                <a:srgbClr val="0000FF"/>
              </a:solidFill>
              <a:latin typeface="Times"/>
              <a:cs typeface="Times"/>
            </a:endParaRPr>
          </a:p>
        </p:txBody>
      </p:sp>
      <p:sp>
        <p:nvSpPr>
          <p:cNvPr id="20" name="Rectangle 19"/>
          <p:cNvSpPr/>
          <p:nvPr/>
        </p:nvSpPr>
        <p:spPr>
          <a:xfrm>
            <a:off x="13992" y="1947398"/>
            <a:ext cx="9144000" cy="523220"/>
          </a:xfrm>
          <a:prstGeom prst="rect">
            <a:avLst/>
          </a:prstGeom>
        </p:spPr>
        <p:txBody>
          <a:bodyPr wrap="square">
            <a:spAutoFit/>
          </a:bodyPr>
          <a:lstStyle/>
          <a:p>
            <a:r>
              <a:rPr lang="en-US" sz="2800" b="1" dirty="0" smtClean="0">
                <a:solidFill>
                  <a:srgbClr val="FF0000"/>
                </a:solidFill>
                <a:latin typeface="Times"/>
                <a:cs typeface="Times"/>
              </a:rPr>
              <a:t>b. Prayer is seeing God’s greatness </a:t>
            </a:r>
            <a:r>
              <a:rPr lang="en-US" sz="2800" dirty="0" smtClean="0">
                <a:solidFill>
                  <a:srgbClr val="0000FF"/>
                </a:solidFill>
                <a:latin typeface="Times"/>
                <a:cs typeface="Times"/>
              </a:rPr>
              <a:t>(Hallowed be thy name)</a:t>
            </a:r>
            <a:r>
              <a:rPr lang="en-US" sz="2800" dirty="0" smtClean="0">
                <a:solidFill>
                  <a:srgbClr val="FF0000"/>
                </a:solidFill>
                <a:latin typeface="Times"/>
                <a:cs typeface="Times"/>
              </a:rPr>
              <a:t>.</a:t>
            </a:r>
          </a:p>
        </p:txBody>
      </p:sp>
      <p:sp>
        <p:nvSpPr>
          <p:cNvPr id="21" name="Rectangle 20"/>
          <p:cNvSpPr/>
          <p:nvPr/>
        </p:nvSpPr>
        <p:spPr>
          <a:xfrm>
            <a:off x="26566" y="2751084"/>
            <a:ext cx="9144000" cy="523220"/>
          </a:xfrm>
          <a:prstGeom prst="rect">
            <a:avLst/>
          </a:prstGeom>
        </p:spPr>
        <p:txBody>
          <a:bodyPr wrap="square">
            <a:spAutoFit/>
          </a:bodyPr>
          <a:lstStyle/>
          <a:p>
            <a:r>
              <a:rPr lang="en-US" sz="2800" b="1" dirty="0" smtClean="0">
                <a:solidFill>
                  <a:srgbClr val="FF0000"/>
                </a:solidFill>
                <a:latin typeface="Times"/>
                <a:cs typeface="Times"/>
              </a:rPr>
              <a:t>c. Prayer is seeking God’s mission </a:t>
            </a:r>
            <a:r>
              <a:rPr lang="en-US" sz="2800" dirty="0" smtClean="0">
                <a:solidFill>
                  <a:srgbClr val="0000FF"/>
                </a:solidFill>
                <a:latin typeface="Times"/>
                <a:cs typeface="Times"/>
              </a:rPr>
              <a:t>(Thy kingdom come)</a:t>
            </a:r>
            <a:r>
              <a:rPr lang="en-US" sz="2800" dirty="0" smtClean="0">
                <a:solidFill>
                  <a:srgbClr val="FF0000"/>
                </a:solidFill>
                <a:latin typeface="Times"/>
                <a:cs typeface="Times"/>
              </a:rPr>
              <a:t>.</a:t>
            </a:r>
            <a:endParaRPr lang="en-US" sz="2800" dirty="0">
              <a:solidFill>
                <a:srgbClr val="FF0000"/>
              </a:solidFill>
              <a:latin typeface="Times"/>
              <a:cs typeface="Times"/>
            </a:endParaRPr>
          </a:p>
        </p:txBody>
      </p:sp>
      <p:sp>
        <p:nvSpPr>
          <p:cNvPr id="22" name="Rectangle 21"/>
          <p:cNvSpPr/>
          <p:nvPr/>
        </p:nvSpPr>
        <p:spPr>
          <a:xfrm>
            <a:off x="28526" y="4508485"/>
            <a:ext cx="9144000" cy="954107"/>
          </a:xfrm>
          <a:prstGeom prst="rect">
            <a:avLst/>
          </a:prstGeom>
        </p:spPr>
        <p:txBody>
          <a:bodyPr wrap="square">
            <a:spAutoFit/>
          </a:bodyPr>
          <a:lstStyle/>
          <a:p>
            <a:r>
              <a:rPr lang="en-US" sz="2800" b="1" dirty="0" smtClean="0">
                <a:solidFill>
                  <a:srgbClr val="FF0000"/>
                </a:solidFill>
                <a:latin typeface="Times"/>
                <a:cs typeface="Times"/>
              </a:rPr>
              <a:t>e. Prayer </a:t>
            </a:r>
            <a:r>
              <a:rPr lang="en-US" sz="2800" b="1" dirty="0">
                <a:solidFill>
                  <a:srgbClr val="FF0000"/>
                </a:solidFill>
                <a:latin typeface="Times"/>
                <a:cs typeface="Times"/>
              </a:rPr>
              <a:t>is declaring dependence on God </a:t>
            </a:r>
            <a:r>
              <a:rPr lang="en-US" sz="2800" dirty="0" smtClean="0">
                <a:solidFill>
                  <a:srgbClr val="0000FF"/>
                </a:solidFill>
                <a:latin typeface="Times"/>
                <a:cs typeface="Times"/>
              </a:rPr>
              <a:t>(Give us this day our daily bread)</a:t>
            </a:r>
            <a:r>
              <a:rPr lang="en-US" sz="2800" dirty="0" smtClean="0">
                <a:solidFill>
                  <a:srgbClr val="FF0000"/>
                </a:solidFill>
                <a:latin typeface="Times"/>
                <a:cs typeface="Times"/>
              </a:rPr>
              <a:t>.</a:t>
            </a:r>
            <a:endParaRPr lang="en-US" sz="2800" dirty="0">
              <a:solidFill>
                <a:srgbClr val="FF0000"/>
              </a:solidFill>
              <a:latin typeface="Times"/>
              <a:cs typeface="Times"/>
            </a:endParaRPr>
          </a:p>
        </p:txBody>
      </p:sp>
      <p:sp>
        <p:nvSpPr>
          <p:cNvPr id="14" name="Rectangle 13"/>
          <p:cNvSpPr/>
          <p:nvPr/>
        </p:nvSpPr>
        <p:spPr>
          <a:xfrm>
            <a:off x="26698" y="3635152"/>
            <a:ext cx="9144000" cy="523220"/>
          </a:xfrm>
          <a:prstGeom prst="rect">
            <a:avLst/>
          </a:prstGeom>
        </p:spPr>
        <p:txBody>
          <a:bodyPr wrap="square">
            <a:spAutoFit/>
          </a:bodyPr>
          <a:lstStyle/>
          <a:p>
            <a:r>
              <a:rPr lang="en-US" sz="2800" b="1" dirty="0" smtClean="0">
                <a:solidFill>
                  <a:srgbClr val="FF0000"/>
                </a:solidFill>
                <a:latin typeface="Times"/>
                <a:cs typeface="Times"/>
              </a:rPr>
              <a:t>d. Prayer is looking for God’s plan </a:t>
            </a:r>
            <a:r>
              <a:rPr lang="en-US" sz="2800" dirty="0" smtClean="0">
                <a:solidFill>
                  <a:srgbClr val="0000FF"/>
                </a:solidFill>
                <a:latin typeface="Times"/>
                <a:cs typeface="Times"/>
              </a:rPr>
              <a:t>(Thy will be done)</a:t>
            </a:r>
            <a:r>
              <a:rPr lang="en-US" sz="2800" dirty="0" smtClean="0">
                <a:solidFill>
                  <a:srgbClr val="FF0000"/>
                </a:solidFill>
                <a:latin typeface="Times"/>
                <a:cs typeface="Times"/>
              </a:rPr>
              <a:t>.</a:t>
            </a:r>
            <a:endParaRPr lang="en-US" sz="2800" dirty="0">
              <a:solidFill>
                <a:srgbClr val="FF0000"/>
              </a:solidFill>
              <a:latin typeface="Times"/>
              <a:cs typeface="Times"/>
            </a:endParaRPr>
          </a:p>
        </p:txBody>
      </p:sp>
      <p:sp>
        <p:nvSpPr>
          <p:cNvPr id="12" name="Rectangle 11"/>
          <p:cNvSpPr/>
          <p:nvPr/>
        </p:nvSpPr>
        <p:spPr>
          <a:xfrm>
            <a:off x="0" y="-22284"/>
            <a:ext cx="9182206" cy="523220"/>
          </a:xfrm>
          <a:prstGeom prst="rect">
            <a:avLst/>
          </a:prstGeom>
        </p:spPr>
        <p:txBody>
          <a:bodyPr wrap="square">
            <a:spAutoFit/>
          </a:bodyPr>
          <a:lstStyle/>
          <a:p>
            <a:r>
              <a:rPr lang="en-US" sz="2800" b="1" dirty="0">
                <a:solidFill>
                  <a:srgbClr val="0000FF"/>
                </a:solidFill>
                <a:latin typeface="Times"/>
                <a:cs typeface="Times"/>
              </a:rPr>
              <a:t>Title</a:t>
            </a:r>
            <a:r>
              <a:rPr lang="en-US" sz="2800" b="1" dirty="0" smtClean="0">
                <a:solidFill>
                  <a:srgbClr val="0000FF"/>
                </a:solidFill>
                <a:latin typeface="Times"/>
                <a:cs typeface="Times"/>
              </a:rPr>
              <a:t>:</a:t>
            </a:r>
            <a:r>
              <a:rPr lang="en-US" sz="2800" dirty="0">
                <a:solidFill>
                  <a:srgbClr val="0000FF"/>
                </a:solidFill>
                <a:latin typeface="Times"/>
                <a:cs typeface="Times"/>
              </a:rPr>
              <a:t> </a:t>
            </a:r>
            <a:r>
              <a:rPr lang="en-US" sz="2800" dirty="0" smtClean="0">
                <a:solidFill>
                  <a:srgbClr val="0000FF"/>
                </a:solidFill>
                <a:latin typeface="Times"/>
                <a:cs typeface="Times"/>
              </a:rPr>
              <a:t>“Four </a:t>
            </a:r>
            <a:r>
              <a:rPr lang="en-US" sz="2800" dirty="0">
                <a:solidFill>
                  <a:srgbClr val="0000FF"/>
                </a:solidFill>
                <a:latin typeface="Times"/>
                <a:cs typeface="Times"/>
              </a:rPr>
              <a:t>gifts to ask for, to accept, to give, and to receive.</a:t>
            </a:r>
            <a:r>
              <a:rPr lang="en-US" sz="2800" dirty="0" smtClean="0">
                <a:solidFill>
                  <a:srgbClr val="0000FF"/>
                </a:solidFill>
                <a:latin typeface="Times"/>
                <a:cs typeface="Times"/>
              </a:rPr>
              <a:t>”</a:t>
            </a:r>
            <a:endParaRPr lang="en-US" sz="2800" dirty="0">
              <a:solidFill>
                <a:srgbClr val="0000FF"/>
              </a:solidFill>
              <a:latin typeface="Times"/>
              <a:cs typeface="Times"/>
            </a:endParaRPr>
          </a:p>
        </p:txBody>
      </p:sp>
      <p:sp>
        <p:nvSpPr>
          <p:cNvPr id="11" name="Rectangle 10"/>
          <p:cNvSpPr/>
          <p:nvPr/>
        </p:nvSpPr>
        <p:spPr>
          <a:xfrm>
            <a:off x="83236" y="5540095"/>
            <a:ext cx="9144000" cy="954107"/>
          </a:xfrm>
          <a:prstGeom prst="rect">
            <a:avLst/>
          </a:prstGeom>
        </p:spPr>
        <p:txBody>
          <a:bodyPr wrap="square">
            <a:spAutoFit/>
          </a:bodyPr>
          <a:lstStyle/>
          <a:p>
            <a:r>
              <a:rPr lang="en-US" sz="2800" b="1" dirty="0">
                <a:solidFill>
                  <a:srgbClr val="FF0000"/>
                </a:solidFill>
                <a:latin typeface="Times"/>
                <a:cs typeface="Times"/>
              </a:rPr>
              <a:t>f. Prayer is communicating with God </a:t>
            </a:r>
            <a:r>
              <a:rPr lang="en-US" sz="2800" dirty="0">
                <a:solidFill>
                  <a:srgbClr val="0000FF"/>
                </a:solidFill>
                <a:latin typeface="Times"/>
                <a:cs typeface="Times"/>
              </a:rPr>
              <a:t>(And forgive us our </a:t>
            </a:r>
          </a:p>
          <a:p>
            <a:r>
              <a:rPr lang="en-US" sz="2800" dirty="0">
                <a:solidFill>
                  <a:srgbClr val="0000FF"/>
                </a:solidFill>
                <a:latin typeface="Times"/>
                <a:cs typeface="Times"/>
              </a:rPr>
              <a:t>trespasses, as we forgive those who trespass against us). </a:t>
            </a:r>
          </a:p>
        </p:txBody>
      </p:sp>
    </p:spTree>
    <p:extLst>
      <p:ext uri="{BB962C8B-B14F-4D97-AF65-F5344CB8AC3E}">
        <p14:creationId xmlns:p14="http://schemas.microsoft.com/office/powerpoint/2010/main" xmlns="" val="58265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20" grpId="0"/>
      <p:bldP spid="21" grpId="0"/>
      <p:bldP spid="22" grpId="0"/>
      <p:bldP spid="14"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92" y="-643"/>
            <a:ext cx="9178792" cy="954107"/>
          </a:xfrm>
          <a:prstGeom prst="rect">
            <a:avLst/>
          </a:prstGeom>
        </p:spPr>
        <p:txBody>
          <a:bodyPr wrap="square">
            <a:spAutoFit/>
          </a:bodyPr>
          <a:lstStyle/>
          <a:p>
            <a:r>
              <a:rPr lang="en-US" sz="2800" b="1" dirty="0">
                <a:latin typeface="Times"/>
                <a:cs typeface="Times"/>
              </a:rPr>
              <a:t>(1) What breaks communication? </a:t>
            </a:r>
            <a:r>
              <a:rPr lang="en-US" sz="2800" dirty="0">
                <a:latin typeface="Times"/>
                <a:cs typeface="Times"/>
              </a:rPr>
              <a:t>To trespass with attitudes, words, or actions </a:t>
            </a:r>
            <a:r>
              <a:rPr lang="en-US" sz="2800" dirty="0" smtClean="0">
                <a:latin typeface="Times"/>
                <a:cs typeface="Times"/>
              </a:rPr>
              <a:t>that </a:t>
            </a:r>
            <a:r>
              <a:rPr lang="en-US" sz="2800" dirty="0">
                <a:latin typeface="Times"/>
                <a:cs typeface="Times"/>
              </a:rPr>
              <a:t>cross the line. </a:t>
            </a:r>
            <a:endParaRPr lang="en-US" sz="2800" dirty="0" smtClean="0">
              <a:latin typeface="Times"/>
              <a:cs typeface="Times"/>
            </a:endParaRPr>
          </a:p>
        </p:txBody>
      </p:sp>
      <p:sp>
        <p:nvSpPr>
          <p:cNvPr id="9" name="TextBox 8"/>
          <p:cNvSpPr txBox="1"/>
          <p:nvPr/>
        </p:nvSpPr>
        <p:spPr>
          <a:xfrm>
            <a:off x="8637774" y="6381036"/>
            <a:ext cx="1101818" cy="461665"/>
          </a:xfrm>
          <a:prstGeom prst="rect">
            <a:avLst/>
          </a:prstGeom>
          <a:noFill/>
        </p:spPr>
        <p:txBody>
          <a:bodyPr wrap="square" rtlCol="0">
            <a:spAutoFit/>
          </a:bodyPr>
          <a:lstStyle/>
          <a:p>
            <a:r>
              <a:rPr lang="en-US" altLang="zh-CN" sz="2400" dirty="0" smtClean="0">
                <a:solidFill>
                  <a:srgbClr val="0000FF"/>
                </a:solidFill>
                <a:latin typeface="Times"/>
                <a:cs typeface="Times"/>
              </a:rPr>
              <a:t>(3)</a:t>
            </a:r>
            <a:endParaRPr lang="en-US" sz="2400" dirty="0">
              <a:solidFill>
                <a:srgbClr val="0000FF"/>
              </a:solidFill>
              <a:latin typeface="Times"/>
              <a:cs typeface="Times"/>
            </a:endParaRPr>
          </a:p>
        </p:txBody>
      </p:sp>
      <p:sp>
        <p:nvSpPr>
          <p:cNvPr id="10" name="Rectangle 9"/>
          <p:cNvSpPr/>
          <p:nvPr/>
        </p:nvSpPr>
        <p:spPr>
          <a:xfrm>
            <a:off x="10501" y="840234"/>
            <a:ext cx="9178792" cy="523220"/>
          </a:xfrm>
          <a:prstGeom prst="rect">
            <a:avLst/>
          </a:prstGeom>
        </p:spPr>
        <p:txBody>
          <a:bodyPr wrap="square">
            <a:spAutoFit/>
          </a:bodyPr>
          <a:lstStyle/>
          <a:p>
            <a:r>
              <a:rPr lang="en-US" sz="2800" b="1" dirty="0">
                <a:latin typeface="Times"/>
                <a:cs typeface="Times"/>
              </a:rPr>
              <a:t>(2) What restores communication? </a:t>
            </a:r>
            <a:r>
              <a:rPr lang="en-US" sz="2800" dirty="0">
                <a:latin typeface="Times"/>
                <a:cs typeface="Times"/>
              </a:rPr>
              <a:t>To forgive. </a:t>
            </a:r>
          </a:p>
        </p:txBody>
      </p:sp>
      <p:sp>
        <p:nvSpPr>
          <p:cNvPr id="11" name="Rectangle 10"/>
          <p:cNvSpPr/>
          <p:nvPr/>
        </p:nvSpPr>
        <p:spPr>
          <a:xfrm>
            <a:off x="40493" y="1283315"/>
            <a:ext cx="9178792" cy="954107"/>
          </a:xfrm>
          <a:prstGeom prst="rect">
            <a:avLst/>
          </a:prstGeom>
        </p:spPr>
        <p:txBody>
          <a:bodyPr wrap="square">
            <a:spAutoFit/>
          </a:bodyPr>
          <a:lstStyle/>
          <a:p>
            <a:r>
              <a:rPr lang="en-US" sz="2800" dirty="0">
                <a:latin typeface="Times"/>
                <a:cs typeface="Times"/>
                <a:hlinkClick r:id="rId2"/>
              </a:rPr>
              <a:t>https://www.youtube.com/watch?v=</a:t>
            </a:r>
            <a:r>
              <a:rPr lang="en-US" sz="2800" dirty="0" smtClean="0">
                <a:latin typeface="Times"/>
                <a:cs typeface="Times"/>
                <a:hlinkClick r:id="rId2"/>
              </a:rPr>
              <a:t>Twivg7GkYts</a:t>
            </a:r>
            <a:endParaRPr lang="en-US" sz="2800" dirty="0" smtClean="0">
              <a:latin typeface="Times"/>
              <a:cs typeface="Times"/>
            </a:endParaRPr>
          </a:p>
          <a:p>
            <a:endParaRPr lang="en-US" sz="2800" dirty="0">
              <a:latin typeface="Times"/>
              <a:cs typeface="Times"/>
            </a:endParaRPr>
          </a:p>
        </p:txBody>
      </p:sp>
      <p:pic>
        <p:nvPicPr>
          <p:cNvPr id="3" name="Picture 2" descr="Screen Shot 2015-12-10 at 10.40.36 PM.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808596" y="1986138"/>
            <a:ext cx="5734582" cy="4871857"/>
          </a:xfrm>
          <a:prstGeom prst="rect">
            <a:avLst/>
          </a:prstGeom>
        </p:spPr>
      </p:pic>
      <p:sp>
        <p:nvSpPr>
          <p:cNvPr id="18" name="Rectangle 17"/>
          <p:cNvSpPr/>
          <p:nvPr/>
        </p:nvSpPr>
        <p:spPr>
          <a:xfrm>
            <a:off x="10501" y="2237422"/>
            <a:ext cx="1798095" cy="830997"/>
          </a:xfrm>
          <a:prstGeom prst="rect">
            <a:avLst/>
          </a:prstGeom>
        </p:spPr>
        <p:txBody>
          <a:bodyPr wrap="square">
            <a:spAutoFit/>
          </a:bodyPr>
          <a:lstStyle/>
          <a:p>
            <a:r>
              <a:rPr lang="en-US" sz="2400" b="1" dirty="0" smtClean="0">
                <a:solidFill>
                  <a:srgbClr val="FF0000"/>
                </a:solidFill>
                <a:latin typeface="Times"/>
                <a:cs typeface="Times"/>
              </a:rPr>
              <a:t>What are good gifts?</a:t>
            </a:r>
            <a:endParaRPr lang="en-US" sz="2400" dirty="0">
              <a:solidFill>
                <a:srgbClr val="FF0000"/>
              </a:solidFill>
              <a:latin typeface="Times"/>
              <a:cs typeface="Times"/>
            </a:endParaRPr>
          </a:p>
        </p:txBody>
      </p:sp>
      <p:sp>
        <p:nvSpPr>
          <p:cNvPr id="19" name="Rectangle 18"/>
          <p:cNvSpPr/>
          <p:nvPr/>
        </p:nvSpPr>
        <p:spPr>
          <a:xfrm>
            <a:off x="7576724" y="2268020"/>
            <a:ext cx="1798095" cy="830997"/>
          </a:xfrm>
          <a:prstGeom prst="rect">
            <a:avLst/>
          </a:prstGeom>
        </p:spPr>
        <p:txBody>
          <a:bodyPr wrap="square">
            <a:spAutoFit/>
          </a:bodyPr>
          <a:lstStyle/>
          <a:p>
            <a:r>
              <a:rPr lang="en-US" sz="2400" b="1" dirty="0" smtClean="0">
                <a:solidFill>
                  <a:srgbClr val="FF0000"/>
                </a:solidFill>
                <a:latin typeface="Times"/>
                <a:cs typeface="Times"/>
              </a:rPr>
              <a:t>What are bad gifts?</a:t>
            </a:r>
            <a:endParaRPr lang="en-US" sz="2400" dirty="0">
              <a:solidFill>
                <a:srgbClr val="FF0000"/>
              </a:solidFill>
              <a:latin typeface="Times"/>
              <a:cs typeface="Times"/>
            </a:endParaRPr>
          </a:p>
        </p:txBody>
      </p:sp>
    </p:spTree>
    <p:extLst>
      <p:ext uri="{BB962C8B-B14F-4D97-AF65-F5344CB8AC3E}">
        <p14:creationId xmlns:p14="http://schemas.microsoft.com/office/powerpoint/2010/main" xmlns="" val="356734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2274426_10153881276851320_7410274219736081812_n.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554585" y="0"/>
            <a:ext cx="6109792" cy="5935464"/>
          </a:xfrm>
          <a:prstGeom prst="rect">
            <a:avLst/>
          </a:prstGeom>
        </p:spPr>
      </p:pic>
      <p:sp>
        <p:nvSpPr>
          <p:cNvPr id="9" name="TextBox 8"/>
          <p:cNvSpPr txBox="1"/>
          <p:nvPr/>
        </p:nvSpPr>
        <p:spPr>
          <a:xfrm>
            <a:off x="1523983" y="5920158"/>
            <a:ext cx="3751385" cy="830997"/>
          </a:xfrm>
          <a:prstGeom prst="rect">
            <a:avLst/>
          </a:prstGeom>
          <a:noFill/>
        </p:spPr>
        <p:txBody>
          <a:bodyPr wrap="square" rtlCol="0">
            <a:spAutoFit/>
          </a:bodyPr>
          <a:lstStyle/>
          <a:p>
            <a:r>
              <a:rPr lang="en-US" sz="4800" b="1" dirty="0" smtClean="0">
                <a:latin typeface="Apple Chancery"/>
                <a:cs typeface="Apple Chancery"/>
              </a:rPr>
              <a:t>for giving.</a:t>
            </a:r>
            <a:endParaRPr lang="en-US" sz="4800" b="1" dirty="0">
              <a:latin typeface="Apple Chancery"/>
              <a:cs typeface="Apple Chancery"/>
            </a:endParaRPr>
          </a:p>
        </p:txBody>
      </p:sp>
      <p:sp>
        <p:nvSpPr>
          <p:cNvPr id="10" name="TextBox 9"/>
          <p:cNvSpPr txBox="1"/>
          <p:nvPr/>
        </p:nvSpPr>
        <p:spPr>
          <a:xfrm>
            <a:off x="5521540" y="5914958"/>
            <a:ext cx="3751385" cy="830997"/>
          </a:xfrm>
          <a:prstGeom prst="rect">
            <a:avLst/>
          </a:prstGeom>
          <a:noFill/>
        </p:spPr>
        <p:txBody>
          <a:bodyPr wrap="square" rtlCol="0">
            <a:spAutoFit/>
          </a:bodyPr>
          <a:lstStyle/>
          <a:p>
            <a:r>
              <a:rPr lang="en-US" sz="4800" b="1" dirty="0" smtClean="0">
                <a:latin typeface="Apple Chancery"/>
                <a:cs typeface="Apple Chancery"/>
              </a:rPr>
              <a:t>forgiving.</a:t>
            </a:r>
            <a:endParaRPr lang="en-US" sz="4800" b="1" dirty="0">
              <a:latin typeface="Apple Chancery"/>
              <a:cs typeface="Apple Chancery"/>
            </a:endParaRPr>
          </a:p>
        </p:txBody>
      </p:sp>
      <p:sp>
        <p:nvSpPr>
          <p:cNvPr id="11" name="TextBox 10"/>
          <p:cNvSpPr txBox="1"/>
          <p:nvPr/>
        </p:nvSpPr>
        <p:spPr>
          <a:xfrm>
            <a:off x="8637774" y="6381036"/>
            <a:ext cx="1101818" cy="461665"/>
          </a:xfrm>
          <a:prstGeom prst="rect">
            <a:avLst/>
          </a:prstGeom>
          <a:noFill/>
        </p:spPr>
        <p:txBody>
          <a:bodyPr wrap="square" rtlCol="0">
            <a:spAutoFit/>
          </a:bodyPr>
          <a:lstStyle/>
          <a:p>
            <a:r>
              <a:rPr lang="en-US" altLang="zh-CN" sz="2400" dirty="0" smtClean="0">
                <a:solidFill>
                  <a:srgbClr val="0000FF"/>
                </a:solidFill>
                <a:latin typeface="Times"/>
                <a:cs typeface="Times"/>
              </a:rPr>
              <a:t>(4)</a:t>
            </a:r>
            <a:endParaRPr lang="en-US" sz="2400" dirty="0">
              <a:solidFill>
                <a:srgbClr val="0000FF"/>
              </a:solidFill>
              <a:latin typeface="Times"/>
              <a:cs typeface="Times"/>
            </a:endParaRPr>
          </a:p>
        </p:txBody>
      </p:sp>
    </p:spTree>
    <p:extLst>
      <p:ext uri="{BB962C8B-B14F-4D97-AF65-F5344CB8AC3E}">
        <p14:creationId xmlns:p14="http://schemas.microsoft.com/office/powerpoint/2010/main" xmlns="" val="4061808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508" y="-76495"/>
            <a:ext cx="9289649" cy="523220"/>
          </a:xfrm>
          <a:prstGeom prst="rect">
            <a:avLst/>
          </a:prstGeom>
        </p:spPr>
        <p:txBody>
          <a:bodyPr wrap="square">
            <a:spAutoFit/>
          </a:bodyPr>
          <a:lstStyle/>
          <a:p>
            <a:r>
              <a:rPr lang="en-US" sz="2800" b="1" dirty="0" smtClean="0">
                <a:solidFill>
                  <a:srgbClr val="FF0000"/>
                </a:solidFill>
                <a:latin typeface="Times"/>
                <a:cs typeface="Times"/>
              </a:rPr>
              <a:t>1. Gift </a:t>
            </a:r>
            <a:r>
              <a:rPr lang="en-US" sz="2800" b="1" dirty="0">
                <a:solidFill>
                  <a:srgbClr val="FF0000"/>
                </a:solidFill>
                <a:latin typeface="Times"/>
                <a:cs typeface="Times"/>
              </a:rPr>
              <a:t>#1: Asking God’s Forgiveness of us. </a:t>
            </a:r>
            <a:endParaRPr lang="en-US" sz="2800" b="1" dirty="0" smtClean="0">
              <a:solidFill>
                <a:srgbClr val="FF0000"/>
              </a:solidFill>
              <a:latin typeface="Times"/>
              <a:cs typeface="Times"/>
            </a:endParaRPr>
          </a:p>
        </p:txBody>
      </p:sp>
      <p:sp>
        <p:nvSpPr>
          <p:cNvPr id="6" name="Rectangle 5"/>
          <p:cNvSpPr/>
          <p:nvPr/>
        </p:nvSpPr>
        <p:spPr>
          <a:xfrm>
            <a:off x="12484" y="370230"/>
            <a:ext cx="9289649" cy="523220"/>
          </a:xfrm>
          <a:prstGeom prst="rect">
            <a:avLst/>
          </a:prstGeom>
        </p:spPr>
        <p:txBody>
          <a:bodyPr wrap="square">
            <a:spAutoFit/>
          </a:bodyPr>
          <a:lstStyle/>
          <a:p>
            <a:r>
              <a:rPr lang="en-US" sz="2800" b="1" dirty="0" smtClean="0">
                <a:solidFill>
                  <a:srgbClr val="008000"/>
                </a:solidFill>
                <a:latin typeface="Times"/>
                <a:cs typeface="Times"/>
              </a:rPr>
              <a:t>a. Why </a:t>
            </a:r>
            <a:r>
              <a:rPr lang="en-US" sz="2800" b="1" dirty="0">
                <a:solidFill>
                  <a:srgbClr val="008000"/>
                </a:solidFill>
                <a:latin typeface="Times"/>
                <a:cs typeface="Times"/>
              </a:rPr>
              <a:t>does God forgive? Because of</a:t>
            </a:r>
            <a:r>
              <a:rPr lang="en-US" sz="2800" b="1" dirty="0" smtClean="0">
                <a:solidFill>
                  <a:srgbClr val="008000"/>
                </a:solidFill>
                <a:latin typeface="Times"/>
                <a:cs typeface="Times"/>
              </a:rPr>
              <a:t>…</a:t>
            </a:r>
          </a:p>
        </p:txBody>
      </p:sp>
      <p:sp>
        <p:nvSpPr>
          <p:cNvPr id="11" name="Rectangle 10"/>
          <p:cNvSpPr/>
          <p:nvPr/>
        </p:nvSpPr>
        <p:spPr>
          <a:xfrm>
            <a:off x="11874" y="798012"/>
            <a:ext cx="9289649" cy="1815882"/>
          </a:xfrm>
          <a:prstGeom prst="rect">
            <a:avLst/>
          </a:prstGeom>
        </p:spPr>
        <p:txBody>
          <a:bodyPr wrap="square">
            <a:spAutoFit/>
          </a:bodyPr>
          <a:lstStyle/>
          <a:p>
            <a:r>
              <a:rPr lang="en-US" sz="2800" b="1" dirty="0" smtClean="0">
                <a:latin typeface="Times"/>
                <a:cs typeface="Times"/>
              </a:rPr>
              <a:t>(1) His </a:t>
            </a:r>
            <a:r>
              <a:rPr lang="en-US" sz="2800" b="1" dirty="0">
                <a:latin typeface="Times"/>
                <a:cs typeface="Times"/>
              </a:rPr>
              <a:t>compassion. </a:t>
            </a:r>
            <a:r>
              <a:rPr lang="en-US" sz="2800" dirty="0">
                <a:solidFill>
                  <a:srgbClr val="0000FF"/>
                </a:solidFill>
                <a:latin typeface="Times"/>
                <a:cs typeface="Times"/>
              </a:rPr>
              <a:t>“The Lord, the compassionate and gracious God, slow to anger, abounding in love and faithfulness,</a:t>
            </a:r>
            <a:r>
              <a:rPr lang="en-US" sz="2800" b="1" dirty="0">
                <a:solidFill>
                  <a:srgbClr val="0000FF"/>
                </a:solidFill>
                <a:latin typeface="Times"/>
                <a:cs typeface="Times"/>
              </a:rPr>
              <a:t> </a:t>
            </a:r>
            <a:r>
              <a:rPr lang="en-US" sz="2800" dirty="0">
                <a:solidFill>
                  <a:srgbClr val="0000FF"/>
                </a:solidFill>
                <a:latin typeface="Times"/>
                <a:cs typeface="Times"/>
              </a:rPr>
              <a:t>maintaining love to thousands, and forgiving wickedness, rebellion and sin…” (Ex.34:6-7). </a:t>
            </a:r>
            <a:endParaRPr lang="en-US" sz="2800" dirty="0" smtClean="0">
              <a:solidFill>
                <a:srgbClr val="0000FF"/>
              </a:solidFill>
              <a:latin typeface="Times"/>
              <a:cs typeface="Times"/>
            </a:endParaRPr>
          </a:p>
        </p:txBody>
      </p:sp>
      <p:sp>
        <p:nvSpPr>
          <p:cNvPr id="12" name="Rectangle 11"/>
          <p:cNvSpPr/>
          <p:nvPr/>
        </p:nvSpPr>
        <p:spPr>
          <a:xfrm>
            <a:off x="26565" y="2465013"/>
            <a:ext cx="9117435" cy="1384995"/>
          </a:xfrm>
          <a:prstGeom prst="rect">
            <a:avLst/>
          </a:prstGeom>
        </p:spPr>
        <p:txBody>
          <a:bodyPr wrap="square">
            <a:spAutoFit/>
          </a:bodyPr>
          <a:lstStyle/>
          <a:p>
            <a:r>
              <a:rPr lang="en-US" sz="2800" b="1" dirty="0">
                <a:latin typeface="Times"/>
                <a:cs typeface="Times"/>
              </a:rPr>
              <a:t>(2) His love. </a:t>
            </a:r>
            <a:r>
              <a:rPr lang="en-US" sz="2800" dirty="0">
                <a:solidFill>
                  <a:srgbClr val="0000FF"/>
                </a:solidFill>
                <a:latin typeface="Times"/>
                <a:cs typeface="Times"/>
              </a:rPr>
              <a:t>Have mercy on me, O God, according to your unfailing love; according to your great compassion blot out my transgressions (Ps.51:1). </a:t>
            </a:r>
            <a:endParaRPr lang="en-US" sz="2800" dirty="0" smtClean="0">
              <a:solidFill>
                <a:srgbClr val="0000FF"/>
              </a:solidFill>
              <a:latin typeface="Times"/>
              <a:cs typeface="Times"/>
            </a:endParaRPr>
          </a:p>
        </p:txBody>
      </p:sp>
      <p:sp>
        <p:nvSpPr>
          <p:cNvPr id="13" name="Rectangle 12"/>
          <p:cNvSpPr/>
          <p:nvPr/>
        </p:nvSpPr>
        <p:spPr>
          <a:xfrm>
            <a:off x="25955" y="3703642"/>
            <a:ext cx="9118045" cy="954107"/>
          </a:xfrm>
          <a:prstGeom prst="rect">
            <a:avLst/>
          </a:prstGeom>
        </p:spPr>
        <p:txBody>
          <a:bodyPr wrap="square">
            <a:spAutoFit/>
          </a:bodyPr>
          <a:lstStyle/>
          <a:p>
            <a:r>
              <a:rPr lang="en-US" sz="2800" b="1" dirty="0">
                <a:latin typeface="Times"/>
                <a:cs typeface="Times"/>
              </a:rPr>
              <a:t>(3) His grace. </a:t>
            </a:r>
            <a:r>
              <a:rPr lang="en-US" sz="2800" dirty="0">
                <a:solidFill>
                  <a:srgbClr val="0000FF"/>
                </a:solidFill>
                <a:latin typeface="Times"/>
                <a:cs typeface="Times"/>
              </a:rPr>
              <a:t>The Lord is compassionate and gracious, slow to anger, abounding in love </a:t>
            </a:r>
            <a:r>
              <a:rPr lang="en-US" sz="2800">
                <a:solidFill>
                  <a:srgbClr val="0000FF"/>
                </a:solidFill>
                <a:latin typeface="Times"/>
                <a:cs typeface="Times"/>
              </a:rPr>
              <a:t>(</a:t>
            </a:r>
            <a:r>
              <a:rPr lang="en-US" sz="2800" smtClean="0">
                <a:solidFill>
                  <a:srgbClr val="0000FF"/>
                </a:solidFill>
                <a:latin typeface="Times"/>
                <a:cs typeface="Times"/>
              </a:rPr>
              <a:t>Ps.103:8). </a:t>
            </a:r>
            <a:endParaRPr lang="en-US" sz="2800" dirty="0" smtClean="0">
              <a:solidFill>
                <a:srgbClr val="0000FF"/>
              </a:solidFill>
              <a:latin typeface="Times"/>
              <a:cs typeface="Times"/>
            </a:endParaRPr>
          </a:p>
        </p:txBody>
      </p:sp>
      <p:sp>
        <p:nvSpPr>
          <p:cNvPr id="14" name="Rectangle 13"/>
          <p:cNvSpPr/>
          <p:nvPr/>
        </p:nvSpPr>
        <p:spPr>
          <a:xfrm>
            <a:off x="25345" y="4620992"/>
            <a:ext cx="9289649" cy="1815882"/>
          </a:xfrm>
          <a:prstGeom prst="rect">
            <a:avLst/>
          </a:prstGeom>
        </p:spPr>
        <p:txBody>
          <a:bodyPr wrap="square">
            <a:spAutoFit/>
          </a:bodyPr>
          <a:lstStyle/>
          <a:p>
            <a:r>
              <a:rPr lang="en-US" sz="2800" b="1" dirty="0" smtClean="0">
                <a:latin typeface="Times"/>
                <a:cs typeface="Times"/>
              </a:rPr>
              <a:t>(4</a:t>
            </a:r>
            <a:r>
              <a:rPr lang="en-US" sz="2800" b="1" dirty="0">
                <a:latin typeface="Times"/>
                <a:cs typeface="Times"/>
              </a:rPr>
              <a:t>) His mercy. </a:t>
            </a:r>
            <a:r>
              <a:rPr lang="en-US" sz="2800" dirty="0">
                <a:solidFill>
                  <a:srgbClr val="0000FF"/>
                </a:solidFill>
                <a:latin typeface="Times"/>
                <a:cs typeface="Times"/>
              </a:rPr>
              <a:t>Let the wicked forsake their ways and the unrighteous their thoughts. Let them turn to the Lord, and he will have mercy on them, and to our God, for he will freely pardon (Isa.55:7).</a:t>
            </a:r>
          </a:p>
        </p:txBody>
      </p:sp>
      <p:sp>
        <p:nvSpPr>
          <p:cNvPr id="15" name="TextBox 14"/>
          <p:cNvSpPr txBox="1"/>
          <p:nvPr/>
        </p:nvSpPr>
        <p:spPr>
          <a:xfrm>
            <a:off x="8637774" y="6381036"/>
            <a:ext cx="1101818" cy="461665"/>
          </a:xfrm>
          <a:prstGeom prst="rect">
            <a:avLst/>
          </a:prstGeom>
          <a:noFill/>
        </p:spPr>
        <p:txBody>
          <a:bodyPr wrap="square" rtlCol="0">
            <a:spAutoFit/>
          </a:bodyPr>
          <a:lstStyle/>
          <a:p>
            <a:r>
              <a:rPr lang="en-US" altLang="zh-CN" sz="2400" dirty="0" smtClean="0">
                <a:solidFill>
                  <a:srgbClr val="0000FF"/>
                </a:solidFill>
                <a:latin typeface="Times"/>
                <a:cs typeface="Times"/>
              </a:rPr>
              <a:t>(5)</a:t>
            </a:r>
            <a:endParaRPr lang="en-US" sz="2400" dirty="0">
              <a:solidFill>
                <a:srgbClr val="0000FF"/>
              </a:solidFill>
              <a:latin typeface="Times"/>
              <a:cs typeface="Times"/>
            </a:endParaRPr>
          </a:p>
        </p:txBody>
      </p:sp>
    </p:spTree>
    <p:extLst>
      <p:ext uri="{BB962C8B-B14F-4D97-AF65-F5344CB8AC3E}">
        <p14:creationId xmlns:p14="http://schemas.microsoft.com/office/powerpoint/2010/main" xmlns="" val="306108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486082" y="6381036"/>
            <a:ext cx="942987" cy="461665"/>
          </a:xfrm>
          <a:prstGeom prst="rect">
            <a:avLst/>
          </a:prstGeom>
          <a:noFill/>
        </p:spPr>
        <p:txBody>
          <a:bodyPr wrap="square" rtlCol="0">
            <a:spAutoFit/>
          </a:bodyPr>
          <a:lstStyle/>
          <a:p>
            <a:r>
              <a:rPr lang="en-US" altLang="zh-CN" sz="2400" dirty="0" smtClean="0">
                <a:solidFill>
                  <a:srgbClr val="0000FF"/>
                </a:solidFill>
                <a:latin typeface="Times"/>
                <a:cs typeface="Times"/>
              </a:rPr>
              <a:t>(6)</a:t>
            </a:r>
            <a:endParaRPr lang="en-US" sz="2400" dirty="0">
              <a:solidFill>
                <a:srgbClr val="0000FF"/>
              </a:solidFill>
              <a:latin typeface="Times"/>
              <a:cs typeface="Times"/>
            </a:endParaRPr>
          </a:p>
        </p:txBody>
      </p:sp>
      <p:sp>
        <p:nvSpPr>
          <p:cNvPr id="7" name="Rectangle 6"/>
          <p:cNvSpPr/>
          <p:nvPr/>
        </p:nvSpPr>
        <p:spPr>
          <a:xfrm>
            <a:off x="-17508" y="-76495"/>
            <a:ext cx="9289649" cy="523220"/>
          </a:xfrm>
          <a:prstGeom prst="rect">
            <a:avLst/>
          </a:prstGeom>
        </p:spPr>
        <p:txBody>
          <a:bodyPr wrap="square">
            <a:spAutoFit/>
          </a:bodyPr>
          <a:lstStyle/>
          <a:p>
            <a:r>
              <a:rPr lang="en-US" sz="2800" b="1" dirty="0" smtClean="0">
                <a:solidFill>
                  <a:srgbClr val="FF0000"/>
                </a:solidFill>
                <a:latin typeface="Times"/>
                <a:cs typeface="Times"/>
              </a:rPr>
              <a:t>1. Gift </a:t>
            </a:r>
            <a:r>
              <a:rPr lang="en-US" sz="2800" b="1" dirty="0">
                <a:solidFill>
                  <a:srgbClr val="FF0000"/>
                </a:solidFill>
                <a:latin typeface="Times"/>
                <a:cs typeface="Times"/>
              </a:rPr>
              <a:t>#1: Asking God’s Forgiveness of us. </a:t>
            </a:r>
            <a:endParaRPr lang="en-US" sz="2800" b="1" dirty="0" smtClean="0">
              <a:solidFill>
                <a:srgbClr val="FF0000"/>
              </a:solidFill>
              <a:latin typeface="Times"/>
              <a:cs typeface="Times"/>
            </a:endParaRPr>
          </a:p>
        </p:txBody>
      </p:sp>
      <p:sp>
        <p:nvSpPr>
          <p:cNvPr id="6" name="Rectangle 5"/>
          <p:cNvSpPr/>
          <p:nvPr/>
        </p:nvSpPr>
        <p:spPr>
          <a:xfrm>
            <a:off x="12484" y="370230"/>
            <a:ext cx="9289649" cy="523220"/>
          </a:xfrm>
          <a:prstGeom prst="rect">
            <a:avLst/>
          </a:prstGeom>
        </p:spPr>
        <p:txBody>
          <a:bodyPr wrap="square">
            <a:spAutoFit/>
          </a:bodyPr>
          <a:lstStyle/>
          <a:p>
            <a:r>
              <a:rPr lang="en-US" sz="2800" b="1" dirty="0">
                <a:solidFill>
                  <a:srgbClr val="008000"/>
                </a:solidFill>
                <a:latin typeface="Times"/>
                <a:cs typeface="Times"/>
              </a:rPr>
              <a:t>b. How does God forgive? </a:t>
            </a:r>
            <a:endParaRPr lang="en-US" sz="2800" b="1" dirty="0" smtClean="0">
              <a:solidFill>
                <a:srgbClr val="008000"/>
              </a:solidFill>
              <a:latin typeface="Times"/>
              <a:cs typeface="Times"/>
            </a:endParaRPr>
          </a:p>
        </p:txBody>
      </p:sp>
      <p:sp>
        <p:nvSpPr>
          <p:cNvPr id="10" name="Rectangle 9"/>
          <p:cNvSpPr/>
          <p:nvPr/>
        </p:nvSpPr>
        <p:spPr>
          <a:xfrm>
            <a:off x="27785" y="776543"/>
            <a:ext cx="5189708" cy="3970318"/>
          </a:xfrm>
          <a:prstGeom prst="rect">
            <a:avLst/>
          </a:prstGeom>
        </p:spPr>
        <p:txBody>
          <a:bodyPr wrap="square">
            <a:spAutoFit/>
          </a:bodyPr>
          <a:lstStyle/>
          <a:p>
            <a:r>
              <a:rPr lang="en-US" sz="2800" b="1" dirty="0">
                <a:latin typeface="Times"/>
                <a:cs typeface="Times"/>
              </a:rPr>
              <a:t>(1) For salvation: </a:t>
            </a:r>
            <a:r>
              <a:rPr lang="en-US" sz="2800" dirty="0" smtClean="0">
                <a:solidFill>
                  <a:srgbClr val="0000FF"/>
                </a:solidFill>
                <a:latin typeface="Times"/>
                <a:cs typeface="Times"/>
              </a:rPr>
              <a:t>In </a:t>
            </a:r>
            <a:r>
              <a:rPr lang="en-US" sz="2800" dirty="0">
                <a:solidFill>
                  <a:srgbClr val="0000FF"/>
                </a:solidFill>
                <a:latin typeface="Times"/>
                <a:cs typeface="Times"/>
              </a:rPr>
              <a:t>fact, the law requires that nearly </a:t>
            </a:r>
            <a:r>
              <a:rPr lang="en-US" sz="2800" dirty="0" smtClean="0">
                <a:solidFill>
                  <a:srgbClr val="0000FF"/>
                </a:solidFill>
                <a:latin typeface="Times"/>
                <a:cs typeface="Times"/>
              </a:rPr>
              <a:t>everything </a:t>
            </a:r>
            <a:r>
              <a:rPr lang="en-US" sz="2800" dirty="0">
                <a:solidFill>
                  <a:srgbClr val="0000FF"/>
                </a:solidFill>
                <a:latin typeface="Times"/>
                <a:cs typeface="Times"/>
              </a:rPr>
              <a:t>be cleansed with blood, and without the shedding of blood there is no forgiveness</a:t>
            </a:r>
            <a:r>
              <a:rPr lang="en-US" sz="2800" dirty="0" smtClean="0">
                <a:solidFill>
                  <a:srgbClr val="0000FF"/>
                </a:solidFill>
                <a:latin typeface="Times"/>
                <a:cs typeface="Times"/>
              </a:rPr>
              <a:t>.(</a:t>
            </a:r>
            <a:r>
              <a:rPr lang="en-US" sz="2800" dirty="0">
                <a:solidFill>
                  <a:srgbClr val="0000FF"/>
                </a:solidFill>
                <a:latin typeface="Times"/>
                <a:cs typeface="Times"/>
              </a:rPr>
              <a:t>Heb.9:22)</a:t>
            </a:r>
            <a:r>
              <a:rPr lang="en-US" sz="2800" dirty="0" smtClean="0">
                <a:solidFill>
                  <a:srgbClr val="0000FF"/>
                </a:solidFill>
                <a:latin typeface="Times"/>
                <a:cs typeface="Times"/>
              </a:rPr>
              <a:t>.God </a:t>
            </a:r>
            <a:r>
              <a:rPr lang="en-US" sz="2800" dirty="0">
                <a:solidFill>
                  <a:srgbClr val="0000FF"/>
                </a:solidFill>
                <a:latin typeface="Times"/>
                <a:cs typeface="Times"/>
              </a:rPr>
              <a:t>made you alive with Christ. He </a:t>
            </a:r>
            <a:r>
              <a:rPr lang="en-US" sz="2800" b="1" dirty="0">
                <a:solidFill>
                  <a:srgbClr val="0000FF"/>
                </a:solidFill>
                <a:latin typeface="Times"/>
                <a:cs typeface="Times"/>
              </a:rPr>
              <a:t>forgave</a:t>
            </a:r>
            <a:r>
              <a:rPr lang="en-US" sz="2800" dirty="0">
                <a:solidFill>
                  <a:srgbClr val="0000FF"/>
                </a:solidFill>
                <a:latin typeface="Times"/>
                <a:cs typeface="Times"/>
              </a:rPr>
              <a:t> us all our sins…he has taken it away, </a:t>
            </a:r>
            <a:r>
              <a:rPr lang="en-US" sz="2800" b="1" dirty="0">
                <a:solidFill>
                  <a:srgbClr val="0000FF"/>
                </a:solidFill>
                <a:latin typeface="Times"/>
                <a:cs typeface="Times"/>
              </a:rPr>
              <a:t>nailing</a:t>
            </a:r>
            <a:r>
              <a:rPr lang="en-US" sz="2800" dirty="0">
                <a:solidFill>
                  <a:srgbClr val="0000FF"/>
                </a:solidFill>
                <a:latin typeface="Times"/>
                <a:cs typeface="Times"/>
              </a:rPr>
              <a:t> it to the </a:t>
            </a:r>
            <a:r>
              <a:rPr lang="en-US" sz="2800" b="1" dirty="0">
                <a:solidFill>
                  <a:srgbClr val="0000FF"/>
                </a:solidFill>
                <a:latin typeface="Times"/>
                <a:cs typeface="Times"/>
              </a:rPr>
              <a:t>cross</a:t>
            </a:r>
            <a:r>
              <a:rPr lang="en-US" sz="2800" dirty="0" smtClean="0">
                <a:solidFill>
                  <a:srgbClr val="0000FF"/>
                </a:solidFill>
                <a:latin typeface="Times"/>
                <a:cs typeface="Times"/>
              </a:rPr>
              <a:t>.(</a:t>
            </a:r>
            <a:r>
              <a:rPr lang="en-US" sz="2800" dirty="0">
                <a:solidFill>
                  <a:srgbClr val="0000FF"/>
                </a:solidFill>
                <a:latin typeface="Times"/>
                <a:cs typeface="Times"/>
              </a:rPr>
              <a:t>Col.2:13-14). </a:t>
            </a:r>
          </a:p>
        </p:txBody>
      </p:sp>
      <p:sp>
        <p:nvSpPr>
          <p:cNvPr id="15" name="Rectangle 14"/>
          <p:cNvSpPr/>
          <p:nvPr/>
        </p:nvSpPr>
        <p:spPr>
          <a:xfrm>
            <a:off x="27785" y="4611231"/>
            <a:ext cx="9289649" cy="2246769"/>
          </a:xfrm>
          <a:prstGeom prst="rect">
            <a:avLst/>
          </a:prstGeom>
        </p:spPr>
        <p:txBody>
          <a:bodyPr wrap="square">
            <a:spAutoFit/>
          </a:bodyPr>
          <a:lstStyle/>
          <a:p>
            <a:r>
              <a:rPr lang="en-US" sz="2800" b="1" dirty="0">
                <a:latin typeface="Times"/>
                <a:cs typeface="Times"/>
              </a:rPr>
              <a:t>(2) For fellowship: </a:t>
            </a:r>
            <a:r>
              <a:rPr lang="en-US" sz="2800" dirty="0">
                <a:solidFill>
                  <a:srgbClr val="0000FF"/>
                </a:solidFill>
                <a:latin typeface="Times"/>
                <a:cs typeface="Times"/>
              </a:rPr>
              <a:t>“Those who have had a bath need only to wash their feet; their whole body is clean” (Jn.13:10). Cleanse me with hyssop, and I will be clean; wash me, and I will be whiter than snow. (Ps.51:7). Restore to me the joy of your salvation (Ps.51:12).</a:t>
            </a:r>
          </a:p>
        </p:txBody>
      </p:sp>
      <p:pic>
        <p:nvPicPr>
          <p:cNvPr id="2" name="Picture 1" descr="3 nails 1 cross.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040214" y="1177100"/>
            <a:ext cx="4318000" cy="3429000"/>
          </a:xfrm>
          <a:prstGeom prst="rect">
            <a:avLst/>
          </a:prstGeom>
        </p:spPr>
      </p:pic>
    </p:spTree>
    <p:extLst>
      <p:ext uri="{BB962C8B-B14F-4D97-AF65-F5344CB8AC3E}">
        <p14:creationId xmlns:p14="http://schemas.microsoft.com/office/powerpoint/2010/main" xmlns="" val="272946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93091" y="633478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(7)</a:t>
            </a:r>
            <a:endParaRPr lang="en-US" sz="2800" dirty="0">
              <a:solidFill>
                <a:srgbClr val="0000FF"/>
              </a:solidFill>
              <a:latin typeface="Times"/>
              <a:cs typeface="Times"/>
            </a:endParaRPr>
          </a:p>
        </p:txBody>
      </p:sp>
      <p:sp>
        <p:nvSpPr>
          <p:cNvPr id="7" name="Rectangle 6"/>
          <p:cNvSpPr/>
          <p:nvPr/>
        </p:nvSpPr>
        <p:spPr>
          <a:xfrm>
            <a:off x="-17508" y="-76495"/>
            <a:ext cx="9289649" cy="523220"/>
          </a:xfrm>
          <a:prstGeom prst="rect">
            <a:avLst/>
          </a:prstGeom>
        </p:spPr>
        <p:txBody>
          <a:bodyPr wrap="square">
            <a:spAutoFit/>
          </a:bodyPr>
          <a:lstStyle/>
          <a:p>
            <a:r>
              <a:rPr lang="en-US" sz="2800" b="1" dirty="0" smtClean="0">
                <a:solidFill>
                  <a:srgbClr val="FF0000"/>
                </a:solidFill>
                <a:latin typeface="Times"/>
                <a:cs typeface="Times"/>
              </a:rPr>
              <a:t>1. Gift </a:t>
            </a:r>
            <a:r>
              <a:rPr lang="en-US" sz="2800" b="1" dirty="0">
                <a:solidFill>
                  <a:srgbClr val="FF0000"/>
                </a:solidFill>
                <a:latin typeface="Times"/>
                <a:cs typeface="Times"/>
              </a:rPr>
              <a:t>#1: Asking God’s Forgiveness of us. </a:t>
            </a:r>
            <a:endParaRPr lang="en-US" sz="2800" b="1" dirty="0" smtClean="0">
              <a:solidFill>
                <a:srgbClr val="FF0000"/>
              </a:solidFill>
              <a:latin typeface="Times"/>
              <a:cs typeface="Times"/>
            </a:endParaRPr>
          </a:p>
        </p:txBody>
      </p:sp>
      <p:sp>
        <p:nvSpPr>
          <p:cNvPr id="6" name="Rectangle 5"/>
          <p:cNvSpPr/>
          <p:nvPr/>
        </p:nvSpPr>
        <p:spPr>
          <a:xfrm>
            <a:off x="12484" y="370230"/>
            <a:ext cx="9289649" cy="523220"/>
          </a:xfrm>
          <a:prstGeom prst="rect">
            <a:avLst/>
          </a:prstGeom>
        </p:spPr>
        <p:txBody>
          <a:bodyPr wrap="square">
            <a:spAutoFit/>
          </a:bodyPr>
          <a:lstStyle/>
          <a:p>
            <a:r>
              <a:rPr lang="en-US" sz="2800" b="1" dirty="0">
                <a:solidFill>
                  <a:srgbClr val="008000"/>
                </a:solidFill>
                <a:latin typeface="Times"/>
                <a:cs typeface="Times"/>
              </a:rPr>
              <a:t>c. What happens to our sins? </a:t>
            </a:r>
            <a:endParaRPr lang="en-US" sz="2800" b="1" dirty="0" smtClean="0">
              <a:solidFill>
                <a:srgbClr val="008000"/>
              </a:solidFill>
              <a:latin typeface="Times"/>
              <a:cs typeface="Times"/>
            </a:endParaRPr>
          </a:p>
        </p:txBody>
      </p:sp>
      <p:sp>
        <p:nvSpPr>
          <p:cNvPr id="10" name="Rectangle 9"/>
          <p:cNvSpPr/>
          <p:nvPr/>
        </p:nvSpPr>
        <p:spPr>
          <a:xfrm>
            <a:off x="27175" y="798012"/>
            <a:ext cx="9289649" cy="954107"/>
          </a:xfrm>
          <a:prstGeom prst="rect">
            <a:avLst/>
          </a:prstGeom>
        </p:spPr>
        <p:txBody>
          <a:bodyPr wrap="square">
            <a:spAutoFit/>
          </a:bodyPr>
          <a:lstStyle/>
          <a:p>
            <a:r>
              <a:rPr lang="en-US" sz="2800" b="1" dirty="0" smtClean="0">
                <a:latin typeface="Times"/>
                <a:cs typeface="Times"/>
              </a:rPr>
              <a:t>(1) They </a:t>
            </a:r>
            <a:r>
              <a:rPr lang="en-US" sz="2800" b="1" dirty="0">
                <a:latin typeface="Times"/>
                <a:cs typeface="Times"/>
              </a:rPr>
              <a:t>go out of sight. </a:t>
            </a:r>
            <a:r>
              <a:rPr lang="en-US" sz="2800" dirty="0">
                <a:solidFill>
                  <a:srgbClr val="0000FF"/>
                </a:solidFill>
                <a:latin typeface="Times"/>
                <a:cs typeface="Times"/>
              </a:rPr>
              <a:t>You have put all my sins behind your back. (Isa.38:17). </a:t>
            </a:r>
            <a:endParaRPr lang="en-US" sz="2800" dirty="0" smtClean="0">
              <a:solidFill>
                <a:srgbClr val="0000FF"/>
              </a:solidFill>
              <a:latin typeface="Times"/>
              <a:cs typeface="Times"/>
            </a:endParaRPr>
          </a:p>
        </p:txBody>
      </p:sp>
      <p:sp>
        <p:nvSpPr>
          <p:cNvPr id="15" name="Rectangle 14"/>
          <p:cNvSpPr/>
          <p:nvPr/>
        </p:nvSpPr>
        <p:spPr>
          <a:xfrm>
            <a:off x="11874" y="1750592"/>
            <a:ext cx="9289649" cy="1384995"/>
          </a:xfrm>
          <a:prstGeom prst="rect">
            <a:avLst/>
          </a:prstGeom>
        </p:spPr>
        <p:txBody>
          <a:bodyPr wrap="square">
            <a:spAutoFit/>
          </a:bodyPr>
          <a:lstStyle/>
          <a:p>
            <a:r>
              <a:rPr lang="en-US" sz="2800" b="1" dirty="0">
                <a:latin typeface="Times"/>
                <a:cs typeface="Times"/>
              </a:rPr>
              <a:t>(2) They go out of </a:t>
            </a:r>
            <a:r>
              <a:rPr lang="en-US" sz="2800" b="1" dirty="0" smtClean="0">
                <a:latin typeface="Times"/>
                <a:cs typeface="Times"/>
              </a:rPr>
              <a:t>reach. </a:t>
            </a:r>
            <a:r>
              <a:rPr lang="en-US" sz="2800" dirty="0" smtClean="0">
                <a:solidFill>
                  <a:srgbClr val="0000FF"/>
                </a:solidFill>
                <a:latin typeface="Times"/>
                <a:cs typeface="Times"/>
              </a:rPr>
              <a:t>They </a:t>
            </a:r>
            <a:r>
              <a:rPr lang="en-US" sz="2800" dirty="0">
                <a:solidFill>
                  <a:srgbClr val="0000FF"/>
                </a:solidFill>
                <a:latin typeface="Times"/>
                <a:cs typeface="Times"/>
              </a:rPr>
              <a:t>go out of reach as far as the east is from the west</a:t>
            </a:r>
            <a:r>
              <a:rPr lang="en-US" sz="2800" dirty="0" smtClean="0">
                <a:solidFill>
                  <a:srgbClr val="0000FF"/>
                </a:solidFill>
                <a:latin typeface="Times"/>
                <a:cs typeface="Times"/>
              </a:rPr>
              <a:t>, so </a:t>
            </a:r>
            <a:r>
              <a:rPr lang="en-US" sz="2800" dirty="0">
                <a:solidFill>
                  <a:srgbClr val="0000FF"/>
                </a:solidFill>
                <a:latin typeface="Times"/>
                <a:cs typeface="Times"/>
              </a:rPr>
              <a:t>far has he removed our transgressions from us. </a:t>
            </a:r>
            <a:r>
              <a:rPr lang="en-US" sz="2800" dirty="0" smtClean="0">
                <a:solidFill>
                  <a:srgbClr val="0000FF"/>
                </a:solidFill>
                <a:latin typeface="Times"/>
                <a:cs typeface="Times"/>
              </a:rPr>
              <a:t>(</a:t>
            </a:r>
            <a:r>
              <a:rPr lang="en-US" sz="2800" dirty="0">
                <a:solidFill>
                  <a:srgbClr val="0000FF"/>
                </a:solidFill>
                <a:latin typeface="Times"/>
                <a:cs typeface="Times"/>
              </a:rPr>
              <a:t>Ps.103:12). </a:t>
            </a:r>
            <a:endParaRPr lang="en-US" sz="2800" dirty="0" smtClean="0">
              <a:solidFill>
                <a:srgbClr val="0000FF"/>
              </a:solidFill>
              <a:latin typeface="Times"/>
              <a:cs typeface="Times"/>
            </a:endParaRPr>
          </a:p>
        </p:txBody>
      </p:sp>
      <p:sp>
        <p:nvSpPr>
          <p:cNvPr id="16" name="Rectangle 15"/>
          <p:cNvSpPr/>
          <p:nvPr/>
        </p:nvSpPr>
        <p:spPr>
          <a:xfrm>
            <a:off x="27175" y="3208039"/>
            <a:ext cx="9289649" cy="1815882"/>
          </a:xfrm>
          <a:prstGeom prst="rect">
            <a:avLst/>
          </a:prstGeom>
        </p:spPr>
        <p:txBody>
          <a:bodyPr wrap="square">
            <a:spAutoFit/>
          </a:bodyPr>
          <a:lstStyle/>
          <a:p>
            <a:r>
              <a:rPr lang="en-US" sz="2800" b="1" dirty="0">
                <a:latin typeface="Times"/>
                <a:cs typeface="Times"/>
              </a:rPr>
              <a:t>(3) They go out of mind. </a:t>
            </a:r>
            <a:r>
              <a:rPr lang="en-US" sz="2800" dirty="0">
                <a:solidFill>
                  <a:srgbClr val="0000FF"/>
                </a:solidFill>
                <a:latin typeface="Times"/>
                <a:cs typeface="Times"/>
              </a:rPr>
              <a:t>“I, even I, am he who blots out your transgressions, for my own sake, and remembers your sins no more.” (Isa.43:25) “For I will forgive their wickedness and will remember their sins no more.” (Jer.31:34). </a:t>
            </a:r>
          </a:p>
        </p:txBody>
      </p:sp>
      <p:sp>
        <p:nvSpPr>
          <p:cNvPr id="17" name="Rectangle 16"/>
          <p:cNvSpPr/>
          <p:nvPr/>
        </p:nvSpPr>
        <p:spPr>
          <a:xfrm>
            <a:off x="12484" y="5047985"/>
            <a:ext cx="9289649" cy="954107"/>
          </a:xfrm>
          <a:prstGeom prst="rect">
            <a:avLst/>
          </a:prstGeom>
        </p:spPr>
        <p:txBody>
          <a:bodyPr wrap="square">
            <a:spAutoFit/>
          </a:bodyPr>
          <a:lstStyle/>
          <a:p>
            <a:r>
              <a:rPr lang="en-US" sz="2800" b="1" dirty="0">
                <a:latin typeface="Times"/>
                <a:cs typeface="Times"/>
              </a:rPr>
              <a:t>(4) They go out of existence. </a:t>
            </a:r>
            <a:r>
              <a:rPr lang="en-US" sz="2800" dirty="0">
                <a:solidFill>
                  <a:srgbClr val="0000FF"/>
                </a:solidFill>
                <a:latin typeface="Times"/>
                <a:cs typeface="Times"/>
              </a:rPr>
              <a:t>Hide your face from my sins and blot out all my iniquity. (Ps.51:9).</a:t>
            </a:r>
          </a:p>
        </p:txBody>
      </p:sp>
    </p:spTree>
    <p:extLst>
      <p:ext uri="{BB962C8B-B14F-4D97-AF65-F5344CB8AC3E}">
        <p14:creationId xmlns:p14="http://schemas.microsoft.com/office/powerpoint/2010/main" xmlns="" val="276648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5" grpId="0"/>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77216" y="6334782"/>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(8)</a:t>
            </a:r>
            <a:endParaRPr lang="en-US" sz="2800" dirty="0">
              <a:solidFill>
                <a:srgbClr val="0000FF"/>
              </a:solidFill>
              <a:latin typeface="Times"/>
              <a:cs typeface="Times"/>
            </a:endParaRPr>
          </a:p>
        </p:txBody>
      </p:sp>
      <p:sp>
        <p:nvSpPr>
          <p:cNvPr id="7" name="Rectangle 6"/>
          <p:cNvSpPr/>
          <p:nvPr/>
        </p:nvSpPr>
        <p:spPr>
          <a:xfrm>
            <a:off x="-17508" y="-76495"/>
            <a:ext cx="9289649" cy="523220"/>
          </a:xfrm>
          <a:prstGeom prst="rect">
            <a:avLst/>
          </a:prstGeom>
        </p:spPr>
        <p:txBody>
          <a:bodyPr wrap="square">
            <a:spAutoFit/>
          </a:bodyPr>
          <a:lstStyle/>
          <a:p>
            <a:r>
              <a:rPr lang="en-US" sz="2800" b="1" dirty="0">
                <a:solidFill>
                  <a:srgbClr val="FF0000"/>
                </a:solidFill>
                <a:latin typeface="Times"/>
                <a:cs typeface="Times"/>
              </a:rPr>
              <a:t>2. Gift #2: Accepting God’s Forgiveness of us. </a:t>
            </a:r>
            <a:endParaRPr lang="en-US" sz="2800" b="1" dirty="0" smtClean="0">
              <a:solidFill>
                <a:srgbClr val="FF0000"/>
              </a:solidFill>
              <a:latin typeface="Times"/>
              <a:cs typeface="Times"/>
            </a:endParaRPr>
          </a:p>
        </p:txBody>
      </p:sp>
      <p:sp>
        <p:nvSpPr>
          <p:cNvPr id="11" name="Rectangle 10"/>
          <p:cNvSpPr/>
          <p:nvPr/>
        </p:nvSpPr>
        <p:spPr>
          <a:xfrm>
            <a:off x="-2817" y="337515"/>
            <a:ext cx="9289649" cy="1815882"/>
          </a:xfrm>
          <a:prstGeom prst="rect">
            <a:avLst/>
          </a:prstGeom>
        </p:spPr>
        <p:txBody>
          <a:bodyPr wrap="square">
            <a:spAutoFit/>
          </a:bodyPr>
          <a:lstStyle/>
          <a:p>
            <a:r>
              <a:rPr lang="en-US" sz="2800" b="1" dirty="0" smtClean="0">
                <a:solidFill>
                  <a:srgbClr val="008000"/>
                </a:solidFill>
                <a:latin typeface="Times"/>
                <a:cs typeface="Times"/>
              </a:rPr>
              <a:t>a. Why </a:t>
            </a:r>
            <a:r>
              <a:rPr lang="en-US" sz="2800" b="1" dirty="0">
                <a:solidFill>
                  <a:srgbClr val="008000"/>
                </a:solidFill>
                <a:latin typeface="Times"/>
                <a:cs typeface="Times"/>
              </a:rPr>
              <a:t>ask God for forgiveness? </a:t>
            </a:r>
            <a:r>
              <a:rPr lang="en-US" sz="2800" dirty="0" smtClean="0">
                <a:latin typeface="Times"/>
                <a:cs typeface="Times"/>
              </a:rPr>
              <a:t>Because </a:t>
            </a:r>
            <a:r>
              <a:rPr lang="en-US" sz="2800" dirty="0">
                <a:latin typeface="Times"/>
                <a:cs typeface="Times"/>
              </a:rPr>
              <a:t>we have sinned against God. </a:t>
            </a:r>
            <a:r>
              <a:rPr lang="en-US" sz="2800" dirty="0">
                <a:solidFill>
                  <a:srgbClr val="0000FF"/>
                </a:solidFill>
                <a:latin typeface="Times"/>
                <a:cs typeface="Times"/>
              </a:rPr>
              <a:t>Against you, you only, have I sinned and done what is evil in your sight; so you are right in your verdict and justified when you judge. (Ps.51:4)</a:t>
            </a:r>
            <a:r>
              <a:rPr lang="en-US" sz="2800" dirty="0" smtClean="0">
                <a:solidFill>
                  <a:srgbClr val="0000FF"/>
                </a:solidFill>
                <a:latin typeface="Times"/>
                <a:cs typeface="Times"/>
              </a:rPr>
              <a:t>.</a:t>
            </a:r>
            <a:endParaRPr lang="en-US" sz="2800" dirty="0">
              <a:solidFill>
                <a:srgbClr val="0000FF"/>
              </a:solidFill>
              <a:latin typeface="Times"/>
              <a:cs typeface="Times"/>
            </a:endParaRPr>
          </a:p>
        </p:txBody>
      </p:sp>
      <p:sp>
        <p:nvSpPr>
          <p:cNvPr id="12" name="Rectangle 11"/>
          <p:cNvSpPr/>
          <p:nvPr/>
        </p:nvSpPr>
        <p:spPr>
          <a:xfrm>
            <a:off x="15301" y="2026578"/>
            <a:ext cx="9289649" cy="3108544"/>
          </a:xfrm>
          <a:prstGeom prst="rect">
            <a:avLst/>
          </a:prstGeom>
        </p:spPr>
        <p:txBody>
          <a:bodyPr wrap="square">
            <a:spAutoFit/>
          </a:bodyPr>
          <a:lstStyle/>
          <a:p>
            <a:r>
              <a:rPr lang="en-US" sz="2800" b="1" dirty="0">
                <a:solidFill>
                  <a:srgbClr val="008000"/>
                </a:solidFill>
                <a:latin typeface="Times"/>
                <a:cs typeface="Times"/>
              </a:rPr>
              <a:t>b. How to ask for God’s forgiveness. </a:t>
            </a:r>
            <a:endParaRPr lang="en-US" sz="2800" b="1" dirty="0" smtClean="0">
              <a:solidFill>
                <a:srgbClr val="008000"/>
              </a:solidFill>
              <a:latin typeface="Times"/>
              <a:cs typeface="Times"/>
            </a:endParaRPr>
          </a:p>
          <a:p>
            <a:r>
              <a:rPr lang="en-US" sz="2400" b="1" dirty="0" smtClean="0">
                <a:latin typeface="Times"/>
                <a:cs typeface="Times"/>
              </a:rPr>
              <a:t>(1)We </a:t>
            </a:r>
            <a:r>
              <a:rPr lang="en-US" sz="2400" b="1" dirty="0">
                <a:latin typeface="Times"/>
                <a:cs typeface="Times"/>
              </a:rPr>
              <a:t>must confess our </a:t>
            </a:r>
            <a:r>
              <a:rPr lang="en-US" sz="2400" b="1" dirty="0" err="1" smtClean="0">
                <a:latin typeface="Times"/>
                <a:cs typeface="Times"/>
              </a:rPr>
              <a:t>sins.</a:t>
            </a:r>
            <a:r>
              <a:rPr lang="en-US" sz="2400" dirty="0" err="1" smtClean="0">
                <a:solidFill>
                  <a:srgbClr val="0000FF"/>
                </a:solidFill>
                <a:latin typeface="Times"/>
                <a:cs typeface="Times"/>
              </a:rPr>
              <a:t>If</a:t>
            </a:r>
            <a:r>
              <a:rPr lang="en-US" sz="2400" dirty="0" smtClean="0">
                <a:solidFill>
                  <a:srgbClr val="0000FF"/>
                </a:solidFill>
                <a:latin typeface="Times"/>
                <a:cs typeface="Times"/>
              </a:rPr>
              <a:t> </a:t>
            </a:r>
            <a:r>
              <a:rPr lang="en-US" sz="2400" dirty="0">
                <a:solidFill>
                  <a:srgbClr val="0000FF"/>
                </a:solidFill>
                <a:latin typeface="Times"/>
                <a:cs typeface="Times"/>
              </a:rPr>
              <a:t>we confess our </a:t>
            </a:r>
            <a:r>
              <a:rPr lang="en-US" sz="2400" dirty="0" err="1">
                <a:solidFill>
                  <a:srgbClr val="0000FF"/>
                </a:solidFill>
                <a:latin typeface="Times"/>
                <a:cs typeface="Times"/>
              </a:rPr>
              <a:t>sins</a:t>
            </a:r>
            <a:r>
              <a:rPr lang="en-US" sz="2400" dirty="0" err="1" smtClean="0">
                <a:solidFill>
                  <a:srgbClr val="0000FF"/>
                </a:solidFill>
                <a:latin typeface="Times"/>
                <a:cs typeface="Times"/>
              </a:rPr>
              <a:t>,he</a:t>
            </a:r>
            <a:r>
              <a:rPr lang="en-US" sz="2400" dirty="0" smtClean="0">
                <a:solidFill>
                  <a:srgbClr val="0000FF"/>
                </a:solidFill>
                <a:latin typeface="Times"/>
                <a:cs typeface="Times"/>
              </a:rPr>
              <a:t> </a:t>
            </a:r>
            <a:r>
              <a:rPr lang="en-US" sz="2400" dirty="0">
                <a:solidFill>
                  <a:srgbClr val="0000FF"/>
                </a:solidFill>
                <a:latin typeface="Times"/>
                <a:cs typeface="Times"/>
              </a:rPr>
              <a:t>is faithful and just and will </a:t>
            </a:r>
            <a:r>
              <a:rPr lang="en-US" sz="2400" dirty="0" smtClean="0">
                <a:solidFill>
                  <a:srgbClr val="0000FF"/>
                </a:solidFill>
                <a:latin typeface="Times"/>
                <a:cs typeface="Times"/>
              </a:rPr>
              <a:t>forgive </a:t>
            </a:r>
            <a:r>
              <a:rPr lang="en-US" sz="2400" dirty="0">
                <a:solidFill>
                  <a:srgbClr val="0000FF"/>
                </a:solidFill>
                <a:latin typeface="Times"/>
                <a:cs typeface="Times"/>
              </a:rPr>
              <a:t>us our sins and purify us from all </a:t>
            </a:r>
            <a:r>
              <a:rPr lang="en-US" sz="2400" dirty="0" smtClean="0">
                <a:solidFill>
                  <a:srgbClr val="0000FF"/>
                </a:solidFill>
                <a:latin typeface="Times"/>
                <a:cs typeface="Times"/>
              </a:rPr>
              <a:t>unrighteousness</a:t>
            </a:r>
            <a:r>
              <a:rPr lang="en-US" sz="2000" dirty="0" smtClean="0">
                <a:solidFill>
                  <a:srgbClr val="0000FF"/>
                </a:solidFill>
                <a:latin typeface="Times"/>
                <a:cs typeface="Times"/>
              </a:rPr>
              <a:t>(1Jn</a:t>
            </a:r>
            <a:r>
              <a:rPr lang="en-US" sz="2000" dirty="0">
                <a:solidFill>
                  <a:srgbClr val="0000FF"/>
                </a:solidFill>
                <a:latin typeface="Times"/>
                <a:cs typeface="Times"/>
              </a:rPr>
              <a:t>.1:9). </a:t>
            </a:r>
            <a:endParaRPr lang="en-US" sz="2000" dirty="0" smtClean="0">
              <a:solidFill>
                <a:srgbClr val="0000FF"/>
              </a:solidFill>
              <a:latin typeface="Times"/>
              <a:cs typeface="Times"/>
            </a:endParaRPr>
          </a:p>
          <a:p>
            <a:r>
              <a:rPr lang="en-US" sz="2400" b="1" dirty="0" smtClean="0">
                <a:latin typeface="Times"/>
                <a:cs typeface="Times"/>
              </a:rPr>
              <a:t>(2) We must repent of our sins. </a:t>
            </a:r>
            <a:r>
              <a:rPr lang="en-US" sz="2400" dirty="0" smtClean="0">
                <a:solidFill>
                  <a:srgbClr val="0000FF"/>
                </a:solidFill>
                <a:latin typeface="Times"/>
                <a:cs typeface="Times"/>
              </a:rPr>
              <a:t>Repent, then, and turn to God, so that your sins may be wiped out…(Ac.3:19). </a:t>
            </a:r>
          </a:p>
          <a:p>
            <a:r>
              <a:rPr lang="en-US" sz="2400" b="1" dirty="0" smtClean="0">
                <a:latin typeface="Times"/>
                <a:cs typeface="Times"/>
              </a:rPr>
              <a:t>(3) We must believe in Christ. </a:t>
            </a:r>
            <a:r>
              <a:rPr lang="en-US" sz="2400" dirty="0" smtClean="0">
                <a:solidFill>
                  <a:srgbClr val="0000FF"/>
                </a:solidFill>
                <a:latin typeface="Times"/>
                <a:cs typeface="Times"/>
              </a:rPr>
              <a:t>All the prophets testify about him that everyone who believes in him receives forgiveness of sins through his name.” (Acts 10:43). </a:t>
            </a:r>
          </a:p>
        </p:txBody>
      </p:sp>
      <p:sp>
        <p:nvSpPr>
          <p:cNvPr id="6" name="Rectangle 5"/>
          <p:cNvSpPr/>
          <p:nvPr/>
        </p:nvSpPr>
        <p:spPr>
          <a:xfrm>
            <a:off x="-1219" y="4994028"/>
            <a:ext cx="9289649" cy="1815882"/>
          </a:xfrm>
          <a:prstGeom prst="rect">
            <a:avLst/>
          </a:prstGeom>
        </p:spPr>
        <p:txBody>
          <a:bodyPr wrap="square">
            <a:spAutoFit/>
          </a:bodyPr>
          <a:lstStyle/>
          <a:p>
            <a:r>
              <a:rPr lang="en-US" sz="2800" b="1" dirty="0">
                <a:solidFill>
                  <a:srgbClr val="008000"/>
                </a:solidFill>
                <a:latin typeface="Times"/>
                <a:cs typeface="Times"/>
              </a:rPr>
              <a:t>c. What happens to our </a:t>
            </a:r>
            <a:r>
              <a:rPr lang="en-US" sz="2800" b="1" dirty="0" err="1">
                <a:solidFill>
                  <a:srgbClr val="008000"/>
                </a:solidFill>
                <a:latin typeface="Times"/>
                <a:cs typeface="Times"/>
              </a:rPr>
              <a:t>guilt</a:t>
            </a:r>
            <a:r>
              <a:rPr lang="en-US" sz="2800" b="1" dirty="0" err="1" smtClean="0">
                <a:solidFill>
                  <a:srgbClr val="008000"/>
                </a:solidFill>
                <a:latin typeface="Times"/>
                <a:cs typeface="Times"/>
              </a:rPr>
              <a:t>?</a:t>
            </a:r>
            <a:r>
              <a:rPr lang="en-US" sz="2800" dirty="0" err="1" smtClean="0">
                <a:solidFill>
                  <a:srgbClr val="0000FF"/>
                </a:solidFill>
                <a:latin typeface="Times"/>
                <a:cs typeface="Times"/>
              </a:rPr>
              <a:t>Then</a:t>
            </a:r>
            <a:r>
              <a:rPr lang="en-US" sz="2800" dirty="0" smtClean="0">
                <a:solidFill>
                  <a:srgbClr val="0000FF"/>
                </a:solidFill>
                <a:latin typeface="Times"/>
                <a:cs typeface="Times"/>
              </a:rPr>
              <a:t> </a:t>
            </a:r>
            <a:r>
              <a:rPr lang="en-US" sz="2800" dirty="0">
                <a:solidFill>
                  <a:srgbClr val="0000FF"/>
                </a:solidFill>
                <a:latin typeface="Times"/>
                <a:cs typeface="Times"/>
              </a:rPr>
              <a:t>I acknowledged my sin to you and did not cover up my iniquity. I said, “I will confess my transgressions to the Lord.” And you forgave the guilt of my sin. (Ps.32:5) </a:t>
            </a:r>
            <a:r>
              <a:rPr lang="en-US" sz="2800" dirty="0" smtClean="0">
                <a:latin typeface="Times"/>
                <a:cs typeface="Times"/>
              </a:rPr>
              <a:t>He </a:t>
            </a:r>
            <a:r>
              <a:rPr lang="en-US" sz="2800" dirty="0">
                <a:latin typeface="Times"/>
                <a:cs typeface="Times"/>
              </a:rPr>
              <a:t>forgives and takes away guilt. </a:t>
            </a:r>
          </a:p>
        </p:txBody>
      </p:sp>
    </p:spTree>
    <p:extLst>
      <p:ext uri="{BB962C8B-B14F-4D97-AF65-F5344CB8AC3E}">
        <p14:creationId xmlns:p14="http://schemas.microsoft.com/office/powerpoint/2010/main" xmlns="" val="44440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78268" y="6317901"/>
            <a:ext cx="981256" cy="523220"/>
          </a:xfrm>
          <a:prstGeom prst="rect">
            <a:avLst/>
          </a:prstGeom>
          <a:noFill/>
        </p:spPr>
        <p:txBody>
          <a:bodyPr wrap="square" rtlCol="0">
            <a:spAutoFit/>
          </a:bodyPr>
          <a:lstStyle/>
          <a:p>
            <a:r>
              <a:rPr lang="en-US" altLang="zh-CN" sz="2800" dirty="0" smtClean="0">
                <a:solidFill>
                  <a:srgbClr val="0000FF"/>
                </a:solidFill>
                <a:latin typeface="Times"/>
                <a:cs typeface="Times"/>
              </a:rPr>
              <a:t>(9)</a:t>
            </a:r>
            <a:endParaRPr lang="en-US" sz="2800" dirty="0">
              <a:solidFill>
                <a:srgbClr val="0000FF"/>
              </a:solidFill>
              <a:latin typeface="Times"/>
              <a:cs typeface="Times"/>
            </a:endParaRPr>
          </a:p>
        </p:txBody>
      </p:sp>
      <p:sp>
        <p:nvSpPr>
          <p:cNvPr id="7" name="Rectangle 6"/>
          <p:cNvSpPr/>
          <p:nvPr/>
        </p:nvSpPr>
        <p:spPr>
          <a:xfrm>
            <a:off x="-17508" y="-76495"/>
            <a:ext cx="9289649" cy="523220"/>
          </a:xfrm>
          <a:prstGeom prst="rect">
            <a:avLst/>
          </a:prstGeom>
        </p:spPr>
        <p:txBody>
          <a:bodyPr wrap="square">
            <a:spAutoFit/>
          </a:bodyPr>
          <a:lstStyle/>
          <a:p>
            <a:r>
              <a:rPr lang="en-US" sz="2800" b="1" dirty="0">
                <a:solidFill>
                  <a:srgbClr val="FF0000"/>
                </a:solidFill>
                <a:latin typeface="Times"/>
                <a:cs typeface="Times"/>
              </a:rPr>
              <a:t>3. Gift #3: Giving Forgiveness to others</a:t>
            </a:r>
            <a:r>
              <a:rPr lang="en-US" sz="2800" dirty="0">
                <a:solidFill>
                  <a:srgbClr val="FF0000"/>
                </a:solidFill>
                <a:latin typeface="Times"/>
                <a:cs typeface="Times"/>
              </a:rPr>
              <a:t>. </a:t>
            </a:r>
            <a:endParaRPr lang="en-US" sz="2800" dirty="0" smtClean="0">
              <a:solidFill>
                <a:srgbClr val="FF0000"/>
              </a:solidFill>
              <a:latin typeface="Times"/>
              <a:cs typeface="Times"/>
            </a:endParaRPr>
          </a:p>
        </p:txBody>
      </p:sp>
      <p:sp>
        <p:nvSpPr>
          <p:cNvPr id="8" name="Rectangle 7"/>
          <p:cNvSpPr/>
          <p:nvPr/>
        </p:nvSpPr>
        <p:spPr>
          <a:xfrm>
            <a:off x="-18118" y="397184"/>
            <a:ext cx="9289649" cy="3477875"/>
          </a:xfrm>
          <a:prstGeom prst="rect">
            <a:avLst/>
          </a:prstGeom>
        </p:spPr>
        <p:txBody>
          <a:bodyPr wrap="square">
            <a:spAutoFit/>
          </a:bodyPr>
          <a:lstStyle/>
          <a:p>
            <a:r>
              <a:rPr lang="en-US" sz="2800" b="1" dirty="0">
                <a:solidFill>
                  <a:srgbClr val="008000"/>
                </a:solidFill>
                <a:latin typeface="Times"/>
                <a:cs typeface="Times"/>
              </a:rPr>
              <a:t>a. Why should we forgive others? </a:t>
            </a:r>
            <a:r>
              <a:rPr lang="en-US" sz="2800" dirty="0" smtClean="0">
                <a:latin typeface="Times"/>
                <a:cs typeface="Times"/>
              </a:rPr>
              <a:t>Because… </a:t>
            </a:r>
            <a:endParaRPr lang="en-US" sz="2800" dirty="0">
              <a:latin typeface="Times"/>
              <a:cs typeface="Times"/>
            </a:endParaRPr>
          </a:p>
          <a:p>
            <a:r>
              <a:rPr lang="en-US" sz="2400" b="1" dirty="0" smtClean="0">
                <a:latin typeface="Times"/>
                <a:cs typeface="Times"/>
              </a:rPr>
              <a:t>(1) God forgives. </a:t>
            </a:r>
            <a:r>
              <a:rPr lang="en-US" sz="2400" dirty="0">
                <a:solidFill>
                  <a:srgbClr val="0000FF"/>
                </a:solidFill>
                <a:latin typeface="Times"/>
                <a:cs typeface="Times"/>
              </a:rPr>
              <a:t>For if you forgive other people when they sin </a:t>
            </a:r>
            <a:r>
              <a:rPr lang="en-US" sz="2400" dirty="0" smtClean="0">
                <a:solidFill>
                  <a:srgbClr val="0000FF"/>
                </a:solidFill>
                <a:latin typeface="Times"/>
                <a:cs typeface="Times"/>
              </a:rPr>
              <a:t>against </a:t>
            </a:r>
            <a:r>
              <a:rPr lang="en-US" sz="2400" dirty="0">
                <a:solidFill>
                  <a:srgbClr val="0000FF"/>
                </a:solidFill>
                <a:latin typeface="Times"/>
                <a:cs typeface="Times"/>
              </a:rPr>
              <a:t>you, your heavenly Father will also forgive you.</a:t>
            </a:r>
            <a:r>
              <a:rPr lang="en-US" sz="2400" b="1" dirty="0">
                <a:solidFill>
                  <a:srgbClr val="0000FF"/>
                </a:solidFill>
                <a:latin typeface="Times"/>
                <a:cs typeface="Times"/>
              </a:rPr>
              <a:t> </a:t>
            </a:r>
            <a:r>
              <a:rPr lang="en-US" sz="2400" dirty="0">
                <a:solidFill>
                  <a:srgbClr val="0000FF"/>
                </a:solidFill>
                <a:latin typeface="Times"/>
                <a:cs typeface="Times"/>
              </a:rPr>
              <a:t>But if you do not </a:t>
            </a:r>
            <a:r>
              <a:rPr lang="en-US" sz="2400" dirty="0" smtClean="0">
                <a:solidFill>
                  <a:srgbClr val="0000FF"/>
                </a:solidFill>
                <a:latin typeface="Times"/>
                <a:cs typeface="Times"/>
              </a:rPr>
              <a:t>forgive </a:t>
            </a:r>
            <a:r>
              <a:rPr lang="en-US" sz="2400" dirty="0">
                <a:solidFill>
                  <a:srgbClr val="0000FF"/>
                </a:solidFill>
                <a:latin typeface="Times"/>
                <a:cs typeface="Times"/>
              </a:rPr>
              <a:t>others their sins, your Father will not forgive your sins. (Mt. 6:14,15) </a:t>
            </a:r>
            <a:endParaRPr lang="en-US" sz="2400" dirty="0" smtClean="0">
              <a:solidFill>
                <a:srgbClr val="0000FF"/>
              </a:solidFill>
              <a:latin typeface="Times"/>
              <a:cs typeface="Times"/>
            </a:endParaRPr>
          </a:p>
          <a:p>
            <a:r>
              <a:rPr lang="en-US" sz="2400" b="1" dirty="0" smtClean="0">
                <a:latin typeface="Times"/>
                <a:cs typeface="Times"/>
              </a:rPr>
              <a:t>(</a:t>
            </a:r>
            <a:r>
              <a:rPr lang="en-US" sz="2400" b="1" dirty="0">
                <a:latin typeface="Times"/>
                <a:cs typeface="Times"/>
              </a:rPr>
              <a:t>2) Jesus forgave. </a:t>
            </a:r>
            <a:r>
              <a:rPr lang="en-US" sz="2400" dirty="0">
                <a:solidFill>
                  <a:srgbClr val="0000FF"/>
                </a:solidFill>
                <a:latin typeface="Times"/>
                <a:cs typeface="Times"/>
              </a:rPr>
              <a:t>Jesus said, “Father, forgive them, for they do not know what they are doing.” (Lk.23:34). </a:t>
            </a:r>
            <a:endParaRPr lang="en-US" sz="2400" dirty="0" smtClean="0">
              <a:solidFill>
                <a:srgbClr val="0000FF"/>
              </a:solidFill>
              <a:latin typeface="Times"/>
              <a:cs typeface="Times"/>
            </a:endParaRPr>
          </a:p>
          <a:p>
            <a:r>
              <a:rPr lang="en-US" sz="2400" b="1" dirty="0" smtClean="0">
                <a:latin typeface="Times"/>
                <a:cs typeface="Times"/>
              </a:rPr>
              <a:t>(</a:t>
            </a:r>
            <a:r>
              <a:rPr lang="en-US" sz="2400" b="1" dirty="0">
                <a:latin typeface="Times"/>
                <a:cs typeface="Times"/>
              </a:rPr>
              <a:t>3) Christians forgive. </a:t>
            </a:r>
            <a:r>
              <a:rPr lang="en-US" sz="2400" dirty="0">
                <a:latin typeface="Times"/>
                <a:cs typeface="Times"/>
              </a:rPr>
              <a:t>“</a:t>
            </a:r>
            <a:r>
              <a:rPr lang="en-US" sz="2400" dirty="0" err="1">
                <a:solidFill>
                  <a:srgbClr val="0000FF"/>
                </a:solidFill>
                <a:latin typeface="Times"/>
                <a:cs typeface="Times"/>
              </a:rPr>
              <a:t>Lord</a:t>
            </a:r>
            <a:r>
              <a:rPr lang="en-US" sz="2400" dirty="0" err="1" smtClean="0">
                <a:solidFill>
                  <a:srgbClr val="0000FF"/>
                </a:solidFill>
                <a:latin typeface="Times"/>
                <a:cs typeface="Times"/>
              </a:rPr>
              <a:t>,do</a:t>
            </a:r>
            <a:r>
              <a:rPr lang="en-US" sz="2400" dirty="0" smtClean="0">
                <a:solidFill>
                  <a:srgbClr val="0000FF"/>
                </a:solidFill>
                <a:latin typeface="Times"/>
                <a:cs typeface="Times"/>
              </a:rPr>
              <a:t> </a:t>
            </a:r>
            <a:r>
              <a:rPr lang="en-US" sz="2400" dirty="0">
                <a:solidFill>
                  <a:srgbClr val="0000FF"/>
                </a:solidFill>
                <a:latin typeface="Times"/>
                <a:cs typeface="Times"/>
              </a:rPr>
              <a:t>not hold this sin against them.</a:t>
            </a:r>
            <a:r>
              <a:rPr lang="en-US" sz="2400" dirty="0" smtClean="0">
                <a:solidFill>
                  <a:srgbClr val="0000FF"/>
                </a:solidFill>
                <a:latin typeface="Times"/>
                <a:cs typeface="Times"/>
              </a:rPr>
              <a:t>”(Acts </a:t>
            </a:r>
            <a:r>
              <a:rPr lang="en-US" sz="2400" dirty="0">
                <a:solidFill>
                  <a:srgbClr val="0000FF"/>
                </a:solidFill>
                <a:latin typeface="Times"/>
                <a:cs typeface="Times"/>
              </a:rPr>
              <a:t>7:60). Be kind and compassionate to one another, forgiving each other, just as in Christ God forgave you. (Eph.4:32) </a:t>
            </a:r>
            <a:endParaRPr lang="en-US" sz="2400" dirty="0" smtClean="0">
              <a:solidFill>
                <a:srgbClr val="0000FF"/>
              </a:solidFill>
              <a:latin typeface="Times"/>
              <a:cs typeface="Times"/>
            </a:endParaRPr>
          </a:p>
        </p:txBody>
      </p:sp>
      <p:sp>
        <p:nvSpPr>
          <p:cNvPr id="10" name="Rectangle 9"/>
          <p:cNvSpPr/>
          <p:nvPr/>
        </p:nvSpPr>
        <p:spPr>
          <a:xfrm>
            <a:off x="0" y="4022535"/>
            <a:ext cx="9289649" cy="2739211"/>
          </a:xfrm>
          <a:prstGeom prst="rect">
            <a:avLst/>
          </a:prstGeom>
        </p:spPr>
        <p:txBody>
          <a:bodyPr wrap="square">
            <a:spAutoFit/>
          </a:bodyPr>
          <a:lstStyle/>
          <a:p>
            <a:r>
              <a:rPr lang="en-US" sz="2800" b="1" dirty="0">
                <a:solidFill>
                  <a:srgbClr val="008000"/>
                </a:solidFill>
                <a:latin typeface="Times"/>
                <a:cs typeface="Times"/>
              </a:rPr>
              <a:t>b. How often should we forgive?</a:t>
            </a:r>
            <a:r>
              <a:rPr lang="en-US" sz="2800" dirty="0">
                <a:latin typeface="Times"/>
                <a:cs typeface="Times"/>
              </a:rPr>
              <a:t> </a:t>
            </a:r>
            <a:r>
              <a:rPr lang="en-US" sz="2400" dirty="0">
                <a:solidFill>
                  <a:srgbClr val="0000FF"/>
                </a:solidFill>
                <a:latin typeface="Times"/>
                <a:cs typeface="Times"/>
              </a:rPr>
              <a:t>Then Peter came to Jesus and asked, “Lord, how many times shall I forgive my brother or sister who sins against me? Up to seven times?” Jesus answered, “I tell you, not seven times, but seventy-seven times. (Mt.18:21-22) “If your brother or sister sins against you, rebuke </a:t>
            </a:r>
            <a:r>
              <a:rPr lang="en-US" sz="2400" dirty="0" err="1">
                <a:solidFill>
                  <a:srgbClr val="0000FF"/>
                </a:solidFill>
                <a:latin typeface="Times"/>
                <a:cs typeface="Times"/>
              </a:rPr>
              <a:t>them;and</a:t>
            </a:r>
            <a:r>
              <a:rPr lang="en-US" sz="2400" dirty="0">
                <a:solidFill>
                  <a:srgbClr val="0000FF"/>
                </a:solidFill>
                <a:latin typeface="Times"/>
                <a:cs typeface="Times"/>
              </a:rPr>
              <a:t> if they repent, forgive </a:t>
            </a:r>
            <a:r>
              <a:rPr lang="en-US" sz="2400" dirty="0" err="1" smtClean="0">
                <a:solidFill>
                  <a:srgbClr val="0000FF"/>
                </a:solidFill>
                <a:latin typeface="Times"/>
                <a:cs typeface="Times"/>
              </a:rPr>
              <a:t>them.Even</a:t>
            </a:r>
            <a:r>
              <a:rPr lang="en-US" sz="2400" dirty="0" smtClean="0">
                <a:solidFill>
                  <a:srgbClr val="0000FF"/>
                </a:solidFill>
                <a:latin typeface="Times"/>
                <a:cs typeface="Times"/>
              </a:rPr>
              <a:t> </a:t>
            </a:r>
            <a:r>
              <a:rPr lang="en-US" sz="2400" dirty="0">
                <a:solidFill>
                  <a:srgbClr val="0000FF"/>
                </a:solidFill>
                <a:latin typeface="Times"/>
                <a:cs typeface="Times"/>
              </a:rPr>
              <a:t>if they sin against you seven times in a day and seven times come back to you saying ‘I repent,’ you must forgive them.” (Lk.17:3-4) </a:t>
            </a:r>
          </a:p>
        </p:txBody>
      </p:sp>
    </p:spTree>
    <p:extLst>
      <p:ext uri="{BB962C8B-B14F-4D97-AF65-F5344CB8AC3E}">
        <p14:creationId xmlns:p14="http://schemas.microsoft.com/office/powerpoint/2010/main" xmlns="" val="364092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27348</TotalTime>
  <Words>1641</Words>
  <Application>Microsoft Office PowerPoint</Application>
  <PresentationFormat>On-screen Show (4:3)</PresentationFormat>
  <Paragraphs>78</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Kansas City Baptist Temple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Hart</dc:creator>
  <cp:lastModifiedBy>gkcccc</cp:lastModifiedBy>
  <cp:revision>229</cp:revision>
  <cp:lastPrinted>2015-11-07T19:42:48Z</cp:lastPrinted>
  <dcterms:created xsi:type="dcterms:W3CDTF">2015-09-06T13:13:13Z</dcterms:created>
  <dcterms:modified xsi:type="dcterms:W3CDTF">2015-12-13T15:26:15Z</dcterms:modified>
</cp:coreProperties>
</file>