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225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59" r:id="rId5"/>
    <p:sldId id="263" r:id="rId6"/>
    <p:sldId id="260" r:id="rId7"/>
    <p:sldId id="264" r:id="rId8"/>
    <p:sldId id="261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5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24561-83FE-634F-BCFD-11ACD8443522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A273-AE92-8845-B417-FA43216F44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77844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D8068-3CDB-9144-A289-39A87E8111A1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C1F81-4BF8-7D49-AA58-B356C6DEA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8540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C63F-6061-F648-B42E-3069720ABEB0}" type="datetime1">
              <a:rPr lang="en-US" smtClean="0"/>
              <a:pPr/>
              <a:t>4/17/2011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F2-B982-B340-960D-9E786083808C}" type="datetime1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70D48D4F-D8DD-6743-BA1E-D0BA62DA10AE}" type="datetime1">
              <a:rPr lang="en-US" smtClean="0"/>
              <a:pPr/>
              <a:t>4/17/2011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FD4E-B76C-9A47-8C14-1E45E9E29A6E}" type="datetime1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8992-425E-2C46-8DA6-F5D20012DAA8}" type="datetime1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46B-CCA9-2440-B9F2-01437423A41C}" type="datetime1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7C5A-7504-CA4E-9DC4-38662A02DB1C}" type="datetime1">
              <a:rPr lang="en-US" smtClean="0"/>
              <a:pPr/>
              <a:t>4/17/2011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6950-DB0F-AB4D-9A78-A7E0900CFEEE}" type="datetime1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84F08-9D7B-7644-9FFC-01F6CA8230F0}" type="datetime1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7479-9421-1040-BE8C-91729A4D8C3C}" type="datetime1">
              <a:rPr lang="en-US" smtClean="0"/>
              <a:pPr/>
              <a:t>4/17/2011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75091-14F7-1C4E-8515-0DE181FE59DD}" type="datetime1">
              <a:rPr lang="en-US" smtClean="0"/>
              <a:pPr/>
              <a:t>4/17/2011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583A-263D-1D4F-A1F8-C5DCB47EECD6}" type="datetime1">
              <a:rPr lang="en-US" smtClean="0"/>
              <a:pPr/>
              <a:t>4/17/2011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51CF10E1-6885-DE43-9EFA-5E43316A729D}" type="datetime1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69F46BC-AC76-5149-98F6-B26C65586BD6}" type="datetime1">
              <a:rPr lang="en-US" smtClean="0"/>
              <a:pPr/>
              <a:t>4/17/2011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  <p:sldLayoutId id="2147485237" r:id="rId12"/>
    <p:sldLayoutId id="2147485238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93776" y="3041459"/>
            <a:ext cx="7196328" cy="1470025"/>
          </a:xfrm>
        </p:spPr>
        <p:txBody>
          <a:bodyPr/>
          <a:lstStyle/>
          <a:p>
            <a:r>
              <a:rPr lang="en-US" b="1" u="sng" dirty="0">
                <a:effectLst/>
              </a:rPr>
              <a:t>Walking in His Triumph</a:t>
            </a:r>
            <a:r>
              <a:rPr lang="en-US" dirty="0">
                <a:effectLst/>
              </a:rPr>
              <a:t> </a:t>
            </a:r>
            <a:r>
              <a:rPr lang="en-US" dirty="0">
                <a:effectLst/>
                <a:latin typeface="宋体"/>
                <a:ea typeface="宋体"/>
              </a:rPr>
              <a:t>行在祂的得胜中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93776" y="4668693"/>
            <a:ext cx="7196328" cy="1576659"/>
          </a:xfrm>
        </p:spPr>
        <p:txBody>
          <a:bodyPr/>
          <a:lstStyle/>
          <a:p>
            <a:r>
              <a:rPr lang="en-US" altLang="ja-JP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  </a:t>
            </a:r>
            <a:r>
              <a:rPr lang="en-US" altLang="ja-JP" sz="2400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John </a:t>
            </a:r>
            <a:r>
              <a:rPr lang="ja-JP" altLang="en-US" sz="2400" b="1" dirty="0" smtClean="0">
                <a:solidFill>
                  <a:schemeClr val="tx1"/>
                </a:solidFill>
                <a:latin typeface="SimSun" charset="0"/>
                <a:ea typeface="SimSun" charset="0"/>
                <a:cs typeface="SimSun" charset="0"/>
              </a:rPr>
              <a:t>約翰</a:t>
            </a:r>
            <a:r>
              <a:rPr lang="en-US" altLang="ja-JP" sz="2400" b="1" dirty="0" smtClean="0">
                <a:solidFill>
                  <a:schemeClr val="tx1"/>
                </a:solidFill>
                <a:latin typeface="SimSun" charset="0"/>
                <a:ea typeface="SimSun" charset="0"/>
                <a:cs typeface="SimSun" charset="0"/>
              </a:rPr>
              <a:t> </a:t>
            </a:r>
            <a:r>
              <a:rPr lang="en-US" altLang="ja-JP" sz="2400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12:12-32</a:t>
            </a:r>
          </a:p>
          <a:p>
            <a:pPr marL="63500">
              <a:lnSpc>
                <a:spcPct val="90000"/>
              </a:lnSpc>
            </a:pPr>
            <a:r>
              <a:rPr lang="en-US" sz="2400" b="1" dirty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GKCCCC </a:t>
            </a:r>
            <a:r>
              <a:rPr lang="ja-JP" altLang="en-US" sz="2400" b="1" dirty="0">
                <a:solidFill>
                  <a:schemeClr val="tx1"/>
                </a:solidFill>
                <a:latin typeface="华文宋体" charset="0"/>
                <a:ea typeface="华文宋体" charset="0"/>
                <a:cs typeface="华文宋体" charset="0"/>
              </a:rPr>
              <a:t>堪城华人基督教会</a:t>
            </a:r>
            <a:endParaRPr lang="en-US" altLang="ja-JP" sz="2400" b="1" dirty="0">
              <a:solidFill>
                <a:schemeClr val="tx1"/>
              </a:solidFill>
              <a:latin typeface="华文宋体" charset="0"/>
              <a:ea typeface="华文宋体" charset="0"/>
              <a:cs typeface="华文宋体" charset="0"/>
            </a:endParaRPr>
          </a:p>
          <a:p>
            <a:pPr marL="63500">
              <a:lnSpc>
                <a:spcPct val="9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Apr. 17</a:t>
            </a:r>
            <a:r>
              <a:rPr lang="en-US" sz="2400" b="1" dirty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, 2011</a:t>
            </a:r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76" y="374592"/>
            <a:ext cx="2497278" cy="1872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817279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266556" cy="1417638"/>
          </a:xfrm>
        </p:spPr>
        <p:txBody>
          <a:bodyPr/>
          <a:lstStyle/>
          <a:p>
            <a:r>
              <a:rPr lang="en-US" sz="3600" b="1" u="sng" dirty="0">
                <a:effectLst/>
              </a:rPr>
              <a:t>Walking in His Triumph</a:t>
            </a:r>
            <a:r>
              <a:rPr lang="en-US" sz="3600" dirty="0">
                <a:effectLst/>
              </a:rPr>
              <a:t> </a:t>
            </a: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  <a:latin typeface="宋体"/>
                <a:ea typeface="宋体"/>
              </a:rPr>
              <a:t>行</a:t>
            </a:r>
            <a:r>
              <a:rPr lang="en-US" sz="3600" dirty="0">
                <a:effectLst/>
                <a:latin typeface="宋体"/>
                <a:ea typeface="宋体"/>
              </a:rPr>
              <a:t>在祂的得胜中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59909" y="2060529"/>
            <a:ext cx="7200072" cy="335476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ja-JP" sz="2400" baseline="30000" dirty="0" smtClean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6</a:t>
            </a:r>
            <a:r>
              <a:rPr lang="en-US" altLang="ja-JP" sz="2400" dirty="0" smtClean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As you therefore have received Christ Jesus the Lord, so </a:t>
            </a:r>
            <a:r>
              <a:rPr lang="en-US" altLang="ja-JP" sz="24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"/>
                <a:ea typeface="ＭＳ Ｐゴシック" charset="0"/>
                <a:cs typeface="Times"/>
              </a:rPr>
              <a:t>walk in Him</a:t>
            </a:r>
            <a:r>
              <a:rPr lang="en-US" altLang="ja-JP" sz="2400" dirty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, </a:t>
            </a:r>
            <a:r>
              <a:rPr lang="en-US" altLang="ja-JP" sz="2400" baseline="30000" dirty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7</a:t>
            </a:r>
            <a:r>
              <a:rPr lang="en-US" altLang="ja-JP" sz="2400" dirty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 rooted and built up in Him and established in the faith, as you have been taught, abounding in it </a:t>
            </a:r>
            <a:r>
              <a:rPr lang="en-US" altLang="ja-JP" sz="2400" dirty="0" smtClean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with thanksgiving.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FF"/>
                </a:solidFill>
                <a:latin typeface="Times"/>
                <a:ea typeface="ＭＳ Ｐゴシック" charset="0"/>
                <a:cs typeface="Times"/>
              </a:rPr>
              <a:t>(Colossians 2:6-9, NKJV)</a:t>
            </a: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rgbClr val="FFFFFF"/>
              </a:solidFill>
              <a:latin typeface="Times"/>
              <a:ea typeface="ＭＳ Ｐゴシック" charset="0"/>
              <a:cs typeface="Arial"/>
            </a:endParaRPr>
          </a:p>
          <a:p>
            <a:pPr>
              <a:lnSpc>
                <a:spcPct val="80000"/>
              </a:lnSpc>
            </a:pPr>
            <a:r>
              <a:rPr lang="en-US" altLang="zh-TW" sz="2400" baseline="30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6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你们既然接受了主基督耶稣，就当</a:t>
            </a:r>
            <a:r>
              <a:rPr lang="zh-TW" alt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宋体"/>
                <a:ea typeface="宋体"/>
                <a:cs typeface="宋体"/>
              </a:rPr>
              <a:t>遵他而</a:t>
            </a:r>
            <a:r>
              <a:rPr lang="zh-TW" altLang="en-US" sz="2400" dirty="0">
                <a:solidFill>
                  <a:srgbClr val="FFB762"/>
                </a:solidFill>
                <a:latin typeface="宋体"/>
                <a:ea typeface="宋体"/>
                <a:cs typeface="宋体"/>
              </a:rPr>
              <a:t>行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，</a:t>
            </a:r>
            <a:r>
              <a:rPr lang="en-US" altLang="zh-TW" sz="2400" baseline="300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7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在</a:t>
            </a:r>
            <a:r>
              <a:rPr lang="zh-TW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他</a:t>
            </a:r>
            <a:endParaRPr lang="en-US" altLang="zh-TW" sz="2400" dirty="0" smtClean="0">
              <a:solidFill>
                <a:schemeClr val="bg1"/>
              </a:solidFill>
              <a:latin typeface="宋体"/>
              <a:ea typeface="宋体"/>
              <a:cs typeface="宋体"/>
            </a:endParaRPr>
          </a:p>
          <a:p>
            <a:pPr>
              <a:lnSpc>
                <a:spcPct val="80000"/>
              </a:lnSpc>
            </a:pPr>
            <a:endParaRPr lang="en-US" altLang="zh-TW" sz="2400" dirty="0">
              <a:solidFill>
                <a:schemeClr val="bg1"/>
              </a:solidFill>
              <a:latin typeface="宋体"/>
              <a:ea typeface="宋体"/>
              <a:cs typeface="宋体"/>
            </a:endParaRPr>
          </a:p>
          <a:p>
            <a:pPr>
              <a:lnSpc>
                <a:spcPct val="80000"/>
              </a:lnSpc>
            </a:pPr>
            <a:r>
              <a:rPr lang="zh-TW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里面生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根建造，信心坚固，正如你们所领的教训，</a:t>
            </a:r>
            <a:r>
              <a:rPr lang="zh-TW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感</a:t>
            </a:r>
            <a:endParaRPr lang="en-US" altLang="zh-TW" sz="2400" dirty="0" smtClean="0">
              <a:solidFill>
                <a:schemeClr val="bg1"/>
              </a:solidFill>
              <a:latin typeface="宋体"/>
              <a:ea typeface="宋体"/>
              <a:cs typeface="宋体"/>
            </a:endParaRPr>
          </a:p>
          <a:p>
            <a:pPr>
              <a:lnSpc>
                <a:spcPct val="80000"/>
              </a:lnSpc>
            </a:pPr>
            <a:endParaRPr lang="en-US" altLang="zh-TW" sz="2400" dirty="0">
              <a:solidFill>
                <a:schemeClr val="bg1"/>
              </a:solidFill>
              <a:latin typeface="宋体"/>
              <a:ea typeface="宋体"/>
              <a:cs typeface="宋体"/>
            </a:endParaRPr>
          </a:p>
          <a:p>
            <a:pPr>
              <a:lnSpc>
                <a:spcPct val="80000"/>
              </a:lnSpc>
            </a:pPr>
            <a:r>
              <a:rPr lang="zh-TW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谢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的心也更增长了</a:t>
            </a:r>
            <a:r>
              <a:rPr lang="zh-TW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。</a:t>
            </a:r>
            <a:r>
              <a:rPr lang="en-US" altLang="zh-TW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歌羅西書 </a:t>
            </a:r>
            <a:r>
              <a:rPr lang="en-US" altLang="zh-TW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2:6-7</a:t>
            </a:r>
            <a:r>
              <a:rPr lang="en-US" altLang="zh-TW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)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宋体"/>
              <a:ea typeface="宋体"/>
              <a:cs typeface="宋体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00149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266556" cy="1417638"/>
          </a:xfrm>
        </p:spPr>
        <p:txBody>
          <a:bodyPr/>
          <a:lstStyle/>
          <a:p>
            <a:r>
              <a:rPr lang="en-US" sz="3600" b="1" u="sng" dirty="0">
                <a:effectLst/>
              </a:rPr>
              <a:t>Walking in His Triumph</a:t>
            </a:r>
            <a:r>
              <a:rPr lang="en-US" sz="3600" dirty="0">
                <a:effectLst/>
              </a:rPr>
              <a:t> </a:t>
            </a: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  <a:latin typeface="宋体"/>
                <a:ea typeface="宋体"/>
              </a:rPr>
              <a:t>行</a:t>
            </a:r>
            <a:r>
              <a:rPr lang="en-US" sz="3600" dirty="0">
                <a:effectLst/>
                <a:latin typeface="宋体"/>
                <a:ea typeface="宋体"/>
              </a:rPr>
              <a:t>在祂的得胜中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59909" y="2060529"/>
            <a:ext cx="7200072" cy="69557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ja-JP" sz="2400" dirty="0" smtClean="0">
                <a:solidFill>
                  <a:schemeClr val="bg1"/>
                </a:solidFill>
                <a:latin typeface="Times"/>
                <a:ea typeface="ＭＳ Ｐゴシック" charset="0"/>
                <a:cs typeface="Arial"/>
              </a:rPr>
              <a:t> Matthew 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马</a:t>
            </a:r>
            <a:r>
              <a:rPr lang="ja-JP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太</a:t>
            </a:r>
            <a:r>
              <a:rPr lang="ja-JP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福音</a:t>
            </a:r>
            <a:r>
              <a:rPr lang="en-US" altLang="ja-JP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 </a:t>
            </a:r>
            <a:r>
              <a:rPr lang="en-US" altLang="ja-JP" sz="2400" dirty="0" smtClean="0">
                <a:solidFill>
                  <a:schemeClr val="bg1"/>
                </a:solidFill>
                <a:latin typeface="Times"/>
                <a:ea typeface="ＭＳ Ｐゴシック" charset="0"/>
                <a:cs typeface="Arial"/>
              </a:rPr>
              <a:t>21:1-11</a:t>
            </a:r>
            <a:endParaRPr lang="en-US" sz="2400" dirty="0" smtClean="0">
              <a:solidFill>
                <a:srgbClr val="FFFFFF"/>
              </a:solidFill>
              <a:latin typeface="Times"/>
              <a:ea typeface="ＭＳ Ｐゴシック" charset="0"/>
              <a:cs typeface="Arial"/>
            </a:endParaRPr>
          </a:p>
          <a:p>
            <a:pPr>
              <a:lnSpc>
                <a:spcPct val="80000"/>
              </a:lnSpc>
            </a:pP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宋体"/>
              <a:ea typeface="宋体"/>
              <a:cs typeface="宋体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76359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266556" cy="1417638"/>
          </a:xfrm>
        </p:spPr>
        <p:txBody>
          <a:bodyPr/>
          <a:lstStyle/>
          <a:p>
            <a:r>
              <a:rPr lang="en-US" sz="3600" b="1" u="sng" dirty="0">
                <a:effectLst/>
              </a:rPr>
              <a:t>Walking in His Triumph</a:t>
            </a:r>
            <a:r>
              <a:rPr lang="en-US" sz="3600" dirty="0">
                <a:effectLst/>
              </a:rPr>
              <a:t> </a:t>
            </a: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  <a:latin typeface="宋体"/>
                <a:ea typeface="宋体"/>
              </a:rPr>
              <a:t>行</a:t>
            </a:r>
            <a:r>
              <a:rPr lang="en-US" sz="3600" dirty="0">
                <a:effectLst/>
                <a:latin typeface="宋体"/>
                <a:ea typeface="宋体"/>
              </a:rPr>
              <a:t>在祂的得胜中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59400" y="2369110"/>
            <a:ext cx="72457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b="1" dirty="0" smtClean="0">
                <a:solidFill>
                  <a:srgbClr val="FFFFFF"/>
                </a:solidFill>
              </a:rPr>
              <a:t>His </a:t>
            </a:r>
            <a:r>
              <a:rPr lang="en-US" sz="2400" b="1" dirty="0">
                <a:solidFill>
                  <a:srgbClr val="FFFFFF"/>
                </a:solidFill>
              </a:rPr>
              <a:t>Initiation – Jesus’ triumphal entry (John 12:12-</a:t>
            </a:r>
            <a:r>
              <a:rPr lang="en-US" sz="2400" b="1" dirty="0" smtClean="0">
                <a:solidFill>
                  <a:srgbClr val="FFFFFF"/>
                </a:solidFill>
              </a:rPr>
              <a:t>14; </a:t>
            </a:r>
            <a:r>
              <a:rPr lang="cs-CZ" sz="2400" b="1" dirty="0" err="1">
                <a:solidFill>
                  <a:srgbClr val="FFFFFF"/>
                </a:solidFill>
              </a:rPr>
              <a:t>Zech</a:t>
            </a:r>
            <a:r>
              <a:rPr lang="cs-CZ" sz="2400" b="1" dirty="0">
                <a:solidFill>
                  <a:srgbClr val="FFFFFF"/>
                </a:solidFill>
              </a:rPr>
              <a:t>. 9:9</a:t>
            </a:r>
            <a:r>
              <a:rPr lang="en-US" sz="2400" b="1" dirty="0" smtClean="0">
                <a:solidFill>
                  <a:srgbClr val="FFFFFF"/>
                </a:solidFill>
              </a:rPr>
              <a:t>)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祂所引发 - 耶稣凱旋的进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入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400" b="1" dirty="0">
                <a:solidFill>
                  <a:srgbClr val="FFFFFF"/>
                </a:solidFill>
              </a:rPr>
              <a:t>Exerting His sovereignty 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主宰</a:t>
            </a:r>
            <a:r>
              <a:rPr lang="zh-TW" alt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权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柄</a:t>
            </a:r>
          </a:p>
          <a:p>
            <a:pPr marL="742950" lvl="1" indent="-285750">
              <a:buFont typeface="Arial"/>
              <a:buChar char="•"/>
            </a:pPr>
            <a:endParaRPr lang="en-US" sz="24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400" b="1" dirty="0" smtClean="0">
                <a:solidFill>
                  <a:srgbClr val="FFFFFF"/>
                </a:solidFill>
              </a:rPr>
              <a:t>Fulfilling the prophecy </a:t>
            </a:r>
            <a:r>
              <a:rPr lang="zh-TW" alt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应验预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言</a:t>
            </a:r>
          </a:p>
          <a:p>
            <a:pPr marL="742950" lvl="1" indent="-285750">
              <a:buFont typeface="Arial"/>
              <a:buChar char="•"/>
            </a:pPr>
            <a:endParaRPr lang="en-US" sz="24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400" b="1" dirty="0" smtClean="0">
                <a:solidFill>
                  <a:srgbClr val="FFFFFF"/>
                </a:solidFill>
              </a:rPr>
              <a:t>Riding on a donkey colt 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骑</a:t>
            </a:r>
            <a:r>
              <a:rPr lang="ja-JP" alt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着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驴驹</a:t>
            </a:r>
            <a:endParaRPr lang="en-US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5475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266556" cy="1417638"/>
          </a:xfrm>
        </p:spPr>
        <p:txBody>
          <a:bodyPr/>
          <a:lstStyle/>
          <a:p>
            <a:r>
              <a:rPr lang="en-US" sz="3600" b="1" u="sng" dirty="0">
                <a:effectLst/>
              </a:rPr>
              <a:t>Walking in His Triumph</a:t>
            </a:r>
            <a:r>
              <a:rPr lang="en-US" sz="3600" dirty="0">
                <a:effectLst/>
              </a:rPr>
              <a:t> </a:t>
            </a: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  <a:latin typeface="宋体"/>
                <a:ea typeface="宋体"/>
              </a:rPr>
              <a:t>行</a:t>
            </a:r>
            <a:r>
              <a:rPr lang="en-US" sz="3600" dirty="0">
                <a:effectLst/>
                <a:latin typeface="宋体"/>
                <a:ea typeface="宋体"/>
              </a:rPr>
              <a:t>在祂的得胜中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5175" y="1985380"/>
            <a:ext cx="7940181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lphaUcPeriod" startAt="2"/>
            </a:pPr>
            <a:r>
              <a:rPr lang="en-US" sz="2400" b="1" dirty="0">
                <a:solidFill>
                  <a:srgbClr val="FFFFFF"/>
                </a:solidFill>
              </a:rPr>
              <a:t>His Reception – People’s warm welcome (Matt. 21:8-</a:t>
            </a:r>
            <a:r>
              <a:rPr lang="en-US" sz="2400" b="1" dirty="0" smtClean="0">
                <a:solidFill>
                  <a:srgbClr val="FFFFFF"/>
                </a:solidFill>
              </a:rPr>
              <a:t>11</a:t>
            </a:r>
            <a:r>
              <a:rPr lang="en-US" sz="2400" b="1" dirty="0">
                <a:solidFill>
                  <a:srgbClr val="FFFFFF"/>
                </a:solidFill>
              </a:rPr>
              <a:t>; Psalm 118:25-26)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祂被接待 - 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群</a:t>
            </a:r>
            <a:r>
              <a:rPr lang="zh-TW" alt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众热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烈的</a:t>
            </a:r>
            <a:r>
              <a:rPr lang="zh-TW" alt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欢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迎</a:t>
            </a:r>
          </a:p>
          <a:p>
            <a:pPr lvl="0"/>
            <a:r>
              <a:rPr lang="en-US" sz="2400" dirty="0" smtClean="0">
                <a:solidFill>
                  <a:srgbClr val="FFFFFF"/>
                </a:solidFill>
              </a:rPr>
              <a:t> 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b="1" dirty="0" smtClean="0">
                <a:solidFill>
                  <a:srgbClr val="FFFFFF"/>
                </a:solidFill>
              </a:rPr>
              <a:t>Spreading </a:t>
            </a:r>
            <a:r>
              <a:rPr lang="en-US" sz="2400" b="1" dirty="0">
                <a:solidFill>
                  <a:srgbClr val="FFFFFF"/>
                </a:solidFill>
              </a:rPr>
              <a:t>their garments and palm branches on the road </a:t>
            </a:r>
            <a:r>
              <a:rPr 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把衣服和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棕</a:t>
            </a:r>
            <a:r>
              <a:rPr lang="zh-TW" alt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树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枝</a:t>
            </a:r>
            <a:r>
              <a:rPr lang="zh-TW" alt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铺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在</a:t>
            </a:r>
            <a:r>
              <a:rPr 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路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上</a:t>
            </a:r>
          </a:p>
          <a:p>
            <a:pPr marL="800100" lvl="1" indent="-342900">
              <a:buFont typeface="Arial"/>
              <a:buChar char="•"/>
            </a:pPr>
            <a:endParaRPr lang="en-US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400" b="1" dirty="0" smtClean="0">
                <a:solidFill>
                  <a:srgbClr val="FFFFFF"/>
                </a:solidFill>
              </a:rPr>
              <a:t>Crying Hosanna to the Son of David </a:t>
            </a:r>
            <a:r>
              <a:rPr lang="zh-TW" alt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喊着说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和散那</a:t>
            </a:r>
            <a:r>
              <a:rPr lang="zh-TW" alt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归於大卫的子孙</a:t>
            </a:r>
            <a:endParaRPr lang="en-US" altLang="zh-TW" sz="24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800100" lvl="1" indent="-342900">
              <a:buFont typeface="Arial"/>
              <a:buChar char="•"/>
            </a:pPr>
            <a:endParaRPr lang="en-US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400" b="1" dirty="0" smtClean="0">
                <a:solidFill>
                  <a:srgbClr val="FFFFFF"/>
                </a:solidFill>
              </a:rPr>
              <a:t>Recognizing </a:t>
            </a:r>
            <a:r>
              <a:rPr lang="en-US" sz="2400" b="1" dirty="0">
                <a:solidFill>
                  <a:srgbClr val="FFFFFF"/>
                </a:solidFill>
              </a:rPr>
              <a:t>Him as the prophet from Nazareth of Galilee 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仍</a:t>
            </a:r>
            <a:r>
              <a:rPr lang="zh-TW" alt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认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祂</a:t>
            </a:r>
            <a:r>
              <a:rPr 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為加利利拿撒勒的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先知</a:t>
            </a:r>
            <a:endParaRPr lang="en-US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71622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266556" cy="1417638"/>
          </a:xfrm>
        </p:spPr>
        <p:txBody>
          <a:bodyPr/>
          <a:lstStyle/>
          <a:p>
            <a:r>
              <a:rPr lang="en-US" sz="3600" b="1" u="sng" dirty="0">
                <a:effectLst/>
              </a:rPr>
              <a:t>Walking in His Triumph</a:t>
            </a:r>
            <a:r>
              <a:rPr lang="en-US" sz="3600" dirty="0">
                <a:effectLst/>
              </a:rPr>
              <a:t> </a:t>
            </a: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  <a:latin typeface="宋体"/>
                <a:ea typeface="宋体"/>
              </a:rPr>
              <a:t>行</a:t>
            </a:r>
            <a:r>
              <a:rPr lang="en-US" sz="3600" dirty="0">
                <a:effectLst/>
                <a:latin typeface="宋体"/>
                <a:ea typeface="宋体"/>
              </a:rPr>
              <a:t>在祂的得胜中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290" y="2189619"/>
            <a:ext cx="7612064" cy="418203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02543" y="1836994"/>
            <a:ext cx="802241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Clr>
                <a:schemeClr val="bg1"/>
              </a:buClr>
              <a:buFont typeface="+mj-lt"/>
              <a:buAutoNum type="alphaUcPeriod" startAt="3"/>
            </a:pP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FFFF"/>
                </a:solidFill>
              </a:rPr>
              <a:t>His </a:t>
            </a:r>
            <a:r>
              <a:rPr lang="en-US" sz="2400" b="1" dirty="0">
                <a:solidFill>
                  <a:srgbClr val="FFFFFF"/>
                </a:solidFill>
              </a:rPr>
              <a:t>Consummation - As a grain of wheat to fall into the ground (John 12:23-32)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endParaRPr lang="en-US" sz="2400" dirty="0" smtClean="0">
              <a:solidFill>
                <a:srgbClr val="FFFFFF"/>
              </a:solidFill>
            </a:endParaRPr>
          </a:p>
          <a:p>
            <a:pPr lvl="1"/>
            <a:r>
              <a:rPr 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	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祂</a:t>
            </a:r>
            <a:r>
              <a:rPr 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所成就 - 像一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粒</a:t>
            </a:r>
            <a:r>
              <a:rPr lang="ja-JP" alt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麦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子</a:t>
            </a:r>
            <a:r>
              <a:rPr 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落在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地</a:t>
            </a:r>
            <a:r>
              <a:rPr lang="ja-JP" alt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里</a:t>
            </a:r>
            <a:endParaRPr lang="en-US" altLang="ja-JP" sz="24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lvl="1"/>
            <a:endParaRPr lang="en-US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1200150" lvl="2" indent="-285750">
              <a:buFont typeface="Arial"/>
              <a:buChar char="•"/>
            </a:pPr>
            <a:r>
              <a:rPr lang="en-US" sz="2400" b="1" dirty="0">
                <a:solidFill>
                  <a:srgbClr val="FFFFFF"/>
                </a:solidFill>
              </a:rPr>
              <a:t>To produce many grains—to draw all men </a:t>
            </a:r>
            <a:r>
              <a:rPr lang="zh-TW" alt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结出许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多</a:t>
            </a:r>
            <a:r>
              <a:rPr 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子粒 - 吸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引</a:t>
            </a:r>
            <a:r>
              <a:rPr lang="zh-TW" alt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万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人</a:t>
            </a:r>
          </a:p>
          <a:p>
            <a:pPr marL="1200150" lvl="2" indent="-285750">
              <a:buFont typeface="Arial"/>
              <a:buChar char="•"/>
            </a:pPr>
            <a:endParaRPr lang="en-US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1200150" lvl="2" indent="-285750">
              <a:buFont typeface="Arial"/>
              <a:buChar char="•"/>
            </a:pPr>
            <a:r>
              <a:rPr lang="en-US" sz="2400" b="1" dirty="0" smtClean="0">
                <a:solidFill>
                  <a:srgbClr val="FFFFFF"/>
                </a:solidFill>
              </a:rPr>
              <a:t>To </a:t>
            </a:r>
            <a:r>
              <a:rPr lang="en-US" sz="2400" b="1" dirty="0">
                <a:solidFill>
                  <a:srgbClr val="FFFFFF"/>
                </a:solidFill>
              </a:rPr>
              <a:t>be glorified and to glorify the Father </a:t>
            </a:r>
            <a:endParaRPr lang="en-US" sz="2400" b="1" dirty="0" smtClean="0">
              <a:solidFill>
                <a:srgbClr val="FFFFFF"/>
              </a:solidFill>
            </a:endParaRPr>
          </a:p>
          <a:p>
            <a:pPr lvl="2"/>
            <a:r>
              <a:rPr lang="en-US" sz="2400" dirty="0" smtClean="0">
                <a:solidFill>
                  <a:srgbClr val="FFFFFF"/>
                </a:solidFill>
              </a:rPr>
              <a:t>   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得</a:t>
            </a:r>
            <a:r>
              <a:rPr lang="ja-JP" alt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着</a:t>
            </a:r>
            <a:r>
              <a:rPr lang="zh-TW" alt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荣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耀並</a:t>
            </a:r>
            <a:r>
              <a:rPr lang="zh-TW" alt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荣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耀父</a:t>
            </a:r>
          </a:p>
          <a:p>
            <a:pPr lvl="2"/>
            <a:endParaRPr lang="en-US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1200150" lvl="2" indent="-285750">
              <a:buFont typeface="Arial"/>
              <a:buChar char="•"/>
            </a:pPr>
            <a:r>
              <a:rPr lang="en-US" sz="2400" b="1" dirty="0">
                <a:solidFill>
                  <a:srgbClr val="FFFFFF"/>
                </a:solidFill>
              </a:rPr>
              <a:t>To judge the world and to cast out its ruler, Satan </a:t>
            </a:r>
            <a:endParaRPr lang="en-US" sz="2400" b="1" dirty="0" smtClean="0">
              <a:solidFill>
                <a:srgbClr val="FFFFFF"/>
              </a:solidFill>
            </a:endParaRPr>
          </a:p>
          <a:p>
            <a:pPr lvl="2"/>
            <a:r>
              <a:rPr lang="en-US" sz="2400" b="1" dirty="0">
                <a:solidFill>
                  <a:srgbClr val="FFFFFF"/>
                </a:solidFill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</a:rPr>
              <a:t>  </a:t>
            </a:r>
            <a:r>
              <a:rPr lang="zh-TW" alt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审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判</a:t>
            </a:r>
            <a:r>
              <a:rPr 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世界並將世界的王撒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但</a:t>
            </a:r>
            <a:r>
              <a:rPr lang="zh-TW" alt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赶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出</a:t>
            </a:r>
            <a:r>
              <a:rPr lang="en-US" sz="24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5475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266556" cy="1417638"/>
          </a:xfrm>
        </p:spPr>
        <p:txBody>
          <a:bodyPr/>
          <a:lstStyle/>
          <a:p>
            <a:r>
              <a:rPr lang="en-US" sz="3600" b="1" u="sng" dirty="0">
                <a:effectLst/>
              </a:rPr>
              <a:t>Walking in His Triumph</a:t>
            </a:r>
            <a:r>
              <a:rPr lang="en-US" sz="3600" dirty="0">
                <a:effectLst/>
              </a:rPr>
              <a:t> </a:t>
            </a: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  <a:latin typeface="宋体"/>
                <a:ea typeface="宋体"/>
              </a:rPr>
              <a:t>行</a:t>
            </a:r>
            <a:r>
              <a:rPr lang="en-US" sz="3600" dirty="0">
                <a:effectLst/>
                <a:latin typeface="宋体"/>
                <a:ea typeface="宋体"/>
              </a:rPr>
              <a:t>在祂的得胜中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290" y="2189619"/>
            <a:ext cx="7612064" cy="418203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57366" y="1845894"/>
            <a:ext cx="781987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chemeClr val="bg1"/>
              </a:buClr>
            </a:pPr>
            <a:r>
              <a:rPr lang="en-US" sz="1600" b="1" dirty="0" smtClean="0">
                <a:solidFill>
                  <a:srgbClr val="FFFFFF"/>
                </a:solidFill>
              </a:rPr>
              <a:t>Margaret </a:t>
            </a:r>
            <a:r>
              <a:rPr lang="en-US" sz="1600" b="1" dirty="0">
                <a:solidFill>
                  <a:srgbClr val="FFFFFF"/>
                </a:solidFill>
              </a:rPr>
              <a:t>E. Barber </a:t>
            </a:r>
            <a:r>
              <a:rPr lang="en-US" sz="1600" b="1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和受</a:t>
            </a:r>
            <a:r>
              <a:rPr lang="en-US" sz="1600" b="1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恩</a:t>
            </a:r>
            <a:r>
              <a:rPr lang="en-US" sz="1600" b="1" dirty="0" smtClean="0">
                <a:solidFill>
                  <a:srgbClr val="FFFFFF"/>
                </a:solidFill>
              </a:rPr>
              <a:t> </a:t>
            </a:r>
            <a:r>
              <a:rPr lang="en-US" sz="1600" b="1" dirty="0">
                <a:solidFill>
                  <a:srgbClr val="FFFFFF"/>
                </a:solidFill>
              </a:rPr>
              <a:t>(1866–</a:t>
            </a:r>
            <a:r>
              <a:rPr lang="en-US" sz="1600" b="1" dirty="0" smtClean="0">
                <a:solidFill>
                  <a:srgbClr val="FFFFFF"/>
                </a:solidFill>
              </a:rPr>
              <a:t>1929), </a:t>
            </a:r>
            <a:r>
              <a:rPr lang="en-US" sz="1600" b="1" dirty="0">
                <a:solidFill>
                  <a:srgbClr val="FFFFFF"/>
                </a:solidFill>
              </a:rPr>
              <a:t>was a British missionary in China. She was born in 1866 in </a:t>
            </a:r>
            <a:r>
              <a:rPr lang="en-US" sz="1600" b="1" dirty="0" err="1">
                <a:solidFill>
                  <a:srgbClr val="FFFFFF"/>
                </a:solidFill>
              </a:rPr>
              <a:t>Peasenhall</a:t>
            </a:r>
            <a:r>
              <a:rPr lang="en-US" sz="1600" b="1" dirty="0">
                <a:solidFill>
                  <a:srgbClr val="FFFFFF"/>
                </a:solidFill>
              </a:rPr>
              <a:t>, County Suffolk, England, the daughter of Louis (a wheelwright) and Martha (née Gibbs) Barber. </a:t>
            </a:r>
            <a:r>
              <a:rPr lang="en-US" sz="1600" b="1" dirty="0" smtClean="0">
                <a:solidFill>
                  <a:srgbClr val="FFFFFF"/>
                </a:solidFill>
              </a:rPr>
              <a:t>Within </a:t>
            </a:r>
            <a:r>
              <a:rPr lang="en-US" sz="1600" b="1" dirty="0">
                <a:solidFill>
                  <a:srgbClr val="FFFFFF"/>
                </a:solidFill>
              </a:rPr>
              <a:t>her lifetime, she went to China twice to preach the Christian gospel. She left her home and traveled in a lonely way thousands of miles</a:t>
            </a:r>
            <a:r>
              <a:rPr lang="en-US" sz="1600" b="1" dirty="0" smtClean="0">
                <a:solidFill>
                  <a:srgbClr val="FFFFFF"/>
                </a:solidFill>
              </a:rPr>
              <a:t>. </a:t>
            </a:r>
            <a:r>
              <a:rPr lang="en-US" sz="1600" b="1" dirty="0">
                <a:solidFill>
                  <a:srgbClr val="FFFFFF"/>
                </a:solidFill>
              </a:rPr>
              <a:t>Barber, who went to China as an Anglican and later became an independent </a:t>
            </a:r>
            <a:r>
              <a:rPr lang="en-US" sz="1600" b="1" dirty="0" smtClean="0">
                <a:solidFill>
                  <a:srgbClr val="FFFFFF"/>
                </a:solidFill>
              </a:rPr>
              <a:t>missionary. She had </a:t>
            </a:r>
            <a:r>
              <a:rPr lang="en-US" sz="1600" b="1" dirty="0">
                <a:solidFill>
                  <a:srgbClr val="FFFFFF"/>
                </a:solidFill>
              </a:rPr>
              <a:t>an influence on many others Chinese men and women, amongst others, the most noted of whom was Leland Wang (Wang </a:t>
            </a:r>
            <a:r>
              <a:rPr lang="en-US" sz="1600" b="1" dirty="0" err="1">
                <a:solidFill>
                  <a:srgbClr val="FFFFFF"/>
                </a:solidFill>
              </a:rPr>
              <a:t>Cai</a:t>
            </a:r>
            <a:r>
              <a:rPr lang="en-US" sz="1600" b="1" dirty="0">
                <a:solidFill>
                  <a:srgbClr val="FFFFFF"/>
                </a:solidFill>
              </a:rPr>
              <a:t>), who later became a Christian revolutionary leader associated with Watchman Nee and the Church Assembly </a:t>
            </a:r>
            <a:r>
              <a:rPr lang="en-US" sz="1600" b="1" dirty="0" smtClean="0">
                <a:solidFill>
                  <a:srgbClr val="FFFFFF"/>
                </a:solidFill>
              </a:rPr>
              <a:t>Hall.</a:t>
            </a:r>
          </a:p>
          <a:p>
            <a:pPr lvl="1">
              <a:buClr>
                <a:schemeClr val="bg1"/>
              </a:buClr>
            </a:pPr>
            <a:endParaRPr lang="en-US" sz="1600" b="1" dirty="0">
              <a:solidFill>
                <a:srgbClr val="FFFFFF"/>
              </a:solidFill>
              <a:ea typeface="宋体"/>
              <a:cs typeface="宋体"/>
            </a:endParaRPr>
          </a:p>
          <a:p>
            <a:pPr lvl="1">
              <a:buClr>
                <a:schemeClr val="bg1"/>
              </a:buClr>
            </a:pPr>
            <a:r>
              <a:rPr lang="en-US" sz="1600" b="1" dirty="0" smtClean="0">
                <a:solidFill>
                  <a:srgbClr val="FFFFFF"/>
                </a:solidFill>
                <a:ea typeface="宋体"/>
                <a:cs typeface="宋体"/>
              </a:rPr>
              <a:t>In </a:t>
            </a:r>
            <a:r>
              <a:rPr lang="en-US" sz="1600" b="1" dirty="0">
                <a:solidFill>
                  <a:srgbClr val="FFFFFF"/>
                </a:solidFill>
                <a:ea typeface="宋体"/>
                <a:cs typeface="宋体"/>
              </a:rPr>
              <a:t>her Christian ministry, she traveled little and received no publicity, focusing more on a holy living than an outward work. She was known to warn the young Christians against doing a popular work, which she believed would bring shipwreck to their spiritual </a:t>
            </a:r>
            <a:r>
              <a:rPr lang="en-US" sz="1600" b="1" dirty="0" smtClean="0">
                <a:solidFill>
                  <a:srgbClr val="FFFFFF"/>
                </a:solidFill>
                <a:ea typeface="宋体"/>
                <a:cs typeface="宋体"/>
              </a:rPr>
              <a:t>life. </a:t>
            </a:r>
            <a:r>
              <a:rPr lang="en-US" sz="1600" b="1" dirty="0">
                <a:solidFill>
                  <a:srgbClr val="FFFFFF"/>
                </a:solidFill>
                <a:ea typeface="宋体"/>
                <a:cs typeface="宋体"/>
              </a:rPr>
              <a:t>Most of her time was spent in prayer for China and Foochow and also in helping those who sought her spiritual </a:t>
            </a:r>
            <a:r>
              <a:rPr lang="en-US" sz="1600" b="1" dirty="0" smtClean="0">
                <a:solidFill>
                  <a:srgbClr val="FFFFFF"/>
                </a:solidFill>
                <a:ea typeface="宋体"/>
                <a:cs typeface="宋体"/>
              </a:rPr>
              <a:t>counsel. </a:t>
            </a:r>
            <a:endParaRPr lang="en-US" sz="1600" b="1" dirty="0">
              <a:solidFill>
                <a:srgbClr val="FFFFFF"/>
              </a:solidFill>
              <a:ea typeface="宋体"/>
              <a:cs typeface="宋体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85866" y="143423"/>
            <a:ext cx="991844" cy="1475864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82531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266556" cy="1417638"/>
          </a:xfrm>
        </p:spPr>
        <p:txBody>
          <a:bodyPr/>
          <a:lstStyle/>
          <a:p>
            <a:r>
              <a:rPr lang="en-US" sz="3600" b="1" dirty="0">
                <a:effectLst/>
              </a:rPr>
              <a:t>Encouragements/Applications from This Text </a:t>
            </a:r>
            <a:r>
              <a:rPr lang="en-US" sz="3600" b="1" dirty="0">
                <a:effectLst/>
                <a:latin typeface="宋体"/>
                <a:ea typeface="宋体"/>
                <a:cs typeface="宋体"/>
              </a:rPr>
              <a:t>经文的鼓励与应</a:t>
            </a:r>
            <a:r>
              <a:rPr lang="en-US" sz="3600" b="1" dirty="0" smtClean="0">
                <a:effectLst/>
                <a:latin typeface="宋体"/>
                <a:ea typeface="宋体"/>
                <a:cs typeface="宋体"/>
              </a:rPr>
              <a:t>用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3914" y="2201146"/>
            <a:ext cx="805896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  <a:latin typeface="Times"/>
                <a:ea typeface="ＭＳ Ｐゴシック" charset="0"/>
                <a:cs typeface="Times"/>
              </a:rPr>
              <a:t>Walking in Jesus’ triumphal, we need to … </a:t>
            </a:r>
            <a:endParaRPr lang="en-US" sz="2800" dirty="0">
              <a:solidFill>
                <a:srgbClr val="FFFFFF"/>
              </a:solidFill>
              <a:latin typeface="Times"/>
              <a:ea typeface="ＭＳ Ｐゴシック" charset="0"/>
              <a:cs typeface="Times"/>
            </a:endParaRPr>
          </a:p>
          <a:p>
            <a:r>
              <a:rPr lang="en-US" sz="2400" dirty="0" smtClean="0">
                <a:solidFill>
                  <a:srgbClr val="FFFFFF"/>
                </a:solidFill>
                <a:latin typeface="Times"/>
                <a:ea typeface="SimSun" charset="0"/>
                <a:cs typeface="Times"/>
              </a:rPr>
              <a:t>行在</a:t>
            </a:r>
            <a:r>
              <a:rPr lang="en-US" sz="2400" dirty="0">
                <a:solidFill>
                  <a:srgbClr val="FFFFFF"/>
                </a:solidFill>
                <a:latin typeface="Times"/>
                <a:ea typeface="SimSun" charset="0"/>
                <a:cs typeface="Times"/>
              </a:rPr>
              <a:t>耶稣</a:t>
            </a:r>
            <a:r>
              <a:rPr lang="zh-TW" altLang="en-US" sz="2400" dirty="0" smtClean="0">
                <a:solidFill>
                  <a:srgbClr val="FFFFFF"/>
                </a:solidFill>
                <a:latin typeface="Times"/>
                <a:ea typeface="SimSun" charset="0"/>
                <a:cs typeface="Times"/>
              </a:rPr>
              <a:t>的得胜中</a:t>
            </a:r>
            <a:r>
              <a:rPr lang="en-US" altLang="zh-TW" sz="2400" dirty="0" smtClean="0">
                <a:solidFill>
                  <a:srgbClr val="FFFFFF"/>
                </a:solidFill>
                <a:latin typeface="Times"/>
                <a:ea typeface="SimSun" charset="0"/>
                <a:cs typeface="Times"/>
              </a:rPr>
              <a:t>, </a:t>
            </a:r>
            <a:r>
              <a:rPr lang="zh-TW" altLang="en-US" sz="2400" dirty="0" smtClean="0">
                <a:solidFill>
                  <a:srgbClr val="FFFFFF"/>
                </a:solidFill>
                <a:latin typeface="Times"/>
                <a:ea typeface="SimSun" charset="0"/>
                <a:cs typeface="Times"/>
              </a:rPr>
              <a:t>我们需要</a:t>
            </a:r>
            <a:r>
              <a:rPr lang="en-US" altLang="ja-JP" sz="2400" baseline="-25000" dirty="0" smtClean="0">
                <a:solidFill>
                  <a:srgbClr val="FFFFFF"/>
                </a:solidFill>
                <a:latin typeface="Times"/>
                <a:ea typeface="SimSun" charset="0"/>
                <a:cs typeface="Times"/>
              </a:rPr>
              <a:t>…</a:t>
            </a:r>
            <a:r>
              <a:rPr lang="en-US" altLang="ja-JP" sz="2800" dirty="0" smtClean="0">
                <a:solidFill>
                  <a:srgbClr val="FFFFFF"/>
                </a:solidFill>
                <a:latin typeface="Times"/>
                <a:ea typeface="SimSun" charset="0"/>
                <a:cs typeface="Times"/>
              </a:rPr>
              <a:t> </a:t>
            </a:r>
            <a:endParaRPr lang="en-US" altLang="ja-JP" sz="2800" dirty="0">
              <a:solidFill>
                <a:srgbClr val="FFFFFF"/>
              </a:solidFill>
              <a:latin typeface="Times"/>
              <a:ea typeface="ＭＳ Ｐゴシック" charset="0"/>
              <a:cs typeface="Times"/>
            </a:endParaRPr>
          </a:p>
          <a:p>
            <a:pPr marL="800100" lvl="1" indent="-342900">
              <a:buFont typeface="Arial"/>
              <a:buChar char="•"/>
            </a:pPr>
            <a:r>
              <a:rPr lang="en-US" altLang="ja-JP" sz="2000" dirty="0" smtClean="0">
                <a:solidFill>
                  <a:srgbClr val="FFFFFF"/>
                </a:solidFill>
                <a:latin typeface="Times"/>
                <a:ea typeface="ＭＳ Ｐゴシック" charset="0"/>
                <a:cs typeface="Times"/>
              </a:rPr>
              <a:t>know </a:t>
            </a:r>
            <a:r>
              <a:rPr lang="en-US" altLang="ja-JP" sz="2000" dirty="0">
                <a:solidFill>
                  <a:srgbClr val="FFFFFF"/>
                </a:solidFill>
                <a:latin typeface="Times"/>
                <a:ea typeface="ＭＳ Ｐゴシック" charset="0"/>
                <a:cs typeface="Times"/>
              </a:rPr>
              <a:t>and receive </a:t>
            </a:r>
            <a:r>
              <a:rPr lang="en-US" altLang="ja-JP" sz="2000" dirty="0" smtClean="0">
                <a:solidFill>
                  <a:srgbClr val="FFFFFF"/>
                </a:solidFill>
                <a:latin typeface="Times"/>
                <a:ea typeface="ＭＳ Ｐゴシック" charset="0"/>
                <a:cs typeface="Times"/>
              </a:rPr>
              <a:t>Him. </a:t>
            </a:r>
            <a:r>
              <a:rPr lang="zh-TW" altLang="en-US" sz="20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认识</a:t>
            </a:r>
            <a:r>
              <a:rPr 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和接待</a:t>
            </a:r>
            <a:r>
              <a:rPr lang="en-US" sz="20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祂</a:t>
            </a:r>
            <a:r>
              <a:rPr 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 </a:t>
            </a:r>
            <a:endParaRPr lang="en-US" altLang="ja-JP" sz="2000" dirty="0">
              <a:solidFill>
                <a:srgbClr val="FFFFFF"/>
              </a:solidFill>
              <a:latin typeface="Times"/>
              <a:ea typeface="ＭＳ Ｐゴシック" charset="0"/>
              <a:cs typeface="Times"/>
            </a:endParaRPr>
          </a:p>
          <a:p>
            <a:pPr marL="800100" lvl="1" indent="-342900">
              <a:buFont typeface="Arial"/>
              <a:buChar char="•"/>
            </a:pPr>
            <a:r>
              <a:rPr lang="en-US" altLang="ja-JP" sz="2000" dirty="0" smtClean="0">
                <a:solidFill>
                  <a:srgbClr val="FFFFFF"/>
                </a:solidFill>
                <a:latin typeface="Times"/>
                <a:ea typeface="ＭＳ Ｐゴシック" charset="0"/>
                <a:cs typeface="Times"/>
              </a:rPr>
              <a:t>have His life of humbleness and obedience. </a:t>
            </a:r>
            <a:r>
              <a:rPr lang="ja-JP" altLang="en-US" sz="20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有</a:t>
            </a:r>
            <a:r>
              <a:rPr 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祂</a:t>
            </a:r>
            <a:r>
              <a:rPr lang="ja-JP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谦卑</a:t>
            </a:r>
            <a:r>
              <a:rPr 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和</a:t>
            </a:r>
            <a:r>
              <a:rPr lang="zh-TW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顺从的生</a:t>
            </a:r>
            <a:r>
              <a:rPr lang="zh-TW" altLang="en-US" sz="2000" dirty="0" smtClean="0">
                <a:solidFill>
                  <a:srgbClr val="FFFFFF"/>
                </a:solidFill>
                <a:latin typeface="Times"/>
                <a:ea typeface="SimSun" charset="0"/>
                <a:cs typeface="Times"/>
              </a:rPr>
              <a:t>命</a:t>
            </a:r>
            <a:endParaRPr lang="en-US" altLang="ja-JP" sz="2000" dirty="0" smtClean="0">
              <a:solidFill>
                <a:srgbClr val="FFFFFF"/>
              </a:solidFill>
              <a:latin typeface="Times"/>
              <a:ea typeface="SimSun" charset="0"/>
              <a:cs typeface="Times"/>
            </a:endParaRPr>
          </a:p>
          <a:p>
            <a:pPr marL="800100" lvl="1" indent="-342900">
              <a:buFont typeface="Arial"/>
              <a:buChar char="•"/>
            </a:pPr>
            <a:r>
              <a:rPr lang="en-US" altLang="ja-JP" sz="2000" dirty="0" smtClean="0">
                <a:solidFill>
                  <a:srgbClr val="FFFFFF"/>
                </a:solidFill>
                <a:latin typeface="Times"/>
                <a:ea typeface="ＭＳ Ｐゴシック" charset="0"/>
                <a:cs typeface="Times"/>
              </a:rPr>
              <a:t>learn how to praise Him and let Him be known by others.</a:t>
            </a:r>
            <a:r>
              <a:rPr lang="zh-TW" altLang="en-US" sz="2000" dirty="0" smtClean="0">
                <a:solidFill>
                  <a:srgbClr val="FFFFFF"/>
                </a:solidFill>
                <a:latin typeface="Times"/>
                <a:ea typeface="ＭＳ Ｐゴシック" charset="0"/>
                <a:cs typeface="Times"/>
              </a:rPr>
              <a:t> </a:t>
            </a:r>
            <a:r>
              <a:rPr lang="zh-TW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学习赞美</a:t>
            </a:r>
            <a:r>
              <a:rPr 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祂和</a:t>
            </a:r>
            <a:r>
              <a:rPr lang="zh-TW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让别人认识</a:t>
            </a:r>
            <a:r>
              <a:rPr 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祂</a:t>
            </a:r>
            <a:endParaRPr lang="en-US" altLang="ja-JP" sz="20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800100" lvl="1" indent="-342900">
              <a:buFont typeface="Arial"/>
              <a:buChar char="•"/>
            </a:pPr>
            <a:r>
              <a:rPr lang="en-US" altLang="ja-JP" sz="2000" dirty="0" smtClean="0">
                <a:solidFill>
                  <a:srgbClr val="FFFFFF"/>
                </a:solidFill>
                <a:latin typeface="Times"/>
                <a:ea typeface="ＭＳ Ｐゴシック" charset="0"/>
                <a:cs typeface="Times"/>
              </a:rPr>
              <a:t>live a victorious life by walking with Him.</a:t>
            </a:r>
            <a:r>
              <a:rPr lang="en-US" sz="2000" dirty="0">
                <a:latin typeface="宋体"/>
                <a:ea typeface="宋体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与</a:t>
            </a:r>
            <a:r>
              <a:rPr lang="en-US" sz="20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祂同行</a:t>
            </a:r>
            <a:r>
              <a:rPr lang="zh-TW" altLang="en-US" sz="20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过</a:t>
            </a:r>
            <a:r>
              <a:rPr lang="en-US" sz="2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得胜</a:t>
            </a:r>
            <a:r>
              <a:rPr lang="zh-TW" altLang="en-US" sz="20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生</a:t>
            </a:r>
            <a:r>
              <a:rPr lang="en-US" sz="2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活</a:t>
            </a:r>
            <a:endParaRPr lang="en-US" altLang="ja-JP" sz="2000" dirty="0">
              <a:solidFill>
                <a:schemeClr val="bg1"/>
              </a:solidFill>
              <a:latin typeface="宋体"/>
              <a:ea typeface="宋体"/>
              <a:cs typeface="宋体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"/>
                <a:cs typeface="Times"/>
              </a:rPr>
              <a:t>let God </a:t>
            </a:r>
            <a:r>
              <a:rPr lang="en-US" sz="2000" dirty="0">
                <a:solidFill>
                  <a:srgbClr val="FFFFFF"/>
                </a:solidFill>
                <a:latin typeface="Times"/>
                <a:cs typeface="Times"/>
              </a:rPr>
              <a:t>to be glorified in your </a:t>
            </a:r>
            <a:r>
              <a:rPr lang="en-US" sz="2000" dirty="0" smtClean="0">
                <a:solidFill>
                  <a:srgbClr val="FFFFFF"/>
                </a:solidFill>
                <a:latin typeface="Times"/>
                <a:cs typeface="Times"/>
              </a:rPr>
              <a:t>life. </a:t>
            </a:r>
            <a:r>
              <a:rPr lang="zh-TW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让</a:t>
            </a:r>
            <a:r>
              <a:rPr lang="en-US" altLang="zh-TW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 </a:t>
            </a:r>
            <a:r>
              <a:rPr lang="zh-TW" altLang="en-US" sz="20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神在</a:t>
            </a:r>
            <a:r>
              <a:rPr lang="zh-TW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我们生命</a:t>
            </a:r>
            <a:r>
              <a:rPr 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中</a:t>
            </a:r>
            <a:r>
              <a:rPr lang="en-US" sz="20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得</a:t>
            </a:r>
            <a:r>
              <a:rPr lang="ja-JP" altLang="en-US" sz="20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着</a:t>
            </a:r>
            <a:r>
              <a:rPr lang="zh-TW" altLang="en-US" sz="20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荣</a:t>
            </a:r>
            <a:r>
              <a:rPr lang="en-US" sz="2000" dirty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耀</a:t>
            </a:r>
            <a:endParaRPr lang="en-US" altLang="ja-JP" sz="20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5475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499</TotalTime>
  <Words>611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Habitat</vt:lpstr>
      <vt:lpstr>Walking in His Triumph 行在祂的得胜中 </vt:lpstr>
      <vt:lpstr>Walking in His Triumph  行在祂的得胜中</vt:lpstr>
      <vt:lpstr>Walking in His Triumph  行在祂的得胜中</vt:lpstr>
      <vt:lpstr>Walking in His Triumph  行在祂的得胜中</vt:lpstr>
      <vt:lpstr>Walking in His Triumph  行在祂的得胜中</vt:lpstr>
      <vt:lpstr>Walking in His Triumph  行在祂的得胜中</vt:lpstr>
      <vt:lpstr>Walking in His Triumph  行在祂的得胜中</vt:lpstr>
      <vt:lpstr>Encouragements/Applications from This Text 经文的鼓励与应用</vt:lpstr>
    </vt:vector>
  </TitlesOfParts>
  <Company>MCS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Kao</dc:creator>
  <cp:lastModifiedBy>gkcccc</cp:lastModifiedBy>
  <cp:revision>33</cp:revision>
  <dcterms:created xsi:type="dcterms:W3CDTF">2011-04-16T20:21:22Z</dcterms:created>
  <dcterms:modified xsi:type="dcterms:W3CDTF">2011-04-17T14:31:29Z</dcterms:modified>
</cp:coreProperties>
</file>