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2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59" r:id="rId5"/>
    <p:sldId id="263" r:id="rId6"/>
    <p:sldId id="260" r:id="rId7"/>
    <p:sldId id="265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4561-83FE-634F-BCFD-11ACD8443522}" type="datetimeFigureOut">
              <a:rPr lang="en-US" smtClean="0"/>
              <a:t>7/23/11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A273-AE92-8845-B417-FA43216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4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D8068-3CDB-9144-A289-39A87E8111A1}" type="datetimeFigureOut">
              <a:rPr lang="en-US" smtClean="0"/>
              <a:t>7/23/11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1F81-4BF8-7D49-AA58-B356C6D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4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63F-6061-F648-B42E-3069720ABEB0}" type="datetime1">
              <a:rPr lang="en-US" smtClean="0"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FF2-B982-B340-960D-9E786083808C}" type="datetime1">
              <a:rPr lang="en-US" smtClean="0"/>
              <a:t>7/23/11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0D48D4F-D8DD-6743-BA1E-D0BA62DA10AE}" type="datetime1">
              <a:rPr lang="en-US" smtClean="0"/>
              <a:t>7/23/11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FD4E-B76C-9A47-8C14-1E45E9E29A6E}" type="datetime1">
              <a:rPr lang="en-US" smtClean="0"/>
              <a:t>7/23/11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8992-425E-2C46-8DA6-F5D20012DAA8}" type="datetime1">
              <a:rPr lang="en-US" smtClean="0"/>
              <a:t>7/23/11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146B-CCA9-2440-B9F2-01437423A41C}" type="datetime1">
              <a:rPr lang="en-US" smtClean="0"/>
              <a:t>7/23/11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7C5A-7504-CA4E-9DC4-38662A02DB1C}" type="datetime1">
              <a:rPr lang="en-US" smtClean="0"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6950-DB0F-AB4D-9A78-A7E0900CFEEE}" type="datetime1">
              <a:rPr lang="en-US" smtClean="0"/>
              <a:t>7/23/11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4F08-9D7B-7644-9FFC-01F6CA8230F0}" type="datetime1">
              <a:rPr lang="en-US" smtClean="0"/>
              <a:t>7/23/11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7479-9421-1040-BE8C-91729A4D8C3C}" type="datetime1">
              <a:rPr lang="en-US" smtClean="0"/>
              <a:t>7/23/11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5091-14F7-1C4E-8515-0DE181FE59DD}" type="datetime1">
              <a:rPr lang="en-US" smtClean="0"/>
              <a:t>7/23/11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83A-263D-1D4F-A1F8-C5DCB47EECD6}" type="datetime1">
              <a:rPr lang="en-US" smtClean="0"/>
              <a:t>7/23/11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1CF10E1-6885-DE43-9EFA-5E43316A729D}" type="datetime1">
              <a:rPr lang="en-US" smtClean="0"/>
              <a:t>7/23/11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69F46BC-AC76-5149-98F6-B26C65586BD6}" type="datetime1">
              <a:rPr lang="en-US" smtClean="0"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6" r:id="rId1"/>
    <p:sldLayoutId id="2147485227" r:id="rId2"/>
    <p:sldLayoutId id="2147485228" r:id="rId3"/>
    <p:sldLayoutId id="2147485229" r:id="rId4"/>
    <p:sldLayoutId id="2147485230" r:id="rId5"/>
    <p:sldLayoutId id="2147485231" r:id="rId6"/>
    <p:sldLayoutId id="2147485232" r:id="rId7"/>
    <p:sldLayoutId id="2147485233" r:id="rId8"/>
    <p:sldLayoutId id="2147485234" r:id="rId9"/>
    <p:sldLayoutId id="2147485235" r:id="rId10"/>
    <p:sldLayoutId id="2147485236" r:id="rId11"/>
    <p:sldLayoutId id="2147485237" r:id="rId12"/>
    <p:sldLayoutId id="214748523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775" y="3041459"/>
            <a:ext cx="8063133" cy="1470025"/>
          </a:xfrm>
        </p:spPr>
        <p:txBody>
          <a:bodyPr/>
          <a:lstStyle/>
          <a:p>
            <a:r>
              <a:rPr lang="en-US" sz="4000" b="1" u="sng" dirty="0">
                <a:effectLst/>
              </a:rPr>
              <a:t>Bearing Fruit As We Walk in </a:t>
            </a:r>
            <a:r>
              <a:rPr lang="en-US" sz="4000" b="1" u="sng" dirty="0" smtClean="0">
                <a:effectLst/>
              </a:rPr>
              <a:t>Him</a:t>
            </a:r>
            <a:r>
              <a:rPr lang="en-US" b="1" u="sng" dirty="0" smtClean="0">
                <a:effectLst/>
              </a:rPr>
              <a:t/>
            </a:r>
            <a:br>
              <a:rPr lang="en-US" b="1" u="sng" dirty="0" smtClean="0">
                <a:effectLst/>
              </a:rPr>
            </a:br>
            <a:r>
              <a:rPr lang="zh-TW" altLang="en-US" dirty="0">
                <a:effectLst/>
                <a:latin typeface="宋体"/>
                <a:ea typeface="宋体"/>
              </a:rPr>
              <a:t>我们遵他而行才能结出果实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3776" y="4668693"/>
            <a:ext cx="7196328" cy="1576659"/>
          </a:xfrm>
        </p:spPr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Acts </a:t>
            </a:r>
            <a:r>
              <a:rPr lang="zh-CHT" altLang="en-US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使徒行傳</a:t>
            </a:r>
            <a:r>
              <a:rPr lang="en-US" altLang="zh-CHT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ja-JP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3</a:t>
            </a:r>
            <a:r>
              <a:rPr lang="en-US" altLang="ja-JP" b="1" dirty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:1-16; </a:t>
            </a:r>
            <a:r>
              <a:rPr lang="en-US" altLang="ja-JP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John </a:t>
            </a:r>
            <a:r>
              <a:rPr lang="ja-JP" altLang="en-US" b="1" dirty="0" smtClean="0">
                <a:solidFill>
                  <a:schemeClr val="tx1"/>
                </a:solidFill>
                <a:latin typeface="SimSun" charset="0"/>
                <a:ea typeface="SimSun" charset="0"/>
                <a:cs typeface="SimSun" charset="0"/>
              </a:rPr>
              <a:t>約翰</a:t>
            </a:r>
            <a:r>
              <a:rPr lang="en-US" altLang="ja-JP" b="1" dirty="0" smtClean="0">
                <a:solidFill>
                  <a:schemeClr val="tx1"/>
                </a:solidFill>
                <a:latin typeface="SimSun" charset="0"/>
                <a:ea typeface="SimSun" charset="0"/>
                <a:cs typeface="SimSun" charset="0"/>
              </a:rPr>
              <a:t> </a:t>
            </a:r>
            <a:r>
              <a:rPr lang="en-US" altLang="ja-JP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15</a:t>
            </a:r>
            <a:r>
              <a:rPr lang="en-US" altLang="ja-JP" b="1" dirty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:1-5; Gal</a:t>
            </a:r>
            <a:r>
              <a:rPr lang="en-US" altLang="ja-JP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.</a:t>
            </a:r>
            <a:r>
              <a:rPr lang="zh-TW" altLang="en-US" b="1" dirty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加拉太</a:t>
            </a:r>
            <a:r>
              <a:rPr lang="en-US" altLang="ja-JP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ja-JP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5</a:t>
            </a:r>
            <a:r>
              <a:rPr lang="en-US" altLang="ja-JP" b="1" dirty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:22-</a:t>
            </a:r>
            <a:r>
              <a:rPr lang="en-US" altLang="ja-JP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23</a:t>
            </a:r>
            <a:endParaRPr lang="en-US" altLang="ja-JP" sz="2400" b="1" dirty="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GKCCCC </a:t>
            </a:r>
            <a:r>
              <a:rPr lang="ja-JP" altLang="en-US" sz="2400" b="1" dirty="0">
                <a:solidFill>
                  <a:schemeClr val="tx1"/>
                </a:solidFill>
                <a:latin typeface="华文宋体" charset="0"/>
                <a:ea typeface="华文宋体" charset="0"/>
                <a:cs typeface="华文宋体" charset="0"/>
              </a:rPr>
              <a:t>堪城华人基督教会</a:t>
            </a:r>
            <a:endParaRPr lang="en-US" altLang="ja-JP" sz="2400" b="1" dirty="0">
              <a:solidFill>
                <a:schemeClr val="tx1"/>
              </a:solidFill>
              <a:latin typeface="华文宋体" charset="0"/>
              <a:ea typeface="华文宋体" charset="0"/>
              <a:cs typeface="华文宋体" charset="0"/>
            </a:endParaRPr>
          </a:p>
          <a:p>
            <a:pPr marL="63500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Jul. 24, </a:t>
            </a:r>
            <a:r>
              <a:rPr lang="en-US" sz="2400" b="1" dirty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2011</a:t>
            </a:r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374592"/>
            <a:ext cx="2497278" cy="187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A0263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12" y="234832"/>
            <a:ext cx="1028680" cy="2176382"/>
          </a:xfrm>
          <a:prstGeom prst="rect">
            <a:avLst/>
          </a:prstGeom>
        </p:spPr>
      </p:pic>
      <p:pic>
        <p:nvPicPr>
          <p:cNvPr id="6" name="Picture 5" descr="AA02633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53" y="88561"/>
            <a:ext cx="3121256" cy="2322653"/>
          </a:xfrm>
          <a:prstGeom prst="rect">
            <a:avLst/>
          </a:prstGeom>
        </p:spPr>
      </p:pic>
      <p:pic>
        <p:nvPicPr>
          <p:cNvPr id="7" name="Picture 6" descr="AA02635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00" y="4356662"/>
            <a:ext cx="1897912" cy="18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81" y="79468"/>
            <a:ext cx="6688120" cy="1417638"/>
          </a:xfrm>
        </p:spPr>
        <p:txBody>
          <a:bodyPr/>
          <a:lstStyle/>
          <a:p>
            <a:r>
              <a:rPr lang="en-US" sz="3200" b="1" u="sng" dirty="0">
                <a:effectLst/>
              </a:rPr>
              <a:t>Bearing Fruit As We Walk in Him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zh-TW" altLang="en-US" sz="3200" dirty="0">
                <a:effectLst/>
                <a:latin typeface="宋体"/>
                <a:ea typeface="宋体"/>
              </a:rPr>
              <a:t>我们遵他而行才能结出果实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9909" y="2060529"/>
            <a:ext cx="7200072" cy="33424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baseline="30000" dirty="0" smtClean="0">
                <a:solidFill>
                  <a:schemeClr val="bg1"/>
                </a:solidFill>
                <a:latin typeface="Times"/>
                <a:ea typeface="ＭＳ Ｐゴシック" charset="0"/>
                <a:cs typeface="Times"/>
              </a:rPr>
              <a:t>6</a:t>
            </a:r>
            <a:r>
              <a:rPr lang="en-US" altLang="ja-JP" sz="2400" dirty="0" smtClean="0">
                <a:solidFill>
                  <a:schemeClr val="bg1"/>
                </a:solidFill>
                <a:latin typeface="Times"/>
                <a:ea typeface="ＭＳ Ｐゴシック" charset="0"/>
                <a:cs typeface="Times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Times"/>
                <a:ea typeface="ＭＳ Ｐゴシック" charset="0"/>
                <a:cs typeface="Times"/>
              </a:rPr>
              <a:t>As you therefore have received Christ Jesus the Lord, so </a:t>
            </a:r>
            <a:r>
              <a:rPr lang="en-US" altLang="ja-JP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"/>
                <a:ea typeface="ＭＳ Ｐゴシック" charset="0"/>
                <a:cs typeface="Times"/>
              </a:rPr>
              <a:t>walk in Him</a:t>
            </a:r>
            <a:r>
              <a:rPr lang="en-US" altLang="ja-JP" sz="2400" dirty="0">
                <a:solidFill>
                  <a:schemeClr val="bg1"/>
                </a:solidFill>
                <a:latin typeface="Times"/>
                <a:ea typeface="ＭＳ Ｐゴシック" charset="0"/>
                <a:cs typeface="Times"/>
              </a:rPr>
              <a:t>, </a:t>
            </a:r>
            <a:r>
              <a:rPr lang="en-US" altLang="ja-JP" sz="2400" baseline="30000" dirty="0">
                <a:solidFill>
                  <a:schemeClr val="bg1"/>
                </a:solidFill>
                <a:latin typeface="Times"/>
                <a:ea typeface="ＭＳ Ｐゴシック" charset="0"/>
                <a:cs typeface="Times"/>
              </a:rPr>
              <a:t>7</a:t>
            </a:r>
            <a:r>
              <a:rPr lang="en-US" altLang="ja-JP" sz="2400" dirty="0">
                <a:solidFill>
                  <a:schemeClr val="bg1"/>
                </a:solidFill>
                <a:latin typeface="Times"/>
                <a:ea typeface="ＭＳ Ｐゴシック" charset="0"/>
                <a:cs typeface="Times"/>
              </a:rPr>
              <a:t> rooted and built up in Him and established in the faith, as you have been taught, abounding in it </a:t>
            </a:r>
            <a:r>
              <a:rPr lang="en-US" altLang="ja-JP" sz="2400" dirty="0" smtClean="0">
                <a:solidFill>
                  <a:schemeClr val="bg1"/>
                </a:solidFill>
                <a:latin typeface="Times"/>
                <a:ea typeface="ＭＳ Ｐゴシック" charset="0"/>
                <a:cs typeface="Times"/>
              </a:rPr>
              <a:t>with thanksgiving.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(Colossians 2:6-9, NKJV)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FFFFFF"/>
              </a:solidFill>
              <a:latin typeface="Times"/>
              <a:ea typeface="ＭＳ Ｐゴシック" charset="0"/>
              <a:cs typeface="Arial"/>
            </a:endParaRPr>
          </a:p>
          <a:p>
            <a:r>
              <a:rPr lang="en-US" altLang="zh-TW" sz="2400" baseline="30000" dirty="0" smtClean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6</a:t>
            </a:r>
            <a:r>
              <a:rPr lang="zh-TW" altLang="en-US" sz="2400" dirty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你们既然接受了主基督耶稣，就当</a:t>
            </a:r>
            <a:r>
              <a: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宋体"/>
                <a:ea typeface="宋体"/>
                <a:cs typeface="宋体"/>
              </a:rPr>
              <a:t>遵他而</a:t>
            </a:r>
            <a:r>
              <a:rPr lang="zh-TW" altLang="en-US" sz="2400" dirty="0">
                <a:solidFill>
                  <a:srgbClr val="FFB762"/>
                </a:solidFill>
                <a:latin typeface="宋体"/>
                <a:ea typeface="宋体"/>
                <a:cs typeface="宋体"/>
              </a:rPr>
              <a:t>行</a:t>
            </a:r>
            <a:r>
              <a:rPr lang="zh-TW" altLang="en-US" sz="2400" dirty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TW" sz="2400" baseline="30000" dirty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7</a:t>
            </a:r>
            <a:r>
              <a:rPr lang="zh-TW" altLang="en-US" sz="2400" dirty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在</a:t>
            </a:r>
            <a:r>
              <a:rPr lang="zh-TW" altLang="en-US" sz="2400" dirty="0" smtClean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他</a:t>
            </a:r>
            <a:endParaRPr lang="en-US" altLang="zh-TW" sz="2400" dirty="0" smtClean="0">
              <a:solidFill>
                <a:schemeClr val="bg1"/>
              </a:solidFill>
              <a:latin typeface="宋体"/>
              <a:ea typeface="宋体"/>
              <a:cs typeface="宋体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里面生</a:t>
            </a:r>
            <a:r>
              <a:rPr lang="zh-TW" altLang="en-US" sz="2400" dirty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根建造，信心坚固，正如你们所领的教训，</a:t>
            </a:r>
            <a:r>
              <a:rPr lang="zh-TW" altLang="en-US" sz="2400" dirty="0" smtClean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感</a:t>
            </a:r>
            <a:endParaRPr lang="en-US" altLang="zh-TW" sz="2400" dirty="0" smtClean="0">
              <a:solidFill>
                <a:schemeClr val="bg1"/>
              </a:solidFill>
              <a:latin typeface="宋体"/>
              <a:ea typeface="宋体"/>
              <a:cs typeface="宋体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谢</a:t>
            </a:r>
            <a:r>
              <a:rPr lang="zh-TW" altLang="en-US" sz="2400" dirty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的心也更增长了</a:t>
            </a:r>
            <a:r>
              <a:rPr lang="zh-TW" altLang="en-US" sz="2400" dirty="0" smtClean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宋体"/>
              <a:ea typeface="宋体"/>
              <a:cs typeface="宋体"/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歌羅西書 </a:t>
            </a:r>
            <a:r>
              <a:rPr lang="en-US" altLang="zh-TW" sz="2400" dirty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2:6-7</a:t>
            </a:r>
            <a:r>
              <a:rPr lang="en-US" altLang="zh-TW" sz="2400" dirty="0" smtClean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)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9909" y="2060529"/>
            <a:ext cx="7200072" cy="4514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dirty="0" smtClean="0">
                <a:solidFill>
                  <a:schemeClr val="bg1"/>
                </a:solidFill>
                <a:latin typeface="Times"/>
                <a:ea typeface="ＭＳ Ｐゴシック" charset="0"/>
                <a:cs typeface="Arial"/>
              </a:rPr>
              <a:t> </a:t>
            </a:r>
            <a:r>
              <a:rPr lang="en-US" altLang="ja-JP" sz="2800" dirty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John </a:t>
            </a:r>
            <a:r>
              <a:rPr lang="ja-JP" altLang="en-US" sz="2800" b="1" dirty="0" smtClean="0">
                <a:solidFill>
                  <a:srgbClr val="FFFFFF"/>
                </a:solidFill>
                <a:latin typeface="SimSun" charset="0"/>
                <a:ea typeface="SimSun" charset="0"/>
                <a:cs typeface="SimSun" charset="0"/>
              </a:rPr>
              <a:t>約翰</a:t>
            </a:r>
            <a:r>
              <a:rPr lang="ja-JP" altLang="en-US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福音</a:t>
            </a:r>
            <a:r>
              <a:rPr lang="en-US" altLang="ja-JP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ja-JP" sz="2800" b="1" dirty="0" smtClean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15</a:t>
            </a:r>
            <a:r>
              <a:rPr lang="en-US" altLang="ja-JP" sz="2800" b="1" dirty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:1-5; Gal.</a:t>
            </a:r>
            <a:r>
              <a:rPr lang="zh-TW" altLang="en-US" sz="2800" b="1" dirty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 </a:t>
            </a:r>
            <a:r>
              <a:rPr lang="zh-TW" altLang="en-US" sz="2800" b="1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加拉太</a:t>
            </a:r>
            <a:r>
              <a:rPr lang="en-US" altLang="ja-JP" sz="2800" b="1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ja-JP" sz="2800" b="1" dirty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5:22-</a:t>
            </a:r>
            <a:r>
              <a:rPr lang="en-US" altLang="ja-JP" sz="2800" b="1" dirty="0" smtClean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23</a:t>
            </a:r>
            <a:endParaRPr lang="en-US" altLang="ja-JP" sz="2800" b="1" dirty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10681" y="79468"/>
            <a:ext cx="6688120" cy="1417638"/>
          </a:xfrm>
        </p:spPr>
        <p:txBody>
          <a:bodyPr/>
          <a:lstStyle/>
          <a:p>
            <a:r>
              <a:rPr lang="en-US" sz="3200" b="1" u="sng" dirty="0">
                <a:effectLst/>
              </a:rPr>
              <a:t>Bearing Fruit As We Walk in Him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zh-TW" altLang="en-US" sz="3200" dirty="0">
                <a:effectLst/>
                <a:latin typeface="宋体"/>
                <a:ea typeface="宋体"/>
              </a:rPr>
              <a:t>我们遵他而行才能结出果实</a:t>
            </a:r>
            <a:endParaRPr lang="en-US" sz="3200" dirty="0"/>
          </a:p>
        </p:txBody>
      </p:sp>
      <p:pic>
        <p:nvPicPr>
          <p:cNvPr id="9" name="Picture 8" descr="AA02633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0" y="3134798"/>
            <a:ext cx="1999472" cy="1863020"/>
          </a:xfrm>
          <a:prstGeom prst="rect">
            <a:avLst/>
          </a:prstGeom>
        </p:spPr>
      </p:pic>
      <p:pic>
        <p:nvPicPr>
          <p:cNvPr id="10" name="Picture 9" descr="AA0263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76" y="4555051"/>
            <a:ext cx="3121256" cy="1392982"/>
          </a:xfrm>
          <a:prstGeom prst="rect">
            <a:avLst/>
          </a:prstGeom>
        </p:spPr>
      </p:pic>
      <p:pic>
        <p:nvPicPr>
          <p:cNvPr id="11" name="Picture 10" descr="AA02634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40" y="2921350"/>
            <a:ext cx="2243891" cy="15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9400" y="2070846"/>
            <a:ext cx="741783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en-US" sz="2400" b="1" dirty="0">
                <a:solidFill>
                  <a:srgbClr val="FFFFFF"/>
                </a:solidFill>
              </a:rPr>
              <a:t>What is the fruit as we walk in Him</a:t>
            </a:r>
            <a:r>
              <a:rPr lang="en-US" sz="2400" b="1" dirty="0" smtClean="0">
                <a:solidFill>
                  <a:srgbClr val="FFFFFF"/>
                </a:solidFill>
              </a:rPr>
              <a:t>?                   </a:t>
            </a:r>
            <a:r>
              <a:rPr 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甚</a:t>
            </a:r>
            <a:r>
              <a:rPr lang="en-US" sz="24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么是我们遵他而行的果子?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baseline="30000" dirty="0" smtClean="0">
                <a:solidFill>
                  <a:srgbClr val="FFFFFF"/>
                </a:solidFill>
              </a:rPr>
              <a:t>“22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But the fruit of the Spirit is love, joy, peace, longsuffering, kindness, goodness, faithfulness, </a:t>
            </a:r>
            <a:r>
              <a:rPr lang="en-US" sz="2000" baseline="30000" dirty="0">
                <a:solidFill>
                  <a:srgbClr val="FFFFFF"/>
                </a:solidFill>
              </a:rPr>
              <a:t>23</a:t>
            </a:r>
            <a:r>
              <a:rPr lang="en-US" sz="2000" dirty="0">
                <a:solidFill>
                  <a:srgbClr val="FFFFFF"/>
                </a:solidFill>
              </a:rPr>
              <a:t> gentleness, self-</a:t>
            </a:r>
            <a:r>
              <a:rPr lang="en-US" sz="2000" dirty="0" smtClean="0">
                <a:solidFill>
                  <a:srgbClr val="FFFFFF"/>
                </a:solidFill>
              </a:rPr>
              <a:t>control…”</a:t>
            </a:r>
            <a:r>
              <a:rPr lang="zh-TW" altLang="en-US" sz="2000" dirty="0">
                <a:solidFill>
                  <a:srgbClr val="FFFFFF"/>
                </a:solidFill>
              </a:rPr>
              <a:t> </a:t>
            </a:r>
            <a:r>
              <a:rPr lang="en-US" altLang="zh-TW" sz="2000" baseline="300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22</a:t>
            </a:r>
            <a:r>
              <a:rPr lang="zh-TW" altLang="en-US" sz="20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圣灵所结的果子，就是仁爱、喜乐、和平、忍耐、恩慈、良善、信实、</a:t>
            </a:r>
            <a:r>
              <a:rPr lang="en-US" altLang="zh-TW" sz="2000" baseline="300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23</a:t>
            </a:r>
            <a:r>
              <a:rPr lang="zh-TW" altLang="en-US" sz="20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温柔、节制。</a:t>
            </a:r>
            <a:r>
              <a:rPr lang="en-US" sz="2000" dirty="0" smtClean="0">
                <a:solidFill>
                  <a:srgbClr val="FFFFFF"/>
                </a:solidFill>
              </a:rPr>
              <a:t>(Gal 5: 22-23a, NKJV)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altLang="zh-TW" sz="2000" dirty="0" smtClean="0">
                <a:solidFill>
                  <a:srgbClr val="FFFFFF"/>
                </a:solidFill>
                <a:ea typeface="宋体"/>
                <a:cs typeface="宋体"/>
              </a:rPr>
              <a:t>“He </a:t>
            </a:r>
            <a:r>
              <a:rPr lang="en-US" altLang="zh-TW" sz="2000" dirty="0">
                <a:solidFill>
                  <a:srgbClr val="FFFFFF"/>
                </a:solidFill>
                <a:ea typeface="宋体"/>
                <a:cs typeface="宋体"/>
              </a:rPr>
              <a:t>jumped to his feet and began to walk. Then he went with them into the temple courts, walking and jumping, and praising God</a:t>
            </a:r>
            <a:r>
              <a:rPr lang="en-US" altLang="zh-TW" sz="2000" dirty="0" smtClean="0">
                <a:solidFill>
                  <a:srgbClr val="FFFFFF"/>
                </a:solidFill>
                <a:ea typeface="宋体"/>
                <a:cs typeface="宋体"/>
              </a:rPr>
              <a:t>. “ </a:t>
            </a:r>
            <a:r>
              <a:rPr lang="zh-TW" altLang="en-US" sz="20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就跳起来，站着，又行走，同他们进了殿，走着，跳着，赞美 神。</a:t>
            </a:r>
            <a:r>
              <a:rPr lang="en-US" sz="2000" b="1" dirty="0" smtClean="0">
                <a:solidFill>
                  <a:srgbClr val="FFFFFF"/>
                </a:solidFill>
              </a:rPr>
              <a:t>(</a:t>
            </a:r>
            <a:r>
              <a:rPr lang="en-US" sz="2000" dirty="0" smtClean="0">
                <a:solidFill>
                  <a:srgbClr val="FFFFFF"/>
                </a:solidFill>
              </a:rPr>
              <a:t>Acts </a:t>
            </a:r>
            <a:r>
              <a:rPr lang="en-US" sz="2000" dirty="0">
                <a:solidFill>
                  <a:srgbClr val="FFFFFF"/>
                </a:solidFill>
              </a:rPr>
              <a:t>3:</a:t>
            </a:r>
            <a:r>
              <a:rPr lang="en-US" sz="2000" dirty="0" smtClean="0">
                <a:solidFill>
                  <a:srgbClr val="FFFFFF"/>
                </a:solidFill>
              </a:rPr>
              <a:t>8)</a:t>
            </a:r>
            <a:endParaRPr lang="en-US" sz="20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10681" y="79468"/>
            <a:ext cx="6688120" cy="1417638"/>
          </a:xfrm>
        </p:spPr>
        <p:txBody>
          <a:bodyPr/>
          <a:lstStyle/>
          <a:p>
            <a:r>
              <a:rPr lang="en-US" sz="3200" b="1" u="sng" dirty="0">
                <a:effectLst/>
              </a:rPr>
              <a:t>Bearing Fruit As We Walk in Him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zh-TW" altLang="en-US" sz="3200" dirty="0">
                <a:effectLst/>
                <a:latin typeface="宋体"/>
                <a:ea typeface="宋体"/>
              </a:rPr>
              <a:t>我们遵他而行才能结出果实</a:t>
            </a:r>
            <a:endParaRPr lang="en-US" sz="3200" dirty="0"/>
          </a:p>
        </p:txBody>
      </p:sp>
      <p:pic>
        <p:nvPicPr>
          <p:cNvPr id="9" name="Picture 8" descr="AA02636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18" y="1824431"/>
            <a:ext cx="884729" cy="1490070"/>
          </a:xfrm>
          <a:prstGeom prst="rect">
            <a:avLst/>
          </a:prstGeom>
        </p:spPr>
      </p:pic>
      <p:pic>
        <p:nvPicPr>
          <p:cNvPr id="12" name="Picture 11" descr="MP9004006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6" y="5077641"/>
            <a:ext cx="1022717" cy="12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5175" y="1985380"/>
            <a:ext cx="79401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400" b="1" dirty="0" smtClean="0">
                <a:solidFill>
                  <a:srgbClr val="FFFFFF"/>
                </a:solidFill>
              </a:rPr>
              <a:t>Who </a:t>
            </a:r>
            <a:r>
              <a:rPr lang="en-US" sz="2400" b="1" dirty="0">
                <a:solidFill>
                  <a:srgbClr val="FFFFFF"/>
                </a:solidFill>
              </a:rPr>
              <a:t>can bear such the fruit</a:t>
            </a:r>
            <a:r>
              <a:rPr lang="en-US" sz="2400" b="1" dirty="0" smtClean="0">
                <a:solidFill>
                  <a:srgbClr val="FFFFFF"/>
                </a:solidFill>
              </a:rPr>
              <a:t>?                                         </a:t>
            </a:r>
            <a:r>
              <a:rPr 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谁</a:t>
            </a:r>
            <a:r>
              <a:rPr lang="en-US" sz="24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能结这样的果子?</a:t>
            </a:r>
          </a:p>
          <a:p>
            <a:pPr lvl="0"/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en-US" sz="2400" dirty="0" smtClean="0">
                <a:solidFill>
                  <a:srgbClr val="FFFFFF"/>
                </a:solidFill>
              </a:rPr>
              <a:t>	For those who are …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To be rooted and grounded in </a:t>
            </a:r>
            <a:r>
              <a:rPr lang="en-US" sz="2400" dirty="0" smtClean="0">
                <a:solidFill>
                  <a:srgbClr val="FFFFFF"/>
                </a:solidFill>
                <a:ea typeface="宋体"/>
                <a:cs typeface="宋体"/>
              </a:rPr>
              <a:t>Christ                 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在他里面生</a:t>
            </a:r>
            <a:r>
              <a:rPr lang="zh-TW" altLang="en-US" sz="24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根建造 </a:t>
            </a:r>
            <a:r>
              <a:rPr lang="en-US" sz="2400" dirty="0" smtClean="0">
                <a:solidFill>
                  <a:srgbClr val="FFFFFF"/>
                </a:solidFill>
              </a:rPr>
              <a:t>(Col. 2:7; Eph. 3:17)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Abiding in Him like vines 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常在他里面如枝子 </a:t>
            </a:r>
            <a:r>
              <a:rPr lang="en-US" sz="2400" dirty="0" smtClean="0">
                <a:solidFill>
                  <a:srgbClr val="FFFFFF"/>
                </a:solidFill>
              </a:rPr>
              <a:t>(John 15:4)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Planted by rivers of water 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栽在溪水旁 </a:t>
            </a:r>
            <a:r>
              <a:rPr lang="en-US" sz="2400" dirty="0" smtClean="0">
                <a:solidFill>
                  <a:srgbClr val="FFFFFF"/>
                </a:solidFill>
              </a:rPr>
              <a:t>(Psa. 1:3)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Letting the sap of Holly Sprit produces in them.</a:t>
            </a:r>
            <a:r>
              <a:rPr lang="zh-TW" altLang="en-US" sz="2400" dirty="0">
                <a:solidFill>
                  <a:srgbClr val="FFFFFF"/>
                </a:solidFill>
              </a:rPr>
              <a:t> 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光明所结的果子就是一切良善、公义、诚实。</a:t>
            </a:r>
            <a:r>
              <a:rPr 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(Eph. 5:9)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10681" y="79468"/>
            <a:ext cx="6688120" cy="1417638"/>
          </a:xfrm>
        </p:spPr>
        <p:txBody>
          <a:bodyPr/>
          <a:lstStyle/>
          <a:p>
            <a:r>
              <a:rPr lang="en-US" sz="3200" b="1" u="sng" dirty="0">
                <a:effectLst/>
              </a:rPr>
              <a:t>Bearing Fruit As We Walk in Him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zh-TW" altLang="en-US" sz="3200" dirty="0">
                <a:effectLst/>
                <a:latin typeface="宋体"/>
                <a:ea typeface="宋体"/>
              </a:rPr>
              <a:t>我们遵他而行才能结出果实</a:t>
            </a:r>
            <a:endParaRPr lang="en-US" sz="3200" dirty="0"/>
          </a:p>
        </p:txBody>
      </p:sp>
      <p:pic>
        <p:nvPicPr>
          <p:cNvPr id="9" name="Picture 8" descr="AA02633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13" y="1985380"/>
            <a:ext cx="1879043" cy="15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90" y="2189619"/>
            <a:ext cx="7612064" cy="418203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543" y="1836994"/>
            <a:ext cx="802241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chemeClr val="bg1"/>
              </a:buClr>
              <a:buFont typeface="+mj-lt"/>
              <a:buAutoNum type="alphaUcPeriod" startAt="3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Why </a:t>
            </a:r>
            <a:r>
              <a:rPr lang="en-US" sz="2400" b="1" dirty="0">
                <a:solidFill>
                  <a:srgbClr val="FFFFFF"/>
                </a:solidFill>
              </a:rPr>
              <a:t>do we need to bear the </a:t>
            </a:r>
            <a:r>
              <a:rPr lang="en-US" sz="2400" b="1" dirty="0" smtClean="0">
                <a:solidFill>
                  <a:srgbClr val="FFFFFF"/>
                </a:solidFill>
              </a:rPr>
              <a:t>fruit?                           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为何我们需要结果子</a:t>
            </a:r>
            <a:r>
              <a:rPr lang="en-US" altLang="zh-TW" sz="24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?</a:t>
            </a:r>
            <a:endParaRPr lang="en-US" altLang="ja-JP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1"/>
            <a:endParaRPr lang="en-US" sz="24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“Unto holiness” (Rom. 6:22)</a:t>
            </a:r>
            <a:r>
              <a:rPr lang="zh-TW" altLang="en-US" sz="2400" dirty="0">
                <a:solidFill>
                  <a:srgbClr val="FFFFFF"/>
                </a:solidFill>
              </a:rPr>
              <a:t> </a:t>
            </a:r>
            <a:r>
              <a:rPr lang="en-US" altLang="zh-TW" sz="2400" dirty="0" smtClean="0">
                <a:solidFill>
                  <a:srgbClr val="FFFFFF"/>
                </a:solidFill>
              </a:rPr>
              <a:t>                           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有成圣的果子</a:t>
            </a:r>
            <a:endParaRPr lang="en-US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“Of righteousness, which are by Jesus Christ to the glory and praise of God” (Phil. 1:11)                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并靠着耶稣基督结满了仁义的果子，叫荣耀称赞归与 神。</a:t>
            </a:r>
            <a:endParaRPr lang="en-US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Stay fresh and flourishing (Psa. 92:14)                 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要满了汁浆而常发青。</a:t>
            </a:r>
            <a:r>
              <a:rPr 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10681" y="79468"/>
            <a:ext cx="6688120" cy="1417638"/>
          </a:xfrm>
        </p:spPr>
        <p:txBody>
          <a:bodyPr/>
          <a:lstStyle/>
          <a:p>
            <a:r>
              <a:rPr lang="en-US" sz="3200" b="1" u="sng" dirty="0">
                <a:effectLst/>
              </a:rPr>
              <a:t>Bearing Fruit As We Walk in Him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zh-TW" altLang="en-US" sz="3200" dirty="0">
                <a:effectLst/>
                <a:latin typeface="宋体"/>
                <a:ea typeface="宋体"/>
              </a:rPr>
              <a:t>我们遵他而行才能结出果实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245" y="1982039"/>
            <a:ext cx="1926761" cy="1445071"/>
          </a:xfrm>
          <a:prstGeom prst="rect">
            <a:avLst/>
          </a:prstGeom>
        </p:spPr>
      </p:pic>
      <p:pic>
        <p:nvPicPr>
          <p:cNvPr id="12" name="Picture 11" descr="FD00486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3" y="5479711"/>
            <a:ext cx="1340482" cy="10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90" y="2189619"/>
            <a:ext cx="7612064" cy="418203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543" y="1836994"/>
            <a:ext cx="80224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bg1"/>
              </a:buClr>
              <a:buFont typeface="+mj-lt"/>
              <a:buAutoNum type="alphaUcPeriod" startAt="4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How </a:t>
            </a:r>
            <a:r>
              <a:rPr lang="en-US" sz="2400" b="1" dirty="0">
                <a:solidFill>
                  <a:srgbClr val="FFFFFF"/>
                </a:solidFill>
              </a:rPr>
              <a:t>can we bear the fruit? (John 15:5; Matt. 5:16; Luke 6:44</a:t>
            </a:r>
            <a:r>
              <a:rPr lang="en-US" sz="2400" b="1" dirty="0" smtClean="0">
                <a:solidFill>
                  <a:srgbClr val="FFFFFF"/>
                </a:solidFill>
              </a:rPr>
              <a:t>) </a:t>
            </a:r>
            <a:r>
              <a:rPr lang="zh-TW" altLang="en-US" sz="24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如何我们才能结果子</a:t>
            </a:r>
            <a:r>
              <a:rPr lang="en-US" altLang="zh-TW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?</a:t>
            </a:r>
            <a:endParaRPr lang="en-US" altLang="ja-JP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1"/>
            <a:endParaRPr lang="en-US" sz="24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1200150" lvl="2" indent="-2857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Like branches abide in the vine (John 15:5) 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枝子常在葡萄树上</a:t>
            </a:r>
            <a:endParaRPr lang="en-US" altLang="zh-TW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1200150" lvl="2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1200150" lvl="2" indent="-2857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“Let your light so shine before men, that they may see your good works and glorify your Father in heaven.” (Matt. 5:16) </a:t>
            </a:r>
            <a:r>
              <a:rPr lang="en-US" altLang="zh-TW" b="1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 </a:t>
            </a:r>
            <a:r>
              <a:rPr lang="zh-TW" altLang="en-US" b="1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你们的光也当这样照在人前，叫他们看见你们的好行为，便将荣耀归给你们在天上的父。</a:t>
            </a:r>
            <a:endParaRPr lang="en-US" altLang="zh-TW" b="1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1200150" lvl="2" indent="-285750">
              <a:buFont typeface="Arial"/>
              <a:buChar char="•"/>
            </a:pPr>
            <a:endParaRPr lang="en-US" b="1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1200150" lvl="2" indent="-2857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“For every tree is known by its own fruit.” (Luke 6:44)               </a:t>
            </a:r>
            <a:r>
              <a:rPr lang="zh-TW" altLang="en-US" b="1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凡树木看果子，就可以认出他来。</a:t>
            </a:r>
            <a:endParaRPr lang="en-US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10681" y="79468"/>
            <a:ext cx="6688120" cy="1417638"/>
          </a:xfrm>
        </p:spPr>
        <p:txBody>
          <a:bodyPr/>
          <a:lstStyle/>
          <a:p>
            <a:r>
              <a:rPr lang="en-US" sz="3200" b="1" u="sng" dirty="0">
                <a:effectLst/>
              </a:rPr>
              <a:t>Bearing Fruit As We Walk in Him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zh-TW" altLang="en-US" sz="3200" dirty="0">
                <a:effectLst/>
                <a:latin typeface="宋体"/>
                <a:ea typeface="宋体"/>
              </a:rPr>
              <a:t>我们遵他而行才能结出果实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3" y="3277757"/>
            <a:ext cx="1160967" cy="17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81" y="79468"/>
            <a:ext cx="6266556" cy="1417638"/>
          </a:xfrm>
        </p:spPr>
        <p:txBody>
          <a:bodyPr/>
          <a:lstStyle/>
          <a:p>
            <a:r>
              <a:rPr lang="en-US" sz="3200" b="1" u="sng" dirty="0">
                <a:effectLst/>
              </a:rPr>
              <a:t>Queen of the Dark Chamber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smtClean="0">
                <a:effectLst/>
              </a:rPr>
              <a:t/>
            </a:r>
            <a:br>
              <a:rPr lang="en-US" sz="3200" b="1" dirty="0" smtClean="0">
                <a:effectLst/>
              </a:rPr>
            </a:br>
            <a:r>
              <a:rPr lang="en-US" sz="3600" b="1" dirty="0" smtClean="0">
                <a:effectLst/>
                <a:latin typeface="宋体"/>
                <a:ea typeface="宋体"/>
                <a:cs typeface="宋体"/>
              </a:rPr>
              <a:t>暗</a:t>
            </a:r>
            <a:r>
              <a:rPr lang="en-US" sz="3600" b="1" dirty="0">
                <a:effectLst/>
                <a:latin typeface="宋体"/>
                <a:ea typeface="宋体"/>
                <a:cs typeface="宋体"/>
              </a:rPr>
              <a:t>室之后 蔡蘇</a:t>
            </a:r>
            <a:r>
              <a:rPr lang="en-US" sz="3600" b="1" dirty="0" smtClean="0">
                <a:effectLst/>
                <a:latin typeface="宋体"/>
                <a:ea typeface="宋体"/>
                <a:cs typeface="宋体"/>
              </a:rPr>
              <a:t>娟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90" y="2189619"/>
            <a:ext cx="7612064" cy="418203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7366" y="1845894"/>
            <a:ext cx="78198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bg1"/>
              </a:buClr>
            </a:pPr>
            <a:r>
              <a:rPr lang="en-US" sz="1600" b="1" dirty="0" err="1" smtClean="0">
                <a:solidFill>
                  <a:srgbClr val="FFFFFF"/>
                </a:solidFill>
              </a:rPr>
              <a:t>Cai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Sujuan</a:t>
            </a:r>
            <a:r>
              <a:rPr lang="en-US" sz="1600" b="1" dirty="0">
                <a:solidFill>
                  <a:srgbClr val="FFFFFF"/>
                </a:solidFill>
              </a:rPr>
              <a:t>, </a:t>
            </a:r>
            <a:r>
              <a:rPr lang="zh-TW" altLang="en-US" sz="1600" b="1" dirty="0">
                <a:solidFill>
                  <a:schemeClr val="bg1"/>
                </a:solidFill>
                <a:latin typeface="宋体"/>
                <a:ea typeface="宋体"/>
              </a:rPr>
              <a:t>暗室之后 </a:t>
            </a:r>
            <a:r>
              <a:rPr lang="zh-TW" altLang="en-US" sz="1600" b="1" dirty="0" smtClean="0">
                <a:solidFill>
                  <a:schemeClr val="bg1"/>
                </a:solidFill>
                <a:latin typeface="宋体"/>
                <a:ea typeface="宋体"/>
              </a:rPr>
              <a:t>蔡蘇娟</a:t>
            </a:r>
            <a:r>
              <a:rPr lang="en-US" altLang="zh-TW" sz="1600" b="1" dirty="0" smtClean="0">
                <a:solidFill>
                  <a:schemeClr val="bg1"/>
                </a:solidFill>
                <a:latin typeface="宋体"/>
                <a:ea typeface="宋体"/>
              </a:rPr>
              <a:t> </a:t>
            </a:r>
            <a:r>
              <a:rPr lang="en-US" altLang="zh-TW" sz="1600" b="1" dirty="0" smtClean="0">
                <a:solidFill>
                  <a:srgbClr val="FFFFFF"/>
                </a:solidFill>
              </a:rPr>
              <a:t>(</a:t>
            </a:r>
            <a:r>
              <a:rPr lang="en-US" altLang="zh-TW" sz="1600" b="1" dirty="0">
                <a:solidFill>
                  <a:srgbClr val="FFFFFF"/>
                </a:solidFill>
              </a:rPr>
              <a:t>1890-1984</a:t>
            </a:r>
            <a:r>
              <a:rPr lang="en-US" altLang="zh-TW" sz="1600" b="1" dirty="0" smtClean="0">
                <a:solidFill>
                  <a:srgbClr val="FFFFFF"/>
                </a:solidFill>
              </a:rPr>
              <a:t>), </a:t>
            </a:r>
            <a:r>
              <a:rPr lang="en-US" sz="1600" b="1" dirty="0" smtClean="0">
                <a:solidFill>
                  <a:srgbClr val="FFFFFF"/>
                </a:solidFill>
              </a:rPr>
              <a:t>known </a:t>
            </a:r>
            <a:r>
              <a:rPr lang="en-US" sz="1600" b="1" dirty="0">
                <a:solidFill>
                  <a:srgbClr val="FFFFFF"/>
                </a:solidFill>
              </a:rPr>
              <a:t>in the West as Christiana Tsai, was born in Nanjing, the 18th of 24 children of the vice-governor of Jiangsu Province. Despite her luxurious surroundings, </a:t>
            </a:r>
            <a:r>
              <a:rPr lang="en-US" sz="1600" b="1" dirty="0" err="1">
                <a:solidFill>
                  <a:srgbClr val="FFFFFF"/>
                </a:solidFill>
              </a:rPr>
              <a:t>Sujuan</a:t>
            </a:r>
            <a:r>
              <a:rPr lang="en-US" sz="1600" b="1" dirty="0">
                <a:solidFill>
                  <a:srgbClr val="FFFFFF"/>
                </a:solidFill>
              </a:rPr>
              <a:t> was a sad, serious girl, and she considered becoming a Buddhist nun. Instead, her fascination with the English language led her to two missionary schools, the first in Nanjing, where Mary </a:t>
            </a:r>
            <a:r>
              <a:rPr lang="en-US" sz="1600" b="1" dirty="0" err="1">
                <a:solidFill>
                  <a:srgbClr val="FFFFFF"/>
                </a:solidFill>
              </a:rPr>
              <a:t>Leaman</a:t>
            </a:r>
            <a:r>
              <a:rPr lang="en-US" sz="1600" b="1" dirty="0">
                <a:solidFill>
                  <a:srgbClr val="FFFFFF"/>
                </a:solidFill>
              </a:rPr>
              <a:t> was the principal, and the second in Suzhou. </a:t>
            </a:r>
            <a:r>
              <a:rPr lang="en-US" sz="1600" b="1" dirty="0" err="1">
                <a:solidFill>
                  <a:srgbClr val="FFFFFF"/>
                </a:solidFill>
              </a:rPr>
              <a:t>Sujuan</a:t>
            </a:r>
            <a:r>
              <a:rPr lang="en-US" sz="1600" b="1" dirty="0">
                <a:solidFill>
                  <a:srgbClr val="FFFFFF"/>
                </a:solidFill>
              </a:rPr>
              <a:t> entered these schools determined to shut her ears to all discussion of the Gospel, but when a visiting American pastor preached at the Suzhou school, </a:t>
            </a:r>
            <a:r>
              <a:rPr lang="en-US" sz="1600" b="1" dirty="0" err="1">
                <a:solidFill>
                  <a:srgbClr val="FFFFFF"/>
                </a:solidFill>
              </a:rPr>
              <a:t>Sujuan</a:t>
            </a:r>
            <a:r>
              <a:rPr lang="en-US" sz="1600" b="1" dirty="0">
                <a:solidFill>
                  <a:srgbClr val="FFFFFF"/>
                </a:solidFill>
              </a:rPr>
              <a:t> attended to listen to his English. His message, Christ, the Light of the World, struck her to the heart, and she believed</a:t>
            </a:r>
            <a:r>
              <a:rPr lang="en-US" sz="1600" b="1" dirty="0" smtClean="0">
                <a:solidFill>
                  <a:srgbClr val="FFFFFF"/>
                </a:solidFill>
              </a:rPr>
              <a:t>.</a:t>
            </a:r>
          </a:p>
          <a:p>
            <a:pPr lvl="1">
              <a:buClr>
                <a:schemeClr val="bg1"/>
              </a:buClr>
            </a:pPr>
            <a:endParaRPr lang="en-US" sz="1600" b="1" dirty="0">
              <a:solidFill>
                <a:srgbClr val="FFFFFF"/>
              </a:solidFill>
              <a:ea typeface="宋体"/>
              <a:cs typeface="宋体"/>
            </a:endParaRPr>
          </a:p>
          <a:p>
            <a:pPr lvl="1">
              <a:buClr>
                <a:schemeClr val="bg1"/>
              </a:buClr>
            </a:pPr>
            <a:r>
              <a:rPr lang="en-US" sz="1600" b="1" dirty="0">
                <a:solidFill>
                  <a:srgbClr val="FFFFFF"/>
                </a:solidFill>
                <a:ea typeface="宋体"/>
                <a:cs typeface="宋体"/>
              </a:rPr>
              <a:t>When </a:t>
            </a:r>
            <a:r>
              <a:rPr lang="en-US" sz="1600" b="1" dirty="0" err="1">
                <a:solidFill>
                  <a:srgbClr val="FFFFFF"/>
                </a:solidFill>
                <a:ea typeface="宋体"/>
                <a:cs typeface="宋体"/>
              </a:rPr>
              <a:t>Sujuans</a:t>
            </a:r>
            <a:r>
              <a:rPr lang="en-US" sz="1600" b="1" dirty="0">
                <a:solidFill>
                  <a:srgbClr val="FFFFFF"/>
                </a:solidFill>
                <a:ea typeface="宋体"/>
                <a:cs typeface="宋体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a typeface="宋体"/>
                <a:cs typeface="宋体"/>
              </a:rPr>
              <a:t>fianc</a:t>
            </a:r>
            <a:r>
              <a:rPr lang="en-US" sz="1600" b="1" dirty="0">
                <a:solidFill>
                  <a:srgbClr val="FFFFFF"/>
                </a:solidFill>
                <a:ea typeface="宋体"/>
                <a:cs typeface="宋体"/>
              </a:rPr>
              <a:t>, whom she had met at church, turned away from Christ, </a:t>
            </a:r>
            <a:r>
              <a:rPr lang="en-US" sz="1600" b="1" dirty="0" err="1">
                <a:solidFill>
                  <a:srgbClr val="FFFFFF"/>
                </a:solidFill>
                <a:ea typeface="宋体"/>
                <a:cs typeface="宋体"/>
              </a:rPr>
              <a:t>Sujuan</a:t>
            </a:r>
            <a:r>
              <a:rPr lang="en-US" sz="1600" b="1" dirty="0">
                <a:solidFill>
                  <a:srgbClr val="FFFFFF"/>
                </a:solidFill>
                <a:ea typeface="宋体"/>
                <a:cs typeface="宋体"/>
              </a:rPr>
              <a:t> broke their engagement. In 1930, </a:t>
            </a:r>
            <a:r>
              <a:rPr lang="en-US" sz="1600" b="1" dirty="0" err="1">
                <a:solidFill>
                  <a:srgbClr val="FFFFFF"/>
                </a:solidFill>
                <a:ea typeface="宋体"/>
                <a:cs typeface="宋体"/>
              </a:rPr>
              <a:t>Sujuan</a:t>
            </a:r>
            <a:r>
              <a:rPr lang="en-US" sz="1600" b="1" dirty="0">
                <a:solidFill>
                  <a:srgbClr val="FFFFFF"/>
                </a:solidFill>
                <a:ea typeface="宋体"/>
                <a:cs typeface="宋体"/>
              </a:rPr>
              <a:t> contracted a devastating case of malaria. She was left bedridden, and was so sensitive to light and noise that she was obliged to remain continually in a darkened room. </a:t>
            </a:r>
            <a:r>
              <a:rPr lang="en-US" sz="1600" b="1" dirty="0" err="1">
                <a:solidFill>
                  <a:srgbClr val="FFFFFF"/>
                </a:solidFill>
                <a:ea typeface="宋体"/>
                <a:cs typeface="宋体"/>
              </a:rPr>
              <a:t>Sujuan</a:t>
            </a:r>
            <a:r>
              <a:rPr lang="en-US" sz="1600" b="1" dirty="0">
                <a:solidFill>
                  <a:srgbClr val="FFFFFF"/>
                </a:solidFill>
                <a:ea typeface="宋体"/>
                <a:cs typeface="宋体"/>
              </a:rPr>
              <a:t> thought her painful confinement would bring an end to effective ministry, but her loving Savior was refining her like gold. From her bedside, </a:t>
            </a:r>
            <a:r>
              <a:rPr lang="en-US" sz="1600" b="1" dirty="0" err="1">
                <a:solidFill>
                  <a:srgbClr val="FFFFFF"/>
                </a:solidFill>
                <a:ea typeface="宋体"/>
                <a:cs typeface="宋体"/>
              </a:rPr>
              <a:t>Sujuan</a:t>
            </a:r>
            <a:r>
              <a:rPr lang="en-US" sz="1600" b="1" dirty="0">
                <a:solidFill>
                  <a:srgbClr val="FFFFFF"/>
                </a:solidFill>
                <a:ea typeface="宋体"/>
                <a:cs typeface="宋体"/>
              </a:rPr>
              <a:t> was able to comfort lost and broken souls more effectively than she had from her pinnacle of wealth and </a:t>
            </a:r>
            <a:r>
              <a:rPr lang="en-US" sz="1600" b="1" dirty="0" smtClean="0">
                <a:solidFill>
                  <a:srgbClr val="FFFFFF"/>
                </a:solidFill>
                <a:ea typeface="宋体"/>
                <a:cs typeface="宋体"/>
              </a:rPr>
              <a:t>accomplishment . . .  </a:t>
            </a:r>
            <a:endParaRPr lang="en-US" sz="1600" b="1" dirty="0">
              <a:solidFill>
                <a:srgbClr val="FFFFFF"/>
              </a:solidFill>
              <a:ea typeface="宋体"/>
              <a:cs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61" y="79468"/>
            <a:ext cx="1052525" cy="16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81" y="79468"/>
            <a:ext cx="6688120" cy="1417638"/>
          </a:xfrm>
        </p:spPr>
        <p:txBody>
          <a:bodyPr/>
          <a:lstStyle/>
          <a:p>
            <a:r>
              <a:rPr lang="en-US" sz="3200" b="1" dirty="0">
                <a:effectLst/>
              </a:rPr>
              <a:t>Encouragements/Applications from This Text </a:t>
            </a:r>
            <a:r>
              <a:rPr lang="en-US" sz="3200" b="1" dirty="0">
                <a:effectLst/>
                <a:latin typeface="宋体"/>
                <a:ea typeface="宋体"/>
                <a:cs typeface="宋体"/>
              </a:rPr>
              <a:t>经文的鼓励与应</a:t>
            </a:r>
            <a:r>
              <a:rPr lang="en-US" sz="3200" b="1" dirty="0" smtClean="0">
                <a:effectLst/>
                <a:latin typeface="宋体"/>
                <a:ea typeface="宋体"/>
                <a:cs typeface="宋体"/>
              </a:rPr>
              <a:t>用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3914" y="2201146"/>
            <a:ext cx="805896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If we walk in Jesus, our fruit is a gracious gift of God.</a:t>
            </a:r>
            <a:endParaRPr lang="en-US" sz="2800" dirty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  <a:p>
            <a:r>
              <a:rPr lang="zh-CHT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如</a:t>
            </a:r>
            <a:r>
              <a:rPr 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果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我们</a:t>
            </a:r>
            <a:r>
              <a:rPr lang="zh-TW" altLang="en-US" sz="2400" dirty="0" smtClean="0">
                <a:solidFill>
                  <a:srgbClr val="FFFFFF"/>
                </a:solidFill>
                <a:latin typeface="Times"/>
                <a:ea typeface="SimSun" charset="0"/>
                <a:cs typeface="Times"/>
              </a:rPr>
              <a:t>遵</a:t>
            </a:r>
            <a:r>
              <a:rPr lang="zh-TW" altLang="en-US" sz="2400" dirty="0">
                <a:solidFill>
                  <a:schemeClr val="bg1"/>
                </a:solidFill>
                <a:latin typeface="宋体"/>
                <a:ea typeface="宋体"/>
                <a:cs typeface="宋体"/>
              </a:rPr>
              <a:t>主</a:t>
            </a:r>
            <a:r>
              <a:rPr lang="zh-TW" altLang="en-US" sz="2400" dirty="0" smtClean="0">
                <a:solidFill>
                  <a:srgbClr val="FFFFFF"/>
                </a:solidFill>
                <a:latin typeface="Times"/>
                <a:ea typeface="SimSun" charset="0"/>
                <a:cs typeface="Times"/>
              </a:rPr>
              <a:t>而</a:t>
            </a:r>
            <a:r>
              <a:rPr lang="zh-TW" altLang="en-US" sz="2400" dirty="0">
                <a:solidFill>
                  <a:srgbClr val="FFFFFF"/>
                </a:solidFill>
                <a:latin typeface="Times"/>
                <a:ea typeface="SimSun" charset="0"/>
                <a:cs typeface="Times"/>
              </a:rPr>
              <a:t>行</a:t>
            </a:r>
            <a:r>
              <a:rPr lang="en-US" altLang="zh-TW" sz="2400" dirty="0" smtClean="0">
                <a:solidFill>
                  <a:srgbClr val="FFFFFF"/>
                </a:solidFill>
                <a:latin typeface="Times"/>
                <a:ea typeface="SimSun" charset="0"/>
                <a:cs typeface="Times"/>
              </a:rPr>
              <a:t>, </a:t>
            </a:r>
            <a:r>
              <a:rPr lang="zh-TW" altLang="en-US" sz="2400" dirty="0" smtClean="0">
                <a:solidFill>
                  <a:srgbClr val="FFFFFF"/>
                </a:solidFill>
                <a:latin typeface="Times"/>
                <a:ea typeface="SimSun" charset="0"/>
                <a:cs typeface="Times"/>
              </a:rPr>
              <a:t>我们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的</a:t>
            </a:r>
            <a:r>
              <a:rPr lang="en-US" sz="24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果子乃</a:t>
            </a:r>
            <a:r>
              <a:rPr lang="zh-CHT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是</a:t>
            </a:r>
            <a:r>
              <a:rPr lang="en-US" altLang="zh-CHT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TW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神的礼物</a:t>
            </a:r>
            <a:r>
              <a:rPr lang="zh-TW" altLang="en-US" sz="28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。</a:t>
            </a:r>
            <a:endParaRPr lang="en-US" altLang="ja-JP" sz="2800" dirty="0" smtClean="0">
              <a:solidFill>
                <a:srgbClr val="FFFFFF"/>
              </a:solidFill>
              <a:latin typeface="Times"/>
              <a:ea typeface="SimSun" charset="0"/>
              <a:cs typeface="Time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Our </a:t>
            </a:r>
            <a:r>
              <a:rPr lang="en-US" dirty="0">
                <a:solidFill>
                  <a:srgbClr val="FFFFFF"/>
                </a:solidFill>
              </a:rPr>
              <a:t>testimony is the fruit for God’s glory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我们的见证</a:t>
            </a:r>
            <a:r>
              <a:rPr lang="zh-CHT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是</a:t>
            </a:r>
            <a:r>
              <a:rPr lang="en-US" altLang="zh-CHT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神</a:t>
            </a:r>
            <a:r>
              <a:rPr 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得</a:t>
            </a:r>
            <a:r>
              <a:rPr lang="ja-JP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着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荣</a:t>
            </a:r>
            <a:r>
              <a:rPr 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耀果子</a:t>
            </a:r>
            <a:r>
              <a:rPr lang="zh-TW" altLang="en-US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。</a:t>
            </a:r>
            <a:endParaRPr lang="en-US" altLang="ja-JP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We </a:t>
            </a:r>
            <a:r>
              <a:rPr lang="en-US" dirty="0">
                <a:solidFill>
                  <a:srgbClr val="FFFFFF"/>
                </a:solidFill>
              </a:rPr>
              <a:t>are to produce fruit, more fruit, and much fruit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我们</a:t>
            </a:r>
            <a:r>
              <a:rPr lang="zh-TW" altLang="en-US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需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要</a:t>
            </a:r>
            <a:r>
              <a:rPr 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结果子,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结果子更多</a:t>
            </a:r>
            <a:r>
              <a:rPr lang="en-US" altLang="zh-TW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并且多结果子</a:t>
            </a:r>
            <a:r>
              <a:rPr lang="zh-TW" altLang="en-US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en-US" altLang="zh-TW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Each fruit of the Spirit has a specific and significant role to display in our Christian life. 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各个圣灵</a:t>
            </a:r>
            <a:r>
              <a:rPr lang="zh-TW" altLang="en-US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的</a:t>
            </a:r>
            <a:r>
              <a:rPr lang="en-US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果子都有特</a:t>
            </a:r>
            <a:r>
              <a:rPr 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定</a:t>
            </a:r>
            <a:r>
              <a:rPr lang="ja-JP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和</a:t>
            </a:r>
            <a:r>
              <a:rPr 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重要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的</a:t>
            </a:r>
            <a:r>
              <a:rPr lang="zh-TW" altLang="en-US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角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色在我们</a:t>
            </a:r>
            <a:r>
              <a:rPr lang="zh-TW" altLang="en-US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基督徒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人生</a:t>
            </a:r>
            <a:r>
              <a:rPr lang="ja-JP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里</a:t>
            </a:r>
            <a:r>
              <a:rPr lang="zh-TW" altLang="en-US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ja-JP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endParaRPr lang="en-US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Wherever God places us will be the place where we will present our fruit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r>
              <a:rPr lang="zh-TW" altLang="en-US" dirty="0">
                <a:solidFill>
                  <a:srgbClr val="FFFFFF"/>
                </a:solidFill>
              </a:rPr>
              <a:t> 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无论在</a:t>
            </a:r>
            <a:r>
              <a:rPr lang="en-US" altLang="zh-TW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神放我们在何处</a:t>
            </a:r>
            <a:r>
              <a:rPr lang="en-US" altLang="zh-TW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何处就是我们</a:t>
            </a:r>
            <a:r>
              <a:rPr 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要</a:t>
            </a:r>
            <a:r>
              <a:rPr lang="zh-TW" altLang="en-US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呈现果子的地方</a:t>
            </a:r>
            <a:r>
              <a:rPr lang="zh-TW" altLang="en-US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。</a:t>
            </a:r>
            <a:endParaRPr lang="en-US" altLang="ja-JP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90" y="5185575"/>
            <a:ext cx="2047867" cy="15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925</TotalTime>
  <Words>931</Words>
  <Application>Microsoft Macintosh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Habitat</vt:lpstr>
      <vt:lpstr>Bearing Fruit As We Walk in Him 我们遵他而行才能结出果实 </vt:lpstr>
      <vt:lpstr>Bearing Fruit As We Walk in Him 我们遵他而行才能结出果实</vt:lpstr>
      <vt:lpstr>Bearing Fruit As We Walk in Him 我们遵他而行才能结出果实</vt:lpstr>
      <vt:lpstr>Bearing Fruit As We Walk in Him 我们遵他而行才能结出果实</vt:lpstr>
      <vt:lpstr>Bearing Fruit As We Walk in Him 我们遵他而行才能结出果实</vt:lpstr>
      <vt:lpstr>Bearing Fruit As We Walk in Him 我们遵他而行才能结出果实</vt:lpstr>
      <vt:lpstr>Bearing Fruit As We Walk in Him 我们遵他而行才能结出果实</vt:lpstr>
      <vt:lpstr>Queen of the Dark Chamber  暗室之后 蔡蘇娟</vt:lpstr>
      <vt:lpstr>Encouragements/Applications from This Text 经文的鼓励与应用</vt:lpstr>
    </vt:vector>
  </TitlesOfParts>
  <Company>MCS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Kao</dc:creator>
  <cp:lastModifiedBy>Robert Kao</cp:lastModifiedBy>
  <cp:revision>70</cp:revision>
  <dcterms:created xsi:type="dcterms:W3CDTF">2011-04-16T20:21:22Z</dcterms:created>
  <dcterms:modified xsi:type="dcterms:W3CDTF">2011-07-23T22:49:14Z</dcterms:modified>
</cp:coreProperties>
</file>