
<file path=[Content_Types].xml><?xml version="1.0" encoding="utf-8"?>
<Types xmlns="http://schemas.openxmlformats.org/package/2006/content-types">
  <Default Extension="xml" ContentType="application/xml"/>
  <Default Extension="jpeg" ContentType="image/jpeg"/>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225" r:id="rId1"/>
  </p:sldMasterIdLst>
  <p:notesMasterIdLst>
    <p:notesMasterId r:id="rId13"/>
  </p:notesMasterIdLst>
  <p:handoutMasterIdLst>
    <p:handoutMasterId r:id="rId14"/>
  </p:handoutMasterIdLst>
  <p:sldIdLst>
    <p:sldId id="256" r:id="rId2"/>
    <p:sldId id="257" r:id="rId3"/>
    <p:sldId id="266" r:id="rId4"/>
    <p:sldId id="259" r:id="rId5"/>
    <p:sldId id="267" r:id="rId6"/>
    <p:sldId id="268" r:id="rId7"/>
    <p:sldId id="269" r:id="rId8"/>
    <p:sldId id="270" r:id="rId9"/>
    <p:sldId id="264" r:id="rId10"/>
    <p:sldId id="261" r:id="rId11"/>
    <p:sldId id="271"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8" d="100"/>
          <a:sy n="138" d="100"/>
        </p:scale>
        <p:origin x="-984"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 Type="http://schemas.openxmlformats.org/officeDocument/2006/relationships/handoutMaster" Target="handoutMasters/handoutMaster1.xml"/><Relationship Id="rId4" Type="http://schemas.openxmlformats.org/officeDocument/2006/relationships/slide" Target="slides/slide3.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presProps" Target="presProps.xml"/><Relationship Id="rId8" Type="http://schemas.openxmlformats.org/officeDocument/2006/relationships/slide" Target="slides/slide7.xml"/><Relationship Id="rId13" Type="http://schemas.openxmlformats.org/officeDocument/2006/relationships/notesMaster" Target="notesMasters/notesMaster1.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viewProps" Target="viewProps.xml"/><Relationship Id="rId19" Type="http://schemas.openxmlformats.org/officeDocument/2006/relationships/tableStyles" Target="tableStyles.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724561-83FE-634F-BCFD-11ACD8443522}" type="datetimeFigureOut">
              <a:rPr lang="en-US" smtClean="0"/>
              <a:pPr/>
              <a:t>11/20/11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46A273-AE92-8845-B417-FA43216F4482}" type="slidenum">
              <a:rPr lang="en-US" smtClean="0"/>
              <a:pPr/>
              <a:t>‹#›</a:t>
            </a:fld>
            <a:endParaRPr lang="en-US"/>
          </a:p>
        </p:txBody>
      </p:sp>
    </p:spTree>
    <p:extLst>
      <p:ext uri="{BB962C8B-B14F-4D97-AF65-F5344CB8AC3E}">
        <p14:creationId xmlns:p14="http://schemas.microsoft.com/office/powerpoint/2010/main" val="34077844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7D8068-3CDB-9144-A289-39A87E8111A1}" type="datetimeFigureOut">
              <a:rPr lang="en-US" smtClean="0"/>
              <a:pPr/>
              <a:t>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3C1F81-4BF8-7D49-AA58-B356C6DEAC88}" type="slidenum">
              <a:rPr lang="en-US" smtClean="0"/>
              <a:pPr/>
              <a:t>‹#›</a:t>
            </a:fld>
            <a:endParaRPr lang="en-US"/>
          </a:p>
        </p:txBody>
      </p:sp>
    </p:spTree>
    <p:extLst>
      <p:ext uri="{BB962C8B-B14F-4D97-AF65-F5344CB8AC3E}">
        <p14:creationId xmlns:p14="http://schemas.microsoft.com/office/powerpoint/2010/main" val="1748540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C1F81-4BF8-7D49-AA58-B356C6DEAC88}" type="slidenum">
              <a:rPr lang="en-US" smtClean="0"/>
              <a:pPr/>
              <a:t>11</a:t>
            </a:fld>
            <a:endParaRPr lang="en-US"/>
          </a:p>
        </p:txBody>
      </p:sp>
    </p:spTree>
    <p:extLst>
      <p:ext uri="{BB962C8B-B14F-4D97-AF65-F5344CB8AC3E}">
        <p14:creationId xmlns:p14="http://schemas.microsoft.com/office/powerpoint/2010/main" val="4061759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E3DC63F-6061-F648-B42E-3069720ABEB0}" type="datetime1">
              <a:rPr lang="en-US" smtClean="0"/>
              <a:pPr/>
              <a:t>11/20/11</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65BFF2-B982-B340-960D-9E786083808C}" type="datetime1">
              <a:rPr lang="en-US" smtClean="0"/>
              <a:pPr/>
              <a:t>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70D48D4F-D8DD-6743-BA1E-D0BA62DA10AE}" type="datetime1">
              <a:rPr lang="en-US" smtClean="0"/>
              <a:pPr/>
              <a:t>11/20/11</a:t>
            </a:fld>
            <a:endParaRPr lang="en-US" dirty="0"/>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dirty="0"/>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38237106-F2ED-405E-BC33-CC3CF426205F}" type="slidenum">
              <a:rPr lang="en-US" smtClean="0"/>
              <a:pPr/>
              <a:t>‹#›</a:t>
            </a:fld>
            <a:endParaRPr lang="en-US" dirty="0"/>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8CEFD4E-B76C-9A47-8C14-1E45E9E29A6E}" type="datetime1">
              <a:rPr lang="en-US" smtClean="0"/>
              <a:pPr/>
              <a:t>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F88992-425E-2C46-8DA6-F5D20012DAA8}" type="datetime1">
              <a:rPr lang="en-US" smtClean="0"/>
              <a:pPr/>
              <a:t>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8D146B-CCA9-2440-B9F2-01437423A41C}" type="datetime1">
              <a:rPr lang="en-US" smtClean="0"/>
              <a:pPr/>
              <a:t>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9E57C5A-7504-CA4E-9DC4-38662A02DB1C}" type="datetime1">
              <a:rPr lang="en-US" smtClean="0"/>
              <a:pPr/>
              <a:t>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286950-DB0F-AB4D-9A78-A7E0900CFEEE}" type="datetime1">
              <a:rPr lang="en-US" smtClean="0"/>
              <a:pPr/>
              <a:t>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20DFC-E2D5-4BD6-B744-D8DEEAB5F7C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AB84F08-9D7B-7644-9FFC-01F6CA8230F0}" type="datetime1">
              <a:rPr lang="en-US" smtClean="0"/>
              <a:pPr/>
              <a:t>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13E7479-9421-1040-BE8C-91729A4D8C3C}" type="datetime1">
              <a:rPr lang="en-US" smtClean="0"/>
              <a:pPr/>
              <a:t>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C875091-14F7-1C4E-8515-0DE181FE59DD}" type="datetime1">
              <a:rPr lang="en-US" smtClean="0"/>
              <a:pPr/>
              <a:t>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C583A-263D-1D4F-A1F8-C5DCB47EECD6}" type="datetime1">
              <a:rPr lang="en-US" smtClean="0"/>
              <a:pPr/>
              <a:t>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37106-F2ED-405E-BC33-CC3CF426205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51CF10E1-6885-DE43-9EFA-5E43316A729D}" type="datetime1">
              <a:rPr lang="en-US" smtClean="0"/>
              <a:pPr/>
              <a:t>11/20/11</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dirty="0"/>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38237106-F2ED-405E-BC33-CC3CF42620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069F46BC-AC76-5149-98F6-B26C65586BD6}" type="datetime1">
              <a:rPr lang="en-US" smtClean="0"/>
              <a:pPr/>
              <a:t>11/20/11</a:t>
            </a:fld>
            <a:endParaRPr lang="en-US" dirty="0"/>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38237106-F2ED-405E-BC33-CC3CF426205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5226" r:id="rId1"/>
    <p:sldLayoutId id="2147485227" r:id="rId2"/>
    <p:sldLayoutId id="2147485228" r:id="rId3"/>
    <p:sldLayoutId id="2147485229" r:id="rId4"/>
    <p:sldLayoutId id="2147485230" r:id="rId5"/>
    <p:sldLayoutId id="2147485231" r:id="rId6"/>
    <p:sldLayoutId id="2147485232" r:id="rId7"/>
    <p:sldLayoutId id="2147485233" r:id="rId8"/>
    <p:sldLayoutId id="2147485234" r:id="rId9"/>
    <p:sldLayoutId id="2147485235" r:id="rId10"/>
    <p:sldLayoutId id="2147485236" r:id="rId11"/>
    <p:sldLayoutId id="2147485237" r:id="rId12"/>
    <p:sldLayoutId id="2147485238" r:id="rId13"/>
  </p:sldLayoutIdLst>
  <p:hf hdr="0" ftr="0" dt="0"/>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3"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3"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3"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3"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3"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3775" y="3041459"/>
            <a:ext cx="8063133" cy="1470025"/>
          </a:xfrm>
        </p:spPr>
        <p:txBody>
          <a:bodyPr/>
          <a:lstStyle/>
          <a:p>
            <a:r>
              <a:rPr lang="en-US" sz="4000" u="sng" dirty="0">
                <a:effectLst/>
              </a:rPr>
              <a:t>Way to Go in the Word of God</a:t>
            </a:r>
            <a:r>
              <a:rPr lang="en-US" sz="4000" dirty="0">
                <a:effectLst/>
              </a:rPr>
              <a:t/>
            </a:r>
            <a:br>
              <a:rPr lang="en-US" sz="4000" dirty="0">
                <a:effectLst/>
              </a:rPr>
            </a:br>
            <a:r>
              <a:rPr lang="en-US" sz="4000" dirty="0">
                <a:effectLst/>
                <a:latin typeface="宋体"/>
                <a:ea typeface="宋体"/>
                <a:cs typeface="宋体"/>
              </a:rPr>
              <a:t>神的话是可行的</a:t>
            </a:r>
            <a:r>
              <a:rPr lang="en-US" sz="4000" dirty="0">
                <a:effectLst/>
              </a:rPr>
              <a:t> </a:t>
            </a:r>
            <a:endParaRPr lang="en-US" dirty="0"/>
          </a:p>
        </p:txBody>
      </p:sp>
      <p:sp>
        <p:nvSpPr>
          <p:cNvPr id="2" name="Subtitle 1"/>
          <p:cNvSpPr>
            <a:spLocks noGrp="1"/>
          </p:cNvSpPr>
          <p:nvPr>
            <p:ph type="subTitle" idx="1"/>
          </p:nvPr>
        </p:nvSpPr>
        <p:spPr>
          <a:xfrm>
            <a:off x="493776" y="4668693"/>
            <a:ext cx="7196328" cy="1576659"/>
          </a:xfrm>
        </p:spPr>
        <p:txBody>
          <a:bodyPr/>
          <a:lstStyle/>
          <a:p>
            <a:r>
              <a:rPr lang="en-US" altLang="ja-JP" b="1" dirty="0" smtClean="0">
                <a:solidFill>
                  <a:schemeClr val="tx1"/>
                </a:solidFill>
                <a:latin typeface="Corbel" charset="0"/>
                <a:ea typeface="ＭＳ Ｐゴシック" charset="0"/>
                <a:cs typeface="ＭＳ Ｐゴシック" charset="0"/>
              </a:rPr>
              <a:t> </a:t>
            </a:r>
            <a:r>
              <a:rPr lang="en-US" altLang="ja-JP" sz="2400" b="1" dirty="0">
                <a:solidFill>
                  <a:schemeClr val="tx1"/>
                </a:solidFill>
                <a:latin typeface="Corbel" charset="0"/>
                <a:ea typeface="ＭＳ Ｐゴシック" charset="0"/>
                <a:cs typeface="ＭＳ Ｐゴシック" charset="0"/>
              </a:rPr>
              <a:t>Col. 2:6-7; John 13:1-17</a:t>
            </a:r>
            <a:endParaRPr lang="en-US" sz="2400" b="1" dirty="0" smtClean="0">
              <a:solidFill>
                <a:schemeClr val="tx1"/>
              </a:solidFill>
              <a:latin typeface="Corbel" charset="0"/>
              <a:ea typeface="ＭＳ Ｐゴシック" charset="0"/>
              <a:cs typeface="ＭＳ Ｐゴシック" charset="0"/>
            </a:endParaRPr>
          </a:p>
          <a:p>
            <a:r>
              <a:rPr lang="en-US" sz="2400" b="1" dirty="0" smtClean="0">
                <a:solidFill>
                  <a:schemeClr val="tx1"/>
                </a:solidFill>
                <a:latin typeface="Corbel" charset="0"/>
                <a:ea typeface="ＭＳ Ｐゴシック" charset="0"/>
                <a:cs typeface="ＭＳ Ｐゴシック" charset="0"/>
              </a:rPr>
              <a:t>GKCCCC </a:t>
            </a:r>
            <a:r>
              <a:rPr lang="ja-JP" altLang="en-US" sz="2400" b="1" dirty="0">
                <a:solidFill>
                  <a:schemeClr val="tx1"/>
                </a:solidFill>
                <a:latin typeface="华文宋体" charset="0"/>
                <a:ea typeface="华文宋体" charset="0"/>
                <a:cs typeface="华文宋体" charset="0"/>
              </a:rPr>
              <a:t>堪城华人基督教会</a:t>
            </a:r>
            <a:endParaRPr lang="en-US" altLang="ja-JP" sz="2400" b="1" dirty="0">
              <a:solidFill>
                <a:schemeClr val="tx1"/>
              </a:solidFill>
              <a:latin typeface="华文宋体" charset="0"/>
              <a:ea typeface="华文宋体" charset="0"/>
              <a:cs typeface="华文宋体" charset="0"/>
            </a:endParaRPr>
          </a:p>
          <a:p>
            <a:pPr marL="63500">
              <a:lnSpc>
                <a:spcPct val="90000"/>
              </a:lnSpc>
            </a:pPr>
            <a:r>
              <a:rPr lang="en-US" sz="2400" b="1" dirty="0" smtClean="0">
                <a:solidFill>
                  <a:schemeClr val="tx1"/>
                </a:solidFill>
                <a:latin typeface="Corbel" charset="0"/>
                <a:ea typeface="ＭＳ Ｐゴシック" charset="0"/>
                <a:cs typeface="ＭＳ Ｐゴシック" charset="0"/>
              </a:rPr>
              <a:t>Nov. 20, </a:t>
            </a:r>
            <a:r>
              <a:rPr lang="en-US" sz="2400" b="1" dirty="0">
                <a:solidFill>
                  <a:schemeClr val="tx1"/>
                </a:solidFill>
                <a:latin typeface="Corbel" charset="0"/>
                <a:ea typeface="ＭＳ Ｐゴシック" charset="0"/>
                <a:cs typeface="ＭＳ Ｐゴシック" charset="0"/>
              </a:rPr>
              <a:t>2011</a:t>
            </a:r>
          </a:p>
          <a:p>
            <a:endParaRPr lang="en-US" dirty="0"/>
          </a:p>
        </p:txBody>
      </p:sp>
      <p:pic>
        <p:nvPicPr>
          <p:cNvPr id="5" name="Picture 6" descr="cross.jpg Cross image by lonewolf370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776" y="374592"/>
            <a:ext cx="2497278" cy="187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5647681" y="282983"/>
            <a:ext cx="2935031" cy="2102602"/>
          </a:xfrm>
          <a:prstGeom prst="rect">
            <a:avLst/>
          </a:prstGeom>
        </p:spPr>
      </p:pic>
    </p:spTree>
    <p:extLst>
      <p:ext uri="{BB962C8B-B14F-4D97-AF65-F5344CB8AC3E}">
        <p14:creationId xmlns:p14="http://schemas.microsoft.com/office/powerpoint/2010/main" val="1781727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681" y="79468"/>
            <a:ext cx="6688120" cy="1417638"/>
          </a:xfrm>
        </p:spPr>
        <p:txBody>
          <a:bodyPr/>
          <a:lstStyle/>
          <a:p>
            <a:r>
              <a:rPr lang="en-US" sz="3200" b="1" dirty="0">
                <a:effectLst/>
              </a:rPr>
              <a:t>Encouragements/Applications from This Text </a:t>
            </a:r>
            <a:r>
              <a:rPr lang="en-US" sz="3200" b="1" dirty="0">
                <a:effectLst/>
                <a:latin typeface="宋体"/>
                <a:ea typeface="宋体"/>
                <a:cs typeface="宋体"/>
              </a:rPr>
              <a:t>经文的鼓励与应</a:t>
            </a:r>
            <a:r>
              <a:rPr lang="en-US" sz="3200" b="1" dirty="0" smtClean="0">
                <a:effectLst/>
                <a:latin typeface="宋体"/>
                <a:ea typeface="宋体"/>
                <a:cs typeface="宋体"/>
              </a:rPr>
              <a:t>用</a:t>
            </a:r>
            <a:endParaRPr lang="en-US" sz="3200"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5" name="Picture 6" descr="cross.jpg Cross image by lonewolf370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03" y="143423"/>
            <a:ext cx="1890184"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93914" y="1989493"/>
            <a:ext cx="8204887" cy="3447098"/>
          </a:xfrm>
          <a:prstGeom prst="rect">
            <a:avLst/>
          </a:prstGeom>
        </p:spPr>
        <p:txBody>
          <a:bodyPr wrap="square">
            <a:spAutoFit/>
          </a:bodyPr>
          <a:lstStyle/>
          <a:p>
            <a:r>
              <a:rPr lang="en-US" sz="2800" dirty="0" smtClean="0">
                <a:solidFill>
                  <a:srgbClr val="FFFFFF"/>
                </a:solidFill>
                <a:latin typeface="Times"/>
                <a:ea typeface="ＭＳ Ｐゴシック" charset="0"/>
                <a:cs typeface="Times"/>
              </a:rPr>
              <a:t>Way to go in the word of God is to…</a:t>
            </a:r>
            <a:endParaRPr lang="en-US" sz="2800" dirty="0">
              <a:solidFill>
                <a:srgbClr val="FFFFFF"/>
              </a:solidFill>
              <a:latin typeface="Times"/>
              <a:ea typeface="ＭＳ Ｐゴシック" charset="0"/>
              <a:cs typeface="Times"/>
            </a:endParaRPr>
          </a:p>
          <a:p>
            <a:r>
              <a:rPr lang="zh-TW" altLang="en-US" sz="2400" dirty="0">
                <a:solidFill>
                  <a:srgbClr val="FFFFFF"/>
                </a:solidFill>
                <a:latin typeface="宋体"/>
                <a:ea typeface="宋体"/>
                <a:cs typeface="宋体"/>
              </a:rPr>
              <a:t>神的话是</a:t>
            </a:r>
            <a:r>
              <a:rPr lang="zh-TW" altLang="en-US" sz="2400" dirty="0" smtClean="0">
                <a:solidFill>
                  <a:srgbClr val="FFFFFF"/>
                </a:solidFill>
                <a:latin typeface="宋体"/>
                <a:ea typeface="宋体"/>
                <a:cs typeface="宋体"/>
              </a:rPr>
              <a:t>可行的</a:t>
            </a:r>
            <a:r>
              <a:rPr lang="en-US" sz="2800" dirty="0" smtClean="0">
                <a:solidFill>
                  <a:srgbClr val="FFFFFF"/>
                </a:solidFill>
                <a:latin typeface="Times"/>
                <a:ea typeface="ＭＳ Ｐゴシック" charset="0"/>
                <a:cs typeface="Times"/>
              </a:rPr>
              <a:t>…</a:t>
            </a:r>
            <a:endParaRPr lang="en-US" altLang="ja-JP" sz="2800" dirty="0" smtClean="0">
              <a:solidFill>
                <a:srgbClr val="FFFFFF"/>
              </a:solidFill>
              <a:latin typeface="Times"/>
              <a:ea typeface="SimSun" charset="0"/>
              <a:cs typeface="Times"/>
            </a:endParaRPr>
          </a:p>
          <a:p>
            <a:pPr marL="285750" indent="-285750">
              <a:buFont typeface="Arial"/>
              <a:buChar char="•"/>
            </a:pPr>
            <a:endParaRPr lang="en-US" dirty="0" smtClean="0">
              <a:solidFill>
                <a:srgbClr val="FFFFFF"/>
              </a:solidFill>
            </a:endParaRPr>
          </a:p>
          <a:p>
            <a:pPr marL="457200" indent="-457200">
              <a:buFont typeface="+mj-lt"/>
              <a:buAutoNum type="arabicPeriod"/>
            </a:pPr>
            <a:r>
              <a:rPr lang="en-US" sz="2400" dirty="0" smtClean="0">
                <a:solidFill>
                  <a:srgbClr val="FFFFFF"/>
                </a:solidFill>
              </a:rPr>
              <a:t>follow </a:t>
            </a:r>
            <a:r>
              <a:rPr lang="en-US" sz="2400" dirty="0">
                <a:solidFill>
                  <a:srgbClr val="FFFFFF"/>
                </a:solidFill>
              </a:rPr>
              <a:t>the example of the Lord </a:t>
            </a:r>
            <a:r>
              <a:rPr lang="en-US" sz="2400" dirty="0" smtClean="0">
                <a:solidFill>
                  <a:srgbClr val="FFFFFF"/>
                </a:solidFill>
                <a:latin typeface="宋体"/>
                <a:ea typeface="宋体"/>
                <a:cs typeface="宋体"/>
              </a:rPr>
              <a:t>照着</a:t>
            </a:r>
            <a:r>
              <a:rPr lang="zh-CHT" altLang="en-US" sz="2400" b="1" dirty="0" smtClean="0">
                <a:solidFill>
                  <a:srgbClr val="FFFFFF"/>
                </a:solidFill>
                <a:latin typeface="宋体"/>
                <a:ea typeface="宋体"/>
                <a:cs typeface="宋体"/>
              </a:rPr>
              <a:t>主</a:t>
            </a:r>
            <a:r>
              <a:rPr lang="en-US" sz="2400" dirty="0" smtClean="0">
                <a:solidFill>
                  <a:srgbClr val="FFFFFF"/>
                </a:solidFill>
                <a:latin typeface="宋体"/>
                <a:ea typeface="宋体"/>
                <a:cs typeface="宋体"/>
              </a:rPr>
              <a:t>向我们所做的去做</a:t>
            </a:r>
            <a:endParaRPr lang="en-US" sz="2400" dirty="0">
              <a:solidFill>
                <a:srgbClr val="FFFFFF"/>
              </a:solidFill>
              <a:latin typeface="宋体"/>
              <a:ea typeface="宋体"/>
              <a:cs typeface="宋体"/>
            </a:endParaRPr>
          </a:p>
          <a:p>
            <a:pPr marL="457200" indent="-457200">
              <a:buFont typeface="+mj-lt"/>
              <a:buAutoNum type="arabicPeriod"/>
            </a:pPr>
            <a:r>
              <a:rPr lang="en-US" sz="2400" dirty="0" smtClean="0">
                <a:solidFill>
                  <a:srgbClr val="FFFFFF"/>
                </a:solidFill>
              </a:rPr>
              <a:t>love </a:t>
            </a:r>
            <a:r>
              <a:rPr lang="en-US" sz="2400" dirty="0">
                <a:solidFill>
                  <a:srgbClr val="FFFFFF"/>
                </a:solidFill>
              </a:rPr>
              <a:t>one another </a:t>
            </a:r>
            <a:r>
              <a:rPr lang="en-US" sz="2400" dirty="0" smtClean="0">
                <a:solidFill>
                  <a:srgbClr val="FFFFFF"/>
                </a:solidFill>
                <a:latin typeface="宋体"/>
                <a:ea typeface="宋体"/>
                <a:cs typeface="宋体"/>
              </a:rPr>
              <a:t>彼此相爱</a:t>
            </a:r>
            <a:endParaRPr lang="en-US" sz="2400" dirty="0">
              <a:solidFill>
                <a:srgbClr val="FFFFFF"/>
              </a:solidFill>
              <a:latin typeface="宋体"/>
              <a:ea typeface="宋体"/>
              <a:cs typeface="宋体"/>
            </a:endParaRPr>
          </a:p>
          <a:p>
            <a:pPr marL="457200" indent="-457200">
              <a:buFont typeface="+mj-lt"/>
              <a:buAutoNum type="arabicPeriod"/>
            </a:pPr>
            <a:r>
              <a:rPr lang="en-US" sz="2400" dirty="0" smtClean="0">
                <a:solidFill>
                  <a:srgbClr val="FFFFFF"/>
                </a:solidFill>
              </a:rPr>
              <a:t>do a humble serving to encourage others </a:t>
            </a:r>
            <a:r>
              <a:rPr lang="zh-TW" altLang="en-US" sz="2400" dirty="0">
                <a:solidFill>
                  <a:srgbClr val="FFFFFF"/>
                </a:solidFill>
                <a:latin typeface="宋体"/>
                <a:ea typeface="宋体"/>
                <a:cs typeface="宋体"/>
              </a:rPr>
              <a:t>以谦卑服事人</a:t>
            </a:r>
            <a:endParaRPr lang="en-US" sz="2400" dirty="0">
              <a:solidFill>
                <a:srgbClr val="FFFFFF"/>
              </a:solidFill>
              <a:latin typeface="宋体"/>
              <a:ea typeface="宋体"/>
              <a:cs typeface="宋体"/>
            </a:endParaRPr>
          </a:p>
          <a:p>
            <a:pPr marL="457200" indent="-457200">
              <a:buFont typeface="+mj-lt"/>
              <a:buAutoNum type="arabicPeriod"/>
            </a:pPr>
            <a:r>
              <a:rPr lang="en-US" sz="2400" dirty="0" smtClean="0">
                <a:solidFill>
                  <a:srgbClr val="FFFFFF"/>
                </a:solidFill>
              </a:rPr>
              <a:t>go the second mile – sometimes it is outside of our comfort zone. </a:t>
            </a:r>
            <a:r>
              <a:rPr lang="zh-CHT" altLang="en-US" sz="2400" dirty="0" smtClean="0">
                <a:solidFill>
                  <a:srgbClr val="FFFFFF"/>
                </a:solidFill>
                <a:latin typeface="宋体"/>
                <a:ea typeface="宋体"/>
                <a:cs typeface="宋体"/>
              </a:rPr>
              <a:t>多走</a:t>
            </a:r>
            <a:r>
              <a:rPr lang="zh-CHT" altLang="en-US" sz="2400" dirty="0">
                <a:solidFill>
                  <a:srgbClr val="FFFFFF"/>
                </a:solidFill>
                <a:latin typeface="宋体"/>
                <a:ea typeface="宋体"/>
                <a:cs typeface="宋体"/>
              </a:rPr>
              <a:t>第二里</a:t>
            </a:r>
            <a:r>
              <a:rPr lang="zh-CHT" altLang="en-US" sz="2400" dirty="0" smtClean="0">
                <a:solidFill>
                  <a:srgbClr val="FFFFFF"/>
                </a:solidFill>
                <a:latin typeface="宋体"/>
                <a:ea typeface="宋体"/>
                <a:cs typeface="宋体"/>
              </a:rPr>
              <a:t>路</a:t>
            </a:r>
            <a:endParaRPr lang="en-US" sz="2400" dirty="0">
              <a:solidFill>
                <a:srgbClr val="FFFFFF"/>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pPr/>
              <a:t>10</a:t>
            </a:fld>
            <a:endParaRPr lang="en-US"/>
          </a:p>
        </p:txBody>
      </p:sp>
      <p:pic>
        <p:nvPicPr>
          <p:cNvPr id="7" name="Picture 6"/>
          <p:cNvPicPr>
            <a:picLocks noChangeAspect="1"/>
          </p:cNvPicPr>
          <p:nvPr/>
        </p:nvPicPr>
        <p:blipFill>
          <a:blip r:embed="rId3"/>
          <a:stretch>
            <a:fillRect/>
          </a:stretch>
        </p:blipFill>
        <p:spPr>
          <a:xfrm>
            <a:off x="6601526" y="5145878"/>
            <a:ext cx="2374570" cy="1575597"/>
          </a:xfrm>
          <a:prstGeom prst="rect">
            <a:avLst/>
          </a:prstGeom>
        </p:spPr>
      </p:pic>
    </p:spTree>
    <p:extLst>
      <p:ext uri="{BB962C8B-B14F-4D97-AF65-F5344CB8AC3E}">
        <p14:creationId xmlns:p14="http://schemas.microsoft.com/office/powerpoint/2010/main" val="372547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charRg st="157" end="231"/>
                                            </p:txEl>
                                          </p:spTgt>
                                        </p:tgtEl>
                                        <p:attrNameLst>
                                          <p:attrName>style.visibility</p:attrName>
                                        </p:attrNameLst>
                                      </p:cBhvr>
                                      <p:to>
                                        <p:strVal val="visible"/>
                                      </p:to>
                                    </p:set>
                                    <p:animEffect transition="in" filter="fade">
                                      <p:cBhvr>
                                        <p:cTn id="22" dur="500"/>
                                        <p:tgtEl>
                                          <p:spTgt spid="4">
                                            <p:txEl>
                                              <p:charRg st="157" end="23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681" y="79468"/>
            <a:ext cx="6688120" cy="1417638"/>
          </a:xfrm>
        </p:spPr>
        <p:txBody>
          <a:bodyPr/>
          <a:lstStyle/>
          <a:p>
            <a:r>
              <a:rPr lang="en-US" sz="3200" b="1" dirty="0">
                <a:effectLst/>
              </a:rPr>
              <a:t>Encouragements/Applications from This Text </a:t>
            </a:r>
            <a:r>
              <a:rPr lang="en-US" sz="3200" b="1" dirty="0">
                <a:effectLst/>
                <a:latin typeface="宋体"/>
                <a:ea typeface="宋体"/>
                <a:cs typeface="宋体"/>
              </a:rPr>
              <a:t>经文的鼓励与应</a:t>
            </a:r>
            <a:r>
              <a:rPr lang="en-US" sz="3200" b="1" dirty="0" smtClean="0">
                <a:effectLst/>
                <a:latin typeface="宋体"/>
                <a:ea typeface="宋体"/>
                <a:cs typeface="宋体"/>
              </a:rPr>
              <a:t>用</a:t>
            </a:r>
            <a:endParaRPr lang="en-US" sz="3200"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5" name="Picture 6" descr="cross.jpg Cross image by lonewolf370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703" y="143423"/>
            <a:ext cx="1890184"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93914" y="1851459"/>
            <a:ext cx="8204887" cy="4308872"/>
          </a:xfrm>
          <a:prstGeom prst="rect">
            <a:avLst/>
          </a:prstGeom>
        </p:spPr>
        <p:txBody>
          <a:bodyPr wrap="square">
            <a:spAutoFit/>
          </a:bodyPr>
          <a:lstStyle/>
          <a:p>
            <a:r>
              <a:rPr lang="en-US" sz="2000" dirty="0" smtClean="0">
                <a:solidFill>
                  <a:srgbClr val="FFFFFF"/>
                </a:solidFill>
                <a:latin typeface="Times"/>
                <a:ea typeface="ＭＳ Ｐゴシック" charset="0"/>
                <a:cs typeface="Times"/>
              </a:rPr>
              <a:t>Way to go in the word of God </a:t>
            </a:r>
            <a:r>
              <a:rPr lang="zh-TW" altLang="en-US" sz="2000" dirty="0" smtClean="0">
                <a:solidFill>
                  <a:srgbClr val="FFFFFF"/>
                </a:solidFill>
                <a:latin typeface="宋体"/>
                <a:ea typeface="宋体"/>
                <a:cs typeface="宋体"/>
              </a:rPr>
              <a:t>神的话</a:t>
            </a:r>
            <a:r>
              <a:rPr lang="zh-TW" altLang="en-US" sz="2000" dirty="0">
                <a:solidFill>
                  <a:srgbClr val="FFFFFF"/>
                </a:solidFill>
                <a:latin typeface="宋体"/>
                <a:ea typeface="宋体"/>
                <a:cs typeface="宋体"/>
              </a:rPr>
              <a:t>是</a:t>
            </a:r>
            <a:r>
              <a:rPr lang="zh-TW" altLang="en-US" sz="2000" dirty="0" smtClean="0">
                <a:solidFill>
                  <a:srgbClr val="FFFFFF"/>
                </a:solidFill>
                <a:latin typeface="宋体"/>
                <a:ea typeface="宋体"/>
                <a:cs typeface="宋体"/>
              </a:rPr>
              <a:t>可行的</a:t>
            </a:r>
            <a:endParaRPr lang="en-US" altLang="zh-TW" sz="2000" dirty="0" smtClean="0">
              <a:solidFill>
                <a:srgbClr val="FFFFFF"/>
              </a:solidFill>
              <a:latin typeface="宋体"/>
              <a:ea typeface="宋体"/>
              <a:cs typeface="宋体"/>
            </a:endParaRPr>
          </a:p>
          <a:p>
            <a:endParaRPr lang="en-US" sz="2000" dirty="0" smtClean="0">
              <a:solidFill>
                <a:srgbClr val="FFFFFF"/>
              </a:solidFill>
            </a:endParaRPr>
          </a:p>
          <a:p>
            <a:pPr marL="457200" indent="-457200">
              <a:buFont typeface="+mj-lt"/>
              <a:buAutoNum type="arabicPeriod"/>
            </a:pPr>
            <a:r>
              <a:rPr lang="en-US" dirty="0" smtClean="0">
                <a:solidFill>
                  <a:srgbClr val="FFFFFF"/>
                </a:solidFill>
              </a:rPr>
              <a:t>Use Text Message</a:t>
            </a:r>
          </a:p>
          <a:p>
            <a:r>
              <a:rPr lang="en-US" dirty="0" smtClean="0">
                <a:solidFill>
                  <a:srgbClr val="FFFFFF"/>
                </a:solidFill>
                <a:ea typeface="宋体"/>
                <a:cs typeface="宋体"/>
              </a:rPr>
              <a:t>	J/K (just kidding), CUL (see you later), TNX (thanks), LOL 	(Laugh out loud), UG2BK. T+. T@YL (You’ve got to be kidding. 	Think positive. Talk at you later.)…</a:t>
            </a:r>
          </a:p>
          <a:p>
            <a:pPr marL="457200" indent="-457200">
              <a:buFont typeface="+mj-lt"/>
              <a:buAutoNum type="arabicPeriod"/>
            </a:pPr>
            <a:endParaRPr lang="en-US" dirty="0">
              <a:solidFill>
                <a:srgbClr val="FFFFFF"/>
              </a:solidFill>
              <a:ea typeface="宋体"/>
              <a:cs typeface="宋体"/>
            </a:endParaRPr>
          </a:p>
          <a:p>
            <a:r>
              <a:rPr lang="en-US" dirty="0" smtClean="0">
                <a:solidFill>
                  <a:srgbClr val="FFFFFF"/>
                </a:solidFill>
                <a:ea typeface="宋体"/>
                <a:cs typeface="宋体"/>
              </a:rPr>
              <a:t>	IBIU! (I believe in You!), GIIC (God is in control), GLU (God loves 	you), JLU (Jesus loves you), P4U (praying for you), P4M (pray for me), 	CUAC (See you at church), PTL! (Praise the Lord!), &lt;&gt;&lt; (Follower of 	Christ), LYLB (Love you like a brother)…</a:t>
            </a:r>
            <a:endParaRPr lang="en-US" dirty="0">
              <a:solidFill>
                <a:srgbClr val="FFFFFF"/>
              </a:solidFill>
              <a:latin typeface="宋体"/>
              <a:ea typeface="宋体"/>
              <a:cs typeface="宋体"/>
            </a:endParaRPr>
          </a:p>
          <a:p>
            <a:pPr marL="457200" indent="-457200">
              <a:buFont typeface="+mj-lt"/>
              <a:buAutoNum type="arabicPeriod" startAt="2"/>
            </a:pPr>
            <a:r>
              <a:rPr lang="en-US" dirty="0" smtClean="0">
                <a:solidFill>
                  <a:srgbClr val="FFFFFF"/>
                </a:solidFill>
              </a:rPr>
              <a:t>FACE book Contact</a:t>
            </a:r>
          </a:p>
          <a:p>
            <a:pPr marL="457200" indent="-457200">
              <a:buFont typeface="+mj-lt"/>
              <a:buAutoNum type="arabicPeriod" startAt="2"/>
            </a:pPr>
            <a:r>
              <a:rPr lang="en-US" dirty="0" smtClean="0">
                <a:solidFill>
                  <a:srgbClr val="FFFFFF"/>
                </a:solidFill>
              </a:rPr>
              <a:t>Blog dialog</a:t>
            </a:r>
          </a:p>
          <a:p>
            <a:pPr marL="457200" indent="-457200">
              <a:buFont typeface="+mj-lt"/>
              <a:buAutoNum type="arabicPeriod" startAt="2"/>
            </a:pPr>
            <a:r>
              <a:rPr lang="en-US" dirty="0" smtClean="0">
                <a:solidFill>
                  <a:srgbClr val="FFFFFF"/>
                </a:solidFill>
              </a:rPr>
              <a:t>Email</a:t>
            </a:r>
          </a:p>
          <a:p>
            <a:pPr marL="457200" indent="-457200">
              <a:buFont typeface="+mj-lt"/>
              <a:buAutoNum type="arabicPeriod" startAt="2"/>
            </a:pPr>
            <a:r>
              <a:rPr lang="en-US" dirty="0" smtClean="0">
                <a:solidFill>
                  <a:srgbClr val="FFFFFF"/>
                </a:solidFill>
              </a:rPr>
              <a:t>…</a:t>
            </a:r>
            <a:endParaRPr lang="en-US" dirty="0">
              <a:solidFill>
                <a:srgbClr val="FFFFFF"/>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pPr/>
              <a:t>11</a:t>
            </a:fld>
            <a:endParaRPr lang="en-US"/>
          </a:p>
        </p:txBody>
      </p:sp>
    </p:spTree>
    <p:extLst>
      <p:ext uri="{BB962C8B-B14F-4D97-AF65-F5344CB8AC3E}">
        <p14:creationId xmlns:p14="http://schemas.microsoft.com/office/powerpoint/2010/main" val="1320755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681" y="79468"/>
            <a:ext cx="6688120" cy="1417638"/>
          </a:xfrm>
        </p:spPr>
        <p:txBody>
          <a:bodyPr/>
          <a:lstStyle/>
          <a:p>
            <a:r>
              <a:rPr lang="en-US" sz="3200" b="1" u="sng" dirty="0">
                <a:effectLst/>
              </a:rPr>
              <a:t>Way to Go in the Word of God </a:t>
            </a:r>
            <a:r>
              <a:rPr lang="en-US" sz="3200" b="1" u="sng" dirty="0" smtClean="0">
                <a:effectLst/>
              </a:rPr>
              <a:t/>
            </a:r>
            <a:br>
              <a:rPr lang="en-US" sz="3200" b="1" u="sng" dirty="0" smtClean="0">
                <a:effectLst/>
              </a:rPr>
            </a:br>
            <a:r>
              <a:rPr lang="zh-TW" altLang="en-US" sz="3200" b="1" dirty="0">
                <a:effectLst/>
                <a:latin typeface="宋体"/>
                <a:ea typeface="宋体"/>
                <a:cs typeface="宋体"/>
              </a:rPr>
              <a:t>神的话是可行的</a:t>
            </a:r>
            <a:endParaRPr lang="en-US" sz="3200" dirty="0">
              <a:latin typeface="宋体"/>
              <a:ea typeface="宋体"/>
              <a:cs typeface="宋体"/>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pic>
        <p:nvPicPr>
          <p:cNvPr id="5" name="Picture 6" descr="cross.jpg Cross image by lonewolf370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03" y="143423"/>
            <a:ext cx="1890184"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59909" y="2060529"/>
            <a:ext cx="7200072" cy="3342453"/>
          </a:xfrm>
          <a:prstGeom prst="rect">
            <a:avLst/>
          </a:prstGeom>
          <a:effectLst/>
        </p:spPr>
        <p:txBody>
          <a:bodyPr wrap="square">
            <a:spAutoFit/>
          </a:bodyPr>
          <a:lstStyle/>
          <a:p>
            <a:pPr>
              <a:lnSpc>
                <a:spcPct val="80000"/>
              </a:lnSpc>
            </a:pPr>
            <a:r>
              <a:rPr lang="en-US" altLang="ja-JP" sz="2400" baseline="30000" dirty="0" smtClean="0">
                <a:solidFill>
                  <a:schemeClr val="bg1"/>
                </a:solidFill>
                <a:latin typeface="Times"/>
                <a:ea typeface="ＭＳ Ｐゴシック" charset="0"/>
                <a:cs typeface="Times"/>
              </a:rPr>
              <a:t>6</a:t>
            </a:r>
            <a:r>
              <a:rPr lang="en-US" altLang="ja-JP" sz="2400" dirty="0" smtClean="0">
                <a:solidFill>
                  <a:schemeClr val="bg1"/>
                </a:solidFill>
                <a:latin typeface="Times"/>
                <a:ea typeface="ＭＳ Ｐゴシック" charset="0"/>
                <a:cs typeface="Times"/>
              </a:rPr>
              <a:t> </a:t>
            </a:r>
            <a:r>
              <a:rPr lang="en-US" altLang="ja-JP" sz="2400" dirty="0">
                <a:solidFill>
                  <a:schemeClr val="bg1"/>
                </a:solidFill>
                <a:latin typeface="Times"/>
                <a:ea typeface="ＭＳ Ｐゴシック" charset="0"/>
                <a:cs typeface="Times"/>
              </a:rPr>
              <a:t>As you therefore have received Christ Jesus the Lord, so </a:t>
            </a:r>
            <a:r>
              <a:rPr lang="en-US" altLang="ja-JP" sz="2400" b="1" i="1" dirty="0">
                <a:solidFill>
                  <a:schemeClr val="accent2">
                    <a:lumMod val="60000"/>
                    <a:lumOff val="40000"/>
                  </a:schemeClr>
                </a:solidFill>
                <a:latin typeface="Times"/>
                <a:ea typeface="ＭＳ Ｐゴシック" charset="0"/>
                <a:cs typeface="Times"/>
              </a:rPr>
              <a:t>walk in Him</a:t>
            </a:r>
            <a:r>
              <a:rPr lang="en-US" altLang="ja-JP" sz="2400" dirty="0">
                <a:solidFill>
                  <a:schemeClr val="bg1"/>
                </a:solidFill>
                <a:latin typeface="Times"/>
                <a:ea typeface="ＭＳ Ｐゴシック" charset="0"/>
                <a:cs typeface="Times"/>
              </a:rPr>
              <a:t>, </a:t>
            </a:r>
            <a:r>
              <a:rPr lang="en-US" altLang="ja-JP" sz="2400" baseline="30000" dirty="0">
                <a:solidFill>
                  <a:schemeClr val="bg1"/>
                </a:solidFill>
                <a:latin typeface="Times"/>
                <a:ea typeface="ＭＳ Ｐゴシック" charset="0"/>
                <a:cs typeface="Times"/>
              </a:rPr>
              <a:t>7</a:t>
            </a:r>
            <a:r>
              <a:rPr lang="en-US" altLang="ja-JP" sz="2400" dirty="0">
                <a:solidFill>
                  <a:schemeClr val="bg1"/>
                </a:solidFill>
                <a:latin typeface="Times"/>
                <a:ea typeface="ＭＳ Ｐゴシック" charset="0"/>
                <a:cs typeface="Times"/>
              </a:rPr>
              <a:t> rooted and built up in Him and established in the faith, as you have been taught, abounding in it </a:t>
            </a:r>
            <a:r>
              <a:rPr lang="en-US" altLang="ja-JP" sz="2400" dirty="0" smtClean="0">
                <a:solidFill>
                  <a:schemeClr val="bg1"/>
                </a:solidFill>
                <a:latin typeface="Times"/>
                <a:ea typeface="ＭＳ Ｐゴシック" charset="0"/>
                <a:cs typeface="Times"/>
              </a:rPr>
              <a:t>with thanksgiving.</a:t>
            </a:r>
          </a:p>
          <a:p>
            <a:pPr>
              <a:lnSpc>
                <a:spcPct val="80000"/>
              </a:lnSpc>
            </a:pPr>
            <a:r>
              <a:rPr lang="en-US" sz="2400" dirty="0" smtClean="0">
                <a:solidFill>
                  <a:srgbClr val="FFFFFF"/>
                </a:solidFill>
                <a:latin typeface="Times"/>
                <a:ea typeface="ＭＳ Ｐゴシック" charset="0"/>
                <a:cs typeface="Times"/>
              </a:rPr>
              <a:t>(Colossians 2:6-9, NKJV)</a:t>
            </a:r>
          </a:p>
          <a:p>
            <a:pPr>
              <a:lnSpc>
                <a:spcPct val="80000"/>
              </a:lnSpc>
            </a:pPr>
            <a:endParaRPr lang="en-US" sz="2400" dirty="0" smtClean="0">
              <a:solidFill>
                <a:srgbClr val="FFFFFF"/>
              </a:solidFill>
              <a:latin typeface="Times"/>
              <a:ea typeface="ＭＳ Ｐゴシック" charset="0"/>
              <a:cs typeface="Arial"/>
            </a:endParaRPr>
          </a:p>
          <a:p>
            <a:r>
              <a:rPr lang="en-US" altLang="zh-TW" sz="2400" baseline="30000" dirty="0" smtClean="0">
                <a:solidFill>
                  <a:schemeClr val="bg1"/>
                </a:solidFill>
                <a:latin typeface="宋体"/>
                <a:ea typeface="宋体"/>
                <a:cs typeface="宋体"/>
              </a:rPr>
              <a:t>6</a:t>
            </a:r>
            <a:r>
              <a:rPr lang="zh-TW" altLang="en-US" sz="2400" dirty="0">
                <a:solidFill>
                  <a:schemeClr val="bg1"/>
                </a:solidFill>
                <a:latin typeface="宋体"/>
                <a:ea typeface="宋体"/>
                <a:cs typeface="宋体"/>
              </a:rPr>
              <a:t>你们既然接受了主基督耶稣，就当</a:t>
            </a:r>
            <a:r>
              <a:rPr lang="zh-TW" altLang="en-US" sz="2400" dirty="0">
                <a:solidFill>
                  <a:schemeClr val="accent2">
                    <a:lumMod val="60000"/>
                    <a:lumOff val="40000"/>
                  </a:schemeClr>
                </a:solidFill>
                <a:latin typeface="宋体"/>
                <a:ea typeface="宋体"/>
                <a:cs typeface="宋体"/>
              </a:rPr>
              <a:t>遵他而</a:t>
            </a:r>
            <a:r>
              <a:rPr lang="zh-TW" altLang="en-US" sz="2400" dirty="0">
                <a:solidFill>
                  <a:srgbClr val="FFB762"/>
                </a:solidFill>
                <a:latin typeface="宋体"/>
                <a:ea typeface="宋体"/>
                <a:cs typeface="宋体"/>
              </a:rPr>
              <a:t>行</a:t>
            </a:r>
            <a:r>
              <a:rPr lang="zh-TW" altLang="en-US" sz="2400" dirty="0">
                <a:solidFill>
                  <a:schemeClr val="bg1"/>
                </a:solidFill>
                <a:latin typeface="宋体"/>
                <a:ea typeface="宋体"/>
                <a:cs typeface="宋体"/>
              </a:rPr>
              <a:t>，</a:t>
            </a:r>
            <a:r>
              <a:rPr lang="en-US" altLang="zh-TW" sz="2400" baseline="30000" dirty="0">
                <a:solidFill>
                  <a:schemeClr val="bg1"/>
                </a:solidFill>
                <a:latin typeface="宋体"/>
                <a:ea typeface="宋体"/>
                <a:cs typeface="宋体"/>
              </a:rPr>
              <a:t>7</a:t>
            </a:r>
            <a:r>
              <a:rPr lang="zh-TW" altLang="en-US" sz="2400" dirty="0">
                <a:solidFill>
                  <a:schemeClr val="bg1"/>
                </a:solidFill>
                <a:latin typeface="宋体"/>
                <a:ea typeface="宋体"/>
                <a:cs typeface="宋体"/>
              </a:rPr>
              <a:t>在</a:t>
            </a:r>
            <a:r>
              <a:rPr lang="zh-TW" altLang="en-US" sz="2400" dirty="0" smtClean="0">
                <a:solidFill>
                  <a:schemeClr val="bg1"/>
                </a:solidFill>
                <a:latin typeface="宋体"/>
                <a:ea typeface="宋体"/>
                <a:cs typeface="宋体"/>
              </a:rPr>
              <a:t>他</a:t>
            </a:r>
            <a:endParaRPr lang="en-US" altLang="zh-TW" sz="2400" dirty="0" smtClean="0">
              <a:solidFill>
                <a:schemeClr val="bg1"/>
              </a:solidFill>
              <a:latin typeface="宋体"/>
              <a:ea typeface="宋体"/>
              <a:cs typeface="宋体"/>
            </a:endParaRPr>
          </a:p>
          <a:p>
            <a:r>
              <a:rPr lang="zh-TW" altLang="en-US" sz="2400" dirty="0" smtClean="0">
                <a:solidFill>
                  <a:schemeClr val="bg1"/>
                </a:solidFill>
                <a:latin typeface="宋体"/>
                <a:ea typeface="宋体"/>
                <a:cs typeface="宋体"/>
              </a:rPr>
              <a:t>里面生</a:t>
            </a:r>
            <a:r>
              <a:rPr lang="zh-TW" altLang="en-US" sz="2400" dirty="0">
                <a:solidFill>
                  <a:schemeClr val="bg1"/>
                </a:solidFill>
                <a:latin typeface="宋体"/>
                <a:ea typeface="宋体"/>
                <a:cs typeface="宋体"/>
              </a:rPr>
              <a:t>根建造，信心坚固，正如你们所领的教训，</a:t>
            </a:r>
            <a:r>
              <a:rPr lang="zh-TW" altLang="en-US" sz="2400" dirty="0" smtClean="0">
                <a:solidFill>
                  <a:schemeClr val="bg1"/>
                </a:solidFill>
                <a:latin typeface="宋体"/>
                <a:ea typeface="宋体"/>
                <a:cs typeface="宋体"/>
              </a:rPr>
              <a:t>感</a:t>
            </a:r>
            <a:endParaRPr lang="en-US" altLang="zh-TW" sz="2400" dirty="0" smtClean="0">
              <a:solidFill>
                <a:schemeClr val="bg1"/>
              </a:solidFill>
              <a:latin typeface="宋体"/>
              <a:ea typeface="宋体"/>
              <a:cs typeface="宋体"/>
            </a:endParaRPr>
          </a:p>
          <a:p>
            <a:r>
              <a:rPr lang="zh-TW" altLang="en-US" sz="2400" dirty="0" smtClean="0">
                <a:solidFill>
                  <a:schemeClr val="bg1"/>
                </a:solidFill>
                <a:latin typeface="宋体"/>
                <a:ea typeface="宋体"/>
                <a:cs typeface="宋体"/>
              </a:rPr>
              <a:t>谢</a:t>
            </a:r>
            <a:r>
              <a:rPr lang="zh-TW" altLang="en-US" sz="2400" dirty="0">
                <a:solidFill>
                  <a:schemeClr val="bg1"/>
                </a:solidFill>
                <a:latin typeface="宋体"/>
                <a:ea typeface="宋体"/>
                <a:cs typeface="宋体"/>
              </a:rPr>
              <a:t>的心也更增长了</a:t>
            </a:r>
            <a:r>
              <a:rPr lang="zh-TW" altLang="en-US" sz="2400" dirty="0" smtClean="0">
                <a:solidFill>
                  <a:schemeClr val="bg1"/>
                </a:solidFill>
                <a:latin typeface="宋体"/>
                <a:ea typeface="宋体"/>
                <a:cs typeface="宋体"/>
              </a:rPr>
              <a:t>。</a:t>
            </a:r>
            <a:endParaRPr lang="en-US" altLang="zh-TW" sz="2400" dirty="0" smtClean="0">
              <a:solidFill>
                <a:schemeClr val="bg1"/>
              </a:solidFill>
              <a:latin typeface="宋体"/>
              <a:ea typeface="宋体"/>
              <a:cs typeface="宋体"/>
            </a:endParaRPr>
          </a:p>
          <a:p>
            <a:r>
              <a:rPr lang="en-US" altLang="zh-TW" sz="2400" dirty="0" smtClean="0">
                <a:solidFill>
                  <a:schemeClr val="bg1"/>
                </a:solidFill>
                <a:latin typeface="宋体"/>
                <a:ea typeface="宋体"/>
                <a:cs typeface="宋体"/>
              </a:rPr>
              <a:t>(</a:t>
            </a:r>
            <a:r>
              <a:rPr lang="zh-TW" altLang="en-US" sz="2400" dirty="0">
                <a:solidFill>
                  <a:schemeClr val="bg1"/>
                </a:solidFill>
                <a:latin typeface="宋体"/>
                <a:ea typeface="宋体"/>
                <a:cs typeface="宋体"/>
              </a:rPr>
              <a:t>歌羅西書 </a:t>
            </a:r>
            <a:r>
              <a:rPr lang="en-US" altLang="zh-TW" sz="2400" dirty="0">
                <a:solidFill>
                  <a:schemeClr val="bg1"/>
                </a:solidFill>
                <a:latin typeface="宋体"/>
                <a:ea typeface="宋体"/>
                <a:cs typeface="宋体"/>
              </a:rPr>
              <a:t>2:6-7</a:t>
            </a:r>
            <a:r>
              <a:rPr lang="en-US" altLang="zh-TW" sz="2400" dirty="0" smtClean="0">
                <a:solidFill>
                  <a:schemeClr val="bg1"/>
                </a:solidFill>
                <a:latin typeface="宋体"/>
                <a:ea typeface="宋体"/>
                <a:cs typeface="宋体"/>
              </a:rPr>
              <a:t>)</a:t>
            </a:r>
            <a:endParaRPr lang="en-US" altLang="ja-JP" sz="2400" dirty="0">
              <a:solidFill>
                <a:schemeClr val="bg1"/>
              </a:solidFill>
              <a:effectLst>
                <a:outerShdw blurRad="38100" dist="38100" dir="2700000" algn="tl">
                  <a:srgbClr val="FFFFFF"/>
                </a:outerShdw>
              </a:effectLst>
              <a:latin typeface="宋体"/>
              <a:ea typeface="宋体"/>
              <a:cs typeface="宋体"/>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pPr/>
              <a:t>2</a:t>
            </a:fld>
            <a:endParaRPr lang="en-US"/>
          </a:p>
        </p:txBody>
      </p:sp>
      <p:pic>
        <p:nvPicPr>
          <p:cNvPr id="4" name="Picture 3"/>
          <p:cNvPicPr>
            <a:picLocks noChangeAspect="1"/>
          </p:cNvPicPr>
          <p:nvPr/>
        </p:nvPicPr>
        <p:blipFill>
          <a:blip r:embed="rId3"/>
          <a:stretch>
            <a:fillRect/>
          </a:stretch>
        </p:blipFill>
        <p:spPr>
          <a:xfrm>
            <a:off x="6177995" y="4851688"/>
            <a:ext cx="2763545" cy="1869787"/>
          </a:xfrm>
          <a:prstGeom prst="rect">
            <a:avLst/>
          </a:prstGeom>
        </p:spPr>
      </p:pic>
    </p:spTree>
    <p:extLst>
      <p:ext uri="{BB962C8B-B14F-4D97-AF65-F5344CB8AC3E}">
        <p14:creationId xmlns:p14="http://schemas.microsoft.com/office/powerpoint/2010/main" val="235001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681" y="79468"/>
            <a:ext cx="6688120" cy="1417638"/>
          </a:xfrm>
        </p:spPr>
        <p:txBody>
          <a:bodyPr/>
          <a:lstStyle/>
          <a:p>
            <a:r>
              <a:rPr lang="en-US" sz="3200" b="1" u="sng" dirty="0">
                <a:effectLst/>
              </a:rPr>
              <a:t>Way to Go in the Word of </a:t>
            </a:r>
            <a:r>
              <a:rPr lang="en-US" sz="3200" b="1" u="sng" dirty="0" smtClean="0">
                <a:effectLst/>
              </a:rPr>
              <a:t>God</a:t>
            </a:r>
            <a:br>
              <a:rPr lang="en-US" sz="3200" b="1" u="sng" dirty="0" smtClean="0">
                <a:effectLst/>
              </a:rPr>
            </a:br>
            <a:r>
              <a:rPr lang="zh-TW" altLang="en-US" sz="3200" b="1" dirty="0">
                <a:effectLst/>
                <a:latin typeface="宋体"/>
                <a:ea typeface="宋体"/>
                <a:cs typeface="宋体"/>
              </a:rPr>
              <a:t>神的话是可行的</a:t>
            </a:r>
            <a:endParaRPr lang="en-US" sz="3200" dirty="0"/>
          </a:p>
        </p:txBody>
      </p:sp>
      <p:sp>
        <p:nvSpPr>
          <p:cNvPr id="3" name="Content Placeholder 2"/>
          <p:cNvSpPr>
            <a:spLocks noGrp="1"/>
          </p:cNvSpPr>
          <p:nvPr>
            <p:ph idx="1"/>
          </p:nvPr>
        </p:nvSpPr>
        <p:spPr/>
        <p:txBody>
          <a:bodyPr>
            <a:normAutofit/>
          </a:bodyPr>
          <a:lstStyle/>
          <a:p>
            <a:r>
              <a:rPr lang="en-US" dirty="0" smtClean="0"/>
              <a:t>How to spread the word of God in a busy world?</a:t>
            </a:r>
          </a:p>
          <a:p>
            <a:r>
              <a:rPr lang="en-US" dirty="0" smtClean="0"/>
              <a:t>How to meet the need of people around us who are thriving on words of encouragement?</a:t>
            </a:r>
          </a:p>
          <a:p>
            <a:r>
              <a:rPr lang="en-US" dirty="0" smtClean="0"/>
              <a:t>How can we respond a calling to love our brothers and sisters in Christ, and encouraging the family of God?</a:t>
            </a:r>
          </a:p>
          <a:p>
            <a:r>
              <a:rPr lang="en-US" dirty="0" smtClean="0"/>
              <a:t>Do we realize that sometimes our best opportunities to encourage someone come at the worst times for us?</a:t>
            </a:r>
            <a:endParaRPr lang="en-US" dirty="0"/>
          </a:p>
        </p:txBody>
      </p:sp>
      <p:pic>
        <p:nvPicPr>
          <p:cNvPr id="5" name="Picture 6" descr="cross.jpg Cross image by lonewolf370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03" y="143423"/>
            <a:ext cx="1890184"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fld id="{38237106-F2ED-405E-BC33-CC3CF426205F}" type="slidenum">
              <a:rPr lang="en-US" smtClean="0"/>
              <a:pPr/>
              <a:t>3</a:t>
            </a:fld>
            <a:endParaRPr lang="en-US"/>
          </a:p>
        </p:txBody>
      </p:sp>
    </p:spTree>
    <p:extLst>
      <p:ext uri="{BB962C8B-B14F-4D97-AF65-F5344CB8AC3E}">
        <p14:creationId xmlns:p14="http://schemas.microsoft.com/office/powerpoint/2010/main" val="235001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p:txBody>
      </p:sp>
      <p:pic>
        <p:nvPicPr>
          <p:cNvPr id="5" name="Picture 6" descr="cross.jpg Cross image by lonewolf370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03" y="143423"/>
            <a:ext cx="1890184"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59400" y="2070846"/>
            <a:ext cx="7417839" cy="3252172"/>
          </a:xfrm>
          <a:prstGeom prst="rect">
            <a:avLst/>
          </a:prstGeom>
        </p:spPr>
        <p:txBody>
          <a:bodyPr wrap="square">
            <a:spAutoFit/>
          </a:bodyPr>
          <a:lstStyle/>
          <a:p>
            <a:pPr marL="457200" lvl="0" indent="-457200"/>
            <a:r>
              <a:rPr lang="en-US" sz="2400" b="1" dirty="0">
                <a:solidFill>
                  <a:srgbClr val="FFFFFF"/>
                </a:solidFill>
              </a:rPr>
              <a:t>1.	By His Full Extent of Love </a:t>
            </a:r>
            <a:r>
              <a:rPr lang="en-US" sz="2400" b="1" dirty="0">
                <a:solidFill>
                  <a:srgbClr val="FFFFFF"/>
                </a:solidFill>
                <a:latin typeface="宋体"/>
                <a:ea typeface="宋体"/>
                <a:cs typeface="宋体"/>
              </a:rPr>
              <a:t>藉着主到底的爱</a:t>
            </a:r>
            <a:endParaRPr lang="en-US" sz="2400" dirty="0" smtClean="0">
              <a:solidFill>
                <a:srgbClr val="FFFFFF"/>
              </a:solidFill>
              <a:latin typeface="宋体"/>
              <a:ea typeface="宋体"/>
              <a:cs typeface="宋体"/>
            </a:endParaRPr>
          </a:p>
          <a:p>
            <a:pPr lvl="1"/>
            <a:endParaRPr lang="en-US" sz="2000" dirty="0" smtClean="0">
              <a:solidFill>
                <a:srgbClr val="FFFFFF"/>
              </a:solidFill>
            </a:endParaRPr>
          </a:p>
          <a:p>
            <a:pPr lvl="1"/>
            <a:r>
              <a:rPr lang="en-US" sz="2000" dirty="0" smtClean="0">
                <a:solidFill>
                  <a:srgbClr val="FFFFFF"/>
                </a:solidFill>
              </a:rPr>
              <a:t>“</a:t>
            </a:r>
            <a:r>
              <a:rPr lang="en-US" sz="2000" baseline="30000" dirty="0" smtClean="0">
                <a:solidFill>
                  <a:srgbClr val="FFFFFF"/>
                </a:solidFill>
              </a:rPr>
              <a:t>1</a:t>
            </a:r>
            <a:r>
              <a:rPr lang="en-US" sz="2000" dirty="0" smtClean="0">
                <a:solidFill>
                  <a:srgbClr val="FFFFFF"/>
                </a:solidFill>
              </a:rPr>
              <a:t>Now </a:t>
            </a:r>
            <a:r>
              <a:rPr lang="en-US" sz="2000" dirty="0">
                <a:solidFill>
                  <a:srgbClr val="FFFFFF"/>
                </a:solidFill>
              </a:rPr>
              <a:t>before the Feast of the Passover, when Jesus knew that His hour had come that He should depart from this world to the Father, having </a:t>
            </a:r>
            <a:r>
              <a:rPr lang="en-US" sz="2000" dirty="0">
                <a:solidFill>
                  <a:schemeClr val="accent2">
                    <a:lumMod val="60000"/>
                    <a:lumOff val="40000"/>
                  </a:schemeClr>
                </a:solidFill>
              </a:rPr>
              <a:t>loved His own who were in the world, He loved them to the end</a:t>
            </a:r>
            <a:r>
              <a:rPr lang="en-US" sz="2000" dirty="0" smtClean="0">
                <a:solidFill>
                  <a:srgbClr val="FFFFFF"/>
                </a:solidFill>
              </a:rPr>
              <a:t>.”</a:t>
            </a:r>
            <a:r>
              <a:rPr lang="zh-TW" altLang="en-US" sz="2800" dirty="0" smtClean="0">
                <a:solidFill>
                  <a:srgbClr val="FFFFFF"/>
                </a:solidFill>
              </a:rPr>
              <a:t> </a:t>
            </a:r>
            <a:r>
              <a:rPr lang="en-US" altLang="zh-TW" sz="2000" dirty="0" smtClean="0">
                <a:solidFill>
                  <a:srgbClr val="FFFFFF"/>
                </a:solidFill>
              </a:rPr>
              <a:t>(John 13:1)</a:t>
            </a:r>
          </a:p>
          <a:p>
            <a:pPr lvl="1"/>
            <a:endParaRPr lang="en-US" altLang="zh-TW" sz="2000" baseline="30000" dirty="0">
              <a:solidFill>
                <a:srgbClr val="FFFFFF"/>
              </a:solidFill>
              <a:latin typeface="宋体"/>
              <a:ea typeface="宋体"/>
              <a:cs typeface="宋体"/>
            </a:endParaRPr>
          </a:p>
          <a:p>
            <a:pPr lvl="1"/>
            <a:r>
              <a:rPr lang="en-US" altLang="zh-TW" sz="2000" baseline="30000" dirty="0" smtClean="0">
                <a:solidFill>
                  <a:srgbClr val="FFFFFF"/>
                </a:solidFill>
                <a:latin typeface="宋体"/>
                <a:ea typeface="宋体"/>
                <a:cs typeface="宋体"/>
              </a:rPr>
              <a:t>1</a:t>
            </a:r>
            <a:r>
              <a:rPr lang="zh-TW" altLang="en-US" sz="2000" dirty="0" smtClean="0">
                <a:solidFill>
                  <a:srgbClr val="FFFFFF"/>
                </a:solidFill>
                <a:latin typeface="宋体"/>
                <a:ea typeface="宋体"/>
                <a:cs typeface="宋体"/>
              </a:rPr>
              <a:t>逾越节以前，耶稣知道自己离世归父的时候到了。他既然爱世间属自己的人，</a:t>
            </a:r>
            <a:r>
              <a:rPr lang="zh-TW" altLang="en-US" sz="2000" dirty="0" smtClean="0">
                <a:solidFill>
                  <a:srgbClr val="FFB762"/>
                </a:solidFill>
                <a:latin typeface="宋体"/>
                <a:ea typeface="宋体"/>
                <a:cs typeface="宋体"/>
              </a:rPr>
              <a:t>就爱他们到底</a:t>
            </a:r>
            <a:r>
              <a:rPr lang="zh-TW" altLang="en-US" sz="2000" dirty="0" smtClean="0">
                <a:solidFill>
                  <a:srgbClr val="FFFFFF"/>
                </a:solidFill>
                <a:latin typeface="宋体"/>
                <a:ea typeface="宋体"/>
                <a:cs typeface="宋体"/>
              </a:rPr>
              <a:t>。</a:t>
            </a:r>
            <a:r>
              <a:rPr lang="en-US" sz="2000" dirty="0" smtClean="0">
                <a:solidFill>
                  <a:srgbClr val="FFFFFF"/>
                </a:solidFill>
              </a:rPr>
              <a:t>(</a:t>
            </a:r>
            <a:r>
              <a:rPr lang="ja-JP" altLang="en-US" sz="2000" dirty="0" smtClean="0">
                <a:solidFill>
                  <a:schemeClr val="bg1"/>
                </a:solidFill>
                <a:latin typeface="宋体"/>
                <a:ea typeface="宋体"/>
                <a:cs typeface="宋体"/>
              </a:rPr>
              <a:t>約翰福音</a:t>
            </a:r>
            <a:r>
              <a:rPr lang="en-US" altLang="ja-JP" sz="2000" dirty="0" smtClean="0">
                <a:solidFill>
                  <a:schemeClr val="bg1"/>
                </a:solidFill>
                <a:latin typeface="宋体"/>
                <a:ea typeface="宋体"/>
                <a:cs typeface="宋体"/>
              </a:rPr>
              <a:t> </a:t>
            </a:r>
            <a:r>
              <a:rPr lang="en-US" altLang="zh-TW" sz="2000" dirty="0" smtClean="0">
                <a:solidFill>
                  <a:srgbClr val="FFFFFF"/>
                </a:solidFill>
              </a:rPr>
              <a:t>13</a:t>
            </a:r>
            <a:r>
              <a:rPr lang="en-US" altLang="zh-TW" sz="2000" dirty="0">
                <a:solidFill>
                  <a:srgbClr val="FFFFFF"/>
                </a:solidFill>
              </a:rPr>
              <a:t>:1</a:t>
            </a:r>
            <a:r>
              <a:rPr lang="en-US" sz="2000" dirty="0" smtClean="0">
                <a:solidFill>
                  <a:srgbClr val="FFFFFF"/>
                </a:solidFill>
              </a:rPr>
              <a:t>)</a:t>
            </a:r>
          </a:p>
          <a:p>
            <a:pPr marL="742950" lvl="1" indent="-285750">
              <a:buFont typeface="Arial"/>
              <a:buChar char="•"/>
            </a:pPr>
            <a:endParaRPr lang="en-US" sz="2000" dirty="0" smtClean="0">
              <a:solidFill>
                <a:srgbClr val="FFFFFF"/>
              </a:solidFill>
              <a:latin typeface="宋体"/>
              <a:ea typeface="宋体"/>
              <a:cs typeface="宋体"/>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pPr/>
              <a:t>4</a:t>
            </a:fld>
            <a:endParaRPr lang="en-US"/>
          </a:p>
        </p:txBody>
      </p:sp>
      <p:sp>
        <p:nvSpPr>
          <p:cNvPr id="8" name="Title 1"/>
          <p:cNvSpPr>
            <a:spLocks noGrp="1"/>
          </p:cNvSpPr>
          <p:nvPr>
            <p:ph type="title"/>
          </p:nvPr>
        </p:nvSpPr>
        <p:spPr>
          <a:xfrm>
            <a:off x="2110681" y="79468"/>
            <a:ext cx="6688120" cy="1417638"/>
          </a:xfrm>
        </p:spPr>
        <p:txBody>
          <a:bodyPr/>
          <a:lstStyle/>
          <a:p>
            <a:r>
              <a:rPr lang="en-US" sz="3200" b="1" u="sng" dirty="0">
                <a:effectLst/>
              </a:rPr>
              <a:t>Way to Go in the Word of God</a:t>
            </a:r>
            <a:br>
              <a:rPr lang="en-US" sz="3200" b="1" u="sng" dirty="0">
                <a:effectLst/>
              </a:rPr>
            </a:br>
            <a:r>
              <a:rPr lang="zh-TW" altLang="en-US" sz="3200" b="1" dirty="0">
                <a:effectLst/>
                <a:latin typeface="宋体"/>
                <a:ea typeface="宋体"/>
                <a:cs typeface="宋体"/>
              </a:rPr>
              <a:t>神的话是可行的</a:t>
            </a:r>
            <a:endParaRPr lang="en-US" sz="3200" dirty="0"/>
          </a:p>
        </p:txBody>
      </p:sp>
    </p:spTree>
    <p:extLst>
      <p:ext uri="{BB962C8B-B14F-4D97-AF65-F5344CB8AC3E}">
        <p14:creationId xmlns:p14="http://schemas.microsoft.com/office/powerpoint/2010/main" val="372547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p:txBody>
      </p:sp>
      <p:pic>
        <p:nvPicPr>
          <p:cNvPr id="5" name="Picture 6" descr="cross.jpg Cross image by lonewolf370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03" y="143423"/>
            <a:ext cx="1890184"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59400" y="2070846"/>
            <a:ext cx="7417839" cy="3744615"/>
          </a:xfrm>
          <a:prstGeom prst="rect">
            <a:avLst/>
          </a:prstGeom>
        </p:spPr>
        <p:txBody>
          <a:bodyPr wrap="square">
            <a:spAutoFit/>
          </a:bodyPr>
          <a:lstStyle/>
          <a:p>
            <a:pPr marL="457200" lvl="0" indent="-457200"/>
            <a:r>
              <a:rPr lang="en-US" sz="2400" b="1" dirty="0">
                <a:solidFill>
                  <a:srgbClr val="FFFFFF"/>
                </a:solidFill>
              </a:rPr>
              <a:t>2.	By His Attribute of Humility </a:t>
            </a:r>
            <a:r>
              <a:rPr lang="zh-CHT" altLang="en-US" sz="2400" b="1" dirty="0">
                <a:solidFill>
                  <a:srgbClr val="FFFFFF"/>
                </a:solidFill>
                <a:latin typeface="宋体"/>
                <a:ea typeface="宋体"/>
                <a:cs typeface="宋体"/>
              </a:rPr>
              <a:t>藉着主谦卑的属性</a:t>
            </a:r>
            <a:endParaRPr lang="en-US" sz="2400" dirty="0">
              <a:solidFill>
                <a:srgbClr val="FFFFFF"/>
              </a:solidFill>
              <a:latin typeface="宋体"/>
              <a:ea typeface="宋体"/>
              <a:cs typeface="宋体"/>
            </a:endParaRPr>
          </a:p>
          <a:p>
            <a:pPr lvl="1"/>
            <a:endParaRPr lang="en-US" sz="2000" dirty="0" smtClean="0">
              <a:solidFill>
                <a:srgbClr val="FFFFFF"/>
              </a:solidFill>
            </a:endParaRPr>
          </a:p>
          <a:p>
            <a:pPr lvl="1"/>
            <a:r>
              <a:rPr lang="en-US" sz="2000" dirty="0" smtClean="0">
                <a:solidFill>
                  <a:srgbClr val="FFFFFF"/>
                </a:solidFill>
              </a:rPr>
              <a:t>“</a:t>
            </a:r>
            <a:r>
              <a:rPr lang="en-US" sz="2000" baseline="30000" dirty="0">
                <a:solidFill>
                  <a:srgbClr val="FFFFFF"/>
                </a:solidFill>
              </a:rPr>
              <a:t>4 </a:t>
            </a:r>
            <a:r>
              <a:rPr lang="en-US" sz="2000" dirty="0">
                <a:solidFill>
                  <a:srgbClr val="FFFFFF"/>
                </a:solidFill>
              </a:rPr>
              <a:t>rose from supper and laid aside His garments, took a </a:t>
            </a:r>
            <a:r>
              <a:rPr lang="en-US" sz="2000" dirty="0" smtClean="0">
                <a:solidFill>
                  <a:srgbClr val="FFFFFF"/>
                </a:solidFill>
              </a:rPr>
              <a:t>towel </a:t>
            </a:r>
            <a:r>
              <a:rPr lang="en-US" sz="2000" dirty="0">
                <a:solidFill>
                  <a:srgbClr val="FFFFFF"/>
                </a:solidFill>
              </a:rPr>
              <a:t>and girded Himself. </a:t>
            </a:r>
            <a:r>
              <a:rPr lang="en-US" sz="2000" baseline="30000" dirty="0">
                <a:solidFill>
                  <a:srgbClr val="FFFFFF"/>
                </a:solidFill>
              </a:rPr>
              <a:t>5</a:t>
            </a:r>
            <a:r>
              <a:rPr lang="en-US" sz="2000" dirty="0">
                <a:solidFill>
                  <a:srgbClr val="FFFFFF"/>
                </a:solidFill>
              </a:rPr>
              <a:t> After that, he poured water </a:t>
            </a:r>
            <a:r>
              <a:rPr lang="en-US" sz="2000" dirty="0" smtClean="0">
                <a:solidFill>
                  <a:srgbClr val="FFFFFF"/>
                </a:solidFill>
              </a:rPr>
              <a:t>into </a:t>
            </a:r>
            <a:r>
              <a:rPr lang="en-US" sz="2000" dirty="0">
                <a:solidFill>
                  <a:srgbClr val="FFFFFF"/>
                </a:solidFill>
              </a:rPr>
              <a:t>a basin and began to </a:t>
            </a:r>
            <a:r>
              <a:rPr lang="en-US" sz="2000" dirty="0">
                <a:solidFill>
                  <a:srgbClr val="FFB762"/>
                </a:solidFill>
              </a:rPr>
              <a:t>wash his disciples’ feet</a:t>
            </a:r>
            <a:r>
              <a:rPr lang="en-US" sz="2000" dirty="0">
                <a:solidFill>
                  <a:srgbClr val="FFFFFF"/>
                </a:solidFill>
              </a:rPr>
              <a:t>, </a:t>
            </a:r>
            <a:r>
              <a:rPr lang="en-US" sz="2000" dirty="0" smtClean="0">
                <a:solidFill>
                  <a:srgbClr val="FFFFFF"/>
                </a:solidFill>
              </a:rPr>
              <a:t>drying </a:t>
            </a:r>
            <a:r>
              <a:rPr lang="en-US" sz="2000" dirty="0">
                <a:solidFill>
                  <a:srgbClr val="FFFFFF"/>
                </a:solidFill>
              </a:rPr>
              <a:t>them with the towel that was wrapped around </a:t>
            </a:r>
            <a:r>
              <a:rPr lang="en-US" sz="2000" dirty="0" smtClean="0">
                <a:solidFill>
                  <a:srgbClr val="FFFFFF"/>
                </a:solidFill>
              </a:rPr>
              <a:t>him</a:t>
            </a:r>
            <a:r>
              <a:rPr lang="en-US" sz="2000" dirty="0">
                <a:solidFill>
                  <a:srgbClr val="FFFFFF"/>
                </a:solidFill>
              </a:rPr>
              <a:t>.</a:t>
            </a:r>
            <a:r>
              <a:rPr lang="en-US" sz="2000" dirty="0" smtClean="0">
                <a:solidFill>
                  <a:srgbClr val="FFFFFF"/>
                </a:solidFill>
              </a:rPr>
              <a:t>” (John 13:4)</a:t>
            </a:r>
          </a:p>
          <a:p>
            <a:pPr lvl="1"/>
            <a:endParaRPr lang="en-US" altLang="zh-TW" sz="2000" baseline="30000" dirty="0">
              <a:solidFill>
                <a:srgbClr val="FFFFFF"/>
              </a:solidFill>
              <a:latin typeface="宋体"/>
              <a:ea typeface="宋体"/>
              <a:cs typeface="宋体"/>
            </a:endParaRPr>
          </a:p>
          <a:p>
            <a:pPr lvl="1"/>
            <a:r>
              <a:rPr lang="en-US" altLang="zh-TW" sz="2000" baseline="30000" dirty="0" smtClean="0">
                <a:solidFill>
                  <a:srgbClr val="FFFFFF"/>
                </a:solidFill>
                <a:latin typeface="宋体"/>
                <a:ea typeface="宋体"/>
                <a:cs typeface="宋体"/>
              </a:rPr>
              <a:t>4</a:t>
            </a:r>
            <a:r>
              <a:rPr lang="zh-TW" altLang="en-US" sz="2000" dirty="0" smtClean="0">
                <a:solidFill>
                  <a:srgbClr val="FFFFFF"/>
                </a:solidFill>
                <a:latin typeface="宋体"/>
                <a:ea typeface="宋体"/>
                <a:cs typeface="宋体"/>
              </a:rPr>
              <a:t>就离席站起来，脱了衣服，拿一条手巾束腰，</a:t>
            </a:r>
            <a:r>
              <a:rPr lang="en-US" altLang="zh-TW" sz="2000" baseline="30000" dirty="0" smtClean="0">
                <a:solidFill>
                  <a:srgbClr val="FFFFFF"/>
                </a:solidFill>
                <a:latin typeface="宋体"/>
                <a:ea typeface="宋体"/>
                <a:cs typeface="宋体"/>
              </a:rPr>
              <a:t>5</a:t>
            </a:r>
            <a:r>
              <a:rPr lang="zh-TW" altLang="en-US" sz="2000" dirty="0" smtClean="0">
                <a:solidFill>
                  <a:srgbClr val="FFFFFF"/>
                </a:solidFill>
                <a:latin typeface="宋体"/>
                <a:ea typeface="宋体"/>
                <a:cs typeface="宋体"/>
              </a:rPr>
              <a:t>随後把倒在盆里，</a:t>
            </a:r>
            <a:r>
              <a:rPr lang="zh-TW" altLang="en-US" sz="2000" dirty="0" smtClean="0">
                <a:solidFill>
                  <a:srgbClr val="FFB762"/>
                </a:solidFill>
                <a:latin typeface="宋体"/>
                <a:ea typeface="宋体"/>
                <a:cs typeface="宋体"/>
              </a:rPr>
              <a:t>就洗门徒的脚</a:t>
            </a:r>
            <a:r>
              <a:rPr lang="zh-TW" altLang="en-US" sz="2000" dirty="0" smtClean="0">
                <a:solidFill>
                  <a:srgbClr val="FFFFFF"/>
                </a:solidFill>
                <a:latin typeface="宋体"/>
                <a:ea typeface="宋体"/>
                <a:cs typeface="宋体"/>
              </a:rPr>
              <a:t>，并用自己所束的手巾擦乾。</a:t>
            </a:r>
            <a:r>
              <a:rPr lang="en-US" sz="2000" dirty="0" smtClean="0">
                <a:solidFill>
                  <a:srgbClr val="FFFFFF"/>
                </a:solidFill>
              </a:rPr>
              <a:t>(</a:t>
            </a:r>
            <a:r>
              <a:rPr lang="ja-JP" altLang="en-US" sz="2000" dirty="0">
                <a:solidFill>
                  <a:schemeClr val="bg1"/>
                </a:solidFill>
                <a:latin typeface="宋体"/>
                <a:ea typeface="宋体"/>
                <a:cs typeface="宋体"/>
              </a:rPr>
              <a:t>約翰福音</a:t>
            </a:r>
            <a:r>
              <a:rPr lang="en-US" altLang="ja-JP" sz="2000" dirty="0">
                <a:solidFill>
                  <a:schemeClr val="bg1"/>
                </a:solidFill>
                <a:latin typeface="宋体"/>
                <a:ea typeface="宋体"/>
                <a:cs typeface="宋体"/>
              </a:rPr>
              <a:t> </a:t>
            </a:r>
            <a:r>
              <a:rPr lang="en-US" altLang="zh-TW" sz="2000" dirty="0" smtClean="0">
                <a:solidFill>
                  <a:srgbClr val="FFFFFF"/>
                </a:solidFill>
              </a:rPr>
              <a:t>13:4</a:t>
            </a:r>
            <a:r>
              <a:rPr lang="en-US" sz="2000" dirty="0" smtClean="0">
                <a:solidFill>
                  <a:srgbClr val="FFFFFF"/>
                </a:solidFill>
              </a:rPr>
              <a:t>)</a:t>
            </a:r>
          </a:p>
          <a:p>
            <a:pPr marL="742950" lvl="1" indent="-285750">
              <a:buFont typeface="Arial"/>
              <a:buChar char="•"/>
            </a:pPr>
            <a:endParaRPr lang="en-US" sz="2000" dirty="0" smtClean="0">
              <a:solidFill>
                <a:srgbClr val="FFFFFF"/>
              </a:solidFill>
            </a:endParaRPr>
          </a:p>
          <a:p>
            <a:pPr marL="742950" lvl="1" indent="-285750">
              <a:buFont typeface="Arial"/>
              <a:buChar char="•"/>
            </a:pPr>
            <a:endParaRPr lang="en-US" sz="2000" dirty="0" smtClean="0">
              <a:solidFill>
                <a:srgbClr val="FFFFFF"/>
              </a:solidFill>
              <a:latin typeface="宋体"/>
              <a:ea typeface="宋体"/>
              <a:cs typeface="宋体"/>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pPr/>
              <a:t>5</a:t>
            </a:fld>
            <a:endParaRPr lang="en-US"/>
          </a:p>
        </p:txBody>
      </p:sp>
      <p:sp>
        <p:nvSpPr>
          <p:cNvPr id="8" name="Title 1"/>
          <p:cNvSpPr>
            <a:spLocks noGrp="1"/>
          </p:cNvSpPr>
          <p:nvPr>
            <p:ph type="title"/>
          </p:nvPr>
        </p:nvSpPr>
        <p:spPr>
          <a:xfrm>
            <a:off x="2110681" y="79468"/>
            <a:ext cx="6688120" cy="1417638"/>
          </a:xfrm>
        </p:spPr>
        <p:txBody>
          <a:bodyPr/>
          <a:lstStyle/>
          <a:p>
            <a:r>
              <a:rPr lang="en-US" sz="3200" b="1" u="sng" dirty="0">
                <a:effectLst/>
              </a:rPr>
              <a:t>Way to Go in the Word of God</a:t>
            </a:r>
            <a:br>
              <a:rPr lang="en-US" sz="3200" b="1" u="sng" dirty="0">
                <a:effectLst/>
              </a:rPr>
            </a:br>
            <a:r>
              <a:rPr lang="zh-TW" altLang="en-US" sz="3200" b="1" dirty="0">
                <a:effectLst/>
                <a:latin typeface="宋体"/>
                <a:ea typeface="宋体"/>
                <a:cs typeface="宋体"/>
              </a:rPr>
              <a:t>神的话是可行的</a:t>
            </a:r>
            <a:endParaRPr lang="en-US" sz="3200" dirty="0"/>
          </a:p>
        </p:txBody>
      </p:sp>
    </p:spTree>
    <p:extLst>
      <p:ext uri="{BB962C8B-B14F-4D97-AF65-F5344CB8AC3E}">
        <p14:creationId xmlns:p14="http://schemas.microsoft.com/office/powerpoint/2010/main" val="372547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pPr marL="0" indent="0">
              <a:buNone/>
            </a:pPr>
            <a:endParaRPr lang="en-US" dirty="0"/>
          </a:p>
        </p:txBody>
      </p:sp>
      <p:pic>
        <p:nvPicPr>
          <p:cNvPr id="5" name="Picture 6" descr="cross.jpg Cross image by lonewolf370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03" y="143423"/>
            <a:ext cx="1890184"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59400" y="2070846"/>
            <a:ext cx="7417839" cy="3498393"/>
          </a:xfrm>
          <a:prstGeom prst="rect">
            <a:avLst/>
          </a:prstGeom>
        </p:spPr>
        <p:txBody>
          <a:bodyPr wrap="square">
            <a:spAutoFit/>
          </a:bodyPr>
          <a:lstStyle/>
          <a:p>
            <a:pPr marL="457200" lvl="0" indent="-457200">
              <a:buAutoNum type="arabicPeriod" startAt="3"/>
            </a:pPr>
            <a:r>
              <a:rPr lang="en-US" sz="2400" b="1" dirty="0" smtClean="0">
                <a:solidFill>
                  <a:srgbClr val="FFFFFF"/>
                </a:solidFill>
              </a:rPr>
              <a:t>By </a:t>
            </a:r>
            <a:r>
              <a:rPr lang="en-US" sz="2400" b="1" dirty="0">
                <a:solidFill>
                  <a:srgbClr val="FFFFFF"/>
                </a:solidFill>
              </a:rPr>
              <a:t>His Foot-Washing for Disciples as An Example </a:t>
            </a:r>
            <a:r>
              <a:rPr lang="en-US" sz="2400" b="1" dirty="0">
                <a:solidFill>
                  <a:srgbClr val="FFFFFF"/>
                </a:solidFill>
                <a:latin typeface="宋体"/>
                <a:ea typeface="宋体"/>
                <a:cs typeface="宋体"/>
              </a:rPr>
              <a:t>藉着主洗门徒脚的榜样</a:t>
            </a:r>
            <a:endParaRPr lang="en-US" sz="2400" dirty="0" smtClean="0">
              <a:solidFill>
                <a:srgbClr val="FFFFFF"/>
              </a:solidFill>
              <a:latin typeface="宋体"/>
              <a:ea typeface="宋体"/>
              <a:cs typeface="宋体"/>
            </a:endParaRPr>
          </a:p>
          <a:p>
            <a:pPr lvl="1">
              <a:lnSpc>
                <a:spcPct val="80000"/>
              </a:lnSpc>
            </a:pPr>
            <a:endParaRPr lang="en-US" altLang="ja-JP" sz="2000" baseline="30000" dirty="0" smtClean="0">
              <a:solidFill>
                <a:schemeClr val="bg1"/>
              </a:solidFill>
              <a:ea typeface="ＭＳ Ｐゴシック" charset="0"/>
              <a:cs typeface="Times"/>
            </a:endParaRPr>
          </a:p>
          <a:p>
            <a:pPr lvl="1">
              <a:lnSpc>
                <a:spcPct val="80000"/>
              </a:lnSpc>
            </a:pPr>
            <a:r>
              <a:rPr lang="en-US" altLang="ja-JP" sz="2000" baseline="30000" dirty="0" smtClean="0">
                <a:solidFill>
                  <a:schemeClr val="bg1"/>
                </a:solidFill>
                <a:ea typeface="ＭＳ Ｐゴシック" charset="0"/>
                <a:cs typeface="Times"/>
              </a:rPr>
              <a:t>14</a:t>
            </a:r>
            <a:r>
              <a:rPr lang="en-US" altLang="ja-JP" sz="2000" dirty="0" smtClean="0">
                <a:solidFill>
                  <a:schemeClr val="bg1"/>
                </a:solidFill>
                <a:ea typeface="ＭＳ Ｐゴシック" charset="0"/>
                <a:cs typeface="Times"/>
              </a:rPr>
              <a:t> </a:t>
            </a:r>
            <a:r>
              <a:rPr lang="en-US" altLang="ja-JP" sz="2000" dirty="0">
                <a:solidFill>
                  <a:schemeClr val="bg1"/>
                </a:solidFill>
                <a:ea typeface="ＭＳ Ｐゴシック" charset="0"/>
                <a:cs typeface="Times"/>
              </a:rPr>
              <a:t>If I then, your Lord and Teacher, have washed your </a:t>
            </a:r>
            <a:r>
              <a:rPr lang="en-US" altLang="ja-JP" sz="2000" dirty="0" smtClean="0">
                <a:solidFill>
                  <a:schemeClr val="bg1"/>
                </a:solidFill>
                <a:ea typeface="ＭＳ Ｐゴシック" charset="0"/>
                <a:cs typeface="Times"/>
              </a:rPr>
              <a:t>feet</a:t>
            </a:r>
            <a:r>
              <a:rPr lang="en-US" altLang="ja-JP" sz="2000" dirty="0">
                <a:solidFill>
                  <a:schemeClr val="bg1"/>
                </a:solidFill>
                <a:ea typeface="ＭＳ Ｐゴシック" charset="0"/>
                <a:cs typeface="Times"/>
              </a:rPr>
              <a:t>, you also ought to wash one another’s feet. </a:t>
            </a:r>
            <a:r>
              <a:rPr lang="en-US" altLang="ja-JP" sz="2000" baseline="30000" dirty="0">
                <a:solidFill>
                  <a:schemeClr val="bg1"/>
                </a:solidFill>
                <a:ea typeface="ＭＳ Ｐゴシック" charset="0"/>
                <a:cs typeface="Times"/>
              </a:rPr>
              <a:t>15</a:t>
            </a:r>
            <a:r>
              <a:rPr lang="en-US" altLang="ja-JP" sz="2000" dirty="0">
                <a:solidFill>
                  <a:schemeClr val="bg1"/>
                </a:solidFill>
                <a:ea typeface="ＭＳ Ｐゴシック" charset="0"/>
                <a:cs typeface="Times"/>
              </a:rPr>
              <a:t> For I </a:t>
            </a:r>
            <a:r>
              <a:rPr lang="en-US" altLang="ja-JP" sz="2000" dirty="0" smtClean="0">
                <a:solidFill>
                  <a:schemeClr val="bg1"/>
                </a:solidFill>
                <a:ea typeface="ＭＳ Ｐゴシック" charset="0"/>
                <a:cs typeface="Times"/>
              </a:rPr>
              <a:t>have </a:t>
            </a:r>
            <a:r>
              <a:rPr lang="en-US" altLang="ja-JP" sz="2000" dirty="0">
                <a:solidFill>
                  <a:schemeClr val="bg1"/>
                </a:solidFill>
                <a:ea typeface="ＭＳ Ｐゴシック" charset="0"/>
                <a:cs typeface="Times"/>
              </a:rPr>
              <a:t>given you an example, that </a:t>
            </a:r>
            <a:r>
              <a:rPr lang="en-US" altLang="ja-JP" sz="2000" dirty="0">
                <a:solidFill>
                  <a:srgbClr val="FFB762"/>
                </a:solidFill>
                <a:ea typeface="ＭＳ Ｐゴシック" charset="0"/>
                <a:cs typeface="Times"/>
              </a:rPr>
              <a:t>you should do as I </a:t>
            </a:r>
            <a:r>
              <a:rPr lang="en-US" altLang="ja-JP" sz="2000" dirty="0" smtClean="0">
                <a:solidFill>
                  <a:srgbClr val="FFB762"/>
                </a:solidFill>
                <a:ea typeface="ＭＳ Ｐゴシック" charset="0"/>
                <a:cs typeface="Times"/>
              </a:rPr>
              <a:t>have </a:t>
            </a:r>
            <a:r>
              <a:rPr lang="en-US" altLang="ja-JP" sz="2000" dirty="0">
                <a:solidFill>
                  <a:srgbClr val="FFB762"/>
                </a:solidFill>
                <a:ea typeface="ＭＳ Ｐゴシック" charset="0"/>
                <a:cs typeface="Times"/>
              </a:rPr>
              <a:t>done to you</a:t>
            </a:r>
            <a:r>
              <a:rPr lang="en-US" altLang="ja-JP" sz="2000" dirty="0" smtClean="0">
                <a:solidFill>
                  <a:schemeClr val="bg1"/>
                </a:solidFill>
                <a:ea typeface="ＭＳ Ｐゴシック" charset="0"/>
                <a:cs typeface="Times"/>
              </a:rPr>
              <a:t>. </a:t>
            </a:r>
            <a:r>
              <a:rPr lang="en-US" sz="2000" dirty="0" smtClean="0">
                <a:solidFill>
                  <a:srgbClr val="FFFFFF"/>
                </a:solidFill>
                <a:latin typeface="Times"/>
                <a:ea typeface="ＭＳ Ｐゴシック" charset="0"/>
                <a:cs typeface="Times"/>
              </a:rPr>
              <a:t>(John 13:14-15)</a:t>
            </a:r>
          </a:p>
          <a:p>
            <a:pPr lvl="1">
              <a:lnSpc>
                <a:spcPct val="80000"/>
              </a:lnSpc>
            </a:pPr>
            <a:endParaRPr lang="en-US" altLang="zh-TW" sz="2000" baseline="30000" dirty="0">
              <a:solidFill>
                <a:srgbClr val="FFFFFF"/>
              </a:solidFill>
              <a:latin typeface="Times"/>
              <a:ea typeface="ＭＳ Ｐゴシック" charset="0"/>
              <a:cs typeface="Times"/>
            </a:endParaRPr>
          </a:p>
          <a:p>
            <a:pPr lvl="1">
              <a:lnSpc>
                <a:spcPct val="80000"/>
              </a:lnSpc>
            </a:pPr>
            <a:r>
              <a:rPr lang="en-US" altLang="zh-TW" sz="2000" baseline="30000" dirty="0" smtClean="0">
                <a:solidFill>
                  <a:schemeClr val="bg1"/>
                </a:solidFill>
                <a:latin typeface="宋体"/>
                <a:ea typeface="宋体"/>
                <a:cs typeface="宋体"/>
              </a:rPr>
              <a:t>14</a:t>
            </a:r>
            <a:r>
              <a:rPr lang="zh-TW" altLang="en-US" sz="2000" dirty="0" smtClean="0">
                <a:solidFill>
                  <a:schemeClr val="bg1"/>
                </a:solidFill>
                <a:latin typeface="宋体"/>
                <a:ea typeface="宋体"/>
                <a:cs typeface="宋体"/>
              </a:rPr>
              <a:t>我是你们的主，你们的夫子，尚且洗你们的脚，你们也当彼此洗脚。</a:t>
            </a:r>
            <a:r>
              <a:rPr lang="en-US" altLang="zh-TW" sz="2000" baseline="30000" dirty="0" smtClean="0">
                <a:solidFill>
                  <a:schemeClr val="bg1"/>
                </a:solidFill>
                <a:latin typeface="宋体"/>
                <a:ea typeface="宋体"/>
                <a:cs typeface="宋体"/>
              </a:rPr>
              <a:t>15</a:t>
            </a:r>
            <a:r>
              <a:rPr lang="zh-TW" altLang="en-US" sz="2000" dirty="0" smtClean="0">
                <a:solidFill>
                  <a:schemeClr val="bg1"/>
                </a:solidFill>
                <a:latin typeface="宋体"/>
                <a:ea typeface="宋体"/>
                <a:cs typeface="宋体"/>
              </a:rPr>
              <a:t>我给你们做了榜样，</a:t>
            </a:r>
            <a:r>
              <a:rPr lang="zh-TW" altLang="en-US" sz="2000" dirty="0" smtClean="0">
                <a:solidFill>
                  <a:srgbClr val="FFB762"/>
                </a:solidFill>
                <a:latin typeface="宋体"/>
                <a:ea typeface="宋体"/>
                <a:cs typeface="宋体"/>
              </a:rPr>
              <a:t>叫你们照着我向你们所做的去做</a:t>
            </a:r>
            <a:r>
              <a:rPr lang="zh-TW" altLang="en-US" sz="2000" dirty="0" smtClean="0">
                <a:solidFill>
                  <a:schemeClr val="bg1"/>
                </a:solidFill>
                <a:latin typeface="宋体"/>
                <a:ea typeface="宋体"/>
                <a:cs typeface="宋体"/>
              </a:rPr>
              <a:t>。</a:t>
            </a:r>
            <a:r>
              <a:rPr lang="en-US" altLang="zh-TW" sz="2000" dirty="0" smtClean="0">
                <a:solidFill>
                  <a:schemeClr val="bg1"/>
                </a:solidFill>
                <a:latin typeface="宋体"/>
                <a:ea typeface="宋体"/>
                <a:cs typeface="宋体"/>
              </a:rPr>
              <a:t>(</a:t>
            </a:r>
            <a:r>
              <a:rPr lang="ja-JP" altLang="en-US" sz="2000" dirty="0">
                <a:solidFill>
                  <a:schemeClr val="bg1"/>
                </a:solidFill>
                <a:latin typeface="宋体"/>
                <a:ea typeface="宋体"/>
                <a:cs typeface="宋体"/>
              </a:rPr>
              <a:t>約翰福音</a:t>
            </a:r>
            <a:r>
              <a:rPr lang="en-US" altLang="ja-JP" sz="2000" dirty="0">
                <a:solidFill>
                  <a:schemeClr val="bg1"/>
                </a:solidFill>
                <a:latin typeface="宋体"/>
                <a:ea typeface="宋体"/>
                <a:cs typeface="宋体"/>
              </a:rPr>
              <a:t> </a:t>
            </a:r>
            <a:r>
              <a:rPr lang="en-US" altLang="ja-JP" sz="2000" dirty="0" smtClean="0">
                <a:solidFill>
                  <a:schemeClr val="bg1"/>
                </a:solidFill>
                <a:latin typeface="宋体"/>
                <a:ea typeface="宋体"/>
                <a:cs typeface="宋体"/>
              </a:rPr>
              <a:t>13</a:t>
            </a:r>
            <a:r>
              <a:rPr lang="en-US" altLang="zh-TW" sz="2000" dirty="0" smtClean="0">
                <a:solidFill>
                  <a:schemeClr val="bg1"/>
                </a:solidFill>
                <a:latin typeface="宋体"/>
                <a:ea typeface="宋体"/>
                <a:cs typeface="宋体"/>
              </a:rPr>
              <a:t>:14-15)</a:t>
            </a:r>
            <a:endParaRPr lang="en-US" altLang="ja-JP" sz="2000" dirty="0" smtClean="0">
              <a:solidFill>
                <a:schemeClr val="bg1"/>
              </a:solidFill>
              <a:effectLst>
                <a:outerShdw blurRad="38100" dist="38100" dir="2700000" algn="tl">
                  <a:srgbClr val="FFFFFF"/>
                </a:outerShdw>
              </a:effectLst>
              <a:latin typeface="宋体"/>
              <a:ea typeface="宋体"/>
              <a:cs typeface="宋体"/>
            </a:endParaRPr>
          </a:p>
          <a:p>
            <a:pPr marL="742950" lvl="1" indent="-285750">
              <a:buFont typeface="Arial"/>
              <a:buChar char="•"/>
            </a:pPr>
            <a:endParaRPr lang="en-US" sz="2000" dirty="0" smtClean="0">
              <a:solidFill>
                <a:srgbClr val="FFFFFF"/>
              </a:solidFill>
            </a:endParaRPr>
          </a:p>
          <a:p>
            <a:pPr marL="742950" lvl="1" indent="-285750">
              <a:buFont typeface="Arial"/>
              <a:buChar char="•"/>
            </a:pPr>
            <a:endParaRPr lang="en-US" sz="2000" dirty="0" smtClean="0">
              <a:solidFill>
                <a:srgbClr val="FFFFFF"/>
              </a:solidFill>
              <a:latin typeface="宋体"/>
              <a:ea typeface="宋体"/>
              <a:cs typeface="宋体"/>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pPr/>
              <a:t>6</a:t>
            </a:fld>
            <a:endParaRPr lang="en-US"/>
          </a:p>
        </p:txBody>
      </p:sp>
      <p:sp>
        <p:nvSpPr>
          <p:cNvPr id="8" name="Title 1"/>
          <p:cNvSpPr>
            <a:spLocks noGrp="1"/>
          </p:cNvSpPr>
          <p:nvPr>
            <p:ph type="title"/>
          </p:nvPr>
        </p:nvSpPr>
        <p:spPr>
          <a:xfrm>
            <a:off x="2110681" y="79468"/>
            <a:ext cx="6688120" cy="1417638"/>
          </a:xfrm>
        </p:spPr>
        <p:txBody>
          <a:bodyPr/>
          <a:lstStyle/>
          <a:p>
            <a:r>
              <a:rPr lang="en-US" sz="3200" b="1" u="sng" dirty="0">
                <a:effectLst/>
              </a:rPr>
              <a:t>Way to Go in the Word of God</a:t>
            </a:r>
            <a:br>
              <a:rPr lang="en-US" sz="3200" b="1" u="sng" dirty="0">
                <a:effectLst/>
              </a:rPr>
            </a:br>
            <a:r>
              <a:rPr lang="zh-TW" altLang="en-US" sz="3200" b="1" dirty="0">
                <a:effectLst/>
                <a:latin typeface="宋体"/>
                <a:ea typeface="宋体"/>
                <a:cs typeface="宋体"/>
              </a:rPr>
              <a:t>神的话是可行的</a:t>
            </a:r>
            <a:endParaRPr lang="en-US" sz="3200" dirty="0"/>
          </a:p>
        </p:txBody>
      </p:sp>
    </p:spTree>
    <p:extLst>
      <p:ext uri="{BB962C8B-B14F-4D97-AF65-F5344CB8AC3E}">
        <p14:creationId xmlns:p14="http://schemas.microsoft.com/office/powerpoint/2010/main" val="372547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2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p:txBody>
      </p:sp>
      <p:pic>
        <p:nvPicPr>
          <p:cNvPr id="5" name="Picture 6" descr="cross.jpg Cross image by lonewolf370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03" y="143423"/>
            <a:ext cx="1890184"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59399" y="1877598"/>
            <a:ext cx="7608283" cy="5591274"/>
          </a:xfrm>
          <a:prstGeom prst="rect">
            <a:avLst/>
          </a:prstGeom>
        </p:spPr>
        <p:txBody>
          <a:bodyPr wrap="square">
            <a:spAutoFit/>
          </a:bodyPr>
          <a:lstStyle/>
          <a:p>
            <a:pPr marL="457200" lvl="0" indent="-457200"/>
            <a:r>
              <a:rPr lang="en-US" sz="2400" b="1" dirty="0">
                <a:solidFill>
                  <a:srgbClr val="FFFFFF"/>
                </a:solidFill>
              </a:rPr>
              <a:t>4.	By His Sovereign Teaching </a:t>
            </a:r>
            <a:r>
              <a:rPr lang="en-US" sz="2400" b="1" dirty="0">
                <a:solidFill>
                  <a:srgbClr val="FFFFFF"/>
                </a:solidFill>
                <a:latin typeface="宋体"/>
                <a:ea typeface="宋体"/>
                <a:cs typeface="宋体"/>
              </a:rPr>
              <a:t>藉着主具有权柄的教导</a:t>
            </a:r>
            <a:endParaRPr lang="en-US" sz="2400" dirty="0">
              <a:solidFill>
                <a:srgbClr val="FFFFFF"/>
              </a:solidFill>
              <a:latin typeface="宋体"/>
              <a:ea typeface="宋体"/>
              <a:cs typeface="宋体"/>
            </a:endParaRPr>
          </a:p>
          <a:p>
            <a:pPr lvl="1"/>
            <a:endParaRPr lang="en-US" sz="2000" dirty="0" smtClean="0">
              <a:solidFill>
                <a:srgbClr val="FFFFFF"/>
              </a:solidFill>
            </a:endParaRPr>
          </a:p>
          <a:p>
            <a:pPr lvl="1"/>
            <a:r>
              <a:rPr lang="en-US" sz="2000" dirty="0" smtClean="0">
                <a:solidFill>
                  <a:srgbClr val="FFFFFF"/>
                </a:solidFill>
              </a:rPr>
              <a:t>“</a:t>
            </a:r>
            <a:r>
              <a:rPr lang="en-US" sz="2000" baseline="30000" dirty="0" smtClean="0">
                <a:solidFill>
                  <a:srgbClr val="FFFFFF"/>
                </a:solidFill>
              </a:rPr>
              <a:t>3</a:t>
            </a:r>
            <a:r>
              <a:rPr lang="en-US" sz="2000" dirty="0" smtClean="0">
                <a:solidFill>
                  <a:srgbClr val="FFFFFF"/>
                </a:solidFill>
              </a:rPr>
              <a:t> </a:t>
            </a:r>
            <a:r>
              <a:rPr lang="en-US" sz="2000" dirty="0">
                <a:solidFill>
                  <a:srgbClr val="FFFFFF"/>
                </a:solidFill>
              </a:rPr>
              <a:t>Jesus, knowing that </a:t>
            </a:r>
            <a:r>
              <a:rPr lang="en-US" sz="2000" dirty="0">
                <a:solidFill>
                  <a:srgbClr val="FFB762"/>
                </a:solidFill>
              </a:rPr>
              <a:t>the Father had given all things into His hands</a:t>
            </a:r>
            <a:r>
              <a:rPr lang="en-US" sz="2000" dirty="0">
                <a:solidFill>
                  <a:srgbClr val="FFFFFF"/>
                </a:solidFill>
              </a:rPr>
              <a:t>, and that He had come from God and was going to God.</a:t>
            </a:r>
            <a:r>
              <a:rPr lang="en-US" sz="2000" dirty="0" smtClean="0">
                <a:solidFill>
                  <a:srgbClr val="FFFFFF"/>
                </a:solidFill>
              </a:rPr>
              <a:t>”</a:t>
            </a:r>
            <a:r>
              <a:rPr lang="zh-TW" altLang="en-US" sz="2000" dirty="0" smtClean="0">
                <a:solidFill>
                  <a:srgbClr val="FFFFFF"/>
                </a:solidFill>
              </a:rPr>
              <a:t> </a:t>
            </a:r>
            <a:r>
              <a:rPr lang="en-US" altLang="zh-TW" sz="2000" dirty="0" smtClean="0">
                <a:solidFill>
                  <a:srgbClr val="FFFFFF"/>
                </a:solidFill>
              </a:rPr>
              <a:t>(John 13:3)</a:t>
            </a:r>
          </a:p>
          <a:p>
            <a:pPr lvl="1"/>
            <a:r>
              <a:rPr lang="en-US" altLang="zh-TW" sz="2000" baseline="30000" dirty="0">
                <a:solidFill>
                  <a:srgbClr val="FFFFFF"/>
                </a:solidFill>
                <a:latin typeface="宋体"/>
                <a:ea typeface="宋体"/>
                <a:cs typeface="宋体"/>
              </a:rPr>
              <a:t>3</a:t>
            </a:r>
            <a:r>
              <a:rPr lang="zh-TW" altLang="en-US" sz="2000" dirty="0">
                <a:solidFill>
                  <a:srgbClr val="FFFFFF"/>
                </a:solidFill>
                <a:latin typeface="宋体"/>
                <a:ea typeface="宋体"/>
                <a:cs typeface="宋体"/>
              </a:rPr>
              <a:t>耶稣知道</a:t>
            </a:r>
            <a:r>
              <a:rPr lang="zh-TW" altLang="en-US" sz="2000" dirty="0">
                <a:solidFill>
                  <a:srgbClr val="FFB762"/>
                </a:solidFill>
                <a:latin typeface="宋体"/>
                <a:ea typeface="宋体"/>
                <a:cs typeface="宋体"/>
              </a:rPr>
              <a:t>父已将万有交在他手里</a:t>
            </a:r>
            <a:r>
              <a:rPr lang="zh-TW" altLang="en-US" sz="2000" dirty="0">
                <a:solidFill>
                  <a:srgbClr val="FFFFFF"/>
                </a:solidFill>
                <a:latin typeface="宋体"/>
                <a:ea typeface="宋体"/>
                <a:cs typeface="宋体"/>
              </a:rPr>
              <a:t>，且知道自己是从 神出的，又要归到 神那里去。</a:t>
            </a:r>
            <a:r>
              <a:rPr lang="en-US" sz="2000" dirty="0">
                <a:solidFill>
                  <a:srgbClr val="FFFFFF"/>
                </a:solidFill>
              </a:rPr>
              <a:t>(</a:t>
            </a:r>
            <a:r>
              <a:rPr lang="ja-JP" altLang="en-US" sz="2000" dirty="0">
                <a:solidFill>
                  <a:schemeClr val="bg1"/>
                </a:solidFill>
                <a:latin typeface="宋体"/>
                <a:ea typeface="宋体"/>
                <a:cs typeface="宋体"/>
              </a:rPr>
              <a:t>約翰福音</a:t>
            </a:r>
            <a:r>
              <a:rPr lang="en-US" sz="2000" dirty="0">
                <a:solidFill>
                  <a:srgbClr val="FFFFFF"/>
                </a:solidFill>
              </a:rPr>
              <a:t> 13:3)</a:t>
            </a:r>
          </a:p>
          <a:p>
            <a:pPr lvl="1"/>
            <a:endParaRPr lang="en-US" altLang="zh-TW" sz="2000" baseline="30000" dirty="0" smtClean="0">
              <a:solidFill>
                <a:srgbClr val="FFFFFF"/>
              </a:solidFill>
            </a:endParaRPr>
          </a:p>
          <a:p>
            <a:pPr lvl="1"/>
            <a:r>
              <a:rPr lang="en-US" altLang="zh-TW" sz="2000" baseline="30000" dirty="0" smtClean="0">
                <a:solidFill>
                  <a:srgbClr val="FFFFFF"/>
                </a:solidFill>
              </a:rPr>
              <a:t>“16</a:t>
            </a:r>
            <a:r>
              <a:rPr lang="en-US" altLang="zh-TW" sz="2000" dirty="0" smtClean="0">
                <a:solidFill>
                  <a:srgbClr val="FFFFFF"/>
                </a:solidFill>
              </a:rPr>
              <a:t> </a:t>
            </a:r>
            <a:r>
              <a:rPr lang="en-US" altLang="zh-TW" sz="2000" dirty="0">
                <a:solidFill>
                  <a:srgbClr val="FFFFFF"/>
                </a:solidFill>
              </a:rPr>
              <a:t>Very truly I tell you, no servant is greater than his master, nor is a messenger greater than the one who sent him. </a:t>
            </a:r>
            <a:r>
              <a:rPr lang="en-US" altLang="zh-TW" sz="2000" baseline="30000" dirty="0">
                <a:solidFill>
                  <a:srgbClr val="FFFFFF"/>
                </a:solidFill>
              </a:rPr>
              <a:t>17</a:t>
            </a:r>
            <a:r>
              <a:rPr lang="en-US" altLang="zh-TW" sz="2000" dirty="0">
                <a:solidFill>
                  <a:srgbClr val="FFFFFF"/>
                </a:solidFill>
              </a:rPr>
              <a:t> Now that you know these things, you will be blessed </a:t>
            </a:r>
            <a:r>
              <a:rPr lang="en-US" altLang="zh-TW" sz="2000" dirty="0">
                <a:solidFill>
                  <a:srgbClr val="FFB762"/>
                </a:solidFill>
              </a:rPr>
              <a:t>if you do them</a:t>
            </a:r>
            <a:r>
              <a:rPr lang="en-US" altLang="zh-TW" sz="2000" dirty="0" smtClean="0">
                <a:solidFill>
                  <a:srgbClr val="FFFFFF"/>
                </a:solidFill>
              </a:rPr>
              <a:t>.”</a:t>
            </a:r>
            <a:r>
              <a:rPr lang="en-US" altLang="zh-TW" sz="2000" dirty="0">
                <a:solidFill>
                  <a:srgbClr val="FFFFFF"/>
                </a:solidFill>
              </a:rPr>
              <a:t> (John 13</a:t>
            </a:r>
            <a:r>
              <a:rPr lang="en-US" altLang="zh-TW" sz="2000" dirty="0" smtClean="0">
                <a:solidFill>
                  <a:srgbClr val="FFFFFF"/>
                </a:solidFill>
              </a:rPr>
              <a:t>:16-17)</a:t>
            </a:r>
            <a:endParaRPr lang="en-US" altLang="zh-TW" sz="2000" dirty="0">
              <a:solidFill>
                <a:srgbClr val="FFFFFF"/>
              </a:solidFill>
            </a:endParaRPr>
          </a:p>
          <a:p>
            <a:pPr marL="742950" lvl="1" indent="-285750"/>
            <a:r>
              <a:rPr lang="en-US" altLang="zh-TW" sz="2000" baseline="30000" dirty="0" smtClean="0">
                <a:solidFill>
                  <a:srgbClr val="FFFFFF"/>
                </a:solidFill>
                <a:latin typeface="宋体"/>
                <a:ea typeface="宋体"/>
                <a:cs typeface="宋体"/>
              </a:rPr>
              <a:t>16</a:t>
            </a:r>
            <a:r>
              <a:rPr lang="zh-TW" altLang="en-US" sz="2000" dirty="0" smtClean="0">
                <a:solidFill>
                  <a:srgbClr val="FFFFFF"/>
                </a:solidFill>
                <a:latin typeface="宋体"/>
                <a:ea typeface="宋体"/>
                <a:cs typeface="宋体"/>
              </a:rPr>
              <a:t>我实实在在的告诉你们，仆人不能大於主人，差人也不能大於差他的人。</a:t>
            </a:r>
            <a:r>
              <a:rPr lang="en-US" altLang="zh-TW" sz="2000" baseline="30000" dirty="0" smtClean="0">
                <a:solidFill>
                  <a:srgbClr val="FFFFFF"/>
                </a:solidFill>
                <a:latin typeface="宋体"/>
                <a:ea typeface="宋体"/>
                <a:cs typeface="宋体"/>
              </a:rPr>
              <a:t>17</a:t>
            </a:r>
            <a:r>
              <a:rPr lang="zh-TW" altLang="en-US" sz="2000" dirty="0" smtClean="0">
                <a:solidFill>
                  <a:srgbClr val="FFFFFF"/>
                </a:solidFill>
                <a:latin typeface="宋体"/>
                <a:ea typeface="宋体"/>
                <a:cs typeface="宋体"/>
              </a:rPr>
              <a:t>你们既知道这事，</a:t>
            </a:r>
            <a:r>
              <a:rPr lang="zh-TW" altLang="en-US" sz="2000" dirty="0" smtClean="0">
                <a:solidFill>
                  <a:srgbClr val="FFB762"/>
                </a:solidFill>
                <a:latin typeface="宋体"/>
                <a:ea typeface="宋体"/>
                <a:cs typeface="宋体"/>
              </a:rPr>
              <a:t>若是去行就有福了</a:t>
            </a:r>
            <a:r>
              <a:rPr lang="zh-TW" altLang="en-US" sz="2000" dirty="0" smtClean="0">
                <a:solidFill>
                  <a:srgbClr val="FFFFFF"/>
                </a:solidFill>
                <a:latin typeface="宋体"/>
                <a:ea typeface="宋体"/>
                <a:cs typeface="宋体"/>
              </a:rPr>
              <a:t>。</a:t>
            </a:r>
            <a:r>
              <a:rPr lang="en-US" sz="2000" dirty="0">
                <a:solidFill>
                  <a:srgbClr val="FFFFFF"/>
                </a:solidFill>
              </a:rPr>
              <a:t>(</a:t>
            </a:r>
            <a:r>
              <a:rPr lang="ja-JP" altLang="en-US" sz="2000" dirty="0">
                <a:solidFill>
                  <a:schemeClr val="bg1"/>
                </a:solidFill>
                <a:latin typeface="宋体"/>
                <a:ea typeface="宋体"/>
                <a:cs typeface="宋体"/>
              </a:rPr>
              <a:t>約翰福音</a:t>
            </a:r>
            <a:r>
              <a:rPr lang="en-US" sz="2000" dirty="0">
                <a:solidFill>
                  <a:srgbClr val="FFFFFF"/>
                </a:solidFill>
              </a:rPr>
              <a:t> 13</a:t>
            </a:r>
            <a:r>
              <a:rPr lang="en-US" sz="2000" dirty="0" smtClean="0">
                <a:solidFill>
                  <a:srgbClr val="FFFFFF"/>
                </a:solidFill>
              </a:rPr>
              <a:t>:16-17)</a:t>
            </a:r>
            <a:endParaRPr lang="en-US" sz="2000" dirty="0">
              <a:solidFill>
                <a:srgbClr val="FFFFFF"/>
              </a:solidFill>
            </a:endParaRPr>
          </a:p>
          <a:p>
            <a:pPr marL="742950" lvl="1" indent="-285750"/>
            <a:endParaRPr lang="en-US" sz="2000" dirty="0" smtClean="0">
              <a:solidFill>
                <a:srgbClr val="FFFFFF"/>
              </a:solidFill>
              <a:latin typeface="宋体"/>
              <a:ea typeface="宋体"/>
              <a:cs typeface="宋体"/>
            </a:endParaRPr>
          </a:p>
          <a:p>
            <a:pPr marL="742950" lvl="1" indent="-285750">
              <a:buFont typeface="Arial"/>
              <a:buChar char="•"/>
            </a:pPr>
            <a:endParaRPr lang="en-US" sz="2000" dirty="0" smtClean="0">
              <a:solidFill>
                <a:srgbClr val="FFFFFF"/>
              </a:solidFill>
            </a:endParaRPr>
          </a:p>
          <a:p>
            <a:pPr marL="742950" lvl="1" indent="-285750">
              <a:buFont typeface="Arial"/>
              <a:buChar char="•"/>
            </a:pPr>
            <a:endParaRPr lang="en-US" sz="2000" dirty="0" smtClean="0">
              <a:solidFill>
                <a:srgbClr val="FFFFFF"/>
              </a:solidFill>
              <a:latin typeface="宋体"/>
              <a:ea typeface="宋体"/>
              <a:cs typeface="宋体"/>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pPr/>
              <a:t>7</a:t>
            </a:fld>
            <a:endParaRPr lang="en-US"/>
          </a:p>
        </p:txBody>
      </p:sp>
      <p:sp>
        <p:nvSpPr>
          <p:cNvPr id="8" name="Title 1"/>
          <p:cNvSpPr>
            <a:spLocks noGrp="1"/>
          </p:cNvSpPr>
          <p:nvPr>
            <p:ph type="title"/>
          </p:nvPr>
        </p:nvSpPr>
        <p:spPr>
          <a:xfrm>
            <a:off x="2110681" y="79468"/>
            <a:ext cx="6688120" cy="1417638"/>
          </a:xfrm>
        </p:spPr>
        <p:txBody>
          <a:bodyPr/>
          <a:lstStyle/>
          <a:p>
            <a:r>
              <a:rPr lang="en-US" sz="3200" b="1" u="sng" dirty="0">
                <a:effectLst/>
              </a:rPr>
              <a:t>Way to Go in the Word of God</a:t>
            </a:r>
            <a:br>
              <a:rPr lang="en-US" sz="3200" b="1" u="sng" dirty="0">
                <a:effectLst/>
              </a:rPr>
            </a:br>
            <a:r>
              <a:rPr lang="zh-TW" altLang="en-US" sz="3200" b="1" dirty="0">
                <a:effectLst/>
                <a:latin typeface="宋体"/>
                <a:ea typeface="宋体"/>
                <a:cs typeface="宋体"/>
              </a:rPr>
              <a:t>神的话是可行的</a:t>
            </a:r>
            <a:endParaRPr lang="en-US" sz="3200" dirty="0"/>
          </a:p>
        </p:txBody>
      </p:sp>
    </p:spTree>
    <p:extLst>
      <p:ext uri="{BB962C8B-B14F-4D97-AF65-F5344CB8AC3E}">
        <p14:creationId xmlns:p14="http://schemas.microsoft.com/office/powerpoint/2010/main" val="372547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p:txBody>
      </p:sp>
      <p:pic>
        <p:nvPicPr>
          <p:cNvPr id="5" name="Picture 6" descr="cross.jpg Cross image by lonewolf370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03" y="143423"/>
            <a:ext cx="1890184"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59400" y="2070846"/>
            <a:ext cx="7417839" cy="2882840"/>
          </a:xfrm>
          <a:prstGeom prst="rect">
            <a:avLst/>
          </a:prstGeom>
        </p:spPr>
        <p:txBody>
          <a:bodyPr wrap="square">
            <a:spAutoFit/>
          </a:bodyPr>
          <a:lstStyle/>
          <a:p>
            <a:pPr marL="457200" lvl="0" indent="-457200">
              <a:buAutoNum type="arabicPeriod" startAt="5"/>
            </a:pPr>
            <a:r>
              <a:rPr lang="en-US" sz="2400" b="1" dirty="0" smtClean="0">
                <a:solidFill>
                  <a:schemeClr val="bg1"/>
                </a:solidFill>
              </a:rPr>
              <a:t>By </a:t>
            </a:r>
            <a:r>
              <a:rPr lang="en-US" sz="2400" b="1" dirty="0">
                <a:solidFill>
                  <a:schemeClr val="bg1"/>
                </a:solidFill>
              </a:rPr>
              <a:t>His Command of Going Extra Miles </a:t>
            </a:r>
            <a:r>
              <a:rPr lang="zh-CHT" altLang="en-US" sz="2400" b="1" dirty="0">
                <a:solidFill>
                  <a:schemeClr val="bg1"/>
                </a:solidFill>
                <a:latin typeface="宋体"/>
                <a:ea typeface="宋体"/>
                <a:cs typeface="宋体"/>
              </a:rPr>
              <a:t>藉着主多走第二里</a:t>
            </a:r>
            <a:r>
              <a:rPr lang="zh-CHT" altLang="en-US" sz="2400" b="1" dirty="0" smtClean="0">
                <a:solidFill>
                  <a:schemeClr val="bg1"/>
                </a:solidFill>
                <a:latin typeface="宋体"/>
                <a:ea typeface="宋体"/>
                <a:cs typeface="宋体"/>
              </a:rPr>
              <a:t>路的吩咐</a:t>
            </a:r>
            <a:endParaRPr lang="en-US" altLang="zh-CHT" sz="2400" b="1" dirty="0" smtClean="0">
              <a:solidFill>
                <a:schemeClr val="bg1"/>
              </a:solidFill>
              <a:latin typeface="宋体"/>
              <a:ea typeface="宋体"/>
              <a:cs typeface="宋体"/>
            </a:endParaRPr>
          </a:p>
          <a:p>
            <a:pPr marL="457200" lvl="0" indent="-457200">
              <a:buAutoNum type="arabicPeriod" startAt="5"/>
            </a:pPr>
            <a:endParaRPr lang="en-US" sz="2000" dirty="0">
              <a:solidFill>
                <a:srgbClr val="FFFFFF"/>
              </a:solidFill>
              <a:latin typeface="宋体"/>
              <a:ea typeface="宋体"/>
              <a:cs typeface="宋体"/>
            </a:endParaRPr>
          </a:p>
          <a:p>
            <a:pPr lvl="1"/>
            <a:r>
              <a:rPr lang="en-US" sz="2000" dirty="0">
                <a:solidFill>
                  <a:srgbClr val="FFFFFF"/>
                </a:solidFill>
              </a:rPr>
              <a:t>“</a:t>
            </a:r>
            <a:r>
              <a:rPr lang="en-US" sz="2000" baseline="30000" dirty="0">
                <a:solidFill>
                  <a:srgbClr val="FFFFFF"/>
                </a:solidFill>
              </a:rPr>
              <a:t>41</a:t>
            </a:r>
            <a:r>
              <a:rPr lang="en-US" sz="2000" dirty="0">
                <a:solidFill>
                  <a:srgbClr val="FFFFFF"/>
                </a:solidFill>
              </a:rPr>
              <a:t> And whoever compels you to go one mile, </a:t>
            </a:r>
            <a:r>
              <a:rPr lang="en-US" sz="2000" dirty="0">
                <a:solidFill>
                  <a:srgbClr val="FFB762"/>
                </a:solidFill>
              </a:rPr>
              <a:t>go with him two</a:t>
            </a:r>
            <a:r>
              <a:rPr lang="en-US" sz="2000" dirty="0" smtClean="0">
                <a:solidFill>
                  <a:srgbClr val="FFFFFF"/>
                </a:solidFill>
              </a:rPr>
              <a:t>. ”</a:t>
            </a:r>
            <a:r>
              <a:rPr lang="zh-TW" altLang="en-US" sz="2000" dirty="0" smtClean="0">
                <a:solidFill>
                  <a:srgbClr val="FFFFFF"/>
                </a:solidFill>
              </a:rPr>
              <a:t> </a:t>
            </a:r>
            <a:r>
              <a:rPr lang="en-US" sz="2000" dirty="0" smtClean="0">
                <a:solidFill>
                  <a:srgbClr val="FFFFFF"/>
                </a:solidFill>
              </a:rPr>
              <a:t>(Matt. 5:41)</a:t>
            </a:r>
          </a:p>
          <a:p>
            <a:pPr lvl="1"/>
            <a:endParaRPr lang="en-US" altLang="zh-TW" sz="2000" baseline="30000" dirty="0">
              <a:solidFill>
                <a:srgbClr val="FFFFFF"/>
              </a:solidFill>
              <a:latin typeface="宋体"/>
              <a:ea typeface="宋体"/>
              <a:cs typeface="宋体"/>
            </a:endParaRPr>
          </a:p>
          <a:p>
            <a:pPr lvl="1"/>
            <a:r>
              <a:rPr lang="en-US" altLang="zh-TW" sz="2000" baseline="30000" dirty="0" smtClean="0">
                <a:solidFill>
                  <a:srgbClr val="FFFFFF"/>
                </a:solidFill>
                <a:latin typeface="宋体"/>
                <a:ea typeface="宋体"/>
                <a:cs typeface="宋体"/>
              </a:rPr>
              <a:t>41</a:t>
            </a:r>
            <a:r>
              <a:rPr lang="zh-TW" altLang="en-US" sz="2000" dirty="0" smtClean="0">
                <a:solidFill>
                  <a:srgbClr val="FFFFFF"/>
                </a:solidFill>
                <a:latin typeface="宋体"/>
                <a:ea typeface="宋体"/>
                <a:cs typeface="宋体"/>
              </a:rPr>
              <a:t>有人强逼你走一里路，你就</a:t>
            </a:r>
            <a:r>
              <a:rPr lang="zh-TW" altLang="en-US" sz="2000" dirty="0" smtClean="0">
                <a:solidFill>
                  <a:srgbClr val="FFB762"/>
                </a:solidFill>
                <a:latin typeface="宋体"/>
                <a:ea typeface="宋体"/>
                <a:cs typeface="宋体"/>
              </a:rPr>
              <a:t>同他走二里</a:t>
            </a:r>
            <a:r>
              <a:rPr lang="zh-TW" altLang="en-US" sz="2000" dirty="0" smtClean="0">
                <a:solidFill>
                  <a:srgbClr val="FFFFFF"/>
                </a:solidFill>
                <a:latin typeface="宋体"/>
                <a:ea typeface="宋体"/>
                <a:cs typeface="宋体"/>
              </a:rPr>
              <a:t>。</a:t>
            </a:r>
            <a:r>
              <a:rPr lang="en-US" sz="2000" dirty="0" smtClean="0">
                <a:solidFill>
                  <a:srgbClr val="FFFFFF"/>
                </a:solidFill>
              </a:rPr>
              <a:t>(</a:t>
            </a:r>
            <a:r>
              <a:rPr lang="ja-JP" altLang="en-US" sz="2000" dirty="0" smtClean="0">
                <a:solidFill>
                  <a:schemeClr val="bg1"/>
                </a:solidFill>
                <a:latin typeface="宋体"/>
                <a:ea typeface="宋体"/>
                <a:cs typeface="宋体"/>
              </a:rPr>
              <a:t>馬太福音</a:t>
            </a:r>
            <a:r>
              <a:rPr lang="en-US" sz="2000" dirty="0" smtClean="0">
                <a:solidFill>
                  <a:srgbClr val="FFFFFF"/>
                </a:solidFill>
              </a:rPr>
              <a:t>5:41)</a:t>
            </a:r>
          </a:p>
          <a:p>
            <a:pPr marL="742950" lvl="1" indent="-285750">
              <a:buFont typeface="Arial"/>
              <a:buChar char="•"/>
            </a:pPr>
            <a:endParaRPr lang="en-US" sz="2000" dirty="0" smtClean="0">
              <a:solidFill>
                <a:srgbClr val="FFFFFF"/>
              </a:solidFill>
            </a:endParaRPr>
          </a:p>
          <a:p>
            <a:pPr marL="742950" lvl="1" indent="-285750">
              <a:buFont typeface="Arial"/>
              <a:buChar char="•"/>
            </a:pPr>
            <a:endParaRPr lang="en-US" sz="2000" dirty="0" smtClean="0">
              <a:solidFill>
                <a:srgbClr val="FFFFFF"/>
              </a:solidFill>
              <a:latin typeface="宋体"/>
              <a:ea typeface="宋体"/>
              <a:cs typeface="宋体"/>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pPr/>
              <a:t>8</a:t>
            </a:fld>
            <a:endParaRPr lang="en-US"/>
          </a:p>
        </p:txBody>
      </p:sp>
      <p:sp>
        <p:nvSpPr>
          <p:cNvPr id="8" name="Title 1"/>
          <p:cNvSpPr>
            <a:spLocks noGrp="1"/>
          </p:cNvSpPr>
          <p:nvPr>
            <p:ph type="title"/>
          </p:nvPr>
        </p:nvSpPr>
        <p:spPr>
          <a:xfrm>
            <a:off x="2110681" y="79468"/>
            <a:ext cx="6688120" cy="1417638"/>
          </a:xfrm>
        </p:spPr>
        <p:txBody>
          <a:bodyPr/>
          <a:lstStyle/>
          <a:p>
            <a:r>
              <a:rPr lang="en-US" sz="3200" b="1" u="sng" dirty="0">
                <a:effectLst/>
              </a:rPr>
              <a:t>Way to Go in the Word of God</a:t>
            </a:r>
            <a:br>
              <a:rPr lang="en-US" sz="3200" b="1" u="sng" dirty="0">
                <a:effectLst/>
              </a:rPr>
            </a:br>
            <a:r>
              <a:rPr lang="zh-TW" altLang="en-US" sz="3200" b="1" dirty="0">
                <a:effectLst/>
                <a:latin typeface="宋体"/>
                <a:ea typeface="宋体"/>
                <a:cs typeface="宋体"/>
              </a:rPr>
              <a:t>神的话是可行的</a:t>
            </a:r>
            <a:endParaRPr lang="en-US" sz="3200" dirty="0"/>
          </a:p>
        </p:txBody>
      </p:sp>
      <p:pic>
        <p:nvPicPr>
          <p:cNvPr id="2" name="Picture 1"/>
          <p:cNvPicPr>
            <a:picLocks noChangeAspect="1"/>
          </p:cNvPicPr>
          <p:nvPr/>
        </p:nvPicPr>
        <p:blipFill>
          <a:blip r:embed="rId3"/>
          <a:stretch>
            <a:fillRect/>
          </a:stretch>
        </p:blipFill>
        <p:spPr>
          <a:xfrm>
            <a:off x="6064559" y="4692281"/>
            <a:ext cx="2460236" cy="1762467"/>
          </a:xfrm>
          <a:prstGeom prst="rect">
            <a:avLst/>
          </a:prstGeom>
        </p:spPr>
      </p:pic>
    </p:spTree>
    <p:extLst>
      <p:ext uri="{BB962C8B-B14F-4D97-AF65-F5344CB8AC3E}">
        <p14:creationId xmlns:p14="http://schemas.microsoft.com/office/powerpoint/2010/main" val="372547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681" y="79468"/>
            <a:ext cx="6266556" cy="1417638"/>
          </a:xfrm>
        </p:spPr>
        <p:txBody>
          <a:bodyPr/>
          <a:lstStyle/>
          <a:p>
            <a:r>
              <a:rPr lang="en-US" sz="3200" b="1" u="sng" dirty="0" smtClean="0">
                <a:effectLst/>
              </a:rPr>
              <a:t>Mrs. Ruth </a:t>
            </a:r>
            <a:r>
              <a:rPr lang="en-US" sz="3200" b="1" u="sng" dirty="0" err="1" smtClean="0">
                <a:effectLst/>
              </a:rPr>
              <a:t>Overholtzer</a:t>
            </a:r>
            <a:r>
              <a:rPr lang="en-US" sz="3200" b="1" u="sng" dirty="0" smtClean="0">
                <a:effectLst/>
              </a:rPr>
              <a:t>, CEF Founder’s Rev. J. Irvin </a:t>
            </a:r>
            <a:r>
              <a:rPr lang="en-US" sz="3200" b="1" u="sng" dirty="0" err="1" smtClean="0">
                <a:effectLst/>
              </a:rPr>
              <a:t>Overholtzer</a:t>
            </a:r>
            <a:endParaRPr lang="en-US" sz="3600" dirty="0"/>
          </a:p>
        </p:txBody>
      </p:sp>
      <p:sp>
        <p:nvSpPr>
          <p:cNvPr id="3" name="Content Placeholder 2"/>
          <p:cNvSpPr>
            <a:spLocks noGrp="1"/>
          </p:cNvSpPr>
          <p:nvPr>
            <p:ph idx="1"/>
          </p:nvPr>
        </p:nvSpPr>
        <p:spPr>
          <a:xfrm>
            <a:off x="1039290" y="2189619"/>
            <a:ext cx="7612064" cy="4182035"/>
          </a:xfrm>
        </p:spPr>
        <p:txBody>
          <a:bodyPr/>
          <a:lstStyle/>
          <a:p>
            <a:endParaRPr lang="en-US" dirty="0" smtClean="0"/>
          </a:p>
          <a:p>
            <a:endParaRPr lang="en-US" dirty="0"/>
          </a:p>
        </p:txBody>
      </p:sp>
      <p:pic>
        <p:nvPicPr>
          <p:cNvPr id="5" name="Picture 6" descr="cross.jpg Cross image by lonewolf370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03" y="143423"/>
            <a:ext cx="1890184"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57366" y="1845894"/>
            <a:ext cx="7819871" cy="4093428"/>
          </a:xfrm>
          <a:prstGeom prst="rect">
            <a:avLst/>
          </a:prstGeom>
        </p:spPr>
        <p:txBody>
          <a:bodyPr wrap="square">
            <a:spAutoFit/>
          </a:bodyPr>
          <a:lstStyle/>
          <a:p>
            <a:pPr lvl="1">
              <a:buClr>
                <a:schemeClr val="bg1"/>
              </a:buClr>
            </a:pPr>
            <a:r>
              <a:rPr lang="en-US" sz="2000" b="1" dirty="0" smtClean="0">
                <a:solidFill>
                  <a:srgbClr val="FFFFFF"/>
                </a:solidFill>
              </a:rPr>
              <a:t>“If </a:t>
            </a:r>
            <a:r>
              <a:rPr lang="en-US" sz="2000" b="1" dirty="0">
                <a:solidFill>
                  <a:srgbClr val="FFFFFF"/>
                </a:solidFill>
              </a:rPr>
              <a:t>the LORD had meant to kill us, he would not have accepted a burnt offering and grain offering from our hands, nor shown us all these things or now told us this.</a:t>
            </a:r>
            <a:r>
              <a:rPr lang="en-US" sz="2000" b="1" dirty="0" smtClean="0">
                <a:solidFill>
                  <a:srgbClr val="FFFFFF"/>
                </a:solidFill>
              </a:rPr>
              <a:t>” (Judges 13:23)</a:t>
            </a:r>
          </a:p>
          <a:p>
            <a:pPr lvl="1">
              <a:buClr>
                <a:schemeClr val="bg1"/>
              </a:buClr>
            </a:pPr>
            <a:endParaRPr lang="en-US" sz="2000" b="1" dirty="0" smtClean="0">
              <a:solidFill>
                <a:srgbClr val="FFFFFF"/>
              </a:solidFill>
              <a:ea typeface="宋体"/>
              <a:cs typeface="宋体"/>
            </a:endParaRPr>
          </a:p>
          <a:p>
            <a:pPr lvl="1">
              <a:buClr>
                <a:schemeClr val="bg1"/>
              </a:buClr>
            </a:pPr>
            <a:r>
              <a:rPr lang="en-US" altLang="zh-CN" sz="2000" b="1" baseline="30000" dirty="0" smtClean="0">
                <a:solidFill>
                  <a:srgbClr val="FFFFFF"/>
                </a:solidFill>
                <a:ea typeface="宋体"/>
                <a:cs typeface="宋体"/>
              </a:rPr>
              <a:t>23</a:t>
            </a:r>
            <a:r>
              <a:rPr lang="en-US" altLang="zh-CN" sz="2000" b="1" dirty="0" smtClean="0">
                <a:solidFill>
                  <a:srgbClr val="FFFFFF"/>
                </a:solidFill>
                <a:ea typeface="宋体"/>
                <a:cs typeface="宋体"/>
              </a:rPr>
              <a:t> </a:t>
            </a:r>
            <a:r>
              <a:rPr lang="zh-TW" altLang="en-US" sz="2000" b="1" dirty="0" smtClean="0">
                <a:solidFill>
                  <a:srgbClr val="FFFFFF"/>
                </a:solidFill>
                <a:ea typeface="宋体"/>
                <a:cs typeface="宋体"/>
              </a:rPr>
              <a:t>耶和华若要杀我们，必不从我们手里收纳燔祭和素祭，并不将这一切事指示我们，今日也不将这些话告诉我们。</a:t>
            </a:r>
            <a:r>
              <a:rPr lang="en-US" altLang="zh-TW" sz="2000" dirty="0" smtClean="0">
                <a:solidFill>
                  <a:srgbClr val="FFFFFF"/>
                </a:solidFill>
                <a:ea typeface="宋体"/>
                <a:cs typeface="宋体"/>
              </a:rPr>
              <a:t>(</a:t>
            </a:r>
            <a:r>
              <a:rPr lang="ja-JP" altLang="en-US" sz="2000" b="1" dirty="0" smtClean="0">
                <a:solidFill>
                  <a:srgbClr val="FFFFFF"/>
                </a:solidFill>
                <a:ea typeface="宋体"/>
                <a:cs typeface="宋体"/>
              </a:rPr>
              <a:t>士師記 </a:t>
            </a:r>
            <a:r>
              <a:rPr lang="en-US" altLang="ja-JP" sz="2000" dirty="0" smtClean="0">
                <a:solidFill>
                  <a:srgbClr val="FFFFFF"/>
                </a:solidFill>
                <a:ea typeface="宋体"/>
                <a:cs typeface="宋体"/>
              </a:rPr>
              <a:t>13:23)</a:t>
            </a:r>
            <a:r>
              <a:rPr lang="en-US" sz="2000" dirty="0" smtClean="0">
                <a:solidFill>
                  <a:srgbClr val="FFFFFF"/>
                </a:solidFill>
                <a:ea typeface="宋体"/>
                <a:cs typeface="宋体"/>
              </a:rPr>
              <a:t> </a:t>
            </a:r>
          </a:p>
          <a:p>
            <a:pPr lvl="1">
              <a:buClr>
                <a:schemeClr val="bg1"/>
              </a:buClr>
            </a:pPr>
            <a:endParaRPr lang="en-US" sz="2000" dirty="0">
              <a:solidFill>
                <a:srgbClr val="FFFFFF"/>
              </a:solidFill>
              <a:ea typeface="宋体"/>
              <a:cs typeface="宋体"/>
            </a:endParaRPr>
          </a:p>
          <a:p>
            <a:pPr lvl="1">
              <a:buClr>
                <a:schemeClr val="bg1"/>
              </a:buClr>
            </a:pPr>
            <a:r>
              <a:rPr lang="en-US" sz="2000" dirty="0">
                <a:solidFill>
                  <a:srgbClr val="FFFFFF"/>
                </a:solidFill>
                <a:ea typeface="宋体"/>
                <a:cs typeface="宋体"/>
              </a:rPr>
              <a:t>During Ruth critical illness, she was encouraged by this verse spoken by </a:t>
            </a:r>
            <a:r>
              <a:rPr lang="en-US" sz="2000" dirty="0" err="1">
                <a:solidFill>
                  <a:srgbClr val="FFFFFF"/>
                </a:solidFill>
                <a:ea typeface="宋体"/>
                <a:cs typeface="宋体"/>
              </a:rPr>
              <a:t>Manoah’s</a:t>
            </a:r>
            <a:r>
              <a:rPr lang="en-US" sz="2000" dirty="0">
                <a:solidFill>
                  <a:srgbClr val="FFFFFF"/>
                </a:solidFill>
                <a:ea typeface="宋体"/>
                <a:cs typeface="宋体"/>
              </a:rPr>
              <a:t> wife in the Book of Judges. Later Ruth recovered and started writing the CEF lessons for children in the next 15 years.</a:t>
            </a:r>
            <a:endParaRPr lang="en-US" sz="2000" dirty="0">
              <a:solidFill>
                <a:srgbClr val="FFFFFF"/>
              </a:solidFill>
              <a:ea typeface="宋体"/>
              <a:cs typeface="宋体"/>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pPr/>
              <a:t>9</a:t>
            </a:fld>
            <a:endParaRPr lang="en-US"/>
          </a:p>
        </p:txBody>
      </p:sp>
      <p:pic>
        <p:nvPicPr>
          <p:cNvPr id="6" name="Picture 5"/>
          <p:cNvPicPr>
            <a:picLocks noChangeAspect="1"/>
          </p:cNvPicPr>
          <p:nvPr/>
        </p:nvPicPr>
        <p:blipFill>
          <a:blip r:embed="rId3"/>
          <a:stretch>
            <a:fillRect/>
          </a:stretch>
        </p:blipFill>
        <p:spPr>
          <a:xfrm>
            <a:off x="7485579" y="699373"/>
            <a:ext cx="1566763" cy="717778"/>
          </a:xfrm>
          <a:prstGeom prst="rect">
            <a:avLst/>
          </a:prstGeom>
        </p:spPr>
      </p:pic>
    </p:spTree>
    <p:extLst>
      <p:ext uri="{BB962C8B-B14F-4D97-AF65-F5344CB8AC3E}">
        <p14:creationId xmlns:p14="http://schemas.microsoft.com/office/powerpoint/2010/main" val="1948253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5" Type="http://schemas.openxmlformats.org/officeDocument/2006/relationships/image" Target="../media/image5.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majorFont>
      <a:minorFont>
        <a:latin typeface="Book Antiqua"/>
        <a:ea typeface=""/>
        <a:cs typeface=""/>
        <a:font script="Jpan" typeface="ＭＳ 明朝"/>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1475</TotalTime>
  <Words>627</Words>
  <Application>Microsoft Macintosh PowerPoint</Application>
  <PresentationFormat>On-screen Show (4:3)</PresentationFormat>
  <Paragraphs>86</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Habitat</vt:lpstr>
      <vt:lpstr>Way to Go in the Word of God 神的话是可行的 </vt:lpstr>
      <vt:lpstr>Way to Go in the Word of God  神的话是可行的</vt:lpstr>
      <vt:lpstr>Way to Go in the Word of God 神的话是可行的</vt:lpstr>
      <vt:lpstr>Way to Go in the Word of God 神的话是可行的</vt:lpstr>
      <vt:lpstr>Way to Go in the Word of God 神的话是可行的</vt:lpstr>
      <vt:lpstr>Way to Go in the Word of God 神的话是可行的</vt:lpstr>
      <vt:lpstr>Way to Go in the Word of God 神的话是可行的</vt:lpstr>
      <vt:lpstr>Way to Go in the Word of God 神的话是可行的</vt:lpstr>
      <vt:lpstr>Mrs. Ruth Overholtzer, CEF Founder’s Rev. J. Irvin Overholtzer</vt:lpstr>
      <vt:lpstr>Encouragements/Applications from This Text 经文的鼓励与应用</vt:lpstr>
      <vt:lpstr>Encouragements/Applications from This Text 经文的鼓励与应用</vt:lpstr>
    </vt:vector>
  </TitlesOfParts>
  <Company>MCS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Kao</dc:creator>
  <cp:lastModifiedBy>Robert Kao</cp:lastModifiedBy>
  <cp:revision>159</cp:revision>
  <dcterms:created xsi:type="dcterms:W3CDTF">2011-04-16T20:21:22Z</dcterms:created>
  <dcterms:modified xsi:type="dcterms:W3CDTF">2011-11-20T06:24:10Z</dcterms:modified>
</cp:coreProperties>
</file>