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92" r:id="rId4"/>
    <p:sldId id="288" r:id="rId5"/>
    <p:sldId id="322" r:id="rId6"/>
    <p:sldId id="295" r:id="rId7"/>
    <p:sldId id="293" r:id="rId8"/>
    <p:sldId id="294" r:id="rId9"/>
    <p:sldId id="296" r:id="rId10"/>
    <p:sldId id="297" r:id="rId11"/>
    <p:sldId id="298" r:id="rId12"/>
    <p:sldId id="299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14" r:id="rId22"/>
    <p:sldId id="315" r:id="rId23"/>
    <p:sldId id="316" r:id="rId24"/>
    <p:sldId id="318" r:id="rId25"/>
    <p:sldId id="319" r:id="rId26"/>
    <p:sldId id="320" r:id="rId27"/>
    <p:sldId id="321" r:id="rId28"/>
    <p:sldId id="309" r:id="rId29"/>
    <p:sldId id="317" r:id="rId30"/>
  </p:sldIdLst>
  <p:sldSz cx="9144000" cy="6858000" type="screen4x3"/>
  <p:notesSz cx="9144000" cy="6858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clrMode="bw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6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5B4458C-13A6-453A-81A6-D4CB07547C6D}" type="datetime1">
              <a:rPr lang="en-US"/>
              <a:pPr/>
              <a:t>4/8/2012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5B1C98-1ED6-4CF4-9C34-9CBF96818FF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4539C42-437C-4297-9ACC-7D69C42037AF}" type="datetime1">
              <a:rPr lang="en-US"/>
              <a:pPr/>
              <a:t>4/8/2012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3F5F893-3CA7-4830-86C5-7D75263466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00621D1-1E77-403A-B104-025B8F18B90C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E220E1-99D3-406B-82C3-2A2E81D7AFD3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11C8EF4-9F23-4277-8495-A41FE8045A77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10 </a:t>
            </a:r>
            <a:r>
              <a:rPr lang="en-US" sz="1200" dirty="0" smtClean="0">
                <a:solidFill>
                  <a:schemeClr val="tx1"/>
                </a:solidFill>
              </a:rPr>
              <a:t>我 要 將 我 的 律 法 放 在 他 們 裡 面 、 寫 在 他 們 心 上 、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主耶穌在聖靈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對我們說話</a:t>
            </a:r>
            <a:r>
              <a:rPr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他是</a:t>
            </a:r>
            <a:r>
              <a:rPr lang="ja-JP" altLang="en-US" smtClean="0"/>
              <a:t>神</a:t>
            </a:r>
            <a:r>
              <a:rPr lang="en-US" sz="1200" dirty="0" smtClean="0">
                <a:solidFill>
                  <a:schemeClr val="tx1"/>
                </a:solidFill>
              </a:rPr>
              <a:t>的</a:t>
            </a:r>
            <a:r>
              <a:rPr lang="ja-JP" altLang="en-US" smtClean="0"/>
              <a:t>道</a:t>
            </a:r>
            <a:r>
              <a:rPr lang="en-US" altLang="ja-JP" dirty="0" smtClean="0"/>
              <a:t>. 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我 要 作 他 們 的 神 、 他 們 要 作 我 的 子 民: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10  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誡的第一話</a:t>
            </a:r>
            <a:r>
              <a:rPr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dirty="0" smtClean="0">
                <a:solidFill>
                  <a:schemeClr val="tx1"/>
                </a:solidFill>
              </a:rPr>
              <a:t>我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以外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您不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能 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有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別的</a:t>
            </a:r>
            <a:r>
              <a:rPr lang="en-US" sz="1200" dirty="0" smtClean="0">
                <a:solidFill>
                  <a:schemeClr val="tx1"/>
                </a:solidFill>
              </a:rPr>
              <a:t>神,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即</a:t>
            </a:r>
            <a:r>
              <a:rPr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不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能 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有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其他</a:t>
            </a:r>
            <a:r>
              <a:rPr lang="en-US" sz="1200" dirty="0" smtClean="0">
                <a:solidFill>
                  <a:schemeClr val="tx1"/>
                </a:solidFill>
              </a:rPr>
              <a:t>的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偶像</a:t>
            </a:r>
            <a:r>
              <a:rPr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讓他在凡事上居首位</a:t>
            </a:r>
            <a:r>
              <a:rPr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讓他作主</a:t>
            </a:r>
            <a:r>
              <a:rPr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我們應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愛人尊重人</a:t>
            </a:r>
            <a:r>
              <a:rPr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但不可高舉人事物過於</a:t>
            </a:r>
            <a:r>
              <a:rPr lang="en-US" sz="1200" dirty="0" smtClean="0">
                <a:solidFill>
                  <a:schemeClr val="tx1"/>
                </a:solidFill>
              </a:rPr>
              <a:t>神</a:t>
            </a:r>
          </a:p>
          <a:p>
            <a:pPr rtl="0"/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dirty="0" smtClean="0">
                <a:solidFill>
                  <a:schemeClr val="tx1"/>
                </a:solidFill>
              </a:rPr>
              <a:t>11: 他 們 不 用 各 人 教 導 自 </a:t>
            </a:r>
            <a:r>
              <a:rPr lang="en-US" sz="1200" dirty="0" err="1" smtClean="0">
                <a:solidFill>
                  <a:schemeClr val="tx1"/>
                </a:solidFill>
              </a:rPr>
              <a:t>己的鄉</a:t>
            </a:r>
            <a:r>
              <a:rPr lang="en-US" sz="1200" dirty="0" smtClean="0">
                <a:solidFill>
                  <a:schemeClr val="tx1"/>
                </a:solidFill>
              </a:rPr>
              <a:t> 鄰 、 和 自 己 的 弟 兄 、 說 、 你 該 認 識 主 ． 因 為 他 們 從 最 小 的 到 至 大 的 、 都 必 認 識 我: 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今天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主耶穌在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我們心中</a:t>
            </a:r>
            <a:r>
              <a:rPr lang="en-US" sz="1200" dirty="0" smtClean="0">
                <a:solidFill>
                  <a:schemeClr val="tx1"/>
                </a:solidFill>
              </a:rPr>
              <a:t>教 導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我們</a:t>
            </a:r>
            <a:r>
              <a:rPr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我們可</a:t>
            </a:r>
            <a:r>
              <a:rPr lang="en-US" sz="1200" dirty="0" smtClean="0">
                <a:solidFill>
                  <a:schemeClr val="tx1"/>
                </a:solidFill>
              </a:rPr>
              <a:t>認 識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主</a:t>
            </a:r>
            <a:endParaRPr lang="ja-JP" alt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ja-JP" alt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12: 我 要 寬 恕 他 們 的 不 義 、 不 再 記 念 他 們 的 罪 愆.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神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是聖潔公義</a:t>
            </a:r>
            <a:r>
              <a:rPr lang="en-US" sz="1200" dirty="0" err="1" smtClean="0">
                <a:solidFill>
                  <a:schemeClr val="tx1"/>
                </a:solidFill>
              </a:rPr>
              <a:t>的神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我們是污穢壞敗壞</a:t>
            </a:r>
            <a:r>
              <a:rPr lang="en-US" sz="1200" dirty="0" smtClean="0">
                <a:solidFill>
                  <a:schemeClr val="tx1"/>
                </a:solidFill>
              </a:rPr>
              <a:t>的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罪人</a:t>
            </a:r>
            <a:r>
              <a:rPr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承罪和悔改不只一次</a:t>
            </a:r>
            <a:r>
              <a:rPr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是天天</a:t>
            </a:r>
            <a:r>
              <a:rPr lang="en-US" sz="1200" dirty="0" smtClean="0">
                <a:solidFill>
                  <a:schemeClr val="tx1"/>
                </a:solidFill>
              </a:rPr>
              <a:t>的, 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好叫我們 不只是主</a:t>
            </a:r>
            <a:r>
              <a:rPr lang="en-US" sz="1200" dirty="0" smtClean="0">
                <a:solidFill>
                  <a:schemeClr val="tx1"/>
                </a:solidFill>
              </a:rPr>
              <a:t>的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工作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而是</a:t>
            </a:r>
            <a:r>
              <a:rPr lang="en-US" sz="1200" dirty="0" err="1" smtClean="0">
                <a:solidFill>
                  <a:schemeClr val="tx1"/>
                </a:solidFill>
              </a:rPr>
              <a:t>神的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傑作</a:t>
            </a:r>
            <a:r>
              <a:rPr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最好的工作</a:t>
            </a:r>
            <a:r>
              <a:rPr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在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主耶穌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裏造成</a:t>
            </a:r>
            <a:r>
              <a:rPr lang="en-US" sz="1200" dirty="0" smtClean="0">
                <a:solidFill>
                  <a:schemeClr val="tx1"/>
                </a:solidFill>
              </a:rPr>
              <a:t>的. 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模成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主</a:t>
            </a:r>
            <a:r>
              <a:rPr lang="en-US" sz="1200" dirty="0" smtClean="0">
                <a:solidFill>
                  <a:schemeClr val="tx1"/>
                </a:solidFill>
              </a:rPr>
              <a:t>的</a:t>
            </a:r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樣式</a:t>
            </a:r>
            <a:r>
              <a:rPr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dirty="0" smtClean="0">
                <a:solidFill>
                  <a:schemeClr val="tx1"/>
                </a:solidFill>
              </a:rPr>
              <a:t>  </a:t>
            </a:r>
            <a:endParaRPr lang="ja-JP" alt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ja-JP" alt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ja-JP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ja-JP" alt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endParaRPr lang="ja-JP" alt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ja-JP" alt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</a:t>
            </a:r>
            <a:endParaRPr lang="zh-TW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47123-5504-4E6A-B6A7-FF91E5F4C74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mpd="thickThin">
            <a:noFill/>
            <a:miter lim="800000"/>
            <a:headEnd/>
            <a:tailEnd/>
          </a:ln>
          <a:effectLst>
            <a:outerShdw blurRad="63500" dist="10160" dir="5400000" algn="tl" rotWithShape="0">
              <a:srgbClr val="000000">
                <a:alpha val="59998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1852BA-610B-4F81-A59E-036FF81EFE4A}" type="datetime1">
              <a:rPr lang="en-US"/>
              <a:pPr/>
              <a:t>4/8/2012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9E08D1-AFD3-43EE-9C4F-93D98AAF1093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2BFFE7-9C52-4192-ACC1-4FCBD0F87D93}" type="datetime1">
              <a:rPr lang="en-US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0F726-CC60-47D5-8A38-1E28D59AAB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mpd="thickThin">
            <a:noFill/>
            <a:miter lim="800000"/>
            <a:headEnd/>
            <a:tailEnd/>
          </a:ln>
          <a:effectLst>
            <a:outerShdw blurRad="63500" dist="10160" dir="10800000" algn="tl" rotWithShape="0">
              <a:srgbClr val="000000">
                <a:alpha val="59998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34" charset="0"/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E813AE-F6AC-43C9-93A4-D354C1520EAA}" type="datetime1">
              <a:rPr lang="en-US"/>
              <a:pPr/>
              <a:t>4/8/2012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637FC-5A4C-4BC7-BE34-5059B86F02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8FD2B9-602D-4E6C-AECC-759B21B09546}" type="datetime1">
              <a:rPr lang="en-US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B3331-73DE-4FF8-9842-E46F060B0B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mpd="thickThin">
            <a:noFill/>
            <a:miter lim="800000"/>
            <a:headEnd/>
            <a:tailEnd/>
          </a:ln>
          <a:effectLst>
            <a:outerShdw blurRad="63500" dist="10160" dir="5400000" algn="tl" rotWithShape="0">
              <a:srgbClr val="000000">
                <a:alpha val="59998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913F1E-AF4B-4472-9827-2A39968A5F5D}" type="datetime1">
              <a:rPr lang="en-US"/>
              <a:pPr/>
              <a:t>4/8/2012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48461B-DB1F-4CF8-A67C-BAEF6F99B157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3B5E62-6FEB-4AEC-929A-F46D8EE48892}" type="datetime1">
              <a:rPr lang="en-US"/>
              <a:pPr/>
              <a:t>4/8/2012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73552-767C-407F-8739-331190EE52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4A9AF3-C095-46AB-843E-49F284919759}" type="datetime1">
              <a:rPr lang="en-US"/>
              <a:pPr/>
              <a:t>4/8/2012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9E7A0-F08B-495F-8948-C66C15727A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4868F1-00A3-4B11-889F-B8B371ACE516}" type="datetime1">
              <a:rPr lang="en-US"/>
              <a:pPr/>
              <a:t>4/8/2012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1EEEE-DA1D-40D2-9A86-D8472E9E35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199F69-BCB9-402C-A51E-689118112520}" type="datetime1">
              <a:rPr lang="en-US"/>
              <a:pPr/>
              <a:t>4/8/2012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3ECBE-C7A1-4684-9718-F702B0477C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263852-D589-40DF-839B-59D912AE9CB2}" type="datetime1">
              <a:rPr lang="en-US"/>
              <a:pPr/>
              <a:t>4/8/2012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87DE3-331E-4C08-B30D-4DA191A9D5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fld id="{7C55C828-3EC0-42C3-86A7-5E51B6C3773D}" type="datetime1">
              <a:rPr lang="en-US"/>
              <a:pPr/>
              <a:t>4/8/2012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rgbClr val="BCBCBC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19FD4A8C-9D92-4040-BCF3-6B54BD4222CC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mpd="thickThin">
            <a:noFill/>
            <a:miter lim="800000"/>
            <a:headEnd/>
            <a:tailEnd/>
          </a:ln>
          <a:effectLst>
            <a:outerShdw blurRad="63500" dist="10160" dir="5400000" algn="tl" rotWithShape="0">
              <a:srgbClr val="000000">
                <a:alpha val="59998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34" charset="0"/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fld id="{0E518CA0-5364-4DE0-9ACB-DCB92C5D0793}" type="datetime1">
              <a:rPr lang="en-US"/>
              <a:pPr/>
              <a:t>4/8/2012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</a:defRPr>
            </a:lvl1pPr>
          </a:lstStyle>
          <a:p>
            <a:fld id="{C185B46B-E311-4A96-AC1C-7EB14F5EA40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16" r:id="rId2"/>
    <p:sldLayoutId id="2147483922" r:id="rId3"/>
    <p:sldLayoutId id="2147483917" r:id="rId4"/>
    <p:sldLayoutId id="2147483918" r:id="rId5"/>
    <p:sldLayoutId id="2147483919" r:id="rId6"/>
    <p:sldLayoutId id="2147483923" r:id="rId7"/>
    <p:sldLayoutId id="2147483924" r:id="rId8"/>
    <p:sldLayoutId id="2147483925" r:id="rId9"/>
    <p:sldLayoutId id="2147483920" r:id="rId10"/>
    <p:sldLayoutId id="21474839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</a:defRPr>
      </a:lvl9pPr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6" descr="cross.jpg Cross image by lonewolf3708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0688"/>
            <a:ext cx="7772400" cy="1470025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cap="all" dirty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ea typeface="ＭＳ Ｐゴシック" charset="0"/>
                <a:cs typeface="ＭＳ Ｐゴシック" charset="0"/>
              </a:rPr>
              <a:t>GKCCCC </a:t>
            </a:r>
            <a:r>
              <a:rPr lang="ja-JP" altLang="en-US" cap="all" dirty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华文宋体" charset="0"/>
                <a:ea typeface="华文宋体" charset="0"/>
                <a:cs typeface="华文宋体" charset="0"/>
              </a:rPr>
              <a:t>堪城华人基督教会</a:t>
            </a:r>
            <a:r>
              <a:rPr lang="en-US" altLang="ja-JP" cap="all" dirty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华文宋体" charset="0"/>
                <a:ea typeface="华文宋体" charset="0"/>
                <a:cs typeface="华文宋体" charset="0"/>
              </a:rPr>
              <a:t/>
            </a:r>
            <a:br>
              <a:rPr lang="en-US" altLang="ja-JP" cap="all" dirty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华文宋体" charset="0"/>
                <a:ea typeface="华文宋体" charset="0"/>
                <a:cs typeface="华文宋体" charset="0"/>
              </a:rPr>
            </a:br>
            <a:r>
              <a:rPr lang="en-US" altLang="ja-JP" cap="all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华文宋体" charset="0"/>
                <a:ea typeface="华文宋体" charset="0"/>
                <a:cs typeface="华文宋体" charset="0"/>
              </a:rPr>
              <a:t>2012 </a:t>
            </a:r>
            <a:r>
              <a:rPr lang="en-US" sz="3600" cap="all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ea typeface="+mj-ea"/>
                <a:cs typeface="+mj-cs"/>
              </a:rPr>
              <a:t>Annual Meeting</a:t>
            </a:r>
            <a:r>
              <a:rPr lang="en-US" altLang="ja-JP" sz="3600" cap="all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宋体"/>
                <a:ea typeface="宋体"/>
                <a:cs typeface="宋体"/>
              </a:rPr>
              <a:t> </a:t>
            </a:r>
            <a:r>
              <a:rPr lang="ja-JP" altLang="en-US" sz="3600" cap="all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latin typeface="宋体"/>
                <a:ea typeface="宋体"/>
                <a:cs typeface="宋体"/>
              </a:rPr>
              <a:t>年会</a:t>
            </a:r>
            <a:r>
              <a:rPr lang="en-US" cap="all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ea typeface="+mj-ea"/>
                <a:cs typeface="+mj-cs"/>
              </a:rPr>
              <a:t/>
            </a:r>
            <a:br>
              <a:rPr lang="en-US" cap="all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  <a:ea typeface="+mj-ea"/>
                <a:cs typeface="+mj-cs"/>
              </a:rPr>
            </a:br>
            <a:endParaRPr lang="en-US" cap="all" dirty="0" smtClean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  <a:latin typeface="宋体"/>
              <a:ea typeface="宋体"/>
              <a:cs typeface="宋体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1371600" y="4762500"/>
            <a:ext cx="6400800" cy="1752600"/>
          </a:xfrm>
        </p:spPr>
        <p:txBody>
          <a:bodyPr/>
          <a:lstStyle/>
          <a:p>
            <a:pPr marL="63500" algn="ctr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tx1"/>
                </a:solidFill>
                <a:ea typeface="ＭＳ Ｐゴシック" pitchFamily="34" charset="-128"/>
              </a:rPr>
              <a:t>Greater Kansas City Chinese Christian Church</a:t>
            </a:r>
          </a:p>
          <a:p>
            <a:pPr marL="63500" algn="ctr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tx1"/>
                </a:solidFill>
                <a:ea typeface="ＭＳ Ｐゴシック" pitchFamily="34" charset="-128"/>
              </a:rPr>
              <a:t>Shawnee, Kansas</a:t>
            </a:r>
          </a:p>
          <a:p>
            <a:pPr marL="63500" algn="ctr" eaLnBrk="1" hangingPunct="1">
              <a:lnSpc>
                <a:spcPct val="90000"/>
              </a:lnSpc>
            </a:pPr>
            <a:r>
              <a:rPr lang="en-US" b="1" smtClean="0">
                <a:solidFill>
                  <a:schemeClr val="tx1"/>
                </a:solidFill>
                <a:ea typeface="ＭＳ Ｐゴシック" pitchFamily="34" charset="-128"/>
              </a:rPr>
              <a:t>April 1, 2012</a:t>
            </a:r>
          </a:p>
          <a:p>
            <a:pPr marL="63500" algn="ctr" eaLnBrk="1" hangingPunct="1"/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GKCCCC 堪城华人基督教会</a:t>
            </a:r>
            <a:b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2012 Annual Meeting 年会</a:t>
            </a:r>
            <a:endParaRPr lang="en-US" sz="3600" dirty="0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敬拜组：曾勇</a:t>
            </a:r>
            <a:endParaRPr lang="en-US" altLang="zh-CN" dirty="0" smtClean="0">
              <a:latin typeface="SimSun" pitchFamily="2" charset="-122"/>
              <a:ea typeface="SimSun" pitchFamily="2" charset="-122"/>
            </a:endParaRPr>
          </a:p>
          <a:p>
            <a:r>
              <a:rPr lang="en-US" altLang="en-US" dirty="0" err="1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敬拜</a:t>
            </a:r>
            <a:r>
              <a:rPr lang="ja-JP" altLang="en-US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聚會</a:t>
            </a:r>
            <a:endParaRPr lang="en-US" altLang="ja-JP" dirty="0" smtClean="0">
              <a:solidFill>
                <a:srgbClr val="00000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en-US" dirty="0" err="1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擘餅</a:t>
            </a:r>
            <a:r>
              <a:rPr lang="ja-JP" altLang="en-US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聚會</a:t>
            </a:r>
            <a:endParaRPr lang="en-US" altLang="ja-JP" dirty="0" smtClean="0">
              <a:solidFill>
                <a:srgbClr val="00000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en-US" dirty="0" err="1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特别聚会</a:t>
            </a:r>
            <a:endParaRPr lang="en-US" dirty="0" smtClean="0">
              <a:solidFill>
                <a:srgbClr val="00000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en-US" dirty="0" err="1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禱告聚会</a:t>
            </a:r>
            <a:endParaRPr lang="en-US" dirty="0" smtClean="0">
              <a:solidFill>
                <a:srgbClr val="00000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en-US" dirty="0" err="1" smtClean="0">
                <a:solidFill>
                  <a:srgbClr val="000000"/>
                </a:solidFill>
                <a:latin typeface="SimSun" pitchFamily="2" charset="-122"/>
                <a:ea typeface="SimSun" pitchFamily="2" charset="-122"/>
              </a:rPr>
              <a:t>受浸</a:t>
            </a:r>
            <a:endParaRPr lang="en-US" dirty="0" smtClean="0">
              <a:solidFill>
                <a:srgbClr val="000000"/>
              </a:solidFill>
              <a:latin typeface="SimSun" pitchFamily="2" charset="-122"/>
              <a:ea typeface="SimSun" pitchFamily="2" charset="-122"/>
            </a:endParaRPr>
          </a:p>
          <a:p>
            <a:endParaRPr lang="en-US" altLang="ja-JP" b="1" dirty="0" smtClean="0">
              <a:solidFill>
                <a:srgbClr val="000000"/>
              </a:solidFill>
              <a:latin typeface="SimSun" pitchFamily="2" charset="-122"/>
              <a:ea typeface="SimSun" pitchFamily="2" charset="-122"/>
            </a:endParaRPr>
          </a:p>
          <a:p>
            <a:endParaRPr lang="en-US" dirty="0" smtClean="0">
              <a:latin typeface="SimSun" pitchFamily="2" charset="-122"/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GKCCCC 堪城华人基督教会</a:t>
            </a:r>
            <a:b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2012 Annual Meeting 年会</a:t>
            </a:r>
            <a:endParaRPr lang="en-US" sz="3600" dirty="0"/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主日学：伍雷</a:t>
            </a:r>
            <a:endParaRPr lang="en-US" altLang="zh-CN" dirty="0" smtClean="0">
              <a:latin typeface="SimSun" pitchFamily="2" charset="-122"/>
              <a:ea typeface="SimSun" pitchFamily="2" charset="-122"/>
            </a:endParaRPr>
          </a:p>
          <a:p>
            <a:r>
              <a:rPr lang="en-US" altLang="en-US" dirty="0" err="1" smtClean="0">
                <a:latin typeface="SimSun" pitchFamily="2" charset="-122"/>
                <a:ea typeface="SimSun" pitchFamily="2" charset="-122"/>
              </a:rPr>
              <a:t>成人主日學</a:t>
            </a:r>
            <a:r>
              <a:rPr lang="en-US" dirty="0" err="1" smtClean="0">
                <a:latin typeface="SimSun" pitchFamily="2" charset="-122"/>
                <a:ea typeface="SimSun" pitchFamily="2" charset="-122"/>
              </a:rPr>
              <a:t>–</a:t>
            </a:r>
            <a:r>
              <a:rPr lang="en-US" altLang="en-US" dirty="0" err="1" smtClean="0">
                <a:latin typeface="SimSun" pitchFamily="2" charset="-122"/>
                <a:ea typeface="SimSun" pitchFamily="2" charset="-122"/>
              </a:rPr>
              <a:t>福音組</a:t>
            </a:r>
            <a:r>
              <a:rPr lang="en-US" altLang="en-US" dirty="0" smtClean="0">
                <a:latin typeface="SimSun" pitchFamily="2" charset="-122"/>
                <a:ea typeface="SimSun" pitchFamily="2" charset="-122"/>
              </a:rPr>
              <a:t> </a:t>
            </a:r>
            <a:endParaRPr lang="en-US" dirty="0" smtClean="0">
              <a:latin typeface="SimSun" pitchFamily="2" charset="-122"/>
              <a:ea typeface="SimSun" pitchFamily="2" charset="-122"/>
            </a:endParaRPr>
          </a:p>
          <a:p>
            <a:r>
              <a:rPr lang="en-US" altLang="en-US" dirty="0" err="1" smtClean="0">
                <a:latin typeface="SimSun" pitchFamily="2" charset="-122"/>
                <a:ea typeface="SimSun" pitchFamily="2" charset="-122"/>
              </a:rPr>
              <a:t>成人主日學</a:t>
            </a:r>
            <a:r>
              <a:rPr lang="en-US" dirty="0" err="1" smtClean="0">
                <a:latin typeface="SimSun" pitchFamily="2" charset="-122"/>
                <a:ea typeface="SimSun" pitchFamily="2" charset="-122"/>
              </a:rPr>
              <a:t>–</a:t>
            </a:r>
            <a:r>
              <a:rPr lang="en-US" altLang="en-US" dirty="0" err="1" smtClean="0">
                <a:latin typeface="SimSun" pitchFamily="2" charset="-122"/>
                <a:ea typeface="SimSun" pitchFamily="2" charset="-122"/>
              </a:rPr>
              <a:t>基要真理組</a:t>
            </a:r>
            <a:r>
              <a:rPr lang="en-US" altLang="en-US" dirty="0" smtClean="0">
                <a:latin typeface="SimSun" pitchFamily="2" charset="-122"/>
                <a:ea typeface="SimSun" pitchFamily="2" charset="-122"/>
              </a:rPr>
              <a:t> </a:t>
            </a:r>
            <a:endParaRPr lang="en-US" dirty="0" smtClean="0">
              <a:latin typeface="SimSun" pitchFamily="2" charset="-122"/>
              <a:ea typeface="SimSun" pitchFamily="2" charset="-122"/>
            </a:endParaRPr>
          </a:p>
          <a:p>
            <a:r>
              <a:rPr lang="en-US" altLang="en-US" dirty="0" err="1" smtClean="0">
                <a:latin typeface="SimSun" pitchFamily="2" charset="-122"/>
                <a:ea typeface="SimSun" pitchFamily="2" charset="-122"/>
              </a:rPr>
              <a:t>成人主日學</a:t>
            </a:r>
            <a:r>
              <a:rPr lang="en-US" dirty="0" err="1" smtClean="0">
                <a:latin typeface="SimSun" pitchFamily="2" charset="-122"/>
                <a:ea typeface="SimSun" pitchFamily="2" charset="-122"/>
              </a:rPr>
              <a:t>–</a:t>
            </a:r>
            <a:r>
              <a:rPr lang="en-US" altLang="en-US" dirty="0" err="1" smtClean="0">
                <a:latin typeface="SimSun" pitchFamily="2" charset="-122"/>
                <a:ea typeface="SimSun" pitchFamily="2" charset="-122"/>
              </a:rPr>
              <a:t>聖徒生活組</a:t>
            </a:r>
            <a:endParaRPr lang="en-US" dirty="0" smtClean="0">
              <a:latin typeface="SimSun" pitchFamily="2" charset="-122"/>
              <a:ea typeface="SimSun" pitchFamily="2" charset="-122"/>
            </a:endParaRPr>
          </a:p>
          <a:p>
            <a:r>
              <a:rPr lang="en-US" altLang="en-US" dirty="0" err="1" smtClean="0">
                <a:latin typeface="SimSun" pitchFamily="2" charset="-122"/>
                <a:ea typeface="SimSun" pitchFamily="2" charset="-122"/>
              </a:rPr>
              <a:t>成人主日學</a:t>
            </a:r>
            <a:r>
              <a:rPr lang="en-US" dirty="0" err="1" smtClean="0">
                <a:latin typeface="SimSun" pitchFamily="2" charset="-122"/>
                <a:ea typeface="SimSun" pitchFamily="2" charset="-122"/>
              </a:rPr>
              <a:t>–</a:t>
            </a:r>
            <a:r>
              <a:rPr lang="en-US" altLang="en-US" dirty="0" err="1" smtClean="0">
                <a:latin typeface="SimSun" pitchFamily="2" charset="-122"/>
                <a:ea typeface="SimSun" pitchFamily="2" charset="-122"/>
              </a:rPr>
              <a:t>英文組</a:t>
            </a:r>
            <a:endParaRPr lang="en-US" dirty="0" smtClean="0">
              <a:latin typeface="SimSun" pitchFamily="2" charset="-122"/>
              <a:ea typeface="SimSun" pitchFamily="2" charset="-122"/>
            </a:endParaRPr>
          </a:p>
          <a:p>
            <a:r>
              <a:rPr lang="en-US" altLang="en-US" dirty="0" err="1" smtClean="0">
                <a:latin typeface="SimSun" pitchFamily="2" charset="-122"/>
                <a:ea typeface="SimSun" pitchFamily="2" charset="-122"/>
              </a:rPr>
              <a:t>主日學</a:t>
            </a:r>
            <a:r>
              <a:rPr lang="en-US" dirty="0" err="1" smtClean="0">
                <a:latin typeface="SimSun" pitchFamily="2" charset="-122"/>
                <a:ea typeface="SimSun" pitchFamily="2" charset="-122"/>
              </a:rPr>
              <a:t>–</a:t>
            </a:r>
            <a:r>
              <a:rPr lang="en-US" altLang="en-US" dirty="0" err="1" smtClean="0">
                <a:latin typeface="SimSun" pitchFamily="2" charset="-122"/>
                <a:ea typeface="SimSun" pitchFamily="2" charset="-122"/>
              </a:rPr>
              <a:t>高中組</a:t>
            </a:r>
            <a:r>
              <a:rPr lang="en-US" altLang="en-US" dirty="0" smtClean="0">
                <a:latin typeface="SimSun" pitchFamily="2" charset="-122"/>
                <a:ea typeface="SimSun" pitchFamily="2" charset="-122"/>
              </a:rPr>
              <a:t> </a:t>
            </a:r>
            <a:endParaRPr lang="en-US" dirty="0" smtClean="0">
              <a:latin typeface="SimSun" pitchFamily="2" charset="-122"/>
              <a:ea typeface="SimSun" pitchFamily="2" charset="-122"/>
            </a:endParaRPr>
          </a:p>
          <a:p>
            <a:r>
              <a:rPr lang="en-US" altLang="en-US" dirty="0" err="1" smtClean="0">
                <a:latin typeface="SimSun" pitchFamily="2" charset="-122"/>
                <a:ea typeface="SimSun" pitchFamily="2" charset="-122"/>
              </a:rPr>
              <a:t>兒童主日學</a:t>
            </a:r>
            <a:endParaRPr lang="en-US" dirty="0" smtClean="0">
              <a:latin typeface="SimSun" pitchFamily="2" charset="-122"/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GKCCCC 堪城华人基督教会</a:t>
            </a:r>
            <a:b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2012 Annual Meeting 年会</a:t>
            </a:r>
            <a:endParaRPr lang="en-US" sz="3600" dirty="0"/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团契关怀：郦一明</a:t>
            </a:r>
            <a:endParaRPr lang="en-US" altLang="zh-CN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团契组</a:t>
            </a:r>
            <a:r>
              <a:rPr lang="en-US" altLang="ja-JP" dirty="0" smtClean="0">
                <a:latin typeface="SimSun" pitchFamily="2" charset="-122"/>
                <a:ea typeface="SimSun" pitchFamily="2" charset="-122"/>
              </a:rPr>
              <a:t>2012</a:t>
            </a:r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年事奉报告</a:t>
            </a:r>
            <a:endParaRPr lang="en-US" altLang="ja-JP" dirty="0" smtClean="0">
              <a:latin typeface="SimSun" pitchFamily="2" charset="-122"/>
              <a:ea typeface="SimSun" pitchFamily="2" charset="-122"/>
            </a:endParaRPr>
          </a:p>
          <a:p>
            <a:endParaRPr lang="en-US" dirty="0" smtClean="0">
              <a:latin typeface="SimSun" pitchFamily="2" charset="-122"/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zh-CN" altLang="en-US" sz="3600" dirty="0" smtClean="0">
                <a:ea typeface="宋体"/>
                <a:cs typeface="Corbel"/>
              </a:rPr>
              <a:t>团契组</a:t>
            </a:r>
            <a:r>
              <a:rPr lang="en-US" altLang="zh-CN" sz="3600" dirty="0" smtClean="0">
                <a:latin typeface="Verdana"/>
                <a:ea typeface="宋体"/>
                <a:cs typeface="Verdana"/>
              </a:rPr>
              <a:t> </a:t>
            </a:r>
            <a:r>
              <a:rPr lang="en-US" sz="3600" dirty="0" smtClean="0">
                <a:latin typeface="Verdana"/>
                <a:ea typeface="宋体"/>
                <a:cs typeface="Verdana"/>
              </a:rPr>
              <a:t>2012 </a:t>
            </a:r>
            <a:r>
              <a:rPr lang="zh-CN" altLang="en-US" sz="3600" dirty="0" smtClean="0">
                <a:latin typeface="Verdana"/>
                <a:ea typeface="宋体"/>
                <a:cs typeface="Verdana"/>
              </a:rPr>
              <a:t>年事奉报告</a:t>
            </a:r>
            <a:r>
              <a:rPr lang="en-US" sz="3600" dirty="0" smtClean="0">
                <a:latin typeface="Verdana"/>
                <a:ea typeface="宋体"/>
                <a:cs typeface="Verdana"/>
              </a:rPr>
              <a:t/>
            </a:r>
            <a:br>
              <a:rPr lang="en-US" sz="3600" dirty="0" smtClean="0">
                <a:latin typeface="Verdana"/>
                <a:ea typeface="宋体"/>
                <a:cs typeface="Verdana"/>
              </a:rPr>
            </a:br>
            <a:r>
              <a:rPr lang="zh-CN" altLang="en-US" sz="3600" dirty="0" smtClean="0">
                <a:latin typeface="Verdana"/>
                <a:ea typeface="宋体"/>
                <a:cs typeface="Verdana"/>
              </a:rPr>
              <a:t>组织</a:t>
            </a:r>
            <a:endParaRPr lang="en-US" sz="3600" dirty="0">
              <a:latin typeface="Verdana"/>
              <a:ea typeface="宋体"/>
              <a:cs typeface="Verdana"/>
            </a:endParaRP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457200" y="1631950"/>
            <a:ext cx="8229600" cy="4494213"/>
          </a:xfrm>
        </p:spPr>
        <p:txBody>
          <a:bodyPr/>
          <a:lstStyle/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成员：郦一明，李白，王鸿鸣，周涵锷，汪苹，黄圆珠，顾捷，高晓梅，王懿 ，万寿莲。</a:t>
            </a:r>
            <a:endParaRPr lang="en-US" altLang="zh-CN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每两月有一次聚会。</a:t>
            </a:r>
            <a:endParaRPr lang="en-US" altLang="zh-CN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欢迎更多的弟兄姊妹参与。</a:t>
            </a:r>
            <a:endParaRPr lang="en-US" altLang="ja-JP" dirty="0" smtClean="0">
              <a:latin typeface="SimSun" pitchFamily="2" charset="-122"/>
              <a:ea typeface="SimSun" pitchFamily="2" charset="-122"/>
            </a:endParaRPr>
          </a:p>
          <a:p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zh-CN" altLang="en-US" sz="3600" dirty="0">
                <a:ea typeface="宋体"/>
                <a:cs typeface="Corbel"/>
              </a:rPr>
              <a:t>团契组</a:t>
            </a:r>
            <a:r>
              <a:rPr lang="en-US" altLang="zh-CN" sz="3600" dirty="0" smtClean="0">
                <a:latin typeface="Verdana"/>
                <a:ea typeface="宋体"/>
                <a:cs typeface="Verdana"/>
              </a:rPr>
              <a:t> </a:t>
            </a:r>
            <a:r>
              <a:rPr lang="en-US" sz="3600" dirty="0" smtClean="0">
                <a:latin typeface="Verdana"/>
                <a:ea typeface="宋体"/>
                <a:cs typeface="Verdana"/>
              </a:rPr>
              <a:t>2012 </a:t>
            </a:r>
            <a:r>
              <a:rPr lang="zh-CN" altLang="en-US" sz="3600" dirty="0" smtClean="0">
                <a:latin typeface="Verdana"/>
                <a:ea typeface="宋体"/>
                <a:cs typeface="Verdana"/>
              </a:rPr>
              <a:t>年事奉报告</a:t>
            </a:r>
            <a:r>
              <a:rPr lang="en-US" altLang="zh-CN" sz="3600" dirty="0" smtClean="0">
                <a:latin typeface="Verdana"/>
                <a:ea typeface="宋体"/>
                <a:cs typeface="Verdana"/>
              </a:rPr>
              <a:t/>
            </a:r>
            <a:br>
              <a:rPr lang="en-US" altLang="zh-CN" sz="3600" dirty="0" smtClean="0">
                <a:latin typeface="Verdana"/>
                <a:ea typeface="宋体"/>
                <a:cs typeface="Verdana"/>
              </a:rPr>
            </a:br>
            <a:r>
              <a:rPr lang="zh-CN" altLang="en-US" sz="3600" dirty="0" smtClean="0">
                <a:latin typeface="宋体"/>
                <a:ea typeface="宋体"/>
                <a:cs typeface="宋体"/>
              </a:rPr>
              <a:t>团</a:t>
            </a:r>
            <a:r>
              <a:rPr lang="zh-CN" altLang="en-US" sz="3600" dirty="0">
                <a:latin typeface="宋体"/>
                <a:ea typeface="宋体"/>
                <a:cs typeface="宋体"/>
              </a:rPr>
              <a:t>契</a:t>
            </a:r>
            <a:endParaRPr lang="en-US" sz="3600" dirty="0">
              <a:latin typeface="宋体"/>
              <a:ea typeface="宋体"/>
              <a:cs typeface="宋体"/>
            </a:endParaRP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457200" y="1703388"/>
            <a:ext cx="8229600" cy="4422775"/>
          </a:xfrm>
        </p:spPr>
        <p:txBody>
          <a:bodyPr/>
          <a:lstStyle/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扶持每月两次的中南区查经。</a:t>
            </a:r>
            <a:endParaRPr lang="en-US" altLang="ja-JP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继续</a:t>
            </a: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ja-JP" dirty="0" smtClean="0">
                <a:latin typeface="SimSun" pitchFamily="2" charset="-122"/>
                <a:ea typeface="SimSun" pitchFamily="2" charset="-122"/>
              </a:rPr>
              <a:t>AVILA UNIVSITY </a:t>
            </a:r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的学生施工。</a:t>
            </a:r>
            <a:endParaRPr lang="en-US" altLang="ja-JP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鼓励细胞小组，比如与在餐馆工作的姊妹和她的家人一起查经。</a:t>
            </a:r>
            <a:endParaRPr lang="en-US" altLang="ja-JP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支持各种不同形式的读经小组，如姊妹读经，按邓英善牧师的读经班。</a:t>
            </a:r>
            <a:endParaRPr lang="en-US" altLang="ja-JP" dirty="0" smtClean="0">
              <a:latin typeface="SimSun" pitchFamily="2" charset="-122"/>
              <a:ea typeface="SimSun" pitchFamily="2" charset="-122"/>
            </a:endParaRPr>
          </a:p>
          <a:p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zh-CN" altLang="en-US" sz="3600" dirty="0" smtClean="0">
                <a:ea typeface="宋体"/>
                <a:cs typeface="Corbel"/>
              </a:rPr>
              <a:t>团契组</a:t>
            </a:r>
            <a:r>
              <a:rPr lang="en-US" altLang="zh-CN" sz="3600" dirty="0" smtClean="0">
                <a:latin typeface="Verdana"/>
                <a:ea typeface="宋体"/>
                <a:cs typeface="Verdana"/>
              </a:rPr>
              <a:t> </a:t>
            </a:r>
            <a:r>
              <a:rPr lang="en-US" sz="3600" dirty="0" smtClean="0">
                <a:latin typeface="Verdana"/>
                <a:ea typeface="宋体"/>
                <a:cs typeface="Verdana"/>
              </a:rPr>
              <a:t>2012 </a:t>
            </a:r>
            <a:r>
              <a:rPr lang="zh-CN" altLang="en-US" sz="3600" dirty="0" smtClean="0">
                <a:latin typeface="Verdana"/>
                <a:ea typeface="宋体"/>
                <a:cs typeface="Verdana"/>
              </a:rPr>
              <a:t>年事奉报告</a:t>
            </a:r>
            <a:r>
              <a:rPr lang="en-US" altLang="zh-CN" sz="3600" dirty="0" smtClean="0">
                <a:latin typeface="Verdana"/>
                <a:ea typeface="宋体"/>
                <a:cs typeface="Verdana"/>
              </a:rPr>
              <a:t/>
            </a:r>
            <a:br>
              <a:rPr lang="en-US" altLang="zh-CN" sz="3600" dirty="0" smtClean="0">
                <a:latin typeface="Verdana"/>
                <a:ea typeface="宋体"/>
                <a:cs typeface="Verdana"/>
              </a:rPr>
            </a:br>
            <a:r>
              <a:rPr lang="zh-CN" altLang="en-US" sz="3600" dirty="0" smtClean="0"/>
              <a:t>关怀</a:t>
            </a:r>
            <a:endParaRPr lang="en-US" sz="3600" dirty="0"/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与新受浸的弟兄姊妹建立个人的联系，鼓励他们参与到团契中。</a:t>
            </a:r>
            <a:endParaRPr lang="en-US" altLang="ja-JP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继续协调教会的探访关怀事项。</a:t>
            </a:r>
            <a:endParaRPr lang="en-US" altLang="ja-JP" dirty="0" smtClean="0">
              <a:latin typeface="SimSun" pitchFamily="2" charset="-122"/>
              <a:ea typeface="SimSun" pitchFamily="2" charset="-122"/>
            </a:endParaRPr>
          </a:p>
          <a:p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zh-CN" altLang="en-US" sz="4800" dirty="0" smtClean="0">
                <a:ea typeface="宋体"/>
                <a:cs typeface="Corbel"/>
              </a:rPr>
              <a:t>团契组</a:t>
            </a:r>
            <a:r>
              <a:rPr lang="en-US" altLang="zh-CN" sz="4800" dirty="0" smtClean="0">
                <a:ea typeface="宋体"/>
                <a:cs typeface="Verdana"/>
              </a:rPr>
              <a:t> </a:t>
            </a:r>
            <a:r>
              <a:rPr lang="en-US" sz="4800" dirty="0" smtClean="0">
                <a:ea typeface="宋体"/>
                <a:cs typeface="Verdana"/>
              </a:rPr>
              <a:t>2012 </a:t>
            </a:r>
            <a:r>
              <a:rPr lang="zh-CN" altLang="en-US" sz="4800" dirty="0" smtClean="0">
                <a:ea typeface="宋体"/>
                <a:cs typeface="Verdana"/>
              </a:rPr>
              <a:t>年事奉报告</a:t>
            </a:r>
            <a:r>
              <a:rPr lang="en-US" altLang="zh-CN" sz="4800" dirty="0" smtClean="0">
                <a:ea typeface="宋体"/>
                <a:cs typeface="Verdana"/>
              </a:rPr>
              <a:t/>
            </a:r>
            <a:br>
              <a:rPr lang="en-US" altLang="zh-CN" sz="4800" dirty="0" smtClean="0">
                <a:ea typeface="宋体"/>
                <a:cs typeface="Verdana"/>
              </a:rPr>
            </a:br>
            <a:r>
              <a:rPr lang="zh-CN" altLang="en-US" dirty="0" smtClean="0">
                <a:latin typeface="宋体"/>
                <a:ea typeface="宋体"/>
                <a:cs typeface="宋体"/>
              </a:rPr>
              <a:t>聚会</a:t>
            </a:r>
            <a:r>
              <a:rPr lang="en-US" dirty="0">
                <a:latin typeface="宋体"/>
                <a:ea typeface="宋体"/>
                <a:cs typeface="宋体"/>
              </a:rPr>
              <a:t/>
            </a:r>
            <a:br>
              <a:rPr lang="en-US" dirty="0">
                <a:latin typeface="宋体"/>
                <a:ea typeface="宋体"/>
                <a:cs typeface="宋体"/>
              </a:rPr>
            </a:br>
            <a:endParaRPr lang="en-US" dirty="0">
              <a:latin typeface="宋体"/>
              <a:ea typeface="宋体"/>
              <a:cs typeface="宋体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7688"/>
            <a:ext cx="8229600" cy="4308475"/>
          </a:xfrm>
        </p:spPr>
        <p:txBody>
          <a:bodyPr/>
          <a:lstStyle/>
          <a:p>
            <a:pPr marL="457200" lvl="1" indent="-457200">
              <a:buClr>
                <a:srgbClr val="FFD25D"/>
              </a:buClr>
            </a:pPr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继续每季一次的全教会一起的讨论分享聚会。希望会众更踊跃地参加。</a:t>
            </a:r>
            <a:endParaRPr lang="en-US" altLang="ja-JP" dirty="0" smtClean="0">
              <a:latin typeface="SimSun" pitchFamily="2" charset="-122"/>
              <a:ea typeface="SimSun" pitchFamily="2" charset="-122"/>
            </a:endParaRPr>
          </a:p>
          <a:p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zh-CN" altLang="en-US" sz="4000" dirty="0" smtClean="0">
                <a:latin typeface="宋体"/>
                <a:ea typeface="宋体"/>
                <a:cs typeface="宋体"/>
              </a:rPr>
              <a:t>团契组</a:t>
            </a:r>
            <a:r>
              <a:rPr lang="en-US" altLang="zh-CN" sz="4000" dirty="0" smtClean="0">
                <a:latin typeface="宋体"/>
                <a:ea typeface="宋体"/>
                <a:cs typeface="宋体"/>
              </a:rPr>
              <a:t> </a:t>
            </a:r>
            <a:r>
              <a:rPr lang="en-US" sz="4000" dirty="0" smtClean="0">
                <a:latin typeface="宋体"/>
                <a:ea typeface="宋体"/>
                <a:cs typeface="宋体"/>
              </a:rPr>
              <a:t>2012 </a:t>
            </a:r>
            <a:r>
              <a:rPr lang="zh-CN" altLang="en-US" sz="4000" dirty="0" smtClean="0">
                <a:latin typeface="宋体"/>
                <a:ea typeface="宋体"/>
                <a:cs typeface="宋体"/>
              </a:rPr>
              <a:t>年事奉报告</a:t>
            </a:r>
            <a:r>
              <a:rPr lang="en-US" altLang="zh-CN" sz="4000" dirty="0" smtClean="0">
                <a:latin typeface="宋体"/>
                <a:ea typeface="宋体"/>
                <a:cs typeface="宋体"/>
              </a:rPr>
              <a:t/>
            </a:r>
            <a:br>
              <a:rPr lang="en-US" altLang="zh-CN" sz="4000" dirty="0" smtClean="0">
                <a:latin typeface="宋体"/>
                <a:ea typeface="宋体"/>
                <a:cs typeface="宋体"/>
              </a:rPr>
            </a:br>
            <a:r>
              <a:rPr lang="zh-CN" altLang="en-US" sz="4000" dirty="0" smtClean="0">
                <a:latin typeface="宋体"/>
                <a:ea typeface="宋体"/>
                <a:cs typeface="宋体"/>
              </a:rPr>
              <a:t>交通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>
              <a:buClr>
                <a:srgbClr val="FFD25D"/>
              </a:buClr>
            </a:pPr>
            <a:r>
              <a:rPr lang="zh-CN" altLang="en-US" smtClean="0">
                <a:latin typeface="SimSun" pitchFamily="2" charset="-122"/>
                <a:ea typeface="SimSun" pitchFamily="2" charset="-122"/>
              </a:rPr>
              <a:t>更新教会的网页平台，使之成为 弟兄姊妹的交通的工具。争取上半年发表。</a:t>
            </a:r>
            <a:endParaRPr lang="en-US" altLang="ja-JP" smtClean="0">
              <a:latin typeface="SimSun" pitchFamily="2" charset="-122"/>
              <a:ea typeface="SimSun" pitchFamily="2" charset="-122"/>
            </a:endParaRPr>
          </a:p>
          <a:p>
            <a:pPr marL="0" indent="0">
              <a:buFont typeface="Wingdings 2" pitchFamily="18" charset="2"/>
              <a:buNone/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4807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主页</a:t>
            </a:r>
            <a:r>
              <a:rPr lang="zh-CN" altLang="en-US" dirty="0" smtClean="0"/>
              <a:t> </a:t>
            </a:r>
            <a:r>
              <a:rPr lang="en-US" altLang="zh-CN" dirty="0" smtClean="0"/>
              <a:t>(Home)</a:t>
            </a:r>
            <a:endParaRPr lang="en-US" dirty="0"/>
          </a:p>
        </p:txBody>
      </p:sp>
      <p:pic>
        <p:nvPicPr>
          <p:cNvPr id="40962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609726"/>
            <a:ext cx="9144000" cy="5248274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媒体</a:t>
            </a:r>
            <a:r>
              <a:rPr lang="zh-CN" altLang="en-US" dirty="0" smtClean="0"/>
              <a:t> </a:t>
            </a:r>
            <a:r>
              <a:rPr lang="en-US" altLang="zh-CN" dirty="0" smtClean="0"/>
              <a:t>(Media)</a:t>
            </a:r>
            <a:endParaRPr lang="en-US" dirty="0"/>
          </a:p>
        </p:txBody>
      </p:sp>
      <p:pic>
        <p:nvPicPr>
          <p:cNvPr id="41986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600200"/>
            <a:ext cx="9144000" cy="52578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>
                    <a:satMod val="150000"/>
                  </a:schemeClr>
                </a:solidFill>
                <a:ea typeface="+mj-ea"/>
                <a:cs typeface="+mj-cs"/>
              </a:rPr>
              <a:t>GKCCCC 堪城华人基督教会</a:t>
            </a:r>
            <a:br>
              <a:rPr lang="en-US" sz="4000" dirty="0">
                <a:solidFill>
                  <a:schemeClr val="accent1">
                    <a:satMod val="150000"/>
                  </a:schemeClr>
                </a:solidFill>
                <a:ea typeface="+mj-ea"/>
                <a:cs typeface="+mj-cs"/>
              </a:rPr>
            </a:b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  <a:ea typeface="+mj-ea"/>
                <a:cs typeface="+mj-cs"/>
              </a:rPr>
              <a:t>2012 Annual </a:t>
            </a:r>
            <a:r>
              <a:rPr lang="en-US" sz="4000" dirty="0">
                <a:solidFill>
                  <a:schemeClr val="accent1">
                    <a:satMod val="150000"/>
                  </a:schemeClr>
                </a:solidFill>
                <a:ea typeface="+mj-ea"/>
                <a:cs typeface="+mj-cs"/>
              </a:rPr>
              <a:t>Meeting 年</a:t>
            </a:r>
            <a:r>
              <a:rPr lang="en-US" sz="4000" dirty="0" smtClean="0">
                <a:solidFill>
                  <a:schemeClr val="accent1">
                    <a:satMod val="150000"/>
                  </a:schemeClr>
                </a:solidFill>
                <a:ea typeface="+mj-ea"/>
                <a:cs typeface="+mj-cs"/>
              </a:rPr>
              <a:t>会</a:t>
            </a:r>
            <a:endParaRPr lang="en-US" sz="4000" dirty="0" smtClean="0">
              <a:solidFill>
                <a:schemeClr val="accent1">
                  <a:satMod val="150000"/>
                </a:schemeClr>
              </a:solidFill>
              <a:latin typeface="SimSun" pitchFamily="2" charset="-122"/>
              <a:ea typeface="SimSun" pitchFamily="2" charset="-122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62539"/>
            <a:ext cx="9144000" cy="5095461"/>
          </a:xfrm>
          <a:solidFill>
            <a:schemeClr val="bg1">
              <a:lumMod val="85000"/>
              <a:alpha val="41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en-US" altLang="zh-TW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SimSun" pitchFamily="2" charset="-122"/>
              </a:rPr>
              <a:t>Revelation</a:t>
            </a:r>
            <a:r>
              <a:rPr lang="en-US" altLang="zh-TW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SimSun" pitchFamily="2" charset="-122"/>
                <a:ea typeface="SimSun" pitchFamily="2" charset="-122"/>
              </a:rPr>
              <a:t> </a:t>
            </a:r>
            <a:r>
              <a:rPr lang="zh-TW" alt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SimSun" pitchFamily="2" charset="-122"/>
                <a:ea typeface="SimSun" pitchFamily="2" charset="-122"/>
              </a:rPr>
              <a:t>启示录 </a:t>
            </a:r>
            <a:r>
              <a:rPr lang="en-US" altLang="zh-TW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itchFamily="34" charset="-128"/>
              </a:rPr>
              <a:t>3:14-16; NIV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itchFamily="34" charset="-128"/>
              </a:rPr>
              <a:t> </a:t>
            </a:r>
          </a:p>
          <a:p>
            <a:pPr marL="409575" lvl="1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baseline="30000" dirty="0" smtClean="0">
                <a:ea typeface="SimSun" pitchFamily="2" charset="-122"/>
              </a:rPr>
              <a:t>14 </a:t>
            </a:r>
            <a:r>
              <a:rPr lang="en-US" altLang="zh-TW" sz="2400" dirty="0" smtClean="0">
                <a:ea typeface="SimSun" pitchFamily="2" charset="-122"/>
              </a:rPr>
              <a:t>“To the angel of the church in Laodicea write:</a:t>
            </a:r>
          </a:p>
          <a:p>
            <a:pPr marL="409575" lvl="1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dirty="0" smtClean="0">
                <a:ea typeface="SimSun" pitchFamily="2" charset="-122"/>
              </a:rPr>
              <a:t>   These are the words of the Amen, the faithful and true witness, the ruler of God’s creation. </a:t>
            </a:r>
            <a:r>
              <a:rPr lang="en-US" altLang="zh-TW" sz="2400" baseline="30000" dirty="0" smtClean="0">
                <a:ea typeface="SimSun" pitchFamily="2" charset="-122"/>
              </a:rPr>
              <a:t>15</a:t>
            </a:r>
            <a:r>
              <a:rPr lang="en-US" altLang="zh-TW" sz="2400" dirty="0" smtClean="0">
                <a:ea typeface="SimSun" pitchFamily="2" charset="-122"/>
              </a:rPr>
              <a:t> I know your deeds, that you are neither cold nor hot. I wish you were either one or the other! </a:t>
            </a:r>
            <a:r>
              <a:rPr lang="en-US" altLang="zh-TW" sz="2400" baseline="30000" dirty="0" smtClean="0">
                <a:ea typeface="SimSun" pitchFamily="2" charset="-122"/>
              </a:rPr>
              <a:t>16</a:t>
            </a:r>
            <a:r>
              <a:rPr lang="en-US" altLang="zh-TW" sz="2400" dirty="0" smtClean="0">
                <a:ea typeface="SimSun" pitchFamily="2" charset="-122"/>
              </a:rPr>
              <a:t> So, because you are lukewarm—neither hot nor cold—I am about to spit you out of my mouth. </a:t>
            </a:r>
          </a:p>
          <a:p>
            <a:pPr marL="409575" lvl="1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baseline="30000" dirty="0" smtClean="0">
                <a:latin typeface="SimSun" pitchFamily="2" charset="-122"/>
                <a:ea typeface="SimSun" pitchFamily="2" charset="-122"/>
              </a:rPr>
              <a:t> 14</a:t>
            </a:r>
            <a:r>
              <a:rPr lang="en-US" altLang="zh-TW" sz="2400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zh-TW" altLang="en-US" sz="2400" dirty="0" smtClean="0">
                <a:latin typeface="SimSun" pitchFamily="2" charset="-122"/>
                <a:ea typeface="SimSun" pitchFamily="2" charset="-122"/>
              </a:rPr>
              <a:t>你 要 写 信 给 老 底 嘉 教 会 的 使 者 ， 说 ： 那 为 阿 们 的 ， 为 诚 信 真 实 见 证 的 ， 在 神 创 造 万 物 之 上 为 元 首 的 ， 说 ：</a:t>
            </a:r>
            <a:r>
              <a:rPr lang="en-US" altLang="zh-TW" sz="2400" baseline="30000" dirty="0" smtClean="0">
                <a:latin typeface="SimSun" pitchFamily="2" charset="-122"/>
                <a:ea typeface="SimSun" pitchFamily="2" charset="-122"/>
              </a:rPr>
              <a:t>15</a:t>
            </a:r>
            <a:r>
              <a:rPr lang="en-US" altLang="zh-TW" sz="2400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zh-TW" altLang="en-US" sz="2400" dirty="0" smtClean="0">
                <a:latin typeface="SimSun" pitchFamily="2" charset="-122"/>
                <a:ea typeface="SimSun" pitchFamily="2" charset="-122"/>
              </a:rPr>
              <a:t>我 知 道 你 的 行 为 ， 你 也 不 冷 也 不 热 ； 我 巴 不 得 你 或 冷 或 热 。</a:t>
            </a:r>
            <a:r>
              <a:rPr lang="en-US" altLang="zh-TW" sz="2400" baseline="30000" dirty="0" smtClean="0">
                <a:latin typeface="SimSun" pitchFamily="2" charset="-122"/>
                <a:ea typeface="SimSun" pitchFamily="2" charset="-122"/>
              </a:rPr>
              <a:t>16</a:t>
            </a:r>
            <a:r>
              <a:rPr lang="en-US" altLang="zh-TW" sz="2400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zh-TW" altLang="en-US" sz="2400" dirty="0" smtClean="0">
                <a:latin typeface="SimSun" pitchFamily="2" charset="-122"/>
                <a:ea typeface="SimSun" pitchFamily="2" charset="-122"/>
              </a:rPr>
              <a:t>你 既 如 温 水 ， 也 不 冷 也 不 热 ， 所 以 我 必 从 我 口 中 把 你 吐 出 去 。</a:t>
            </a:r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zh-CN" altLang="en-US" dirty="0" smtClean="0">
                <a:latin typeface="宋体"/>
                <a:ea typeface="宋体"/>
                <a:cs typeface="宋体"/>
              </a:rPr>
              <a:t>博客</a:t>
            </a:r>
            <a:r>
              <a:rPr lang="zh-CN" altLang="en-US" dirty="0" smtClean="0"/>
              <a:t> </a:t>
            </a:r>
            <a:r>
              <a:rPr lang="en-US" altLang="zh-CN" dirty="0" smtClean="0"/>
              <a:t>(Blog)</a:t>
            </a:r>
            <a:endParaRPr lang="en-US" dirty="0"/>
          </a:p>
        </p:txBody>
      </p:sp>
      <p:pic>
        <p:nvPicPr>
          <p:cNvPr id="43010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703388"/>
            <a:ext cx="9144000" cy="5154612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zh-CN" altLang="en-US" sz="4000" dirty="0" smtClean="0">
                <a:latin typeface="宋体"/>
                <a:ea typeface="宋体"/>
                <a:cs typeface="宋体"/>
              </a:rPr>
              <a:t>团契</a:t>
            </a:r>
            <a:r>
              <a:rPr lang="en-US" altLang="zh-CN" sz="4000" dirty="0" smtClean="0">
                <a:latin typeface="宋体"/>
                <a:ea typeface="宋体"/>
                <a:cs typeface="宋体"/>
              </a:rPr>
              <a:t/>
            </a:r>
            <a:br>
              <a:rPr lang="en-US" altLang="zh-CN" sz="4000" dirty="0" smtClean="0">
                <a:latin typeface="宋体"/>
                <a:ea typeface="宋体"/>
                <a:cs typeface="宋体"/>
              </a:rPr>
            </a:br>
            <a:r>
              <a:rPr lang="zh-CN" altLang="en-US" sz="4000" dirty="0" smtClean="0">
                <a:latin typeface="宋体"/>
                <a:ea typeface="宋体"/>
                <a:cs typeface="宋体"/>
              </a:rPr>
              <a:t>東南區聚會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1"/>
          </a:xfrm>
        </p:spPr>
        <p:txBody>
          <a:bodyPr/>
          <a:lstStyle/>
          <a:p>
            <a:r>
              <a:rPr lang="en-US" altLang="zh-CN" dirty="0" smtClean="0">
                <a:latin typeface="TSC UKai M TT" pitchFamily="49" charset="-122"/>
                <a:ea typeface="TSC UKai M TT" pitchFamily="49" charset="-122"/>
              </a:rPr>
              <a:t>1.</a:t>
            </a:r>
            <a:r>
              <a:rPr lang="zh-CN" altLang="en-US" dirty="0" smtClean="0">
                <a:latin typeface="TSC UKai M TT" pitchFamily="49" charset="-122"/>
                <a:ea typeface="TSC UKai M TT" pitchFamily="49" charset="-122"/>
              </a:rPr>
              <a:t>認 識 主 </a:t>
            </a:r>
          </a:p>
          <a:p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1.1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查考神的話</a:t>
            </a:r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(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創 世 紀</a:t>
            </a:r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)</a:t>
            </a:r>
          </a:p>
          <a:p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1.2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查經聚會時的勸 勉</a:t>
            </a:r>
            <a:endParaRPr lang="en-US" altLang="zh-TW" dirty="0" smtClean="0">
              <a:latin typeface="TSC UKai M TT" pitchFamily="49" charset="-122"/>
              <a:ea typeface="TSC UKai M TT" pitchFamily="49" charset="-122"/>
            </a:endParaRPr>
          </a:p>
          <a:p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1.3 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鼓勵弟 兄姐聚會後的禱告</a:t>
            </a:r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: 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在聖靈裡禱告 </a:t>
            </a:r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(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猶 大 </a:t>
            </a:r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1:20)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zh-CN" altLang="en-US" sz="4000" dirty="0" smtClean="0">
                <a:latin typeface="宋体"/>
                <a:ea typeface="宋体"/>
                <a:cs typeface="宋体"/>
              </a:rPr>
              <a:t>团契</a:t>
            </a:r>
            <a:r>
              <a:rPr lang="en-US" altLang="zh-CN" sz="4000" dirty="0" smtClean="0">
                <a:latin typeface="宋体"/>
                <a:ea typeface="宋体"/>
                <a:cs typeface="宋体"/>
              </a:rPr>
              <a:t/>
            </a:r>
            <a:br>
              <a:rPr lang="en-US" altLang="zh-CN" sz="4000" dirty="0" smtClean="0">
                <a:latin typeface="宋体"/>
                <a:ea typeface="宋体"/>
                <a:cs typeface="宋体"/>
              </a:rPr>
            </a:br>
            <a:r>
              <a:rPr lang="zh-CN" altLang="en-US" sz="4000" dirty="0" smtClean="0">
                <a:latin typeface="宋体"/>
                <a:ea typeface="宋体"/>
                <a:cs typeface="宋体"/>
              </a:rPr>
              <a:t>東南區聚會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1"/>
          </a:xfrm>
        </p:spPr>
        <p:txBody>
          <a:bodyPr/>
          <a:lstStyle/>
          <a:p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2. 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順服主傳主的福音</a:t>
            </a:r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: . </a:t>
            </a:r>
          </a:p>
          <a:p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2.1 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務 要 傳 道 ． 無 論 得 時 不 得 時 、 總 要 專 心 、 並 用 百 般 的 忍 耐 、 各 樣 的 教 訓 、 責 備 人 、 警 戒 人 、 勸 勉 人</a:t>
            </a:r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(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提後 </a:t>
            </a:r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4:2) </a:t>
            </a:r>
          </a:p>
          <a:p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2.2 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藉著主的話 約翰福音</a:t>
            </a:r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,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也藉著每個月的福音聚會</a:t>
            </a:r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, 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同心和 一興 旺主的福音</a:t>
            </a:r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(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腓 立 比 </a:t>
            </a:r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1:5)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zh-CN" altLang="en-US" sz="4000" dirty="0" smtClean="0">
                <a:latin typeface="宋体"/>
                <a:ea typeface="宋体"/>
                <a:cs typeface="宋体"/>
              </a:rPr>
              <a:t>团契</a:t>
            </a:r>
            <a:r>
              <a:rPr lang="en-US" altLang="zh-CN" sz="4000" dirty="0" smtClean="0">
                <a:latin typeface="宋体"/>
                <a:ea typeface="宋体"/>
                <a:cs typeface="宋体"/>
              </a:rPr>
              <a:t/>
            </a:r>
            <a:br>
              <a:rPr lang="en-US" altLang="zh-CN" sz="4000" dirty="0" smtClean="0">
                <a:latin typeface="宋体"/>
                <a:ea typeface="宋体"/>
                <a:cs typeface="宋体"/>
              </a:rPr>
            </a:br>
            <a:r>
              <a:rPr lang="zh-CN" altLang="en-US" sz="4000" dirty="0" smtClean="0">
                <a:latin typeface="宋体"/>
                <a:ea typeface="宋体"/>
                <a:cs typeface="宋体"/>
              </a:rPr>
              <a:t>東南區聚會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1"/>
          </a:xfrm>
        </p:spPr>
        <p:txBody>
          <a:bodyPr/>
          <a:lstStyle/>
          <a:p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3. 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請為東南區下一季</a:t>
            </a:r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(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四月</a:t>
            </a:r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- 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六月</a:t>
            </a:r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)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服事的負擔代禱</a:t>
            </a:r>
            <a:endParaRPr lang="en-US" altLang="zh-TW" dirty="0" smtClean="0">
              <a:latin typeface="TSC UKai M TT" pitchFamily="49" charset="-122"/>
              <a:ea typeface="TSC UKai M TT" pitchFamily="49" charset="-122"/>
            </a:endParaRPr>
          </a:p>
          <a:p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3.1 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有關 禱告和 讀聖經專題 </a:t>
            </a:r>
          </a:p>
          <a:p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3.2 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邀請藍谷聚會的同工來為主做證</a:t>
            </a:r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, 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更歡迎我們教會的 弟兄 姊妹來 </a:t>
            </a:r>
          </a:p>
          <a:p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來為主做見證 </a:t>
            </a:r>
          </a:p>
          <a:p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3.3 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繼續經常藉著探訪與 喜 樂 的人要 同 樂 ． 與哀哭 的 人 要 同 哭</a:t>
            </a:r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(</a:t>
            </a:r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羅馬</a:t>
            </a:r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12:15), </a:t>
            </a:r>
          </a:p>
          <a:p>
            <a:r>
              <a:rPr lang="zh-TW" altLang="en-US" dirty="0" smtClean="0">
                <a:latin typeface="TSC UKai M TT" pitchFamily="49" charset="-122"/>
                <a:ea typeface="TSC UKai M TT" pitchFamily="49" charset="-122"/>
              </a:rPr>
              <a:t>並且引慕導友人到主面前</a:t>
            </a:r>
            <a:r>
              <a:rPr lang="en-US" altLang="zh-TW" dirty="0" smtClean="0">
                <a:latin typeface="TSC UKai M TT" pitchFamily="49" charset="-122"/>
                <a:ea typeface="TSC UKai M TT" pitchFamily="49" charset="-122"/>
              </a:rPr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Mission Group short report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zh-CN" altLang="en-US" sz="3200" dirty="0">
                <a:latin typeface="Times New Roman" pitchFamily="18" charset="0"/>
                <a:cs typeface="Times New Roman" pitchFamily="18" charset="0"/>
              </a:rPr>
              <a:t>吕英世，纪培庆，刘金石，周涵锷，王德南五位弟兄于二月八日就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2011</a:t>
            </a:r>
            <a:r>
              <a:rPr lang="zh-CN" altLang="en-US" sz="3200" dirty="0">
                <a:latin typeface="Times New Roman" pitchFamily="18" charset="0"/>
                <a:cs typeface="Times New Roman" pitchFamily="18" charset="0"/>
              </a:rPr>
              <a:t>年的事工回顾和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2012</a:t>
            </a:r>
            <a:r>
              <a:rPr lang="zh-CN" altLang="en-US" sz="3200" dirty="0">
                <a:latin typeface="Times New Roman" pitchFamily="18" charset="0"/>
                <a:cs typeface="Times New Roman" pitchFamily="18" charset="0"/>
              </a:rPr>
              <a:t>的事工展望交通之后，总结如下：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9144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Mission Group short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report</a:t>
            </a:r>
          </a:p>
          <a:p>
            <a:pPr algn="ctr"/>
            <a:r>
              <a:rPr lang="en-US" sz="3200" dirty="0"/>
              <a:t>2011</a:t>
            </a:r>
            <a:r>
              <a:rPr lang="zh-CN" altLang="en-US" sz="3200" dirty="0"/>
              <a:t>年事工回顾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514350" lvl="0" indent="-514350">
              <a:buFont typeface="Arial" pitchFamily="34" charset="0"/>
              <a:buChar char="•"/>
            </a:pPr>
            <a:r>
              <a:rPr lang="zh-CN" altLang="en-US" sz="3200" dirty="0"/>
              <a:t>晨祷聚会 每月第一个礼拜六</a:t>
            </a:r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dirty="0"/>
              <a:t> </a:t>
            </a:r>
            <a:r>
              <a:rPr lang="zh-CN" altLang="en-US" sz="3200" dirty="0" smtClean="0"/>
              <a:t>本</a:t>
            </a:r>
            <a:r>
              <a:rPr lang="zh-CN" altLang="en-US" sz="3200" dirty="0"/>
              <a:t>地福音事：</a:t>
            </a:r>
            <a:r>
              <a:rPr lang="en-US" sz="3200" dirty="0"/>
              <a:t> VBS</a:t>
            </a:r>
            <a:r>
              <a:rPr lang="zh-CN" altLang="en-US" sz="3200" dirty="0"/>
              <a:t>，</a:t>
            </a:r>
            <a:r>
              <a:rPr lang="en-US" sz="3200" dirty="0"/>
              <a:t>CYIA</a:t>
            </a:r>
            <a:r>
              <a:rPr lang="zh-CN" altLang="en-US" sz="3200" dirty="0"/>
              <a:t>，</a:t>
            </a:r>
            <a:r>
              <a:rPr lang="en-US" sz="3200" dirty="0"/>
              <a:t>Picnic</a:t>
            </a:r>
            <a:r>
              <a:rPr lang="zh-CN" altLang="en-US" sz="3200" dirty="0"/>
              <a:t>，</a:t>
            </a:r>
            <a:r>
              <a:rPr lang="en-US" sz="3200" dirty="0"/>
              <a:t>monthly evangelistic meeting</a:t>
            </a:r>
            <a:r>
              <a:rPr lang="zh-CN" altLang="en-US" sz="3200" dirty="0"/>
              <a:t>，</a:t>
            </a:r>
            <a:r>
              <a:rPr lang="en-US" sz="3200" dirty="0"/>
              <a:t>Bible study at restaurants, working place (lunch time</a:t>
            </a:r>
            <a:r>
              <a:rPr lang="en-US" sz="3200" dirty="0" smtClean="0"/>
              <a:t>), Welcome package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pPr marL="514350" indent="-514350">
              <a:buFont typeface="Arial" pitchFamily="34" charset="0"/>
              <a:buChar char="•"/>
            </a:pPr>
            <a:r>
              <a:rPr lang="zh-CN" altLang="en-US" sz="3200" dirty="0"/>
              <a:t>海外福音事工：探访，花莲访宣，吴浩、素萍在中国的服事，朱小光、吴弟兄在云南的宣教</a:t>
            </a:r>
            <a:endParaRPr lang="en-US" sz="3200" dirty="0"/>
          </a:p>
          <a:p>
            <a:pPr marL="514350" indent="-514350">
              <a:buFont typeface="Arial" pitchFamily="34" charset="0"/>
              <a:buChar char="•"/>
            </a:pPr>
            <a:r>
              <a:rPr lang="zh-CN" altLang="en-US" sz="3200" dirty="0"/>
              <a:t>与本地教会宣教事工的配搭事奉：</a:t>
            </a:r>
            <a:r>
              <a:rPr lang="en-US" sz="3200" dirty="0"/>
              <a:t>(CEF</a:t>
            </a:r>
            <a:r>
              <a:rPr lang="zh-CN" altLang="en-US" sz="3200" dirty="0"/>
              <a:t>，</a:t>
            </a:r>
            <a:r>
              <a:rPr lang="en-US" sz="3200" dirty="0"/>
              <a:t>OMF</a:t>
            </a:r>
            <a:r>
              <a:rPr lang="zh-CN" altLang="en-US" sz="3200" dirty="0"/>
              <a:t>（海外基督使团），</a:t>
            </a:r>
            <a:r>
              <a:rPr lang="en-US" sz="3200" dirty="0"/>
              <a:t>OMF</a:t>
            </a:r>
            <a:r>
              <a:rPr lang="zh-CN" altLang="en-US" sz="3200" dirty="0"/>
              <a:t>戴继宗牧师在</a:t>
            </a:r>
            <a:r>
              <a:rPr lang="en-US" sz="3200" dirty="0"/>
              <a:t>KC</a:t>
            </a:r>
            <a:r>
              <a:rPr lang="zh-CN" altLang="en-US" sz="3200" dirty="0"/>
              <a:t>的宣教聚会，</a:t>
            </a:r>
            <a:endParaRPr lang="en-US" sz="3200" dirty="0"/>
          </a:p>
          <a:p>
            <a:pPr marL="514350" lvl="0" indent="-514350"/>
            <a:endParaRPr lang="en-US" sz="3200" dirty="0"/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Mission Group short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report</a:t>
            </a:r>
          </a:p>
          <a:p>
            <a:pPr algn="ctr"/>
            <a:r>
              <a:rPr lang="en-US" sz="3200" dirty="0"/>
              <a:t>2011</a:t>
            </a:r>
            <a:r>
              <a:rPr lang="zh-CN" altLang="en-US" sz="3200" dirty="0"/>
              <a:t>年事工回顾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Font typeface="Arial" pitchFamily="34" charset="0"/>
              <a:buChar char="•"/>
            </a:pPr>
            <a:r>
              <a:rPr lang="zh-CN" altLang="en-US" sz="3200" dirty="0"/>
              <a:t>与其他宣教团体的配搭事奉：花莲（博爱浸信会、啄木鸟协会、少年感化院）</a:t>
            </a:r>
            <a:endParaRPr lang="en-US" sz="3200" dirty="0"/>
          </a:p>
          <a:p>
            <a:r>
              <a:rPr lang="en-US" sz="3200" dirty="0"/>
              <a:t>Bill &amp; </a:t>
            </a:r>
            <a:r>
              <a:rPr lang="en-US" sz="3200" dirty="0" err="1"/>
              <a:t>Ginann</a:t>
            </a:r>
            <a:r>
              <a:rPr lang="en-US" sz="3200" dirty="0"/>
              <a:t> Franklin</a:t>
            </a:r>
            <a:r>
              <a:rPr lang="zh-CN" altLang="en-US" sz="3200" dirty="0"/>
              <a:t>， </a:t>
            </a:r>
            <a:r>
              <a:rPr lang="en-US" sz="3200" dirty="0"/>
              <a:t>David &amp; Pamela Loveland (Grace International Church)</a:t>
            </a:r>
          </a:p>
          <a:p>
            <a:r>
              <a:rPr lang="en-US" sz="3200" dirty="0"/>
              <a:t> Sue Koch</a:t>
            </a:r>
            <a:r>
              <a:rPr lang="zh-CN" altLang="en-US" sz="3200" dirty="0"/>
              <a:t>在中国藉运动员教练的宣教事工</a:t>
            </a:r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dirty="0"/>
              <a:t> </a:t>
            </a:r>
            <a:r>
              <a:rPr lang="zh-CN" altLang="en-US" sz="3200" dirty="0" smtClean="0"/>
              <a:t>宣</a:t>
            </a:r>
            <a:r>
              <a:rPr lang="zh-CN" altLang="en-US" sz="3200" dirty="0"/>
              <a:t>教装备：访宣培训，主日学，</a:t>
            </a:r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dirty="0"/>
              <a:t> </a:t>
            </a:r>
            <a:r>
              <a:rPr lang="zh-CN" altLang="en-US" sz="3200" dirty="0" smtClean="0"/>
              <a:t>新</a:t>
            </a:r>
            <a:r>
              <a:rPr lang="zh-CN" altLang="en-US" sz="3200" dirty="0"/>
              <a:t>信主的弟兄姊妹的生命成长与跟进</a:t>
            </a:r>
            <a:endParaRPr lang="en-US" sz="3200" dirty="0"/>
          </a:p>
          <a:p>
            <a:pPr marL="514350" lvl="0" indent="-514350"/>
            <a:endParaRPr lang="en-US" sz="3200" dirty="0"/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9144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Mission Group short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report</a:t>
            </a:r>
          </a:p>
          <a:p>
            <a:pPr algn="ctr"/>
            <a:r>
              <a:rPr lang="en-US" sz="3200" dirty="0"/>
              <a:t>2011</a:t>
            </a:r>
            <a:r>
              <a:rPr lang="zh-CN" altLang="en-US" sz="3200" dirty="0"/>
              <a:t>年事工回顾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zh-CN" altLang="en-US" sz="3200" dirty="0"/>
              <a:t>在去年的基础上，</a:t>
            </a:r>
            <a:r>
              <a:rPr lang="en-US" sz="3200" dirty="0"/>
              <a:t>2012</a:t>
            </a:r>
            <a:r>
              <a:rPr lang="zh-CN" altLang="en-US" sz="3200" dirty="0"/>
              <a:t>年事工展望：</a:t>
            </a:r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dirty="0"/>
              <a:t> </a:t>
            </a:r>
            <a:r>
              <a:rPr lang="en-US" sz="3200" dirty="0" smtClean="0"/>
              <a:t>OMF</a:t>
            </a:r>
            <a:r>
              <a:rPr lang="en-US" sz="3200" dirty="0"/>
              <a:t>: Serve Asia Short-Term Opportunities 2012 </a:t>
            </a:r>
          </a:p>
          <a:p>
            <a:pPr lvl="0">
              <a:buFont typeface="Arial" pitchFamily="34" charset="0"/>
              <a:buChar char="•"/>
            </a:pPr>
            <a:r>
              <a:rPr lang="en-US" sz="3200" dirty="0"/>
              <a:t>Campus Crusade (</a:t>
            </a:r>
            <a:r>
              <a:rPr lang="zh-CN" altLang="en-US" sz="3200" dirty="0"/>
              <a:t>台湾学园传道会</a:t>
            </a:r>
            <a:r>
              <a:rPr lang="en-US" sz="3200" dirty="0"/>
              <a:t>)</a:t>
            </a:r>
          </a:p>
          <a:p>
            <a:pPr lvl="0">
              <a:buFont typeface="Arial" pitchFamily="34" charset="0"/>
              <a:buChar char="•"/>
            </a:pPr>
            <a:r>
              <a:rPr lang="zh-CN" altLang="en-US" sz="3200" dirty="0"/>
              <a:t>三元福音倍进布道训练：</a:t>
            </a:r>
            <a:r>
              <a:rPr lang="en-US" sz="3200" dirty="0"/>
              <a:t>1972</a:t>
            </a:r>
            <a:r>
              <a:rPr lang="zh-CN" altLang="en-US" sz="3200" dirty="0"/>
              <a:t>年</a:t>
            </a:r>
            <a:r>
              <a:rPr lang="en-US" sz="3200" dirty="0"/>
              <a:t>Florida</a:t>
            </a:r>
            <a:r>
              <a:rPr lang="zh-CN" altLang="en-US" sz="3200" dirty="0"/>
              <a:t>长老会的</a:t>
            </a:r>
            <a:r>
              <a:rPr lang="en-US" sz="3200" dirty="0"/>
              <a:t>James Kennedy </a:t>
            </a:r>
            <a:r>
              <a:rPr lang="zh-CN" altLang="en-US" sz="3200" dirty="0"/>
              <a:t>开始推行。本教会可以支持一位或几位弟兄先行接受装备，再根据本地情况做适当调整，推动福音事工的扩展。</a:t>
            </a:r>
            <a:endParaRPr lang="en-US" sz="3200" dirty="0"/>
          </a:p>
          <a:p>
            <a:pPr lvl="0">
              <a:buFont typeface="Arial" pitchFamily="34" charset="0"/>
              <a:buChar char="•"/>
            </a:pPr>
            <a:r>
              <a:rPr lang="zh-CN" altLang="en-US" sz="3200" dirty="0"/>
              <a:t>教会网络事工的加强</a:t>
            </a:r>
            <a:endParaRPr lang="en-US" sz="3200" dirty="0"/>
          </a:p>
          <a:p>
            <a:pPr lvl="0">
              <a:buFont typeface="Arial" pitchFamily="34" charset="0"/>
              <a:buChar char="•"/>
            </a:pPr>
            <a:r>
              <a:rPr lang="zh-CN" altLang="en-US" sz="3200" dirty="0"/>
              <a:t>深圳、花莲事工继续支持。</a:t>
            </a:r>
            <a:endParaRPr lang="en-US" sz="3200" dirty="0"/>
          </a:p>
          <a:p>
            <a:pPr lvl="0">
              <a:buFont typeface="Arial" pitchFamily="34" charset="0"/>
              <a:buChar char="•"/>
            </a:pPr>
            <a:r>
              <a:rPr lang="zh-CN" altLang="en-US" sz="3200" dirty="0"/>
              <a:t>暑期宣教计划，当地宣教事工</a:t>
            </a:r>
            <a:r>
              <a:rPr lang="en-US" sz="3200" dirty="0"/>
              <a:t>(CEF, CYIA, etc.)</a:t>
            </a:r>
            <a:r>
              <a:rPr lang="zh-CN" altLang="en-US" sz="3200" dirty="0"/>
              <a:t>。</a:t>
            </a:r>
            <a:endParaRPr lang="en-US" sz="3200" dirty="0"/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GKCCCC 堪城华人基督教会</a:t>
            </a:r>
            <a:b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2012 Annual Meeting 年会</a:t>
            </a:r>
            <a:endParaRPr lang="en-US" sz="3600" dirty="0"/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行政：高正修</a:t>
            </a: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> </a:t>
            </a:r>
          </a:p>
          <a:p>
            <a:pPr marL="409575" lvl="1" indent="0">
              <a:buFont typeface="Wingdings" pitchFamily="2" charset="2"/>
              <a:buNone/>
            </a:pPr>
            <a:r>
              <a:rPr lang="zh-CN" altLang="en-US" sz="3200" dirty="0" smtClean="0">
                <a:latin typeface="SimSun" pitchFamily="2" charset="-122"/>
                <a:ea typeface="SimSun" pitchFamily="2" charset="-122"/>
              </a:rPr>
              <a:t>行政组包括财务组（洪正超弟兄负责），总务组（王德南弟兄负责）</a:t>
            </a:r>
            <a:endParaRPr lang="en-US" sz="32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-106363"/>
          <a:ext cx="9144000" cy="6782754"/>
        </p:xfrm>
        <a:graphic>
          <a:graphicData uri="http://schemas.openxmlformats.org/drawingml/2006/table">
            <a:tbl>
              <a:tblPr/>
              <a:tblGrid>
                <a:gridCol w="6248400"/>
                <a:gridCol w="1600200"/>
                <a:gridCol w="1295400"/>
              </a:tblGrid>
              <a:tr h="63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Income </a:t>
                      </a:r>
                      <a:r>
                        <a:rPr kumimoji="0" lang="zh-TW" alt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SC UKai M TT" pitchFamily="49" charset="-122"/>
                          <a:ea typeface="TSC UKai M TT" pitchFamily="49" charset="-122"/>
                          <a:cs typeface="Arial" charset="0"/>
                        </a:rPr>
                        <a:t>收入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SC UKai M TT" pitchFamily="49" charset="-122"/>
                        <a:ea typeface="TSC UKai M TT" pitchFamily="49" charset="-122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General Offering </a:t>
                      </a:r>
                      <a:r>
                        <a:rPr kumimoji="0" lang="zh-CN" alt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SC FLi S5 TT" pitchFamily="49" charset="-120"/>
                          <a:ea typeface="TSC FLi S5 TT" pitchFamily="49" charset="-120"/>
                          <a:cs typeface="Times New Roman" pitchFamily="18" charset="0"/>
                        </a:rPr>
                        <a:t>一般奉獻</a:t>
                      </a:r>
                      <a:r>
                        <a:rPr kumimoji="0" lang="zh-CN" alt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7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  <a:r>
                        <a:rPr lang="en-US" sz="27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127,984</a:t>
                      </a:r>
                      <a:endParaRPr lang="en-US" sz="2700" b="0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2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89.8%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ts val="2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Other </a:t>
                      </a:r>
                      <a:r>
                        <a:rPr kumimoji="0" lang="zh-TW" alt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SC FLi S5 TT" pitchFamily="49" charset="-120"/>
                          <a:ea typeface="TSC FLi S5 TT" pitchFamily="49" charset="-120"/>
                          <a:cs typeface="Times New Roman" pitchFamily="18" charset="0"/>
                        </a:rPr>
                        <a:t>其它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SC FLi S5 TT" pitchFamily="49" charset="-120"/>
                        <a:ea typeface="TSC FLi S5 TT" pitchFamily="49" charset="-12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7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$14,593</a:t>
                      </a:r>
                      <a:endParaRPr lang="en-US" sz="2700" b="0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2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10.2%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700" b="1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  <a:r>
                        <a:rPr lang="en-US" sz="2700" b="1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142,577</a:t>
                      </a:r>
                      <a:endParaRPr lang="en-US" sz="27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ts val="2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100.0%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Expense </a:t>
                      </a:r>
                      <a:r>
                        <a:rPr kumimoji="0" lang="zh-TW" alt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SC UKai M TT" pitchFamily="49" charset="-122"/>
                          <a:ea typeface="TSC UKai M TT" pitchFamily="49" charset="-122"/>
                          <a:cs typeface="Arial" charset="0"/>
                        </a:rPr>
                        <a:t>支出</a:t>
                      </a:r>
                      <a:endParaRPr kumimoji="0" 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SC UKai M TT" pitchFamily="49" charset="-122"/>
                        <a:ea typeface="TSC UKai M TT" pitchFamily="49" charset="-122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BOOKS &amp; LIBRARY </a:t>
                      </a:r>
                      <a:r>
                        <a:rPr kumimoji="0" lang="zh-CN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SC FLi S5 TT" pitchFamily="49" charset="-120"/>
                          <a:ea typeface="TSC FLi S5 TT" pitchFamily="49" charset="-120"/>
                          <a:cs typeface="Arial" charset="0"/>
                        </a:rPr>
                        <a:t>圖書 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SC FLi S5 TT" pitchFamily="49" charset="-120"/>
                        <a:ea typeface="TSC FLi S5 TT" pitchFamily="49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7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  <a:r>
                        <a:rPr lang="en-US" sz="27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3,485</a:t>
                      </a:r>
                      <a:endParaRPr lang="en-US" sz="2700" b="0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2.6%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UTILITIES </a:t>
                      </a:r>
                      <a:r>
                        <a:rPr kumimoji="0" lang="zh-CN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SC FLi S5 TT" pitchFamily="49" charset="-120"/>
                          <a:ea typeface="TSC FLi S5 TT" pitchFamily="49" charset="-120"/>
                          <a:cs typeface="Arial" charset="0"/>
                        </a:rPr>
                        <a:t>雜費 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SC FLi S5 TT" pitchFamily="49" charset="-120"/>
                        <a:ea typeface="TSC FLi S5 TT" pitchFamily="49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7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  <a:r>
                        <a:rPr lang="en-US" sz="27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8,909</a:t>
                      </a:r>
                      <a:endParaRPr lang="en-US" sz="2700" b="0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6.7%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FOOD/MEAL </a:t>
                      </a:r>
                      <a:r>
                        <a:rPr kumimoji="0" lang="zh-CN" alt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SC FLi S5 TT" pitchFamily="49" charset="-120"/>
                          <a:ea typeface="TSC FLi S5 TT" pitchFamily="49" charset="-120"/>
                          <a:cs typeface="Arial" charset="0"/>
                        </a:rPr>
                        <a:t>膳食</a:t>
                      </a:r>
                      <a:r>
                        <a:rPr kumimoji="0" lang="zh-CN" alt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 </a:t>
                      </a:r>
                      <a:endParaRPr kumimoji="0" lang="en-US" sz="2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7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  <a:r>
                        <a:rPr lang="en-US" sz="27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6,908 </a:t>
                      </a:r>
                      <a:endParaRPr lang="en-US" sz="2700" b="0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5.2%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REPAIR/SERVICE </a:t>
                      </a:r>
                      <a:r>
                        <a:rPr kumimoji="0" lang="zh-CN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SC FLi S5 TT" pitchFamily="49" charset="-120"/>
                          <a:ea typeface="TSC FLi S5 TT" pitchFamily="49" charset="-120"/>
                          <a:cs typeface="Arial" charset="0"/>
                        </a:rPr>
                        <a:t>修補保養</a:t>
                      </a:r>
                      <a:r>
                        <a:rPr kumimoji="0" lang="en-US" altLang="zh-CN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SC FLi S5 TT" pitchFamily="49" charset="-120"/>
                          <a:ea typeface="TSC FLi S5 TT" pitchFamily="49" charset="-120"/>
                          <a:cs typeface="Arial" charset="0"/>
                        </a:rPr>
                        <a:t>/</a:t>
                      </a:r>
                      <a:r>
                        <a:rPr kumimoji="0" lang="zh-CN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SC FLi S5 TT" pitchFamily="49" charset="-120"/>
                          <a:ea typeface="TSC FLi S5 TT" pitchFamily="49" charset="-120"/>
                          <a:cs typeface="Arial" charset="0"/>
                        </a:rPr>
                        <a:t>草地剷雪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SC FLi S5 TT" pitchFamily="49" charset="-120"/>
                        <a:ea typeface="TSC FLi S5 TT" pitchFamily="49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7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  <a:r>
                        <a:rPr lang="en-US" sz="27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10,278</a:t>
                      </a:r>
                      <a:endParaRPr lang="en-US" sz="2700" b="0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7.8%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PENSION/CHARITY SAINTS</a:t>
                      </a:r>
                      <a:r>
                        <a:rPr kumimoji="0" lang="zh-CN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SC FLi S5 TT" pitchFamily="49" charset="-120"/>
                          <a:ea typeface="TSC FLi S5 TT" pitchFamily="49" charset="-120"/>
                          <a:cs typeface="Arial" charset="0"/>
                        </a:rPr>
                        <a:t>退休金</a:t>
                      </a:r>
                      <a:r>
                        <a:rPr kumimoji="0" lang="en-US" altLang="zh-CN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SC FLi S5 TT" pitchFamily="49" charset="-120"/>
                          <a:ea typeface="TSC FLi S5 TT" pitchFamily="49" charset="-120"/>
                          <a:cs typeface="Arial" charset="0"/>
                        </a:rPr>
                        <a:t>/</a:t>
                      </a:r>
                      <a:r>
                        <a:rPr kumimoji="0" lang="zh-CN" alt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SC FLi S5 TT" pitchFamily="49" charset="-120"/>
                          <a:ea typeface="TSC FLi S5 TT" pitchFamily="49" charset="-120"/>
                          <a:cs typeface="Arial" charset="0"/>
                        </a:rPr>
                        <a:t>聖徒幫補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SC FLi S5 TT" pitchFamily="49" charset="-120"/>
                        <a:ea typeface="TSC FLi S5 TT" pitchFamily="49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7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  <a:r>
                        <a:rPr lang="en-US" sz="27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36,600</a:t>
                      </a:r>
                      <a:endParaRPr lang="en-US" sz="2700" b="0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27.6%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MISSION </a:t>
                      </a:r>
                      <a:r>
                        <a:rPr kumimoji="0" lang="zh-CN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SC FLi S5 TT" pitchFamily="49" charset="-120"/>
                          <a:ea typeface="TSC FLi S5 TT" pitchFamily="49" charset="-120"/>
                          <a:cs typeface="Arial" charset="0"/>
                        </a:rPr>
                        <a:t>宣道 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SC FLi S5 TT" pitchFamily="49" charset="-120"/>
                        <a:ea typeface="TSC FLi S5 TT" pitchFamily="49" charset="-12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7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  <a:r>
                        <a:rPr lang="en-US" sz="27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46,721 </a:t>
                      </a:r>
                      <a:endParaRPr lang="en-US" sz="2700" b="0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35.2%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Other </a:t>
                      </a:r>
                      <a:r>
                        <a:rPr kumimoji="0" lang="zh-TW" alt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SC FLi S5 TT" pitchFamily="49" charset="-120"/>
                          <a:ea typeface="TSC FLi S5 TT" pitchFamily="49" charset="-120"/>
                          <a:cs typeface="Times New Roman" pitchFamily="18" charset="0"/>
                        </a:rPr>
                        <a:t>其它</a:t>
                      </a: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700" b="0" i="0" u="none" strike="noStrike" dirty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</a:t>
                      </a:r>
                      <a:r>
                        <a:rPr lang="en-US" sz="2700" b="0" i="0" u="none" strike="noStrike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19,707 </a:t>
                      </a:r>
                      <a:endParaRPr lang="en-US" sz="2700" b="0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14.9%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US" sz="2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$132,608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100.0%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>
                    <a:satMod val="150000"/>
                  </a:schemeClr>
                </a:solidFill>
              </a:rPr>
              <a:t>GKCCCC 堪城华人基督教会</a:t>
            </a:r>
            <a:br>
              <a:rPr lang="en-US" sz="4000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000" dirty="0">
                <a:solidFill>
                  <a:schemeClr val="accent1">
                    <a:satMod val="150000"/>
                  </a:schemeClr>
                </a:solidFill>
              </a:rPr>
              <a:t>2012 Annual Meeting 年会</a:t>
            </a:r>
            <a:endParaRPr lang="en-US" sz="4000" dirty="0" smtClean="0">
              <a:solidFill>
                <a:schemeClr val="accent1">
                  <a:satMod val="150000"/>
                </a:schemeClr>
              </a:solidFill>
              <a:latin typeface="SimSun" pitchFamily="2" charset="-122"/>
              <a:ea typeface="SimSun" pitchFamily="2" charset="-122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90688"/>
            <a:ext cx="9144000" cy="5167312"/>
          </a:xfrm>
          <a:solidFill>
            <a:schemeClr val="bg1">
              <a:lumMod val="85000"/>
              <a:alpha val="41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zh-TW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SimSun" pitchFamily="2" charset="-122"/>
              </a:rPr>
              <a:t>Revelation</a:t>
            </a:r>
            <a:r>
              <a:rPr lang="en-US" altLang="zh-TW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SimSun" pitchFamily="2" charset="-122"/>
                <a:ea typeface="SimSun" pitchFamily="2" charset="-122"/>
              </a:rPr>
              <a:t> </a:t>
            </a:r>
            <a:r>
              <a:rPr lang="zh-TW" alt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SimSun" pitchFamily="2" charset="-122"/>
                <a:ea typeface="SimSun" pitchFamily="2" charset="-122"/>
              </a:rPr>
              <a:t>启示录 </a:t>
            </a:r>
            <a:r>
              <a:rPr lang="en-US" altLang="zh-TW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itchFamily="34" charset="-128"/>
              </a:rPr>
              <a:t>3:17-18; NIV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itchFamily="34" charset="-128"/>
              </a:rPr>
              <a:t> </a:t>
            </a:r>
          </a:p>
          <a:p>
            <a:pPr marL="409575" lvl="1" indent="0">
              <a:buFont typeface="Wingdings" pitchFamily="2" charset="2"/>
              <a:buNone/>
            </a:pPr>
            <a:r>
              <a:rPr lang="en-US" altLang="zh-TW" sz="2400" baseline="30000" dirty="0" smtClean="0">
                <a:ea typeface="SimSun" pitchFamily="2" charset="-122"/>
              </a:rPr>
              <a:t>17</a:t>
            </a:r>
            <a:r>
              <a:rPr lang="en-US" altLang="zh-TW" sz="2400" dirty="0" smtClean="0">
                <a:ea typeface="SimSun" pitchFamily="2" charset="-122"/>
              </a:rPr>
              <a:t> You say, ‘I am rich; I have acquired wealth and do not need a thing.’ But you do not realize that you are wretched, pitiful, poor, blind and naked. </a:t>
            </a:r>
            <a:r>
              <a:rPr lang="en-US" altLang="zh-TW" sz="2400" baseline="30000" dirty="0" smtClean="0">
                <a:ea typeface="SimSun" pitchFamily="2" charset="-122"/>
              </a:rPr>
              <a:t>18</a:t>
            </a:r>
            <a:r>
              <a:rPr lang="en-US" altLang="zh-TW" sz="2400" dirty="0" smtClean="0">
                <a:ea typeface="SimSun" pitchFamily="2" charset="-122"/>
              </a:rPr>
              <a:t> I counsel you to buy from me gold refined in the fire, so you can become rich; and white clothes to wear, so you can cover your shameful nakedness; and salve to put on your eyes, so you can see.</a:t>
            </a:r>
          </a:p>
          <a:p>
            <a:pPr marL="409575" lvl="1" indent="0">
              <a:buFont typeface="Wingdings" pitchFamily="2" charset="2"/>
              <a:buNone/>
            </a:pPr>
            <a:r>
              <a:rPr lang="en-US" altLang="zh-TW" sz="2400" baseline="30000" dirty="0" smtClean="0">
                <a:latin typeface="SimSun" pitchFamily="2" charset="-122"/>
                <a:ea typeface="SimSun" pitchFamily="2" charset="-122"/>
              </a:rPr>
              <a:t> 17</a:t>
            </a:r>
            <a:r>
              <a:rPr lang="en-US" altLang="zh-TW" sz="2400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zh-TW" altLang="en-US" sz="2400" dirty="0" smtClean="0">
                <a:latin typeface="SimSun" pitchFamily="2" charset="-122"/>
                <a:ea typeface="SimSun" pitchFamily="2" charset="-122"/>
              </a:rPr>
              <a:t>你 说 ： 我 是 富 足 ， 已 经 发 了 财 ， 一 样 都 不 缺 ； 却 不 知 道 你 是 那 困 苦 、 可 怜 、 贫 穷 、 瞎 眼 、 赤 身 的 。</a:t>
            </a:r>
          </a:p>
          <a:p>
            <a:pPr marL="409575" lvl="1" indent="0">
              <a:buFont typeface="Wingdings" pitchFamily="2" charset="2"/>
              <a:buNone/>
            </a:pPr>
            <a:r>
              <a:rPr lang="zh-TW" altLang="en-US" sz="2400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TW" sz="2400" baseline="30000" dirty="0" smtClean="0">
                <a:latin typeface="SimSun" pitchFamily="2" charset="-122"/>
                <a:ea typeface="SimSun" pitchFamily="2" charset="-122"/>
              </a:rPr>
              <a:t>18</a:t>
            </a:r>
            <a:r>
              <a:rPr lang="en-US" altLang="zh-TW" sz="2400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zh-TW" altLang="en-US" sz="2400" dirty="0" smtClean="0">
                <a:latin typeface="SimSun" pitchFamily="2" charset="-122"/>
                <a:ea typeface="SimSun" pitchFamily="2" charset="-122"/>
              </a:rPr>
              <a:t>我 劝 你 向 我 买 火 炼 的 金 子 ， 叫 你 富 足 ； 又 买 白 衣 穿 上 ， 叫 你 赤 身 的 羞 耻 不 露 出 来 ； 又 买 眼 药 擦 你 的 眼 睛 ， 使 你 能 看 见 。</a:t>
            </a:r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>
                    <a:satMod val="150000"/>
                  </a:schemeClr>
                </a:solidFill>
              </a:rPr>
              <a:t>GKCCCC 堪城华人基督教会</a:t>
            </a:r>
            <a:br>
              <a:rPr lang="en-US" sz="4000" dirty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000" dirty="0">
                <a:solidFill>
                  <a:schemeClr val="accent1">
                    <a:satMod val="150000"/>
                  </a:schemeClr>
                </a:solidFill>
              </a:rPr>
              <a:t>2012 Annual Meeting 年会</a:t>
            </a:r>
            <a:endParaRPr lang="en-US" sz="4000" dirty="0" smtClean="0">
              <a:solidFill>
                <a:schemeClr val="accent1">
                  <a:satMod val="150000"/>
                </a:schemeClr>
              </a:solidFill>
              <a:latin typeface="SimSun" pitchFamily="2" charset="-122"/>
              <a:ea typeface="SimSun" pitchFamily="2" charset="-122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90688"/>
            <a:ext cx="9144000" cy="5167312"/>
          </a:xfrm>
          <a:solidFill>
            <a:schemeClr val="bg1">
              <a:lumMod val="85000"/>
              <a:alpha val="41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en-US" sz="2400" baseline="30000" dirty="0" smtClean="0">
                <a:ea typeface="ＭＳ Ｐゴシック" pitchFamily="34" charset="-128"/>
              </a:rPr>
              <a:t> </a:t>
            </a:r>
            <a:r>
              <a:rPr lang="en-US" altLang="zh-TW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SimSun" pitchFamily="2" charset="-122"/>
              </a:rPr>
              <a:t>Revelation</a:t>
            </a:r>
            <a:r>
              <a:rPr lang="en-US" altLang="zh-TW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SimSun" pitchFamily="2" charset="-122"/>
                <a:ea typeface="SimSun" pitchFamily="2" charset="-122"/>
              </a:rPr>
              <a:t> </a:t>
            </a:r>
            <a:r>
              <a:rPr lang="zh-TW" alt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SimSun" pitchFamily="2" charset="-122"/>
                <a:ea typeface="SimSun" pitchFamily="2" charset="-122"/>
              </a:rPr>
              <a:t>启示录 </a:t>
            </a:r>
            <a:r>
              <a:rPr lang="en-US" altLang="zh-TW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itchFamily="34" charset="-128"/>
              </a:rPr>
              <a:t>3:19-22; NIV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itchFamily="34" charset="-128"/>
              </a:rPr>
              <a:t> </a:t>
            </a:r>
          </a:p>
          <a:p>
            <a:pPr>
              <a:lnSpc>
                <a:spcPct val="70000"/>
              </a:lnSpc>
              <a:spcBef>
                <a:spcPts val="1200"/>
              </a:spcBef>
              <a:buFont typeface="Wingdings 2" pitchFamily="18" charset="2"/>
              <a:buNone/>
            </a:pPr>
            <a:r>
              <a:rPr lang="en-US" sz="2400" baseline="30000" dirty="0" smtClean="0">
                <a:ea typeface="ＭＳ Ｐゴシック" pitchFamily="34" charset="-128"/>
              </a:rPr>
              <a:t>19</a:t>
            </a:r>
            <a:r>
              <a:rPr lang="en-US" sz="2400" dirty="0" smtClean="0">
                <a:ea typeface="ＭＳ Ｐゴシック" pitchFamily="34" charset="-128"/>
              </a:rPr>
              <a:t> Those whom I love I rebuke and discipline. So be earnest and repent. 20 Here I am! I stand at the door and knock. If anyone hears my voice and opens the door, I will come in and eat with that person, and they with me. </a:t>
            </a:r>
            <a:r>
              <a:rPr lang="en-US" sz="2400" baseline="30000" dirty="0" smtClean="0">
                <a:ea typeface="ＭＳ Ｐゴシック" pitchFamily="34" charset="-128"/>
              </a:rPr>
              <a:t>21</a:t>
            </a:r>
            <a:r>
              <a:rPr lang="en-US" sz="2400" dirty="0" smtClean="0">
                <a:ea typeface="ＭＳ Ｐゴシック" pitchFamily="34" charset="-128"/>
              </a:rPr>
              <a:t> To the one who is victorious, I will give the right to sit with me on my throne, just as I was victorious and sat down with my Father on his throne. 22 Whoever has ears, let them hear what the Spirit says to the churches.</a:t>
            </a:r>
            <a:r>
              <a:rPr lang="en-US" altLang="en-US" sz="2400" dirty="0" smtClean="0">
                <a:ea typeface="ＭＳ Ｐゴシック" pitchFamily="34" charset="-128"/>
              </a:rPr>
              <a:t>”。</a:t>
            </a:r>
            <a:endParaRPr lang="en-US" sz="2400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altLang="zh-TW" sz="2400" baseline="30000" dirty="0" smtClean="0">
                <a:latin typeface="SimSun" pitchFamily="2" charset="-122"/>
                <a:ea typeface="SimSun" pitchFamily="2" charset="-122"/>
              </a:rPr>
              <a:t>19</a:t>
            </a:r>
            <a:r>
              <a:rPr lang="en-US" altLang="zh-TW" sz="2400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zh-TW" altLang="en-US" sz="2400" dirty="0" smtClean="0">
                <a:latin typeface="SimSun" pitchFamily="2" charset="-122"/>
                <a:ea typeface="SimSun" pitchFamily="2" charset="-122"/>
              </a:rPr>
              <a:t>凡 我 所 疼 爱 的 ， 我 就 责 备 管 教 他 ； 所 以 你 要 发 热 心 ， 也 要 悔 改 。</a:t>
            </a:r>
            <a:r>
              <a:rPr lang="en-US" altLang="zh-TW" sz="2400" baseline="30000" dirty="0" smtClean="0">
                <a:latin typeface="SimSun" pitchFamily="2" charset="-122"/>
                <a:ea typeface="SimSun" pitchFamily="2" charset="-122"/>
              </a:rPr>
              <a:t>20</a:t>
            </a:r>
            <a:r>
              <a:rPr lang="en-US" altLang="zh-TW" sz="2400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zh-TW" altLang="en-US" sz="2400" dirty="0" smtClean="0">
                <a:latin typeface="SimSun" pitchFamily="2" charset="-122"/>
                <a:ea typeface="SimSun" pitchFamily="2" charset="-122"/>
              </a:rPr>
              <a:t>看 哪 ， 我 站 在 门 外 叩 门 ， 若 有 听 见 我 声 音 就 开 门 的 ， 我 要 进 到 他 那 里 去 ， 我 与 他 他 与 我 一 同 坐 席 。</a:t>
            </a:r>
            <a:r>
              <a:rPr lang="en-US" altLang="zh-TW" sz="2400" baseline="30000" dirty="0" smtClean="0">
                <a:latin typeface="SimSun" pitchFamily="2" charset="-122"/>
                <a:ea typeface="SimSun" pitchFamily="2" charset="-122"/>
              </a:rPr>
              <a:t>21</a:t>
            </a:r>
            <a:r>
              <a:rPr lang="en-US" altLang="zh-TW" sz="2400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zh-TW" altLang="en-US" sz="2400" dirty="0" smtClean="0">
                <a:latin typeface="SimSun" pitchFamily="2" charset="-122"/>
                <a:ea typeface="SimSun" pitchFamily="2" charset="-122"/>
              </a:rPr>
              <a:t>得 胜 的 ， 我 要 赐 他 在 我 宝 座 上 与 我 同 坐 ， 就 如 我 得 了 胜 ， 在 我 父 的 宝 座 上 与 他 同 坐 一 般 。</a:t>
            </a:r>
            <a:r>
              <a:rPr lang="en-US" altLang="zh-TW" sz="2400" baseline="30000" dirty="0" smtClean="0">
                <a:latin typeface="SimSun" pitchFamily="2" charset="-122"/>
                <a:ea typeface="SimSun" pitchFamily="2" charset="-122"/>
              </a:rPr>
              <a:t>22</a:t>
            </a:r>
            <a:r>
              <a:rPr lang="en-US" altLang="zh-TW" sz="2400" dirty="0" smtClean="0">
                <a:latin typeface="SimSun" pitchFamily="2" charset="-122"/>
                <a:ea typeface="SimSun" pitchFamily="2" charset="-122"/>
              </a:rPr>
              <a:t> </a:t>
            </a:r>
            <a:r>
              <a:rPr lang="zh-TW" altLang="en-US" sz="2400" dirty="0" smtClean="0">
                <a:latin typeface="SimSun" pitchFamily="2" charset="-122"/>
                <a:ea typeface="SimSun" pitchFamily="2" charset="-122"/>
              </a:rPr>
              <a:t>圣 灵 向 众 教 会 所 说 的 话 ， 凡 有 耳 的 ， 就 应 当 听 ！</a:t>
            </a:r>
            <a:r>
              <a:rPr lang="en-US" altLang="zh-TW" sz="2400" dirty="0" smtClean="0">
                <a:latin typeface="SimSun" pitchFamily="2" charset="-122"/>
                <a:ea typeface="SimSun" pitchFamily="2" charset="-122"/>
              </a:rPr>
              <a:t> </a:t>
            </a:r>
            <a:endParaRPr lang="en-US" sz="2400" dirty="0" smtClean="0">
              <a:latin typeface="SimSun" pitchFamily="2" charset="-122"/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1"/>
            <a:ext cx="7772400" cy="1447800"/>
          </a:xfrm>
        </p:spPr>
        <p:txBody>
          <a:bodyPr>
            <a:normAutofit fontScale="90000"/>
          </a:bodyPr>
          <a:lstStyle/>
          <a:p>
            <a:r>
              <a:rPr lang="en-US" sz="3100" dirty="0" err="1" smtClean="0"/>
              <a:t>什麼是新約</a:t>
            </a:r>
            <a:r>
              <a:rPr lang="en-US" sz="3100" dirty="0" smtClean="0"/>
              <a:t> </a:t>
            </a:r>
            <a:br>
              <a:rPr lang="en-US" sz="3100" dirty="0" smtClean="0"/>
            </a:br>
            <a:r>
              <a:rPr lang="en-US" sz="3100" dirty="0" smtClean="0"/>
              <a:t>What is new Testament ?</a:t>
            </a:r>
            <a:br>
              <a:rPr lang="en-US" sz="3100" dirty="0" smtClean="0"/>
            </a:br>
            <a:r>
              <a:rPr lang="en-US" sz="3100" dirty="0" smtClean="0"/>
              <a:t>    希 伯 來 8:10-12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00200"/>
            <a:ext cx="7848600" cy="3572691"/>
          </a:xfrm>
        </p:spPr>
        <p:txBody>
          <a:bodyPr>
            <a:normAutofit fontScale="32500" lnSpcReduction="20000"/>
          </a:bodyPr>
          <a:lstStyle/>
          <a:p>
            <a:endParaRPr lang="en-US" sz="3800" dirty="0" smtClean="0"/>
          </a:p>
          <a:p>
            <a:pPr algn="l"/>
            <a:r>
              <a:rPr lang="en-US" sz="5100" dirty="0" smtClean="0">
                <a:solidFill>
                  <a:schemeClr val="tx1"/>
                </a:solidFill>
              </a:rPr>
              <a:t>10: 我 要 將 我 的 律 法 放 在 他 們 裡 面 、 寫 在 他 們 心 上 、 我 要 作 他 們 的 神 、 他 們 要 作 我 的 子 民</a:t>
            </a:r>
          </a:p>
          <a:p>
            <a:pPr algn="l"/>
            <a:r>
              <a:rPr lang="en-US" sz="5100" dirty="0" smtClean="0">
                <a:solidFill>
                  <a:schemeClr val="tx1"/>
                </a:solidFill>
              </a:rPr>
              <a:t>This is the covenant I will establish with the people of Israel </a:t>
            </a:r>
            <a:br>
              <a:rPr lang="en-US" sz="5100" dirty="0" smtClean="0">
                <a:solidFill>
                  <a:schemeClr val="tx1"/>
                </a:solidFill>
              </a:rPr>
            </a:br>
            <a:r>
              <a:rPr lang="en-US" sz="5100" dirty="0" smtClean="0">
                <a:solidFill>
                  <a:schemeClr val="tx1"/>
                </a:solidFill>
              </a:rPr>
              <a:t> after that time, declares the Lord. I will put my laws in their minds </a:t>
            </a:r>
            <a:br>
              <a:rPr lang="en-US" sz="5100" dirty="0" smtClean="0">
                <a:solidFill>
                  <a:schemeClr val="tx1"/>
                </a:solidFill>
              </a:rPr>
            </a:br>
            <a:r>
              <a:rPr lang="en-US" sz="5100" dirty="0" smtClean="0">
                <a:solidFill>
                  <a:schemeClr val="tx1"/>
                </a:solidFill>
              </a:rPr>
              <a:t> and write them on their hearts. I will be their God, </a:t>
            </a:r>
            <a:br>
              <a:rPr lang="en-US" sz="5100" dirty="0" smtClean="0">
                <a:solidFill>
                  <a:schemeClr val="tx1"/>
                </a:solidFill>
              </a:rPr>
            </a:br>
            <a:r>
              <a:rPr lang="en-US" sz="5100" dirty="0" smtClean="0">
                <a:solidFill>
                  <a:schemeClr val="tx1"/>
                </a:solidFill>
              </a:rPr>
              <a:t> and they will be my people. </a:t>
            </a:r>
            <a:br>
              <a:rPr lang="en-US" sz="5100" dirty="0" smtClean="0">
                <a:solidFill>
                  <a:schemeClr val="tx1"/>
                </a:solidFill>
              </a:rPr>
            </a:br>
            <a:endParaRPr lang="en-US" sz="5100" dirty="0" smtClean="0">
              <a:solidFill>
                <a:schemeClr val="tx1"/>
              </a:solidFill>
            </a:endParaRPr>
          </a:p>
          <a:p>
            <a:pPr algn="l"/>
            <a:r>
              <a:rPr lang="en-US" sz="5100" dirty="0" smtClean="0">
                <a:solidFill>
                  <a:schemeClr val="tx1"/>
                </a:solidFill>
              </a:rPr>
              <a:t>11: 他 們 不 用 各 人 教 導 自 </a:t>
            </a:r>
            <a:r>
              <a:rPr lang="en-US" sz="5100" dirty="0" err="1" smtClean="0">
                <a:solidFill>
                  <a:schemeClr val="tx1"/>
                </a:solidFill>
              </a:rPr>
              <a:t>己的鄉</a:t>
            </a:r>
            <a:r>
              <a:rPr lang="en-US" sz="5100" dirty="0" smtClean="0">
                <a:solidFill>
                  <a:schemeClr val="tx1"/>
                </a:solidFill>
              </a:rPr>
              <a:t> 鄰 、 和 自 己 的 弟 兄 、 說 、 你 該 認 識 主 ． 因 為 他 們 從 最 小 的 到 至 大 的 、 都 必 認 識 我</a:t>
            </a:r>
          </a:p>
          <a:p>
            <a:pPr algn="l"/>
            <a:r>
              <a:rPr lang="en-US" sz="5100" dirty="0" smtClean="0">
                <a:solidFill>
                  <a:schemeClr val="tx1"/>
                </a:solidFill>
              </a:rPr>
              <a:t> No longer will they teach their neighbor,   or say to one another, ‘Know the Lord,’ because they will all know me, from the least of them to the greatest. </a:t>
            </a:r>
            <a:br>
              <a:rPr lang="en-US" sz="5100" dirty="0" smtClean="0">
                <a:solidFill>
                  <a:schemeClr val="tx1"/>
                </a:solidFill>
              </a:rPr>
            </a:br>
            <a:endParaRPr lang="en-US" sz="5100" dirty="0" smtClean="0">
              <a:solidFill>
                <a:schemeClr val="tx1"/>
              </a:solidFill>
            </a:endParaRPr>
          </a:p>
          <a:p>
            <a:pPr algn="l"/>
            <a:r>
              <a:rPr lang="en-US" sz="5100" dirty="0" smtClean="0">
                <a:solidFill>
                  <a:schemeClr val="tx1"/>
                </a:solidFill>
              </a:rPr>
              <a:t>12: 我 要 寬 恕 他 們 的 不 義 、 不 再 記 念 他 們 的 罪 愆</a:t>
            </a:r>
          </a:p>
          <a:p>
            <a:pPr algn="l"/>
            <a:r>
              <a:rPr lang="en-US" sz="5100" dirty="0" smtClean="0">
                <a:solidFill>
                  <a:schemeClr val="tx1"/>
                </a:solidFill>
              </a:rPr>
              <a:t> For I will forgive their wickedness  and will remember their sins no more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GKCCCC 堪城华人基督教会</a:t>
            </a:r>
            <a:b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2012 Annual Meeting 年会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4825"/>
            <a:ext cx="9144000" cy="4785001"/>
          </a:xfrm>
        </p:spPr>
        <p:txBody>
          <a:bodyPr/>
          <a:lstStyle/>
          <a:p>
            <a:r>
              <a:rPr lang="en-US" b="1" dirty="0" smtClean="0">
                <a:ea typeface="ＭＳ Ｐゴシック" pitchFamily="34" charset="-128"/>
              </a:rPr>
              <a:t>Our Mission </a:t>
            </a:r>
            <a:r>
              <a:rPr lang="en-US" b="1" dirty="0" smtClean="0">
                <a:latin typeface="SimSun" pitchFamily="2" charset="-122"/>
                <a:ea typeface="SimSun" pitchFamily="2" charset="-122"/>
              </a:rPr>
              <a:t>(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教會使命</a:t>
            </a:r>
            <a:r>
              <a:rPr lang="en-US" altLang="ja-JP" b="1" dirty="0" smtClean="0">
                <a:latin typeface="SimSun" pitchFamily="2" charset="-122"/>
                <a:ea typeface="SimSun" pitchFamily="2" charset="-122"/>
              </a:rPr>
              <a:t>)</a:t>
            </a:r>
            <a:endParaRPr lang="en-US" altLang="ja-JP" dirty="0" smtClean="0">
              <a:latin typeface="SimSun" pitchFamily="2" charset="-122"/>
              <a:ea typeface="SimSun" pitchFamily="2" charset="-122"/>
            </a:endParaRPr>
          </a:p>
          <a:p>
            <a:pPr>
              <a:buFont typeface="Wingdings 2" pitchFamily="18" charset="2"/>
              <a:buNone/>
            </a:pPr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大堪萨斯城华人基督教会的弟兄姐妹，通过与耶稣基督所建立的个人关系而认识神，在神的话语上扎根，在基督里成长，在团契生活中彼此相爱，在门徒训练中受装备，顺服耶稣基督的大使命，把主的福音传给世人，走十字架生命的道路，活出耶稣基督所给的新生命，敬拜事奉主，荣神益人，显明神的爱。</a:t>
            </a:r>
            <a:r>
              <a:rPr lang="en-US" altLang="ja-JP" dirty="0" smtClean="0">
                <a:ea typeface="ＭＳ Ｐゴシック" pitchFamily="34" charset="-128"/>
              </a:rPr>
              <a:t> 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GKCCCC 堪城华人基督教会</a:t>
            </a:r>
            <a:b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2012 Annual Meeting 年会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Board members </a:t>
            </a:r>
            <a:r>
              <a:rPr lang="en-US" altLang="en-US" dirty="0" err="1" smtClean="0">
                <a:latin typeface="SimSun" pitchFamily="2" charset="-122"/>
                <a:ea typeface="SimSun" pitchFamily="2" charset="-122"/>
              </a:rPr>
              <a:t>董事会成员</a:t>
            </a:r>
            <a:endParaRPr lang="en-US" altLang="ja-JP" dirty="0" smtClean="0">
              <a:latin typeface="SimSun" pitchFamily="2" charset="-122"/>
              <a:ea typeface="SimSun" pitchFamily="2" charset="-122"/>
            </a:endParaRPr>
          </a:p>
          <a:p>
            <a:pPr>
              <a:buFont typeface="Wingdings 2" pitchFamily="18" charset="2"/>
              <a:buNone/>
            </a:pPr>
            <a:r>
              <a:rPr lang="zh-CN" altLang="en-US" sz="2400" dirty="0" smtClean="0">
                <a:latin typeface="SimSun" pitchFamily="2" charset="-122"/>
                <a:ea typeface="SimSun" pitchFamily="2" charset="-122"/>
              </a:rPr>
              <a:t>吕英世，郦一明，洪正超，王鸿鸣，张正卿，高正修，刘金石，左勇，周涵锷，李白，王德南，董振富</a:t>
            </a:r>
            <a:r>
              <a:rPr lang="en-US" altLang="zh-CN" sz="2400" dirty="0" smtClean="0">
                <a:latin typeface="SimSun" pitchFamily="2" charset="-122"/>
                <a:ea typeface="SimSun" pitchFamily="2" charset="-122"/>
              </a:rPr>
              <a:t>,</a:t>
            </a:r>
            <a:r>
              <a:rPr lang="zh-CN" altLang="en-US" sz="2400" dirty="0" smtClean="0">
                <a:latin typeface="SimSun" pitchFamily="2" charset="-122"/>
                <a:ea typeface="SimSun" pitchFamily="2" charset="-122"/>
              </a:rPr>
              <a:t>曾勇，伍雷</a:t>
            </a:r>
            <a:r>
              <a:rPr lang="en-US" altLang="zh-CN" sz="2400" dirty="0" smtClean="0">
                <a:latin typeface="SimSun" pitchFamily="2" charset="-122"/>
                <a:ea typeface="SimSun" pitchFamily="2" charset="-122"/>
              </a:rPr>
              <a:t>,</a:t>
            </a:r>
            <a:r>
              <a:rPr lang="zh-CN" altLang="en-US" sz="2400" dirty="0" smtClean="0">
                <a:latin typeface="SimSun" pitchFamily="2" charset="-122"/>
                <a:ea typeface="SimSun" pitchFamily="2" charset="-122"/>
              </a:rPr>
              <a:t>冯牧师</a:t>
            </a:r>
            <a:r>
              <a:rPr lang="en-US" altLang="ja-JP" sz="2400" dirty="0" smtClean="0">
                <a:ea typeface="ＭＳ Ｐゴシック" pitchFamily="34" charset="-128"/>
              </a:rPr>
              <a:t>  </a:t>
            </a:r>
          </a:p>
          <a:p>
            <a:pPr>
              <a:buFont typeface="Wingdings 2" pitchFamily="18" charset="2"/>
              <a:buNone/>
            </a:pPr>
            <a:r>
              <a:rPr lang="en-US" sz="2400" dirty="0" smtClean="0">
                <a:ea typeface="ＭＳ Ｐゴシック" pitchFamily="34" charset="-128"/>
              </a:rPr>
              <a:t> </a:t>
            </a:r>
          </a:p>
          <a:p>
            <a:r>
              <a:rPr lang="en-US" dirty="0" smtClean="0">
                <a:ea typeface="ＭＳ Ｐゴシック" pitchFamily="34" charset="-128"/>
              </a:rPr>
              <a:t>Officers: </a:t>
            </a:r>
            <a:r>
              <a:rPr lang="en-US" altLang="en-US" dirty="0" err="1" smtClean="0">
                <a:latin typeface="SimSun" pitchFamily="2" charset="-122"/>
                <a:ea typeface="SimSun" pitchFamily="2" charset="-122"/>
              </a:rPr>
              <a:t>执行董事成员</a:t>
            </a:r>
            <a:endParaRPr lang="en-US" dirty="0" smtClean="0">
              <a:latin typeface="SimSun" pitchFamily="2" charset="-122"/>
              <a:ea typeface="SimSun" pitchFamily="2" charset="-122"/>
            </a:endParaRPr>
          </a:p>
          <a:p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By-laws updating: </a:t>
            </a:r>
            <a:r>
              <a:rPr lang="en-US" altLang="en-US" dirty="0" err="1" smtClean="0">
                <a:latin typeface="SimSun" pitchFamily="2" charset="-122"/>
                <a:ea typeface="SimSun" pitchFamily="2" charset="-122"/>
              </a:rPr>
              <a:t>法章更改</a:t>
            </a:r>
            <a:endParaRPr lang="en-US" dirty="0" smtClean="0">
              <a:latin typeface="SimSun" pitchFamily="2" charset="-122"/>
              <a:ea typeface="SimSun" pitchFamily="2" charset="-122"/>
            </a:endParaRPr>
          </a:p>
          <a:p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GKCCCC 堪城华人基督教会</a:t>
            </a:r>
            <a:b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2012 Annual Meeting 年会</a:t>
            </a:r>
            <a:endParaRPr lang="en-US" sz="3600" dirty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带领同工：纪培庆</a:t>
            </a: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>,</a:t>
            </a:r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洪正超，高正修</a:t>
            </a: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>,</a:t>
            </a:r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吕英世，郦一明，王鸿鸣，张正卿，刘金石，左勇，周涵锷，李白，王德南，董振富</a:t>
            </a: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>,</a:t>
            </a:r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曾勇，伍雷</a:t>
            </a: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>,</a:t>
            </a:r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冯牧师</a:t>
            </a:r>
            <a:endParaRPr lang="en-US" altLang="zh-CN" dirty="0" smtClean="0">
              <a:latin typeface="SimSun" pitchFamily="2" charset="-122"/>
              <a:ea typeface="SimSun" pitchFamily="2" charset="-122"/>
            </a:endParaRPr>
          </a:p>
          <a:p>
            <a:r>
              <a:rPr lang="en-US" altLang="en-US" dirty="0" smtClean="0">
                <a:latin typeface="SimSun" pitchFamily="2" charset="-122"/>
                <a:ea typeface="SimSun" pitchFamily="2" charset="-122"/>
              </a:rPr>
              <a:t>全</a:t>
            </a:r>
            <a:r>
              <a:rPr lang="zh-TW" altLang="en-US" dirty="0" smtClean="0">
                <a:latin typeface="SimSun" pitchFamily="2" charset="-122"/>
                <a:ea typeface="SimSun" pitchFamily="2" charset="-122"/>
              </a:rPr>
              <a:t>职</a:t>
            </a:r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同工</a:t>
            </a: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>:</a:t>
            </a:r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周涵锷</a:t>
            </a:r>
            <a:endParaRPr lang="en-US" altLang="ja-JP" dirty="0" smtClean="0">
              <a:latin typeface="SimSun" pitchFamily="2" charset="-122"/>
              <a:ea typeface="SimSun" pitchFamily="2" charset="-122"/>
            </a:endParaRPr>
          </a:p>
          <a:p>
            <a:endParaRPr lang="en-US" dirty="0" smtClean="0">
              <a:latin typeface="SimSun" pitchFamily="2" charset="-122"/>
              <a:ea typeface="SimSun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GKCCCC 堪城华人基督教会</a:t>
            </a:r>
            <a:b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satMod val="150000"/>
                  </a:schemeClr>
                </a:solidFill>
              </a:rPr>
              <a:t>2012 Annual Meeting 年会</a:t>
            </a:r>
            <a:endParaRPr lang="en-US" sz="3600" dirty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敬拜组：曾勇</a:t>
            </a:r>
            <a:endParaRPr lang="en-US" altLang="ja-JP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主日学：伍雷</a:t>
            </a:r>
            <a:endParaRPr lang="en-US" altLang="ja-JP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团契关怀：郦一明</a:t>
            </a:r>
            <a:endParaRPr lang="en-US" altLang="ja-JP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宣道差传：周涵锷</a:t>
            </a:r>
            <a:endParaRPr lang="en-US" altLang="ja-JP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CN" altLang="en-US" dirty="0" smtClean="0">
                <a:latin typeface="SimSun" pitchFamily="2" charset="-122"/>
                <a:ea typeface="SimSun" pitchFamily="2" charset="-122"/>
              </a:rPr>
              <a:t>行政：高正修</a:t>
            </a:r>
            <a:r>
              <a:rPr lang="en-US" altLang="zh-CN" dirty="0" smtClean="0">
                <a:latin typeface="SimSun" pitchFamily="2" charset="-122"/>
                <a:ea typeface="SimSun" pitchFamily="2" charset="-122"/>
              </a:rPr>
              <a:t> </a:t>
            </a:r>
          </a:p>
          <a:p>
            <a:pPr marL="409575" lvl="1" indent="0">
              <a:buFont typeface="Wingdings" pitchFamily="2" charset="2"/>
              <a:buNone/>
            </a:pPr>
            <a:r>
              <a:rPr lang="zh-CN" altLang="en-US" sz="3200" dirty="0" smtClean="0">
                <a:latin typeface="SimSun" pitchFamily="2" charset="-122"/>
                <a:ea typeface="SimSun" pitchFamily="2" charset="-122"/>
              </a:rPr>
              <a:t>行政组包括财务组（洪正超弟兄负责），总务组（王德南弟兄负责）以及全时间牧者寻找小组。</a:t>
            </a:r>
            <a:r>
              <a:rPr lang="en-US" altLang="ja-JP" sz="3200" dirty="0" smtClean="0">
                <a:latin typeface="SimSun" pitchFamily="2" charset="-122"/>
                <a:ea typeface="SimSun" pitchFamily="2" charset="-122"/>
              </a:rPr>
              <a:t> </a:t>
            </a:r>
            <a:endParaRPr lang="en-US" sz="3200" dirty="0" smtClean="0">
              <a:latin typeface="SimSun" pitchFamily="2" charset="-122"/>
              <a:ea typeface="SimSun" pitchFamily="2" charset="-12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5975</TotalTime>
  <Words>1994</Words>
  <Application>Microsoft Office PowerPoint</Application>
  <PresentationFormat>On-screen Show (4:3)</PresentationFormat>
  <Paragraphs>196</Paragraphs>
  <Slides>29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Module</vt:lpstr>
      <vt:lpstr>GKCCCC 堪城华人基督教会 2012 Annual Meeting 年会 </vt:lpstr>
      <vt:lpstr>GKCCCC 堪城华人基督教会 2012 Annual Meeting 年会</vt:lpstr>
      <vt:lpstr>GKCCCC 堪城华人基督教会 2012 Annual Meeting 年会</vt:lpstr>
      <vt:lpstr>GKCCCC 堪城华人基督教会 2012 Annual Meeting 年会</vt:lpstr>
      <vt:lpstr>什麼是新約  What is new Testament ?     希 伯 來 8:10-12 </vt:lpstr>
      <vt:lpstr>GKCCCC 堪城华人基督教会 2012 Annual Meeting 年会</vt:lpstr>
      <vt:lpstr>GKCCCC 堪城华人基督教会 2012 Annual Meeting 年会</vt:lpstr>
      <vt:lpstr>GKCCCC 堪城华人基督教会 2012 Annual Meeting 年会</vt:lpstr>
      <vt:lpstr>GKCCCC 堪城华人基督教会 2012 Annual Meeting 年会</vt:lpstr>
      <vt:lpstr>GKCCCC 堪城华人基督教会 2012 Annual Meeting 年会</vt:lpstr>
      <vt:lpstr>GKCCCC 堪城华人基督教会 2012 Annual Meeting 年会</vt:lpstr>
      <vt:lpstr>GKCCCC 堪城华人基督教会 2012 Annual Meeting 年会</vt:lpstr>
      <vt:lpstr>团契组 2012 年事奉报告 组织</vt:lpstr>
      <vt:lpstr>团契组 2012 年事奉报告 团契</vt:lpstr>
      <vt:lpstr>团契组 2012 年事奉报告 关怀</vt:lpstr>
      <vt:lpstr>团契组 2012 年事奉报告 聚会 </vt:lpstr>
      <vt:lpstr>团契组 2012 年事奉报告 交通 </vt:lpstr>
      <vt:lpstr>主页 (Home)</vt:lpstr>
      <vt:lpstr>媒体 (Media)</vt:lpstr>
      <vt:lpstr>博客 (Blog)</vt:lpstr>
      <vt:lpstr>团契 東南區聚會 </vt:lpstr>
      <vt:lpstr>团契 東南區聚會 </vt:lpstr>
      <vt:lpstr>团契 東南區聚會 </vt:lpstr>
      <vt:lpstr>Slide 24</vt:lpstr>
      <vt:lpstr>Slide 25</vt:lpstr>
      <vt:lpstr>Slide 26</vt:lpstr>
      <vt:lpstr>Slide 27</vt:lpstr>
      <vt:lpstr>GKCCCC 堪城华人基督教会 2012 Annual Meeting 年会</vt:lpstr>
      <vt:lpstr>Slide 29</vt:lpstr>
    </vt:vector>
  </TitlesOfParts>
  <Company>Cornerstone Architect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Same Spirit, Same Course  同 一 圣 灵, 同 一 脚 踪</dc:title>
  <dc:creator>Jean Kao</dc:creator>
  <cp:lastModifiedBy>gkcccc</cp:lastModifiedBy>
  <cp:revision>167</cp:revision>
  <cp:lastPrinted>2011-01-23T07:38:58Z</cp:lastPrinted>
  <dcterms:created xsi:type="dcterms:W3CDTF">2011-02-26T18:08:41Z</dcterms:created>
  <dcterms:modified xsi:type="dcterms:W3CDTF">2012-04-08T14:57:09Z</dcterms:modified>
</cp:coreProperties>
</file>